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63" r:id="rId3"/>
    <p:sldId id="264" r:id="rId4"/>
    <p:sldId id="267" r:id="rId5"/>
    <p:sldId id="266" r:id="rId6"/>
    <p:sldId id="271" r:id="rId7"/>
    <p:sldId id="272" r:id="rId8"/>
    <p:sldId id="273" r:id="rId9"/>
    <p:sldId id="274" r:id="rId10"/>
    <p:sldId id="276" r:id="rId11"/>
    <p:sldId id="275" r:id="rId12"/>
    <p:sldId id="277" r:id="rId13"/>
    <p:sldId id="281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20EC"/>
    <a:srgbClr val="EF75EF"/>
    <a:srgbClr val="FFCC00"/>
    <a:srgbClr val="E63C1A"/>
    <a:srgbClr val="D87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8A865-87B2-4C0C-9338-84BE48F13583}" type="datetimeFigureOut">
              <a:rPr lang="fr-FR" smtClean="0"/>
              <a:t>30/04/2020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0EF17-F6CA-445E-893A-4BE19C6D91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30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18B9F-FF1B-4E7C-AE4D-9222CA0C0B64}" type="datetime1">
              <a:rPr lang="fr-FR" smtClean="0"/>
              <a:t>30/04/2020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171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89B7-A397-45AC-A042-F1C643CD2839}" type="datetime1">
              <a:rPr lang="fr-FR" smtClean="0"/>
              <a:t>30/04/2020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35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F096-6DB9-41B7-ABD1-5372273A72DF}" type="datetime1">
              <a:rPr lang="fr-FR" smtClean="0"/>
              <a:t>30/04/2020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502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AB6EE-5AB1-44F0-AC81-355E9CB7B2C2}" type="datetime1">
              <a:rPr lang="fr-FR" smtClean="0"/>
              <a:t>30/04/2020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81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030A-F674-4B1C-82FD-BC49BEB2023A}" type="datetime1">
              <a:rPr lang="fr-FR" smtClean="0"/>
              <a:t>30/04/2020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79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63DB-F293-4061-999D-7F057194CE0D}" type="datetime1">
              <a:rPr lang="fr-FR" smtClean="0"/>
              <a:t>30/04/2020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806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1DF4F-DDF0-4FB1-B164-24E27C0272D3}" type="datetime1">
              <a:rPr lang="fr-FR" smtClean="0"/>
              <a:t>30/04/2020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73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A4A4-535D-4C43-8900-002543D9926E}" type="datetime1">
              <a:rPr lang="fr-FR" smtClean="0"/>
              <a:t>30/04/2020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31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B7798-B800-4CF9-946B-BD634BBCE4AD}" type="datetime1">
              <a:rPr lang="fr-FR" smtClean="0"/>
              <a:t>30/04/2020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190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DBF8-9A12-4000-B09B-423D94FA3121}" type="datetime1">
              <a:rPr lang="fr-FR" smtClean="0"/>
              <a:t>30/04/2020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35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AA1D-67D4-41E2-AC84-64ED37EF301F}" type="datetime1">
              <a:rPr lang="fr-FR" smtClean="0"/>
              <a:t>30/04/2020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40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C2D8E-69D2-45D5-BEF1-EF790D6C3B41}" type="datetime1">
              <a:rPr lang="fr-FR" smtClean="0"/>
              <a:t>30/04/2020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1CB95-99DD-4E79-B36A-A27F4CD901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03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77760" y="453328"/>
            <a:ext cx="7788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IMPACT OF INVASIVE FAUNA AND WILDFIRES ON HYDROLOGICAL REGIMES IN A TROPICAL VALLEY OF NEW CALEDONIA (SW PACIFIC)</a:t>
            </a:r>
          </a:p>
          <a:p>
            <a:r>
              <a:rPr lang="fr-FR" dirty="0"/>
              <a:t>	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B6D2539-9579-489D-8C85-AA701E28DE12}"/>
              </a:ext>
            </a:extLst>
          </p:cNvPr>
          <p:cNvSpPr txBox="1"/>
          <p:nvPr/>
        </p:nvSpPr>
        <p:spPr>
          <a:xfrm>
            <a:off x="2206901" y="1346499"/>
            <a:ext cx="77884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Caroline </a:t>
            </a:r>
            <a:r>
              <a:rPr lang="fr-FR" sz="1400" dirty="0" err="1"/>
              <a:t>Tramier</a:t>
            </a:r>
            <a:r>
              <a:rPr lang="fr-FR" sz="1400" dirty="0"/>
              <a:t> Province Nord, </a:t>
            </a:r>
            <a:r>
              <a:rPr lang="fr-FR" sz="1400" dirty="0" err="1"/>
              <a:t>Touho</a:t>
            </a:r>
            <a:r>
              <a:rPr lang="fr-FR" sz="1400" dirty="0"/>
              <a:t> : c.tramier@province-nord.nc</a:t>
            </a:r>
          </a:p>
          <a:p>
            <a:r>
              <a:rPr lang="fr-FR" sz="1400" dirty="0"/>
              <a:t>Pierre Genthon </a:t>
            </a:r>
            <a:r>
              <a:rPr lang="fr-FR" sz="1400" dirty="0" err="1"/>
              <a:t>Insitute</a:t>
            </a:r>
            <a:r>
              <a:rPr lang="fr-FR" sz="1400" dirty="0"/>
              <a:t> for </a:t>
            </a:r>
            <a:r>
              <a:rPr lang="fr-FR" sz="1400" dirty="0" err="1"/>
              <a:t>Research</a:t>
            </a:r>
            <a:r>
              <a:rPr lang="fr-FR" sz="1400" dirty="0"/>
              <a:t> for </a:t>
            </a:r>
            <a:r>
              <a:rPr lang="fr-FR" sz="1400" dirty="0" err="1"/>
              <a:t>Development</a:t>
            </a:r>
            <a:r>
              <a:rPr lang="fr-FR" sz="1400" dirty="0"/>
              <a:t>, Nouméa :  pierre.genthon@ird.fr</a:t>
            </a:r>
          </a:p>
          <a:p>
            <a:r>
              <a:rPr lang="fr-FR" dirty="0"/>
              <a:t>	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95F1AE9-B108-4555-BB6F-B4760E7F8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7612" y="2428670"/>
            <a:ext cx="1333500" cy="10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AA41CAC-A887-4A4E-BE45-76D47577F5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545" y="3860506"/>
            <a:ext cx="1028078" cy="84909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4783F65-5749-42D4-BAC7-5E8642756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83" y="4971008"/>
            <a:ext cx="1313318" cy="100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C0A98DC-48CC-47C9-8B8D-1F1CAB34C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330" y="2041291"/>
            <a:ext cx="5298125" cy="431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418716-DF6F-4CB1-9620-F159D80CE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12" y="6251613"/>
            <a:ext cx="1371600" cy="50767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5D6C85-9F98-4FE9-9462-B377E0A3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017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E5A49AD-F44B-4F23-98C8-89AB13067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8" y="522270"/>
            <a:ext cx="9029424" cy="633573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8000" y="792000"/>
            <a:ext cx="17352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SAV</a:t>
            </a:r>
          </a:p>
          <a:p>
            <a:pPr algn="ctr"/>
            <a:r>
              <a:rPr lang="en-US" sz="3200" b="1" dirty="0"/>
              <a:t>plot</a:t>
            </a:r>
            <a:endParaRPr lang="en-US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6912000" y="3585600"/>
            <a:ext cx="1879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Subsurface flow</a:t>
            </a:r>
          </a:p>
          <a:p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6912000" y="4231931"/>
            <a:ext cx="1864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Large infiltration</a:t>
            </a:r>
          </a:p>
          <a:p>
            <a:endParaRPr lang="en-US" dirty="0"/>
          </a:p>
          <a:p>
            <a:r>
              <a:rPr lang="en-US" dirty="0"/>
              <a:t>Little infiltration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32000" y="5544965"/>
            <a:ext cx="2044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Permeable soil</a:t>
            </a:r>
          </a:p>
          <a:p>
            <a:endParaRPr lang="en-US" dirty="0"/>
          </a:p>
          <a:p>
            <a:r>
              <a:rPr lang="en-US" dirty="0"/>
              <a:t>Impervious soil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732000" y="6468295"/>
            <a:ext cx="2044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Runoff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04969" y="67112"/>
            <a:ext cx="6125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budget at the </a:t>
            </a:r>
            <a:r>
              <a:rPr lang="en-US" sz="2400" dirty="0" err="1"/>
              <a:t>SAV</a:t>
            </a:r>
            <a:r>
              <a:rPr lang="en-US" sz="2400" dirty="0"/>
              <a:t> plot (</a:t>
            </a:r>
            <a:r>
              <a:rPr lang="en-US" sz="2400" dirty="0" err="1"/>
              <a:t>niaoulis</a:t>
            </a:r>
            <a:r>
              <a:rPr lang="en-US" sz="2400" dirty="0"/>
              <a:t> savanna)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BF1997-9070-4244-B1F6-AC32D7595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2" y="6251613"/>
            <a:ext cx="1371600" cy="507670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1CE4820-528A-40BF-B344-33CC8BA3B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353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E91F761-FE21-4FB8-B730-C97A4EAA9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0" y="617295"/>
            <a:ext cx="9144000" cy="610996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04969" y="67112"/>
            <a:ext cx="6097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budget at the Regen plot (healthy forest)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46889" y="1208015"/>
            <a:ext cx="147646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REGEN</a:t>
            </a:r>
          </a:p>
          <a:p>
            <a:pPr algn="ctr"/>
            <a:r>
              <a:rPr lang="en-US" sz="2800" b="1" dirty="0"/>
              <a:t>plot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795083" y="1208015"/>
            <a:ext cx="219791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Top of the plot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=  Crestline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34811" y="3429000"/>
            <a:ext cx="137579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Little runoff</a:t>
            </a:r>
          </a:p>
          <a:p>
            <a:r>
              <a:rPr lang="en-US" dirty="0">
                <a:solidFill>
                  <a:srgbClr val="EF75EF"/>
                </a:solidFill>
              </a:rPr>
              <a:t>Little subsurface flow</a:t>
            </a:r>
          </a:p>
          <a:p>
            <a:r>
              <a:rPr lang="en-US" dirty="0">
                <a:solidFill>
                  <a:srgbClr val="00B0F0"/>
                </a:solidFill>
              </a:rPr>
              <a:t>Large infiltration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873932-11F6-4F34-A84D-5FBEA45FE4BC}"/>
              </a:ext>
            </a:extLst>
          </p:cNvPr>
          <p:cNvSpPr/>
          <p:nvPr/>
        </p:nvSpPr>
        <p:spPr>
          <a:xfrm>
            <a:off x="0" y="5143993"/>
            <a:ext cx="1375794" cy="1622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DF9FC0-0639-4187-A6E6-32B36222C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11" y="6219594"/>
            <a:ext cx="1371600" cy="507670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828E181-B705-466F-A3B2-6B028219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977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A622544-3F8A-44C7-80F1-2CB423CA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674" y="568309"/>
            <a:ext cx="9203674" cy="628969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04969" y="67112"/>
            <a:ext cx="6102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budget at the Scar plot (degraded forest)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0668" y="704675"/>
            <a:ext cx="150162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SCAR</a:t>
            </a:r>
          </a:p>
          <a:p>
            <a:pPr algn="ctr"/>
            <a:r>
              <a:rPr lang="en-US" sz="2800" b="1" dirty="0"/>
              <a:t>Plot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652470" y="4471332"/>
            <a:ext cx="203013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slope discontinuity induces subsurface water exfiltration</a:t>
            </a:r>
          </a:p>
          <a:p>
            <a:endParaRPr lang="en-US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A0BC39C-9794-4CBE-BB77-02AFCC95907C}"/>
              </a:ext>
            </a:extLst>
          </p:cNvPr>
          <p:cNvCxnSpPr>
            <a:cxnSpLocks/>
          </p:cNvCxnSpPr>
          <p:nvPr/>
        </p:nvCxnSpPr>
        <p:spPr>
          <a:xfrm>
            <a:off x="1457325" y="2971800"/>
            <a:ext cx="3676650" cy="0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976AF14C-C091-4202-8560-BA14916F466E}"/>
              </a:ext>
            </a:extLst>
          </p:cNvPr>
          <p:cNvSpPr txBox="1"/>
          <p:nvPr/>
        </p:nvSpPr>
        <p:spPr>
          <a:xfrm>
            <a:off x="2492709" y="2493165"/>
            <a:ext cx="1605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Plot location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5ECD603-B1C0-4E1C-B12A-514F93979D08}"/>
              </a:ext>
            </a:extLst>
          </p:cNvPr>
          <p:cNvCxnSpPr>
            <a:cxnSpLocks/>
          </p:cNvCxnSpPr>
          <p:nvPr/>
        </p:nvCxnSpPr>
        <p:spPr>
          <a:xfrm>
            <a:off x="1390650" y="2601631"/>
            <a:ext cx="0" cy="3122894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2C1CBAA-2810-42C9-8CBB-571354CB9D3E}"/>
              </a:ext>
            </a:extLst>
          </p:cNvPr>
          <p:cNvCxnSpPr>
            <a:cxnSpLocks/>
          </p:cNvCxnSpPr>
          <p:nvPr/>
        </p:nvCxnSpPr>
        <p:spPr>
          <a:xfrm>
            <a:off x="5133975" y="2677831"/>
            <a:ext cx="0" cy="1485247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D260D23C-3F84-4366-98BC-92B699BA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2" y="6251613"/>
            <a:ext cx="1371600" cy="50767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7CF56C-D53E-42FE-B845-E0E92C828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919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48C5D48-DA1B-4A8F-A141-4A802D9A6F38}"/>
              </a:ext>
            </a:extLst>
          </p:cNvPr>
          <p:cNvSpPr txBox="1"/>
          <p:nvPr/>
        </p:nvSpPr>
        <p:spPr>
          <a:xfrm>
            <a:off x="3109869" y="248087"/>
            <a:ext cx="2414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CONCLUSION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5AE2D5-DF91-4182-BFDE-FA82B8F022CF}"/>
              </a:ext>
            </a:extLst>
          </p:cNvPr>
          <p:cNvSpPr txBox="1"/>
          <p:nvPr/>
        </p:nvSpPr>
        <p:spPr>
          <a:xfrm>
            <a:off x="357187" y="1905506"/>
            <a:ext cx="84296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Savannahs (with high runoff coefficients due to impervious layer at 25cm) may control floods and runoff at watershed scales as they are often located above the forests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Erosion may come from forest zones highly affected by </a:t>
            </a:r>
            <a:r>
              <a:rPr lang="en-US" sz="2400" dirty="0" err="1"/>
              <a:t>deers</a:t>
            </a:r>
            <a:r>
              <a:rPr lang="en-US" sz="2400" dirty="0"/>
              <a:t> and pigs situated in topographic zones favoring exfiltration of subsurface flow</a:t>
            </a:r>
            <a:endParaRPr lang="en-US" sz="2400" dirty="0">
              <a:solidFill>
                <a:srgbClr val="6420EC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BD212E-D71D-4BA5-90C4-0341CF29B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12" y="6251613"/>
            <a:ext cx="1371600" cy="50767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398BC50-1DF7-4543-A423-4968D318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583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3035756-783F-4928-B40F-DDB3C9EEC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91" y="971864"/>
            <a:ext cx="8261716" cy="534262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317071" y="140867"/>
            <a:ext cx="6663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</a:t>
            </a:r>
            <a:r>
              <a:rPr lang="en-US" sz="2000" dirty="0" err="1"/>
              <a:t>HYDROTHIEM</a:t>
            </a:r>
            <a:r>
              <a:rPr lang="en-US" sz="2000" dirty="0"/>
              <a:t> HYDROLOGICAL SITE NEAR </a:t>
            </a:r>
            <a:r>
              <a:rPr lang="en-US" sz="2000" dirty="0" err="1"/>
              <a:t>TOUHO</a:t>
            </a:r>
            <a:endParaRPr lang="en-US" sz="2000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CD42073-7BB2-4FEC-A20A-A3124E8A42D4}"/>
              </a:ext>
            </a:extLst>
          </p:cNvPr>
          <p:cNvGrpSpPr/>
          <p:nvPr/>
        </p:nvGrpSpPr>
        <p:grpSpPr>
          <a:xfrm>
            <a:off x="234428" y="126157"/>
            <a:ext cx="2153665" cy="1691415"/>
            <a:chOff x="6297877" y="900865"/>
            <a:chExt cx="2846123" cy="21844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877" y="900865"/>
              <a:ext cx="2846123" cy="2184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447338" y="1770769"/>
              <a:ext cx="273600" cy="222296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D58A359-B5B9-459B-965B-EB8FC8C01EC6}"/>
              </a:ext>
            </a:extLst>
          </p:cNvPr>
          <p:cNvSpPr txBox="1"/>
          <p:nvPr/>
        </p:nvSpPr>
        <p:spPr>
          <a:xfrm>
            <a:off x="3257892" y="602532"/>
            <a:ext cx="576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mosaic of woody (</a:t>
            </a:r>
            <a:r>
              <a:rPr lang="en-US" dirty="0" err="1"/>
              <a:t>niaoulis</a:t>
            </a:r>
            <a:r>
              <a:rPr lang="en-US" dirty="0"/>
              <a:t>) savannah and humid forest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002D9BC-5BFB-4CDA-A237-B521332A8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12" y="6251613"/>
            <a:ext cx="1371600" cy="50767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03DE47-2D62-4C13-97DB-CBB60741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903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2537" y="295151"/>
            <a:ext cx="55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MAJOR ISSUES IN </a:t>
            </a:r>
            <a:r>
              <a:rPr lang="en-US" sz="2400" dirty="0" err="1"/>
              <a:t>HYDROTHIEM</a:t>
            </a:r>
            <a:r>
              <a:rPr lang="en-US" sz="2400" dirty="0"/>
              <a:t> SITE </a:t>
            </a:r>
          </a:p>
        </p:txBody>
      </p:sp>
      <p:sp>
        <p:nvSpPr>
          <p:cNvPr id="5" name="Ellipse 4"/>
          <p:cNvSpPr/>
          <p:nvPr/>
        </p:nvSpPr>
        <p:spPr>
          <a:xfrm>
            <a:off x="3700800" y="2393127"/>
            <a:ext cx="417600" cy="85978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67" y="4408567"/>
            <a:ext cx="1976762" cy="166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395" y="3709395"/>
            <a:ext cx="3606663" cy="2486606"/>
          </a:xfrm>
          <a:prstGeom prst="rect">
            <a:avLst/>
          </a:prstGeom>
          <a:ln>
            <a:noFill/>
          </a:ln>
          <a:effectLst>
            <a:outerShdw dist="139700" dir="2700000" sx="1000" sy="1000" algn="tl" rotWithShape="0">
              <a:srgbClr val="333333"/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63" y="298418"/>
            <a:ext cx="3606663" cy="257838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442300" y="3004515"/>
            <a:ext cx="4549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Land surface degradation and turbid waters</a:t>
            </a:r>
          </a:p>
          <a:p>
            <a:pPr algn="r"/>
            <a:r>
              <a:rPr lang="en-US" dirty="0"/>
              <a:t>Bad water quality (leptospirosis)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50D7AE-D859-4593-8A20-6573B4A4B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942" y="918513"/>
            <a:ext cx="4175200" cy="270936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BF2AFF2-203B-420E-9CC6-164386E951D8}"/>
              </a:ext>
            </a:extLst>
          </p:cNvPr>
          <p:cNvSpPr txBox="1"/>
          <p:nvPr/>
        </p:nvSpPr>
        <p:spPr>
          <a:xfrm>
            <a:off x="363667" y="3627877"/>
            <a:ext cx="417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Savannah and forests edges regularly affected by fire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24371D6-599F-4FD2-84C1-E83A26DDB02B}"/>
              </a:ext>
            </a:extLst>
          </p:cNvPr>
          <p:cNvSpPr txBox="1"/>
          <p:nvPr/>
        </p:nvSpPr>
        <p:spPr>
          <a:xfrm>
            <a:off x="4682243" y="6196001"/>
            <a:ext cx="3572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Forests regeneration and soil affected by invasive fauna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CCCF759-6E45-4A80-BC40-8299EF9707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893" y="4408567"/>
            <a:ext cx="1875617" cy="166314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93BEFD5-E429-4F20-9905-61DE42870C19}"/>
              </a:ext>
            </a:extLst>
          </p:cNvPr>
          <p:cNvSpPr txBox="1"/>
          <p:nvPr/>
        </p:nvSpPr>
        <p:spPr>
          <a:xfrm>
            <a:off x="363667" y="6115394"/>
            <a:ext cx="3572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Invasive pigs and </a:t>
            </a:r>
            <a:r>
              <a:rPr lang="en-US" dirty="0" err="1"/>
              <a:t>deers</a:t>
            </a:r>
            <a:endParaRPr lang="en-US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8380F5-E9ED-4D10-832C-78D176AB49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12" y="6251613"/>
            <a:ext cx="1371600" cy="50767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5D8562-65D8-41F8-B8C4-91F0B84F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910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45392" y="367044"/>
            <a:ext cx="3241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Three Contrasted Experimental Plots</a:t>
            </a:r>
          </a:p>
        </p:txBody>
      </p:sp>
      <p:pic>
        <p:nvPicPr>
          <p:cNvPr id="4" name="Imag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9357" b="9355"/>
          <a:stretch/>
        </p:blipFill>
        <p:spPr>
          <a:xfrm>
            <a:off x="250508" y="2426802"/>
            <a:ext cx="4038600" cy="2850515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99" y="3363901"/>
            <a:ext cx="4038600" cy="2890213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699" y="369897"/>
            <a:ext cx="4038600" cy="261904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50508" y="2020535"/>
            <a:ext cx="164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SAV = savannah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591559" y="367044"/>
            <a:ext cx="1120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REGEN = healthy forest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920999" y="5652273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SCAR = </a:t>
            </a:r>
          </a:p>
          <a:p>
            <a:pPr algn="r"/>
            <a:r>
              <a:rPr lang="en-US" dirty="0"/>
              <a:t>degraded forest</a:t>
            </a:r>
          </a:p>
        </p:txBody>
      </p:sp>
      <p:sp>
        <p:nvSpPr>
          <p:cNvPr id="11" name="Ellipse 10"/>
          <p:cNvSpPr/>
          <p:nvPr/>
        </p:nvSpPr>
        <p:spPr>
          <a:xfrm>
            <a:off x="7294024" y="3852059"/>
            <a:ext cx="533400" cy="15240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2010A3-6965-4D5D-9FBC-1ED78CB25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12" y="6251613"/>
            <a:ext cx="1371600" cy="50767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7CA7503-122D-4CB3-81D2-AAB6A5BD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297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08592" y="336560"/>
            <a:ext cx="6991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EXPERIMENTAL  DESIGN OF THE THREE 100m</a:t>
            </a:r>
            <a:r>
              <a:rPr lang="en-US" sz="2400" baseline="30000" dirty="0"/>
              <a:t>2</a:t>
            </a:r>
            <a:r>
              <a:rPr lang="en-US" sz="2400" dirty="0"/>
              <a:t> PLOTS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-85725" y="1325934"/>
            <a:ext cx="9229725" cy="3874718"/>
            <a:chOff x="170465" y="782357"/>
            <a:chExt cx="11789594" cy="5304294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7581F54F-E60A-4DB4-950E-B4433E9A0D8F}"/>
                </a:ext>
              </a:extLst>
            </p:cNvPr>
            <p:cNvGrpSpPr/>
            <p:nvPr/>
          </p:nvGrpSpPr>
          <p:grpSpPr>
            <a:xfrm>
              <a:off x="170465" y="782357"/>
              <a:ext cx="11789594" cy="5304294"/>
              <a:chOff x="1592015" y="1510638"/>
              <a:chExt cx="9038595" cy="4126893"/>
            </a:xfrm>
          </p:grpSpPr>
          <p:grpSp>
            <p:nvGrpSpPr>
              <p:cNvPr id="10" name="Groupe 9"/>
              <p:cNvGrpSpPr/>
              <p:nvPr/>
            </p:nvGrpSpPr>
            <p:grpSpPr>
              <a:xfrm>
                <a:off x="1592015" y="1510638"/>
                <a:ext cx="9038595" cy="4126893"/>
                <a:chOff x="39782" y="1093307"/>
                <a:chExt cx="11504518" cy="4445065"/>
              </a:xfrm>
            </p:grpSpPr>
            <p:pic>
              <p:nvPicPr>
                <p:cNvPr id="32" name="Image 31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4" t="1566" r="5701" b="6468"/>
                <a:stretch/>
              </p:blipFill>
              <p:spPr>
                <a:xfrm>
                  <a:off x="178420" y="1115123"/>
                  <a:ext cx="11318487" cy="4393579"/>
                </a:xfrm>
                <a:prstGeom prst="rect">
                  <a:avLst/>
                </a:prstGeom>
              </p:spPr>
            </p:pic>
            <p:grpSp>
              <p:nvGrpSpPr>
                <p:cNvPr id="33" name="Groupe 32"/>
                <p:cNvGrpSpPr/>
                <p:nvPr/>
              </p:nvGrpSpPr>
              <p:grpSpPr>
                <a:xfrm>
                  <a:off x="39782" y="1093307"/>
                  <a:ext cx="11504518" cy="4445065"/>
                  <a:chOff x="39782" y="1093307"/>
                  <a:chExt cx="11504518" cy="4445065"/>
                </a:xfrm>
              </p:grpSpPr>
              <p:grpSp>
                <p:nvGrpSpPr>
                  <p:cNvPr id="34" name="Groupe 33"/>
                  <p:cNvGrpSpPr/>
                  <p:nvPr/>
                </p:nvGrpSpPr>
                <p:grpSpPr>
                  <a:xfrm>
                    <a:off x="161801" y="1093307"/>
                    <a:ext cx="11370044" cy="683723"/>
                    <a:chOff x="161801" y="1093307"/>
                    <a:chExt cx="11370044" cy="683723"/>
                  </a:xfrm>
                </p:grpSpPr>
                <p:sp>
                  <p:nvSpPr>
                    <p:cNvPr id="38" name="Forme libre 37"/>
                    <p:cNvSpPr/>
                    <p:nvPr/>
                  </p:nvSpPr>
                  <p:spPr>
                    <a:xfrm>
                      <a:off x="161801" y="1099433"/>
                      <a:ext cx="1708543" cy="239159"/>
                    </a:xfrm>
                    <a:custGeom>
                      <a:avLst/>
                      <a:gdLst>
                        <a:gd name="connsiteX0" fmla="*/ 1152649 w 1708543"/>
                        <a:gd name="connsiteY0" fmla="*/ 705 h 239159"/>
                        <a:gd name="connsiteX1" fmla="*/ 252537 w 1708543"/>
                        <a:gd name="connsiteY1" fmla="*/ 5467 h 239159"/>
                        <a:gd name="connsiteX2" fmla="*/ 52512 w 1708543"/>
                        <a:gd name="connsiteY2" fmla="*/ 10230 h 239159"/>
                        <a:gd name="connsiteX3" fmla="*/ 14412 w 1708543"/>
                        <a:gd name="connsiteY3" fmla="*/ 10230 h 239159"/>
                        <a:gd name="connsiteX4" fmla="*/ 9649 w 1708543"/>
                        <a:gd name="connsiteY4" fmla="*/ 29280 h 239159"/>
                        <a:gd name="connsiteX5" fmla="*/ 124 w 1708543"/>
                        <a:gd name="connsiteY5" fmla="*/ 181680 h 239159"/>
                        <a:gd name="connsiteX6" fmla="*/ 4887 w 1708543"/>
                        <a:gd name="connsiteY6" fmla="*/ 210255 h 239159"/>
                        <a:gd name="connsiteX7" fmla="*/ 14412 w 1708543"/>
                        <a:gd name="connsiteY7" fmla="*/ 238830 h 239159"/>
                        <a:gd name="connsiteX8" fmla="*/ 33462 w 1708543"/>
                        <a:gd name="connsiteY8" fmla="*/ 224542 h 239159"/>
                        <a:gd name="connsiteX9" fmla="*/ 119187 w 1708543"/>
                        <a:gd name="connsiteY9" fmla="*/ 205492 h 239159"/>
                        <a:gd name="connsiteX10" fmla="*/ 290637 w 1708543"/>
                        <a:gd name="connsiteY10" fmla="*/ 167392 h 239159"/>
                        <a:gd name="connsiteX11" fmla="*/ 657349 w 1708543"/>
                        <a:gd name="connsiteY11" fmla="*/ 110242 h 239159"/>
                        <a:gd name="connsiteX12" fmla="*/ 1000249 w 1708543"/>
                        <a:gd name="connsiteY12" fmla="*/ 72142 h 239159"/>
                        <a:gd name="connsiteX13" fmla="*/ 1314574 w 1708543"/>
                        <a:gd name="connsiteY13" fmla="*/ 43567 h 239159"/>
                        <a:gd name="connsiteX14" fmla="*/ 1624137 w 1708543"/>
                        <a:gd name="connsiteY14" fmla="*/ 24517 h 239159"/>
                        <a:gd name="connsiteX15" fmla="*/ 1700337 w 1708543"/>
                        <a:gd name="connsiteY15" fmla="*/ 24517 h 239159"/>
                        <a:gd name="connsiteX16" fmla="*/ 1705099 w 1708543"/>
                        <a:gd name="connsiteY16" fmla="*/ 10230 h 239159"/>
                        <a:gd name="connsiteX17" fmla="*/ 1700337 w 1708543"/>
                        <a:gd name="connsiteY17" fmla="*/ 705 h 239159"/>
                        <a:gd name="connsiteX18" fmla="*/ 1614612 w 1708543"/>
                        <a:gd name="connsiteY18" fmla="*/ 705 h 239159"/>
                        <a:gd name="connsiteX19" fmla="*/ 1152649 w 1708543"/>
                        <a:gd name="connsiteY19" fmla="*/ 705 h 2391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1708543" h="239159">
                          <a:moveTo>
                            <a:pt x="1152649" y="705"/>
                          </a:moveTo>
                          <a:lnTo>
                            <a:pt x="252537" y="5467"/>
                          </a:lnTo>
                          <a:cubicBezTo>
                            <a:pt x="69181" y="7054"/>
                            <a:pt x="92199" y="9436"/>
                            <a:pt x="52512" y="10230"/>
                          </a:cubicBezTo>
                          <a:cubicBezTo>
                            <a:pt x="12825" y="11024"/>
                            <a:pt x="21556" y="7055"/>
                            <a:pt x="14412" y="10230"/>
                          </a:cubicBezTo>
                          <a:cubicBezTo>
                            <a:pt x="7268" y="13405"/>
                            <a:pt x="12030" y="705"/>
                            <a:pt x="9649" y="29280"/>
                          </a:cubicBezTo>
                          <a:cubicBezTo>
                            <a:pt x="7268" y="57855"/>
                            <a:pt x="918" y="151518"/>
                            <a:pt x="124" y="181680"/>
                          </a:cubicBezTo>
                          <a:cubicBezTo>
                            <a:pt x="-670" y="211842"/>
                            <a:pt x="2506" y="200730"/>
                            <a:pt x="4887" y="210255"/>
                          </a:cubicBezTo>
                          <a:cubicBezTo>
                            <a:pt x="7268" y="219780"/>
                            <a:pt x="9650" y="236449"/>
                            <a:pt x="14412" y="238830"/>
                          </a:cubicBezTo>
                          <a:cubicBezTo>
                            <a:pt x="19174" y="241211"/>
                            <a:pt x="16000" y="230098"/>
                            <a:pt x="33462" y="224542"/>
                          </a:cubicBezTo>
                          <a:cubicBezTo>
                            <a:pt x="50924" y="218986"/>
                            <a:pt x="119187" y="205492"/>
                            <a:pt x="119187" y="205492"/>
                          </a:cubicBezTo>
                          <a:cubicBezTo>
                            <a:pt x="162049" y="195967"/>
                            <a:pt x="200943" y="183267"/>
                            <a:pt x="290637" y="167392"/>
                          </a:cubicBezTo>
                          <a:cubicBezTo>
                            <a:pt x="380331" y="151517"/>
                            <a:pt x="539080" y="126117"/>
                            <a:pt x="657349" y="110242"/>
                          </a:cubicBezTo>
                          <a:cubicBezTo>
                            <a:pt x="775618" y="94367"/>
                            <a:pt x="890711" y="83255"/>
                            <a:pt x="1000249" y="72142"/>
                          </a:cubicBezTo>
                          <a:cubicBezTo>
                            <a:pt x="1109786" y="61030"/>
                            <a:pt x="1210593" y="51504"/>
                            <a:pt x="1314574" y="43567"/>
                          </a:cubicBezTo>
                          <a:cubicBezTo>
                            <a:pt x="1418555" y="35630"/>
                            <a:pt x="1559843" y="27692"/>
                            <a:pt x="1624137" y="24517"/>
                          </a:cubicBezTo>
                          <a:cubicBezTo>
                            <a:pt x="1688431" y="21342"/>
                            <a:pt x="1686843" y="26898"/>
                            <a:pt x="1700337" y="24517"/>
                          </a:cubicBezTo>
                          <a:cubicBezTo>
                            <a:pt x="1713831" y="22136"/>
                            <a:pt x="1705099" y="14199"/>
                            <a:pt x="1705099" y="10230"/>
                          </a:cubicBezTo>
                          <a:cubicBezTo>
                            <a:pt x="1705099" y="6261"/>
                            <a:pt x="1715418" y="2292"/>
                            <a:pt x="1700337" y="705"/>
                          </a:cubicBezTo>
                          <a:cubicBezTo>
                            <a:pt x="1685256" y="-882"/>
                            <a:pt x="1614612" y="705"/>
                            <a:pt x="1614612" y="705"/>
                          </a:cubicBezTo>
                          <a:lnTo>
                            <a:pt x="1152649" y="705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9" name="Forme libre 38"/>
                    <p:cNvSpPr/>
                    <p:nvPr/>
                  </p:nvSpPr>
                  <p:spPr>
                    <a:xfrm>
                      <a:off x="3081338" y="1103710"/>
                      <a:ext cx="4155225" cy="645892"/>
                    </a:xfrm>
                    <a:custGeom>
                      <a:avLst/>
                      <a:gdLst>
                        <a:gd name="connsiteX0" fmla="*/ 0 w 4155225"/>
                        <a:gd name="connsiteY0" fmla="*/ 5953 h 645892"/>
                        <a:gd name="connsiteX1" fmla="*/ 252412 w 4155225"/>
                        <a:gd name="connsiteY1" fmla="*/ 25003 h 645892"/>
                        <a:gd name="connsiteX2" fmla="*/ 795337 w 4155225"/>
                        <a:gd name="connsiteY2" fmla="*/ 77390 h 645892"/>
                        <a:gd name="connsiteX3" fmla="*/ 1062037 w 4155225"/>
                        <a:gd name="connsiteY3" fmla="*/ 110728 h 645892"/>
                        <a:gd name="connsiteX4" fmla="*/ 1247775 w 4155225"/>
                        <a:gd name="connsiteY4" fmla="*/ 144065 h 645892"/>
                        <a:gd name="connsiteX5" fmla="*/ 1323975 w 4155225"/>
                        <a:gd name="connsiteY5" fmla="*/ 163115 h 645892"/>
                        <a:gd name="connsiteX6" fmla="*/ 1357312 w 4155225"/>
                        <a:gd name="connsiteY6" fmla="*/ 229790 h 645892"/>
                        <a:gd name="connsiteX7" fmla="*/ 1390650 w 4155225"/>
                        <a:gd name="connsiteY7" fmla="*/ 334565 h 645892"/>
                        <a:gd name="connsiteX8" fmla="*/ 1404937 w 4155225"/>
                        <a:gd name="connsiteY8" fmla="*/ 382190 h 645892"/>
                        <a:gd name="connsiteX9" fmla="*/ 1414462 w 4155225"/>
                        <a:gd name="connsiteY9" fmla="*/ 396478 h 645892"/>
                        <a:gd name="connsiteX10" fmla="*/ 1438275 w 4155225"/>
                        <a:gd name="connsiteY10" fmla="*/ 406003 h 645892"/>
                        <a:gd name="connsiteX11" fmla="*/ 1538287 w 4155225"/>
                        <a:gd name="connsiteY11" fmla="*/ 396478 h 645892"/>
                        <a:gd name="connsiteX12" fmla="*/ 1909762 w 4155225"/>
                        <a:gd name="connsiteY12" fmla="*/ 386953 h 645892"/>
                        <a:gd name="connsiteX13" fmla="*/ 2257425 w 4155225"/>
                        <a:gd name="connsiteY13" fmla="*/ 391715 h 645892"/>
                        <a:gd name="connsiteX14" fmla="*/ 2671762 w 4155225"/>
                        <a:gd name="connsiteY14" fmla="*/ 406003 h 645892"/>
                        <a:gd name="connsiteX15" fmla="*/ 3243262 w 4155225"/>
                        <a:gd name="connsiteY15" fmla="*/ 444103 h 645892"/>
                        <a:gd name="connsiteX16" fmla="*/ 3662362 w 4155225"/>
                        <a:gd name="connsiteY16" fmla="*/ 501253 h 645892"/>
                        <a:gd name="connsiteX17" fmla="*/ 3686175 w 4155225"/>
                        <a:gd name="connsiteY17" fmla="*/ 529828 h 645892"/>
                        <a:gd name="connsiteX18" fmla="*/ 3719512 w 4155225"/>
                        <a:gd name="connsiteY18" fmla="*/ 596503 h 645892"/>
                        <a:gd name="connsiteX19" fmla="*/ 3724275 w 4155225"/>
                        <a:gd name="connsiteY19" fmla="*/ 620315 h 645892"/>
                        <a:gd name="connsiteX20" fmla="*/ 3738562 w 4155225"/>
                        <a:gd name="connsiteY20" fmla="*/ 644128 h 645892"/>
                        <a:gd name="connsiteX21" fmla="*/ 3771900 w 4155225"/>
                        <a:gd name="connsiteY21" fmla="*/ 644128 h 645892"/>
                        <a:gd name="connsiteX22" fmla="*/ 3967162 w 4155225"/>
                        <a:gd name="connsiteY22" fmla="*/ 639365 h 645892"/>
                        <a:gd name="connsiteX23" fmla="*/ 4090987 w 4155225"/>
                        <a:gd name="connsiteY23" fmla="*/ 639365 h 645892"/>
                        <a:gd name="connsiteX24" fmla="*/ 4152900 w 4155225"/>
                        <a:gd name="connsiteY24" fmla="*/ 606028 h 645892"/>
                        <a:gd name="connsiteX25" fmla="*/ 4138612 w 4155225"/>
                        <a:gd name="connsiteY25" fmla="*/ 525065 h 645892"/>
                        <a:gd name="connsiteX26" fmla="*/ 4105275 w 4155225"/>
                        <a:gd name="connsiteY26" fmla="*/ 58340 h 645892"/>
                        <a:gd name="connsiteX27" fmla="*/ 4090987 w 4155225"/>
                        <a:gd name="connsiteY27" fmla="*/ 5953 h 645892"/>
                        <a:gd name="connsiteX28" fmla="*/ 3895725 w 4155225"/>
                        <a:gd name="connsiteY28" fmla="*/ 1190 h 645892"/>
                        <a:gd name="connsiteX29" fmla="*/ 0 w 4155225"/>
                        <a:gd name="connsiteY29" fmla="*/ 5953 h 6458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</a:cxnLst>
                      <a:rect l="l" t="t" r="r" b="b"/>
                      <a:pathLst>
                        <a:path w="4155225" h="645892">
                          <a:moveTo>
                            <a:pt x="0" y="5953"/>
                          </a:moveTo>
                          <a:lnTo>
                            <a:pt x="252412" y="25003"/>
                          </a:lnTo>
                          <a:lnTo>
                            <a:pt x="795337" y="77390"/>
                          </a:lnTo>
                          <a:cubicBezTo>
                            <a:pt x="930274" y="91677"/>
                            <a:pt x="986631" y="99616"/>
                            <a:pt x="1062037" y="110728"/>
                          </a:cubicBezTo>
                          <a:cubicBezTo>
                            <a:pt x="1137443" y="121840"/>
                            <a:pt x="1204119" y="135334"/>
                            <a:pt x="1247775" y="144065"/>
                          </a:cubicBezTo>
                          <a:cubicBezTo>
                            <a:pt x="1291431" y="152796"/>
                            <a:pt x="1305719" y="148828"/>
                            <a:pt x="1323975" y="163115"/>
                          </a:cubicBezTo>
                          <a:cubicBezTo>
                            <a:pt x="1342231" y="177402"/>
                            <a:pt x="1346200" y="201215"/>
                            <a:pt x="1357312" y="229790"/>
                          </a:cubicBezTo>
                          <a:cubicBezTo>
                            <a:pt x="1368424" y="258365"/>
                            <a:pt x="1382713" y="309165"/>
                            <a:pt x="1390650" y="334565"/>
                          </a:cubicBezTo>
                          <a:cubicBezTo>
                            <a:pt x="1398587" y="359965"/>
                            <a:pt x="1400968" y="371871"/>
                            <a:pt x="1404937" y="382190"/>
                          </a:cubicBezTo>
                          <a:cubicBezTo>
                            <a:pt x="1408906" y="392509"/>
                            <a:pt x="1408906" y="392509"/>
                            <a:pt x="1414462" y="396478"/>
                          </a:cubicBezTo>
                          <a:cubicBezTo>
                            <a:pt x="1420018" y="400447"/>
                            <a:pt x="1417638" y="406003"/>
                            <a:pt x="1438275" y="406003"/>
                          </a:cubicBezTo>
                          <a:cubicBezTo>
                            <a:pt x="1458912" y="406003"/>
                            <a:pt x="1459706" y="399653"/>
                            <a:pt x="1538287" y="396478"/>
                          </a:cubicBezTo>
                          <a:cubicBezTo>
                            <a:pt x="1616868" y="393303"/>
                            <a:pt x="1909762" y="386953"/>
                            <a:pt x="1909762" y="386953"/>
                          </a:cubicBezTo>
                          <a:lnTo>
                            <a:pt x="2257425" y="391715"/>
                          </a:lnTo>
                          <a:cubicBezTo>
                            <a:pt x="2384425" y="394890"/>
                            <a:pt x="2507456" y="397272"/>
                            <a:pt x="2671762" y="406003"/>
                          </a:cubicBezTo>
                          <a:cubicBezTo>
                            <a:pt x="2836068" y="414734"/>
                            <a:pt x="3078162" y="428228"/>
                            <a:pt x="3243262" y="444103"/>
                          </a:cubicBezTo>
                          <a:cubicBezTo>
                            <a:pt x="3408362" y="459978"/>
                            <a:pt x="3588543" y="486966"/>
                            <a:pt x="3662362" y="501253"/>
                          </a:cubicBezTo>
                          <a:cubicBezTo>
                            <a:pt x="3736181" y="515540"/>
                            <a:pt x="3676650" y="513953"/>
                            <a:pt x="3686175" y="529828"/>
                          </a:cubicBezTo>
                          <a:cubicBezTo>
                            <a:pt x="3695700" y="545703"/>
                            <a:pt x="3713162" y="581422"/>
                            <a:pt x="3719512" y="596503"/>
                          </a:cubicBezTo>
                          <a:cubicBezTo>
                            <a:pt x="3725862" y="611584"/>
                            <a:pt x="3721100" y="612377"/>
                            <a:pt x="3724275" y="620315"/>
                          </a:cubicBezTo>
                          <a:cubicBezTo>
                            <a:pt x="3727450" y="628253"/>
                            <a:pt x="3730625" y="640159"/>
                            <a:pt x="3738562" y="644128"/>
                          </a:cubicBezTo>
                          <a:cubicBezTo>
                            <a:pt x="3746500" y="648097"/>
                            <a:pt x="3771900" y="644128"/>
                            <a:pt x="3771900" y="644128"/>
                          </a:cubicBezTo>
                          <a:lnTo>
                            <a:pt x="3967162" y="639365"/>
                          </a:lnTo>
                          <a:cubicBezTo>
                            <a:pt x="4020343" y="638571"/>
                            <a:pt x="4060031" y="644921"/>
                            <a:pt x="4090987" y="639365"/>
                          </a:cubicBezTo>
                          <a:cubicBezTo>
                            <a:pt x="4121943" y="633809"/>
                            <a:pt x="4144963" y="625078"/>
                            <a:pt x="4152900" y="606028"/>
                          </a:cubicBezTo>
                          <a:cubicBezTo>
                            <a:pt x="4160837" y="586978"/>
                            <a:pt x="4146550" y="616346"/>
                            <a:pt x="4138612" y="525065"/>
                          </a:cubicBezTo>
                          <a:cubicBezTo>
                            <a:pt x="4130674" y="433784"/>
                            <a:pt x="4113212" y="144859"/>
                            <a:pt x="4105275" y="58340"/>
                          </a:cubicBezTo>
                          <a:cubicBezTo>
                            <a:pt x="4097338" y="-28179"/>
                            <a:pt x="4125912" y="15478"/>
                            <a:pt x="4090987" y="5953"/>
                          </a:cubicBezTo>
                          <a:cubicBezTo>
                            <a:pt x="4056062" y="-3572"/>
                            <a:pt x="3895725" y="1190"/>
                            <a:pt x="3895725" y="1190"/>
                          </a:cubicBezTo>
                          <a:lnTo>
                            <a:pt x="0" y="5953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0" name="Forme libre 39"/>
                    <p:cNvSpPr/>
                    <p:nvPr/>
                  </p:nvSpPr>
                  <p:spPr>
                    <a:xfrm>
                      <a:off x="7017994" y="1093307"/>
                      <a:ext cx="4513851" cy="683723"/>
                    </a:xfrm>
                    <a:custGeom>
                      <a:avLst/>
                      <a:gdLst>
                        <a:gd name="connsiteX0" fmla="*/ 78131 w 4513851"/>
                        <a:gd name="connsiteY0" fmla="*/ 225906 h 683723"/>
                        <a:gd name="connsiteX1" fmla="*/ 106706 w 4513851"/>
                        <a:gd name="connsiteY1" fmla="*/ 449743 h 683723"/>
                        <a:gd name="connsiteX2" fmla="*/ 130519 w 4513851"/>
                        <a:gd name="connsiteY2" fmla="*/ 597381 h 683723"/>
                        <a:gd name="connsiteX3" fmla="*/ 149569 w 4513851"/>
                        <a:gd name="connsiteY3" fmla="*/ 649768 h 683723"/>
                        <a:gd name="connsiteX4" fmla="*/ 206719 w 4513851"/>
                        <a:gd name="connsiteY4" fmla="*/ 645006 h 683723"/>
                        <a:gd name="connsiteX5" fmla="*/ 397219 w 4513851"/>
                        <a:gd name="connsiteY5" fmla="*/ 649768 h 683723"/>
                        <a:gd name="connsiteX6" fmla="*/ 573431 w 4513851"/>
                        <a:gd name="connsiteY6" fmla="*/ 659293 h 683723"/>
                        <a:gd name="connsiteX7" fmla="*/ 616294 w 4513851"/>
                        <a:gd name="connsiteY7" fmla="*/ 616431 h 683723"/>
                        <a:gd name="connsiteX8" fmla="*/ 735356 w 4513851"/>
                        <a:gd name="connsiteY8" fmla="*/ 597381 h 683723"/>
                        <a:gd name="connsiteX9" fmla="*/ 1102069 w 4513851"/>
                        <a:gd name="connsiteY9" fmla="*/ 573568 h 683723"/>
                        <a:gd name="connsiteX10" fmla="*/ 1764056 w 4513851"/>
                        <a:gd name="connsiteY10" fmla="*/ 544993 h 683723"/>
                        <a:gd name="connsiteX11" fmla="*/ 2335556 w 4513851"/>
                        <a:gd name="connsiteY11" fmla="*/ 535468 h 683723"/>
                        <a:gd name="connsiteX12" fmla="*/ 2816569 w 4513851"/>
                        <a:gd name="connsiteY12" fmla="*/ 549756 h 683723"/>
                        <a:gd name="connsiteX13" fmla="*/ 3254719 w 4513851"/>
                        <a:gd name="connsiteY13" fmla="*/ 568806 h 683723"/>
                        <a:gd name="connsiteX14" fmla="*/ 3783356 w 4513851"/>
                        <a:gd name="connsiteY14" fmla="*/ 602143 h 683723"/>
                        <a:gd name="connsiteX15" fmla="*/ 4135781 w 4513851"/>
                        <a:gd name="connsiteY15" fmla="*/ 640243 h 683723"/>
                        <a:gd name="connsiteX16" fmla="*/ 4397719 w 4513851"/>
                        <a:gd name="connsiteY16" fmla="*/ 664056 h 683723"/>
                        <a:gd name="connsiteX17" fmla="*/ 4473919 w 4513851"/>
                        <a:gd name="connsiteY17" fmla="*/ 678343 h 683723"/>
                        <a:gd name="connsiteX18" fmla="*/ 4492969 w 4513851"/>
                        <a:gd name="connsiteY18" fmla="*/ 659293 h 683723"/>
                        <a:gd name="connsiteX19" fmla="*/ 4512019 w 4513851"/>
                        <a:gd name="connsiteY19" fmla="*/ 435456 h 683723"/>
                        <a:gd name="connsiteX20" fmla="*/ 4512019 w 4513851"/>
                        <a:gd name="connsiteY20" fmla="*/ 44931 h 683723"/>
                        <a:gd name="connsiteX21" fmla="*/ 4502494 w 4513851"/>
                        <a:gd name="connsiteY21" fmla="*/ 25881 h 683723"/>
                        <a:gd name="connsiteX22" fmla="*/ 4464394 w 4513851"/>
                        <a:gd name="connsiteY22" fmla="*/ 2068 h 683723"/>
                        <a:gd name="connsiteX23" fmla="*/ 4335806 w 4513851"/>
                        <a:gd name="connsiteY23" fmla="*/ 6831 h 683723"/>
                        <a:gd name="connsiteX24" fmla="*/ 3473794 w 4513851"/>
                        <a:gd name="connsiteY24" fmla="*/ 11593 h 683723"/>
                        <a:gd name="connsiteX25" fmla="*/ 1716431 w 4513851"/>
                        <a:gd name="connsiteY25" fmla="*/ 11593 h 683723"/>
                        <a:gd name="connsiteX26" fmla="*/ 168619 w 4513851"/>
                        <a:gd name="connsiteY26" fmla="*/ 6831 h 683723"/>
                        <a:gd name="connsiteX27" fmla="*/ 30506 w 4513851"/>
                        <a:gd name="connsiteY27" fmla="*/ 116368 h 683723"/>
                        <a:gd name="connsiteX28" fmla="*/ 78131 w 4513851"/>
                        <a:gd name="connsiteY28" fmla="*/ 225906 h 6837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</a:cxnLst>
                      <a:rect l="l" t="t" r="r" b="b"/>
                      <a:pathLst>
                        <a:path w="4513851" h="683723">
                          <a:moveTo>
                            <a:pt x="78131" y="225906"/>
                          </a:moveTo>
                          <a:cubicBezTo>
                            <a:pt x="90831" y="281469"/>
                            <a:pt x="97975" y="387831"/>
                            <a:pt x="106706" y="449743"/>
                          </a:cubicBezTo>
                          <a:cubicBezTo>
                            <a:pt x="115437" y="511655"/>
                            <a:pt x="123375" y="564044"/>
                            <a:pt x="130519" y="597381"/>
                          </a:cubicBezTo>
                          <a:cubicBezTo>
                            <a:pt x="137663" y="630718"/>
                            <a:pt x="136869" y="641831"/>
                            <a:pt x="149569" y="649768"/>
                          </a:cubicBezTo>
                          <a:cubicBezTo>
                            <a:pt x="162269" y="657705"/>
                            <a:pt x="165444" y="645006"/>
                            <a:pt x="206719" y="645006"/>
                          </a:cubicBezTo>
                          <a:cubicBezTo>
                            <a:pt x="247994" y="645006"/>
                            <a:pt x="336100" y="647387"/>
                            <a:pt x="397219" y="649768"/>
                          </a:cubicBezTo>
                          <a:cubicBezTo>
                            <a:pt x="458338" y="652149"/>
                            <a:pt x="536919" y="664849"/>
                            <a:pt x="573431" y="659293"/>
                          </a:cubicBezTo>
                          <a:cubicBezTo>
                            <a:pt x="609943" y="653737"/>
                            <a:pt x="589306" y="626750"/>
                            <a:pt x="616294" y="616431"/>
                          </a:cubicBezTo>
                          <a:cubicBezTo>
                            <a:pt x="643282" y="606112"/>
                            <a:pt x="654394" y="604525"/>
                            <a:pt x="735356" y="597381"/>
                          </a:cubicBezTo>
                          <a:cubicBezTo>
                            <a:pt x="816318" y="590237"/>
                            <a:pt x="1102069" y="573568"/>
                            <a:pt x="1102069" y="573568"/>
                          </a:cubicBezTo>
                          <a:lnTo>
                            <a:pt x="1764056" y="544993"/>
                          </a:lnTo>
                          <a:cubicBezTo>
                            <a:pt x="1969637" y="538643"/>
                            <a:pt x="2160137" y="534674"/>
                            <a:pt x="2335556" y="535468"/>
                          </a:cubicBezTo>
                          <a:cubicBezTo>
                            <a:pt x="2510975" y="536262"/>
                            <a:pt x="2816569" y="549756"/>
                            <a:pt x="2816569" y="549756"/>
                          </a:cubicBezTo>
                          <a:lnTo>
                            <a:pt x="3254719" y="568806"/>
                          </a:lnTo>
                          <a:lnTo>
                            <a:pt x="3783356" y="602143"/>
                          </a:lnTo>
                          <a:cubicBezTo>
                            <a:pt x="3930200" y="614049"/>
                            <a:pt x="4135781" y="640243"/>
                            <a:pt x="4135781" y="640243"/>
                          </a:cubicBezTo>
                          <a:lnTo>
                            <a:pt x="4397719" y="664056"/>
                          </a:lnTo>
                          <a:cubicBezTo>
                            <a:pt x="4454075" y="670406"/>
                            <a:pt x="4458044" y="679137"/>
                            <a:pt x="4473919" y="678343"/>
                          </a:cubicBezTo>
                          <a:cubicBezTo>
                            <a:pt x="4489794" y="677549"/>
                            <a:pt x="4486619" y="699774"/>
                            <a:pt x="4492969" y="659293"/>
                          </a:cubicBezTo>
                          <a:cubicBezTo>
                            <a:pt x="4499319" y="618812"/>
                            <a:pt x="4508844" y="537850"/>
                            <a:pt x="4512019" y="435456"/>
                          </a:cubicBezTo>
                          <a:cubicBezTo>
                            <a:pt x="4515194" y="333062"/>
                            <a:pt x="4513606" y="113193"/>
                            <a:pt x="4512019" y="44931"/>
                          </a:cubicBezTo>
                          <a:cubicBezTo>
                            <a:pt x="4510432" y="-23331"/>
                            <a:pt x="4510432" y="33025"/>
                            <a:pt x="4502494" y="25881"/>
                          </a:cubicBezTo>
                          <a:cubicBezTo>
                            <a:pt x="4494557" y="18737"/>
                            <a:pt x="4492175" y="5243"/>
                            <a:pt x="4464394" y="2068"/>
                          </a:cubicBezTo>
                          <a:cubicBezTo>
                            <a:pt x="4436613" y="-1107"/>
                            <a:pt x="4335806" y="6831"/>
                            <a:pt x="4335806" y="6831"/>
                          </a:cubicBezTo>
                          <a:lnTo>
                            <a:pt x="3473794" y="11593"/>
                          </a:lnTo>
                          <a:lnTo>
                            <a:pt x="1716431" y="11593"/>
                          </a:lnTo>
                          <a:cubicBezTo>
                            <a:pt x="1165569" y="10799"/>
                            <a:pt x="449606" y="-10631"/>
                            <a:pt x="168619" y="6831"/>
                          </a:cubicBezTo>
                          <a:cubicBezTo>
                            <a:pt x="-112368" y="24293"/>
                            <a:pt x="46381" y="77474"/>
                            <a:pt x="30506" y="116368"/>
                          </a:cubicBezTo>
                          <a:cubicBezTo>
                            <a:pt x="14631" y="155262"/>
                            <a:pt x="65431" y="170343"/>
                            <a:pt x="78131" y="225906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dirty="0"/>
                    </a:p>
                  </p:txBody>
                </p:sp>
              </p:grpSp>
              <p:grpSp>
                <p:nvGrpSpPr>
                  <p:cNvPr id="35" name="Groupe 34"/>
                  <p:cNvGrpSpPr/>
                  <p:nvPr/>
                </p:nvGrpSpPr>
                <p:grpSpPr>
                  <a:xfrm>
                    <a:off x="39782" y="4522067"/>
                    <a:ext cx="11504518" cy="1016305"/>
                    <a:chOff x="39782" y="4522067"/>
                    <a:chExt cx="11504518" cy="1016305"/>
                  </a:xfrm>
                </p:grpSpPr>
                <p:sp>
                  <p:nvSpPr>
                    <p:cNvPr id="36" name="Forme libre 35"/>
                    <p:cNvSpPr/>
                    <p:nvPr/>
                  </p:nvSpPr>
                  <p:spPr>
                    <a:xfrm>
                      <a:off x="39782" y="4522067"/>
                      <a:ext cx="7380348" cy="1005840"/>
                    </a:xfrm>
                    <a:custGeom>
                      <a:avLst/>
                      <a:gdLst>
                        <a:gd name="connsiteX0" fmla="*/ 12490 w 7380348"/>
                        <a:gd name="connsiteY0" fmla="*/ 388620 h 1005840"/>
                        <a:gd name="connsiteX1" fmla="*/ 12490 w 7380348"/>
                        <a:gd name="connsiteY1" fmla="*/ 815340 h 1005840"/>
                        <a:gd name="connsiteX2" fmla="*/ 20110 w 7380348"/>
                        <a:gd name="connsiteY2" fmla="*/ 952500 h 1005840"/>
                        <a:gd name="connsiteX3" fmla="*/ 50590 w 7380348"/>
                        <a:gd name="connsiteY3" fmla="*/ 990600 h 1005840"/>
                        <a:gd name="connsiteX4" fmla="*/ 241090 w 7380348"/>
                        <a:gd name="connsiteY4" fmla="*/ 998220 h 1005840"/>
                        <a:gd name="connsiteX5" fmla="*/ 1803190 w 7380348"/>
                        <a:gd name="connsiteY5" fmla="*/ 998220 h 1005840"/>
                        <a:gd name="connsiteX6" fmla="*/ 4851190 w 7380348"/>
                        <a:gd name="connsiteY6" fmla="*/ 1005840 h 1005840"/>
                        <a:gd name="connsiteX7" fmla="*/ 6763810 w 7380348"/>
                        <a:gd name="connsiteY7" fmla="*/ 1005840 h 1005840"/>
                        <a:gd name="connsiteX8" fmla="*/ 7320070 w 7380348"/>
                        <a:gd name="connsiteY8" fmla="*/ 998220 h 1005840"/>
                        <a:gd name="connsiteX9" fmla="*/ 7335310 w 7380348"/>
                        <a:gd name="connsiteY9" fmla="*/ 967740 h 1005840"/>
                        <a:gd name="connsiteX10" fmla="*/ 7053370 w 7380348"/>
                        <a:gd name="connsiteY10" fmla="*/ 937260 h 1005840"/>
                        <a:gd name="connsiteX11" fmla="*/ 6588550 w 7380348"/>
                        <a:gd name="connsiteY11" fmla="*/ 876300 h 1005840"/>
                        <a:gd name="connsiteX12" fmla="*/ 5963710 w 7380348"/>
                        <a:gd name="connsiteY12" fmla="*/ 708660 h 1005840"/>
                        <a:gd name="connsiteX13" fmla="*/ 5460790 w 7380348"/>
                        <a:gd name="connsiteY13" fmla="*/ 533400 h 1005840"/>
                        <a:gd name="connsiteX14" fmla="*/ 5216950 w 7380348"/>
                        <a:gd name="connsiteY14" fmla="*/ 411480 h 1005840"/>
                        <a:gd name="connsiteX15" fmla="*/ 5125510 w 7380348"/>
                        <a:gd name="connsiteY15" fmla="*/ 373380 h 1005840"/>
                        <a:gd name="connsiteX16" fmla="*/ 5056930 w 7380348"/>
                        <a:gd name="connsiteY16" fmla="*/ 373380 h 1005840"/>
                        <a:gd name="connsiteX17" fmla="*/ 4675930 w 7380348"/>
                        <a:gd name="connsiteY17" fmla="*/ 411480 h 1005840"/>
                        <a:gd name="connsiteX18" fmla="*/ 3738670 w 7380348"/>
                        <a:gd name="connsiteY18" fmla="*/ 411480 h 1005840"/>
                        <a:gd name="connsiteX19" fmla="*/ 2923330 w 7380348"/>
                        <a:gd name="connsiteY19" fmla="*/ 312420 h 1005840"/>
                        <a:gd name="connsiteX20" fmla="*/ 2740450 w 7380348"/>
                        <a:gd name="connsiteY20" fmla="*/ 251460 h 1005840"/>
                        <a:gd name="connsiteX21" fmla="*/ 2664250 w 7380348"/>
                        <a:gd name="connsiteY21" fmla="*/ 114300 h 1005840"/>
                        <a:gd name="connsiteX22" fmla="*/ 2534710 w 7380348"/>
                        <a:gd name="connsiteY22" fmla="*/ 83820 h 1005840"/>
                        <a:gd name="connsiteX23" fmla="*/ 1871770 w 7380348"/>
                        <a:gd name="connsiteY23" fmla="*/ 114300 h 1005840"/>
                        <a:gd name="connsiteX24" fmla="*/ 911650 w 7380348"/>
                        <a:gd name="connsiteY24" fmla="*/ 76200 h 1005840"/>
                        <a:gd name="connsiteX25" fmla="*/ 88690 w 7380348"/>
                        <a:gd name="connsiteY25" fmla="*/ 0 h 1005840"/>
                        <a:gd name="connsiteX26" fmla="*/ 12490 w 7380348"/>
                        <a:gd name="connsiteY26" fmla="*/ 76200 h 1005840"/>
                        <a:gd name="connsiteX27" fmla="*/ 12490 w 7380348"/>
                        <a:gd name="connsiteY27" fmla="*/ 388620 h 10058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7380348" h="1005840">
                          <a:moveTo>
                            <a:pt x="12490" y="388620"/>
                          </a:moveTo>
                          <a:cubicBezTo>
                            <a:pt x="12490" y="511810"/>
                            <a:pt x="11220" y="721360"/>
                            <a:pt x="12490" y="815340"/>
                          </a:cubicBezTo>
                          <a:cubicBezTo>
                            <a:pt x="13760" y="909320"/>
                            <a:pt x="13760" y="923290"/>
                            <a:pt x="20110" y="952500"/>
                          </a:cubicBezTo>
                          <a:cubicBezTo>
                            <a:pt x="26460" y="981710"/>
                            <a:pt x="13760" y="982980"/>
                            <a:pt x="50590" y="990600"/>
                          </a:cubicBezTo>
                          <a:cubicBezTo>
                            <a:pt x="87420" y="998220"/>
                            <a:pt x="241090" y="998220"/>
                            <a:pt x="241090" y="998220"/>
                          </a:cubicBezTo>
                          <a:lnTo>
                            <a:pt x="1803190" y="998220"/>
                          </a:lnTo>
                          <a:lnTo>
                            <a:pt x="4851190" y="1005840"/>
                          </a:lnTo>
                          <a:lnTo>
                            <a:pt x="6763810" y="1005840"/>
                          </a:lnTo>
                          <a:cubicBezTo>
                            <a:pt x="7175290" y="1004570"/>
                            <a:pt x="7224820" y="1004570"/>
                            <a:pt x="7320070" y="998220"/>
                          </a:cubicBezTo>
                          <a:cubicBezTo>
                            <a:pt x="7415320" y="991870"/>
                            <a:pt x="7379760" y="977900"/>
                            <a:pt x="7335310" y="967740"/>
                          </a:cubicBezTo>
                          <a:cubicBezTo>
                            <a:pt x="7290860" y="957580"/>
                            <a:pt x="7053370" y="937260"/>
                            <a:pt x="7053370" y="937260"/>
                          </a:cubicBezTo>
                          <a:cubicBezTo>
                            <a:pt x="6928910" y="922020"/>
                            <a:pt x="6770160" y="914400"/>
                            <a:pt x="6588550" y="876300"/>
                          </a:cubicBezTo>
                          <a:cubicBezTo>
                            <a:pt x="6406940" y="838200"/>
                            <a:pt x="6151670" y="765810"/>
                            <a:pt x="5963710" y="708660"/>
                          </a:cubicBezTo>
                          <a:cubicBezTo>
                            <a:pt x="5775750" y="651510"/>
                            <a:pt x="5585250" y="582930"/>
                            <a:pt x="5460790" y="533400"/>
                          </a:cubicBezTo>
                          <a:cubicBezTo>
                            <a:pt x="5336330" y="483870"/>
                            <a:pt x="5272830" y="438150"/>
                            <a:pt x="5216950" y="411480"/>
                          </a:cubicBezTo>
                          <a:cubicBezTo>
                            <a:pt x="5161070" y="384810"/>
                            <a:pt x="5152180" y="379730"/>
                            <a:pt x="5125510" y="373380"/>
                          </a:cubicBezTo>
                          <a:cubicBezTo>
                            <a:pt x="5098840" y="367030"/>
                            <a:pt x="5131860" y="367030"/>
                            <a:pt x="5056930" y="373380"/>
                          </a:cubicBezTo>
                          <a:cubicBezTo>
                            <a:pt x="4982000" y="379730"/>
                            <a:pt x="4895640" y="405130"/>
                            <a:pt x="4675930" y="411480"/>
                          </a:cubicBezTo>
                          <a:cubicBezTo>
                            <a:pt x="4456220" y="417830"/>
                            <a:pt x="4030770" y="427990"/>
                            <a:pt x="3738670" y="411480"/>
                          </a:cubicBezTo>
                          <a:cubicBezTo>
                            <a:pt x="3446570" y="394970"/>
                            <a:pt x="3089700" y="339090"/>
                            <a:pt x="2923330" y="312420"/>
                          </a:cubicBezTo>
                          <a:cubicBezTo>
                            <a:pt x="2756960" y="285750"/>
                            <a:pt x="2783630" y="284480"/>
                            <a:pt x="2740450" y="251460"/>
                          </a:cubicBezTo>
                          <a:cubicBezTo>
                            <a:pt x="2697270" y="218440"/>
                            <a:pt x="2698540" y="142240"/>
                            <a:pt x="2664250" y="114300"/>
                          </a:cubicBezTo>
                          <a:cubicBezTo>
                            <a:pt x="2629960" y="86360"/>
                            <a:pt x="2666790" y="83820"/>
                            <a:pt x="2534710" y="83820"/>
                          </a:cubicBezTo>
                          <a:cubicBezTo>
                            <a:pt x="2402630" y="83820"/>
                            <a:pt x="2142280" y="115570"/>
                            <a:pt x="1871770" y="114300"/>
                          </a:cubicBezTo>
                          <a:cubicBezTo>
                            <a:pt x="1601260" y="113030"/>
                            <a:pt x="1208830" y="95250"/>
                            <a:pt x="911650" y="76200"/>
                          </a:cubicBezTo>
                          <a:cubicBezTo>
                            <a:pt x="614470" y="57150"/>
                            <a:pt x="238550" y="0"/>
                            <a:pt x="88690" y="0"/>
                          </a:cubicBezTo>
                          <a:cubicBezTo>
                            <a:pt x="-61170" y="0"/>
                            <a:pt x="27730" y="10160"/>
                            <a:pt x="12490" y="76200"/>
                          </a:cubicBezTo>
                          <a:cubicBezTo>
                            <a:pt x="-2750" y="142240"/>
                            <a:pt x="12490" y="265430"/>
                            <a:pt x="12490" y="38862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7" name="Forme libre 36"/>
                    <p:cNvSpPr/>
                    <p:nvPr/>
                  </p:nvSpPr>
                  <p:spPr>
                    <a:xfrm>
                      <a:off x="7797371" y="5221470"/>
                      <a:ext cx="3746929" cy="316902"/>
                    </a:xfrm>
                    <a:custGeom>
                      <a:avLst/>
                      <a:gdLst>
                        <a:gd name="connsiteX0" fmla="*/ 96949 w 3746929"/>
                        <a:gd name="connsiteY0" fmla="*/ 303030 h 316902"/>
                        <a:gd name="connsiteX1" fmla="*/ 2916349 w 3746929"/>
                        <a:gd name="connsiteY1" fmla="*/ 295410 h 316902"/>
                        <a:gd name="connsiteX2" fmla="*/ 3556429 w 3746929"/>
                        <a:gd name="connsiteY2" fmla="*/ 310650 h 316902"/>
                        <a:gd name="connsiteX3" fmla="*/ 3693589 w 3746929"/>
                        <a:gd name="connsiteY3" fmla="*/ 310650 h 316902"/>
                        <a:gd name="connsiteX4" fmla="*/ 3746929 w 3746929"/>
                        <a:gd name="connsiteY4" fmla="*/ 234450 h 316902"/>
                        <a:gd name="connsiteX5" fmla="*/ 3693589 w 3746929"/>
                        <a:gd name="connsiteY5" fmla="*/ 13470 h 316902"/>
                        <a:gd name="connsiteX6" fmla="*/ 3655489 w 3746929"/>
                        <a:gd name="connsiteY6" fmla="*/ 36330 h 316902"/>
                        <a:gd name="connsiteX7" fmla="*/ 3106849 w 3746929"/>
                        <a:gd name="connsiteY7" fmla="*/ 135390 h 316902"/>
                        <a:gd name="connsiteX8" fmla="*/ 2680129 w 3746929"/>
                        <a:gd name="connsiteY8" fmla="*/ 196350 h 316902"/>
                        <a:gd name="connsiteX9" fmla="*/ 2101009 w 3746929"/>
                        <a:gd name="connsiteY9" fmla="*/ 211590 h 316902"/>
                        <a:gd name="connsiteX10" fmla="*/ 1697149 w 3746929"/>
                        <a:gd name="connsiteY10" fmla="*/ 188730 h 316902"/>
                        <a:gd name="connsiteX11" fmla="*/ 1377109 w 3746929"/>
                        <a:gd name="connsiteY11" fmla="*/ 158250 h 316902"/>
                        <a:gd name="connsiteX12" fmla="*/ 1293289 w 3746929"/>
                        <a:gd name="connsiteY12" fmla="*/ 158250 h 316902"/>
                        <a:gd name="connsiteX13" fmla="*/ 706549 w 3746929"/>
                        <a:gd name="connsiteY13" fmla="*/ 242070 h 316902"/>
                        <a:gd name="connsiteX14" fmla="*/ 96949 w 3746929"/>
                        <a:gd name="connsiteY14" fmla="*/ 303030 h 3169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3746929" h="316902">
                          <a:moveTo>
                            <a:pt x="96949" y="303030"/>
                          </a:moveTo>
                          <a:cubicBezTo>
                            <a:pt x="465249" y="311920"/>
                            <a:pt x="2339769" y="294140"/>
                            <a:pt x="2916349" y="295410"/>
                          </a:cubicBezTo>
                          <a:cubicBezTo>
                            <a:pt x="3492929" y="296680"/>
                            <a:pt x="3426889" y="308110"/>
                            <a:pt x="3556429" y="310650"/>
                          </a:cubicBezTo>
                          <a:cubicBezTo>
                            <a:pt x="3685969" y="313190"/>
                            <a:pt x="3661839" y="323350"/>
                            <a:pt x="3693589" y="310650"/>
                          </a:cubicBezTo>
                          <a:cubicBezTo>
                            <a:pt x="3725339" y="297950"/>
                            <a:pt x="3746929" y="283980"/>
                            <a:pt x="3746929" y="234450"/>
                          </a:cubicBezTo>
                          <a:cubicBezTo>
                            <a:pt x="3746929" y="184920"/>
                            <a:pt x="3708829" y="46490"/>
                            <a:pt x="3693589" y="13470"/>
                          </a:cubicBezTo>
                          <a:cubicBezTo>
                            <a:pt x="3678349" y="-19550"/>
                            <a:pt x="3753279" y="16010"/>
                            <a:pt x="3655489" y="36330"/>
                          </a:cubicBezTo>
                          <a:cubicBezTo>
                            <a:pt x="3557699" y="56650"/>
                            <a:pt x="3269409" y="108720"/>
                            <a:pt x="3106849" y="135390"/>
                          </a:cubicBezTo>
                          <a:cubicBezTo>
                            <a:pt x="2944289" y="162060"/>
                            <a:pt x="2847769" y="183650"/>
                            <a:pt x="2680129" y="196350"/>
                          </a:cubicBezTo>
                          <a:cubicBezTo>
                            <a:pt x="2512489" y="209050"/>
                            <a:pt x="2264839" y="212860"/>
                            <a:pt x="2101009" y="211590"/>
                          </a:cubicBezTo>
                          <a:cubicBezTo>
                            <a:pt x="1937179" y="210320"/>
                            <a:pt x="1817799" y="197620"/>
                            <a:pt x="1697149" y="188730"/>
                          </a:cubicBezTo>
                          <a:cubicBezTo>
                            <a:pt x="1576499" y="179840"/>
                            <a:pt x="1444419" y="163330"/>
                            <a:pt x="1377109" y="158250"/>
                          </a:cubicBezTo>
                          <a:cubicBezTo>
                            <a:pt x="1309799" y="153170"/>
                            <a:pt x="1405049" y="144280"/>
                            <a:pt x="1293289" y="158250"/>
                          </a:cubicBezTo>
                          <a:cubicBezTo>
                            <a:pt x="1181529" y="172220"/>
                            <a:pt x="898319" y="219210"/>
                            <a:pt x="706549" y="242070"/>
                          </a:cubicBezTo>
                          <a:cubicBezTo>
                            <a:pt x="514779" y="264930"/>
                            <a:pt x="-271351" y="294140"/>
                            <a:pt x="96949" y="30303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11" name="Forme libre 10"/>
              <p:cNvSpPr/>
              <p:nvPr/>
            </p:nvSpPr>
            <p:spPr>
              <a:xfrm>
                <a:off x="1712721" y="2294862"/>
                <a:ext cx="3251936" cy="1697568"/>
              </a:xfrm>
              <a:custGeom>
                <a:avLst/>
                <a:gdLst>
                  <a:gd name="connsiteX0" fmla="*/ 3929063 w 3929063"/>
                  <a:gd name="connsiteY0" fmla="*/ 1000125 h 1685925"/>
                  <a:gd name="connsiteX1" fmla="*/ 1619250 w 3929063"/>
                  <a:gd name="connsiteY1" fmla="*/ 1685925 h 1685925"/>
                  <a:gd name="connsiteX2" fmla="*/ 776288 w 3929063"/>
                  <a:gd name="connsiteY2" fmla="*/ 1228725 h 1685925"/>
                  <a:gd name="connsiteX3" fmla="*/ 442913 w 3929063"/>
                  <a:gd name="connsiteY3" fmla="*/ 952500 h 1685925"/>
                  <a:gd name="connsiteX4" fmla="*/ 190500 w 3929063"/>
                  <a:gd name="connsiteY4" fmla="*/ 723900 h 1685925"/>
                  <a:gd name="connsiteX5" fmla="*/ 9525 w 3929063"/>
                  <a:gd name="connsiteY5" fmla="*/ 519112 h 1685925"/>
                  <a:gd name="connsiteX6" fmla="*/ 0 w 3929063"/>
                  <a:gd name="connsiteY6" fmla="*/ 0 h 1685925"/>
                  <a:gd name="connsiteX7" fmla="*/ 390525 w 3929063"/>
                  <a:gd name="connsiteY7" fmla="*/ 52387 h 1685925"/>
                  <a:gd name="connsiteX8" fmla="*/ 704850 w 3929063"/>
                  <a:gd name="connsiteY8" fmla="*/ 114300 h 1685925"/>
                  <a:gd name="connsiteX9" fmla="*/ 1100138 w 3929063"/>
                  <a:gd name="connsiteY9" fmla="*/ 204787 h 1685925"/>
                  <a:gd name="connsiteX10" fmla="*/ 1381125 w 3929063"/>
                  <a:gd name="connsiteY10" fmla="*/ 280987 h 1685925"/>
                  <a:gd name="connsiteX11" fmla="*/ 1662113 w 3929063"/>
                  <a:gd name="connsiteY11" fmla="*/ 366712 h 1685925"/>
                  <a:gd name="connsiteX12" fmla="*/ 2205038 w 3929063"/>
                  <a:gd name="connsiteY12" fmla="*/ 485775 h 1685925"/>
                  <a:gd name="connsiteX13" fmla="*/ 2419350 w 3929063"/>
                  <a:gd name="connsiteY13" fmla="*/ 542925 h 1685925"/>
                  <a:gd name="connsiteX14" fmla="*/ 3138488 w 3929063"/>
                  <a:gd name="connsiteY14" fmla="*/ 757237 h 1685925"/>
                  <a:gd name="connsiteX15" fmla="*/ 3929063 w 3929063"/>
                  <a:gd name="connsiteY15" fmla="*/ 1000125 h 1685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29063" h="1685925">
                    <a:moveTo>
                      <a:pt x="3929063" y="1000125"/>
                    </a:moveTo>
                    <a:lnTo>
                      <a:pt x="1619250" y="1685925"/>
                    </a:lnTo>
                    <a:lnTo>
                      <a:pt x="776288" y="1228725"/>
                    </a:lnTo>
                    <a:lnTo>
                      <a:pt x="442913" y="952500"/>
                    </a:lnTo>
                    <a:lnTo>
                      <a:pt x="190500" y="723900"/>
                    </a:lnTo>
                    <a:lnTo>
                      <a:pt x="9525" y="519112"/>
                    </a:lnTo>
                    <a:lnTo>
                      <a:pt x="0" y="0"/>
                    </a:lnTo>
                    <a:lnTo>
                      <a:pt x="390525" y="52387"/>
                    </a:lnTo>
                    <a:lnTo>
                      <a:pt x="704850" y="114300"/>
                    </a:lnTo>
                    <a:lnTo>
                      <a:pt x="1100138" y="204787"/>
                    </a:lnTo>
                    <a:lnTo>
                      <a:pt x="1381125" y="280987"/>
                    </a:lnTo>
                    <a:lnTo>
                      <a:pt x="1662113" y="366712"/>
                    </a:lnTo>
                    <a:lnTo>
                      <a:pt x="2205038" y="485775"/>
                    </a:lnTo>
                    <a:lnTo>
                      <a:pt x="2419350" y="542925"/>
                    </a:lnTo>
                    <a:lnTo>
                      <a:pt x="3138488" y="757237"/>
                    </a:lnTo>
                    <a:lnTo>
                      <a:pt x="3929063" y="1000125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2" name="Forme libre 11"/>
              <p:cNvSpPr/>
              <p:nvPr/>
            </p:nvSpPr>
            <p:spPr>
              <a:xfrm>
                <a:off x="1600201" y="2210072"/>
                <a:ext cx="3317353" cy="1096558"/>
              </a:xfrm>
              <a:custGeom>
                <a:avLst/>
                <a:gdLst>
                  <a:gd name="connsiteX0" fmla="*/ 0 w 4319587"/>
                  <a:gd name="connsiteY0" fmla="*/ 0 h 1181100"/>
                  <a:gd name="connsiteX1" fmla="*/ 0 w 4319587"/>
                  <a:gd name="connsiteY1" fmla="*/ 61912 h 1181100"/>
                  <a:gd name="connsiteX2" fmla="*/ 214312 w 4319587"/>
                  <a:gd name="connsiteY2" fmla="*/ 85725 h 1181100"/>
                  <a:gd name="connsiteX3" fmla="*/ 514350 w 4319587"/>
                  <a:gd name="connsiteY3" fmla="*/ 133350 h 1181100"/>
                  <a:gd name="connsiteX4" fmla="*/ 762000 w 4319587"/>
                  <a:gd name="connsiteY4" fmla="*/ 185737 h 1181100"/>
                  <a:gd name="connsiteX5" fmla="*/ 1123950 w 4319587"/>
                  <a:gd name="connsiteY5" fmla="*/ 266700 h 1181100"/>
                  <a:gd name="connsiteX6" fmla="*/ 1381125 w 4319587"/>
                  <a:gd name="connsiteY6" fmla="*/ 338137 h 1181100"/>
                  <a:gd name="connsiteX7" fmla="*/ 1666875 w 4319587"/>
                  <a:gd name="connsiteY7" fmla="*/ 423862 h 1181100"/>
                  <a:gd name="connsiteX8" fmla="*/ 2128837 w 4319587"/>
                  <a:gd name="connsiteY8" fmla="*/ 523875 h 1181100"/>
                  <a:gd name="connsiteX9" fmla="*/ 2347912 w 4319587"/>
                  <a:gd name="connsiteY9" fmla="*/ 581025 h 1181100"/>
                  <a:gd name="connsiteX10" fmla="*/ 2928937 w 4319587"/>
                  <a:gd name="connsiteY10" fmla="*/ 757237 h 1181100"/>
                  <a:gd name="connsiteX11" fmla="*/ 4314825 w 4319587"/>
                  <a:gd name="connsiteY11" fmla="*/ 1181100 h 1181100"/>
                  <a:gd name="connsiteX12" fmla="*/ 4319587 w 4319587"/>
                  <a:gd name="connsiteY12" fmla="*/ 952500 h 1181100"/>
                  <a:gd name="connsiteX13" fmla="*/ 3381375 w 4319587"/>
                  <a:gd name="connsiteY13" fmla="*/ 719137 h 1181100"/>
                  <a:gd name="connsiteX14" fmla="*/ 2643187 w 4319587"/>
                  <a:gd name="connsiteY14" fmla="*/ 509587 h 1181100"/>
                  <a:gd name="connsiteX15" fmla="*/ 2505075 w 4319587"/>
                  <a:gd name="connsiteY15" fmla="*/ 476250 h 1181100"/>
                  <a:gd name="connsiteX16" fmla="*/ 1933575 w 4319587"/>
                  <a:gd name="connsiteY16" fmla="*/ 381000 h 1181100"/>
                  <a:gd name="connsiteX17" fmla="*/ 1323975 w 4319587"/>
                  <a:gd name="connsiteY17" fmla="*/ 252412 h 1181100"/>
                  <a:gd name="connsiteX18" fmla="*/ 766762 w 4319587"/>
                  <a:gd name="connsiteY18" fmla="*/ 138112 h 1181100"/>
                  <a:gd name="connsiteX19" fmla="*/ 500062 w 4319587"/>
                  <a:gd name="connsiteY19" fmla="*/ 85725 h 1181100"/>
                  <a:gd name="connsiteX20" fmla="*/ 119062 w 4319587"/>
                  <a:gd name="connsiteY20" fmla="*/ 42862 h 1181100"/>
                  <a:gd name="connsiteX21" fmla="*/ 0 w 4319587"/>
                  <a:gd name="connsiteY21" fmla="*/ 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319587" h="1181100">
                    <a:moveTo>
                      <a:pt x="0" y="0"/>
                    </a:moveTo>
                    <a:lnTo>
                      <a:pt x="0" y="61912"/>
                    </a:lnTo>
                    <a:lnTo>
                      <a:pt x="214312" y="85725"/>
                    </a:lnTo>
                    <a:lnTo>
                      <a:pt x="514350" y="133350"/>
                    </a:lnTo>
                    <a:lnTo>
                      <a:pt x="762000" y="185737"/>
                    </a:lnTo>
                    <a:lnTo>
                      <a:pt x="1123950" y="266700"/>
                    </a:lnTo>
                    <a:lnTo>
                      <a:pt x="1381125" y="338137"/>
                    </a:lnTo>
                    <a:lnTo>
                      <a:pt x="1666875" y="423862"/>
                    </a:lnTo>
                    <a:lnTo>
                      <a:pt x="2128837" y="523875"/>
                    </a:lnTo>
                    <a:lnTo>
                      <a:pt x="2347912" y="581025"/>
                    </a:lnTo>
                    <a:lnTo>
                      <a:pt x="2928937" y="757237"/>
                    </a:lnTo>
                    <a:lnTo>
                      <a:pt x="4314825" y="1181100"/>
                    </a:lnTo>
                    <a:cubicBezTo>
                      <a:pt x="4316412" y="1104900"/>
                      <a:pt x="4318000" y="1028700"/>
                      <a:pt x="4319587" y="952500"/>
                    </a:cubicBezTo>
                    <a:lnTo>
                      <a:pt x="3381375" y="719137"/>
                    </a:lnTo>
                    <a:lnTo>
                      <a:pt x="2643187" y="509587"/>
                    </a:lnTo>
                    <a:lnTo>
                      <a:pt x="2505075" y="476250"/>
                    </a:lnTo>
                    <a:lnTo>
                      <a:pt x="1933575" y="381000"/>
                    </a:lnTo>
                    <a:lnTo>
                      <a:pt x="1323975" y="252412"/>
                    </a:lnTo>
                    <a:lnTo>
                      <a:pt x="766762" y="138112"/>
                    </a:lnTo>
                    <a:lnTo>
                      <a:pt x="500062" y="85725"/>
                    </a:lnTo>
                    <a:lnTo>
                      <a:pt x="119062" y="428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3" name="Forme libre 12"/>
              <p:cNvSpPr/>
              <p:nvPr/>
            </p:nvSpPr>
            <p:spPr>
              <a:xfrm>
                <a:off x="1682565" y="2810538"/>
                <a:ext cx="1250865" cy="1410492"/>
              </a:xfrm>
              <a:custGeom>
                <a:avLst/>
                <a:gdLst>
                  <a:gd name="connsiteX0" fmla="*/ 0 w 1628775"/>
                  <a:gd name="connsiteY0" fmla="*/ 0 h 1519237"/>
                  <a:gd name="connsiteX1" fmla="*/ 138113 w 1628775"/>
                  <a:gd name="connsiteY1" fmla="*/ 157162 h 1519237"/>
                  <a:gd name="connsiteX2" fmla="*/ 414338 w 1628775"/>
                  <a:gd name="connsiteY2" fmla="*/ 414337 h 1519237"/>
                  <a:gd name="connsiteX3" fmla="*/ 757238 w 1628775"/>
                  <a:gd name="connsiteY3" fmla="*/ 700087 h 1519237"/>
                  <a:gd name="connsiteX4" fmla="*/ 1147763 w 1628775"/>
                  <a:gd name="connsiteY4" fmla="*/ 904875 h 1519237"/>
                  <a:gd name="connsiteX5" fmla="*/ 1628775 w 1628775"/>
                  <a:gd name="connsiteY5" fmla="*/ 1166812 h 1519237"/>
                  <a:gd name="connsiteX6" fmla="*/ 1619250 w 1628775"/>
                  <a:gd name="connsiteY6" fmla="*/ 1519237 h 1519237"/>
                  <a:gd name="connsiteX7" fmla="*/ 1047750 w 1628775"/>
                  <a:gd name="connsiteY7" fmla="*/ 1190625 h 1519237"/>
                  <a:gd name="connsiteX8" fmla="*/ 728663 w 1628775"/>
                  <a:gd name="connsiteY8" fmla="*/ 966787 h 1519237"/>
                  <a:gd name="connsiteX9" fmla="*/ 528638 w 1628775"/>
                  <a:gd name="connsiteY9" fmla="*/ 704850 h 1519237"/>
                  <a:gd name="connsiteX10" fmla="*/ 333375 w 1628775"/>
                  <a:gd name="connsiteY10" fmla="*/ 490537 h 1519237"/>
                  <a:gd name="connsiteX11" fmla="*/ 85725 w 1628775"/>
                  <a:gd name="connsiteY11" fmla="*/ 309562 h 1519237"/>
                  <a:gd name="connsiteX12" fmla="*/ 4763 w 1628775"/>
                  <a:gd name="connsiteY12" fmla="*/ 200025 h 1519237"/>
                  <a:gd name="connsiteX13" fmla="*/ 0 w 1628775"/>
                  <a:gd name="connsiteY13" fmla="*/ 0 h 1519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28775" h="1519237">
                    <a:moveTo>
                      <a:pt x="0" y="0"/>
                    </a:moveTo>
                    <a:lnTo>
                      <a:pt x="138113" y="157162"/>
                    </a:lnTo>
                    <a:lnTo>
                      <a:pt x="414338" y="414337"/>
                    </a:lnTo>
                    <a:lnTo>
                      <a:pt x="757238" y="700087"/>
                    </a:lnTo>
                    <a:lnTo>
                      <a:pt x="1147763" y="904875"/>
                    </a:lnTo>
                    <a:lnTo>
                      <a:pt x="1628775" y="1166812"/>
                    </a:lnTo>
                    <a:lnTo>
                      <a:pt x="1619250" y="1519237"/>
                    </a:lnTo>
                    <a:lnTo>
                      <a:pt x="1047750" y="1190625"/>
                    </a:lnTo>
                    <a:lnTo>
                      <a:pt x="728663" y="966787"/>
                    </a:lnTo>
                    <a:lnTo>
                      <a:pt x="528638" y="704850"/>
                    </a:lnTo>
                    <a:lnTo>
                      <a:pt x="333375" y="490537"/>
                    </a:lnTo>
                    <a:lnTo>
                      <a:pt x="85725" y="309562"/>
                    </a:lnTo>
                    <a:lnTo>
                      <a:pt x="4763" y="200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4" name="Forme libre 13"/>
              <p:cNvSpPr/>
              <p:nvPr/>
            </p:nvSpPr>
            <p:spPr>
              <a:xfrm>
                <a:off x="2933429" y="3143799"/>
                <a:ext cx="1984124" cy="1074451"/>
              </a:xfrm>
              <a:custGeom>
                <a:avLst/>
                <a:gdLst>
                  <a:gd name="connsiteX0" fmla="*/ 0 w 2690812"/>
                  <a:gd name="connsiteY0" fmla="*/ 804863 h 1157288"/>
                  <a:gd name="connsiteX1" fmla="*/ 0 w 2690812"/>
                  <a:gd name="connsiteY1" fmla="*/ 1157288 h 1157288"/>
                  <a:gd name="connsiteX2" fmla="*/ 2686050 w 2690812"/>
                  <a:gd name="connsiteY2" fmla="*/ 219075 h 1157288"/>
                  <a:gd name="connsiteX3" fmla="*/ 2690812 w 2690812"/>
                  <a:gd name="connsiteY3" fmla="*/ 0 h 1157288"/>
                  <a:gd name="connsiteX4" fmla="*/ 0 w 2690812"/>
                  <a:gd name="connsiteY4" fmla="*/ 804863 h 115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812" h="1157288">
                    <a:moveTo>
                      <a:pt x="0" y="804863"/>
                    </a:moveTo>
                    <a:lnTo>
                      <a:pt x="0" y="1157288"/>
                    </a:lnTo>
                    <a:lnTo>
                      <a:pt x="2686050" y="219075"/>
                    </a:lnTo>
                    <a:lnTo>
                      <a:pt x="2690812" y="0"/>
                    </a:lnTo>
                    <a:lnTo>
                      <a:pt x="0" y="804863"/>
                    </a:ln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/>
              </a:p>
            </p:txBody>
          </p:sp>
          <p:sp>
            <p:nvSpPr>
              <p:cNvPr id="15" name="Rectangle à coins arrondis 14"/>
              <p:cNvSpPr/>
              <p:nvPr/>
            </p:nvSpPr>
            <p:spPr>
              <a:xfrm>
                <a:off x="9308156" y="3755123"/>
                <a:ext cx="597845" cy="499642"/>
              </a:xfrm>
              <a:prstGeom prst="roundRect">
                <a:avLst>
                  <a:gd name="adj" fmla="val 1224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6" name="Rectangle à coins arrondis 15"/>
              <p:cNvSpPr/>
              <p:nvPr/>
            </p:nvSpPr>
            <p:spPr>
              <a:xfrm>
                <a:off x="10007526" y="3726545"/>
                <a:ext cx="378241" cy="329486"/>
              </a:xfrm>
              <a:prstGeom prst="roundRect">
                <a:avLst>
                  <a:gd name="adj" fmla="val 12242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7" name="Forme libre 16"/>
              <p:cNvSpPr/>
              <p:nvPr/>
            </p:nvSpPr>
            <p:spPr>
              <a:xfrm>
                <a:off x="6477000" y="3735774"/>
                <a:ext cx="3131609" cy="597437"/>
              </a:xfrm>
              <a:custGeom>
                <a:avLst/>
                <a:gdLst>
                  <a:gd name="connsiteX0" fmla="*/ 0 w 4077726"/>
                  <a:gd name="connsiteY0" fmla="*/ 622182 h 622182"/>
                  <a:gd name="connsiteX1" fmla="*/ 519113 w 4077726"/>
                  <a:gd name="connsiteY1" fmla="*/ 617420 h 622182"/>
                  <a:gd name="connsiteX2" fmla="*/ 990600 w 4077726"/>
                  <a:gd name="connsiteY2" fmla="*/ 588845 h 622182"/>
                  <a:gd name="connsiteX3" fmla="*/ 1690688 w 4077726"/>
                  <a:gd name="connsiteY3" fmla="*/ 503120 h 622182"/>
                  <a:gd name="connsiteX4" fmla="*/ 2305050 w 4077726"/>
                  <a:gd name="connsiteY4" fmla="*/ 398345 h 622182"/>
                  <a:gd name="connsiteX5" fmla="*/ 2947988 w 4077726"/>
                  <a:gd name="connsiteY5" fmla="*/ 264995 h 622182"/>
                  <a:gd name="connsiteX6" fmla="*/ 3524250 w 4077726"/>
                  <a:gd name="connsiteY6" fmla="*/ 112595 h 622182"/>
                  <a:gd name="connsiteX7" fmla="*/ 4005263 w 4077726"/>
                  <a:gd name="connsiteY7" fmla="*/ 3057 h 622182"/>
                  <a:gd name="connsiteX8" fmla="*/ 4067175 w 4077726"/>
                  <a:gd name="connsiteY8" fmla="*/ 41157 h 62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77726" h="622182">
                    <a:moveTo>
                      <a:pt x="0" y="622182"/>
                    </a:moveTo>
                    <a:lnTo>
                      <a:pt x="519113" y="617420"/>
                    </a:lnTo>
                    <a:cubicBezTo>
                      <a:pt x="684213" y="611864"/>
                      <a:pt x="795338" y="607895"/>
                      <a:pt x="990600" y="588845"/>
                    </a:cubicBezTo>
                    <a:cubicBezTo>
                      <a:pt x="1185862" y="569795"/>
                      <a:pt x="1471613" y="534870"/>
                      <a:pt x="1690688" y="503120"/>
                    </a:cubicBezTo>
                    <a:cubicBezTo>
                      <a:pt x="1909763" y="471370"/>
                      <a:pt x="2095500" y="438032"/>
                      <a:pt x="2305050" y="398345"/>
                    </a:cubicBezTo>
                    <a:cubicBezTo>
                      <a:pt x="2514600" y="358658"/>
                      <a:pt x="2744788" y="312620"/>
                      <a:pt x="2947988" y="264995"/>
                    </a:cubicBezTo>
                    <a:cubicBezTo>
                      <a:pt x="3151188" y="217370"/>
                      <a:pt x="3348038" y="156251"/>
                      <a:pt x="3524250" y="112595"/>
                    </a:cubicBezTo>
                    <a:cubicBezTo>
                      <a:pt x="3700462" y="68939"/>
                      <a:pt x="3914776" y="14963"/>
                      <a:pt x="4005263" y="3057"/>
                    </a:cubicBezTo>
                    <a:cubicBezTo>
                      <a:pt x="4095750" y="-8849"/>
                      <a:pt x="4081462" y="16154"/>
                      <a:pt x="4067175" y="41157"/>
                    </a:cubicBezTo>
                  </a:path>
                </a:pathLst>
              </a:custGeom>
              <a:noFill/>
              <a:ln w="317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8" name="Forme libre 17"/>
              <p:cNvSpPr/>
              <p:nvPr/>
            </p:nvSpPr>
            <p:spPr>
              <a:xfrm>
                <a:off x="9747072" y="3682234"/>
                <a:ext cx="461080" cy="67673"/>
              </a:xfrm>
              <a:custGeom>
                <a:avLst/>
                <a:gdLst>
                  <a:gd name="connsiteX0" fmla="*/ 0 w 600380"/>
                  <a:gd name="connsiteY0" fmla="*/ 72890 h 72890"/>
                  <a:gd name="connsiteX1" fmla="*/ 300038 w 600380"/>
                  <a:gd name="connsiteY1" fmla="*/ 39552 h 72890"/>
                  <a:gd name="connsiteX2" fmla="*/ 476250 w 600380"/>
                  <a:gd name="connsiteY2" fmla="*/ 10977 h 72890"/>
                  <a:gd name="connsiteX3" fmla="*/ 581025 w 600380"/>
                  <a:gd name="connsiteY3" fmla="*/ 1452 h 72890"/>
                  <a:gd name="connsiteX4" fmla="*/ 600075 w 600380"/>
                  <a:gd name="connsiteY4" fmla="*/ 39552 h 7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380" h="72890">
                    <a:moveTo>
                      <a:pt x="0" y="72890"/>
                    </a:moveTo>
                    <a:lnTo>
                      <a:pt x="300038" y="39552"/>
                    </a:lnTo>
                    <a:cubicBezTo>
                      <a:pt x="379413" y="29233"/>
                      <a:pt x="429419" y="17327"/>
                      <a:pt x="476250" y="10977"/>
                    </a:cubicBezTo>
                    <a:cubicBezTo>
                      <a:pt x="523081" y="4627"/>
                      <a:pt x="560388" y="-3310"/>
                      <a:pt x="581025" y="1452"/>
                    </a:cubicBezTo>
                    <a:cubicBezTo>
                      <a:pt x="601662" y="6214"/>
                      <a:pt x="600868" y="22883"/>
                      <a:pt x="600075" y="39552"/>
                    </a:cubicBezTo>
                  </a:path>
                </a:pathLst>
              </a:custGeom>
              <a:noFill/>
              <a:ln w="317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9" name="Rectangle à coins arrondis 18"/>
              <p:cNvSpPr/>
              <p:nvPr/>
            </p:nvSpPr>
            <p:spPr>
              <a:xfrm rot="736441">
                <a:off x="4370849" y="3730735"/>
                <a:ext cx="1203382" cy="210575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0" name="ZoneTexte 46"/>
              <p:cNvSpPr txBox="1"/>
              <p:nvPr/>
            </p:nvSpPr>
            <p:spPr>
              <a:xfrm rot="992449">
                <a:off x="3442265" y="2825402"/>
                <a:ext cx="1404812" cy="262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000" dirty="0"/>
                  <a:t>Border down to 10 cm</a:t>
                </a:r>
              </a:p>
            </p:txBody>
          </p:sp>
          <p:sp>
            <p:nvSpPr>
              <p:cNvPr id="22" name="ZoneTexte 51"/>
              <p:cNvSpPr txBox="1"/>
              <p:nvPr/>
            </p:nvSpPr>
            <p:spPr>
              <a:xfrm rot="742023">
                <a:off x="4526588" y="3750476"/>
                <a:ext cx="1182690" cy="182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800" i="1" dirty="0"/>
                  <a:t>Approach section </a:t>
                </a:r>
              </a:p>
            </p:txBody>
          </p:sp>
          <p:sp>
            <p:nvSpPr>
              <p:cNvPr id="23" name="ZoneTexte 53"/>
              <p:cNvSpPr txBox="1"/>
              <p:nvPr/>
            </p:nvSpPr>
            <p:spPr>
              <a:xfrm>
                <a:off x="9371264" y="3895136"/>
                <a:ext cx="445284" cy="182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 b="1" i="1" dirty="0">
                    <a:solidFill>
                      <a:srgbClr val="FF0000"/>
                    </a:solidFill>
                  </a:rPr>
                  <a:t>Tank 1</a:t>
                </a:r>
              </a:p>
            </p:txBody>
          </p:sp>
          <p:sp>
            <p:nvSpPr>
              <p:cNvPr id="24" name="ZoneTexte 54"/>
              <p:cNvSpPr txBox="1"/>
              <p:nvPr/>
            </p:nvSpPr>
            <p:spPr>
              <a:xfrm>
                <a:off x="9974383" y="3874731"/>
                <a:ext cx="467539" cy="182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 b="1" i="1" dirty="0">
                    <a:solidFill>
                      <a:srgbClr val="FF0000"/>
                    </a:solidFill>
                  </a:rPr>
                  <a:t>Tank 2</a:t>
                </a:r>
              </a:p>
            </p:txBody>
          </p:sp>
          <p:sp>
            <p:nvSpPr>
              <p:cNvPr id="25" name="ZoneTexte 59"/>
              <p:cNvSpPr txBox="1"/>
              <p:nvPr/>
            </p:nvSpPr>
            <p:spPr>
              <a:xfrm>
                <a:off x="8720947" y="2542982"/>
                <a:ext cx="1354657" cy="208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i="1" dirty="0" err="1">
                    <a:solidFill>
                      <a:srgbClr val="FFFF00"/>
                    </a:solidFill>
                  </a:rPr>
                  <a:t>Raingauge</a:t>
                </a:r>
                <a:r>
                  <a:rPr lang="en-US" sz="1000" i="1" dirty="0">
                    <a:solidFill>
                      <a:srgbClr val="FFFF00"/>
                    </a:solidFill>
                  </a:rPr>
                  <a:t> 50 m</a:t>
                </a:r>
              </a:p>
            </p:txBody>
          </p:sp>
          <p:sp>
            <p:nvSpPr>
              <p:cNvPr id="26" name="Flèche droite 25"/>
              <p:cNvSpPr/>
              <p:nvPr/>
            </p:nvSpPr>
            <p:spPr>
              <a:xfrm rot="12262374">
                <a:off x="8661997" y="2405836"/>
                <a:ext cx="314315" cy="120059"/>
              </a:xfrm>
              <a:prstGeom prst="rightArrow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7" name="Rectangle à coins arrondis 26"/>
              <p:cNvSpPr/>
              <p:nvPr/>
            </p:nvSpPr>
            <p:spPr>
              <a:xfrm>
                <a:off x="5510442" y="3622477"/>
                <a:ext cx="356958" cy="883872"/>
              </a:xfrm>
              <a:prstGeom prst="round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28" name="ZoneTexte 56"/>
              <p:cNvSpPr txBox="1"/>
              <p:nvPr/>
            </p:nvSpPr>
            <p:spPr>
              <a:xfrm>
                <a:off x="5456563" y="3748225"/>
                <a:ext cx="482245" cy="707886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i="1" dirty="0"/>
                  <a:t>HS Flume</a:t>
                </a:r>
              </a:p>
              <a:p>
                <a:pPr algn="ctr"/>
                <a:r>
                  <a:rPr lang="en-US" sz="1000" i="1" dirty="0"/>
                  <a:t>= runoff</a:t>
                </a:r>
              </a:p>
            </p:txBody>
          </p:sp>
          <p:sp>
            <p:nvSpPr>
              <p:cNvPr id="29" name="Rectangle à coins arrondis 28"/>
              <p:cNvSpPr/>
              <p:nvPr/>
            </p:nvSpPr>
            <p:spPr>
              <a:xfrm>
                <a:off x="3874329" y="3477133"/>
                <a:ext cx="599103" cy="51529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30" name="ZoneTexte 50"/>
              <p:cNvSpPr txBox="1"/>
              <p:nvPr/>
            </p:nvSpPr>
            <p:spPr>
              <a:xfrm>
                <a:off x="3859014" y="3492895"/>
                <a:ext cx="614419" cy="491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i="1" dirty="0" err="1"/>
                  <a:t>turbidimeter</a:t>
                </a:r>
                <a:endParaRPr lang="en-US" sz="1200" i="1" dirty="0"/>
              </a:p>
            </p:txBody>
          </p:sp>
          <p:sp>
            <p:nvSpPr>
              <p:cNvPr id="31" name="Rectangle à coins arrondis 30"/>
              <p:cNvSpPr/>
              <p:nvPr/>
            </p:nvSpPr>
            <p:spPr>
              <a:xfrm>
                <a:off x="1757206" y="2475509"/>
                <a:ext cx="702929" cy="400110"/>
              </a:xfrm>
              <a:prstGeom prst="roundRect">
                <a:avLst/>
              </a:prstGeom>
              <a:solidFill>
                <a:srgbClr val="B172F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rgbClr val="B172F6"/>
                  </a:solidFill>
                </a:endParaRPr>
              </a:p>
            </p:txBody>
          </p:sp>
        </p:grpSp>
        <p:sp>
          <p:nvSpPr>
            <p:cNvPr id="5" name="Rectangle à coins arrondis 37">
              <a:extLst>
                <a:ext uri="{FF2B5EF4-FFF2-40B4-BE49-F238E27FC236}">
                  <a16:creationId xmlns:a16="http://schemas.microsoft.com/office/drawing/2014/main" id="{E299CD96-D68E-446E-A5C8-BE2EF34A126A}"/>
                </a:ext>
              </a:extLst>
            </p:cNvPr>
            <p:cNvSpPr/>
            <p:nvPr/>
          </p:nvSpPr>
          <p:spPr>
            <a:xfrm>
              <a:off x="1573985" y="2800216"/>
              <a:ext cx="894531" cy="732496"/>
            </a:xfrm>
            <a:prstGeom prst="roundRect">
              <a:avLst/>
            </a:prstGeom>
            <a:solidFill>
              <a:srgbClr val="B172F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rgbClr val="B172F6"/>
                </a:solidFill>
              </a:endParaRPr>
            </a:p>
          </p:txBody>
        </p:sp>
        <p:sp>
          <p:nvSpPr>
            <p:cNvPr id="6" name="ZoneTexte 55">
              <a:extLst>
                <a:ext uri="{FF2B5EF4-FFF2-40B4-BE49-F238E27FC236}">
                  <a16:creationId xmlns:a16="http://schemas.microsoft.com/office/drawing/2014/main" id="{BEBC20BD-F8B9-46CD-8E21-0AA243591095}"/>
                </a:ext>
              </a:extLst>
            </p:cNvPr>
            <p:cNvSpPr txBox="1"/>
            <p:nvPr/>
          </p:nvSpPr>
          <p:spPr>
            <a:xfrm>
              <a:off x="346187" y="2022505"/>
              <a:ext cx="964843" cy="43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i="1" dirty="0"/>
                <a:t>2  Humidity sensors</a:t>
              </a:r>
            </a:p>
          </p:txBody>
        </p:sp>
        <p:sp>
          <p:nvSpPr>
            <p:cNvPr id="7" name="ZoneTexte 55">
              <a:extLst>
                <a:ext uri="{FF2B5EF4-FFF2-40B4-BE49-F238E27FC236}">
                  <a16:creationId xmlns:a16="http://schemas.microsoft.com/office/drawing/2014/main" id="{BEBC20BD-F8B9-46CD-8E21-0AA243591095}"/>
                </a:ext>
              </a:extLst>
            </p:cNvPr>
            <p:cNvSpPr txBox="1"/>
            <p:nvPr/>
          </p:nvSpPr>
          <p:spPr>
            <a:xfrm>
              <a:off x="1472954" y="2800216"/>
              <a:ext cx="964843" cy="43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i="1" dirty="0"/>
                <a:t>2  Humidity sensors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 rot="20232179">
              <a:off x="2274230" y="3665012"/>
              <a:ext cx="565474" cy="268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Gutter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 rot="20232179">
              <a:off x="3870956" y="3030607"/>
              <a:ext cx="565474" cy="268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Gutter</a:t>
              </a:r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2053203" y="1716587"/>
            <a:ext cx="99506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2017/05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EEE76E9-9DD3-4281-B2A3-CF11378D0D79}"/>
              </a:ext>
            </a:extLst>
          </p:cNvPr>
          <p:cNvSpPr txBox="1"/>
          <p:nvPr/>
        </p:nvSpPr>
        <p:spPr>
          <a:xfrm>
            <a:off x="554530" y="4843555"/>
            <a:ext cx="3552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 mins acquisitions of :</a:t>
            </a:r>
          </a:p>
          <a:p>
            <a:pPr marL="285750" indent="-285750">
              <a:buFontTx/>
              <a:buChar char="-"/>
            </a:pPr>
            <a:r>
              <a:rPr lang="fr-FR" dirty="0"/>
              <a:t>Rain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Runoff</a:t>
            </a:r>
            <a:r>
              <a:rPr lang="fr-FR" dirty="0"/>
              <a:t> flow</a:t>
            </a:r>
          </a:p>
          <a:p>
            <a:pPr marL="285750" indent="-285750">
              <a:buFontTx/>
              <a:buChar char="-"/>
            </a:pPr>
            <a:r>
              <a:rPr lang="fr-FR" dirty="0" err="1"/>
              <a:t>Runoff</a:t>
            </a:r>
            <a:r>
              <a:rPr lang="fr-FR" dirty="0"/>
              <a:t> </a:t>
            </a:r>
            <a:r>
              <a:rPr lang="fr-FR" dirty="0" err="1"/>
              <a:t>turbidity</a:t>
            </a:r>
            <a:endParaRPr lang="fr-FR" dirty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08BC200A-3B99-4504-B1CC-3FDB06773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2" y="6251613"/>
            <a:ext cx="1371600" cy="507670"/>
          </a:xfrm>
          <a:prstGeom prst="rect">
            <a:avLst/>
          </a:prstGeom>
        </p:spPr>
      </p:pic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8041C4DF-7EDD-43F4-A021-95B38F13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606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1" y="1308682"/>
            <a:ext cx="8011486" cy="4647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56443" y="315650"/>
            <a:ext cx="7256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RESULTS :  Contrasted runoff behaviors at the three  plots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D4C9DF-9151-4E0B-AF53-9B277D4F0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2" y="6251613"/>
            <a:ext cx="1371600" cy="50767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4C6ED4-383B-4856-A815-3A40895A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858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8827" y="242929"/>
            <a:ext cx="8595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RUNOFF COEFFICIENTS FROM OCTOBER 2018 TO SEPTEMBER 2019 </a:t>
            </a:r>
          </a:p>
        </p:txBody>
      </p:sp>
      <p:sp>
        <p:nvSpPr>
          <p:cNvPr id="4" name="Ellipse 3"/>
          <p:cNvSpPr/>
          <p:nvPr/>
        </p:nvSpPr>
        <p:spPr>
          <a:xfrm>
            <a:off x="7798480" y="1420068"/>
            <a:ext cx="226503" cy="25167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64A60DF-CE09-477A-9FD3-FC86887794CF}"/>
              </a:ext>
            </a:extLst>
          </p:cNvPr>
          <p:cNvGrpSpPr/>
          <p:nvPr/>
        </p:nvGrpSpPr>
        <p:grpSpPr>
          <a:xfrm>
            <a:off x="753436" y="981512"/>
            <a:ext cx="5942639" cy="3805543"/>
            <a:chOff x="696286" y="1233182"/>
            <a:chExt cx="7558481" cy="4513277"/>
          </a:xfrm>
        </p:grpSpPr>
        <p:pic>
          <p:nvPicPr>
            <p:cNvPr id="3" name="Image 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96286" y="1233182"/>
              <a:ext cx="7558481" cy="4513277"/>
            </a:xfrm>
            <a:prstGeom prst="rect">
              <a:avLst/>
            </a:prstGeom>
          </p:spPr>
        </p:pic>
        <p:sp>
          <p:nvSpPr>
            <p:cNvPr id="5" name="Ellipse 4"/>
            <p:cNvSpPr/>
            <p:nvPr/>
          </p:nvSpPr>
          <p:spPr>
            <a:xfrm>
              <a:off x="4614919" y="1526796"/>
              <a:ext cx="477199" cy="45300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Ellipse 5"/>
            <p:cNvSpPr/>
            <p:nvPr/>
          </p:nvSpPr>
          <p:spPr>
            <a:xfrm>
              <a:off x="5025006" y="3783434"/>
              <a:ext cx="436227" cy="520117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llipse 8"/>
            <p:cNvSpPr/>
            <p:nvPr/>
          </p:nvSpPr>
          <p:spPr>
            <a:xfrm>
              <a:off x="7768205" y="4437776"/>
              <a:ext cx="352338" cy="352338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7360728" y="1671738"/>
            <a:ext cx="152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Oma cyclone (March 2019)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1E7AD27-7B71-4E8A-81A0-4E61E927E036}"/>
              </a:ext>
            </a:extLst>
          </p:cNvPr>
          <p:cNvSpPr txBox="1"/>
          <p:nvPr/>
        </p:nvSpPr>
        <p:spPr>
          <a:xfrm>
            <a:off x="797612" y="4844086"/>
            <a:ext cx="8429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RUNOFF :          SCAR &gt;&gt; SAV &gt;&gt; REGEN </a:t>
            </a:r>
          </a:p>
          <a:p>
            <a:pPr algn="ctr"/>
            <a:endParaRPr lang="fr-FR" sz="2400" dirty="0"/>
          </a:p>
          <a:p>
            <a:pPr algn="ctr"/>
            <a:r>
              <a:rPr lang="fr-FR" sz="2400" dirty="0" err="1"/>
              <a:t>runoff</a:t>
            </a:r>
            <a:r>
              <a:rPr lang="fr-FR" sz="2400" dirty="0"/>
              <a:t> </a:t>
            </a:r>
            <a:r>
              <a:rPr lang="fr-FR" sz="2400" dirty="0" err="1"/>
              <a:t>often</a:t>
            </a:r>
            <a:r>
              <a:rPr lang="fr-FR" sz="2400" dirty="0"/>
              <a:t> &gt; 100 % at  </a:t>
            </a:r>
            <a:r>
              <a:rPr lang="fr-FR" sz="2400" dirty="0" err="1"/>
              <a:t>SCAR</a:t>
            </a:r>
            <a:r>
              <a:rPr lang="fr-FR" sz="2400" dirty="0"/>
              <a:t> </a:t>
            </a:r>
          </a:p>
          <a:p>
            <a:pPr algn="ctr"/>
            <a:r>
              <a:rPr lang="fr-FR" sz="2400" dirty="0"/>
              <a:t>due to subsurface flow exfiltration </a:t>
            </a:r>
            <a:r>
              <a:rPr lang="fr-FR" sz="2400" dirty="0" err="1"/>
              <a:t>inside</a:t>
            </a:r>
            <a:r>
              <a:rPr lang="fr-FR" sz="2400" dirty="0"/>
              <a:t> the plot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4EFDFB2-5407-4A21-92AE-8DD1592AA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2" y="6251613"/>
            <a:ext cx="1371600" cy="507670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7291F74D-0763-429D-9A88-ACD17381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9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244" y="570451"/>
            <a:ext cx="5108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SUBSURFACE FLOW MODEL AT SCAR</a:t>
            </a:r>
          </a:p>
        </p:txBody>
      </p:sp>
      <p:pic>
        <p:nvPicPr>
          <p:cNvPr id="11" name="Imag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6" y="1530548"/>
            <a:ext cx="2702560" cy="1833880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 rotWithShape="1">
          <a:blip r:embed="rId3"/>
          <a:srcRect r="23713" b="19031"/>
          <a:stretch/>
        </p:blipFill>
        <p:spPr>
          <a:xfrm>
            <a:off x="4611352" y="1418788"/>
            <a:ext cx="2622550" cy="2057400"/>
          </a:xfrm>
          <a:prstGeom prst="rect">
            <a:avLst/>
          </a:prstGeom>
        </p:spPr>
      </p:pic>
      <p:pic>
        <p:nvPicPr>
          <p:cNvPr id="13" name="Image 12"/>
          <p:cNvPicPr/>
          <p:nvPr/>
        </p:nvPicPr>
        <p:blipFill rotWithShape="1">
          <a:blip r:embed="rId4"/>
          <a:srcRect r="22809" b="18078"/>
          <a:stretch/>
        </p:blipFill>
        <p:spPr>
          <a:xfrm>
            <a:off x="1173806" y="3444755"/>
            <a:ext cx="2609215" cy="2046605"/>
          </a:xfrm>
          <a:prstGeom prst="rect">
            <a:avLst/>
          </a:prstGeom>
        </p:spPr>
      </p:pic>
      <p:pic>
        <p:nvPicPr>
          <p:cNvPr id="14" name="Image 13"/>
          <p:cNvPicPr/>
          <p:nvPr/>
        </p:nvPicPr>
        <p:blipFill rotWithShape="1">
          <a:blip r:embed="rId5"/>
          <a:srcRect r="24468" b="18328"/>
          <a:stretch/>
        </p:blipFill>
        <p:spPr>
          <a:xfrm>
            <a:off x="4541502" y="3284100"/>
            <a:ext cx="2762250" cy="220726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168586" y="5746744"/>
            <a:ext cx="4520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	Apparent mean runoff at Scar = 0.87</a:t>
            </a:r>
          </a:p>
          <a:p>
            <a:r>
              <a:rPr lang="en-US" dirty="0"/>
              <a:t>	Without subsurface flow  = 0.4  </a:t>
            </a:r>
          </a:p>
        </p:txBody>
      </p:sp>
      <p:sp>
        <p:nvSpPr>
          <p:cNvPr id="3" name="Flèche droite 2"/>
          <p:cNvSpPr/>
          <p:nvPr/>
        </p:nvSpPr>
        <p:spPr>
          <a:xfrm>
            <a:off x="2347200" y="5929509"/>
            <a:ext cx="518400" cy="280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69222D5-70B9-4AA7-898A-1BFE2AD0A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12" y="6251613"/>
            <a:ext cx="1371600" cy="50767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CE8CC5-2260-413C-9CF1-FBE09A5AD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21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00" y="3808800"/>
            <a:ext cx="3734400" cy="2800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69600" y="324000"/>
            <a:ext cx="819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EVIDENCES of  SUBSURFACE FLOW (</a:t>
            </a:r>
            <a:r>
              <a:rPr lang="en-US" sz="2400" dirty="0" err="1"/>
              <a:t>UESI</a:t>
            </a:r>
            <a:r>
              <a:rPr lang="en-US" sz="2400" dirty="0"/>
              <a:t> CYCLONE, 02/2020)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0" y="873000"/>
            <a:ext cx="3643200" cy="2732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00" y="1677600"/>
            <a:ext cx="3240000" cy="2430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368800" y="6054134"/>
            <a:ext cx="25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Forest - Savanna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658400" y="1677600"/>
            <a:ext cx="173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Burned savanna </a:t>
            </a:r>
          </a:p>
        </p:txBody>
      </p:sp>
      <p:sp>
        <p:nvSpPr>
          <p:cNvPr id="9" name="Rectangle 8"/>
          <p:cNvSpPr/>
          <p:nvPr/>
        </p:nvSpPr>
        <p:spPr>
          <a:xfrm>
            <a:off x="2786400" y="1036800"/>
            <a:ext cx="770400" cy="439200"/>
          </a:xfrm>
          <a:prstGeom prst="rect">
            <a:avLst/>
          </a:prstGeom>
          <a:noFill/>
          <a:ln w="57150">
            <a:solidFill>
              <a:srgbClr val="D879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3576600" y="1036800"/>
            <a:ext cx="3947400" cy="640800"/>
          </a:xfrm>
          <a:prstGeom prst="line">
            <a:avLst/>
          </a:prstGeom>
          <a:ln w="38100">
            <a:solidFill>
              <a:srgbClr val="E63C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2817000" y="1517616"/>
            <a:ext cx="1524600" cy="2612102"/>
          </a:xfrm>
          <a:prstGeom prst="line">
            <a:avLst/>
          </a:prstGeom>
          <a:ln w="38100">
            <a:solidFill>
              <a:srgbClr val="E63C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1E809207-E304-4F69-BA24-F85566574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12" y="6251613"/>
            <a:ext cx="1371600" cy="50767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C80BC6-8251-4407-BA30-BDC9A3D5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B95-99DD-4E79-B36A-A27F4CD9017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6099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2311</TotalTime>
  <Words>363</Words>
  <Application>Microsoft Office PowerPoint</Application>
  <PresentationFormat>Affichage à l'écran (4:3)</PresentationFormat>
  <Paragraphs>92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Pierrot</dc:creator>
  <cp:lastModifiedBy>TRAMIER Caroline</cp:lastModifiedBy>
  <cp:revision>40</cp:revision>
  <dcterms:created xsi:type="dcterms:W3CDTF">2020-04-09T20:36:35Z</dcterms:created>
  <dcterms:modified xsi:type="dcterms:W3CDTF">2020-04-30T05:22:13Z</dcterms:modified>
</cp:coreProperties>
</file>