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339" r:id="rId5"/>
    <p:sldId id="340" r:id="rId6"/>
    <p:sldId id="366" r:id="rId7"/>
    <p:sldId id="341" r:id="rId8"/>
    <p:sldId id="377" r:id="rId9"/>
    <p:sldId id="347" r:id="rId10"/>
    <p:sldId id="374" r:id="rId11"/>
    <p:sldId id="376" r:id="rId12"/>
    <p:sldId id="369" r:id="rId13"/>
    <p:sldId id="342" r:id="rId14"/>
    <p:sldId id="351" r:id="rId15"/>
    <p:sldId id="372" r:id="rId16"/>
    <p:sldId id="373" r:id="rId17"/>
    <p:sldId id="378" r:id="rId18"/>
    <p:sldId id="365" r:id="rId19"/>
    <p:sldId id="343" r:id="rId20"/>
    <p:sldId id="355" r:id="rId21"/>
    <p:sldId id="354" r:id="rId22"/>
    <p:sldId id="356" r:id="rId23"/>
    <p:sldId id="370" r:id="rId24"/>
    <p:sldId id="371" r:id="rId25"/>
    <p:sldId id="357" r:id="rId26"/>
    <p:sldId id="344" r:id="rId27"/>
    <p:sldId id="362" r:id="rId28"/>
    <p:sldId id="335" r:id="rId29"/>
    <p:sldId id="278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9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9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8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80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76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72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68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9">
          <p15:clr>
            <a:srgbClr val="A4A3A4"/>
          </p15:clr>
        </p15:guide>
        <p15:guide id="2" pos="2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  <a:srgbClr val="4B4BFE"/>
    <a:srgbClr val="414455"/>
    <a:srgbClr val="FFFFFF"/>
    <a:srgbClr val="961ED2"/>
    <a:srgbClr val="963EB2"/>
    <a:srgbClr val="88539D"/>
    <a:srgbClr val="78E1FA"/>
    <a:srgbClr val="00B050"/>
    <a:srgbClr val="02A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4199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B662F51-C48D-4E09-887E-1E886527ED5A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5714FA7-BB19-4DC9-A485-545F7F5E20F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B6F994-5B67-4A69-9BF8-2C9541342FDB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714FA7-BB19-4DC9-A485-545F7F5E20F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14FA7-BB19-4DC9-A485-545F7F5E20F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B813C-F362-4A25-8F67-42DAEA588C87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5E0A-F50A-4603-B824-14AB71FCE60E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F6396F-8E26-4261-B8BE-932C1EB7409B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B1E610-0118-4C00-B7D6-3AE44F05778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B813C-F362-4A25-8F67-42DAEA588C87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B813C-F362-4A25-8F67-42DAEA588C8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B813C-F362-4A25-8F67-42DAEA588C87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EP1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14FA7-BB19-4DC9-A485-545F7F5E20F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EP1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14FA7-BB19-4DC9-A485-545F7F5E20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EP1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14FA7-BB19-4DC9-A485-545F7F5E20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B813C-F362-4A25-8F67-42DAEA588C87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958647-8301-40F2-BFB2-347285AFD04F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F90E423-6AA0-49D7-8C4E-9E21AEA9A6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E1C186-E6F3-4779-8306-04F233470E65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B31BD73-94C8-4938-98B3-F7D7DBF3AC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142143-CF79-48C6-9AF8-A9DDB5EAB0AF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FB284EC-B968-4B18-AE9B-967D992A6B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933451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7" b="-3025"/>
          <a:stretch>
            <a:fillRect/>
          </a:stretch>
        </p:blipFill>
        <p:spPr>
          <a:xfrm>
            <a:off x="251520" y="164637"/>
            <a:ext cx="576064" cy="5760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727" b="-3024"/>
          <a:stretch>
            <a:fillRect/>
          </a:stretch>
        </p:blipFill>
        <p:spPr>
          <a:xfrm>
            <a:off x="251521" y="164638"/>
            <a:ext cx="576064" cy="576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933451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6477002" y="23495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课题综述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64563" y="345018"/>
            <a:ext cx="184151" cy="1841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329613" y="345018"/>
            <a:ext cx="182563" cy="1841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097838" y="345018"/>
            <a:ext cx="184151" cy="1841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861301" y="345018"/>
            <a:ext cx="184151" cy="1841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626350" y="345018"/>
            <a:ext cx="184151" cy="1841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383463" y="345018"/>
            <a:ext cx="184151" cy="18414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638"/>
            <a:ext cx="2112235" cy="559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933451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7" b="-7317"/>
          <a:stretch>
            <a:fillRect/>
          </a:stretch>
        </p:blipFill>
        <p:spPr>
          <a:xfrm>
            <a:off x="251521" y="164638"/>
            <a:ext cx="576064" cy="6000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63EBF5-A425-4B14-9266-CD2CA0F36100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1D04713-6037-458C-9720-217A662312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66CEE0-1428-4CA8-BA12-C459636996FA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D5E8523-CA97-4C14-B4E0-564C9298A9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04057E-1340-4FB4-B922-E9A78856B460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16CE61-90AD-487E-BEF1-CAA2EC1DE5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44E73D-6265-4429-961D-D6989FE85F6F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D03815B-E52B-4748-850E-17E9AB31E5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2B58E0-FC5D-4047-A9B7-8C4611C4A338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54B9F8-806D-42FE-981F-3A46129576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FA13232-6738-4433-8B7A-9116C89361A4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D62B080-C6CC-485C-A686-59748702CD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BF1C897-577B-4685-990F-B9C921748390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E148DF1-A482-4FAD-980B-285419CCCC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03053DF-AF29-4C56-B389-A9DDEC4E0BCC}" type="datetimeFigureOut">
              <a:rPr lang="zh-CN" altLang="en-US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C9EDD21-C6E0-4F22-8098-62AE7BC1C8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314" y="1966914"/>
            <a:ext cx="6516687" cy="209708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611564" y="1700214"/>
            <a:ext cx="5532437" cy="266700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1700214"/>
            <a:ext cx="3575052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32200" y="2051333"/>
            <a:ext cx="5475288" cy="17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Study on the correction of total suspended particles monitoring results based on machine learning method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5" y="19378"/>
            <a:ext cx="8988491" cy="117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123728" y="4869160"/>
            <a:ext cx="4324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Qiaofeng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Zhen Cheng</a:t>
            </a:r>
          </a:p>
          <a:p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Shanghai Jiao Tong University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504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b="-3691"/>
          <a:stretch>
            <a:fillRect/>
          </a:stretch>
        </p:blipFill>
        <p:spPr>
          <a:xfrm>
            <a:off x="1619672" y="1140896"/>
            <a:ext cx="6120680" cy="457620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1042" y="6108660"/>
            <a:ext cx="780153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Using the importance analysis tool of random forest to rank the importance of each input feature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3388118" y="5532438"/>
            <a:ext cx="243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(Hu et al., ES&amp;T, 2017</a:t>
            </a:r>
            <a:r>
              <a:rPr lang="da-DK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25"/>
          <p:cNvSpPr txBox="1"/>
          <p:nvPr/>
        </p:nvSpPr>
        <p:spPr>
          <a:xfrm>
            <a:off x="937439" y="169096"/>
            <a:ext cx="1491615" cy="49911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</a:p>
        </p:txBody>
      </p:sp>
      <p:sp>
        <p:nvSpPr>
          <p:cNvPr id="3" name="矩形 18"/>
          <p:cNvSpPr>
            <a:spLocks noChangeArrowheads="1"/>
          </p:cNvSpPr>
          <p:nvPr/>
        </p:nvSpPr>
        <p:spPr bwMode="auto">
          <a:xfrm>
            <a:off x="2699792" y="269329"/>
            <a:ext cx="525716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Interpretable tools (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RF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importance analysis)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0"/>
    </mc:Choice>
    <mc:Fallback xmlns="">
      <p:transition spd="slow" advTm="139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6" y="1075983"/>
            <a:ext cx="7254869" cy="22938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13676" y="5426173"/>
            <a:ext cx="2542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Sayegh</a:t>
            </a:r>
            <a:r>
              <a:rPr lang="en-US" altLang="zh-CN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et al., </a:t>
            </a:r>
            <a:r>
              <a:rPr lang="en-US" altLang="zh-CN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AE, 2016</a:t>
            </a:r>
            <a:r>
              <a:rPr lang="da-DK" altLang="zh-CN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da-DK" altLang="zh-CN" b="1" i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49" y="3382362"/>
            <a:ext cx="6477561" cy="2019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568" y="6021288"/>
            <a:ext cx="780153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Partial dependence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plots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blurs the influence of other features and shows the marginal effect of target features on the results.</a:t>
            </a:r>
          </a:p>
        </p:txBody>
      </p:sp>
      <p:sp>
        <p:nvSpPr>
          <p:cNvPr id="5" name="TextBox 25"/>
          <p:cNvSpPr txBox="1"/>
          <p:nvPr/>
        </p:nvSpPr>
        <p:spPr>
          <a:xfrm>
            <a:off x="937439" y="169096"/>
            <a:ext cx="1491615" cy="49911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2699792" y="269329"/>
            <a:ext cx="52565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Interpretable tools (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Partial dependence plot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3"/>
    </mc:Choice>
    <mc:Fallback xmlns="">
      <p:transition spd="slow" advTm="1783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11641" b="23810"/>
          <a:stretch>
            <a:fillRect/>
          </a:stretch>
        </p:blipFill>
        <p:spPr bwMode="auto">
          <a:xfrm>
            <a:off x="112395" y="1086485"/>
            <a:ext cx="5698490" cy="52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5"/>
          <p:cNvSpPr txBox="1"/>
          <p:nvPr/>
        </p:nvSpPr>
        <p:spPr>
          <a:xfrm>
            <a:off x="937439" y="169096"/>
            <a:ext cx="2160905" cy="49911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source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321425" y="2633980"/>
            <a:ext cx="2602230" cy="1706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ct val="150000"/>
              </a:lnSpc>
            </a:pPr>
            <a:r>
              <a:rPr 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1114 hourly records were selected in 17 TSP monitoring sites and 7 national monitoring stations in urban Shanghai.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59"/>
    </mc:Choice>
    <mc:Fallback xmlns="">
      <p:transition spd="slow" advTm="434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599" y="1710217"/>
            <a:ext cx="8931436" cy="1486760"/>
            <a:chOff x="48485" y="1210655"/>
            <a:chExt cx="6698577" cy="1115070"/>
          </a:xfrm>
        </p:grpSpPr>
        <p:sp>
          <p:nvSpPr>
            <p:cNvPr id="2" name="矩形 1"/>
            <p:cNvSpPr/>
            <p:nvPr/>
          </p:nvSpPr>
          <p:spPr>
            <a:xfrm>
              <a:off x="48485" y="1210655"/>
              <a:ext cx="2060847" cy="890588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1" rIns="68580" bIns="3429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36712" y="1210655"/>
              <a:ext cx="5910350" cy="1115070"/>
              <a:chOff x="788355" y="1656160"/>
              <a:chExt cx="5910350" cy="1115070"/>
            </a:xfrm>
          </p:grpSpPr>
          <p:sp>
            <p:nvSpPr>
              <p:cNvPr id="24579" name="文本框 2"/>
              <p:cNvSpPr txBox="1">
                <a:spLocks noChangeArrowheads="1"/>
              </p:cNvSpPr>
              <p:nvPr/>
            </p:nvSpPr>
            <p:spPr bwMode="auto">
              <a:xfrm>
                <a:off x="788355" y="1860429"/>
                <a:ext cx="956786" cy="3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1" rIns="68580" bIns="3429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3</a:t>
                </a:r>
              </a:p>
            </p:txBody>
          </p:sp>
          <p:sp>
            <p:nvSpPr>
              <p:cNvPr id="7" name="TextBox 25"/>
              <p:cNvSpPr txBox="1"/>
              <p:nvPr/>
            </p:nvSpPr>
            <p:spPr>
              <a:xfrm>
                <a:off x="2708745" y="1860346"/>
                <a:ext cx="3800475" cy="466725"/>
              </a:xfrm>
              <a:prstGeom prst="rect">
                <a:avLst/>
              </a:prstGeom>
              <a:noFill/>
            </p:spPr>
            <p:txBody>
              <a:bodyPr wrap="none" lIns="68580" tIns="34291" rIns="68580" bIns="34291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Results of ML models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08920" y="2621211"/>
                <a:ext cx="3989785" cy="150019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15690" y="1656160"/>
                <a:ext cx="229791" cy="890588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</p:grpSp>
    </p:spTree>
  </p:cSld>
  <p:clrMapOvr>
    <a:masterClrMapping/>
  </p:clrMapOvr>
  <p:transition spd="slow" advClick="0" advTm="4703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2987040"/>
          </a:xfrm>
          <a:prstGeom prst="rect">
            <a:avLst/>
          </a:prstGeom>
        </p:spPr>
      </p:pic>
      <p:sp>
        <p:nvSpPr>
          <p:cNvPr id="7" name="TextBox 25"/>
          <p:cNvSpPr txBox="1"/>
          <p:nvPr/>
        </p:nvSpPr>
        <p:spPr>
          <a:xfrm>
            <a:off x="991235" y="108585"/>
            <a:ext cx="4387215" cy="683895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 of original data and training effect</a:t>
            </a:r>
          </a:p>
        </p:txBody>
      </p:sp>
      <p:sp>
        <p:nvSpPr>
          <p:cNvPr id="41" name="矩形 18"/>
          <p:cNvSpPr>
            <a:spLocks noChangeArrowheads="1"/>
          </p:cNvSpPr>
          <p:nvPr/>
        </p:nvSpPr>
        <p:spPr bwMode="auto">
          <a:xfrm>
            <a:off x="5378177" y="250821"/>
            <a:ext cx="220091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—CaoXi Road site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545"/>
            <a:ext cx="9144000" cy="298704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555776" y="472514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228184" y="472514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831606" y="558924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48"/>
    </mc:Choice>
    <mc:Fallback xmlns="">
      <p:transition spd="slow" advTm="5754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" y="3645024"/>
            <a:ext cx="9144000" cy="29870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122"/>
            <a:ext cx="9144000" cy="298704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6326504" y="4124963"/>
            <a:ext cx="432048" cy="1752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5"/>
          <p:cNvSpPr txBox="1"/>
          <p:nvPr/>
        </p:nvSpPr>
        <p:spPr>
          <a:xfrm>
            <a:off x="991235" y="108585"/>
            <a:ext cx="4387215" cy="683895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 of original data and training effect</a:t>
            </a:r>
          </a:p>
        </p:txBody>
      </p:sp>
      <p:sp>
        <p:nvSpPr>
          <p:cNvPr id="41" name="矩形 18"/>
          <p:cNvSpPr>
            <a:spLocks noChangeArrowheads="1"/>
          </p:cNvSpPr>
          <p:nvPr/>
        </p:nvSpPr>
        <p:spPr bwMode="auto">
          <a:xfrm>
            <a:off x="5378177" y="250821"/>
            <a:ext cx="220091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—CaoXi Road site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8"/>
    </mc:Choice>
    <mc:Fallback xmlns="">
      <p:transition spd="slow" advTm="1450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9144000" cy="2987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98704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4139952" y="5210552"/>
            <a:ext cx="432048" cy="1170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18"/>
          <p:cNvSpPr>
            <a:spLocks noChangeArrowheads="1"/>
          </p:cNvSpPr>
          <p:nvPr/>
        </p:nvSpPr>
        <p:spPr bwMode="auto">
          <a:xfrm>
            <a:off x="5378177" y="250821"/>
            <a:ext cx="220091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—CaoXi Road site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991235" y="108585"/>
            <a:ext cx="4387215" cy="683895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 of original data and training effect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7"/>
    </mc:Choice>
    <mc:Fallback xmlns="">
      <p:transition spd="slow" advTm="2942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691680" y="1484784"/>
            <a:ext cx="5904656" cy="4320480"/>
            <a:chOff x="3376964" y="75952"/>
            <a:chExt cx="4189084" cy="3205639"/>
          </a:xfrm>
        </p:grpSpPr>
        <p:sp>
          <p:nvSpPr>
            <p:cNvPr id="45" name="矩形 44"/>
            <p:cNvSpPr/>
            <p:nvPr/>
          </p:nvSpPr>
          <p:spPr>
            <a:xfrm>
              <a:off x="6012160" y="1628800"/>
              <a:ext cx="864096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964" y="75952"/>
              <a:ext cx="4189084" cy="3205639"/>
            </a:xfrm>
            <a:prstGeom prst="rect">
              <a:avLst/>
            </a:prstGeom>
          </p:spPr>
        </p:pic>
      </p:grpSp>
      <p:sp>
        <p:nvSpPr>
          <p:cNvPr id="7" name="TextBox 25"/>
          <p:cNvSpPr txBox="1"/>
          <p:nvPr/>
        </p:nvSpPr>
        <p:spPr>
          <a:xfrm>
            <a:off x="909320" y="202565"/>
            <a:ext cx="6615430" cy="49911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 of model test results</a:t>
            </a:r>
          </a:p>
        </p:txBody>
      </p:sp>
      <p:sp>
        <p:nvSpPr>
          <p:cNvPr id="10" name="矩形 9"/>
          <p:cNvSpPr/>
          <p:nvPr/>
        </p:nvSpPr>
        <p:spPr>
          <a:xfrm>
            <a:off x="2843808" y="2060848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5"/>
    </mc:Choice>
    <mc:Fallback xmlns="">
      <p:transition spd="slow" advTm="5327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0568" y="3631880"/>
            <a:ext cx="3293101" cy="2520000"/>
            <a:chOff x="1043608" y="3610331"/>
            <a:chExt cx="3293101" cy="2520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610331"/>
              <a:ext cx="3293101" cy="252000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1691680" y="3947859"/>
              <a:ext cx="792088" cy="3461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567" y="971324"/>
            <a:ext cx="3293102" cy="2520000"/>
            <a:chOff x="964894" y="946658"/>
            <a:chExt cx="3293102" cy="252000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94" y="946658"/>
              <a:ext cx="3293102" cy="2520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612966" y="1308434"/>
              <a:ext cx="864096" cy="4552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76318" y="2251868"/>
            <a:ext cx="3121868" cy="2478911"/>
            <a:chOff x="3376964" y="75952"/>
            <a:chExt cx="4189084" cy="3205639"/>
          </a:xfrm>
        </p:grpSpPr>
        <p:sp>
          <p:nvSpPr>
            <p:cNvPr id="45" name="矩形 44"/>
            <p:cNvSpPr/>
            <p:nvPr/>
          </p:nvSpPr>
          <p:spPr>
            <a:xfrm>
              <a:off x="6012160" y="1628800"/>
              <a:ext cx="864096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964" y="75952"/>
              <a:ext cx="4189084" cy="3205639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323528" y="6155169"/>
            <a:ext cx="8367273" cy="79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Four models have greatly improved the correlation between the two methods, the slope range is 0.91-1.11, and the correlation coefficient is above 0.75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08" y="3592811"/>
            <a:ext cx="3293101" cy="2520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850899" y="971324"/>
            <a:ext cx="3293101" cy="2520000"/>
            <a:chOff x="5220073" y="1021376"/>
            <a:chExt cx="3293101" cy="2520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3" y="1021376"/>
              <a:ext cx="3293101" cy="252000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5871134" y="1365798"/>
              <a:ext cx="592864" cy="286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6494269" y="3939877"/>
            <a:ext cx="668052" cy="3522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37479" y="895486"/>
            <a:ext cx="73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91059" y="895486"/>
            <a:ext cx="73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37479" y="3530764"/>
            <a:ext cx="100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GBRT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83368" y="3494745"/>
            <a:ext cx="73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4879" y="1315746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RMSE=49.01</a:t>
            </a:r>
          </a:p>
          <a:p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MAE=24.19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01960" y="1293871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RMSE=49.53</a:t>
            </a:r>
          </a:p>
          <a:p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MAE=24.71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04879" y="3978946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RMSE=53.49</a:t>
            </a:r>
          </a:p>
          <a:p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MAE=30.15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94269" y="392881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RMSE=52.19</a:t>
            </a:r>
          </a:p>
          <a:p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MAE=29.18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41552" y="2471250"/>
            <a:ext cx="360040" cy="36004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618372" y="2083902"/>
            <a:ext cx="360040" cy="36004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04879" y="4891880"/>
            <a:ext cx="360040" cy="36004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666390" y="2626004"/>
            <a:ext cx="676634" cy="383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5"/>
          <p:cNvSpPr txBox="1"/>
          <p:nvPr/>
        </p:nvSpPr>
        <p:spPr>
          <a:xfrm>
            <a:off x="909320" y="202565"/>
            <a:ext cx="6615430" cy="49911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 of model test results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5"/>
    </mc:Choice>
    <mc:Fallback xmlns="">
      <p:transition spd="slow" advTm="5327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599" y="1710217"/>
            <a:ext cx="9128199" cy="1486760"/>
            <a:chOff x="48485" y="1210655"/>
            <a:chExt cx="6846149" cy="1115070"/>
          </a:xfrm>
        </p:grpSpPr>
        <p:sp>
          <p:nvSpPr>
            <p:cNvPr id="2" name="矩形 1"/>
            <p:cNvSpPr/>
            <p:nvPr/>
          </p:nvSpPr>
          <p:spPr>
            <a:xfrm>
              <a:off x="48485" y="1210655"/>
              <a:ext cx="2060847" cy="890588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1" rIns="68580" bIns="3429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36712" y="1210655"/>
              <a:ext cx="6057922" cy="1115070"/>
              <a:chOff x="788355" y="1656160"/>
              <a:chExt cx="6057922" cy="1115070"/>
            </a:xfrm>
          </p:grpSpPr>
          <p:sp>
            <p:nvSpPr>
              <p:cNvPr id="24579" name="文本框 2"/>
              <p:cNvSpPr txBox="1">
                <a:spLocks noChangeArrowheads="1"/>
              </p:cNvSpPr>
              <p:nvPr/>
            </p:nvSpPr>
            <p:spPr bwMode="auto">
              <a:xfrm>
                <a:off x="788355" y="1860429"/>
                <a:ext cx="956786" cy="3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1" rIns="68580" bIns="3429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4</a:t>
                </a:r>
              </a:p>
            </p:txBody>
          </p:sp>
          <p:sp>
            <p:nvSpPr>
              <p:cNvPr id="7" name="TextBox 25"/>
              <p:cNvSpPr txBox="1"/>
              <p:nvPr/>
            </p:nvSpPr>
            <p:spPr>
              <a:xfrm>
                <a:off x="2687186" y="1914163"/>
                <a:ext cx="4159091" cy="374333"/>
              </a:xfrm>
              <a:prstGeom prst="rect">
                <a:avLst/>
              </a:prstGeom>
              <a:noFill/>
            </p:spPr>
            <p:txBody>
              <a:bodyPr wrap="none" lIns="68580" tIns="34291" rIns="68580" bIns="3429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Analysis of influencing factors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08920" y="2621211"/>
                <a:ext cx="3989785" cy="150019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15690" y="1656160"/>
                <a:ext cx="229791" cy="890588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</p:grpSp>
    </p:spTree>
  </p:cSld>
  <p:clrMapOvr>
    <a:masterClrMapping/>
  </p:clrMapOvr>
  <p:transition spd="slow" advClick="0" advTm="6425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2752" y="1881152"/>
            <a:ext cx="8937329" cy="3347197"/>
            <a:chOff x="190761" y="1539694"/>
            <a:chExt cx="7029961" cy="2510397"/>
          </a:xfrm>
        </p:grpSpPr>
        <p:grpSp>
          <p:nvGrpSpPr>
            <p:cNvPr id="3" name="组合 2"/>
            <p:cNvGrpSpPr/>
            <p:nvPr/>
          </p:nvGrpSpPr>
          <p:grpSpPr>
            <a:xfrm>
              <a:off x="190761" y="1539694"/>
              <a:ext cx="6523985" cy="2318826"/>
              <a:chOff x="191963" y="1908464"/>
              <a:chExt cx="6523985" cy="2082134"/>
            </a:xfrm>
          </p:grpSpPr>
          <p:sp>
            <p:nvSpPr>
              <p:cNvPr id="14" name="文本框 38"/>
              <p:cNvSpPr txBox="1"/>
              <p:nvPr/>
            </p:nvSpPr>
            <p:spPr>
              <a:xfrm>
                <a:off x="191963" y="1961293"/>
                <a:ext cx="2287959" cy="393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CONTENTS</a:t>
                </a:r>
                <a:endParaRPr lang="zh-CN" altLang="en-US" sz="32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2479923" y="1908464"/>
                <a:ext cx="4236026" cy="2082134"/>
                <a:chOff x="2458641" y="2178839"/>
                <a:chExt cx="4145751" cy="1964058"/>
              </a:xfrm>
            </p:grpSpPr>
            <p:sp>
              <p:nvSpPr>
                <p:cNvPr id="17" name="文本框 18"/>
                <p:cNvSpPr txBox="1"/>
                <p:nvPr/>
              </p:nvSpPr>
              <p:spPr>
                <a:xfrm>
                  <a:off x="2988469" y="2228850"/>
                  <a:ext cx="2962837" cy="3186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665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Research background</a:t>
                  </a:r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 bwMode="auto">
                <a:xfrm>
                  <a:off x="2644240" y="2178839"/>
                  <a:ext cx="343045" cy="332377"/>
                  <a:chOff x="3525452" y="2047768"/>
                  <a:chExt cx="457635" cy="442616"/>
                </a:xfrm>
              </p:grpSpPr>
              <p:sp>
                <p:nvSpPr>
                  <p:cNvPr id="23579" name="文本框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452" y="2047768"/>
                    <a:ext cx="377316" cy="4426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/>
                    <a:r>
                      <a:rPr lang="en-US" altLang="zh-CN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微软雅黑" panose="020B0503020204020204" pitchFamily="34" charset="-122"/>
                      </a:rPr>
                      <a:t>1</a:t>
                    </a:r>
                    <a:endParaRPr lang="zh-CN" altLang="en-US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18" name="直接连接符 17"/>
                  <p:cNvCxnSpPr/>
                  <p:nvPr/>
                </p:nvCxnSpPr>
                <p:spPr>
                  <a:xfrm flipH="1">
                    <a:off x="3736893" y="2226932"/>
                    <a:ext cx="246194" cy="247340"/>
                  </a:xfrm>
                  <a:prstGeom prst="line">
                    <a:avLst/>
                  </a:prstGeom>
                  <a:ln w="19050">
                    <a:solidFill>
                      <a:srgbClr val="EE901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文本框 24"/>
                <p:cNvSpPr txBox="1"/>
                <p:nvPr/>
              </p:nvSpPr>
              <p:spPr>
                <a:xfrm>
                  <a:off x="2988469" y="2663429"/>
                  <a:ext cx="3615923" cy="3186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665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Methods and data sources</a:t>
                  </a:r>
                </a:p>
              </p:txBody>
            </p:sp>
            <p:grpSp>
              <p:nvGrpSpPr>
                <p:cNvPr id="37" name="组合 36"/>
                <p:cNvGrpSpPr/>
                <p:nvPr/>
              </p:nvGrpSpPr>
              <p:grpSpPr bwMode="auto">
                <a:xfrm>
                  <a:off x="2644238" y="2613425"/>
                  <a:ext cx="343038" cy="332378"/>
                  <a:chOff x="3525460" y="2627150"/>
                  <a:chExt cx="457627" cy="443961"/>
                </a:xfrm>
              </p:grpSpPr>
              <p:sp>
                <p:nvSpPr>
                  <p:cNvPr id="23575" name="文本框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460" y="2627150"/>
                    <a:ext cx="377318" cy="4439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/>
                    <a:r>
                      <a:rPr lang="en-US" altLang="zh-CN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微软雅黑" panose="020B0503020204020204" pitchFamily="34" charset="-122"/>
                      </a:rPr>
                      <a:t>2</a:t>
                    </a:r>
                    <a:endParaRPr lang="zh-CN" altLang="en-US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24" name="直接连接符 23"/>
                  <p:cNvCxnSpPr/>
                  <p:nvPr/>
                </p:nvCxnSpPr>
                <p:spPr>
                  <a:xfrm flipH="1">
                    <a:off x="3736893" y="2806857"/>
                    <a:ext cx="246194" cy="246503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文本框 30"/>
                <p:cNvSpPr txBox="1"/>
                <p:nvPr/>
              </p:nvSpPr>
              <p:spPr>
                <a:xfrm>
                  <a:off x="2988469" y="3093244"/>
                  <a:ext cx="2956971" cy="3186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665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Results of ML</a:t>
                  </a:r>
                  <a:r>
                    <a:rPr lang="zh-CN" altLang="en-US" sz="2665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model</a:t>
                  </a:r>
                  <a:r>
                    <a:rPr lang="en-US" altLang="zh-CN" sz="2665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</a:t>
                  </a:r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 bwMode="auto">
                <a:xfrm>
                  <a:off x="2644235" y="3043242"/>
                  <a:ext cx="343049" cy="332378"/>
                  <a:chOff x="3525451" y="3200893"/>
                  <a:chExt cx="457641" cy="442615"/>
                </a:xfrm>
              </p:grpSpPr>
              <p:sp>
                <p:nvSpPr>
                  <p:cNvPr id="23571" name="文本框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451" y="3200893"/>
                    <a:ext cx="377318" cy="442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/>
                    <a:r>
                      <a:rPr lang="en-US" altLang="zh-CN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微软雅黑" panose="020B0503020204020204" pitchFamily="34" charset="-122"/>
                      </a:rPr>
                      <a:t>3</a:t>
                    </a:r>
                  </a:p>
                </p:txBody>
              </p:sp>
              <p:cxnSp>
                <p:nvCxnSpPr>
                  <p:cNvPr id="30" name="直接连接符 29"/>
                  <p:cNvCxnSpPr/>
                  <p:nvPr/>
                </p:nvCxnSpPr>
                <p:spPr>
                  <a:xfrm flipH="1">
                    <a:off x="3736899" y="3380057"/>
                    <a:ext cx="246193" cy="247340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直接连接符 33"/>
                <p:cNvCxnSpPr/>
                <p:nvPr/>
              </p:nvCxnSpPr>
              <p:spPr>
                <a:xfrm>
                  <a:off x="2458641" y="2247900"/>
                  <a:ext cx="0" cy="189499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文本框 29"/>
            <p:cNvSpPr txBox="1">
              <a:spLocks noChangeArrowheads="1"/>
            </p:cNvSpPr>
            <p:nvPr/>
          </p:nvSpPr>
          <p:spPr bwMode="auto">
            <a:xfrm>
              <a:off x="2664864" y="3056061"/>
              <a:ext cx="288997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42" name="直接连接符 41"/>
            <p:cNvCxnSpPr/>
            <p:nvPr/>
          </p:nvCxnSpPr>
          <p:spPr bwMode="auto">
            <a:xfrm flipH="1">
              <a:off x="2830305" y="3202649"/>
              <a:ext cx="188566" cy="219287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30"/>
            <p:cNvSpPr txBox="1"/>
            <p:nvPr/>
          </p:nvSpPr>
          <p:spPr>
            <a:xfrm>
              <a:off x="3020087" y="3126720"/>
              <a:ext cx="4200635" cy="3762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Analysis of influencing factors</a:t>
              </a:r>
            </a:p>
          </p:txBody>
        </p:sp>
        <p:sp>
          <p:nvSpPr>
            <p:cNvPr id="44" name="文本框 29"/>
            <p:cNvSpPr txBox="1">
              <a:spLocks noChangeArrowheads="1"/>
            </p:cNvSpPr>
            <p:nvPr/>
          </p:nvSpPr>
          <p:spPr bwMode="auto">
            <a:xfrm>
              <a:off x="2664864" y="3605423"/>
              <a:ext cx="288997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5</a:t>
              </a:r>
            </a:p>
          </p:txBody>
        </p:sp>
        <p:cxnSp>
          <p:nvCxnSpPr>
            <p:cNvPr id="45" name="直接连接符 44"/>
            <p:cNvCxnSpPr/>
            <p:nvPr/>
          </p:nvCxnSpPr>
          <p:spPr bwMode="auto">
            <a:xfrm flipH="1">
              <a:off x="2830305" y="3748877"/>
              <a:ext cx="188566" cy="21928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30"/>
            <p:cNvSpPr txBox="1"/>
            <p:nvPr/>
          </p:nvSpPr>
          <p:spPr>
            <a:xfrm>
              <a:off x="3020087" y="3673854"/>
              <a:ext cx="1620316" cy="3762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Conclusion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638"/>
            <a:ext cx="2112235" cy="559153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829538" y="16463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762"/>
    </mc:Choice>
    <mc:Fallback xmlns="">
      <p:transition advClick="0" advTm="576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900609" y="111311"/>
            <a:ext cx="7787668" cy="74549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lvl="0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Fearture Importance </a:t>
            </a: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 RF feature importance and ablation study of three models</a:t>
            </a:r>
          </a:p>
        </p:txBody>
      </p:sp>
      <p:sp>
        <p:nvSpPr>
          <p:cNvPr id="18" name="矩形 17"/>
          <p:cNvSpPr/>
          <p:nvPr/>
        </p:nvSpPr>
        <p:spPr>
          <a:xfrm>
            <a:off x="1062960" y="6301331"/>
            <a:ext cx="73169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</a:t>
            </a:r>
            <a:r>
              <a:rPr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R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TSP are the three 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features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that have the greatest influence on TSP measurement of light scattering instrument</a:t>
            </a:r>
          </a:p>
        </p:txBody>
      </p:sp>
      <p:pic>
        <p:nvPicPr>
          <p:cNvPr id="19" name="图片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46" y="1052736"/>
            <a:ext cx="6696744" cy="52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38"/>
    </mc:Choice>
    <mc:Fallback xmlns="">
      <p:transition spd="slow" advTm="7483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919024" y="184336"/>
            <a:ext cx="7787668" cy="49911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Correlation analysis between features</a:t>
            </a:r>
          </a:p>
        </p:txBody>
      </p:sp>
      <p:sp>
        <p:nvSpPr>
          <p:cNvPr id="40" name="矩形 39"/>
          <p:cNvSpPr/>
          <p:nvPr/>
        </p:nvSpPr>
        <p:spPr>
          <a:xfrm>
            <a:off x="372926" y="5338038"/>
            <a:ext cx="8696984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result shows that the relationship between PM</a:t>
            </a:r>
            <a:r>
              <a:rPr sz="16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2.5</a:t>
            </a:r>
            <a:r>
              <a:rPr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and PM</a:t>
            </a:r>
            <a:r>
              <a:rPr sz="16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is very close, which has a correlation coefficient of 7.3. RH has a negative correlation with most features (O</a:t>
            </a:r>
            <a:r>
              <a:rPr sz="16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PM</a:t>
            </a:r>
            <a:r>
              <a:rPr sz="16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2.5</a:t>
            </a:r>
            <a:r>
              <a:rPr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PM</a:t>
            </a:r>
            <a:r>
              <a:rPr sz="16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TSP, Tem).</a:t>
            </a:r>
          </a:p>
        </p:txBody>
      </p:sp>
      <p:pic>
        <p:nvPicPr>
          <p:cNvPr id="41" name="图片 32" descr="图片包含 纵横字谜, 文字&#10;&#10;描述已自动生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r="3528" b="6705"/>
          <a:stretch>
            <a:fillRect/>
          </a:stretch>
        </p:blipFill>
        <p:spPr bwMode="auto">
          <a:xfrm>
            <a:off x="1983105" y="980440"/>
            <a:ext cx="5031740" cy="43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7"/>
    </mc:Choice>
    <mc:Fallback xmlns="">
      <p:transition spd="slow" advTm="4488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891084" y="220531"/>
            <a:ext cx="8316416" cy="437515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Correlation analysis of feature to target value </a:t>
            </a: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 PDP</a:t>
            </a:r>
          </a:p>
        </p:txBody>
      </p:sp>
      <p:pic>
        <p:nvPicPr>
          <p:cNvPr id="35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15" y="1223040"/>
            <a:ext cx="6552728" cy="510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72"/>
    </mc:Choice>
    <mc:Fallback xmlns="">
      <p:transition spd="slow" advTm="16597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936625" y="165735"/>
            <a:ext cx="4402455" cy="49911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Two-way PDP charts</a:t>
            </a: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683568" y="1196752"/>
            <a:ext cx="7751709" cy="5400000"/>
            <a:chOff x="78918" y="1002029"/>
            <a:chExt cx="9065082" cy="63149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163" y="1002029"/>
              <a:ext cx="2880000" cy="2160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619" y="3090457"/>
              <a:ext cx="2880000" cy="2160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211" y="5156952"/>
              <a:ext cx="2880000" cy="216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000" y="1002029"/>
              <a:ext cx="2880000" cy="2160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536" y="3090457"/>
              <a:ext cx="2880000" cy="2160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000" y="5156952"/>
              <a:ext cx="2880000" cy="2160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6" y="1002029"/>
              <a:ext cx="2880000" cy="2160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8" y="3090457"/>
              <a:ext cx="2880000" cy="2160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6" y="5156952"/>
              <a:ext cx="2880000" cy="216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6"/>
    </mc:Choice>
    <mc:Fallback xmlns="">
      <p:transition spd="slow" advTm="5935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899592" y="1268760"/>
            <a:ext cx="7292633" cy="5400000"/>
            <a:chOff x="392840" y="1012617"/>
            <a:chExt cx="8751160" cy="6480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568" y="1012617"/>
              <a:ext cx="2880000" cy="2160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204" y="3172617"/>
              <a:ext cx="2880000" cy="216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658" y="5332617"/>
              <a:ext cx="2880000" cy="2160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000" y="1012617"/>
              <a:ext cx="2880000" cy="21600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636" y="3172617"/>
              <a:ext cx="2880000" cy="2160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726" y="5332617"/>
              <a:ext cx="2880000" cy="2160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68" y="1012617"/>
              <a:ext cx="2880000" cy="216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68" y="3172617"/>
              <a:ext cx="2880000" cy="216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40" y="5332617"/>
              <a:ext cx="2880000" cy="2160000"/>
            </a:xfrm>
            <a:prstGeom prst="rect">
              <a:avLst/>
            </a:prstGeom>
          </p:spPr>
        </p:pic>
      </p:grpSp>
      <p:sp>
        <p:nvSpPr>
          <p:cNvPr id="2" name="TextBox 25"/>
          <p:cNvSpPr txBox="1"/>
          <p:nvPr/>
        </p:nvSpPr>
        <p:spPr>
          <a:xfrm>
            <a:off x="936625" y="165735"/>
            <a:ext cx="4402455" cy="49911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Two-way PDP charts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98"/>
    </mc:Choice>
    <mc:Fallback xmlns="">
      <p:transition spd="slow" advTm="8409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827584" y="138616"/>
            <a:ext cx="7787668" cy="129921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 with previous studies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scattering hygroscopic growth curves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8039" y="5661248"/>
            <a:ext cx="794675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f(RH) values of PM</a:t>
            </a:r>
            <a:r>
              <a:rPr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2.5</a:t>
            </a:r>
            <a:r>
              <a:rPr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from previous studies are about 1 to 3 times that of TSP in this study, indicating that the scattering hygroscopic efficiency of PM</a:t>
            </a:r>
            <a:r>
              <a:rPr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2.5</a:t>
            </a:r>
            <a:r>
              <a:rPr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is much higher than that of TSP.</a:t>
            </a:r>
          </a:p>
        </p:txBody>
      </p:sp>
      <p:pic>
        <p:nvPicPr>
          <p:cNvPr id="28" name="图片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378"/>
          <a:stretch>
            <a:fillRect/>
          </a:stretch>
        </p:blipFill>
        <p:spPr bwMode="auto">
          <a:xfrm>
            <a:off x="1301038" y="1315863"/>
            <a:ext cx="6840760" cy="391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2"/>
    </mc:Choice>
    <mc:Fallback xmlns="">
      <p:transition spd="slow" advTm="3732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599" y="1710217"/>
            <a:ext cx="8931436" cy="1486760"/>
            <a:chOff x="48485" y="1210655"/>
            <a:chExt cx="6698577" cy="1115070"/>
          </a:xfrm>
        </p:grpSpPr>
        <p:sp>
          <p:nvSpPr>
            <p:cNvPr id="2" name="矩形 1"/>
            <p:cNvSpPr/>
            <p:nvPr/>
          </p:nvSpPr>
          <p:spPr>
            <a:xfrm>
              <a:off x="48485" y="1210655"/>
              <a:ext cx="2060847" cy="890588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1" rIns="68580" bIns="3429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36712" y="1210655"/>
              <a:ext cx="5910350" cy="1115070"/>
              <a:chOff x="788355" y="1656160"/>
              <a:chExt cx="5910350" cy="1115070"/>
            </a:xfrm>
          </p:grpSpPr>
          <p:sp>
            <p:nvSpPr>
              <p:cNvPr id="24579" name="文本框 2"/>
              <p:cNvSpPr txBox="1">
                <a:spLocks noChangeArrowheads="1"/>
              </p:cNvSpPr>
              <p:nvPr/>
            </p:nvSpPr>
            <p:spPr bwMode="auto">
              <a:xfrm>
                <a:off x="788355" y="1860429"/>
                <a:ext cx="956786" cy="3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1" rIns="68580" bIns="3429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5</a:t>
                </a:r>
              </a:p>
            </p:txBody>
          </p:sp>
          <p:sp>
            <p:nvSpPr>
              <p:cNvPr id="7" name="TextBox 25"/>
              <p:cNvSpPr txBox="1"/>
              <p:nvPr/>
            </p:nvSpPr>
            <p:spPr>
              <a:xfrm>
                <a:off x="3497713" y="1798485"/>
                <a:ext cx="2632710" cy="605314"/>
              </a:xfrm>
              <a:prstGeom prst="rect">
                <a:avLst/>
              </a:prstGeom>
              <a:noFill/>
            </p:spPr>
            <p:txBody>
              <a:bodyPr wrap="none" lIns="68580" tIns="34291" rIns="68580" bIns="34291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Conclusion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08920" y="2621211"/>
                <a:ext cx="3989785" cy="150019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15690" y="1656160"/>
                <a:ext cx="229791" cy="890588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</p:grpSp>
    </p:spTree>
  </p:cSld>
  <p:clrMapOvr>
    <a:masterClrMapping/>
  </p:clrMapOvr>
  <p:transition spd="slow" advClick="0" advTm="1189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827584" y="138616"/>
            <a:ext cx="7848872" cy="62230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3508" y="1196752"/>
            <a:ext cx="8856984" cy="3284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zh-CN" altLang="en-US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ll four machine learning models greatly improved the correlation of the TSP concentrations reported by the Casella with filter-based measurements</a:t>
            </a:r>
            <a:r>
              <a:rPr lang="en-US" altLang="zh-CN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zh-CN" altLang="en-US" sz="20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PM</a:t>
            </a:r>
            <a:r>
              <a:rPr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2.5</a:t>
            </a:r>
            <a:r>
              <a:rPr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has the largest </a:t>
            </a:r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erosol scattering efficiency, so it has a great influence on the measurement value of light scattering instrument.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Humidity has a significant impact on the monitoring of particulate matter at any concentration, and it is necessary to correct the high humidity data.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8"/>
    </mc:Choice>
    <mc:Fallback xmlns="">
      <p:transition spd="slow" advTm="388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2" name="矩形 32"/>
          <p:cNvSpPr>
            <a:spLocks noChangeArrowheads="1"/>
          </p:cNvSpPr>
          <p:nvPr/>
        </p:nvSpPr>
        <p:spPr bwMode="auto">
          <a:xfrm>
            <a:off x="6477002" y="1033464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9289" y="116632"/>
            <a:ext cx="4913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Related Publications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6" name="内容占位符 2"/>
          <p:cNvSpPr txBox="1"/>
          <p:nvPr/>
        </p:nvSpPr>
        <p:spPr bwMode="auto">
          <a:xfrm>
            <a:off x="465162" y="1412776"/>
            <a:ext cx="8134350" cy="284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9580" indent="-449580"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3"/>
              </a:buBlip>
              <a:defRPr sz="28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91440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32270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03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868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9588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5308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1028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748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</a:t>
            </a:r>
            <a:r>
              <a:rPr lang="en-US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Qiaofeng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Guo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Zhu </a:t>
            </a:r>
            <a:r>
              <a:rPr lang="en-US" altLang="zh-CN" sz="2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Zhu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Zhen Cheng*, </a:t>
            </a:r>
            <a:r>
              <a:rPr lang="en-US" altLang="zh-CN" sz="2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Shuhong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Xu, </a:t>
            </a:r>
            <a:r>
              <a:rPr lang="en-US" altLang="zh-CN" sz="2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Xiaoliang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Wang, Yusen </a:t>
            </a:r>
            <a:r>
              <a:rPr lang="en-US" altLang="zh-CN" sz="2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Duan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Correction of Light Scattering-based Total Suspended Particulate Measurements through Machine Learning[J]. Atmosphere, 2020. </a:t>
            </a:r>
            <a:r>
              <a:rPr lang="en-US" altLang="zh-CN" sz="20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zh-CN" sz="2000" kern="1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3510"/>
    </mc:Choice>
    <mc:Fallback xmlns="">
      <p:transition advClick="0" advTm="2351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023828" y="4797152"/>
            <a:ext cx="3096344" cy="141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6600" dirty="0">
                <a:solidFill>
                  <a:srgbClr val="41445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6600" dirty="0">
              <a:solidFill>
                <a:srgbClr val="414455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31914" y="2852740"/>
            <a:ext cx="6435725" cy="3774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</p:txBody>
      </p:sp>
      <p:sp>
        <p:nvSpPr>
          <p:cNvPr id="41" name="矩形 40"/>
          <p:cNvSpPr/>
          <p:nvPr/>
        </p:nvSpPr>
        <p:spPr>
          <a:xfrm>
            <a:off x="821314" y="1799390"/>
            <a:ext cx="7458193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Thanks for d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ata supp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ort from 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Shanghai Eureka Environmental Protection Hi-tech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company and Shanghai Environmental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Monitoring 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Center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2" name="Picture 11" descr="C:\Users\pc\AppData\Roaming\360se6\Application\User Data\temp\201303160916343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1196752"/>
            <a:ext cx="1066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1552"/>
    </mc:Choice>
    <mc:Fallback xmlns="">
      <p:transition advClick="0" advTm="21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599" y="1710217"/>
            <a:ext cx="8931436" cy="1486760"/>
            <a:chOff x="48485" y="1210655"/>
            <a:chExt cx="6698577" cy="1115070"/>
          </a:xfrm>
        </p:grpSpPr>
        <p:sp>
          <p:nvSpPr>
            <p:cNvPr id="2" name="矩形 1"/>
            <p:cNvSpPr/>
            <p:nvPr/>
          </p:nvSpPr>
          <p:spPr>
            <a:xfrm>
              <a:off x="48485" y="1210655"/>
              <a:ext cx="2060847" cy="890588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1" rIns="68580" bIns="3429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36712" y="1210655"/>
              <a:ext cx="5910350" cy="1115070"/>
              <a:chOff x="788355" y="1656160"/>
              <a:chExt cx="5910350" cy="1115070"/>
            </a:xfrm>
          </p:grpSpPr>
          <p:sp>
            <p:nvSpPr>
              <p:cNvPr id="24579" name="文本框 2"/>
              <p:cNvSpPr txBox="1">
                <a:spLocks noChangeArrowheads="1"/>
              </p:cNvSpPr>
              <p:nvPr/>
            </p:nvSpPr>
            <p:spPr bwMode="auto">
              <a:xfrm>
                <a:off x="788355" y="1860429"/>
                <a:ext cx="956786" cy="3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1" rIns="68580" bIns="3429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1</a:t>
                </a:r>
              </a:p>
            </p:txBody>
          </p:sp>
          <p:sp>
            <p:nvSpPr>
              <p:cNvPr id="7" name="TextBox 25"/>
              <p:cNvSpPr txBox="1"/>
              <p:nvPr/>
            </p:nvSpPr>
            <p:spPr>
              <a:xfrm>
                <a:off x="2870819" y="1867997"/>
                <a:ext cx="3666649" cy="466725"/>
              </a:xfrm>
              <a:prstGeom prst="rect">
                <a:avLst/>
              </a:prstGeom>
              <a:noFill/>
            </p:spPr>
            <p:txBody>
              <a:bodyPr wrap="none" lIns="68580" tIns="34291" rIns="68580" bIns="3429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Reseach background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08920" y="2621211"/>
                <a:ext cx="3989785" cy="150019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15690" y="1656160"/>
                <a:ext cx="229791" cy="890588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8615401" y="11663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 Linotype" panose="02040502050505030304" pitchFamily="18" charset="0"/>
              </a:rPr>
              <a:t>3</a:t>
            </a:r>
            <a:endParaRPr lang="zh-CN" altLang="en-US" sz="2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 advClick="0" advTm="18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5916" y="3599822"/>
            <a:ext cx="280831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Bulletin of Shanghai ecological environment</a:t>
            </a:r>
            <a:r>
              <a:rPr lang="fr-FR" altLang="zh-CN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20</a:t>
            </a:r>
            <a:r>
              <a:rPr lang="en-US" altLang="zh-CN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18)</a:t>
            </a:r>
            <a:endParaRPr lang="zh-CN" altLang="en-US" sz="1400" b="1" i="1" dirty="0">
              <a:solidFill>
                <a:srgbClr val="00000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920929" y="242121"/>
            <a:ext cx="2743835" cy="37592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background</a:t>
            </a: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3801599" y="230594"/>
            <a:ext cx="25806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Road dust pollution</a:t>
            </a: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136"/>
            <a:ext cx="4520147" cy="25111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58" y="980728"/>
            <a:ext cx="4555732" cy="24903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2261" y="4343523"/>
            <a:ext cx="8137594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2018, Shanghai will no longer carry out conventional manual monitoring of regional dust reduction, but instead carry out online monitoring of road dust.</a:t>
            </a:r>
          </a:p>
          <a:p>
            <a:pPr marL="0" indent="0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However, there is a big error between the results of the commonly used on-line measurement of TSP light scattering instrument and the results of the weighing method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98085" y="3590290"/>
            <a:ext cx="37026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Dust data online monitoring platform of </a:t>
            </a:r>
            <a:r>
              <a:rPr lang="zh-CN" altLang="en-US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Shanghai Eureka Environmental Protection Hi-tech., Ltd</a:t>
            </a:r>
            <a:r>
              <a:rPr lang="en-US" altLang="zh-CN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)</a:t>
            </a:r>
            <a:endParaRPr lang="zh-CN" altLang="en-US" sz="1400" b="1" i="1" dirty="0">
              <a:solidFill>
                <a:srgbClr val="00000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9"/>
    </mc:Choice>
    <mc:Fallback xmlns="">
      <p:transition spd="slow" advTm="295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92711" y="5695662"/>
            <a:ext cx="8281168" cy="96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sz="1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Machine learning correction / prediction models for fine particles and gaseous pollutants have been studied</a:t>
            </a:r>
            <a:r>
              <a:rPr lang="en-US" sz="1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95" y="1027713"/>
            <a:ext cx="4382367" cy="40780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89245" y="5125469"/>
            <a:ext cx="2870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(Zimmerman et al.</a:t>
            </a:r>
            <a:r>
              <a:rPr lang="fr-FR" altLang="zh-CN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AMT, 20</a:t>
            </a:r>
            <a:r>
              <a:rPr lang="en-US" altLang="zh-CN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18)</a:t>
            </a:r>
            <a:endParaRPr lang="zh-CN" altLang="en-US" sz="1600" b="1" i="1" dirty="0">
              <a:solidFill>
                <a:srgbClr val="00000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1" y="1729463"/>
            <a:ext cx="3604572" cy="326926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35560" y="5119798"/>
            <a:ext cx="2317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(Xiao et al.</a:t>
            </a:r>
            <a:r>
              <a:rPr lang="fr-FR" altLang="zh-CN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ES&amp;T, 20</a:t>
            </a:r>
            <a:r>
              <a:rPr lang="en-US" altLang="zh-CN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18)</a:t>
            </a:r>
            <a:endParaRPr lang="zh-CN" altLang="en-US" sz="1600" b="1" i="1" dirty="0">
              <a:solidFill>
                <a:srgbClr val="00000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920929" y="242121"/>
            <a:ext cx="2743835" cy="37592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background</a:t>
            </a: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3801599" y="230594"/>
            <a:ext cx="362140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—Machine Learning correction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1"/>
    </mc:Choice>
    <mc:Fallback xmlns="">
      <p:transition spd="slow" advTm="258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827584" y="138616"/>
            <a:ext cx="4187190" cy="62230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Contents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5290" y="1268730"/>
            <a:ext cx="8105140" cy="4292600"/>
          </a:xfrm>
          <a:prstGeom prst="rect">
            <a:avLst/>
          </a:prstGeom>
          <a:solidFill>
            <a:srgbClr val="41445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Using machine learning model to correct the TSP measurement result of light scattering monitoring instrument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Using the interpretable tools in machine learning, this paper analyzes the influence of various pollutants and environmental temperature and humidity on the instrument monitoring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84"/>
    </mc:Choice>
    <mc:Fallback xmlns="">
      <p:transition spd="slow" advTm="260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599" y="1710217"/>
            <a:ext cx="9128617" cy="1486760"/>
            <a:chOff x="48485" y="1210655"/>
            <a:chExt cx="6846463" cy="1115070"/>
          </a:xfrm>
        </p:grpSpPr>
        <p:sp>
          <p:nvSpPr>
            <p:cNvPr id="2" name="矩形 1"/>
            <p:cNvSpPr/>
            <p:nvPr/>
          </p:nvSpPr>
          <p:spPr>
            <a:xfrm>
              <a:off x="48485" y="1210655"/>
              <a:ext cx="2060847" cy="890588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1" rIns="68580" bIns="3429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36712" y="1210655"/>
              <a:ext cx="6058236" cy="1115070"/>
              <a:chOff x="788355" y="1656160"/>
              <a:chExt cx="6058236" cy="1115070"/>
            </a:xfrm>
          </p:grpSpPr>
          <p:sp>
            <p:nvSpPr>
              <p:cNvPr id="24579" name="文本框 2"/>
              <p:cNvSpPr txBox="1">
                <a:spLocks noChangeArrowheads="1"/>
              </p:cNvSpPr>
              <p:nvPr/>
            </p:nvSpPr>
            <p:spPr bwMode="auto">
              <a:xfrm>
                <a:off x="788355" y="1860429"/>
                <a:ext cx="956786" cy="3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1" rIns="68580" bIns="3429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2</a:t>
                </a:r>
              </a:p>
            </p:txBody>
          </p:sp>
          <p:sp>
            <p:nvSpPr>
              <p:cNvPr id="7" name="TextBox 25"/>
              <p:cNvSpPr txBox="1"/>
              <p:nvPr/>
            </p:nvSpPr>
            <p:spPr>
              <a:xfrm>
                <a:off x="2684642" y="1890604"/>
                <a:ext cx="4161949" cy="420529"/>
              </a:xfrm>
              <a:prstGeom prst="rect">
                <a:avLst/>
              </a:prstGeom>
              <a:noFill/>
            </p:spPr>
            <p:txBody>
              <a:bodyPr wrap="none" lIns="68580" tIns="34291" rIns="68580" bIns="3429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Methods and data sources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08920" y="2621211"/>
                <a:ext cx="3989785" cy="150019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15690" y="1656160"/>
                <a:ext cx="229791" cy="890588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</p:grpSp>
    </p:spTree>
  </p:cSld>
  <p:clrMapOvr>
    <a:masterClrMapping/>
  </p:clrMapOvr>
  <p:transition spd="slow" advClick="0" advTm="193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903784" y="240216"/>
            <a:ext cx="2776855" cy="43751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TSP Measurement</a:t>
            </a:r>
          </a:p>
        </p:txBody>
      </p:sp>
      <p:sp>
        <p:nvSpPr>
          <p:cNvPr id="37" name="矩形 36"/>
          <p:cNvSpPr/>
          <p:nvPr/>
        </p:nvSpPr>
        <p:spPr>
          <a:xfrm>
            <a:off x="678180" y="5322570"/>
            <a:ext cx="245491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Casella dust monitor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CLE-712</a:t>
            </a:r>
            <a:endParaRPr lang="en-US" altLang="zh-CN" sz="1800" dirty="0">
              <a:solidFill>
                <a:srgbClr val="EE9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682472" cy="3665538"/>
          </a:xfrm>
          <a:prstGeom prst="rect">
            <a:avLst/>
          </a:prstGeom>
        </p:spPr>
      </p:pic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3773820" y="277491"/>
            <a:ext cx="48526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—light scattering and gravimetric methods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69080" y="1772920"/>
          <a:ext cx="4629785" cy="3291840"/>
        </p:xfrm>
        <a:graphic>
          <a:graphicData uri="http://schemas.openxmlformats.org/drawingml/2006/table">
            <a:tbl>
              <a:tblPr/>
              <a:tblGrid>
                <a:gridCol w="934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arameter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Method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nstrument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Model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Factory number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TSP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GB/T 15432-1995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Balance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MS105DU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B524045289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TSP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GB/T 15432-1995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Chamber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LF-3000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SHNX-2018-B0913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TSP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GB/T 15432-1995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TSP Sampler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2030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M03358884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M03357505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TSP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GB/T 15432-1995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Flow calibrator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8040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2L01021892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 and humidity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GB/T 18204.1-2013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ygrothermograph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8809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9152104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274230" y="5322322"/>
            <a:ext cx="4572000" cy="13379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ational standard method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GB/T15432-1995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50000"/>
              </a:lnSpc>
            </a:pP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0"/>
    </mc:Choice>
    <mc:Fallback xmlns="">
      <p:transition spd="slow" advTm="2007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937439" y="169096"/>
            <a:ext cx="1491615" cy="49911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</a:p>
        </p:txBody>
      </p:sp>
      <p:sp>
        <p:nvSpPr>
          <p:cNvPr id="35" name="矩形 18"/>
          <p:cNvSpPr>
            <a:spLocks noChangeArrowheads="1"/>
          </p:cNvSpPr>
          <p:nvPr/>
        </p:nvSpPr>
        <p:spPr bwMode="auto">
          <a:xfrm>
            <a:off x="2699792" y="269329"/>
            <a:ext cx="34842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Machine learning algorithm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10319" y="1015843"/>
          <a:ext cx="6996417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algorithm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Brief introduction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SVM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Good adaptability to high dimensional space and memory saving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RF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Strong anti over fitting ability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9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GBRT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Strong ability to handle different types of data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9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ANN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Good at analyzing large amount of data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椭圆 3"/>
          <p:cNvSpPr/>
          <p:nvPr/>
        </p:nvSpPr>
        <p:spPr>
          <a:xfrm>
            <a:off x="4813012" y="4347323"/>
            <a:ext cx="1656184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EE9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SVM</a:t>
            </a:r>
          </a:p>
          <a:p>
            <a:pPr algn="ctr"/>
            <a:r>
              <a:rPr lang="en-US" altLang="zh-CN" b="1" dirty="0" smtClean="0">
                <a:solidFill>
                  <a:srgbClr val="EE9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</a:p>
          <a:p>
            <a:pPr algn="ctr"/>
            <a:r>
              <a:rPr lang="en-US" altLang="zh-CN" b="1" dirty="0" smtClean="0">
                <a:solidFill>
                  <a:srgbClr val="EE9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GBRT</a:t>
            </a:r>
          </a:p>
          <a:p>
            <a:pPr algn="ctr"/>
            <a:r>
              <a:rPr lang="en-US" altLang="zh-CN" b="1" dirty="0" smtClean="0">
                <a:solidFill>
                  <a:srgbClr val="EE9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</a:t>
            </a:r>
            <a:endParaRPr lang="zh-CN" altLang="en-US" b="1" dirty="0">
              <a:solidFill>
                <a:srgbClr val="EE9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52945" y="4671060"/>
            <a:ext cx="1657985" cy="1008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EE9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TSP</a:t>
            </a:r>
            <a:r>
              <a:rPr lang="zh-CN" altLang="en-US" b="1" dirty="0" smtClean="0">
                <a:solidFill>
                  <a:srgbClr val="EE9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EE9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Gravimetric results</a:t>
            </a:r>
          </a:p>
        </p:txBody>
      </p:sp>
      <p:sp>
        <p:nvSpPr>
          <p:cNvPr id="6" name="矩形 5"/>
          <p:cNvSpPr/>
          <p:nvPr/>
        </p:nvSpPr>
        <p:spPr>
          <a:xfrm>
            <a:off x="377213" y="3869762"/>
            <a:ext cx="2232248" cy="426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Casella raw readings</a:t>
            </a:r>
          </a:p>
        </p:txBody>
      </p:sp>
      <p:sp>
        <p:nvSpPr>
          <p:cNvPr id="11" name="矩形 10"/>
          <p:cNvSpPr/>
          <p:nvPr/>
        </p:nvSpPr>
        <p:spPr>
          <a:xfrm>
            <a:off x="377213" y="4420196"/>
            <a:ext cx="3826831" cy="426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 concentrations (PM</a:t>
            </a:r>
            <a:r>
              <a:rPr lang="en-US" altLang="zh-CN" sz="9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</a:t>
            </a:r>
            <a:r>
              <a:rPr lang="en-US" altLang="zh-CN" sz="9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2" name="矩形 11"/>
          <p:cNvSpPr/>
          <p:nvPr/>
        </p:nvSpPr>
        <p:spPr>
          <a:xfrm>
            <a:off x="377190" y="4964430"/>
            <a:ext cx="3827145" cy="426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>
              <a:lnSpc>
                <a:spcPct val="100000"/>
              </a:lnSpc>
            </a:pP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aseous pollutants 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concentrations </a:t>
            </a:r>
          </a:p>
          <a:p>
            <a:pPr algn="ctr" eaLnBrk="1" latinLnBrk="0" hangingPunct="1">
              <a:lnSpc>
                <a:spcPct val="100000"/>
              </a:lnSpc>
            </a:pP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(SO</a:t>
            </a:r>
            <a:r>
              <a:rPr lang="en-US" altLang="zh-CN" sz="1400" b="1" baseline="-25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r>
              <a:rPr lang="en-US" altLang="zh-CN" sz="1400" b="1" baseline="-25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1400" b="1" baseline="-25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3" name="矩形 12"/>
          <p:cNvSpPr/>
          <p:nvPr/>
        </p:nvSpPr>
        <p:spPr>
          <a:xfrm>
            <a:off x="372740" y="5508175"/>
            <a:ext cx="2376264" cy="426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Tem, RH</a:t>
            </a:r>
          </a:p>
        </p:txBody>
      </p:sp>
      <p:sp>
        <p:nvSpPr>
          <p:cNvPr id="9" name="矩形 8"/>
          <p:cNvSpPr/>
          <p:nvPr/>
        </p:nvSpPr>
        <p:spPr>
          <a:xfrm>
            <a:off x="880293" y="3501528"/>
            <a:ext cx="9239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INPUT</a:t>
            </a:r>
            <a:endParaRPr lang="en-US" altLang="zh-CN" b="1" dirty="0"/>
          </a:p>
        </p:txBody>
      </p:sp>
      <p:sp>
        <p:nvSpPr>
          <p:cNvPr id="15" name="矩形 14"/>
          <p:cNvSpPr/>
          <p:nvPr/>
        </p:nvSpPr>
        <p:spPr>
          <a:xfrm>
            <a:off x="372745" y="6058535"/>
            <a:ext cx="2376805" cy="426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Monitoring time (hour)</a:t>
            </a:r>
          </a:p>
        </p:txBody>
      </p:sp>
      <p:sp>
        <p:nvSpPr>
          <p:cNvPr id="16" name="矩形 15"/>
          <p:cNvSpPr/>
          <p:nvPr/>
        </p:nvSpPr>
        <p:spPr>
          <a:xfrm>
            <a:off x="7301752" y="4265375"/>
            <a:ext cx="11607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OUTPUT</a:t>
            </a:r>
            <a:endParaRPr lang="en-US" altLang="zh-CN" b="1" dirty="0"/>
          </a:p>
        </p:txBody>
      </p:sp>
      <p:sp>
        <p:nvSpPr>
          <p:cNvPr id="17" name="矩形 16"/>
          <p:cNvSpPr/>
          <p:nvPr/>
        </p:nvSpPr>
        <p:spPr>
          <a:xfrm>
            <a:off x="5006717" y="3927341"/>
            <a:ext cx="146240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ML Models</a:t>
            </a:r>
          </a:p>
        </p:txBody>
      </p:sp>
      <p:cxnSp>
        <p:nvCxnSpPr>
          <p:cNvPr id="23" name="直接箭头连接符 22"/>
          <p:cNvCxnSpPr>
            <a:stCxn id="12" idx="3"/>
            <a:endCxn id="4" idx="2"/>
          </p:cNvCxnSpPr>
          <p:nvPr/>
        </p:nvCxnSpPr>
        <p:spPr>
          <a:xfrm flipV="1">
            <a:off x="4204039" y="5175467"/>
            <a:ext cx="608965" cy="25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4" idx="6"/>
            <a:endCxn id="5" idx="1"/>
          </p:cNvCxnSpPr>
          <p:nvPr/>
        </p:nvCxnSpPr>
        <p:spPr>
          <a:xfrm>
            <a:off x="6469196" y="5175415"/>
            <a:ext cx="5835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stCxn id="6" idx="3"/>
            <a:endCxn id="4" idx="2"/>
          </p:cNvCxnSpPr>
          <p:nvPr/>
        </p:nvCxnSpPr>
        <p:spPr>
          <a:xfrm>
            <a:off x="2609461" y="4082948"/>
            <a:ext cx="2203551" cy="1092467"/>
          </a:xfrm>
          <a:prstGeom prst="bentConnector3">
            <a:avLst>
              <a:gd name="adj1" fmla="val 92335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11" idx="3"/>
            <a:endCxn id="4" idx="2"/>
          </p:cNvCxnSpPr>
          <p:nvPr/>
        </p:nvCxnSpPr>
        <p:spPr>
          <a:xfrm>
            <a:off x="4204044" y="4633382"/>
            <a:ext cx="608968" cy="542033"/>
          </a:xfrm>
          <a:prstGeom prst="bentConnector3">
            <a:avLst>
              <a:gd name="adj1" fmla="val 72751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13" idx="3"/>
            <a:endCxn id="4" idx="2"/>
          </p:cNvCxnSpPr>
          <p:nvPr/>
        </p:nvCxnSpPr>
        <p:spPr>
          <a:xfrm flipV="1">
            <a:off x="2749004" y="5175415"/>
            <a:ext cx="2064008" cy="545946"/>
          </a:xfrm>
          <a:prstGeom prst="bentConnector3">
            <a:avLst>
              <a:gd name="adj1" fmla="val 9214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肘形连接符 64"/>
          <p:cNvCxnSpPr>
            <a:stCxn id="15" idx="3"/>
            <a:endCxn id="4" idx="2"/>
          </p:cNvCxnSpPr>
          <p:nvPr/>
        </p:nvCxnSpPr>
        <p:spPr>
          <a:xfrm flipV="1">
            <a:off x="2749550" y="5175250"/>
            <a:ext cx="2063750" cy="1096645"/>
          </a:xfrm>
          <a:prstGeom prst="bentConnector3">
            <a:avLst>
              <a:gd name="adj1" fmla="val 91938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0"/>
    </mc:Choice>
    <mc:Fallback xmlns="">
      <p:transition spd="slow" advTm="718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ef44426-1c3a-452d-b9ab-ad7e8f9afb2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5e7ddfa-c159-4772-bded-953807f1738a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872</Words>
  <Application>Microsoft Office PowerPoint</Application>
  <PresentationFormat>全屏显示(4:3)</PresentationFormat>
  <Paragraphs>176</Paragraphs>
  <Slides>29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等线</vt:lpstr>
      <vt:lpstr>华文新魏</vt:lpstr>
      <vt:lpstr>宋体</vt:lpstr>
      <vt:lpstr>微软雅黑</vt:lpstr>
      <vt:lpstr>Arial</vt:lpstr>
      <vt:lpstr>Calibri</vt:lpstr>
      <vt:lpstr>Impact</vt:lpstr>
      <vt:lpstr>Palatino Linotype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毕业论文</dc:title>
  <dc:creator>Windows 用户</dc:creator>
  <cp:lastModifiedBy>cz</cp:lastModifiedBy>
  <cp:revision>542</cp:revision>
  <dcterms:created xsi:type="dcterms:W3CDTF">2014-09-01T14:19:00Z</dcterms:created>
  <dcterms:modified xsi:type="dcterms:W3CDTF">2020-04-29T06:04:05Z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