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9" r:id="rId4"/>
    <p:sldId id="273" r:id="rId5"/>
    <p:sldId id="261" r:id="rId6"/>
    <p:sldId id="262" r:id="rId7"/>
    <p:sldId id="272" r:id="rId8"/>
    <p:sldId id="264" r:id="rId9"/>
    <p:sldId id="267" r:id="rId10"/>
    <p:sldId id="265" r:id="rId11"/>
    <p:sldId id="274" r:id="rId12"/>
    <p:sldId id="270" r:id="rId13"/>
    <p:sldId id="269" r:id="rId14"/>
    <p:sldId id="275" r:id="rId15"/>
    <p:sldId id="276" r:id="rId16"/>
    <p:sldId id="258" r:id="rId17"/>
    <p:sldId id="277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082C0BA0-ABDD-4039-B5BC-9AD7A242DF9E}">
          <p14:sldIdLst>
            <p14:sldId id="256"/>
            <p14:sldId id="257"/>
            <p14:sldId id="259"/>
            <p14:sldId id="273"/>
            <p14:sldId id="261"/>
            <p14:sldId id="262"/>
            <p14:sldId id="272"/>
            <p14:sldId id="264"/>
            <p14:sldId id="267"/>
            <p14:sldId id="265"/>
            <p14:sldId id="274"/>
            <p14:sldId id="270"/>
            <p14:sldId id="269"/>
            <p14:sldId id="275"/>
            <p14:sldId id="276"/>
            <p14:sldId id="258"/>
            <p14:sldId id="277"/>
          </p14:sldIdLst>
        </p14:section>
        <p14:section name="Abschnitt ohne Titel" id="{D83F679C-300B-4F01-854A-D4A09DEA53C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. Arendt" initials="JA" lastIdx="1" clrIdx="0">
    <p:extLst>
      <p:ext uri="{19B8F6BF-5375-455C-9EA6-DF929625EA0E}">
        <p15:presenceInfo xmlns:p15="http://schemas.microsoft.com/office/powerpoint/2012/main" userId="J. Arend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64A8"/>
    <a:srgbClr val="808080"/>
    <a:srgbClr val="B3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>
      <p:cViewPr varScale="1">
        <p:scale>
          <a:sx n="122" d="100"/>
          <a:sy n="122" d="100"/>
        </p:scale>
        <p:origin x="10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8FD0E5-9693-4604-92FD-C98FE0FD41B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F376E2C-BFB6-4F14-95AD-ED138E7407FE}">
      <dgm:prSet phldrT="[Text]" custT="1"/>
      <dgm:spPr/>
      <dgm:t>
        <a:bodyPr/>
        <a:lstStyle/>
        <a:p>
          <a:r>
            <a:rPr lang="de-DE" sz="1600" dirty="0" smtClean="0"/>
            <a:t>gas </a:t>
          </a:r>
          <a:r>
            <a:rPr lang="de-DE" sz="1600" dirty="0" err="1" smtClean="0"/>
            <a:t>permeability</a:t>
          </a:r>
          <a:endParaRPr lang="de-DE" sz="1600" dirty="0"/>
        </a:p>
      </dgm:t>
    </dgm:pt>
    <dgm:pt modelId="{E406DCA6-36E4-406F-B6AA-1BCF129C9951}" type="parTrans" cxnId="{C25F88E4-4240-43A0-BDB1-6483F90CF857}">
      <dgm:prSet/>
      <dgm:spPr/>
      <dgm:t>
        <a:bodyPr/>
        <a:lstStyle/>
        <a:p>
          <a:endParaRPr lang="de-DE" sz="1600"/>
        </a:p>
      </dgm:t>
    </dgm:pt>
    <dgm:pt modelId="{B1449BA5-ED63-4B7D-8498-6AF25DAD185B}" type="sibTrans" cxnId="{C25F88E4-4240-43A0-BDB1-6483F90CF857}">
      <dgm:prSet/>
      <dgm:spPr/>
      <dgm:t>
        <a:bodyPr/>
        <a:lstStyle/>
        <a:p>
          <a:endParaRPr lang="de-DE" sz="1600"/>
        </a:p>
      </dgm:t>
    </dgm:pt>
    <dgm:pt modelId="{78979255-3F3A-45E2-8BD0-6E49C29B1830}">
      <dgm:prSet phldrT="[Text]" custT="1"/>
      <dgm:spPr/>
      <dgm:t>
        <a:bodyPr/>
        <a:lstStyle/>
        <a:p>
          <a:r>
            <a:rPr lang="de-DE" sz="1600" dirty="0" smtClean="0"/>
            <a:t>on </a:t>
          </a:r>
          <a:r>
            <a:rPr lang="de-DE" sz="1600" dirty="0" err="1" smtClean="0"/>
            <a:t>core</a:t>
          </a:r>
          <a:r>
            <a:rPr lang="de-DE" sz="1600" dirty="0" smtClean="0"/>
            <a:t> </a:t>
          </a:r>
          <a:r>
            <a:rPr lang="de-DE" sz="1600" dirty="0" err="1" smtClean="0"/>
            <a:t>samples</a:t>
          </a:r>
          <a:endParaRPr lang="de-DE" sz="1600" dirty="0"/>
        </a:p>
      </dgm:t>
    </dgm:pt>
    <dgm:pt modelId="{9FE80028-6D86-4A06-B2C0-8F97AADFE4AA}" type="parTrans" cxnId="{128EBEAB-5BFB-4DF5-AC09-6403D71DC2F3}">
      <dgm:prSet/>
      <dgm:spPr/>
      <dgm:t>
        <a:bodyPr/>
        <a:lstStyle/>
        <a:p>
          <a:endParaRPr lang="de-DE" sz="1600"/>
        </a:p>
      </dgm:t>
    </dgm:pt>
    <dgm:pt modelId="{7C56CA8F-A7A9-4B81-A97E-E99831A379DE}" type="sibTrans" cxnId="{128EBEAB-5BFB-4DF5-AC09-6403D71DC2F3}">
      <dgm:prSet/>
      <dgm:spPr/>
      <dgm:t>
        <a:bodyPr/>
        <a:lstStyle/>
        <a:p>
          <a:endParaRPr lang="de-DE" sz="1600"/>
        </a:p>
      </dgm:t>
    </dgm:pt>
    <dgm:pt modelId="{FDF78191-B92C-4CC4-839A-B426E21535C9}">
      <dgm:prSet phldrT="[Text]" custT="1"/>
      <dgm:spPr/>
      <dgm:t>
        <a:bodyPr/>
        <a:lstStyle/>
        <a:p>
          <a:r>
            <a:rPr lang="de-DE" sz="1600" dirty="0" smtClean="0"/>
            <a:t>in situ (</a:t>
          </a:r>
          <a:r>
            <a:rPr lang="de-DE" sz="1600" dirty="0" err="1" smtClean="0"/>
            <a:t>boreholes</a:t>
          </a:r>
          <a:r>
            <a:rPr lang="de-DE" sz="1600" dirty="0" smtClean="0"/>
            <a:t>)</a:t>
          </a:r>
          <a:endParaRPr lang="de-DE" sz="1600" dirty="0"/>
        </a:p>
      </dgm:t>
    </dgm:pt>
    <dgm:pt modelId="{A87F80BF-CC43-4C65-8F87-9727EA69350D}" type="parTrans" cxnId="{1402F6AD-F3CC-4E6F-A88B-415868D3093D}">
      <dgm:prSet/>
      <dgm:spPr/>
      <dgm:t>
        <a:bodyPr/>
        <a:lstStyle/>
        <a:p>
          <a:endParaRPr lang="de-DE" sz="1600"/>
        </a:p>
      </dgm:t>
    </dgm:pt>
    <dgm:pt modelId="{C9DD389E-0A2A-408B-90AF-E2D8EEA01D22}" type="sibTrans" cxnId="{1402F6AD-F3CC-4E6F-A88B-415868D3093D}">
      <dgm:prSet/>
      <dgm:spPr/>
      <dgm:t>
        <a:bodyPr/>
        <a:lstStyle/>
        <a:p>
          <a:endParaRPr lang="de-DE" sz="1600"/>
        </a:p>
      </dgm:t>
    </dgm:pt>
    <dgm:pt modelId="{29B080C1-C739-43E4-8BF2-0DC57DABA7AC}" type="asst">
      <dgm:prSet custT="1"/>
      <dgm:spPr/>
      <dgm:t>
        <a:bodyPr/>
        <a:lstStyle/>
        <a:p>
          <a:r>
            <a:rPr lang="de-DE" sz="1200" dirty="0" smtClean="0"/>
            <a:t>medium: dry </a:t>
          </a:r>
          <a:r>
            <a:rPr lang="de-DE" sz="1200" dirty="0" err="1" smtClean="0"/>
            <a:t>compressed</a:t>
          </a:r>
          <a:r>
            <a:rPr lang="de-DE" sz="1200" dirty="0" smtClean="0"/>
            <a:t> </a:t>
          </a:r>
          <a:r>
            <a:rPr lang="de-DE" sz="1200" dirty="0" err="1" smtClean="0"/>
            <a:t>air</a:t>
          </a:r>
          <a:endParaRPr lang="de-DE" sz="1200" dirty="0"/>
        </a:p>
      </dgm:t>
    </dgm:pt>
    <dgm:pt modelId="{3D6B5D81-CF67-4004-A2FC-F4A30E69881E}" type="parTrans" cxnId="{A620502E-7332-4BA0-B29C-D832ED5492A9}">
      <dgm:prSet/>
      <dgm:spPr/>
      <dgm:t>
        <a:bodyPr/>
        <a:lstStyle/>
        <a:p>
          <a:endParaRPr lang="de-DE" sz="1400"/>
        </a:p>
      </dgm:t>
    </dgm:pt>
    <dgm:pt modelId="{163342E4-0F05-4F03-B05D-24B417D21248}" type="sibTrans" cxnId="{A620502E-7332-4BA0-B29C-D832ED5492A9}">
      <dgm:prSet/>
      <dgm:spPr/>
      <dgm:t>
        <a:bodyPr/>
        <a:lstStyle/>
        <a:p>
          <a:endParaRPr lang="de-DE" sz="1400"/>
        </a:p>
      </dgm:t>
    </dgm:pt>
    <dgm:pt modelId="{24A1746E-B642-4A9E-8C96-F79CF7BC9D97}">
      <dgm:prSet/>
      <dgm:spPr/>
      <dgm:t>
        <a:bodyPr/>
        <a:lstStyle/>
        <a:p>
          <a:r>
            <a:rPr lang="de-DE" dirty="0" smtClean="0"/>
            <a:t>parallel </a:t>
          </a:r>
          <a:r>
            <a:rPr lang="de-DE" dirty="0" err="1" smtClean="0"/>
            <a:t>to</a:t>
          </a:r>
          <a:r>
            <a:rPr lang="de-DE" dirty="0" smtClean="0"/>
            <a:t> </a:t>
          </a:r>
          <a:r>
            <a:rPr lang="de-DE" dirty="0" err="1" smtClean="0"/>
            <a:t>concreting</a:t>
          </a:r>
          <a:r>
            <a:rPr lang="de-DE" dirty="0" smtClean="0"/>
            <a:t> </a:t>
          </a:r>
          <a:r>
            <a:rPr lang="de-DE" dirty="0" err="1" smtClean="0"/>
            <a:t>section</a:t>
          </a:r>
          <a:r>
            <a:rPr lang="de-DE" dirty="0" smtClean="0"/>
            <a:t> </a:t>
          </a:r>
          <a:r>
            <a:rPr lang="de-DE" dirty="0" err="1" smtClean="0"/>
            <a:t>boundaries</a:t>
          </a:r>
          <a:endParaRPr lang="de-DE" dirty="0"/>
        </a:p>
      </dgm:t>
    </dgm:pt>
    <dgm:pt modelId="{202C1C1C-E39E-48E8-92C5-685FF79F8F50}" type="parTrans" cxnId="{CD61671F-F487-4EAC-B756-C83129DFDB8A}">
      <dgm:prSet/>
      <dgm:spPr/>
      <dgm:t>
        <a:bodyPr/>
        <a:lstStyle/>
        <a:p>
          <a:endParaRPr lang="de-DE"/>
        </a:p>
      </dgm:t>
    </dgm:pt>
    <dgm:pt modelId="{73AB80E2-76D1-4863-84F3-17D4ACC77A9F}" type="sibTrans" cxnId="{CD61671F-F487-4EAC-B756-C83129DFDB8A}">
      <dgm:prSet/>
      <dgm:spPr/>
      <dgm:t>
        <a:bodyPr/>
        <a:lstStyle/>
        <a:p>
          <a:endParaRPr lang="de-DE"/>
        </a:p>
      </dgm:t>
    </dgm:pt>
    <dgm:pt modelId="{B99FBF9C-5011-4523-92B9-3A25053746EB}">
      <dgm:prSet/>
      <dgm:spPr/>
      <dgm:t>
        <a:bodyPr/>
        <a:lstStyle/>
        <a:p>
          <a:r>
            <a:rPr lang="de-DE" dirty="0" err="1" smtClean="0"/>
            <a:t>inside</a:t>
          </a:r>
          <a:r>
            <a:rPr lang="de-DE" dirty="0" smtClean="0"/>
            <a:t> a </a:t>
          </a:r>
          <a:r>
            <a:rPr lang="de-DE" dirty="0" err="1" smtClean="0"/>
            <a:t>layer</a:t>
          </a:r>
          <a:endParaRPr lang="de-DE" dirty="0"/>
        </a:p>
      </dgm:t>
    </dgm:pt>
    <dgm:pt modelId="{B22F189F-5CC4-4041-8FAE-EBCE202F57B2}" type="parTrans" cxnId="{DD5BF9E0-94DF-4A44-B06E-1807EE275293}">
      <dgm:prSet/>
      <dgm:spPr/>
      <dgm:t>
        <a:bodyPr/>
        <a:lstStyle/>
        <a:p>
          <a:endParaRPr lang="de-DE"/>
        </a:p>
      </dgm:t>
    </dgm:pt>
    <dgm:pt modelId="{BD3C80CD-8BF6-4C82-B196-7B0016CD9456}" type="sibTrans" cxnId="{DD5BF9E0-94DF-4A44-B06E-1807EE275293}">
      <dgm:prSet/>
      <dgm:spPr/>
      <dgm:t>
        <a:bodyPr/>
        <a:lstStyle/>
        <a:p>
          <a:endParaRPr lang="de-DE"/>
        </a:p>
      </dgm:t>
    </dgm:pt>
    <dgm:pt modelId="{3EF1BB90-6A4C-4D39-B242-5925AE168D2E}">
      <dgm:prSet/>
      <dgm:spPr/>
      <dgm:t>
        <a:bodyPr/>
        <a:lstStyle/>
        <a:p>
          <a:r>
            <a:rPr lang="de-DE" dirty="0" err="1" smtClean="0"/>
            <a:t>with</a:t>
          </a:r>
          <a:r>
            <a:rPr lang="de-DE" dirty="0" smtClean="0"/>
            <a:t> </a:t>
          </a:r>
          <a:r>
            <a:rPr lang="de-DE" dirty="0" err="1" smtClean="0"/>
            <a:t>concreting</a:t>
          </a:r>
          <a:r>
            <a:rPr lang="de-DE" dirty="0" smtClean="0"/>
            <a:t> </a:t>
          </a:r>
          <a:r>
            <a:rPr lang="de-DE" dirty="0" err="1" smtClean="0"/>
            <a:t>section</a:t>
          </a:r>
          <a:r>
            <a:rPr lang="de-DE" dirty="0" smtClean="0"/>
            <a:t> </a:t>
          </a:r>
          <a:r>
            <a:rPr lang="de-DE" dirty="0" err="1" smtClean="0"/>
            <a:t>boundary</a:t>
          </a:r>
          <a:endParaRPr lang="de-DE" dirty="0"/>
        </a:p>
      </dgm:t>
    </dgm:pt>
    <dgm:pt modelId="{A428E43E-DECA-4A40-930A-CC3D27BE3659}" type="parTrans" cxnId="{E0D019F1-8513-4BF1-BC09-41D79953820B}">
      <dgm:prSet/>
      <dgm:spPr/>
      <dgm:t>
        <a:bodyPr/>
        <a:lstStyle/>
        <a:p>
          <a:endParaRPr lang="de-DE"/>
        </a:p>
      </dgm:t>
    </dgm:pt>
    <dgm:pt modelId="{9EDDFCD0-91DB-4287-B23F-2F974AFECB86}" type="sibTrans" cxnId="{E0D019F1-8513-4BF1-BC09-41D79953820B}">
      <dgm:prSet/>
      <dgm:spPr/>
      <dgm:t>
        <a:bodyPr/>
        <a:lstStyle/>
        <a:p>
          <a:endParaRPr lang="de-DE"/>
        </a:p>
      </dgm:t>
    </dgm:pt>
    <dgm:pt modelId="{FC7DE29A-9D46-4A48-8887-255E25EE7165}">
      <dgm:prSet/>
      <dgm:spPr/>
      <dgm:t>
        <a:bodyPr/>
        <a:lstStyle/>
        <a:p>
          <a:r>
            <a:rPr lang="de-DE" dirty="0" err="1" smtClean="0"/>
            <a:t>perpendicular</a:t>
          </a:r>
          <a:r>
            <a:rPr lang="de-DE" dirty="0" smtClean="0"/>
            <a:t> </a:t>
          </a:r>
          <a:r>
            <a:rPr lang="de-DE" dirty="0" err="1" smtClean="0"/>
            <a:t>to</a:t>
          </a:r>
          <a:r>
            <a:rPr lang="de-DE" dirty="0" smtClean="0"/>
            <a:t> </a:t>
          </a:r>
          <a:r>
            <a:rPr lang="de-DE" dirty="0" err="1" smtClean="0"/>
            <a:t>concreting</a:t>
          </a:r>
          <a:r>
            <a:rPr lang="de-DE" dirty="0" smtClean="0"/>
            <a:t> </a:t>
          </a:r>
          <a:r>
            <a:rPr lang="de-DE" dirty="0" err="1" smtClean="0"/>
            <a:t>section</a:t>
          </a:r>
          <a:r>
            <a:rPr lang="de-DE" dirty="0" smtClean="0"/>
            <a:t> </a:t>
          </a:r>
          <a:r>
            <a:rPr lang="de-DE" dirty="0" err="1" smtClean="0"/>
            <a:t>boundaries</a:t>
          </a:r>
          <a:endParaRPr lang="de-DE" dirty="0"/>
        </a:p>
      </dgm:t>
    </dgm:pt>
    <dgm:pt modelId="{9325019C-55BC-4ADB-935F-047D1E75EA2E}" type="parTrans" cxnId="{18D54963-A3C3-40A6-B906-2842045921F2}">
      <dgm:prSet/>
      <dgm:spPr/>
      <dgm:t>
        <a:bodyPr/>
        <a:lstStyle/>
        <a:p>
          <a:endParaRPr lang="de-DE"/>
        </a:p>
      </dgm:t>
    </dgm:pt>
    <dgm:pt modelId="{943FF352-EECE-4B21-884C-71A46A6E511E}" type="sibTrans" cxnId="{18D54963-A3C3-40A6-B906-2842045921F2}">
      <dgm:prSet/>
      <dgm:spPr/>
      <dgm:t>
        <a:bodyPr/>
        <a:lstStyle/>
        <a:p>
          <a:endParaRPr lang="de-DE"/>
        </a:p>
      </dgm:t>
    </dgm:pt>
    <dgm:pt modelId="{59B8AD5A-D7B1-4AFD-ACA9-1EB8C5546694}">
      <dgm:prSet/>
      <dgm:spPr/>
      <dgm:t>
        <a:bodyPr/>
        <a:lstStyle/>
        <a:p>
          <a:r>
            <a:rPr lang="de-DE" dirty="0" smtClean="0"/>
            <a:t>integral</a:t>
          </a:r>
          <a:endParaRPr lang="de-DE" dirty="0"/>
        </a:p>
      </dgm:t>
    </dgm:pt>
    <dgm:pt modelId="{F635ACA3-1E99-4CF8-8E48-4B6452A7CE7A}" type="parTrans" cxnId="{5B34BAC8-5B72-4791-BA0E-0EB44FA181C1}">
      <dgm:prSet/>
      <dgm:spPr/>
      <dgm:t>
        <a:bodyPr/>
        <a:lstStyle/>
        <a:p>
          <a:endParaRPr lang="de-DE"/>
        </a:p>
      </dgm:t>
    </dgm:pt>
    <dgm:pt modelId="{7FF39398-6339-414E-BDFD-BB9F7BD451FD}" type="sibTrans" cxnId="{5B34BAC8-5B72-4791-BA0E-0EB44FA181C1}">
      <dgm:prSet/>
      <dgm:spPr/>
      <dgm:t>
        <a:bodyPr/>
        <a:lstStyle/>
        <a:p>
          <a:endParaRPr lang="de-DE"/>
        </a:p>
      </dgm:t>
    </dgm:pt>
    <dgm:pt modelId="{F28E0DAB-0B85-4266-9C18-78420688067B}" type="pres">
      <dgm:prSet presAssocID="{688FD0E5-9693-4604-92FD-C98FE0FD41B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58C3095C-6576-4B70-8F8E-072404019AD0}" type="pres">
      <dgm:prSet presAssocID="{DF376E2C-BFB6-4F14-95AD-ED138E7407FE}" presName="hierRoot1" presStyleCnt="0">
        <dgm:presLayoutVars>
          <dgm:hierBranch val="init"/>
        </dgm:presLayoutVars>
      </dgm:prSet>
      <dgm:spPr/>
    </dgm:pt>
    <dgm:pt modelId="{35287150-8C61-4FE4-82A8-F89926B54A99}" type="pres">
      <dgm:prSet presAssocID="{DF376E2C-BFB6-4F14-95AD-ED138E7407FE}" presName="rootComposite1" presStyleCnt="0"/>
      <dgm:spPr/>
    </dgm:pt>
    <dgm:pt modelId="{DC4341A8-180C-4F7D-AED0-DA330D139440}" type="pres">
      <dgm:prSet presAssocID="{DF376E2C-BFB6-4F14-95AD-ED138E7407F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E0EF3BD-AAE7-4DDC-AD1F-54DBB11EF8BC}" type="pres">
      <dgm:prSet presAssocID="{DF376E2C-BFB6-4F14-95AD-ED138E7407FE}" presName="rootConnector1" presStyleLbl="node1" presStyleIdx="0" presStyleCnt="0"/>
      <dgm:spPr/>
      <dgm:t>
        <a:bodyPr/>
        <a:lstStyle/>
        <a:p>
          <a:endParaRPr lang="de-DE"/>
        </a:p>
      </dgm:t>
    </dgm:pt>
    <dgm:pt modelId="{2900307A-B556-480E-8623-96430D3F9476}" type="pres">
      <dgm:prSet presAssocID="{DF376E2C-BFB6-4F14-95AD-ED138E7407FE}" presName="hierChild2" presStyleCnt="0"/>
      <dgm:spPr/>
    </dgm:pt>
    <dgm:pt modelId="{BC1BEB97-A4DD-4282-9DC8-DE5C06E3F43A}" type="pres">
      <dgm:prSet presAssocID="{9FE80028-6D86-4A06-B2C0-8F97AADFE4AA}" presName="Name37" presStyleLbl="parChTrans1D2" presStyleIdx="0" presStyleCnt="3"/>
      <dgm:spPr/>
      <dgm:t>
        <a:bodyPr/>
        <a:lstStyle/>
        <a:p>
          <a:endParaRPr lang="de-DE"/>
        </a:p>
      </dgm:t>
    </dgm:pt>
    <dgm:pt modelId="{FF39AE26-271C-4CD2-9B93-F9D48672928A}" type="pres">
      <dgm:prSet presAssocID="{78979255-3F3A-45E2-8BD0-6E49C29B1830}" presName="hierRoot2" presStyleCnt="0">
        <dgm:presLayoutVars>
          <dgm:hierBranch val="init"/>
        </dgm:presLayoutVars>
      </dgm:prSet>
      <dgm:spPr/>
    </dgm:pt>
    <dgm:pt modelId="{99CDA363-16CA-418A-9DE9-931D29684879}" type="pres">
      <dgm:prSet presAssocID="{78979255-3F3A-45E2-8BD0-6E49C29B1830}" presName="rootComposite" presStyleCnt="0"/>
      <dgm:spPr/>
    </dgm:pt>
    <dgm:pt modelId="{D4385F64-A113-4E7F-B89D-FA275C44A51E}" type="pres">
      <dgm:prSet presAssocID="{78979255-3F3A-45E2-8BD0-6E49C29B1830}" presName="rootText" presStyleLbl="node2" presStyleIdx="0" presStyleCnt="2" custScaleY="7871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ECED36C-B079-4679-B873-355F1A4ED698}" type="pres">
      <dgm:prSet presAssocID="{78979255-3F3A-45E2-8BD0-6E49C29B1830}" presName="rootConnector" presStyleLbl="node2" presStyleIdx="0" presStyleCnt="2"/>
      <dgm:spPr/>
      <dgm:t>
        <a:bodyPr/>
        <a:lstStyle/>
        <a:p>
          <a:endParaRPr lang="de-DE"/>
        </a:p>
      </dgm:t>
    </dgm:pt>
    <dgm:pt modelId="{FFE7D2D3-5353-4FF8-83F5-FFB6634762A7}" type="pres">
      <dgm:prSet presAssocID="{78979255-3F3A-45E2-8BD0-6E49C29B1830}" presName="hierChild4" presStyleCnt="0"/>
      <dgm:spPr/>
    </dgm:pt>
    <dgm:pt modelId="{4C127C5A-FA1B-46D9-8CE9-2851F0B585E8}" type="pres">
      <dgm:prSet presAssocID="{202C1C1C-E39E-48E8-92C5-685FF79F8F50}" presName="Name37" presStyleLbl="parChTrans1D3" presStyleIdx="0" presStyleCnt="5"/>
      <dgm:spPr/>
      <dgm:t>
        <a:bodyPr/>
        <a:lstStyle/>
        <a:p>
          <a:endParaRPr lang="de-DE"/>
        </a:p>
      </dgm:t>
    </dgm:pt>
    <dgm:pt modelId="{9FBC5DD7-3F41-4BB7-B736-029A2B3F1466}" type="pres">
      <dgm:prSet presAssocID="{24A1746E-B642-4A9E-8C96-F79CF7BC9D97}" presName="hierRoot2" presStyleCnt="0">
        <dgm:presLayoutVars>
          <dgm:hierBranch val="init"/>
        </dgm:presLayoutVars>
      </dgm:prSet>
      <dgm:spPr/>
    </dgm:pt>
    <dgm:pt modelId="{E58A780C-4D44-4D59-9FFF-E0D994995C4C}" type="pres">
      <dgm:prSet presAssocID="{24A1746E-B642-4A9E-8C96-F79CF7BC9D97}" presName="rootComposite" presStyleCnt="0"/>
      <dgm:spPr/>
    </dgm:pt>
    <dgm:pt modelId="{DFA95F6B-9193-4B4B-9768-AF1D6860EEFD}" type="pres">
      <dgm:prSet presAssocID="{24A1746E-B642-4A9E-8C96-F79CF7BC9D97}" presName="rootText" presStyleLbl="node3" presStyleIdx="0" presStyleCnt="5" custLinFactNeighborX="-255" custLinFactNeighborY="-1102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7A046D9-491C-49A7-8001-B28075BC8C00}" type="pres">
      <dgm:prSet presAssocID="{24A1746E-B642-4A9E-8C96-F79CF7BC9D97}" presName="rootConnector" presStyleLbl="node3" presStyleIdx="0" presStyleCnt="5"/>
      <dgm:spPr/>
      <dgm:t>
        <a:bodyPr/>
        <a:lstStyle/>
        <a:p>
          <a:endParaRPr lang="de-DE"/>
        </a:p>
      </dgm:t>
    </dgm:pt>
    <dgm:pt modelId="{43C3A8E7-EE73-4051-9A11-45420E245107}" type="pres">
      <dgm:prSet presAssocID="{24A1746E-B642-4A9E-8C96-F79CF7BC9D97}" presName="hierChild4" presStyleCnt="0"/>
      <dgm:spPr/>
    </dgm:pt>
    <dgm:pt modelId="{7D6A8A6A-E42A-47CB-BD6B-F69D55A29A3A}" type="pres">
      <dgm:prSet presAssocID="{24A1746E-B642-4A9E-8C96-F79CF7BC9D97}" presName="hierChild5" presStyleCnt="0"/>
      <dgm:spPr/>
    </dgm:pt>
    <dgm:pt modelId="{EDB0A9CF-AC82-4146-81CE-503FCE4F3132}" type="pres">
      <dgm:prSet presAssocID="{9325019C-55BC-4ADB-935F-047D1E75EA2E}" presName="Name37" presStyleLbl="parChTrans1D3" presStyleIdx="1" presStyleCnt="5"/>
      <dgm:spPr/>
      <dgm:t>
        <a:bodyPr/>
        <a:lstStyle/>
        <a:p>
          <a:endParaRPr lang="de-DE"/>
        </a:p>
      </dgm:t>
    </dgm:pt>
    <dgm:pt modelId="{90F8544D-7024-4D12-83C9-7EC8BA19E2C4}" type="pres">
      <dgm:prSet presAssocID="{FC7DE29A-9D46-4A48-8887-255E25EE7165}" presName="hierRoot2" presStyleCnt="0">
        <dgm:presLayoutVars>
          <dgm:hierBranch val="init"/>
        </dgm:presLayoutVars>
      </dgm:prSet>
      <dgm:spPr/>
    </dgm:pt>
    <dgm:pt modelId="{BC0A33E9-D338-4215-9C06-45C30A635775}" type="pres">
      <dgm:prSet presAssocID="{FC7DE29A-9D46-4A48-8887-255E25EE7165}" presName="rootComposite" presStyleCnt="0"/>
      <dgm:spPr/>
    </dgm:pt>
    <dgm:pt modelId="{A2484791-18BC-4A04-91F1-6288432E3431}" type="pres">
      <dgm:prSet presAssocID="{FC7DE29A-9D46-4A48-8887-255E25EE7165}" presName="rootText" presStyleLbl="node3" presStyleIdx="1" presStyleCnt="5" custLinFactNeighborX="-255" custLinFactNeighborY="-183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D2FFD2D-5A2C-482F-933D-456152E3702B}" type="pres">
      <dgm:prSet presAssocID="{FC7DE29A-9D46-4A48-8887-255E25EE7165}" presName="rootConnector" presStyleLbl="node3" presStyleIdx="1" presStyleCnt="5"/>
      <dgm:spPr/>
      <dgm:t>
        <a:bodyPr/>
        <a:lstStyle/>
        <a:p>
          <a:endParaRPr lang="de-DE"/>
        </a:p>
      </dgm:t>
    </dgm:pt>
    <dgm:pt modelId="{8C482ECC-0D95-4877-B7C7-49B08D0A842F}" type="pres">
      <dgm:prSet presAssocID="{FC7DE29A-9D46-4A48-8887-255E25EE7165}" presName="hierChild4" presStyleCnt="0"/>
      <dgm:spPr/>
    </dgm:pt>
    <dgm:pt modelId="{ECB711EF-5A1F-490A-8531-6505A665C22D}" type="pres">
      <dgm:prSet presAssocID="{FC7DE29A-9D46-4A48-8887-255E25EE7165}" presName="hierChild5" presStyleCnt="0"/>
      <dgm:spPr/>
    </dgm:pt>
    <dgm:pt modelId="{7CB8BD9B-4140-477F-A374-F5F9BA92D882}" type="pres">
      <dgm:prSet presAssocID="{78979255-3F3A-45E2-8BD0-6E49C29B1830}" presName="hierChild5" presStyleCnt="0"/>
      <dgm:spPr/>
    </dgm:pt>
    <dgm:pt modelId="{50B4D2D0-15D5-4B76-A0D6-97016F0FFE08}" type="pres">
      <dgm:prSet presAssocID="{A87F80BF-CC43-4C65-8F87-9727EA69350D}" presName="Name37" presStyleLbl="parChTrans1D2" presStyleIdx="1" presStyleCnt="3"/>
      <dgm:spPr/>
      <dgm:t>
        <a:bodyPr/>
        <a:lstStyle/>
        <a:p>
          <a:endParaRPr lang="de-DE"/>
        </a:p>
      </dgm:t>
    </dgm:pt>
    <dgm:pt modelId="{C1919FBC-D5C6-4205-8CC4-7731135F7135}" type="pres">
      <dgm:prSet presAssocID="{FDF78191-B92C-4CC4-839A-B426E21535C9}" presName="hierRoot2" presStyleCnt="0">
        <dgm:presLayoutVars>
          <dgm:hierBranch val="init"/>
        </dgm:presLayoutVars>
      </dgm:prSet>
      <dgm:spPr/>
    </dgm:pt>
    <dgm:pt modelId="{B5F73010-4F6E-44EC-8C6B-8C263355EDBB}" type="pres">
      <dgm:prSet presAssocID="{FDF78191-B92C-4CC4-839A-B426E21535C9}" presName="rootComposite" presStyleCnt="0"/>
      <dgm:spPr/>
    </dgm:pt>
    <dgm:pt modelId="{41C6244D-3DE5-4069-9CA9-D891534BAE4C}" type="pres">
      <dgm:prSet presAssocID="{FDF78191-B92C-4CC4-839A-B426E21535C9}" presName="rootText" presStyleLbl="node2" presStyleIdx="1" presStyleCnt="2" custScaleY="7871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F170844-86D7-468B-84B3-2C00BB379AD5}" type="pres">
      <dgm:prSet presAssocID="{FDF78191-B92C-4CC4-839A-B426E21535C9}" presName="rootConnector" presStyleLbl="node2" presStyleIdx="1" presStyleCnt="2"/>
      <dgm:spPr/>
      <dgm:t>
        <a:bodyPr/>
        <a:lstStyle/>
        <a:p>
          <a:endParaRPr lang="de-DE"/>
        </a:p>
      </dgm:t>
    </dgm:pt>
    <dgm:pt modelId="{D2C9251F-FFEF-490D-8DDF-D040BC5CAC45}" type="pres">
      <dgm:prSet presAssocID="{FDF78191-B92C-4CC4-839A-B426E21535C9}" presName="hierChild4" presStyleCnt="0"/>
      <dgm:spPr/>
    </dgm:pt>
    <dgm:pt modelId="{DDEA4FAC-B7DA-4653-BFCA-CDE2BF697AC7}" type="pres">
      <dgm:prSet presAssocID="{B22F189F-5CC4-4041-8FAE-EBCE202F57B2}" presName="Name37" presStyleLbl="parChTrans1D3" presStyleIdx="2" presStyleCnt="5"/>
      <dgm:spPr/>
      <dgm:t>
        <a:bodyPr/>
        <a:lstStyle/>
        <a:p>
          <a:endParaRPr lang="de-DE"/>
        </a:p>
      </dgm:t>
    </dgm:pt>
    <dgm:pt modelId="{E14D8C3D-228A-47FB-93BB-02178866CE12}" type="pres">
      <dgm:prSet presAssocID="{B99FBF9C-5011-4523-92B9-3A25053746EB}" presName="hierRoot2" presStyleCnt="0">
        <dgm:presLayoutVars>
          <dgm:hierBranch val="init"/>
        </dgm:presLayoutVars>
      </dgm:prSet>
      <dgm:spPr/>
    </dgm:pt>
    <dgm:pt modelId="{F0D3C85A-76DC-4B2C-9E1F-386EBD603DA4}" type="pres">
      <dgm:prSet presAssocID="{B99FBF9C-5011-4523-92B9-3A25053746EB}" presName="rootComposite" presStyleCnt="0"/>
      <dgm:spPr/>
    </dgm:pt>
    <dgm:pt modelId="{F5B75C17-78EF-4D8E-ACA8-E5C418C72B73}" type="pres">
      <dgm:prSet presAssocID="{B99FBF9C-5011-4523-92B9-3A25053746EB}" presName="rootText" presStyleLbl="node3" presStyleIdx="2" presStyleCnt="5" custScaleY="57145" custLinFactNeighborX="-3397" custLinFactNeighborY="-1102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3CE6240-64E9-457D-852F-3902BBE573D9}" type="pres">
      <dgm:prSet presAssocID="{B99FBF9C-5011-4523-92B9-3A25053746EB}" presName="rootConnector" presStyleLbl="node3" presStyleIdx="2" presStyleCnt="5"/>
      <dgm:spPr/>
      <dgm:t>
        <a:bodyPr/>
        <a:lstStyle/>
        <a:p>
          <a:endParaRPr lang="de-DE"/>
        </a:p>
      </dgm:t>
    </dgm:pt>
    <dgm:pt modelId="{F1B62FDC-9185-4CEB-ADCA-91BA4A67D165}" type="pres">
      <dgm:prSet presAssocID="{B99FBF9C-5011-4523-92B9-3A25053746EB}" presName="hierChild4" presStyleCnt="0"/>
      <dgm:spPr/>
    </dgm:pt>
    <dgm:pt modelId="{5794BDB9-0D1F-4D0C-8A44-B44C052CC2D4}" type="pres">
      <dgm:prSet presAssocID="{B99FBF9C-5011-4523-92B9-3A25053746EB}" presName="hierChild5" presStyleCnt="0"/>
      <dgm:spPr/>
    </dgm:pt>
    <dgm:pt modelId="{D535F5F0-9161-464F-83DF-E516274C189C}" type="pres">
      <dgm:prSet presAssocID="{A428E43E-DECA-4A40-930A-CC3D27BE3659}" presName="Name37" presStyleLbl="parChTrans1D3" presStyleIdx="3" presStyleCnt="5"/>
      <dgm:spPr/>
      <dgm:t>
        <a:bodyPr/>
        <a:lstStyle/>
        <a:p>
          <a:endParaRPr lang="de-DE"/>
        </a:p>
      </dgm:t>
    </dgm:pt>
    <dgm:pt modelId="{10913334-7479-4BD7-AD49-C11A7A1522D7}" type="pres">
      <dgm:prSet presAssocID="{3EF1BB90-6A4C-4D39-B242-5925AE168D2E}" presName="hierRoot2" presStyleCnt="0">
        <dgm:presLayoutVars>
          <dgm:hierBranch val="init"/>
        </dgm:presLayoutVars>
      </dgm:prSet>
      <dgm:spPr/>
    </dgm:pt>
    <dgm:pt modelId="{3781CF9A-A5FB-4CA8-9BC2-FB3811B4C662}" type="pres">
      <dgm:prSet presAssocID="{3EF1BB90-6A4C-4D39-B242-5925AE168D2E}" presName="rootComposite" presStyleCnt="0"/>
      <dgm:spPr/>
    </dgm:pt>
    <dgm:pt modelId="{346EB38D-AED1-4883-91CC-626299931B3B}" type="pres">
      <dgm:prSet presAssocID="{3EF1BB90-6A4C-4D39-B242-5925AE168D2E}" presName="rootText" presStyleLbl="node3" presStyleIdx="3" presStyleCnt="5" custLinFactNeighborX="-3397" custLinFactNeighborY="-183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CC2AB77-26EB-47F4-84FF-F6D165CC8DDA}" type="pres">
      <dgm:prSet presAssocID="{3EF1BB90-6A4C-4D39-B242-5925AE168D2E}" presName="rootConnector" presStyleLbl="node3" presStyleIdx="3" presStyleCnt="5"/>
      <dgm:spPr/>
      <dgm:t>
        <a:bodyPr/>
        <a:lstStyle/>
        <a:p>
          <a:endParaRPr lang="de-DE"/>
        </a:p>
      </dgm:t>
    </dgm:pt>
    <dgm:pt modelId="{E8658BEE-22F4-4A7E-B0F3-EB2DA37C09EA}" type="pres">
      <dgm:prSet presAssocID="{3EF1BB90-6A4C-4D39-B242-5925AE168D2E}" presName="hierChild4" presStyleCnt="0"/>
      <dgm:spPr/>
    </dgm:pt>
    <dgm:pt modelId="{F0ABA786-02FC-47A1-9A22-D65D4A96F5D2}" type="pres">
      <dgm:prSet presAssocID="{3EF1BB90-6A4C-4D39-B242-5925AE168D2E}" presName="hierChild5" presStyleCnt="0"/>
      <dgm:spPr/>
    </dgm:pt>
    <dgm:pt modelId="{E0C4F7BC-8381-4F56-AF29-5A718235A824}" type="pres">
      <dgm:prSet presAssocID="{F635ACA3-1E99-4CF8-8E48-4B6452A7CE7A}" presName="Name37" presStyleLbl="parChTrans1D3" presStyleIdx="4" presStyleCnt="5"/>
      <dgm:spPr/>
      <dgm:t>
        <a:bodyPr/>
        <a:lstStyle/>
        <a:p>
          <a:endParaRPr lang="de-DE"/>
        </a:p>
      </dgm:t>
    </dgm:pt>
    <dgm:pt modelId="{6624AB44-2B97-4D53-BDA1-3E5BAF0CCC10}" type="pres">
      <dgm:prSet presAssocID="{59B8AD5A-D7B1-4AFD-ACA9-1EB8C5546694}" presName="hierRoot2" presStyleCnt="0">
        <dgm:presLayoutVars>
          <dgm:hierBranch val="init"/>
        </dgm:presLayoutVars>
      </dgm:prSet>
      <dgm:spPr/>
    </dgm:pt>
    <dgm:pt modelId="{1E491913-EEC1-471E-A54A-7934898934DC}" type="pres">
      <dgm:prSet presAssocID="{59B8AD5A-D7B1-4AFD-ACA9-1EB8C5546694}" presName="rootComposite" presStyleCnt="0"/>
      <dgm:spPr/>
    </dgm:pt>
    <dgm:pt modelId="{A37FA7DF-E867-4995-A6E8-58D56D0D860C}" type="pres">
      <dgm:prSet presAssocID="{59B8AD5A-D7B1-4AFD-ACA9-1EB8C5546694}" presName="rootText" presStyleLbl="node3" presStyleIdx="4" presStyleCnt="5" custScaleY="39960" custLinFactNeighborX="-3397" custLinFactNeighborY="-2710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C49BE60-9D5A-4AD1-8225-FBD71D950DAD}" type="pres">
      <dgm:prSet presAssocID="{59B8AD5A-D7B1-4AFD-ACA9-1EB8C5546694}" presName="rootConnector" presStyleLbl="node3" presStyleIdx="4" presStyleCnt="5"/>
      <dgm:spPr/>
      <dgm:t>
        <a:bodyPr/>
        <a:lstStyle/>
        <a:p>
          <a:endParaRPr lang="de-DE"/>
        </a:p>
      </dgm:t>
    </dgm:pt>
    <dgm:pt modelId="{459A4386-1471-4BEA-9E32-FC4C0D181EAB}" type="pres">
      <dgm:prSet presAssocID="{59B8AD5A-D7B1-4AFD-ACA9-1EB8C5546694}" presName="hierChild4" presStyleCnt="0"/>
      <dgm:spPr/>
    </dgm:pt>
    <dgm:pt modelId="{47587293-A551-4798-9363-E4176F957AA4}" type="pres">
      <dgm:prSet presAssocID="{59B8AD5A-D7B1-4AFD-ACA9-1EB8C5546694}" presName="hierChild5" presStyleCnt="0"/>
      <dgm:spPr/>
    </dgm:pt>
    <dgm:pt modelId="{F6EE624F-120B-4684-9E00-E0C08FA1F6DC}" type="pres">
      <dgm:prSet presAssocID="{FDF78191-B92C-4CC4-839A-B426E21535C9}" presName="hierChild5" presStyleCnt="0"/>
      <dgm:spPr/>
    </dgm:pt>
    <dgm:pt modelId="{087A6418-A92B-4813-8B76-FB2BF4489056}" type="pres">
      <dgm:prSet presAssocID="{DF376E2C-BFB6-4F14-95AD-ED138E7407FE}" presName="hierChild3" presStyleCnt="0"/>
      <dgm:spPr/>
    </dgm:pt>
    <dgm:pt modelId="{EFA9AD46-EACF-4507-9D04-3E78DC025647}" type="pres">
      <dgm:prSet presAssocID="{3D6B5D81-CF67-4004-A2FC-F4A30E69881E}" presName="Name111" presStyleLbl="parChTrans1D2" presStyleIdx="2" presStyleCnt="3"/>
      <dgm:spPr/>
      <dgm:t>
        <a:bodyPr/>
        <a:lstStyle/>
        <a:p>
          <a:endParaRPr lang="de-DE"/>
        </a:p>
      </dgm:t>
    </dgm:pt>
    <dgm:pt modelId="{839F3584-4163-47F6-A084-56F3A6A4264C}" type="pres">
      <dgm:prSet presAssocID="{29B080C1-C739-43E4-8BF2-0DC57DABA7AC}" presName="hierRoot3" presStyleCnt="0">
        <dgm:presLayoutVars>
          <dgm:hierBranch val="init"/>
        </dgm:presLayoutVars>
      </dgm:prSet>
      <dgm:spPr/>
    </dgm:pt>
    <dgm:pt modelId="{C7542273-60BA-4CA3-A79F-C8047299F9E9}" type="pres">
      <dgm:prSet presAssocID="{29B080C1-C739-43E4-8BF2-0DC57DABA7AC}" presName="rootComposite3" presStyleCnt="0"/>
      <dgm:spPr/>
    </dgm:pt>
    <dgm:pt modelId="{032ADCEA-D262-4344-8AFC-C1FCF35CE4EB}" type="pres">
      <dgm:prSet presAssocID="{29B080C1-C739-43E4-8BF2-0DC57DABA7AC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DE706EC-D8C0-412E-9513-5A84EC723EFC}" type="pres">
      <dgm:prSet presAssocID="{29B080C1-C739-43E4-8BF2-0DC57DABA7AC}" presName="rootConnector3" presStyleLbl="asst1" presStyleIdx="0" presStyleCnt="1"/>
      <dgm:spPr/>
      <dgm:t>
        <a:bodyPr/>
        <a:lstStyle/>
        <a:p>
          <a:endParaRPr lang="de-DE"/>
        </a:p>
      </dgm:t>
    </dgm:pt>
    <dgm:pt modelId="{2832A284-0300-4B10-826E-2FBECDEB3579}" type="pres">
      <dgm:prSet presAssocID="{29B080C1-C739-43E4-8BF2-0DC57DABA7AC}" presName="hierChild6" presStyleCnt="0"/>
      <dgm:spPr/>
    </dgm:pt>
    <dgm:pt modelId="{FD0BF30A-E94C-4A71-B1D2-15D1E8B72D39}" type="pres">
      <dgm:prSet presAssocID="{29B080C1-C739-43E4-8BF2-0DC57DABA7AC}" presName="hierChild7" presStyleCnt="0"/>
      <dgm:spPr/>
    </dgm:pt>
  </dgm:ptLst>
  <dgm:cxnLst>
    <dgm:cxn modelId="{AC298652-070A-401B-9205-194E44010E7C}" type="presOf" srcId="{78979255-3F3A-45E2-8BD0-6E49C29B1830}" destId="{AECED36C-B079-4679-B873-355F1A4ED698}" srcOrd="1" destOrd="0" presId="urn:microsoft.com/office/officeart/2005/8/layout/orgChart1"/>
    <dgm:cxn modelId="{65A5A96A-C1B4-42BB-BCAF-A1B15C16F571}" type="presOf" srcId="{B99FBF9C-5011-4523-92B9-3A25053746EB}" destId="{F5B75C17-78EF-4D8E-ACA8-E5C418C72B73}" srcOrd="0" destOrd="0" presId="urn:microsoft.com/office/officeart/2005/8/layout/orgChart1"/>
    <dgm:cxn modelId="{05D1059E-8E74-44EB-A2D4-08393AA6EA13}" type="presOf" srcId="{3EF1BB90-6A4C-4D39-B242-5925AE168D2E}" destId="{346EB38D-AED1-4883-91CC-626299931B3B}" srcOrd="0" destOrd="0" presId="urn:microsoft.com/office/officeart/2005/8/layout/orgChart1"/>
    <dgm:cxn modelId="{0FA85FD3-101A-47DC-9228-1F144A44D22F}" type="presOf" srcId="{A428E43E-DECA-4A40-930A-CC3D27BE3659}" destId="{D535F5F0-9161-464F-83DF-E516274C189C}" srcOrd="0" destOrd="0" presId="urn:microsoft.com/office/officeart/2005/8/layout/orgChart1"/>
    <dgm:cxn modelId="{331FDA9E-7824-488F-BC24-B467785A8A06}" type="presOf" srcId="{3EF1BB90-6A4C-4D39-B242-5925AE168D2E}" destId="{1CC2AB77-26EB-47F4-84FF-F6D165CC8DDA}" srcOrd="1" destOrd="0" presId="urn:microsoft.com/office/officeart/2005/8/layout/orgChart1"/>
    <dgm:cxn modelId="{FF7D2FDC-0F9D-4379-949D-0BB2C0D6CE31}" type="presOf" srcId="{9325019C-55BC-4ADB-935F-047D1E75EA2E}" destId="{EDB0A9CF-AC82-4146-81CE-503FCE4F3132}" srcOrd="0" destOrd="0" presId="urn:microsoft.com/office/officeart/2005/8/layout/orgChart1"/>
    <dgm:cxn modelId="{CD61671F-F487-4EAC-B756-C83129DFDB8A}" srcId="{78979255-3F3A-45E2-8BD0-6E49C29B1830}" destId="{24A1746E-B642-4A9E-8C96-F79CF7BC9D97}" srcOrd="0" destOrd="0" parTransId="{202C1C1C-E39E-48E8-92C5-685FF79F8F50}" sibTransId="{73AB80E2-76D1-4863-84F3-17D4ACC77A9F}"/>
    <dgm:cxn modelId="{A96C450A-AF08-4514-B090-E00A8082B07B}" type="presOf" srcId="{24A1746E-B642-4A9E-8C96-F79CF7BC9D97}" destId="{DFA95F6B-9193-4B4B-9768-AF1D6860EEFD}" srcOrd="0" destOrd="0" presId="urn:microsoft.com/office/officeart/2005/8/layout/orgChart1"/>
    <dgm:cxn modelId="{9017CDF8-68ED-4C5B-81F5-BC36A06D543D}" type="presOf" srcId="{9FE80028-6D86-4A06-B2C0-8F97AADFE4AA}" destId="{BC1BEB97-A4DD-4282-9DC8-DE5C06E3F43A}" srcOrd="0" destOrd="0" presId="urn:microsoft.com/office/officeart/2005/8/layout/orgChart1"/>
    <dgm:cxn modelId="{5EF239A5-6480-4A47-973B-273B3BC0C10B}" type="presOf" srcId="{FDF78191-B92C-4CC4-839A-B426E21535C9}" destId="{41C6244D-3DE5-4069-9CA9-D891534BAE4C}" srcOrd="0" destOrd="0" presId="urn:microsoft.com/office/officeart/2005/8/layout/orgChart1"/>
    <dgm:cxn modelId="{35726CAB-E129-4F36-A465-3F31574C7DD5}" type="presOf" srcId="{DF376E2C-BFB6-4F14-95AD-ED138E7407FE}" destId="{4E0EF3BD-AAE7-4DDC-AD1F-54DBB11EF8BC}" srcOrd="1" destOrd="0" presId="urn:microsoft.com/office/officeart/2005/8/layout/orgChart1"/>
    <dgm:cxn modelId="{AF4F2DE8-029A-4AD8-968C-97FD7228692A}" type="presOf" srcId="{59B8AD5A-D7B1-4AFD-ACA9-1EB8C5546694}" destId="{A37FA7DF-E867-4995-A6E8-58D56D0D860C}" srcOrd="0" destOrd="0" presId="urn:microsoft.com/office/officeart/2005/8/layout/orgChart1"/>
    <dgm:cxn modelId="{04417C8D-FB8E-489F-82CE-D837511C713B}" type="presOf" srcId="{FC7DE29A-9D46-4A48-8887-255E25EE7165}" destId="{A2484791-18BC-4A04-91F1-6288432E3431}" srcOrd="0" destOrd="0" presId="urn:microsoft.com/office/officeart/2005/8/layout/orgChart1"/>
    <dgm:cxn modelId="{E0D019F1-8513-4BF1-BC09-41D79953820B}" srcId="{FDF78191-B92C-4CC4-839A-B426E21535C9}" destId="{3EF1BB90-6A4C-4D39-B242-5925AE168D2E}" srcOrd="1" destOrd="0" parTransId="{A428E43E-DECA-4A40-930A-CC3D27BE3659}" sibTransId="{9EDDFCD0-91DB-4287-B23F-2F974AFECB86}"/>
    <dgm:cxn modelId="{0BDCB126-420F-493D-90B0-E7809578ED98}" type="presOf" srcId="{A87F80BF-CC43-4C65-8F87-9727EA69350D}" destId="{50B4D2D0-15D5-4B76-A0D6-97016F0FFE08}" srcOrd="0" destOrd="0" presId="urn:microsoft.com/office/officeart/2005/8/layout/orgChart1"/>
    <dgm:cxn modelId="{6D0E2D6B-6E1B-42EA-9889-73E7F446DF00}" type="presOf" srcId="{24A1746E-B642-4A9E-8C96-F79CF7BC9D97}" destId="{37A046D9-491C-49A7-8001-B28075BC8C00}" srcOrd="1" destOrd="0" presId="urn:microsoft.com/office/officeart/2005/8/layout/orgChart1"/>
    <dgm:cxn modelId="{15CDCDAD-EEA0-4F26-8A5D-18F77C208D83}" type="presOf" srcId="{78979255-3F3A-45E2-8BD0-6E49C29B1830}" destId="{D4385F64-A113-4E7F-B89D-FA275C44A51E}" srcOrd="0" destOrd="0" presId="urn:microsoft.com/office/officeart/2005/8/layout/orgChart1"/>
    <dgm:cxn modelId="{BA10AB67-3867-4DAB-BEBB-2170C0C267DE}" type="presOf" srcId="{F635ACA3-1E99-4CF8-8E48-4B6452A7CE7A}" destId="{E0C4F7BC-8381-4F56-AF29-5A718235A824}" srcOrd="0" destOrd="0" presId="urn:microsoft.com/office/officeart/2005/8/layout/orgChart1"/>
    <dgm:cxn modelId="{1402F6AD-F3CC-4E6F-A88B-415868D3093D}" srcId="{DF376E2C-BFB6-4F14-95AD-ED138E7407FE}" destId="{FDF78191-B92C-4CC4-839A-B426E21535C9}" srcOrd="1" destOrd="0" parTransId="{A87F80BF-CC43-4C65-8F87-9727EA69350D}" sibTransId="{C9DD389E-0A2A-408B-90AF-E2D8EEA01D22}"/>
    <dgm:cxn modelId="{C25F88E4-4240-43A0-BDB1-6483F90CF857}" srcId="{688FD0E5-9693-4604-92FD-C98FE0FD41B3}" destId="{DF376E2C-BFB6-4F14-95AD-ED138E7407FE}" srcOrd="0" destOrd="0" parTransId="{E406DCA6-36E4-406F-B6AA-1BCF129C9951}" sibTransId="{B1449BA5-ED63-4B7D-8498-6AF25DAD185B}"/>
    <dgm:cxn modelId="{D65E82BF-E5CD-4E32-B46A-6A6ED9AF7F8B}" type="presOf" srcId="{202C1C1C-E39E-48E8-92C5-685FF79F8F50}" destId="{4C127C5A-FA1B-46D9-8CE9-2851F0B585E8}" srcOrd="0" destOrd="0" presId="urn:microsoft.com/office/officeart/2005/8/layout/orgChart1"/>
    <dgm:cxn modelId="{8FAFA993-3166-4CEE-9B98-8ECF968A7FB5}" type="presOf" srcId="{59B8AD5A-D7B1-4AFD-ACA9-1EB8C5546694}" destId="{6C49BE60-9D5A-4AD1-8225-FBD71D950DAD}" srcOrd="1" destOrd="0" presId="urn:microsoft.com/office/officeart/2005/8/layout/orgChart1"/>
    <dgm:cxn modelId="{5B34BAC8-5B72-4791-BA0E-0EB44FA181C1}" srcId="{FDF78191-B92C-4CC4-839A-B426E21535C9}" destId="{59B8AD5A-D7B1-4AFD-ACA9-1EB8C5546694}" srcOrd="2" destOrd="0" parTransId="{F635ACA3-1E99-4CF8-8E48-4B6452A7CE7A}" sibTransId="{7FF39398-6339-414E-BDFD-BB9F7BD451FD}"/>
    <dgm:cxn modelId="{128EBEAB-5BFB-4DF5-AC09-6403D71DC2F3}" srcId="{DF376E2C-BFB6-4F14-95AD-ED138E7407FE}" destId="{78979255-3F3A-45E2-8BD0-6E49C29B1830}" srcOrd="0" destOrd="0" parTransId="{9FE80028-6D86-4A06-B2C0-8F97AADFE4AA}" sibTransId="{7C56CA8F-A7A9-4B81-A97E-E99831A379DE}"/>
    <dgm:cxn modelId="{27DFD393-2B4A-42AE-808C-9F0FC73CDCC9}" type="presOf" srcId="{DF376E2C-BFB6-4F14-95AD-ED138E7407FE}" destId="{DC4341A8-180C-4F7D-AED0-DA330D139440}" srcOrd="0" destOrd="0" presId="urn:microsoft.com/office/officeart/2005/8/layout/orgChart1"/>
    <dgm:cxn modelId="{51DD161D-B00A-4CA6-8A08-38F2725EFC3C}" type="presOf" srcId="{688FD0E5-9693-4604-92FD-C98FE0FD41B3}" destId="{F28E0DAB-0B85-4266-9C18-78420688067B}" srcOrd="0" destOrd="0" presId="urn:microsoft.com/office/officeart/2005/8/layout/orgChart1"/>
    <dgm:cxn modelId="{A620502E-7332-4BA0-B29C-D832ED5492A9}" srcId="{DF376E2C-BFB6-4F14-95AD-ED138E7407FE}" destId="{29B080C1-C739-43E4-8BF2-0DC57DABA7AC}" srcOrd="2" destOrd="0" parTransId="{3D6B5D81-CF67-4004-A2FC-F4A30E69881E}" sibTransId="{163342E4-0F05-4F03-B05D-24B417D21248}"/>
    <dgm:cxn modelId="{803EE066-583A-4CE7-A9CA-037C7DA8B5F1}" type="presOf" srcId="{29B080C1-C739-43E4-8BF2-0DC57DABA7AC}" destId="{032ADCEA-D262-4344-8AFC-C1FCF35CE4EB}" srcOrd="0" destOrd="0" presId="urn:microsoft.com/office/officeart/2005/8/layout/orgChart1"/>
    <dgm:cxn modelId="{784EBDF3-6F9A-486A-8BE2-3BA552263F62}" type="presOf" srcId="{FC7DE29A-9D46-4A48-8887-255E25EE7165}" destId="{CD2FFD2D-5A2C-482F-933D-456152E3702B}" srcOrd="1" destOrd="0" presId="urn:microsoft.com/office/officeart/2005/8/layout/orgChart1"/>
    <dgm:cxn modelId="{AF62AB74-45EA-42E5-9F81-5711697A8D15}" type="presOf" srcId="{B99FBF9C-5011-4523-92B9-3A25053746EB}" destId="{83CE6240-64E9-457D-852F-3902BBE573D9}" srcOrd="1" destOrd="0" presId="urn:microsoft.com/office/officeart/2005/8/layout/orgChart1"/>
    <dgm:cxn modelId="{D71E4C68-B0D2-4171-BF98-E7329FB3CCBD}" type="presOf" srcId="{3D6B5D81-CF67-4004-A2FC-F4A30E69881E}" destId="{EFA9AD46-EACF-4507-9D04-3E78DC025647}" srcOrd="0" destOrd="0" presId="urn:microsoft.com/office/officeart/2005/8/layout/orgChart1"/>
    <dgm:cxn modelId="{CDAD8DE3-3F1B-446E-BF93-67810D40B643}" type="presOf" srcId="{29B080C1-C739-43E4-8BF2-0DC57DABA7AC}" destId="{8DE706EC-D8C0-412E-9513-5A84EC723EFC}" srcOrd="1" destOrd="0" presId="urn:microsoft.com/office/officeart/2005/8/layout/orgChart1"/>
    <dgm:cxn modelId="{F48B5181-B665-4FDE-89E7-3DF51B18344E}" type="presOf" srcId="{B22F189F-5CC4-4041-8FAE-EBCE202F57B2}" destId="{DDEA4FAC-B7DA-4653-BFCA-CDE2BF697AC7}" srcOrd="0" destOrd="0" presId="urn:microsoft.com/office/officeart/2005/8/layout/orgChart1"/>
    <dgm:cxn modelId="{DD5BF9E0-94DF-4A44-B06E-1807EE275293}" srcId="{FDF78191-B92C-4CC4-839A-B426E21535C9}" destId="{B99FBF9C-5011-4523-92B9-3A25053746EB}" srcOrd="0" destOrd="0" parTransId="{B22F189F-5CC4-4041-8FAE-EBCE202F57B2}" sibTransId="{BD3C80CD-8BF6-4C82-B196-7B0016CD9456}"/>
    <dgm:cxn modelId="{18D54963-A3C3-40A6-B906-2842045921F2}" srcId="{78979255-3F3A-45E2-8BD0-6E49C29B1830}" destId="{FC7DE29A-9D46-4A48-8887-255E25EE7165}" srcOrd="1" destOrd="0" parTransId="{9325019C-55BC-4ADB-935F-047D1E75EA2E}" sibTransId="{943FF352-EECE-4B21-884C-71A46A6E511E}"/>
    <dgm:cxn modelId="{14500638-4022-413B-A454-62B3164CBB17}" type="presOf" srcId="{FDF78191-B92C-4CC4-839A-B426E21535C9}" destId="{0F170844-86D7-468B-84B3-2C00BB379AD5}" srcOrd="1" destOrd="0" presId="urn:microsoft.com/office/officeart/2005/8/layout/orgChart1"/>
    <dgm:cxn modelId="{E6F25A01-AEE3-457E-8C17-812F07738F31}" type="presParOf" srcId="{F28E0DAB-0B85-4266-9C18-78420688067B}" destId="{58C3095C-6576-4B70-8F8E-072404019AD0}" srcOrd="0" destOrd="0" presId="urn:microsoft.com/office/officeart/2005/8/layout/orgChart1"/>
    <dgm:cxn modelId="{92C6B723-0349-45C3-A158-029C1DF8B228}" type="presParOf" srcId="{58C3095C-6576-4B70-8F8E-072404019AD0}" destId="{35287150-8C61-4FE4-82A8-F89926B54A99}" srcOrd="0" destOrd="0" presId="urn:microsoft.com/office/officeart/2005/8/layout/orgChart1"/>
    <dgm:cxn modelId="{F926F852-0B84-498A-8541-6446E1A8701B}" type="presParOf" srcId="{35287150-8C61-4FE4-82A8-F89926B54A99}" destId="{DC4341A8-180C-4F7D-AED0-DA330D139440}" srcOrd="0" destOrd="0" presId="urn:microsoft.com/office/officeart/2005/8/layout/orgChart1"/>
    <dgm:cxn modelId="{2C5013C3-3115-42BF-A2B5-78A449A2CC8A}" type="presParOf" srcId="{35287150-8C61-4FE4-82A8-F89926B54A99}" destId="{4E0EF3BD-AAE7-4DDC-AD1F-54DBB11EF8BC}" srcOrd="1" destOrd="0" presId="urn:microsoft.com/office/officeart/2005/8/layout/orgChart1"/>
    <dgm:cxn modelId="{0803FD95-DC80-4F37-91E7-BE6F8F0AE820}" type="presParOf" srcId="{58C3095C-6576-4B70-8F8E-072404019AD0}" destId="{2900307A-B556-480E-8623-96430D3F9476}" srcOrd="1" destOrd="0" presId="urn:microsoft.com/office/officeart/2005/8/layout/orgChart1"/>
    <dgm:cxn modelId="{BA39B8EB-5FCB-4EA2-B332-EA4646FE7AB3}" type="presParOf" srcId="{2900307A-B556-480E-8623-96430D3F9476}" destId="{BC1BEB97-A4DD-4282-9DC8-DE5C06E3F43A}" srcOrd="0" destOrd="0" presId="urn:microsoft.com/office/officeart/2005/8/layout/orgChart1"/>
    <dgm:cxn modelId="{69B8FDF6-8AFA-46E0-8D19-6C731BBC0F7D}" type="presParOf" srcId="{2900307A-B556-480E-8623-96430D3F9476}" destId="{FF39AE26-271C-4CD2-9B93-F9D48672928A}" srcOrd="1" destOrd="0" presId="urn:microsoft.com/office/officeart/2005/8/layout/orgChart1"/>
    <dgm:cxn modelId="{E2EFAF09-B0E9-4D8C-87D0-589459BA6C63}" type="presParOf" srcId="{FF39AE26-271C-4CD2-9B93-F9D48672928A}" destId="{99CDA363-16CA-418A-9DE9-931D29684879}" srcOrd="0" destOrd="0" presId="urn:microsoft.com/office/officeart/2005/8/layout/orgChart1"/>
    <dgm:cxn modelId="{AC49E1CE-33FF-470C-9310-E3F481D5B7E0}" type="presParOf" srcId="{99CDA363-16CA-418A-9DE9-931D29684879}" destId="{D4385F64-A113-4E7F-B89D-FA275C44A51E}" srcOrd="0" destOrd="0" presId="urn:microsoft.com/office/officeart/2005/8/layout/orgChart1"/>
    <dgm:cxn modelId="{A94279AC-CEDC-4C3F-8F02-61823E8F3C48}" type="presParOf" srcId="{99CDA363-16CA-418A-9DE9-931D29684879}" destId="{AECED36C-B079-4679-B873-355F1A4ED698}" srcOrd="1" destOrd="0" presId="urn:microsoft.com/office/officeart/2005/8/layout/orgChart1"/>
    <dgm:cxn modelId="{A23FC32C-6292-4D74-B876-1521C28461AF}" type="presParOf" srcId="{FF39AE26-271C-4CD2-9B93-F9D48672928A}" destId="{FFE7D2D3-5353-4FF8-83F5-FFB6634762A7}" srcOrd="1" destOrd="0" presId="urn:microsoft.com/office/officeart/2005/8/layout/orgChart1"/>
    <dgm:cxn modelId="{E09CE419-E5FB-469D-B68D-79254B6015C8}" type="presParOf" srcId="{FFE7D2D3-5353-4FF8-83F5-FFB6634762A7}" destId="{4C127C5A-FA1B-46D9-8CE9-2851F0B585E8}" srcOrd="0" destOrd="0" presId="urn:microsoft.com/office/officeart/2005/8/layout/orgChart1"/>
    <dgm:cxn modelId="{C8090C55-8676-49A9-A0C7-E8CBC7BDBBBD}" type="presParOf" srcId="{FFE7D2D3-5353-4FF8-83F5-FFB6634762A7}" destId="{9FBC5DD7-3F41-4BB7-B736-029A2B3F1466}" srcOrd="1" destOrd="0" presId="urn:microsoft.com/office/officeart/2005/8/layout/orgChart1"/>
    <dgm:cxn modelId="{85DAB787-BA26-4399-A2E2-8CAB0A2D1D49}" type="presParOf" srcId="{9FBC5DD7-3F41-4BB7-B736-029A2B3F1466}" destId="{E58A780C-4D44-4D59-9FFF-E0D994995C4C}" srcOrd="0" destOrd="0" presId="urn:microsoft.com/office/officeart/2005/8/layout/orgChart1"/>
    <dgm:cxn modelId="{40EFFA4C-245F-44CE-9FD0-9D44D6443D6F}" type="presParOf" srcId="{E58A780C-4D44-4D59-9FFF-E0D994995C4C}" destId="{DFA95F6B-9193-4B4B-9768-AF1D6860EEFD}" srcOrd="0" destOrd="0" presId="urn:microsoft.com/office/officeart/2005/8/layout/orgChart1"/>
    <dgm:cxn modelId="{3B50A28B-5283-4AA0-BDA7-ED0320E8E549}" type="presParOf" srcId="{E58A780C-4D44-4D59-9FFF-E0D994995C4C}" destId="{37A046D9-491C-49A7-8001-B28075BC8C00}" srcOrd="1" destOrd="0" presId="urn:microsoft.com/office/officeart/2005/8/layout/orgChart1"/>
    <dgm:cxn modelId="{4AC8220D-138C-4C86-9314-CDD171AE5A4D}" type="presParOf" srcId="{9FBC5DD7-3F41-4BB7-B736-029A2B3F1466}" destId="{43C3A8E7-EE73-4051-9A11-45420E245107}" srcOrd="1" destOrd="0" presId="urn:microsoft.com/office/officeart/2005/8/layout/orgChart1"/>
    <dgm:cxn modelId="{4BDD3C1C-9DBB-4B17-9874-0A57B2A89EB3}" type="presParOf" srcId="{9FBC5DD7-3F41-4BB7-B736-029A2B3F1466}" destId="{7D6A8A6A-E42A-47CB-BD6B-F69D55A29A3A}" srcOrd="2" destOrd="0" presId="urn:microsoft.com/office/officeart/2005/8/layout/orgChart1"/>
    <dgm:cxn modelId="{B87CA18D-0F91-4A6A-96B2-29F55C7CD782}" type="presParOf" srcId="{FFE7D2D3-5353-4FF8-83F5-FFB6634762A7}" destId="{EDB0A9CF-AC82-4146-81CE-503FCE4F3132}" srcOrd="2" destOrd="0" presId="urn:microsoft.com/office/officeart/2005/8/layout/orgChart1"/>
    <dgm:cxn modelId="{4BA77997-3A90-44EE-A232-A57A3D8F63AC}" type="presParOf" srcId="{FFE7D2D3-5353-4FF8-83F5-FFB6634762A7}" destId="{90F8544D-7024-4D12-83C9-7EC8BA19E2C4}" srcOrd="3" destOrd="0" presId="urn:microsoft.com/office/officeart/2005/8/layout/orgChart1"/>
    <dgm:cxn modelId="{76DDB9F3-12B4-4349-BC53-89F4E201F41A}" type="presParOf" srcId="{90F8544D-7024-4D12-83C9-7EC8BA19E2C4}" destId="{BC0A33E9-D338-4215-9C06-45C30A635775}" srcOrd="0" destOrd="0" presId="urn:microsoft.com/office/officeart/2005/8/layout/orgChart1"/>
    <dgm:cxn modelId="{D4DB4327-8E35-4A58-BFE5-EC26AFD86995}" type="presParOf" srcId="{BC0A33E9-D338-4215-9C06-45C30A635775}" destId="{A2484791-18BC-4A04-91F1-6288432E3431}" srcOrd="0" destOrd="0" presId="urn:microsoft.com/office/officeart/2005/8/layout/orgChart1"/>
    <dgm:cxn modelId="{328A9B60-B186-4511-92F5-B9E7BB93D755}" type="presParOf" srcId="{BC0A33E9-D338-4215-9C06-45C30A635775}" destId="{CD2FFD2D-5A2C-482F-933D-456152E3702B}" srcOrd="1" destOrd="0" presId="urn:microsoft.com/office/officeart/2005/8/layout/orgChart1"/>
    <dgm:cxn modelId="{782C1CD2-2E56-4B55-A33F-61D2FF0075A9}" type="presParOf" srcId="{90F8544D-7024-4D12-83C9-7EC8BA19E2C4}" destId="{8C482ECC-0D95-4877-B7C7-49B08D0A842F}" srcOrd="1" destOrd="0" presId="urn:microsoft.com/office/officeart/2005/8/layout/orgChart1"/>
    <dgm:cxn modelId="{591D3362-0D99-4677-9222-7C5BB2018251}" type="presParOf" srcId="{90F8544D-7024-4D12-83C9-7EC8BA19E2C4}" destId="{ECB711EF-5A1F-490A-8531-6505A665C22D}" srcOrd="2" destOrd="0" presId="urn:microsoft.com/office/officeart/2005/8/layout/orgChart1"/>
    <dgm:cxn modelId="{ADDF66F6-3546-44DA-B81C-8A099C7C4973}" type="presParOf" srcId="{FF39AE26-271C-4CD2-9B93-F9D48672928A}" destId="{7CB8BD9B-4140-477F-A374-F5F9BA92D882}" srcOrd="2" destOrd="0" presId="urn:microsoft.com/office/officeart/2005/8/layout/orgChart1"/>
    <dgm:cxn modelId="{55144A5B-D06C-442A-A863-6CDDD6846628}" type="presParOf" srcId="{2900307A-B556-480E-8623-96430D3F9476}" destId="{50B4D2D0-15D5-4B76-A0D6-97016F0FFE08}" srcOrd="2" destOrd="0" presId="urn:microsoft.com/office/officeart/2005/8/layout/orgChart1"/>
    <dgm:cxn modelId="{684E4B02-96C5-4433-8E94-9FF97AAC4E73}" type="presParOf" srcId="{2900307A-B556-480E-8623-96430D3F9476}" destId="{C1919FBC-D5C6-4205-8CC4-7731135F7135}" srcOrd="3" destOrd="0" presId="urn:microsoft.com/office/officeart/2005/8/layout/orgChart1"/>
    <dgm:cxn modelId="{CDEBCE44-0EA5-4708-B822-B5179069CC04}" type="presParOf" srcId="{C1919FBC-D5C6-4205-8CC4-7731135F7135}" destId="{B5F73010-4F6E-44EC-8C6B-8C263355EDBB}" srcOrd="0" destOrd="0" presId="urn:microsoft.com/office/officeart/2005/8/layout/orgChart1"/>
    <dgm:cxn modelId="{E4E16C8E-BA7B-41F6-BA43-8F176AF86DB9}" type="presParOf" srcId="{B5F73010-4F6E-44EC-8C6B-8C263355EDBB}" destId="{41C6244D-3DE5-4069-9CA9-D891534BAE4C}" srcOrd="0" destOrd="0" presId="urn:microsoft.com/office/officeart/2005/8/layout/orgChart1"/>
    <dgm:cxn modelId="{F85089C8-296E-46D2-B9D1-49B218123903}" type="presParOf" srcId="{B5F73010-4F6E-44EC-8C6B-8C263355EDBB}" destId="{0F170844-86D7-468B-84B3-2C00BB379AD5}" srcOrd="1" destOrd="0" presId="urn:microsoft.com/office/officeart/2005/8/layout/orgChart1"/>
    <dgm:cxn modelId="{4396DEC3-B0FE-49E3-B60C-DE21379838E0}" type="presParOf" srcId="{C1919FBC-D5C6-4205-8CC4-7731135F7135}" destId="{D2C9251F-FFEF-490D-8DDF-D040BC5CAC45}" srcOrd="1" destOrd="0" presId="urn:microsoft.com/office/officeart/2005/8/layout/orgChart1"/>
    <dgm:cxn modelId="{06013535-DEC9-4BD9-92BE-5EFC92066713}" type="presParOf" srcId="{D2C9251F-FFEF-490D-8DDF-D040BC5CAC45}" destId="{DDEA4FAC-B7DA-4653-BFCA-CDE2BF697AC7}" srcOrd="0" destOrd="0" presId="urn:microsoft.com/office/officeart/2005/8/layout/orgChart1"/>
    <dgm:cxn modelId="{08FCDB36-4099-40E4-B268-D0A38719D96D}" type="presParOf" srcId="{D2C9251F-FFEF-490D-8DDF-D040BC5CAC45}" destId="{E14D8C3D-228A-47FB-93BB-02178866CE12}" srcOrd="1" destOrd="0" presId="urn:microsoft.com/office/officeart/2005/8/layout/orgChart1"/>
    <dgm:cxn modelId="{1E61FDA6-2FF7-4017-AB78-F27F90414A23}" type="presParOf" srcId="{E14D8C3D-228A-47FB-93BB-02178866CE12}" destId="{F0D3C85A-76DC-4B2C-9E1F-386EBD603DA4}" srcOrd="0" destOrd="0" presId="urn:microsoft.com/office/officeart/2005/8/layout/orgChart1"/>
    <dgm:cxn modelId="{788EF2E5-63C8-4C43-8540-1A5D08FD507E}" type="presParOf" srcId="{F0D3C85A-76DC-4B2C-9E1F-386EBD603DA4}" destId="{F5B75C17-78EF-4D8E-ACA8-E5C418C72B73}" srcOrd="0" destOrd="0" presId="urn:microsoft.com/office/officeart/2005/8/layout/orgChart1"/>
    <dgm:cxn modelId="{4A9DE307-1516-4C1D-B108-7ABD00BF8D68}" type="presParOf" srcId="{F0D3C85A-76DC-4B2C-9E1F-386EBD603DA4}" destId="{83CE6240-64E9-457D-852F-3902BBE573D9}" srcOrd="1" destOrd="0" presId="urn:microsoft.com/office/officeart/2005/8/layout/orgChart1"/>
    <dgm:cxn modelId="{D19ECBC7-B8B6-44F1-AE58-EFDDEFC160AE}" type="presParOf" srcId="{E14D8C3D-228A-47FB-93BB-02178866CE12}" destId="{F1B62FDC-9185-4CEB-ADCA-91BA4A67D165}" srcOrd="1" destOrd="0" presId="urn:microsoft.com/office/officeart/2005/8/layout/orgChart1"/>
    <dgm:cxn modelId="{77C2E730-6DF4-46C2-9DEF-A2DEBC8D7109}" type="presParOf" srcId="{E14D8C3D-228A-47FB-93BB-02178866CE12}" destId="{5794BDB9-0D1F-4D0C-8A44-B44C052CC2D4}" srcOrd="2" destOrd="0" presId="urn:microsoft.com/office/officeart/2005/8/layout/orgChart1"/>
    <dgm:cxn modelId="{11A76732-CF80-454C-8FB4-FE2ED6F3C9E5}" type="presParOf" srcId="{D2C9251F-FFEF-490D-8DDF-D040BC5CAC45}" destId="{D535F5F0-9161-464F-83DF-E516274C189C}" srcOrd="2" destOrd="0" presId="urn:microsoft.com/office/officeart/2005/8/layout/orgChart1"/>
    <dgm:cxn modelId="{D7FB4DB4-49E6-4686-B008-155265417772}" type="presParOf" srcId="{D2C9251F-FFEF-490D-8DDF-D040BC5CAC45}" destId="{10913334-7479-4BD7-AD49-C11A7A1522D7}" srcOrd="3" destOrd="0" presId="urn:microsoft.com/office/officeart/2005/8/layout/orgChart1"/>
    <dgm:cxn modelId="{5FAE8ACD-AF73-4283-B0EF-8E099101D7D0}" type="presParOf" srcId="{10913334-7479-4BD7-AD49-C11A7A1522D7}" destId="{3781CF9A-A5FB-4CA8-9BC2-FB3811B4C662}" srcOrd="0" destOrd="0" presId="urn:microsoft.com/office/officeart/2005/8/layout/orgChart1"/>
    <dgm:cxn modelId="{4C67C3A6-49C4-4FEB-9C93-1CE9B81A822B}" type="presParOf" srcId="{3781CF9A-A5FB-4CA8-9BC2-FB3811B4C662}" destId="{346EB38D-AED1-4883-91CC-626299931B3B}" srcOrd="0" destOrd="0" presId="urn:microsoft.com/office/officeart/2005/8/layout/orgChart1"/>
    <dgm:cxn modelId="{C969630C-9A47-4062-9DA2-461D1D7AEF06}" type="presParOf" srcId="{3781CF9A-A5FB-4CA8-9BC2-FB3811B4C662}" destId="{1CC2AB77-26EB-47F4-84FF-F6D165CC8DDA}" srcOrd="1" destOrd="0" presId="urn:microsoft.com/office/officeart/2005/8/layout/orgChart1"/>
    <dgm:cxn modelId="{0C694FF8-CE3C-4EC8-9DC6-A0ED56E87AB4}" type="presParOf" srcId="{10913334-7479-4BD7-AD49-C11A7A1522D7}" destId="{E8658BEE-22F4-4A7E-B0F3-EB2DA37C09EA}" srcOrd="1" destOrd="0" presId="urn:microsoft.com/office/officeart/2005/8/layout/orgChart1"/>
    <dgm:cxn modelId="{6DCB3928-B251-4862-9EF7-C1874BFD1DE2}" type="presParOf" srcId="{10913334-7479-4BD7-AD49-C11A7A1522D7}" destId="{F0ABA786-02FC-47A1-9A22-D65D4A96F5D2}" srcOrd="2" destOrd="0" presId="urn:microsoft.com/office/officeart/2005/8/layout/orgChart1"/>
    <dgm:cxn modelId="{5D7B1A29-A0F9-49C9-9AB9-1E6D93069153}" type="presParOf" srcId="{D2C9251F-FFEF-490D-8DDF-D040BC5CAC45}" destId="{E0C4F7BC-8381-4F56-AF29-5A718235A824}" srcOrd="4" destOrd="0" presId="urn:microsoft.com/office/officeart/2005/8/layout/orgChart1"/>
    <dgm:cxn modelId="{7E1CBA30-D015-4294-A7C4-83F05AF75F86}" type="presParOf" srcId="{D2C9251F-FFEF-490D-8DDF-D040BC5CAC45}" destId="{6624AB44-2B97-4D53-BDA1-3E5BAF0CCC10}" srcOrd="5" destOrd="0" presId="urn:microsoft.com/office/officeart/2005/8/layout/orgChart1"/>
    <dgm:cxn modelId="{7A750C69-6F7A-4401-9B75-C8906A210D7D}" type="presParOf" srcId="{6624AB44-2B97-4D53-BDA1-3E5BAF0CCC10}" destId="{1E491913-EEC1-471E-A54A-7934898934DC}" srcOrd="0" destOrd="0" presId="urn:microsoft.com/office/officeart/2005/8/layout/orgChart1"/>
    <dgm:cxn modelId="{012F7DD5-73A8-4832-A677-BE6F7E5B02B7}" type="presParOf" srcId="{1E491913-EEC1-471E-A54A-7934898934DC}" destId="{A37FA7DF-E867-4995-A6E8-58D56D0D860C}" srcOrd="0" destOrd="0" presId="urn:microsoft.com/office/officeart/2005/8/layout/orgChart1"/>
    <dgm:cxn modelId="{93F567EC-F9C8-44CD-8D6C-E650C4E0FC03}" type="presParOf" srcId="{1E491913-EEC1-471E-A54A-7934898934DC}" destId="{6C49BE60-9D5A-4AD1-8225-FBD71D950DAD}" srcOrd="1" destOrd="0" presId="urn:microsoft.com/office/officeart/2005/8/layout/orgChart1"/>
    <dgm:cxn modelId="{03D5FBA2-02E9-434A-9CB2-ACE566CD7303}" type="presParOf" srcId="{6624AB44-2B97-4D53-BDA1-3E5BAF0CCC10}" destId="{459A4386-1471-4BEA-9E32-FC4C0D181EAB}" srcOrd="1" destOrd="0" presId="urn:microsoft.com/office/officeart/2005/8/layout/orgChart1"/>
    <dgm:cxn modelId="{DF900587-1B3C-428D-8AE6-8AAF7E90809A}" type="presParOf" srcId="{6624AB44-2B97-4D53-BDA1-3E5BAF0CCC10}" destId="{47587293-A551-4798-9363-E4176F957AA4}" srcOrd="2" destOrd="0" presId="urn:microsoft.com/office/officeart/2005/8/layout/orgChart1"/>
    <dgm:cxn modelId="{2FD92176-1346-4B5F-9467-BD8AC702E1DE}" type="presParOf" srcId="{C1919FBC-D5C6-4205-8CC4-7731135F7135}" destId="{F6EE624F-120B-4684-9E00-E0C08FA1F6DC}" srcOrd="2" destOrd="0" presId="urn:microsoft.com/office/officeart/2005/8/layout/orgChart1"/>
    <dgm:cxn modelId="{AAF3E244-4458-4546-8C98-DEBE591837D5}" type="presParOf" srcId="{58C3095C-6576-4B70-8F8E-072404019AD0}" destId="{087A6418-A92B-4813-8B76-FB2BF4489056}" srcOrd="2" destOrd="0" presId="urn:microsoft.com/office/officeart/2005/8/layout/orgChart1"/>
    <dgm:cxn modelId="{0DA89FD9-BBAE-4292-91E4-CA250DCB7C53}" type="presParOf" srcId="{087A6418-A92B-4813-8B76-FB2BF4489056}" destId="{EFA9AD46-EACF-4507-9D04-3E78DC025647}" srcOrd="0" destOrd="0" presId="urn:microsoft.com/office/officeart/2005/8/layout/orgChart1"/>
    <dgm:cxn modelId="{26429BAB-A69D-45BA-BB25-4F0B18B20234}" type="presParOf" srcId="{087A6418-A92B-4813-8B76-FB2BF4489056}" destId="{839F3584-4163-47F6-A084-56F3A6A4264C}" srcOrd="1" destOrd="0" presId="urn:microsoft.com/office/officeart/2005/8/layout/orgChart1"/>
    <dgm:cxn modelId="{90999CDF-466C-4ED8-BC67-23D8DC24A9F1}" type="presParOf" srcId="{839F3584-4163-47F6-A084-56F3A6A4264C}" destId="{C7542273-60BA-4CA3-A79F-C8047299F9E9}" srcOrd="0" destOrd="0" presId="urn:microsoft.com/office/officeart/2005/8/layout/orgChart1"/>
    <dgm:cxn modelId="{BBF09E2A-F2D0-40D5-B001-E03C095A5DFC}" type="presParOf" srcId="{C7542273-60BA-4CA3-A79F-C8047299F9E9}" destId="{032ADCEA-D262-4344-8AFC-C1FCF35CE4EB}" srcOrd="0" destOrd="0" presId="urn:microsoft.com/office/officeart/2005/8/layout/orgChart1"/>
    <dgm:cxn modelId="{8776104F-7620-41CA-BE34-BEC06F8A113B}" type="presParOf" srcId="{C7542273-60BA-4CA3-A79F-C8047299F9E9}" destId="{8DE706EC-D8C0-412E-9513-5A84EC723EFC}" srcOrd="1" destOrd="0" presId="urn:microsoft.com/office/officeart/2005/8/layout/orgChart1"/>
    <dgm:cxn modelId="{A40D5E81-143B-47DF-8973-AD3E658371D3}" type="presParOf" srcId="{839F3584-4163-47F6-A084-56F3A6A4264C}" destId="{2832A284-0300-4B10-826E-2FBECDEB3579}" srcOrd="1" destOrd="0" presId="urn:microsoft.com/office/officeart/2005/8/layout/orgChart1"/>
    <dgm:cxn modelId="{ECA4526E-591B-4712-B106-AF43F15F3021}" type="presParOf" srcId="{839F3584-4163-47F6-A084-56F3A6A4264C}" destId="{FD0BF30A-E94C-4A71-B1D2-15D1E8B72D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8FD0E5-9693-4604-92FD-C98FE0FD41B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F376E2C-BFB6-4F14-95AD-ED138E7407FE}">
      <dgm:prSet phldrT="[Text]" custT="1"/>
      <dgm:spPr/>
      <dgm:t>
        <a:bodyPr/>
        <a:lstStyle/>
        <a:p>
          <a:r>
            <a:rPr lang="de-DE" sz="1600" dirty="0" err="1" smtClean="0"/>
            <a:t>solution</a:t>
          </a:r>
          <a:r>
            <a:rPr lang="de-DE" sz="1600" dirty="0" smtClean="0"/>
            <a:t> </a:t>
          </a:r>
          <a:r>
            <a:rPr lang="de-DE" sz="1600" dirty="0" err="1" smtClean="0"/>
            <a:t>permeability</a:t>
          </a:r>
          <a:endParaRPr lang="de-DE" sz="1600" dirty="0"/>
        </a:p>
      </dgm:t>
    </dgm:pt>
    <dgm:pt modelId="{E406DCA6-36E4-406F-B6AA-1BCF129C9951}" type="parTrans" cxnId="{C25F88E4-4240-43A0-BDB1-6483F90CF857}">
      <dgm:prSet/>
      <dgm:spPr/>
      <dgm:t>
        <a:bodyPr/>
        <a:lstStyle/>
        <a:p>
          <a:endParaRPr lang="de-DE" sz="1600"/>
        </a:p>
      </dgm:t>
    </dgm:pt>
    <dgm:pt modelId="{B1449BA5-ED63-4B7D-8498-6AF25DAD185B}" type="sibTrans" cxnId="{C25F88E4-4240-43A0-BDB1-6483F90CF857}">
      <dgm:prSet/>
      <dgm:spPr/>
      <dgm:t>
        <a:bodyPr/>
        <a:lstStyle/>
        <a:p>
          <a:endParaRPr lang="de-DE" sz="1600"/>
        </a:p>
      </dgm:t>
    </dgm:pt>
    <dgm:pt modelId="{78979255-3F3A-45E2-8BD0-6E49C29B1830}">
      <dgm:prSet phldrT="[Text]" custT="1"/>
      <dgm:spPr/>
      <dgm:t>
        <a:bodyPr/>
        <a:lstStyle/>
        <a:p>
          <a:r>
            <a:rPr lang="de-DE" sz="1600" dirty="0" smtClean="0"/>
            <a:t>on </a:t>
          </a:r>
          <a:r>
            <a:rPr lang="de-DE" sz="1600" dirty="0" err="1" smtClean="0"/>
            <a:t>core</a:t>
          </a:r>
          <a:r>
            <a:rPr lang="de-DE" sz="1600" dirty="0" smtClean="0"/>
            <a:t> </a:t>
          </a:r>
          <a:r>
            <a:rPr lang="de-DE" sz="1600" dirty="0" err="1" smtClean="0"/>
            <a:t>samples</a:t>
          </a:r>
          <a:endParaRPr lang="de-DE" sz="1600" dirty="0"/>
        </a:p>
      </dgm:t>
    </dgm:pt>
    <dgm:pt modelId="{9FE80028-6D86-4A06-B2C0-8F97AADFE4AA}" type="parTrans" cxnId="{128EBEAB-5BFB-4DF5-AC09-6403D71DC2F3}">
      <dgm:prSet/>
      <dgm:spPr/>
      <dgm:t>
        <a:bodyPr/>
        <a:lstStyle/>
        <a:p>
          <a:endParaRPr lang="de-DE" sz="1600"/>
        </a:p>
      </dgm:t>
    </dgm:pt>
    <dgm:pt modelId="{7C56CA8F-A7A9-4B81-A97E-E99831A379DE}" type="sibTrans" cxnId="{128EBEAB-5BFB-4DF5-AC09-6403D71DC2F3}">
      <dgm:prSet/>
      <dgm:spPr/>
      <dgm:t>
        <a:bodyPr/>
        <a:lstStyle/>
        <a:p>
          <a:endParaRPr lang="de-DE" sz="1600"/>
        </a:p>
      </dgm:t>
    </dgm:pt>
    <dgm:pt modelId="{FDF78191-B92C-4CC4-839A-B426E21535C9}">
      <dgm:prSet phldrT="[Text]" custT="1"/>
      <dgm:spPr/>
      <dgm:t>
        <a:bodyPr/>
        <a:lstStyle/>
        <a:p>
          <a:r>
            <a:rPr lang="de-DE" sz="1600" dirty="0" smtClean="0"/>
            <a:t>in situ (</a:t>
          </a:r>
          <a:r>
            <a:rPr lang="de-DE" sz="1600" dirty="0" err="1" smtClean="0"/>
            <a:t>boreholes</a:t>
          </a:r>
          <a:r>
            <a:rPr lang="de-DE" sz="1600" dirty="0" smtClean="0"/>
            <a:t>)</a:t>
          </a:r>
          <a:endParaRPr lang="de-DE" sz="1600" dirty="0"/>
        </a:p>
      </dgm:t>
    </dgm:pt>
    <dgm:pt modelId="{A87F80BF-CC43-4C65-8F87-9727EA69350D}" type="parTrans" cxnId="{1402F6AD-F3CC-4E6F-A88B-415868D3093D}">
      <dgm:prSet/>
      <dgm:spPr/>
      <dgm:t>
        <a:bodyPr/>
        <a:lstStyle/>
        <a:p>
          <a:endParaRPr lang="de-DE" sz="1600"/>
        </a:p>
      </dgm:t>
    </dgm:pt>
    <dgm:pt modelId="{C9DD389E-0A2A-408B-90AF-E2D8EEA01D22}" type="sibTrans" cxnId="{1402F6AD-F3CC-4E6F-A88B-415868D3093D}">
      <dgm:prSet/>
      <dgm:spPr/>
      <dgm:t>
        <a:bodyPr/>
        <a:lstStyle/>
        <a:p>
          <a:endParaRPr lang="de-DE" sz="1600"/>
        </a:p>
      </dgm:t>
    </dgm:pt>
    <dgm:pt modelId="{29B080C1-C739-43E4-8BF2-0DC57DABA7AC}" type="asst">
      <dgm:prSet custT="1"/>
      <dgm:spPr/>
      <dgm:t>
        <a:bodyPr/>
        <a:lstStyle/>
        <a:p>
          <a:pPr algn="l"/>
          <a:r>
            <a:rPr lang="de-DE" sz="1000" dirty="0" smtClean="0"/>
            <a:t> 2 </a:t>
          </a:r>
          <a:r>
            <a:rPr lang="de-DE" sz="1000" dirty="0" err="1" smtClean="0"/>
            <a:t>salt</a:t>
          </a:r>
          <a:r>
            <a:rPr lang="de-DE" sz="1000" dirty="0" smtClean="0"/>
            <a:t> </a:t>
          </a:r>
          <a:r>
            <a:rPr lang="de-DE" sz="1000" dirty="0" err="1" smtClean="0"/>
            <a:t>solutions</a:t>
          </a:r>
          <a:r>
            <a:rPr lang="de-DE" sz="1000" dirty="0" smtClean="0"/>
            <a:t>:</a:t>
          </a:r>
        </a:p>
        <a:p>
          <a:pPr algn="l"/>
          <a:r>
            <a:rPr lang="de-DE" sz="1000" dirty="0" smtClean="0"/>
            <a:t> (1) </a:t>
          </a:r>
          <a:r>
            <a:rPr lang="de-DE" sz="1000" dirty="0" err="1" smtClean="0"/>
            <a:t>saturated</a:t>
          </a:r>
          <a:r>
            <a:rPr lang="de-DE" sz="1000" dirty="0" smtClean="0"/>
            <a:t> </a:t>
          </a:r>
          <a:r>
            <a:rPr lang="de-DE" sz="1000" dirty="0" err="1" smtClean="0"/>
            <a:t>with</a:t>
          </a:r>
          <a:r>
            <a:rPr lang="de-DE" sz="1000" dirty="0" smtClean="0"/>
            <a:t> NaCl</a:t>
          </a:r>
        </a:p>
        <a:p>
          <a:pPr algn="l"/>
          <a:r>
            <a:rPr lang="de-DE" sz="1000" dirty="0" smtClean="0"/>
            <a:t> (2) </a:t>
          </a:r>
          <a:r>
            <a:rPr lang="de-DE" sz="1000" dirty="0" err="1" smtClean="0"/>
            <a:t>saturated</a:t>
          </a:r>
          <a:r>
            <a:rPr lang="de-DE" sz="1000" dirty="0" smtClean="0"/>
            <a:t> </a:t>
          </a:r>
          <a:r>
            <a:rPr lang="de-DE" sz="1000" dirty="0" err="1" smtClean="0"/>
            <a:t>with</a:t>
          </a:r>
          <a:r>
            <a:rPr lang="de-DE" sz="1000" dirty="0" smtClean="0"/>
            <a:t> NaCl,    </a:t>
          </a:r>
          <a:r>
            <a:rPr lang="de-DE" sz="1000" dirty="0" smtClean="0">
              <a:solidFill>
                <a:srgbClr val="0064A8"/>
              </a:solidFill>
            </a:rPr>
            <a:t>n     </a:t>
          </a:r>
          <a:r>
            <a:rPr lang="de-DE" sz="1000" dirty="0" err="1" smtClean="0"/>
            <a:t>containing</a:t>
          </a:r>
          <a:r>
            <a:rPr lang="de-DE" sz="1000" dirty="0" smtClean="0"/>
            <a:t> MgCl</a:t>
          </a:r>
          <a:r>
            <a:rPr lang="de-DE" sz="1000" baseline="-25000" dirty="0" smtClean="0"/>
            <a:t>2</a:t>
          </a:r>
          <a:endParaRPr lang="de-DE" sz="1000" dirty="0" smtClean="0"/>
        </a:p>
      </dgm:t>
    </dgm:pt>
    <dgm:pt modelId="{3D6B5D81-CF67-4004-A2FC-F4A30E69881E}" type="parTrans" cxnId="{A620502E-7332-4BA0-B29C-D832ED5492A9}">
      <dgm:prSet/>
      <dgm:spPr/>
      <dgm:t>
        <a:bodyPr/>
        <a:lstStyle/>
        <a:p>
          <a:endParaRPr lang="de-DE" sz="1400"/>
        </a:p>
      </dgm:t>
    </dgm:pt>
    <dgm:pt modelId="{163342E4-0F05-4F03-B05D-24B417D21248}" type="sibTrans" cxnId="{A620502E-7332-4BA0-B29C-D832ED5492A9}">
      <dgm:prSet/>
      <dgm:spPr/>
      <dgm:t>
        <a:bodyPr/>
        <a:lstStyle/>
        <a:p>
          <a:endParaRPr lang="de-DE" sz="1400"/>
        </a:p>
      </dgm:t>
    </dgm:pt>
    <dgm:pt modelId="{24A1746E-B642-4A9E-8C96-F79CF7BC9D97}">
      <dgm:prSet/>
      <dgm:spPr/>
      <dgm:t>
        <a:bodyPr/>
        <a:lstStyle/>
        <a:p>
          <a:r>
            <a:rPr lang="de-DE" dirty="0" smtClean="0"/>
            <a:t>parallel </a:t>
          </a:r>
          <a:r>
            <a:rPr lang="de-DE" dirty="0" err="1" smtClean="0"/>
            <a:t>to</a:t>
          </a:r>
          <a:r>
            <a:rPr lang="de-DE" dirty="0" smtClean="0"/>
            <a:t> </a:t>
          </a:r>
          <a:r>
            <a:rPr lang="de-DE" dirty="0" err="1" smtClean="0"/>
            <a:t>concreting</a:t>
          </a:r>
          <a:r>
            <a:rPr lang="de-DE" dirty="0" smtClean="0"/>
            <a:t> </a:t>
          </a:r>
          <a:r>
            <a:rPr lang="de-DE" dirty="0" err="1" smtClean="0"/>
            <a:t>section</a:t>
          </a:r>
          <a:r>
            <a:rPr lang="de-DE" dirty="0" smtClean="0"/>
            <a:t> </a:t>
          </a:r>
          <a:r>
            <a:rPr lang="de-DE" dirty="0" err="1" smtClean="0"/>
            <a:t>boundaries</a:t>
          </a:r>
          <a:endParaRPr lang="de-DE" dirty="0"/>
        </a:p>
      </dgm:t>
    </dgm:pt>
    <dgm:pt modelId="{202C1C1C-E39E-48E8-92C5-685FF79F8F50}" type="parTrans" cxnId="{CD61671F-F487-4EAC-B756-C83129DFDB8A}">
      <dgm:prSet/>
      <dgm:spPr/>
      <dgm:t>
        <a:bodyPr/>
        <a:lstStyle/>
        <a:p>
          <a:endParaRPr lang="de-DE"/>
        </a:p>
      </dgm:t>
    </dgm:pt>
    <dgm:pt modelId="{73AB80E2-76D1-4863-84F3-17D4ACC77A9F}" type="sibTrans" cxnId="{CD61671F-F487-4EAC-B756-C83129DFDB8A}">
      <dgm:prSet/>
      <dgm:spPr/>
      <dgm:t>
        <a:bodyPr/>
        <a:lstStyle/>
        <a:p>
          <a:endParaRPr lang="de-DE"/>
        </a:p>
      </dgm:t>
    </dgm:pt>
    <dgm:pt modelId="{3EF1BB90-6A4C-4D39-B242-5925AE168D2E}">
      <dgm:prSet/>
      <dgm:spPr/>
      <dgm:t>
        <a:bodyPr/>
        <a:lstStyle/>
        <a:p>
          <a:r>
            <a:rPr lang="de-DE" dirty="0" smtClean="0"/>
            <a:t>integral</a:t>
          </a:r>
          <a:endParaRPr lang="de-DE" dirty="0"/>
        </a:p>
      </dgm:t>
    </dgm:pt>
    <dgm:pt modelId="{A428E43E-DECA-4A40-930A-CC3D27BE3659}" type="parTrans" cxnId="{E0D019F1-8513-4BF1-BC09-41D79953820B}">
      <dgm:prSet/>
      <dgm:spPr/>
      <dgm:t>
        <a:bodyPr/>
        <a:lstStyle/>
        <a:p>
          <a:endParaRPr lang="de-DE"/>
        </a:p>
      </dgm:t>
    </dgm:pt>
    <dgm:pt modelId="{9EDDFCD0-91DB-4287-B23F-2F974AFECB86}" type="sibTrans" cxnId="{E0D019F1-8513-4BF1-BC09-41D79953820B}">
      <dgm:prSet/>
      <dgm:spPr/>
      <dgm:t>
        <a:bodyPr/>
        <a:lstStyle/>
        <a:p>
          <a:endParaRPr lang="de-DE"/>
        </a:p>
      </dgm:t>
    </dgm:pt>
    <dgm:pt modelId="{FC7DE29A-9D46-4A48-8887-255E25EE7165}">
      <dgm:prSet/>
      <dgm:spPr/>
      <dgm:t>
        <a:bodyPr/>
        <a:lstStyle/>
        <a:p>
          <a:r>
            <a:rPr lang="de-DE" dirty="0" err="1" smtClean="0"/>
            <a:t>perpendicular</a:t>
          </a:r>
          <a:r>
            <a:rPr lang="de-DE" dirty="0" smtClean="0"/>
            <a:t> </a:t>
          </a:r>
          <a:r>
            <a:rPr lang="de-DE" dirty="0" err="1" smtClean="0"/>
            <a:t>to</a:t>
          </a:r>
          <a:r>
            <a:rPr lang="de-DE" dirty="0" smtClean="0"/>
            <a:t> </a:t>
          </a:r>
          <a:r>
            <a:rPr lang="de-DE" dirty="0" err="1" smtClean="0"/>
            <a:t>concreting</a:t>
          </a:r>
          <a:r>
            <a:rPr lang="de-DE" dirty="0" smtClean="0"/>
            <a:t> </a:t>
          </a:r>
          <a:r>
            <a:rPr lang="de-DE" dirty="0" err="1" smtClean="0"/>
            <a:t>section</a:t>
          </a:r>
          <a:r>
            <a:rPr lang="de-DE" dirty="0" smtClean="0"/>
            <a:t> </a:t>
          </a:r>
          <a:r>
            <a:rPr lang="de-DE" dirty="0" err="1" smtClean="0"/>
            <a:t>boundaries</a:t>
          </a:r>
          <a:endParaRPr lang="de-DE" dirty="0"/>
        </a:p>
      </dgm:t>
    </dgm:pt>
    <dgm:pt modelId="{9325019C-55BC-4ADB-935F-047D1E75EA2E}" type="parTrans" cxnId="{18D54963-A3C3-40A6-B906-2842045921F2}">
      <dgm:prSet/>
      <dgm:spPr/>
      <dgm:t>
        <a:bodyPr/>
        <a:lstStyle/>
        <a:p>
          <a:endParaRPr lang="de-DE"/>
        </a:p>
      </dgm:t>
    </dgm:pt>
    <dgm:pt modelId="{943FF352-EECE-4B21-884C-71A46A6E511E}" type="sibTrans" cxnId="{18D54963-A3C3-40A6-B906-2842045921F2}">
      <dgm:prSet/>
      <dgm:spPr/>
      <dgm:t>
        <a:bodyPr/>
        <a:lstStyle/>
        <a:p>
          <a:endParaRPr lang="de-DE"/>
        </a:p>
      </dgm:t>
    </dgm:pt>
    <dgm:pt modelId="{F28E0DAB-0B85-4266-9C18-78420688067B}" type="pres">
      <dgm:prSet presAssocID="{688FD0E5-9693-4604-92FD-C98FE0FD41B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58C3095C-6576-4B70-8F8E-072404019AD0}" type="pres">
      <dgm:prSet presAssocID="{DF376E2C-BFB6-4F14-95AD-ED138E7407FE}" presName="hierRoot1" presStyleCnt="0">
        <dgm:presLayoutVars>
          <dgm:hierBranch val="init"/>
        </dgm:presLayoutVars>
      </dgm:prSet>
      <dgm:spPr/>
    </dgm:pt>
    <dgm:pt modelId="{35287150-8C61-4FE4-82A8-F89926B54A99}" type="pres">
      <dgm:prSet presAssocID="{DF376E2C-BFB6-4F14-95AD-ED138E7407FE}" presName="rootComposite1" presStyleCnt="0"/>
      <dgm:spPr/>
    </dgm:pt>
    <dgm:pt modelId="{DC4341A8-180C-4F7D-AED0-DA330D139440}" type="pres">
      <dgm:prSet presAssocID="{DF376E2C-BFB6-4F14-95AD-ED138E7407F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E0EF3BD-AAE7-4DDC-AD1F-54DBB11EF8BC}" type="pres">
      <dgm:prSet presAssocID="{DF376E2C-BFB6-4F14-95AD-ED138E7407FE}" presName="rootConnector1" presStyleLbl="node1" presStyleIdx="0" presStyleCnt="0"/>
      <dgm:spPr/>
      <dgm:t>
        <a:bodyPr/>
        <a:lstStyle/>
        <a:p>
          <a:endParaRPr lang="de-DE"/>
        </a:p>
      </dgm:t>
    </dgm:pt>
    <dgm:pt modelId="{2900307A-B556-480E-8623-96430D3F9476}" type="pres">
      <dgm:prSet presAssocID="{DF376E2C-BFB6-4F14-95AD-ED138E7407FE}" presName="hierChild2" presStyleCnt="0"/>
      <dgm:spPr/>
    </dgm:pt>
    <dgm:pt modelId="{BC1BEB97-A4DD-4282-9DC8-DE5C06E3F43A}" type="pres">
      <dgm:prSet presAssocID="{9FE80028-6D86-4A06-B2C0-8F97AADFE4AA}" presName="Name37" presStyleLbl="parChTrans1D2" presStyleIdx="0" presStyleCnt="3"/>
      <dgm:spPr/>
      <dgm:t>
        <a:bodyPr/>
        <a:lstStyle/>
        <a:p>
          <a:endParaRPr lang="de-DE"/>
        </a:p>
      </dgm:t>
    </dgm:pt>
    <dgm:pt modelId="{FF39AE26-271C-4CD2-9B93-F9D48672928A}" type="pres">
      <dgm:prSet presAssocID="{78979255-3F3A-45E2-8BD0-6E49C29B1830}" presName="hierRoot2" presStyleCnt="0">
        <dgm:presLayoutVars>
          <dgm:hierBranch val="init"/>
        </dgm:presLayoutVars>
      </dgm:prSet>
      <dgm:spPr/>
    </dgm:pt>
    <dgm:pt modelId="{99CDA363-16CA-418A-9DE9-931D29684879}" type="pres">
      <dgm:prSet presAssocID="{78979255-3F3A-45E2-8BD0-6E49C29B1830}" presName="rootComposite" presStyleCnt="0"/>
      <dgm:spPr/>
    </dgm:pt>
    <dgm:pt modelId="{D4385F64-A113-4E7F-B89D-FA275C44A51E}" type="pres">
      <dgm:prSet presAssocID="{78979255-3F3A-45E2-8BD0-6E49C29B1830}" presName="rootText" presStyleLbl="node2" presStyleIdx="0" presStyleCnt="2" custScaleY="8155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ECED36C-B079-4679-B873-355F1A4ED698}" type="pres">
      <dgm:prSet presAssocID="{78979255-3F3A-45E2-8BD0-6E49C29B1830}" presName="rootConnector" presStyleLbl="node2" presStyleIdx="0" presStyleCnt="2"/>
      <dgm:spPr/>
      <dgm:t>
        <a:bodyPr/>
        <a:lstStyle/>
        <a:p>
          <a:endParaRPr lang="de-DE"/>
        </a:p>
      </dgm:t>
    </dgm:pt>
    <dgm:pt modelId="{FFE7D2D3-5353-4FF8-83F5-FFB6634762A7}" type="pres">
      <dgm:prSet presAssocID="{78979255-3F3A-45E2-8BD0-6E49C29B1830}" presName="hierChild4" presStyleCnt="0"/>
      <dgm:spPr/>
    </dgm:pt>
    <dgm:pt modelId="{4C127C5A-FA1B-46D9-8CE9-2851F0B585E8}" type="pres">
      <dgm:prSet presAssocID="{202C1C1C-E39E-48E8-92C5-685FF79F8F50}" presName="Name37" presStyleLbl="parChTrans1D3" presStyleIdx="0" presStyleCnt="3"/>
      <dgm:spPr/>
      <dgm:t>
        <a:bodyPr/>
        <a:lstStyle/>
        <a:p>
          <a:endParaRPr lang="de-DE"/>
        </a:p>
      </dgm:t>
    </dgm:pt>
    <dgm:pt modelId="{9FBC5DD7-3F41-4BB7-B736-029A2B3F1466}" type="pres">
      <dgm:prSet presAssocID="{24A1746E-B642-4A9E-8C96-F79CF7BC9D97}" presName="hierRoot2" presStyleCnt="0">
        <dgm:presLayoutVars>
          <dgm:hierBranch val="init"/>
        </dgm:presLayoutVars>
      </dgm:prSet>
      <dgm:spPr/>
    </dgm:pt>
    <dgm:pt modelId="{E58A780C-4D44-4D59-9FFF-E0D994995C4C}" type="pres">
      <dgm:prSet presAssocID="{24A1746E-B642-4A9E-8C96-F79CF7BC9D97}" presName="rootComposite" presStyleCnt="0"/>
      <dgm:spPr/>
    </dgm:pt>
    <dgm:pt modelId="{DFA95F6B-9193-4B4B-9768-AF1D6860EEFD}" type="pres">
      <dgm:prSet presAssocID="{24A1746E-B642-4A9E-8C96-F79CF7BC9D97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7A046D9-491C-49A7-8001-B28075BC8C00}" type="pres">
      <dgm:prSet presAssocID="{24A1746E-B642-4A9E-8C96-F79CF7BC9D97}" presName="rootConnector" presStyleLbl="node3" presStyleIdx="0" presStyleCnt="3"/>
      <dgm:spPr/>
      <dgm:t>
        <a:bodyPr/>
        <a:lstStyle/>
        <a:p>
          <a:endParaRPr lang="de-DE"/>
        </a:p>
      </dgm:t>
    </dgm:pt>
    <dgm:pt modelId="{43C3A8E7-EE73-4051-9A11-45420E245107}" type="pres">
      <dgm:prSet presAssocID="{24A1746E-B642-4A9E-8C96-F79CF7BC9D97}" presName="hierChild4" presStyleCnt="0"/>
      <dgm:spPr/>
    </dgm:pt>
    <dgm:pt modelId="{7D6A8A6A-E42A-47CB-BD6B-F69D55A29A3A}" type="pres">
      <dgm:prSet presAssocID="{24A1746E-B642-4A9E-8C96-F79CF7BC9D97}" presName="hierChild5" presStyleCnt="0"/>
      <dgm:spPr/>
    </dgm:pt>
    <dgm:pt modelId="{EDB0A9CF-AC82-4146-81CE-503FCE4F3132}" type="pres">
      <dgm:prSet presAssocID="{9325019C-55BC-4ADB-935F-047D1E75EA2E}" presName="Name37" presStyleLbl="parChTrans1D3" presStyleIdx="1" presStyleCnt="3"/>
      <dgm:spPr/>
      <dgm:t>
        <a:bodyPr/>
        <a:lstStyle/>
        <a:p>
          <a:endParaRPr lang="de-DE"/>
        </a:p>
      </dgm:t>
    </dgm:pt>
    <dgm:pt modelId="{90F8544D-7024-4D12-83C9-7EC8BA19E2C4}" type="pres">
      <dgm:prSet presAssocID="{FC7DE29A-9D46-4A48-8887-255E25EE7165}" presName="hierRoot2" presStyleCnt="0">
        <dgm:presLayoutVars>
          <dgm:hierBranch val="init"/>
        </dgm:presLayoutVars>
      </dgm:prSet>
      <dgm:spPr/>
    </dgm:pt>
    <dgm:pt modelId="{BC0A33E9-D338-4215-9C06-45C30A635775}" type="pres">
      <dgm:prSet presAssocID="{FC7DE29A-9D46-4A48-8887-255E25EE7165}" presName="rootComposite" presStyleCnt="0"/>
      <dgm:spPr/>
    </dgm:pt>
    <dgm:pt modelId="{A2484791-18BC-4A04-91F1-6288432E3431}" type="pres">
      <dgm:prSet presAssocID="{FC7DE29A-9D46-4A48-8887-255E25EE7165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D2FFD2D-5A2C-482F-933D-456152E3702B}" type="pres">
      <dgm:prSet presAssocID="{FC7DE29A-9D46-4A48-8887-255E25EE7165}" presName="rootConnector" presStyleLbl="node3" presStyleIdx="1" presStyleCnt="3"/>
      <dgm:spPr/>
      <dgm:t>
        <a:bodyPr/>
        <a:lstStyle/>
        <a:p>
          <a:endParaRPr lang="de-DE"/>
        </a:p>
      </dgm:t>
    </dgm:pt>
    <dgm:pt modelId="{8C482ECC-0D95-4877-B7C7-49B08D0A842F}" type="pres">
      <dgm:prSet presAssocID="{FC7DE29A-9D46-4A48-8887-255E25EE7165}" presName="hierChild4" presStyleCnt="0"/>
      <dgm:spPr/>
    </dgm:pt>
    <dgm:pt modelId="{ECB711EF-5A1F-490A-8531-6505A665C22D}" type="pres">
      <dgm:prSet presAssocID="{FC7DE29A-9D46-4A48-8887-255E25EE7165}" presName="hierChild5" presStyleCnt="0"/>
      <dgm:spPr/>
    </dgm:pt>
    <dgm:pt modelId="{7CB8BD9B-4140-477F-A374-F5F9BA92D882}" type="pres">
      <dgm:prSet presAssocID="{78979255-3F3A-45E2-8BD0-6E49C29B1830}" presName="hierChild5" presStyleCnt="0"/>
      <dgm:spPr/>
    </dgm:pt>
    <dgm:pt modelId="{50B4D2D0-15D5-4B76-A0D6-97016F0FFE08}" type="pres">
      <dgm:prSet presAssocID="{A87F80BF-CC43-4C65-8F87-9727EA69350D}" presName="Name37" presStyleLbl="parChTrans1D2" presStyleIdx="1" presStyleCnt="3"/>
      <dgm:spPr/>
      <dgm:t>
        <a:bodyPr/>
        <a:lstStyle/>
        <a:p>
          <a:endParaRPr lang="de-DE"/>
        </a:p>
      </dgm:t>
    </dgm:pt>
    <dgm:pt modelId="{C1919FBC-D5C6-4205-8CC4-7731135F7135}" type="pres">
      <dgm:prSet presAssocID="{FDF78191-B92C-4CC4-839A-B426E21535C9}" presName="hierRoot2" presStyleCnt="0">
        <dgm:presLayoutVars>
          <dgm:hierBranch val="init"/>
        </dgm:presLayoutVars>
      </dgm:prSet>
      <dgm:spPr/>
    </dgm:pt>
    <dgm:pt modelId="{B5F73010-4F6E-44EC-8C6B-8C263355EDBB}" type="pres">
      <dgm:prSet presAssocID="{FDF78191-B92C-4CC4-839A-B426E21535C9}" presName="rootComposite" presStyleCnt="0"/>
      <dgm:spPr/>
    </dgm:pt>
    <dgm:pt modelId="{41C6244D-3DE5-4069-9CA9-D891534BAE4C}" type="pres">
      <dgm:prSet presAssocID="{FDF78191-B92C-4CC4-839A-B426E21535C9}" presName="rootText" presStyleLbl="node2" presStyleIdx="1" presStyleCnt="2" custScaleY="8245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F170844-86D7-468B-84B3-2C00BB379AD5}" type="pres">
      <dgm:prSet presAssocID="{FDF78191-B92C-4CC4-839A-B426E21535C9}" presName="rootConnector" presStyleLbl="node2" presStyleIdx="1" presStyleCnt="2"/>
      <dgm:spPr/>
      <dgm:t>
        <a:bodyPr/>
        <a:lstStyle/>
        <a:p>
          <a:endParaRPr lang="de-DE"/>
        </a:p>
      </dgm:t>
    </dgm:pt>
    <dgm:pt modelId="{D2C9251F-FFEF-490D-8DDF-D040BC5CAC45}" type="pres">
      <dgm:prSet presAssocID="{FDF78191-B92C-4CC4-839A-B426E21535C9}" presName="hierChild4" presStyleCnt="0"/>
      <dgm:spPr/>
    </dgm:pt>
    <dgm:pt modelId="{D535F5F0-9161-464F-83DF-E516274C189C}" type="pres">
      <dgm:prSet presAssocID="{A428E43E-DECA-4A40-930A-CC3D27BE3659}" presName="Name37" presStyleLbl="parChTrans1D3" presStyleIdx="2" presStyleCnt="3"/>
      <dgm:spPr/>
      <dgm:t>
        <a:bodyPr/>
        <a:lstStyle/>
        <a:p>
          <a:endParaRPr lang="de-DE"/>
        </a:p>
      </dgm:t>
    </dgm:pt>
    <dgm:pt modelId="{10913334-7479-4BD7-AD49-C11A7A1522D7}" type="pres">
      <dgm:prSet presAssocID="{3EF1BB90-6A4C-4D39-B242-5925AE168D2E}" presName="hierRoot2" presStyleCnt="0">
        <dgm:presLayoutVars>
          <dgm:hierBranch val="init"/>
        </dgm:presLayoutVars>
      </dgm:prSet>
      <dgm:spPr/>
    </dgm:pt>
    <dgm:pt modelId="{3781CF9A-A5FB-4CA8-9BC2-FB3811B4C662}" type="pres">
      <dgm:prSet presAssocID="{3EF1BB90-6A4C-4D39-B242-5925AE168D2E}" presName="rootComposite" presStyleCnt="0"/>
      <dgm:spPr/>
    </dgm:pt>
    <dgm:pt modelId="{346EB38D-AED1-4883-91CC-626299931B3B}" type="pres">
      <dgm:prSet presAssocID="{3EF1BB90-6A4C-4D39-B242-5925AE168D2E}" presName="rootText" presStyleLbl="node3" presStyleIdx="2" presStyleCnt="3" custScaleY="4728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CC2AB77-26EB-47F4-84FF-F6D165CC8DDA}" type="pres">
      <dgm:prSet presAssocID="{3EF1BB90-6A4C-4D39-B242-5925AE168D2E}" presName="rootConnector" presStyleLbl="node3" presStyleIdx="2" presStyleCnt="3"/>
      <dgm:spPr/>
      <dgm:t>
        <a:bodyPr/>
        <a:lstStyle/>
        <a:p>
          <a:endParaRPr lang="de-DE"/>
        </a:p>
      </dgm:t>
    </dgm:pt>
    <dgm:pt modelId="{E8658BEE-22F4-4A7E-B0F3-EB2DA37C09EA}" type="pres">
      <dgm:prSet presAssocID="{3EF1BB90-6A4C-4D39-B242-5925AE168D2E}" presName="hierChild4" presStyleCnt="0"/>
      <dgm:spPr/>
    </dgm:pt>
    <dgm:pt modelId="{F0ABA786-02FC-47A1-9A22-D65D4A96F5D2}" type="pres">
      <dgm:prSet presAssocID="{3EF1BB90-6A4C-4D39-B242-5925AE168D2E}" presName="hierChild5" presStyleCnt="0"/>
      <dgm:spPr/>
    </dgm:pt>
    <dgm:pt modelId="{F6EE624F-120B-4684-9E00-E0C08FA1F6DC}" type="pres">
      <dgm:prSet presAssocID="{FDF78191-B92C-4CC4-839A-B426E21535C9}" presName="hierChild5" presStyleCnt="0"/>
      <dgm:spPr/>
    </dgm:pt>
    <dgm:pt modelId="{087A6418-A92B-4813-8B76-FB2BF4489056}" type="pres">
      <dgm:prSet presAssocID="{DF376E2C-BFB6-4F14-95AD-ED138E7407FE}" presName="hierChild3" presStyleCnt="0"/>
      <dgm:spPr/>
    </dgm:pt>
    <dgm:pt modelId="{EFA9AD46-EACF-4507-9D04-3E78DC025647}" type="pres">
      <dgm:prSet presAssocID="{3D6B5D81-CF67-4004-A2FC-F4A30E69881E}" presName="Name111" presStyleLbl="parChTrans1D2" presStyleIdx="2" presStyleCnt="3"/>
      <dgm:spPr/>
      <dgm:t>
        <a:bodyPr/>
        <a:lstStyle/>
        <a:p>
          <a:endParaRPr lang="de-DE"/>
        </a:p>
      </dgm:t>
    </dgm:pt>
    <dgm:pt modelId="{839F3584-4163-47F6-A084-56F3A6A4264C}" type="pres">
      <dgm:prSet presAssocID="{29B080C1-C739-43E4-8BF2-0DC57DABA7AC}" presName="hierRoot3" presStyleCnt="0">
        <dgm:presLayoutVars>
          <dgm:hierBranch val="init"/>
        </dgm:presLayoutVars>
      </dgm:prSet>
      <dgm:spPr/>
    </dgm:pt>
    <dgm:pt modelId="{C7542273-60BA-4CA3-A79F-C8047299F9E9}" type="pres">
      <dgm:prSet presAssocID="{29B080C1-C739-43E4-8BF2-0DC57DABA7AC}" presName="rootComposite3" presStyleCnt="0"/>
      <dgm:spPr/>
    </dgm:pt>
    <dgm:pt modelId="{032ADCEA-D262-4344-8AFC-C1FCF35CE4EB}" type="pres">
      <dgm:prSet presAssocID="{29B080C1-C739-43E4-8BF2-0DC57DABA7AC}" presName="rootText3" presStyleLbl="asst1" presStyleIdx="0" presStyleCnt="1" custScaleX="109319" custScaleY="12209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DE706EC-D8C0-412E-9513-5A84EC723EFC}" type="pres">
      <dgm:prSet presAssocID="{29B080C1-C739-43E4-8BF2-0DC57DABA7AC}" presName="rootConnector3" presStyleLbl="asst1" presStyleIdx="0" presStyleCnt="1"/>
      <dgm:spPr/>
      <dgm:t>
        <a:bodyPr/>
        <a:lstStyle/>
        <a:p>
          <a:endParaRPr lang="de-DE"/>
        </a:p>
      </dgm:t>
    </dgm:pt>
    <dgm:pt modelId="{2832A284-0300-4B10-826E-2FBECDEB3579}" type="pres">
      <dgm:prSet presAssocID="{29B080C1-C739-43E4-8BF2-0DC57DABA7AC}" presName="hierChild6" presStyleCnt="0"/>
      <dgm:spPr/>
    </dgm:pt>
    <dgm:pt modelId="{FD0BF30A-E94C-4A71-B1D2-15D1E8B72D39}" type="pres">
      <dgm:prSet presAssocID="{29B080C1-C739-43E4-8BF2-0DC57DABA7AC}" presName="hierChild7" presStyleCnt="0"/>
      <dgm:spPr/>
    </dgm:pt>
  </dgm:ptLst>
  <dgm:cxnLst>
    <dgm:cxn modelId="{27DFD393-2B4A-42AE-808C-9F0FC73CDCC9}" type="presOf" srcId="{DF376E2C-BFB6-4F14-95AD-ED138E7407FE}" destId="{DC4341A8-180C-4F7D-AED0-DA330D139440}" srcOrd="0" destOrd="0" presId="urn:microsoft.com/office/officeart/2005/8/layout/orgChart1"/>
    <dgm:cxn modelId="{331FDA9E-7824-488F-BC24-B467785A8A06}" type="presOf" srcId="{3EF1BB90-6A4C-4D39-B242-5925AE168D2E}" destId="{1CC2AB77-26EB-47F4-84FF-F6D165CC8DDA}" srcOrd="1" destOrd="0" presId="urn:microsoft.com/office/officeart/2005/8/layout/orgChart1"/>
    <dgm:cxn modelId="{05D1059E-8E74-44EB-A2D4-08393AA6EA13}" type="presOf" srcId="{3EF1BB90-6A4C-4D39-B242-5925AE168D2E}" destId="{346EB38D-AED1-4883-91CC-626299931B3B}" srcOrd="0" destOrd="0" presId="urn:microsoft.com/office/officeart/2005/8/layout/orgChart1"/>
    <dgm:cxn modelId="{14500638-4022-413B-A454-62B3164CBB17}" type="presOf" srcId="{FDF78191-B92C-4CC4-839A-B426E21535C9}" destId="{0F170844-86D7-468B-84B3-2C00BB379AD5}" srcOrd="1" destOrd="0" presId="urn:microsoft.com/office/officeart/2005/8/layout/orgChart1"/>
    <dgm:cxn modelId="{A96C450A-AF08-4514-B090-E00A8082B07B}" type="presOf" srcId="{24A1746E-B642-4A9E-8C96-F79CF7BC9D97}" destId="{DFA95F6B-9193-4B4B-9768-AF1D6860EEFD}" srcOrd="0" destOrd="0" presId="urn:microsoft.com/office/officeart/2005/8/layout/orgChart1"/>
    <dgm:cxn modelId="{784EBDF3-6F9A-486A-8BE2-3BA552263F62}" type="presOf" srcId="{FC7DE29A-9D46-4A48-8887-255E25EE7165}" destId="{CD2FFD2D-5A2C-482F-933D-456152E3702B}" srcOrd="1" destOrd="0" presId="urn:microsoft.com/office/officeart/2005/8/layout/orgChart1"/>
    <dgm:cxn modelId="{AC298652-070A-401B-9205-194E44010E7C}" type="presOf" srcId="{78979255-3F3A-45E2-8BD0-6E49C29B1830}" destId="{AECED36C-B079-4679-B873-355F1A4ED698}" srcOrd="1" destOrd="0" presId="urn:microsoft.com/office/officeart/2005/8/layout/orgChart1"/>
    <dgm:cxn modelId="{FF7D2FDC-0F9D-4379-949D-0BB2C0D6CE31}" type="presOf" srcId="{9325019C-55BC-4ADB-935F-047D1E75EA2E}" destId="{EDB0A9CF-AC82-4146-81CE-503FCE4F3132}" srcOrd="0" destOrd="0" presId="urn:microsoft.com/office/officeart/2005/8/layout/orgChart1"/>
    <dgm:cxn modelId="{5EF239A5-6480-4A47-973B-273B3BC0C10B}" type="presOf" srcId="{FDF78191-B92C-4CC4-839A-B426E21535C9}" destId="{41C6244D-3DE5-4069-9CA9-D891534BAE4C}" srcOrd="0" destOrd="0" presId="urn:microsoft.com/office/officeart/2005/8/layout/orgChart1"/>
    <dgm:cxn modelId="{0FA85FD3-101A-47DC-9228-1F144A44D22F}" type="presOf" srcId="{A428E43E-DECA-4A40-930A-CC3D27BE3659}" destId="{D535F5F0-9161-464F-83DF-E516274C189C}" srcOrd="0" destOrd="0" presId="urn:microsoft.com/office/officeart/2005/8/layout/orgChart1"/>
    <dgm:cxn modelId="{A620502E-7332-4BA0-B29C-D832ED5492A9}" srcId="{DF376E2C-BFB6-4F14-95AD-ED138E7407FE}" destId="{29B080C1-C739-43E4-8BF2-0DC57DABA7AC}" srcOrd="2" destOrd="0" parTransId="{3D6B5D81-CF67-4004-A2FC-F4A30E69881E}" sibTransId="{163342E4-0F05-4F03-B05D-24B417D21248}"/>
    <dgm:cxn modelId="{18D54963-A3C3-40A6-B906-2842045921F2}" srcId="{78979255-3F3A-45E2-8BD0-6E49C29B1830}" destId="{FC7DE29A-9D46-4A48-8887-255E25EE7165}" srcOrd="1" destOrd="0" parTransId="{9325019C-55BC-4ADB-935F-047D1E75EA2E}" sibTransId="{943FF352-EECE-4B21-884C-71A46A6E511E}"/>
    <dgm:cxn modelId="{803EE066-583A-4CE7-A9CA-037C7DA8B5F1}" type="presOf" srcId="{29B080C1-C739-43E4-8BF2-0DC57DABA7AC}" destId="{032ADCEA-D262-4344-8AFC-C1FCF35CE4EB}" srcOrd="0" destOrd="0" presId="urn:microsoft.com/office/officeart/2005/8/layout/orgChart1"/>
    <dgm:cxn modelId="{51DD161D-B00A-4CA6-8A08-38F2725EFC3C}" type="presOf" srcId="{688FD0E5-9693-4604-92FD-C98FE0FD41B3}" destId="{F28E0DAB-0B85-4266-9C18-78420688067B}" srcOrd="0" destOrd="0" presId="urn:microsoft.com/office/officeart/2005/8/layout/orgChart1"/>
    <dgm:cxn modelId="{15CDCDAD-EEA0-4F26-8A5D-18F77C208D83}" type="presOf" srcId="{78979255-3F3A-45E2-8BD0-6E49C29B1830}" destId="{D4385F64-A113-4E7F-B89D-FA275C44A51E}" srcOrd="0" destOrd="0" presId="urn:microsoft.com/office/officeart/2005/8/layout/orgChart1"/>
    <dgm:cxn modelId="{CD61671F-F487-4EAC-B756-C83129DFDB8A}" srcId="{78979255-3F3A-45E2-8BD0-6E49C29B1830}" destId="{24A1746E-B642-4A9E-8C96-F79CF7BC9D97}" srcOrd="0" destOrd="0" parTransId="{202C1C1C-E39E-48E8-92C5-685FF79F8F50}" sibTransId="{73AB80E2-76D1-4863-84F3-17D4ACC77A9F}"/>
    <dgm:cxn modelId="{E0D019F1-8513-4BF1-BC09-41D79953820B}" srcId="{FDF78191-B92C-4CC4-839A-B426E21535C9}" destId="{3EF1BB90-6A4C-4D39-B242-5925AE168D2E}" srcOrd="0" destOrd="0" parTransId="{A428E43E-DECA-4A40-930A-CC3D27BE3659}" sibTransId="{9EDDFCD0-91DB-4287-B23F-2F974AFECB86}"/>
    <dgm:cxn modelId="{1402F6AD-F3CC-4E6F-A88B-415868D3093D}" srcId="{DF376E2C-BFB6-4F14-95AD-ED138E7407FE}" destId="{FDF78191-B92C-4CC4-839A-B426E21535C9}" srcOrd="1" destOrd="0" parTransId="{A87F80BF-CC43-4C65-8F87-9727EA69350D}" sibTransId="{C9DD389E-0A2A-408B-90AF-E2D8EEA01D22}"/>
    <dgm:cxn modelId="{CDAD8DE3-3F1B-446E-BF93-67810D40B643}" type="presOf" srcId="{29B080C1-C739-43E4-8BF2-0DC57DABA7AC}" destId="{8DE706EC-D8C0-412E-9513-5A84EC723EFC}" srcOrd="1" destOrd="0" presId="urn:microsoft.com/office/officeart/2005/8/layout/orgChart1"/>
    <dgm:cxn modelId="{04417C8D-FB8E-489F-82CE-D837511C713B}" type="presOf" srcId="{FC7DE29A-9D46-4A48-8887-255E25EE7165}" destId="{A2484791-18BC-4A04-91F1-6288432E3431}" srcOrd="0" destOrd="0" presId="urn:microsoft.com/office/officeart/2005/8/layout/orgChart1"/>
    <dgm:cxn modelId="{D65E82BF-E5CD-4E32-B46A-6A6ED9AF7F8B}" type="presOf" srcId="{202C1C1C-E39E-48E8-92C5-685FF79F8F50}" destId="{4C127C5A-FA1B-46D9-8CE9-2851F0B585E8}" srcOrd="0" destOrd="0" presId="urn:microsoft.com/office/officeart/2005/8/layout/orgChart1"/>
    <dgm:cxn modelId="{6D0E2D6B-6E1B-42EA-9889-73E7F446DF00}" type="presOf" srcId="{24A1746E-B642-4A9E-8C96-F79CF7BC9D97}" destId="{37A046D9-491C-49A7-8001-B28075BC8C00}" srcOrd="1" destOrd="0" presId="urn:microsoft.com/office/officeart/2005/8/layout/orgChart1"/>
    <dgm:cxn modelId="{D71E4C68-B0D2-4171-BF98-E7329FB3CCBD}" type="presOf" srcId="{3D6B5D81-CF67-4004-A2FC-F4A30E69881E}" destId="{EFA9AD46-EACF-4507-9D04-3E78DC025647}" srcOrd="0" destOrd="0" presId="urn:microsoft.com/office/officeart/2005/8/layout/orgChart1"/>
    <dgm:cxn modelId="{C25F88E4-4240-43A0-BDB1-6483F90CF857}" srcId="{688FD0E5-9693-4604-92FD-C98FE0FD41B3}" destId="{DF376E2C-BFB6-4F14-95AD-ED138E7407FE}" srcOrd="0" destOrd="0" parTransId="{E406DCA6-36E4-406F-B6AA-1BCF129C9951}" sibTransId="{B1449BA5-ED63-4B7D-8498-6AF25DAD185B}"/>
    <dgm:cxn modelId="{128EBEAB-5BFB-4DF5-AC09-6403D71DC2F3}" srcId="{DF376E2C-BFB6-4F14-95AD-ED138E7407FE}" destId="{78979255-3F3A-45E2-8BD0-6E49C29B1830}" srcOrd="0" destOrd="0" parTransId="{9FE80028-6D86-4A06-B2C0-8F97AADFE4AA}" sibTransId="{7C56CA8F-A7A9-4B81-A97E-E99831A379DE}"/>
    <dgm:cxn modelId="{0BDCB126-420F-493D-90B0-E7809578ED98}" type="presOf" srcId="{A87F80BF-CC43-4C65-8F87-9727EA69350D}" destId="{50B4D2D0-15D5-4B76-A0D6-97016F0FFE08}" srcOrd="0" destOrd="0" presId="urn:microsoft.com/office/officeart/2005/8/layout/orgChart1"/>
    <dgm:cxn modelId="{35726CAB-E129-4F36-A465-3F31574C7DD5}" type="presOf" srcId="{DF376E2C-BFB6-4F14-95AD-ED138E7407FE}" destId="{4E0EF3BD-AAE7-4DDC-AD1F-54DBB11EF8BC}" srcOrd="1" destOrd="0" presId="urn:microsoft.com/office/officeart/2005/8/layout/orgChart1"/>
    <dgm:cxn modelId="{9017CDF8-68ED-4C5B-81F5-BC36A06D543D}" type="presOf" srcId="{9FE80028-6D86-4A06-B2C0-8F97AADFE4AA}" destId="{BC1BEB97-A4DD-4282-9DC8-DE5C06E3F43A}" srcOrd="0" destOrd="0" presId="urn:microsoft.com/office/officeart/2005/8/layout/orgChart1"/>
    <dgm:cxn modelId="{E6F25A01-AEE3-457E-8C17-812F07738F31}" type="presParOf" srcId="{F28E0DAB-0B85-4266-9C18-78420688067B}" destId="{58C3095C-6576-4B70-8F8E-072404019AD0}" srcOrd="0" destOrd="0" presId="urn:microsoft.com/office/officeart/2005/8/layout/orgChart1"/>
    <dgm:cxn modelId="{92C6B723-0349-45C3-A158-029C1DF8B228}" type="presParOf" srcId="{58C3095C-6576-4B70-8F8E-072404019AD0}" destId="{35287150-8C61-4FE4-82A8-F89926B54A99}" srcOrd="0" destOrd="0" presId="urn:microsoft.com/office/officeart/2005/8/layout/orgChart1"/>
    <dgm:cxn modelId="{F926F852-0B84-498A-8541-6446E1A8701B}" type="presParOf" srcId="{35287150-8C61-4FE4-82A8-F89926B54A99}" destId="{DC4341A8-180C-4F7D-AED0-DA330D139440}" srcOrd="0" destOrd="0" presId="urn:microsoft.com/office/officeart/2005/8/layout/orgChart1"/>
    <dgm:cxn modelId="{2C5013C3-3115-42BF-A2B5-78A449A2CC8A}" type="presParOf" srcId="{35287150-8C61-4FE4-82A8-F89926B54A99}" destId="{4E0EF3BD-AAE7-4DDC-AD1F-54DBB11EF8BC}" srcOrd="1" destOrd="0" presId="urn:microsoft.com/office/officeart/2005/8/layout/orgChart1"/>
    <dgm:cxn modelId="{0803FD95-DC80-4F37-91E7-BE6F8F0AE820}" type="presParOf" srcId="{58C3095C-6576-4B70-8F8E-072404019AD0}" destId="{2900307A-B556-480E-8623-96430D3F9476}" srcOrd="1" destOrd="0" presId="urn:microsoft.com/office/officeart/2005/8/layout/orgChart1"/>
    <dgm:cxn modelId="{BA39B8EB-5FCB-4EA2-B332-EA4646FE7AB3}" type="presParOf" srcId="{2900307A-B556-480E-8623-96430D3F9476}" destId="{BC1BEB97-A4DD-4282-9DC8-DE5C06E3F43A}" srcOrd="0" destOrd="0" presId="urn:microsoft.com/office/officeart/2005/8/layout/orgChart1"/>
    <dgm:cxn modelId="{69B8FDF6-8AFA-46E0-8D19-6C731BBC0F7D}" type="presParOf" srcId="{2900307A-B556-480E-8623-96430D3F9476}" destId="{FF39AE26-271C-4CD2-9B93-F9D48672928A}" srcOrd="1" destOrd="0" presId="urn:microsoft.com/office/officeart/2005/8/layout/orgChart1"/>
    <dgm:cxn modelId="{E2EFAF09-B0E9-4D8C-87D0-589459BA6C63}" type="presParOf" srcId="{FF39AE26-271C-4CD2-9B93-F9D48672928A}" destId="{99CDA363-16CA-418A-9DE9-931D29684879}" srcOrd="0" destOrd="0" presId="urn:microsoft.com/office/officeart/2005/8/layout/orgChart1"/>
    <dgm:cxn modelId="{AC49E1CE-33FF-470C-9310-E3F481D5B7E0}" type="presParOf" srcId="{99CDA363-16CA-418A-9DE9-931D29684879}" destId="{D4385F64-A113-4E7F-B89D-FA275C44A51E}" srcOrd="0" destOrd="0" presId="urn:microsoft.com/office/officeart/2005/8/layout/orgChart1"/>
    <dgm:cxn modelId="{A94279AC-CEDC-4C3F-8F02-61823E8F3C48}" type="presParOf" srcId="{99CDA363-16CA-418A-9DE9-931D29684879}" destId="{AECED36C-B079-4679-B873-355F1A4ED698}" srcOrd="1" destOrd="0" presId="urn:microsoft.com/office/officeart/2005/8/layout/orgChart1"/>
    <dgm:cxn modelId="{A23FC32C-6292-4D74-B876-1521C28461AF}" type="presParOf" srcId="{FF39AE26-271C-4CD2-9B93-F9D48672928A}" destId="{FFE7D2D3-5353-4FF8-83F5-FFB6634762A7}" srcOrd="1" destOrd="0" presId="urn:microsoft.com/office/officeart/2005/8/layout/orgChart1"/>
    <dgm:cxn modelId="{E09CE419-E5FB-469D-B68D-79254B6015C8}" type="presParOf" srcId="{FFE7D2D3-5353-4FF8-83F5-FFB6634762A7}" destId="{4C127C5A-FA1B-46D9-8CE9-2851F0B585E8}" srcOrd="0" destOrd="0" presId="urn:microsoft.com/office/officeart/2005/8/layout/orgChart1"/>
    <dgm:cxn modelId="{C8090C55-8676-49A9-A0C7-E8CBC7BDBBBD}" type="presParOf" srcId="{FFE7D2D3-5353-4FF8-83F5-FFB6634762A7}" destId="{9FBC5DD7-3F41-4BB7-B736-029A2B3F1466}" srcOrd="1" destOrd="0" presId="urn:microsoft.com/office/officeart/2005/8/layout/orgChart1"/>
    <dgm:cxn modelId="{85DAB787-BA26-4399-A2E2-8CAB0A2D1D49}" type="presParOf" srcId="{9FBC5DD7-3F41-4BB7-B736-029A2B3F1466}" destId="{E58A780C-4D44-4D59-9FFF-E0D994995C4C}" srcOrd="0" destOrd="0" presId="urn:microsoft.com/office/officeart/2005/8/layout/orgChart1"/>
    <dgm:cxn modelId="{40EFFA4C-245F-44CE-9FD0-9D44D6443D6F}" type="presParOf" srcId="{E58A780C-4D44-4D59-9FFF-E0D994995C4C}" destId="{DFA95F6B-9193-4B4B-9768-AF1D6860EEFD}" srcOrd="0" destOrd="0" presId="urn:microsoft.com/office/officeart/2005/8/layout/orgChart1"/>
    <dgm:cxn modelId="{3B50A28B-5283-4AA0-BDA7-ED0320E8E549}" type="presParOf" srcId="{E58A780C-4D44-4D59-9FFF-E0D994995C4C}" destId="{37A046D9-491C-49A7-8001-B28075BC8C00}" srcOrd="1" destOrd="0" presId="urn:microsoft.com/office/officeart/2005/8/layout/orgChart1"/>
    <dgm:cxn modelId="{4AC8220D-138C-4C86-9314-CDD171AE5A4D}" type="presParOf" srcId="{9FBC5DD7-3F41-4BB7-B736-029A2B3F1466}" destId="{43C3A8E7-EE73-4051-9A11-45420E245107}" srcOrd="1" destOrd="0" presId="urn:microsoft.com/office/officeart/2005/8/layout/orgChart1"/>
    <dgm:cxn modelId="{4BDD3C1C-9DBB-4B17-9874-0A57B2A89EB3}" type="presParOf" srcId="{9FBC5DD7-3F41-4BB7-B736-029A2B3F1466}" destId="{7D6A8A6A-E42A-47CB-BD6B-F69D55A29A3A}" srcOrd="2" destOrd="0" presId="urn:microsoft.com/office/officeart/2005/8/layout/orgChart1"/>
    <dgm:cxn modelId="{B87CA18D-0F91-4A6A-96B2-29F55C7CD782}" type="presParOf" srcId="{FFE7D2D3-5353-4FF8-83F5-FFB6634762A7}" destId="{EDB0A9CF-AC82-4146-81CE-503FCE4F3132}" srcOrd="2" destOrd="0" presId="urn:microsoft.com/office/officeart/2005/8/layout/orgChart1"/>
    <dgm:cxn modelId="{4BA77997-3A90-44EE-A232-A57A3D8F63AC}" type="presParOf" srcId="{FFE7D2D3-5353-4FF8-83F5-FFB6634762A7}" destId="{90F8544D-7024-4D12-83C9-7EC8BA19E2C4}" srcOrd="3" destOrd="0" presId="urn:microsoft.com/office/officeart/2005/8/layout/orgChart1"/>
    <dgm:cxn modelId="{76DDB9F3-12B4-4349-BC53-89F4E201F41A}" type="presParOf" srcId="{90F8544D-7024-4D12-83C9-7EC8BA19E2C4}" destId="{BC0A33E9-D338-4215-9C06-45C30A635775}" srcOrd="0" destOrd="0" presId="urn:microsoft.com/office/officeart/2005/8/layout/orgChart1"/>
    <dgm:cxn modelId="{D4DB4327-8E35-4A58-BFE5-EC26AFD86995}" type="presParOf" srcId="{BC0A33E9-D338-4215-9C06-45C30A635775}" destId="{A2484791-18BC-4A04-91F1-6288432E3431}" srcOrd="0" destOrd="0" presId="urn:microsoft.com/office/officeart/2005/8/layout/orgChart1"/>
    <dgm:cxn modelId="{328A9B60-B186-4511-92F5-B9E7BB93D755}" type="presParOf" srcId="{BC0A33E9-D338-4215-9C06-45C30A635775}" destId="{CD2FFD2D-5A2C-482F-933D-456152E3702B}" srcOrd="1" destOrd="0" presId="urn:microsoft.com/office/officeart/2005/8/layout/orgChart1"/>
    <dgm:cxn modelId="{782C1CD2-2E56-4B55-A33F-61D2FF0075A9}" type="presParOf" srcId="{90F8544D-7024-4D12-83C9-7EC8BA19E2C4}" destId="{8C482ECC-0D95-4877-B7C7-49B08D0A842F}" srcOrd="1" destOrd="0" presId="urn:microsoft.com/office/officeart/2005/8/layout/orgChart1"/>
    <dgm:cxn modelId="{591D3362-0D99-4677-9222-7C5BB2018251}" type="presParOf" srcId="{90F8544D-7024-4D12-83C9-7EC8BA19E2C4}" destId="{ECB711EF-5A1F-490A-8531-6505A665C22D}" srcOrd="2" destOrd="0" presId="urn:microsoft.com/office/officeart/2005/8/layout/orgChart1"/>
    <dgm:cxn modelId="{ADDF66F6-3546-44DA-B81C-8A099C7C4973}" type="presParOf" srcId="{FF39AE26-271C-4CD2-9B93-F9D48672928A}" destId="{7CB8BD9B-4140-477F-A374-F5F9BA92D882}" srcOrd="2" destOrd="0" presId="urn:microsoft.com/office/officeart/2005/8/layout/orgChart1"/>
    <dgm:cxn modelId="{55144A5B-D06C-442A-A863-6CDDD6846628}" type="presParOf" srcId="{2900307A-B556-480E-8623-96430D3F9476}" destId="{50B4D2D0-15D5-4B76-A0D6-97016F0FFE08}" srcOrd="2" destOrd="0" presId="urn:microsoft.com/office/officeart/2005/8/layout/orgChart1"/>
    <dgm:cxn modelId="{684E4B02-96C5-4433-8E94-9FF97AAC4E73}" type="presParOf" srcId="{2900307A-B556-480E-8623-96430D3F9476}" destId="{C1919FBC-D5C6-4205-8CC4-7731135F7135}" srcOrd="3" destOrd="0" presId="urn:microsoft.com/office/officeart/2005/8/layout/orgChart1"/>
    <dgm:cxn modelId="{CDEBCE44-0EA5-4708-B822-B5179069CC04}" type="presParOf" srcId="{C1919FBC-D5C6-4205-8CC4-7731135F7135}" destId="{B5F73010-4F6E-44EC-8C6B-8C263355EDBB}" srcOrd="0" destOrd="0" presId="urn:microsoft.com/office/officeart/2005/8/layout/orgChart1"/>
    <dgm:cxn modelId="{E4E16C8E-BA7B-41F6-BA43-8F176AF86DB9}" type="presParOf" srcId="{B5F73010-4F6E-44EC-8C6B-8C263355EDBB}" destId="{41C6244D-3DE5-4069-9CA9-D891534BAE4C}" srcOrd="0" destOrd="0" presId="urn:microsoft.com/office/officeart/2005/8/layout/orgChart1"/>
    <dgm:cxn modelId="{F85089C8-296E-46D2-B9D1-49B218123903}" type="presParOf" srcId="{B5F73010-4F6E-44EC-8C6B-8C263355EDBB}" destId="{0F170844-86D7-468B-84B3-2C00BB379AD5}" srcOrd="1" destOrd="0" presId="urn:microsoft.com/office/officeart/2005/8/layout/orgChart1"/>
    <dgm:cxn modelId="{4396DEC3-B0FE-49E3-B60C-DE21379838E0}" type="presParOf" srcId="{C1919FBC-D5C6-4205-8CC4-7731135F7135}" destId="{D2C9251F-FFEF-490D-8DDF-D040BC5CAC45}" srcOrd="1" destOrd="0" presId="urn:microsoft.com/office/officeart/2005/8/layout/orgChart1"/>
    <dgm:cxn modelId="{11A76732-CF80-454C-8FB4-FE2ED6F3C9E5}" type="presParOf" srcId="{D2C9251F-FFEF-490D-8DDF-D040BC5CAC45}" destId="{D535F5F0-9161-464F-83DF-E516274C189C}" srcOrd="0" destOrd="0" presId="urn:microsoft.com/office/officeart/2005/8/layout/orgChart1"/>
    <dgm:cxn modelId="{D7FB4DB4-49E6-4686-B008-155265417772}" type="presParOf" srcId="{D2C9251F-FFEF-490D-8DDF-D040BC5CAC45}" destId="{10913334-7479-4BD7-AD49-C11A7A1522D7}" srcOrd="1" destOrd="0" presId="urn:microsoft.com/office/officeart/2005/8/layout/orgChart1"/>
    <dgm:cxn modelId="{5FAE8ACD-AF73-4283-B0EF-8E099101D7D0}" type="presParOf" srcId="{10913334-7479-4BD7-AD49-C11A7A1522D7}" destId="{3781CF9A-A5FB-4CA8-9BC2-FB3811B4C662}" srcOrd="0" destOrd="0" presId="urn:microsoft.com/office/officeart/2005/8/layout/orgChart1"/>
    <dgm:cxn modelId="{4C67C3A6-49C4-4FEB-9C93-1CE9B81A822B}" type="presParOf" srcId="{3781CF9A-A5FB-4CA8-9BC2-FB3811B4C662}" destId="{346EB38D-AED1-4883-91CC-626299931B3B}" srcOrd="0" destOrd="0" presId="urn:microsoft.com/office/officeart/2005/8/layout/orgChart1"/>
    <dgm:cxn modelId="{C969630C-9A47-4062-9DA2-461D1D7AEF06}" type="presParOf" srcId="{3781CF9A-A5FB-4CA8-9BC2-FB3811B4C662}" destId="{1CC2AB77-26EB-47F4-84FF-F6D165CC8DDA}" srcOrd="1" destOrd="0" presId="urn:microsoft.com/office/officeart/2005/8/layout/orgChart1"/>
    <dgm:cxn modelId="{0C694FF8-CE3C-4EC8-9DC6-A0ED56E87AB4}" type="presParOf" srcId="{10913334-7479-4BD7-AD49-C11A7A1522D7}" destId="{E8658BEE-22F4-4A7E-B0F3-EB2DA37C09EA}" srcOrd="1" destOrd="0" presId="urn:microsoft.com/office/officeart/2005/8/layout/orgChart1"/>
    <dgm:cxn modelId="{6DCB3928-B251-4862-9EF7-C1874BFD1DE2}" type="presParOf" srcId="{10913334-7479-4BD7-AD49-C11A7A1522D7}" destId="{F0ABA786-02FC-47A1-9A22-D65D4A96F5D2}" srcOrd="2" destOrd="0" presId="urn:microsoft.com/office/officeart/2005/8/layout/orgChart1"/>
    <dgm:cxn modelId="{2FD92176-1346-4B5F-9467-BD8AC702E1DE}" type="presParOf" srcId="{C1919FBC-D5C6-4205-8CC4-7731135F7135}" destId="{F6EE624F-120B-4684-9E00-E0C08FA1F6DC}" srcOrd="2" destOrd="0" presId="urn:microsoft.com/office/officeart/2005/8/layout/orgChart1"/>
    <dgm:cxn modelId="{AAF3E244-4458-4546-8C98-DEBE591837D5}" type="presParOf" srcId="{58C3095C-6576-4B70-8F8E-072404019AD0}" destId="{087A6418-A92B-4813-8B76-FB2BF4489056}" srcOrd="2" destOrd="0" presId="urn:microsoft.com/office/officeart/2005/8/layout/orgChart1"/>
    <dgm:cxn modelId="{0DA89FD9-BBAE-4292-91E4-CA250DCB7C53}" type="presParOf" srcId="{087A6418-A92B-4813-8B76-FB2BF4489056}" destId="{EFA9AD46-EACF-4507-9D04-3E78DC025647}" srcOrd="0" destOrd="0" presId="urn:microsoft.com/office/officeart/2005/8/layout/orgChart1"/>
    <dgm:cxn modelId="{26429BAB-A69D-45BA-BB25-4F0B18B20234}" type="presParOf" srcId="{087A6418-A92B-4813-8B76-FB2BF4489056}" destId="{839F3584-4163-47F6-A084-56F3A6A4264C}" srcOrd="1" destOrd="0" presId="urn:microsoft.com/office/officeart/2005/8/layout/orgChart1"/>
    <dgm:cxn modelId="{90999CDF-466C-4ED8-BC67-23D8DC24A9F1}" type="presParOf" srcId="{839F3584-4163-47F6-A084-56F3A6A4264C}" destId="{C7542273-60BA-4CA3-A79F-C8047299F9E9}" srcOrd="0" destOrd="0" presId="urn:microsoft.com/office/officeart/2005/8/layout/orgChart1"/>
    <dgm:cxn modelId="{BBF09E2A-F2D0-40D5-B001-E03C095A5DFC}" type="presParOf" srcId="{C7542273-60BA-4CA3-A79F-C8047299F9E9}" destId="{032ADCEA-D262-4344-8AFC-C1FCF35CE4EB}" srcOrd="0" destOrd="0" presId="urn:microsoft.com/office/officeart/2005/8/layout/orgChart1"/>
    <dgm:cxn modelId="{8776104F-7620-41CA-BE34-BEC06F8A113B}" type="presParOf" srcId="{C7542273-60BA-4CA3-A79F-C8047299F9E9}" destId="{8DE706EC-D8C0-412E-9513-5A84EC723EFC}" srcOrd="1" destOrd="0" presId="urn:microsoft.com/office/officeart/2005/8/layout/orgChart1"/>
    <dgm:cxn modelId="{A40D5E81-143B-47DF-8973-AD3E658371D3}" type="presParOf" srcId="{839F3584-4163-47F6-A084-56F3A6A4264C}" destId="{2832A284-0300-4B10-826E-2FBECDEB3579}" srcOrd="1" destOrd="0" presId="urn:microsoft.com/office/officeart/2005/8/layout/orgChart1"/>
    <dgm:cxn modelId="{ECA4526E-591B-4712-B106-AF43F15F3021}" type="presParOf" srcId="{839F3584-4163-47F6-A084-56F3A6A4264C}" destId="{FD0BF30A-E94C-4A71-B1D2-15D1E8B72D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9AD46-EACF-4507-9D04-3E78DC025647}">
      <dsp:nvSpPr>
        <dsp:cNvPr id="0" name=""/>
        <dsp:cNvSpPr/>
      </dsp:nvSpPr>
      <dsp:spPr>
        <a:xfrm>
          <a:off x="1360716" y="701024"/>
          <a:ext cx="142870" cy="625910"/>
        </a:xfrm>
        <a:custGeom>
          <a:avLst/>
          <a:gdLst/>
          <a:ahLst/>
          <a:cxnLst/>
          <a:rect l="0" t="0" r="0" b="0"/>
          <a:pathLst>
            <a:path>
              <a:moveTo>
                <a:pt x="142870" y="0"/>
              </a:moveTo>
              <a:lnTo>
                <a:pt x="142870" y="625910"/>
              </a:lnTo>
              <a:lnTo>
                <a:pt x="0" y="6259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C4F7BC-8381-4F56-AF29-5A718235A824}">
      <dsp:nvSpPr>
        <dsp:cNvPr id="0" name=""/>
        <dsp:cNvSpPr/>
      </dsp:nvSpPr>
      <dsp:spPr>
        <a:xfrm>
          <a:off x="1782525" y="2488339"/>
          <a:ext cx="157879" cy="1877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7868"/>
              </a:lnTo>
              <a:lnTo>
                <a:pt x="157879" y="18778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5F5F0-9161-464F-83DF-E516274C189C}">
      <dsp:nvSpPr>
        <dsp:cNvPr id="0" name=""/>
        <dsp:cNvSpPr/>
      </dsp:nvSpPr>
      <dsp:spPr>
        <a:xfrm>
          <a:off x="1782525" y="2488339"/>
          <a:ext cx="157879" cy="1175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5759"/>
              </a:lnTo>
              <a:lnTo>
                <a:pt x="157879" y="11757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EA4FAC-B7DA-4653-BFCA-CDE2BF697AC7}">
      <dsp:nvSpPr>
        <dsp:cNvPr id="0" name=""/>
        <dsp:cNvSpPr/>
      </dsp:nvSpPr>
      <dsp:spPr>
        <a:xfrm>
          <a:off x="1782525" y="2488339"/>
          <a:ext cx="157879" cy="405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158"/>
              </a:lnTo>
              <a:lnTo>
                <a:pt x="157879" y="4051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B4D2D0-15D5-4B76-A0D6-97016F0FFE08}">
      <dsp:nvSpPr>
        <dsp:cNvPr id="0" name=""/>
        <dsp:cNvSpPr/>
      </dsp:nvSpPr>
      <dsp:spPr>
        <a:xfrm>
          <a:off x="1503587" y="701024"/>
          <a:ext cx="823208" cy="1251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8950"/>
              </a:lnTo>
              <a:lnTo>
                <a:pt x="823208" y="1108950"/>
              </a:lnTo>
              <a:lnTo>
                <a:pt x="823208" y="1251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0A9CF-AC82-4146-81CE-503FCE4F3132}">
      <dsp:nvSpPr>
        <dsp:cNvPr id="0" name=""/>
        <dsp:cNvSpPr/>
      </dsp:nvSpPr>
      <dsp:spPr>
        <a:xfrm>
          <a:off x="136108" y="2488339"/>
          <a:ext cx="200631" cy="1467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318"/>
              </a:lnTo>
              <a:lnTo>
                <a:pt x="200631" y="1467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27C5A-FA1B-46D9-8CE9-2851F0B585E8}">
      <dsp:nvSpPr>
        <dsp:cNvPr id="0" name=""/>
        <dsp:cNvSpPr/>
      </dsp:nvSpPr>
      <dsp:spPr>
        <a:xfrm>
          <a:off x="136108" y="2488339"/>
          <a:ext cx="200631" cy="550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0937"/>
              </a:lnTo>
              <a:lnTo>
                <a:pt x="200631" y="5509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1BEB97-A4DD-4282-9DC8-DE5C06E3F43A}">
      <dsp:nvSpPr>
        <dsp:cNvPr id="0" name=""/>
        <dsp:cNvSpPr/>
      </dsp:nvSpPr>
      <dsp:spPr>
        <a:xfrm>
          <a:off x="680378" y="701024"/>
          <a:ext cx="823208" cy="1251821"/>
        </a:xfrm>
        <a:custGeom>
          <a:avLst/>
          <a:gdLst/>
          <a:ahLst/>
          <a:cxnLst/>
          <a:rect l="0" t="0" r="0" b="0"/>
          <a:pathLst>
            <a:path>
              <a:moveTo>
                <a:pt x="823208" y="0"/>
              </a:moveTo>
              <a:lnTo>
                <a:pt x="823208" y="1108950"/>
              </a:lnTo>
              <a:lnTo>
                <a:pt x="0" y="1108950"/>
              </a:lnTo>
              <a:lnTo>
                <a:pt x="0" y="1251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4341A8-180C-4F7D-AED0-DA330D139440}">
      <dsp:nvSpPr>
        <dsp:cNvPr id="0" name=""/>
        <dsp:cNvSpPr/>
      </dsp:nvSpPr>
      <dsp:spPr>
        <a:xfrm>
          <a:off x="823249" y="20687"/>
          <a:ext cx="1360675" cy="6803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gas </a:t>
          </a:r>
          <a:r>
            <a:rPr lang="de-DE" sz="1600" kern="1200" dirty="0" err="1" smtClean="0"/>
            <a:t>permeability</a:t>
          </a:r>
          <a:endParaRPr lang="de-DE" sz="1600" kern="1200" dirty="0"/>
        </a:p>
      </dsp:txBody>
      <dsp:txXfrm>
        <a:off x="823249" y="20687"/>
        <a:ext cx="1360675" cy="680337"/>
      </dsp:txXfrm>
    </dsp:sp>
    <dsp:sp modelId="{D4385F64-A113-4E7F-B89D-FA275C44A51E}">
      <dsp:nvSpPr>
        <dsp:cNvPr id="0" name=""/>
        <dsp:cNvSpPr/>
      </dsp:nvSpPr>
      <dsp:spPr>
        <a:xfrm>
          <a:off x="40" y="1952846"/>
          <a:ext cx="1360675" cy="535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on </a:t>
          </a:r>
          <a:r>
            <a:rPr lang="de-DE" sz="1600" kern="1200" dirty="0" err="1" smtClean="0"/>
            <a:t>core</a:t>
          </a:r>
          <a:r>
            <a:rPr lang="de-DE" sz="1600" kern="1200" dirty="0" smtClean="0"/>
            <a:t> </a:t>
          </a:r>
          <a:r>
            <a:rPr lang="de-DE" sz="1600" kern="1200" dirty="0" err="1" smtClean="0"/>
            <a:t>samples</a:t>
          </a:r>
          <a:endParaRPr lang="de-DE" sz="1600" kern="1200" dirty="0"/>
        </a:p>
      </dsp:txBody>
      <dsp:txXfrm>
        <a:off x="40" y="1952846"/>
        <a:ext cx="1360675" cy="535493"/>
      </dsp:txXfrm>
    </dsp:sp>
    <dsp:sp modelId="{DFA95F6B-9193-4B4B-9768-AF1D6860EEFD}">
      <dsp:nvSpPr>
        <dsp:cNvPr id="0" name=""/>
        <dsp:cNvSpPr/>
      </dsp:nvSpPr>
      <dsp:spPr>
        <a:xfrm>
          <a:off x="336739" y="2699108"/>
          <a:ext cx="1360675" cy="6803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parallel </a:t>
          </a:r>
          <a:r>
            <a:rPr lang="de-DE" sz="1300" kern="1200" dirty="0" err="1" smtClean="0"/>
            <a:t>to</a:t>
          </a:r>
          <a:r>
            <a:rPr lang="de-DE" sz="1300" kern="1200" dirty="0" smtClean="0"/>
            <a:t> </a:t>
          </a:r>
          <a:r>
            <a:rPr lang="de-DE" sz="1300" kern="1200" dirty="0" err="1" smtClean="0"/>
            <a:t>concreting</a:t>
          </a:r>
          <a:r>
            <a:rPr lang="de-DE" sz="1300" kern="1200" dirty="0" smtClean="0"/>
            <a:t> </a:t>
          </a:r>
          <a:r>
            <a:rPr lang="de-DE" sz="1300" kern="1200" dirty="0" err="1" smtClean="0"/>
            <a:t>section</a:t>
          </a:r>
          <a:r>
            <a:rPr lang="de-DE" sz="1300" kern="1200" dirty="0" smtClean="0"/>
            <a:t> </a:t>
          </a:r>
          <a:r>
            <a:rPr lang="de-DE" sz="1300" kern="1200" dirty="0" err="1" smtClean="0"/>
            <a:t>boundaries</a:t>
          </a:r>
          <a:endParaRPr lang="de-DE" sz="1300" kern="1200" dirty="0"/>
        </a:p>
      </dsp:txBody>
      <dsp:txXfrm>
        <a:off x="336739" y="2699108"/>
        <a:ext cx="1360675" cy="680337"/>
      </dsp:txXfrm>
    </dsp:sp>
    <dsp:sp modelId="{A2484791-18BC-4A04-91F1-6288432E3431}">
      <dsp:nvSpPr>
        <dsp:cNvPr id="0" name=""/>
        <dsp:cNvSpPr/>
      </dsp:nvSpPr>
      <dsp:spPr>
        <a:xfrm>
          <a:off x="336739" y="3615489"/>
          <a:ext cx="1360675" cy="6803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err="1" smtClean="0"/>
            <a:t>perpendicular</a:t>
          </a:r>
          <a:r>
            <a:rPr lang="de-DE" sz="1300" kern="1200" dirty="0" smtClean="0"/>
            <a:t> </a:t>
          </a:r>
          <a:r>
            <a:rPr lang="de-DE" sz="1300" kern="1200" dirty="0" err="1" smtClean="0"/>
            <a:t>to</a:t>
          </a:r>
          <a:r>
            <a:rPr lang="de-DE" sz="1300" kern="1200" dirty="0" smtClean="0"/>
            <a:t> </a:t>
          </a:r>
          <a:r>
            <a:rPr lang="de-DE" sz="1300" kern="1200" dirty="0" err="1" smtClean="0"/>
            <a:t>concreting</a:t>
          </a:r>
          <a:r>
            <a:rPr lang="de-DE" sz="1300" kern="1200" dirty="0" smtClean="0"/>
            <a:t> </a:t>
          </a:r>
          <a:r>
            <a:rPr lang="de-DE" sz="1300" kern="1200" dirty="0" err="1" smtClean="0"/>
            <a:t>section</a:t>
          </a:r>
          <a:r>
            <a:rPr lang="de-DE" sz="1300" kern="1200" dirty="0" smtClean="0"/>
            <a:t> </a:t>
          </a:r>
          <a:r>
            <a:rPr lang="de-DE" sz="1300" kern="1200" dirty="0" err="1" smtClean="0"/>
            <a:t>boundaries</a:t>
          </a:r>
          <a:endParaRPr lang="de-DE" sz="1300" kern="1200" dirty="0"/>
        </a:p>
      </dsp:txBody>
      <dsp:txXfrm>
        <a:off x="336739" y="3615489"/>
        <a:ext cx="1360675" cy="680337"/>
      </dsp:txXfrm>
    </dsp:sp>
    <dsp:sp modelId="{41C6244D-3DE5-4069-9CA9-D891534BAE4C}">
      <dsp:nvSpPr>
        <dsp:cNvPr id="0" name=""/>
        <dsp:cNvSpPr/>
      </dsp:nvSpPr>
      <dsp:spPr>
        <a:xfrm>
          <a:off x="1646457" y="1952846"/>
          <a:ext cx="1360675" cy="535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in situ (</a:t>
          </a:r>
          <a:r>
            <a:rPr lang="de-DE" sz="1600" kern="1200" dirty="0" err="1" smtClean="0"/>
            <a:t>boreholes</a:t>
          </a:r>
          <a:r>
            <a:rPr lang="de-DE" sz="1600" kern="1200" dirty="0" smtClean="0"/>
            <a:t>)</a:t>
          </a:r>
          <a:endParaRPr lang="de-DE" sz="1600" kern="1200" dirty="0"/>
        </a:p>
      </dsp:txBody>
      <dsp:txXfrm>
        <a:off x="1646457" y="1952846"/>
        <a:ext cx="1360675" cy="535493"/>
      </dsp:txXfrm>
    </dsp:sp>
    <dsp:sp modelId="{F5B75C17-78EF-4D8E-ACA8-E5C418C72B73}">
      <dsp:nvSpPr>
        <dsp:cNvPr id="0" name=""/>
        <dsp:cNvSpPr/>
      </dsp:nvSpPr>
      <dsp:spPr>
        <a:xfrm>
          <a:off x="1940404" y="2699108"/>
          <a:ext cx="1360675" cy="3887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err="1" smtClean="0"/>
            <a:t>inside</a:t>
          </a:r>
          <a:r>
            <a:rPr lang="de-DE" sz="1300" kern="1200" dirty="0" smtClean="0"/>
            <a:t> a </a:t>
          </a:r>
          <a:r>
            <a:rPr lang="de-DE" sz="1300" kern="1200" dirty="0" err="1" smtClean="0"/>
            <a:t>layer</a:t>
          </a:r>
          <a:endParaRPr lang="de-DE" sz="1300" kern="1200" dirty="0"/>
        </a:p>
      </dsp:txBody>
      <dsp:txXfrm>
        <a:off x="1940404" y="2699108"/>
        <a:ext cx="1360675" cy="388778"/>
      </dsp:txXfrm>
    </dsp:sp>
    <dsp:sp modelId="{346EB38D-AED1-4883-91CC-626299931B3B}">
      <dsp:nvSpPr>
        <dsp:cNvPr id="0" name=""/>
        <dsp:cNvSpPr/>
      </dsp:nvSpPr>
      <dsp:spPr>
        <a:xfrm>
          <a:off x="1940404" y="3323930"/>
          <a:ext cx="1360675" cy="6803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err="1" smtClean="0"/>
            <a:t>with</a:t>
          </a:r>
          <a:r>
            <a:rPr lang="de-DE" sz="1300" kern="1200" dirty="0" smtClean="0"/>
            <a:t> </a:t>
          </a:r>
          <a:r>
            <a:rPr lang="de-DE" sz="1300" kern="1200" dirty="0" err="1" smtClean="0"/>
            <a:t>concreting</a:t>
          </a:r>
          <a:r>
            <a:rPr lang="de-DE" sz="1300" kern="1200" dirty="0" smtClean="0"/>
            <a:t> </a:t>
          </a:r>
          <a:r>
            <a:rPr lang="de-DE" sz="1300" kern="1200" dirty="0" err="1" smtClean="0"/>
            <a:t>section</a:t>
          </a:r>
          <a:r>
            <a:rPr lang="de-DE" sz="1300" kern="1200" dirty="0" smtClean="0"/>
            <a:t> </a:t>
          </a:r>
          <a:r>
            <a:rPr lang="de-DE" sz="1300" kern="1200" dirty="0" err="1" smtClean="0"/>
            <a:t>boundary</a:t>
          </a:r>
          <a:endParaRPr lang="de-DE" sz="1300" kern="1200" dirty="0"/>
        </a:p>
      </dsp:txBody>
      <dsp:txXfrm>
        <a:off x="1940404" y="3323930"/>
        <a:ext cx="1360675" cy="680337"/>
      </dsp:txXfrm>
    </dsp:sp>
    <dsp:sp modelId="{A37FA7DF-E867-4995-A6E8-58D56D0D860C}">
      <dsp:nvSpPr>
        <dsp:cNvPr id="0" name=""/>
        <dsp:cNvSpPr/>
      </dsp:nvSpPr>
      <dsp:spPr>
        <a:xfrm>
          <a:off x="1940404" y="4230276"/>
          <a:ext cx="1360675" cy="2718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integral</a:t>
          </a:r>
          <a:endParaRPr lang="de-DE" sz="1300" kern="1200" dirty="0"/>
        </a:p>
      </dsp:txBody>
      <dsp:txXfrm>
        <a:off x="1940404" y="4230276"/>
        <a:ext cx="1360675" cy="271862"/>
      </dsp:txXfrm>
    </dsp:sp>
    <dsp:sp modelId="{032ADCEA-D262-4344-8AFC-C1FCF35CE4EB}">
      <dsp:nvSpPr>
        <dsp:cNvPr id="0" name=""/>
        <dsp:cNvSpPr/>
      </dsp:nvSpPr>
      <dsp:spPr>
        <a:xfrm>
          <a:off x="40" y="986766"/>
          <a:ext cx="1360675" cy="6803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medium: dry </a:t>
          </a:r>
          <a:r>
            <a:rPr lang="de-DE" sz="1200" kern="1200" dirty="0" err="1" smtClean="0"/>
            <a:t>compressed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air</a:t>
          </a:r>
          <a:endParaRPr lang="de-DE" sz="1200" kern="1200" dirty="0"/>
        </a:p>
      </dsp:txBody>
      <dsp:txXfrm>
        <a:off x="40" y="986766"/>
        <a:ext cx="1360675" cy="6803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9AD46-EACF-4507-9D04-3E78DC025647}">
      <dsp:nvSpPr>
        <dsp:cNvPr id="0" name=""/>
        <dsp:cNvSpPr/>
      </dsp:nvSpPr>
      <dsp:spPr>
        <a:xfrm>
          <a:off x="1434608" y="654546"/>
          <a:ext cx="136864" cy="671596"/>
        </a:xfrm>
        <a:custGeom>
          <a:avLst/>
          <a:gdLst/>
          <a:ahLst/>
          <a:cxnLst/>
          <a:rect l="0" t="0" r="0" b="0"/>
          <a:pathLst>
            <a:path>
              <a:moveTo>
                <a:pt x="136864" y="0"/>
              </a:moveTo>
              <a:lnTo>
                <a:pt x="136864" y="671596"/>
              </a:lnTo>
              <a:lnTo>
                <a:pt x="0" y="6715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5F5F0-9161-464F-83DF-E516274C189C}">
      <dsp:nvSpPr>
        <dsp:cNvPr id="0" name=""/>
        <dsp:cNvSpPr/>
      </dsp:nvSpPr>
      <dsp:spPr>
        <a:xfrm>
          <a:off x="1838684" y="2535101"/>
          <a:ext cx="195520" cy="427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7808"/>
              </a:lnTo>
              <a:lnTo>
                <a:pt x="195520" y="4278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B4D2D0-15D5-4B76-A0D6-97016F0FFE08}">
      <dsp:nvSpPr>
        <dsp:cNvPr id="0" name=""/>
        <dsp:cNvSpPr/>
      </dsp:nvSpPr>
      <dsp:spPr>
        <a:xfrm>
          <a:off x="1571472" y="654546"/>
          <a:ext cx="788599" cy="1343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6328"/>
              </a:lnTo>
              <a:lnTo>
                <a:pt x="788599" y="1206328"/>
              </a:lnTo>
              <a:lnTo>
                <a:pt x="788599" y="13431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0A9CF-AC82-4146-81CE-503FCE4F3132}">
      <dsp:nvSpPr>
        <dsp:cNvPr id="0" name=""/>
        <dsp:cNvSpPr/>
      </dsp:nvSpPr>
      <dsp:spPr>
        <a:xfrm>
          <a:off x="261485" y="2529281"/>
          <a:ext cx="195520" cy="1525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5059"/>
              </a:lnTo>
              <a:lnTo>
                <a:pt x="195520" y="15250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27C5A-FA1B-46D9-8CE9-2851F0B585E8}">
      <dsp:nvSpPr>
        <dsp:cNvPr id="0" name=""/>
        <dsp:cNvSpPr/>
      </dsp:nvSpPr>
      <dsp:spPr>
        <a:xfrm>
          <a:off x="261485" y="2529281"/>
          <a:ext cx="195520" cy="599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9596"/>
              </a:lnTo>
              <a:lnTo>
                <a:pt x="195520" y="5995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1BEB97-A4DD-4282-9DC8-DE5C06E3F43A}">
      <dsp:nvSpPr>
        <dsp:cNvPr id="0" name=""/>
        <dsp:cNvSpPr/>
      </dsp:nvSpPr>
      <dsp:spPr>
        <a:xfrm>
          <a:off x="782873" y="654546"/>
          <a:ext cx="788599" cy="1343192"/>
        </a:xfrm>
        <a:custGeom>
          <a:avLst/>
          <a:gdLst/>
          <a:ahLst/>
          <a:cxnLst/>
          <a:rect l="0" t="0" r="0" b="0"/>
          <a:pathLst>
            <a:path>
              <a:moveTo>
                <a:pt x="788599" y="0"/>
              </a:moveTo>
              <a:lnTo>
                <a:pt x="788599" y="1206328"/>
              </a:lnTo>
              <a:lnTo>
                <a:pt x="0" y="1206328"/>
              </a:lnTo>
              <a:lnTo>
                <a:pt x="0" y="13431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4341A8-180C-4F7D-AED0-DA330D139440}">
      <dsp:nvSpPr>
        <dsp:cNvPr id="0" name=""/>
        <dsp:cNvSpPr/>
      </dsp:nvSpPr>
      <dsp:spPr>
        <a:xfrm>
          <a:off x="919738" y="2812"/>
          <a:ext cx="1303469" cy="6517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err="1" smtClean="0"/>
            <a:t>solution</a:t>
          </a:r>
          <a:r>
            <a:rPr lang="de-DE" sz="1600" kern="1200" dirty="0" smtClean="0"/>
            <a:t> </a:t>
          </a:r>
          <a:r>
            <a:rPr lang="de-DE" sz="1600" kern="1200" dirty="0" err="1" smtClean="0"/>
            <a:t>permeability</a:t>
          </a:r>
          <a:endParaRPr lang="de-DE" sz="1600" kern="1200" dirty="0"/>
        </a:p>
      </dsp:txBody>
      <dsp:txXfrm>
        <a:off x="919738" y="2812"/>
        <a:ext cx="1303469" cy="651734"/>
      </dsp:txXfrm>
    </dsp:sp>
    <dsp:sp modelId="{D4385F64-A113-4E7F-B89D-FA275C44A51E}">
      <dsp:nvSpPr>
        <dsp:cNvPr id="0" name=""/>
        <dsp:cNvSpPr/>
      </dsp:nvSpPr>
      <dsp:spPr>
        <a:xfrm>
          <a:off x="131138" y="1997739"/>
          <a:ext cx="1303469" cy="5315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on </a:t>
          </a:r>
          <a:r>
            <a:rPr lang="de-DE" sz="1600" kern="1200" dirty="0" err="1" smtClean="0"/>
            <a:t>core</a:t>
          </a:r>
          <a:r>
            <a:rPr lang="de-DE" sz="1600" kern="1200" dirty="0" smtClean="0"/>
            <a:t> </a:t>
          </a:r>
          <a:r>
            <a:rPr lang="de-DE" sz="1600" kern="1200" dirty="0" err="1" smtClean="0"/>
            <a:t>samples</a:t>
          </a:r>
          <a:endParaRPr lang="de-DE" sz="1600" kern="1200" dirty="0"/>
        </a:p>
      </dsp:txBody>
      <dsp:txXfrm>
        <a:off x="131138" y="1997739"/>
        <a:ext cx="1303469" cy="531541"/>
      </dsp:txXfrm>
    </dsp:sp>
    <dsp:sp modelId="{DFA95F6B-9193-4B4B-9768-AF1D6860EEFD}">
      <dsp:nvSpPr>
        <dsp:cNvPr id="0" name=""/>
        <dsp:cNvSpPr/>
      </dsp:nvSpPr>
      <dsp:spPr>
        <a:xfrm>
          <a:off x="457006" y="2803010"/>
          <a:ext cx="1303469" cy="6517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parallel </a:t>
          </a:r>
          <a:r>
            <a:rPr lang="de-DE" sz="1200" kern="1200" dirty="0" err="1" smtClean="0"/>
            <a:t>to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concreting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section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boundaries</a:t>
          </a:r>
          <a:endParaRPr lang="de-DE" sz="1200" kern="1200" dirty="0"/>
        </a:p>
      </dsp:txBody>
      <dsp:txXfrm>
        <a:off x="457006" y="2803010"/>
        <a:ext cx="1303469" cy="651734"/>
      </dsp:txXfrm>
    </dsp:sp>
    <dsp:sp modelId="{A2484791-18BC-4A04-91F1-6288432E3431}">
      <dsp:nvSpPr>
        <dsp:cNvPr id="0" name=""/>
        <dsp:cNvSpPr/>
      </dsp:nvSpPr>
      <dsp:spPr>
        <a:xfrm>
          <a:off x="457006" y="3728474"/>
          <a:ext cx="1303469" cy="6517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err="1" smtClean="0"/>
            <a:t>perpendicular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to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concreting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section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boundaries</a:t>
          </a:r>
          <a:endParaRPr lang="de-DE" sz="1200" kern="1200" dirty="0"/>
        </a:p>
      </dsp:txBody>
      <dsp:txXfrm>
        <a:off x="457006" y="3728474"/>
        <a:ext cx="1303469" cy="651734"/>
      </dsp:txXfrm>
    </dsp:sp>
    <dsp:sp modelId="{41C6244D-3DE5-4069-9CA9-D891534BAE4C}">
      <dsp:nvSpPr>
        <dsp:cNvPr id="0" name=""/>
        <dsp:cNvSpPr/>
      </dsp:nvSpPr>
      <dsp:spPr>
        <a:xfrm>
          <a:off x="1708337" y="1997739"/>
          <a:ext cx="1303469" cy="5373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in situ (</a:t>
          </a:r>
          <a:r>
            <a:rPr lang="de-DE" sz="1600" kern="1200" dirty="0" err="1" smtClean="0"/>
            <a:t>boreholes</a:t>
          </a:r>
          <a:r>
            <a:rPr lang="de-DE" sz="1600" kern="1200" dirty="0" smtClean="0"/>
            <a:t>)</a:t>
          </a:r>
          <a:endParaRPr lang="de-DE" sz="1600" kern="1200" dirty="0"/>
        </a:p>
      </dsp:txBody>
      <dsp:txXfrm>
        <a:off x="1708337" y="1997739"/>
        <a:ext cx="1303469" cy="537361"/>
      </dsp:txXfrm>
    </dsp:sp>
    <dsp:sp modelId="{346EB38D-AED1-4883-91CC-626299931B3B}">
      <dsp:nvSpPr>
        <dsp:cNvPr id="0" name=""/>
        <dsp:cNvSpPr/>
      </dsp:nvSpPr>
      <dsp:spPr>
        <a:xfrm>
          <a:off x="2034204" y="2808830"/>
          <a:ext cx="1303469" cy="3081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integral</a:t>
          </a:r>
          <a:endParaRPr lang="de-DE" sz="1200" kern="1200" dirty="0"/>
        </a:p>
      </dsp:txBody>
      <dsp:txXfrm>
        <a:off x="2034204" y="2808830"/>
        <a:ext cx="1303469" cy="308159"/>
      </dsp:txXfrm>
    </dsp:sp>
    <dsp:sp modelId="{032ADCEA-D262-4344-8AFC-C1FCF35CE4EB}">
      <dsp:nvSpPr>
        <dsp:cNvPr id="0" name=""/>
        <dsp:cNvSpPr/>
      </dsp:nvSpPr>
      <dsp:spPr>
        <a:xfrm>
          <a:off x="9668" y="928275"/>
          <a:ext cx="1424940" cy="7957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 2 </a:t>
          </a:r>
          <a:r>
            <a:rPr lang="de-DE" sz="1000" kern="1200" dirty="0" err="1" smtClean="0"/>
            <a:t>salt</a:t>
          </a:r>
          <a:r>
            <a:rPr lang="de-DE" sz="1000" kern="1200" dirty="0" smtClean="0"/>
            <a:t> </a:t>
          </a:r>
          <a:r>
            <a:rPr lang="de-DE" sz="1000" kern="1200" dirty="0" err="1" smtClean="0"/>
            <a:t>solutions</a:t>
          </a:r>
          <a:r>
            <a:rPr lang="de-DE" sz="1000" kern="1200" dirty="0" smtClean="0"/>
            <a:t>: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 (1) </a:t>
          </a:r>
          <a:r>
            <a:rPr lang="de-DE" sz="1000" kern="1200" dirty="0" err="1" smtClean="0"/>
            <a:t>saturated</a:t>
          </a:r>
          <a:r>
            <a:rPr lang="de-DE" sz="1000" kern="1200" dirty="0" smtClean="0"/>
            <a:t> </a:t>
          </a:r>
          <a:r>
            <a:rPr lang="de-DE" sz="1000" kern="1200" dirty="0" err="1" smtClean="0"/>
            <a:t>with</a:t>
          </a:r>
          <a:r>
            <a:rPr lang="de-DE" sz="1000" kern="1200" dirty="0" smtClean="0"/>
            <a:t> NaCl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 (2) </a:t>
          </a:r>
          <a:r>
            <a:rPr lang="de-DE" sz="1000" kern="1200" dirty="0" err="1" smtClean="0"/>
            <a:t>saturated</a:t>
          </a:r>
          <a:r>
            <a:rPr lang="de-DE" sz="1000" kern="1200" dirty="0" smtClean="0"/>
            <a:t> </a:t>
          </a:r>
          <a:r>
            <a:rPr lang="de-DE" sz="1000" kern="1200" dirty="0" err="1" smtClean="0"/>
            <a:t>with</a:t>
          </a:r>
          <a:r>
            <a:rPr lang="de-DE" sz="1000" kern="1200" dirty="0" smtClean="0"/>
            <a:t> NaCl,    </a:t>
          </a:r>
          <a:r>
            <a:rPr lang="de-DE" sz="1000" kern="1200" dirty="0" smtClean="0">
              <a:solidFill>
                <a:srgbClr val="0064A8"/>
              </a:solidFill>
            </a:rPr>
            <a:t>n     </a:t>
          </a:r>
          <a:r>
            <a:rPr lang="de-DE" sz="1000" kern="1200" dirty="0" err="1" smtClean="0"/>
            <a:t>containing</a:t>
          </a:r>
          <a:r>
            <a:rPr lang="de-DE" sz="1000" kern="1200" dirty="0" smtClean="0"/>
            <a:t> MgCl</a:t>
          </a:r>
          <a:r>
            <a:rPr lang="de-DE" sz="1000" kern="1200" baseline="-25000" dirty="0" smtClean="0"/>
            <a:t>2</a:t>
          </a:r>
          <a:endParaRPr lang="de-DE" sz="1000" kern="1200" dirty="0" smtClean="0"/>
        </a:p>
      </dsp:txBody>
      <dsp:txXfrm>
        <a:off x="9668" y="928275"/>
        <a:ext cx="1424940" cy="795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2F4D8-9D10-7545-9E97-DAA5B67C3D77}" type="datetimeFigureOut">
              <a:rPr lang="de-DE" smtClean="0"/>
              <a:t>30.04.2020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49253-BA68-5E41-9D9D-69BF5B0E9B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4620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990F9-873F-437A-9076-1F8301216EF8}" type="datetimeFigureOut">
              <a:rPr lang="de-DE" smtClean="0"/>
              <a:t>30.04.2020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DEA7E-8C91-4F13-BFE6-CB9164BF54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46819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rgbClr val="0064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36000" y="1844825"/>
            <a:ext cx="7308000" cy="1296144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36000" y="5251648"/>
            <a:ext cx="7308408" cy="84164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0" y="98720"/>
            <a:ext cx="2555776" cy="8100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2237910" cy="6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63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>
                <a:solidFill>
                  <a:srgbClr val="80808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36000" y="1619999"/>
            <a:ext cx="7308000" cy="4500000"/>
          </a:xfrm>
        </p:spPr>
        <p:txBody>
          <a:bodyPr lIns="0" tIns="0" rIns="0" bIns="0"/>
          <a:lstStyle>
            <a:lvl1pPr>
              <a:defRPr sz="1800"/>
            </a:lvl1pPr>
            <a:lvl2pPr marL="742950" indent="-285750">
              <a:buFont typeface="Wingdings" pitchFamily="2" charset="2"/>
              <a:buChar char="§"/>
              <a:defRPr sz="1800"/>
            </a:lvl2pPr>
            <a:lvl3pPr marL="1143000" indent="-228600">
              <a:buFont typeface="Courier New" pitchFamily="49" charset="0"/>
              <a:buChar char="o"/>
              <a:defRPr sz="1400"/>
            </a:lvl3pPr>
            <a:lvl4pPr>
              <a:defRPr sz="1400"/>
            </a:lvl4pPr>
            <a:lvl5pPr marL="2057400" indent="-228600">
              <a:buFont typeface="Arial" pitchFamily="34" charset="0"/>
              <a:buChar char="•"/>
              <a:defRPr sz="12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anchor="t" anchorCtr="0"/>
          <a:lstStyle>
            <a:lvl1pPr>
              <a:defRPr sz="1000"/>
            </a:lvl1pPr>
          </a:lstStyle>
          <a:p>
            <a:fld id="{F9CA7F02-FF28-4D8F-AF3B-6C950C783A5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 hasCustomPrompt="1"/>
          </p:nvPr>
        </p:nvSpPr>
        <p:spPr>
          <a:xfrm>
            <a:off x="936000" y="990000"/>
            <a:ext cx="7308000" cy="566792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0064A8"/>
                </a:solidFill>
              </a:defRPr>
            </a:lvl1pPr>
          </a:lstStyle>
          <a:p>
            <a:pPr lvl="0"/>
            <a:r>
              <a:rPr lang="de-DE" smtClean="0"/>
              <a:t>TITELMASTERFORMAT BEARBEITEN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36000" y="6309320"/>
            <a:ext cx="7308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B3B3B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TU Bergakademie Freiberg | Institut für ... | Professur für ... | Institut | Tel.: 0373139-1234 | Vortragender Max Mustermann | Veranstaltungstitel |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4397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36000" y="1844824"/>
            <a:ext cx="7308000" cy="4275174"/>
          </a:xfrm>
        </p:spPr>
        <p:txBody>
          <a:bodyPr lIns="0" tIns="0" rIns="0" bIns="0"/>
          <a:lstStyle>
            <a:lvl1pPr>
              <a:defRPr sz="1800"/>
            </a:lvl1pPr>
            <a:lvl2pPr marL="742950" indent="-285750">
              <a:buFont typeface="Wingdings" pitchFamily="2" charset="2"/>
              <a:buChar char="§"/>
              <a:defRPr sz="1800"/>
            </a:lvl2pPr>
            <a:lvl3pPr marL="1143000" indent="-228600">
              <a:buFont typeface="Courier New" pitchFamily="49" charset="0"/>
              <a:buChar char="o"/>
              <a:defRPr sz="1400"/>
            </a:lvl3pPr>
            <a:lvl4pPr>
              <a:defRPr sz="1400"/>
            </a:lvl4pPr>
            <a:lvl5pPr marL="2057400" indent="-228600">
              <a:buFont typeface="Arial" pitchFamily="34" charset="0"/>
              <a:buChar char="•"/>
              <a:defRPr sz="12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7F02-FF28-4D8F-AF3B-6C950C783A54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 hasCustomPrompt="1"/>
          </p:nvPr>
        </p:nvSpPr>
        <p:spPr>
          <a:xfrm>
            <a:off x="936000" y="990000"/>
            <a:ext cx="7308000" cy="566792"/>
          </a:xfrm>
        </p:spPr>
        <p:txBody>
          <a:bodyPr/>
          <a:lstStyle>
            <a:lvl1pPr>
              <a:spcBef>
                <a:spcPts val="0"/>
              </a:spcBef>
              <a:defRPr b="1">
                <a:solidFill>
                  <a:srgbClr val="0064A8"/>
                </a:solidFill>
              </a:defRPr>
            </a:lvl1pPr>
          </a:lstStyle>
          <a:p>
            <a:pPr lvl="0"/>
            <a:r>
              <a:rPr lang="de-DE" smtClean="0"/>
              <a:t>TITELMASTERFORMAT </a:t>
            </a:r>
          </a:p>
          <a:p>
            <a:pPr lvl="0"/>
            <a:r>
              <a:rPr lang="de-DE" smtClean="0"/>
              <a:t>ZWEIZEILIG BEARBEITEN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36000" y="6309320"/>
            <a:ext cx="7308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B3B3B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TU Bergakademie Freiberg | Institut für ... | Professur für ... | Institut | Tel.: 0373139-1234 | Vortragender Max Mustermann | Veranstaltungstitel |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2351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36000" y="1079999"/>
            <a:ext cx="3596208" cy="5004000"/>
          </a:xfrm>
        </p:spPr>
        <p:txBody>
          <a:bodyPr lIns="0" tIns="0" rIns="0" bIns="0"/>
          <a:lstStyle>
            <a:lvl1pPr>
              <a:defRPr sz="1800"/>
            </a:lvl1pPr>
            <a:lvl2pPr marL="742950" indent="-285750">
              <a:buFont typeface="Wingdings" pitchFamily="2" charset="2"/>
              <a:buChar char="§"/>
              <a:defRPr sz="1800"/>
            </a:lvl2pPr>
            <a:lvl3pPr marL="1143000" indent="-228600">
              <a:buFont typeface="Courier New" pitchFamily="49" charset="0"/>
              <a:buChar char="o"/>
              <a:defRPr sz="1400"/>
            </a:lvl3pPr>
            <a:lvl4pPr>
              <a:defRPr sz="1400"/>
            </a:lvl4pPr>
            <a:lvl5pPr marL="2057400" indent="-228600">
              <a:buFont typeface="Arial" pitchFamily="34" charset="0"/>
              <a:buChar char="•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080000"/>
            <a:ext cx="3596208" cy="5004000"/>
          </a:xfrm>
        </p:spPr>
        <p:txBody>
          <a:bodyPr/>
          <a:lstStyle>
            <a:lvl1pPr>
              <a:defRPr sz="1800"/>
            </a:lvl1pPr>
            <a:lvl2pPr marL="742950" indent="-285750">
              <a:buFont typeface="Wingdings" pitchFamily="2" charset="2"/>
              <a:buChar char="§"/>
              <a:defRPr sz="1800"/>
            </a:lvl2pPr>
            <a:lvl3pPr marL="1143000" indent="-228600">
              <a:buFont typeface="Courier New" pitchFamily="49" charset="0"/>
              <a:buChar char="o"/>
              <a:defRPr sz="1400"/>
            </a:lvl3pPr>
            <a:lvl4pPr>
              <a:defRPr sz="1400"/>
            </a:lvl4pPr>
            <a:lvl5pPr marL="2057400" indent="-228600">
              <a:buFont typeface="Arial" pitchFamily="34" charset="0"/>
              <a:buChar char="•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7F02-FF28-4D8F-AF3B-6C950C783A54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36000" y="6309320"/>
            <a:ext cx="7308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B3B3B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TU Bergakademie Freiberg | Institut für ... | Professur für ... | Institut | Tel.: 0373139-1234 | Vortragender Max Mustermann | Veranstaltungstitel |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995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6000" y="4800600"/>
            <a:ext cx="7308000" cy="566738"/>
          </a:xfrm>
        </p:spPr>
        <p:txBody>
          <a:bodyPr anchor="t" anchorCtr="0">
            <a:normAutofit/>
          </a:bodyPr>
          <a:lstStyle>
            <a:lvl1pPr algn="l">
              <a:defRPr sz="1800" b="1">
                <a:solidFill>
                  <a:srgbClr val="0064A8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936000" y="1080000"/>
            <a:ext cx="7308000" cy="35731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36000" y="5367338"/>
            <a:ext cx="7308000" cy="804862"/>
          </a:xfrm>
        </p:spPr>
        <p:txBody>
          <a:bodyPr lIns="0" tIns="0" rIns="0" bIns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7F02-FF28-4D8F-AF3B-6C950C783A54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1"/>
          <p:cNvSpPr txBox="1">
            <a:spLocks/>
          </p:cNvSpPr>
          <p:nvPr userDrawn="1"/>
        </p:nvSpPr>
        <p:spPr>
          <a:xfrm>
            <a:off x="936000" y="180000"/>
            <a:ext cx="7308000" cy="63000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500" kern="1200">
                <a:solidFill>
                  <a:srgbClr val="B3B3B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de-DE" sz="1800" smtClean="0">
                <a:solidFill>
                  <a:srgbClr val="0064A8"/>
                </a:solidFill>
              </a:rPr>
              <a:t>Titelmasterformat durch Klicken bearbeiten</a:t>
            </a:r>
            <a:endParaRPr lang="de-DE" sz="1800">
              <a:solidFill>
                <a:srgbClr val="0064A8"/>
              </a:solidFill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36000" y="6309320"/>
            <a:ext cx="7308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B3B3B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TU Bergakademie Freiberg | Institut für ... | Professur für ... | Institut | Tel.: 0373139-1234 | Vortragender Max Mustermann | Veranstaltungstitel |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351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36000" y="180000"/>
            <a:ext cx="7308000" cy="63000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36000" y="1080000"/>
            <a:ext cx="7308000" cy="500141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36000" y="6309320"/>
            <a:ext cx="7308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B3B3B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TU Bergakademie Freiberg | Institut für ... | Professur für ... | Institut | Tel.: 0373139-1234 | Vortragender Max Mustermann | Veranstaltungstitel | 2019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44408" y="6309320"/>
            <a:ext cx="729192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B3B3B3"/>
                </a:solidFill>
              </a:defRPr>
            </a:lvl1pPr>
          </a:lstStyle>
          <a:p>
            <a:fld id="{F9CA7F02-FF28-4D8F-AF3B-6C950C783A54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630000" cy="6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43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2" r:id="rId4"/>
    <p:sldLayoutId id="2147483657" r:id="rId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rgbClr val="80808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b="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4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87297" y="1237575"/>
            <a:ext cx="7308000" cy="1296144"/>
          </a:xfrm>
        </p:spPr>
        <p:txBody>
          <a:bodyPr>
            <a:normAutofit/>
          </a:bodyPr>
          <a:lstStyle/>
          <a:p>
            <a:r>
              <a:rPr lang="en-US" dirty="0"/>
              <a:t>Investigations on the permeability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MgO shotcrete at </a:t>
            </a:r>
            <a:r>
              <a:rPr lang="en-US" dirty="0"/>
              <a:t>the GV2-drift-sealing in the Teutschenthal mine </a:t>
            </a:r>
            <a:endParaRPr lang="de-DE" b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86889" y="4765541"/>
            <a:ext cx="7308408" cy="1417712"/>
          </a:xfrm>
        </p:spPr>
        <p:txBody>
          <a:bodyPr>
            <a:noAutofit/>
          </a:bodyPr>
          <a:lstStyle/>
          <a:p>
            <a:r>
              <a:rPr lang="de-DE" sz="1600" b="1" dirty="0" smtClean="0"/>
              <a:t>M.Sc. Jennifer Arendt</a:t>
            </a:r>
          </a:p>
          <a:p>
            <a:r>
              <a:rPr lang="de-DE" sz="1600" dirty="0" smtClean="0"/>
              <a:t>Prof. Dr.-Ing. Wolfram Kudla</a:t>
            </a:r>
          </a:p>
          <a:p>
            <a:r>
              <a:rPr lang="de-DE" sz="1600" dirty="0" smtClean="0"/>
              <a:t>Dr. Daniela Freyer</a:t>
            </a:r>
          </a:p>
          <a:p>
            <a:r>
              <a:rPr lang="de-DE" sz="1600" dirty="0" smtClean="0"/>
              <a:t>Dr. Till Popp</a:t>
            </a:r>
          </a:p>
          <a:p>
            <a:r>
              <a:rPr lang="de-DE" sz="1600" dirty="0" smtClean="0"/>
              <a:t>Dr. Thomas Wilsnack</a:t>
            </a:r>
          </a:p>
          <a:p>
            <a:endParaRPr lang="de-DE" sz="2000" dirty="0"/>
          </a:p>
        </p:txBody>
      </p:sp>
      <p:pic>
        <p:nvPicPr>
          <p:cNvPr id="7" name="Grafik 6" descr="Z:\0458 MgO-SEAL\DK-Befüllung+Beaufschlagung\Fotos\2019-01-07 - GV2\DSCN895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798" y="2607758"/>
            <a:ext cx="4252562" cy="319179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feld 3"/>
          <p:cNvSpPr txBox="1"/>
          <p:nvPr/>
        </p:nvSpPr>
        <p:spPr>
          <a:xfrm>
            <a:off x="6084168" y="5799555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 smtClean="0">
                <a:solidFill>
                  <a:schemeClr val="bg1"/>
                </a:solidFill>
              </a:rPr>
              <a:t>EGU</a:t>
            </a:r>
          </a:p>
          <a:p>
            <a:pPr algn="r"/>
            <a:r>
              <a:rPr lang="de-DE" sz="1400" dirty="0" smtClean="0">
                <a:solidFill>
                  <a:schemeClr val="bg1"/>
                </a:solidFill>
              </a:rPr>
              <a:t>04.05.2020</a:t>
            </a:r>
            <a:endParaRPr lang="de-D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13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 err="1">
                <a:solidFill>
                  <a:srgbClr val="0064A8"/>
                </a:solidFill>
                <a:ea typeface="+mn-ea"/>
              </a:rPr>
              <a:t>Stationary</a:t>
            </a:r>
            <a:r>
              <a:rPr lang="de-DE" sz="2400" b="1" dirty="0">
                <a:solidFill>
                  <a:srgbClr val="0064A8"/>
                </a:solidFill>
                <a:ea typeface="+mn-ea"/>
              </a:rPr>
              <a:t> </a:t>
            </a:r>
            <a:r>
              <a:rPr lang="de-DE" sz="2400" b="1" smtClean="0">
                <a:solidFill>
                  <a:srgbClr val="0064A8"/>
                </a:solidFill>
                <a:ea typeface="+mn-ea"/>
              </a:rPr>
              <a:t>injection </a:t>
            </a:r>
            <a:r>
              <a:rPr lang="de-DE" sz="2400" b="1" dirty="0" err="1">
                <a:solidFill>
                  <a:srgbClr val="0064A8"/>
                </a:solidFill>
                <a:ea typeface="+mn-ea"/>
              </a:rPr>
              <a:t>tests</a:t>
            </a:r>
            <a:endParaRPr lang="de-DE" sz="2400" b="1" dirty="0">
              <a:solidFill>
                <a:srgbClr val="0064A8"/>
              </a:solidFill>
              <a:ea typeface="+mn-ea"/>
            </a:endParaRP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936000" y="6480000"/>
            <a:ext cx="7308000" cy="215984"/>
          </a:xfrm>
        </p:spPr>
        <p:txBody>
          <a:bodyPr/>
          <a:lstStyle/>
          <a:p>
            <a:r>
              <a:rPr lang="de-DE" dirty="0" smtClean="0"/>
              <a:t>TU Bergakademie Freiberg | Institute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n-US" dirty="0"/>
              <a:t>Mining and special civil </a:t>
            </a:r>
            <a:r>
              <a:rPr lang="en-US" dirty="0" smtClean="0"/>
              <a:t>engineering </a:t>
            </a:r>
            <a:r>
              <a:rPr lang="de-DE" dirty="0"/>
              <a:t> | </a:t>
            </a:r>
            <a:r>
              <a:rPr lang="de-DE" dirty="0" smtClean="0"/>
              <a:t>Jennifer Arendt | </a:t>
            </a:r>
            <a:r>
              <a:rPr lang="de-DE" dirty="0"/>
              <a:t>Tel</a:t>
            </a:r>
            <a:r>
              <a:rPr lang="de-DE" dirty="0" smtClean="0"/>
              <a:t>.: 0373139-3868 | EGU 2020</a:t>
            </a:r>
            <a:endParaRPr lang="de-DE" dirty="0"/>
          </a:p>
        </p:txBody>
      </p:sp>
      <p:sp>
        <p:nvSpPr>
          <p:cNvPr id="8" name="Foliennummernplatzhalter 4"/>
          <p:cNvSpPr txBox="1">
            <a:spLocks/>
          </p:cNvSpPr>
          <p:nvPr/>
        </p:nvSpPr>
        <p:spPr>
          <a:xfrm>
            <a:off x="8244408" y="6453336"/>
            <a:ext cx="729192" cy="22110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r" defTabSz="914400" rtl="0" eaLnBrk="1" latinLnBrk="0" hangingPunct="1">
              <a:defRPr sz="1000" kern="120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CA7F02-FF28-4D8F-AF3B-6C950C783A54}" type="slidenum">
              <a:rPr lang="de-DE" smtClean="0"/>
              <a:pPr/>
              <a:t>10</a:t>
            </a:fld>
            <a:endParaRPr lang="de-DE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107827"/>
              </p:ext>
            </p:extLst>
          </p:nvPr>
        </p:nvGraphicFramePr>
        <p:xfrm>
          <a:off x="936000" y="1953990"/>
          <a:ext cx="4896000" cy="4486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179655991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88380917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601427972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593989787"/>
                    </a:ext>
                  </a:extLst>
                </a:gridCol>
              </a:tblGrid>
              <a:tr h="5040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1" dirty="0" err="1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borehole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050" dirty="0" smtClean="0"/>
                        <a:t>time after </a:t>
                      </a:r>
                      <a:r>
                        <a:rPr lang="de-DE" sz="1050" dirty="0" err="1" smtClean="0"/>
                        <a:t>filling</a:t>
                      </a:r>
                      <a:r>
                        <a:rPr lang="de-DE" sz="1050" dirty="0" smtClean="0"/>
                        <a:t> </a:t>
                      </a:r>
                      <a:r>
                        <a:rPr lang="de-DE" sz="1050" dirty="0" err="1" smtClean="0"/>
                        <a:t>the</a:t>
                      </a:r>
                      <a:r>
                        <a:rPr lang="de-DE" sz="1050" dirty="0" smtClean="0"/>
                        <a:t> </a:t>
                      </a:r>
                      <a:r>
                        <a:rPr lang="de-DE" sz="1050" dirty="0" err="1" smtClean="0"/>
                        <a:t>borehole</a:t>
                      </a:r>
                      <a:r>
                        <a:rPr lang="de-DE" sz="1050" dirty="0" smtClean="0"/>
                        <a:t> </a:t>
                      </a:r>
                      <a:r>
                        <a:rPr lang="de-DE" sz="1050" dirty="0" err="1" smtClean="0"/>
                        <a:t>with</a:t>
                      </a:r>
                      <a:r>
                        <a:rPr lang="de-DE" sz="1050" dirty="0" smtClean="0"/>
                        <a:t> </a:t>
                      </a:r>
                      <a:r>
                        <a:rPr lang="de-DE" sz="1050" dirty="0" err="1" smtClean="0"/>
                        <a:t>solution</a:t>
                      </a:r>
                      <a:endParaRPr lang="de-DE" sz="10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 err="1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pressure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solution</a:t>
                      </a:r>
                      <a:r>
                        <a:rPr lang="de-DE" sz="105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5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permeability</a:t>
                      </a:r>
                      <a:endParaRPr lang="de-DE" sz="105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5650687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[d]</a:t>
                      </a:r>
                      <a:endParaRPr lang="de-DE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[MPa]</a:t>
                      </a:r>
                      <a:endParaRPr lang="de-DE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50" b="0" dirty="0" smtClean="0"/>
                        <a:t>[m²]</a:t>
                      </a:r>
                      <a:endParaRPr lang="de-DE" sz="1050" b="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1266827"/>
                  </a:ext>
                </a:extLst>
              </a:tr>
              <a:tr h="0">
                <a:tc row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B38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050" b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length</a:t>
                      </a:r>
                      <a:r>
                        <a:rPr lang="de-DE" sz="105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50" b="0" baseline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de-DE" sz="105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50" b="0" baseline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test</a:t>
                      </a:r>
                      <a:r>
                        <a:rPr lang="de-DE" sz="105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50" b="0" baseline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</a:t>
                      </a:r>
                      <a:r>
                        <a:rPr lang="de-DE" sz="105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de-DE" sz="105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5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4,8</a:t>
                      </a: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de-DE" sz="105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m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81225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44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0,04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1,7*10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-15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43502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247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0,50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9,8*10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-18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53445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462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0,27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-18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032876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513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-19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36224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629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9367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0,48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-19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631428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835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-20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14477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898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4,3*10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-19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850296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982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2,8*10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-20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4886458"/>
                  </a:ext>
                </a:extLst>
              </a:tr>
              <a:tr h="0">
                <a:tc row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B39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1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050" b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length</a:t>
                      </a:r>
                      <a:r>
                        <a:rPr lang="de-DE" sz="105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50" b="0" baseline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de-DE" sz="105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50" b="0" baseline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test</a:t>
                      </a:r>
                      <a:r>
                        <a:rPr lang="de-DE" sz="105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50" b="0" baseline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</a:t>
                      </a:r>
                      <a:r>
                        <a:rPr lang="de-DE" sz="105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de-DE" sz="105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5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4,5 m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022715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44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0,20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3,6*10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-16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48825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305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0,12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1,7*10</a:t>
                      </a:r>
                      <a:r>
                        <a:rPr lang="de-DE" sz="1050" baseline="3000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-19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860989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462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-18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606242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513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-19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059164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629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-19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82599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0,41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-20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19871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835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0,41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-20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16135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898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0,41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4,9*10</a:t>
                      </a:r>
                      <a:r>
                        <a:rPr lang="de-DE" sz="1050" baseline="3000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-20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23919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982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0,41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7,5*10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-20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17679723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809580" y="848640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Measurement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solution</a:t>
            </a:r>
            <a:r>
              <a:rPr lang="de-DE" sz="1600" dirty="0" smtClean="0"/>
              <a:t> </a:t>
            </a:r>
            <a:r>
              <a:rPr lang="de-DE" sz="1600" dirty="0" err="1" smtClean="0"/>
              <a:t>permeability</a:t>
            </a:r>
            <a:r>
              <a:rPr lang="de-DE" sz="1600" dirty="0" smtClean="0"/>
              <a:t> in a </a:t>
            </a:r>
            <a:r>
              <a:rPr lang="de-DE" sz="1600" dirty="0" err="1" smtClean="0"/>
              <a:t>long</a:t>
            </a:r>
            <a:r>
              <a:rPr lang="de-DE" sz="1600" dirty="0" smtClean="0"/>
              <a:t>-term </a:t>
            </a:r>
            <a:r>
              <a:rPr lang="de-DE" sz="1600" dirty="0" err="1" smtClean="0"/>
              <a:t>test</a:t>
            </a:r>
            <a:r>
              <a:rPr lang="de-DE" sz="1600" dirty="0" smtClean="0"/>
              <a:t> </a:t>
            </a:r>
            <a:r>
              <a:rPr lang="de-DE" sz="1600" dirty="0" err="1" smtClean="0"/>
              <a:t>over</a:t>
            </a:r>
            <a:r>
              <a:rPr lang="de-DE" sz="1600" dirty="0" smtClean="0"/>
              <a:t> 2,5 </a:t>
            </a:r>
            <a:r>
              <a:rPr lang="de-DE" sz="1600" dirty="0" err="1" smtClean="0"/>
              <a:t>years</a:t>
            </a:r>
            <a:endParaRPr lang="de-DE" sz="1600" dirty="0" smtClean="0"/>
          </a:p>
          <a:p>
            <a:pPr marL="285750" indent="-285750">
              <a:buFontTx/>
              <a:buChar char="-"/>
            </a:pPr>
            <a:r>
              <a:rPr lang="de-DE" sz="1600" dirty="0" err="1"/>
              <a:t>f</a:t>
            </a:r>
            <a:r>
              <a:rPr lang="de-DE" sz="1600" dirty="0" err="1" smtClean="0"/>
              <a:t>illing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boreholes</a:t>
            </a:r>
            <a:r>
              <a:rPr lang="de-DE" sz="1600" dirty="0" smtClean="0"/>
              <a:t> </a:t>
            </a:r>
            <a:r>
              <a:rPr lang="de-DE" sz="1600" dirty="0" err="1" smtClean="0"/>
              <a:t>with</a:t>
            </a:r>
            <a:r>
              <a:rPr lang="de-DE" sz="1600" dirty="0" smtClean="0"/>
              <a:t> </a:t>
            </a:r>
            <a:r>
              <a:rPr lang="de-DE" sz="1600" dirty="0" err="1" smtClean="0"/>
              <a:t>solution</a:t>
            </a:r>
            <a:r>
              <a:rPr lang="de-DE" sz="1600" dirty="0" smtClean="0"/>
              <a:t> at </a:t>
            </a:r>
            <a:r>
              <a:rPr lang="de-DE" sz="1600" dirty="0" err="1" smtClean="0"/>
              <a:t>day</a:t>
            </a:r>
            <a:r>
              <a:rPr lang="de-DE" sz="1600" dirty="0" smtClean="0"/>
              <a:t> 0 </a:t>
            </a:r>
          </a:p>
          <a:p>
            <a:pPr marL="285750" indent="-285750">
              <a:buFontTx/>
              <a:buChar char="-"/>
            </a:pPr>
            <a:r>
              <a:rPr lang="de-DE" sz="1600" dirty="0" err="1" smtClean="0"/>
              <a:t>periodically</a:t>
            </a:r>
            <a:r>
              <a:rPr lang="de-DE" sz="1600" dirty="0" smtClean="0"/>
              <a:t> </a:t>
            </a:r>
            <a:r>
              <a:rPr lang="de-DE" sz="1600" dirty="0" err="1" smtClean="0"/>
              <a:t>injection</a:t>
            </a:r>
            <a:r>
              <a:rPr lang="de-DE" sz="1600" dirty="0" smtClean="0"/>
              <a:t> </a:t>
            </a:r>
            <a:r>
              <a:rPr lang="de-DE" sz="1600" dirty="0" err="1" smtClean="0"/>
              <a:t>with</a:t>
            </a:r>
            <a:r>
              <a:rPr lang="de-DE" sz="1600" dirty="0" smtClean="0"/>
              <a:t> </a:t>
            </a:r>
            <a:r>
              <a:rPr lang="de-DE" sz="1600" dirty="0" err="1" smtClean="0"/>
              <a:t>constant</a:t>
            </a:r>
            <a:r>
              <a:rPr lang="de-DE" sz="1600" dirty="0" smtClean="0"/>
              <a:t> </a:t>
            </a:r>
            <a:r>
              <a:rPr lang="de-DE" sz="1600" dirty="0" err="1" smtClean="0"/>
              <a:t>pressure</a:t>
            </a:r>
            <a:endParaRPr lang="de-DE" sz="1600" dirty="0" smtClean="0"/>
          </a:p>
          <a:p>
            <a:pPr marL="285750" indent="-285750">
              <a:buFontTx/>
              <a:buChar char="-"/>
            </a:pPr>
            <a:r>
              <a:rPr lang="de-DE" sz="1600" dirty="0" err="1" smtClean="0"/>
              <a:t>determination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permeability</a:t>
            </a:r>
            <a:r>
              <a:rPr lang="de-DE" sz="1600" dirty="0" smtClean="0"/>
              <a:t> via </a:t>
            </a:r>
            <a:r>
              <a:rPr lang="de-DE" sz="1600" dirty="0" err="1" smtClean="0"/>
              <a:t>injection</a:t>
            </a:r>
            <a:r>
              <a:rPr lang="de-DE" sz="1600" dirty="0" smtClean="0"/>
              <a:t> rate</a:t>
            </a:r>
            <a:endParaRPr lang="de-DE" sz="1600" dirty="0"/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6007604" y="3087559"/>
            <a:ext cx="0" cy="136815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6007604" y="4743743"/>
            <a:ext cx="0" cy="136815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6193152" y="4116047"/>
            <a:ext cx="2232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/>
              <a:t>decreasing</a:t>
            </a:r>
            <a:r>
              <a:rPr lang="de-DE" sz="1600" dirty="0" smtClean="0"/>
              <a:t> </a:t>
            </a:r>
            <a:r>
              <a:rPr lang="de-DE" sz="1600" dirty="0" err="1" smtClean="0"/>
              <a:t>permeability</a:t>
            </a:r>
            <a:r>
              <a:rPr lang="de-DE" sz="1600" dirty="0" smtClean="0"/>
              <a:t> due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phase</a:t>
            </a:r>
            <a:r>
              <a:rPr lang="de-DE" sz="1600" dirty="0" smtClean="0"/>
              <a:t> </a:t>
            </a:r>
            <a:r>
              <a:rPr lang="de-DE" sz="1600" dirty="0" err="1" smtClean="0"/>
              <a:t>transformation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volume</a:t>
            </a:r>
            <a:r>
              <a:rPr lang="de-DE" sz="1600" dirty="0" smtClean="0"/>
              <a:t> </a:t>
            </a:r>
            <a:r>
              <a:rPr lang="de-DE" sz="1600" dirty="0" err="1" smtClean="0"/>
              <a:t>increase</a:t>
            </a:r>
            <a:endParaRPr lang="de-DE" sz="1600" dirty="0"/>
          </a:p>
        </p:txBody>
      </p:sp>
      <p:sp>
        <p:nvSpPr>
          <p:cNvPr id="11" name="Textfeld 10"/>
          <p:cNvSpPr txBox="1"/>
          <p:nvPr/>
        </p:nvSpPr>
        <p:spPr>
          <a:xfrm>
            <a:off x="6078511" y="2655921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initial </a:t>
            </a:r>
            <a:r>
              <a:rPr lang="de-DE" sz="1600" dirty="0" err="1" smtClean="0"/>
              <a:t>permeability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quite</a:t>
            </a:r>
            <a:r>
              <a:rPr lang="de-DE" sz="1600" dirty="0" smtClean="0"/>
              <a:t> high </a:t>
            </a:r>
            <a:r>
              <a:rPr lang="de-DE" sz="1600" dirty="0" err="1" smtClean="0"/>
              <a:t>because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local</a:t>
            </a:r>
            <a:r>
              <a:rPr lang="de-DE" sz="1600" dirty="0" smtClean="0"/>
              <a:t> </a:t>
            </a:r>
            <a:r>
              <a:rPr lang="de-DE" sz="1600" dirty="0" err="1" smtClean="0"/>
              <a:t>defects</a:t>
            </a:r>
            <a:r>
              <a:rPr lang="de-DE" sz="1600" dirty="0" smtClean="0"/>
              <a:t> in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abutment</a:t>
            </a:r>
            <a:r>
              <a:rPr lang="de-DE" sz="1600" dirty="0" smtClean="0"/>
              <a:t> </a:t>
            </a:r>
            <a:r>
              <a:rPr lang="de-DE" sz="1600" dirty="0" err="1" smtClean="0"/>
              <a:t>notch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16346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 err="1">
                <a:solidFill>
                  <a:srgbClr val="0064A8"/>
                </a:solidFill>
                <a:ea typeface="+mn-ea"/>
              </a:rPr>
              <a:t>Stationary</a:t>
            </a:r>
            <a:r>
              <a:rPr lang="de-DE" sz="2400" b="1" dirty="0">
                <a:solidFill>
                  <a:srgbClr val="0064A8"/>
                </a:solidFill>
                <a:ea typeface="+mn-ea"/>
              </a:rPr>
              <a:t> </a:t>
            </a:r>
            <a:r>
              <a:rPr lang="de-DE" sz="2400" b="1" dirty="0" err="1" smtClean="0">
                <a:solidFill>
                  <a:srgbClr val="0064A8"/>
                </a:solidFill>
                <a:ea typeface="+mn-ea"/>
              </a:rPr>
              <a:t>injection</a:t>
            </a:r>
            <a:r>
              <a:rPr lang="de-DE" sz="2400" b="1" dirty="0" smtClean="0">
                <a:solidFill>
                  <a:srgbClr val="0064A8"/>
                </a:solidFill>
                <a:ea typeface="+mn-ea"/>
              </a:rPr>
              <a:t> </a:t>
            </a:r>
            <a:r>
              <a:rPr lang="de-DE" sz="2400" b="1" dirty="0" err="1">
                <a:solidFill>
                  <a:srgbClr val="0064A8"/>
                </a:solidFill>
                <a:ea typeface="+mn-ea"/>
              </a:rPr>
              <a:t>tests</a:t>
            </a:r>
            <a:endParaRPr lang="de-DE" sz="2400" b="1" dirty="0">
              <a:solidFill>
                <a:srgbClr val="0064A8"/>
              </a:solidFill>
              <a:ea typeface="+mn-ea"/>
            </a:endParaRP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936000" y="6480000"/>
            <a:ext cx="7308000" cy="215984"/>
          </a:xfrm>
        </p:spPr>
        <p:txBody>
          <a:bodyPr/>
          <a:lstStyle/>
          <a:p>
            <a:r>
              <a:rPr lang="de-DE" dirty="0" smtClean="0"/>
              <a:t>TU Bergakademie Freiberg | Institute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n-US" dirty="0"/>
              <a:t>Mining and special civil </a:t>
            </a:r>
            <a:r>
              <a:rPr lang="en-US" dirty="0" smtClean="0"/>
              <a:t>engineering </a:t>
            </a:r>
            <a:r>
              <a:rPr lang="de-DE" dirty="0"/>
              <a:t> | </a:t>
            </a:r>
            <a:r>
              <a:rPr lang="de-DE" dirty="0" smtClean="0"/>
              <a:t>Jennifer Arendt | </a:t>
            </a:r>
            <a:r>
              <a:rPr lang="de-DE" dirty="0"/>
              <a:t>Tel</a:t>
            </a:r>
            <a:r>
              <a:rPr lang="de-DE" dirty="0" smtClean="0"/>
              <a:t>.: 0373139-3868 | EGU 2020</a:t>
            </a:r>
            <a:endParaRPr lang="de-DE" dirty="0"/>
          </a:p>
        </p:txBody>
      </p:sp>
      <p:sp>
        <p:nvSpPr>
          <p:cNvPr id="8" name="Foliennummernplatzhalter 4"/>
          <p:cNvSpPr txBox="1">
            <a:spLocks/>
          </p:cNvSpPr>
          <p:nvPr/>
        </p:nvSpPr>
        <p:spPr>
          <a:xfrm>
            <a:off x="8244408" y="6453336"/>
            <a:ext cx="729192" cy="22110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r" defTabSz="914400" rtl="0" eaLnBrk="1" latinLnBrk="0" hangingPunct="1">
              <a:defRPr sz="1000" kern="120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CA7F02-FF28-4D8F-AF3B-6C950C783A54}" type="slidenum">
              <a:rPr lang="de-DE" smtClean="0"/>
              <a:pPr/>
              <a:t>11</a:t>
            </a:fld>
            <a:endParaRPr lang="de-DE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686581"/>
              </p:ext>
            </p:extLst>
          </p:nvPr>
        </p:nvGraphicFramePr>
        <p:xfrm>
          <a:off x="936000" y="1584000"/>
          <a:ext cx="6624000" cy="4864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179655991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88380917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601427972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593989787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val="1725639019"/>
                    </a:ext>
                  </a:extLst>
                </a:gridCol>
              </a:tblGrid>
              <a:tr h="50400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1" dirty="0" err="1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borehole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050" dirty="0" smtClean="0"/>
                        <a:t>time after </a:t>
                      </a:r>
                      <a:r>
                        <a:rPr lang="de-DE" sz="1050" dirty="0" err="1" smtClean="0"/>
                        <a:t>filling</a:t>
                      </a:r>
                      <a:r>
                        <a:rPr lang="de-DE" sz="1050" dirty="0" smtClean="0"/>
                        <a:t> </a:t>
                      </a:r>
                      <a:r>
                        <a:rPr lang="de-DE" sz="1050" dirty="0" err="1" smtClean="0"/>
                        <a:t>the</a:t>
                      </a:r>
                      <a:r>
                        <a:rPr lang="de-DE" sz="1050" dirty="0" smtClean="0"/>
                        <a:t> </a:t>
                      </a:r>
                      <a:r>
                        <a:rPr lang="de-DE" sz="1050" dirty="0" err="1" smtClean="0"/>
                        <a:t>borehole</a:t>
                      </a:r>
                      <a:r>
                        <a:rPr lang="de-DE" sz="1050" dirty="0" smtClean="0"/>
                        <a:t> </a:t>
                      </a:r>
                      <a:r>
                        <a:rPr lang="de-DE" sz="1050" dirty="0" err="1" smtClean="0"/>
                        <a:t>with</a:t>
                      </a:r>
                      <a:r>
                        <a:rPr lang="de-DE" sz="1050" dirty="0" smtClean="0"/>
                        <a:t> </a:t>
                      </a:r>
                      <a:r>
                        <a:rPr lang="de-DE" sz="1050" dirty="0" err="1" smtClean="0"/>
                        <a:t>solution</a:t>
                      </a:r>
                      <a:endParaRPr lang="de-DE" sz="10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 err="1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pressure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solution</a:t>
                      </a:r>
                      <a:r>
                        <a:rPr lang="de-DE" sz="105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5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permeability</a:t>
                      </a:r>
                      <a:endParaRPr lang="de-DE" sz="105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50687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[d]</a:t>
                      </a:r>
                      <a:endParaRPr lang="de-DE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[MPa]</a:t>
                      </a:r>
                      <a:endParaRPr lang="de-DE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050" b="0" dirty="0" smtClean="0"/>
                        <a:t>[m²]</a:t>
                      </a:r>
                      <a:endParaRPr lang="de-DE" sz="1050" b="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1" dirty="0" err="1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assumed</a:t>
                      </a:r>
                      <a:r>
                        <a:rPr lang="en-US" sz="1050" b="1" dirty="0" smtClean="0"/>
                        <a:t> concreting section boundaries</a:t>
                      </a:r>
                      <a:endParaRPr lang="de-DE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126682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de-DE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50" b="0" dirty="0" smtClean="0"/>
                        <a:t>[m²]</a:t>
                      </a:r>
                      <a:endParaRPr lang="de-DE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426682"/>
                  </a:ext>
                </a:extLst>
              </a:tr>
              <a:tr h="0">
                <a:tc row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B38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050" b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length</a:t>
                      </a:r>
                      <a:r>
                        <a:rPr lang="de-DE" sz="105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50" b="0" baseline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de-DE" sz="105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50" b="0" baseline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test</a:t>
                      </a:r>
                      <a:r>
                        <a:rPr lang="de-DE" sz="105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50" b="0" baseline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</a:t>
                      </a:r>
                      <a:r>
                        <a:rPr lang="de-DE" sz="105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de-DE" sz="105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5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4,8</a:t>
                      </a: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de-DE" sz="105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m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 err="1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Assuming</a:t>
                      </a:r>
                      <a:r>
                        <a:rPr lang="de-DE" sz="1050" baseline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de-DE" sz="1050" baseline="0" dirty="0" err="1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boundary</a:t>
                      </a:r>
                      <a:r>
                        <a:rPr lang="de-DE" sz="1050" baseline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50" baseline="0" dirty="0" err="1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de-DE" sz="1050" baseline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crack </a:t>
                      </a:r>
                      <a:r>
                        <a:rPr lang="de-DE" sz="1050" baseline="0" dirty="0" err="1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de-DE" sz="1050" baseline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2 cm </a:t>
                      </a:r>
                      <a:r>
                        <a:rPr lang="de-DE" sz="1050" baseline="0" dirty="0" err="1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length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81225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44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0,04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1,7*10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-15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4,1*10</a:t>
                      </a:r>
                      <a:r>
                        <a:rPr lang="de-DE" sz="1050" baseline="3000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-13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43502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247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0,50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9,8*10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-18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2,4*10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-15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53445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462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0,27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-18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-16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032876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513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-19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-16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36224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629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9367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0,48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-19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-17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631428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835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-20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-17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14477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898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4,3*10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-19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1,5*10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-16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850296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982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2,8*10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-20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9,6*10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-18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4886458"/>
                  </a:ext>
                </a:extLst>
              </a:tr>
              <a:tr h="0">
                <a:tc row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B39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1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050" b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length</a:t>
                      </a:r>
                      <a:r>
                        <a:rPr lang="de-DE" sz="105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50" b="0" baseline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de-DE" sz="105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50" b="0" baseline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test</a:t>
                      </a:r>
                      <a:r>
                        <a:rPr lang="de-DE" sz="105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50" b="0" baseline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</a:t>
                      </a:r>
                      <a:r>
                        <a:rPr lang="de-DE" sz="105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de-DE" sz="105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5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4,5 m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 err="1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Assuming</a:t>
                      </a:r>
                      <a:r>
                        <a:rPr lang="de-DE" sz="1050" baseline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de-DE" sz="1050" baseline="0" dirty="0" err="1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boundary</a:t>
                      </a:r>
                      <a:r>
                        <a:rPr lang="de-DE" sz="1050" baseline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50" baseline="0" dirty="0" err="1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de-DE" sz="1050" baseline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crack </a:t>
                      </a:r>
                      <a:r>
                        <a:rPr lang="de-DE" sz="1050" baseline="0" dirty="0" err="1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de-DE" sz="1050" baseline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2 cm </a:t>
                      </a:r>
                      <a:r>
                        <a:rPr lang="de-DE" sz="1050" baseline="0" dirty="0" err="1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length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022715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44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0,205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3,6*10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-16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8,1*10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-14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48825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305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0,115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1,7*10</a:t>
                      </a:r>
                      <a:r>
                        <a:rPr lang="de-DE" sz="1050" baseline="3000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-19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3,8*10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-17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860989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462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0,115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-18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-16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606242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513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0,115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-19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-17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059164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629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0,115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-19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-17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82599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0,410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-20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-17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19871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835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0,410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-20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-18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16135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898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0,41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4,9*10</a:t>
                      </a:r>
                      <a:r>
                        <a:rPr lang="de-DE" sz="1050" baseline="3000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-20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1,7*10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-17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23919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982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0,41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7,5*10</a:t>
                      </a:r>
                      <a:r>
                        <a:rPr lang="de-DE" sz="1050" baseline="3000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-20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2,6*10</a:t>
                      </a:r>
                      <a:r>
                        <a:rPr lang="de-DE" sz="1050" baseline="300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-17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17679723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792000" y="900000"/>
            <a:ext cx="6913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/>
              <a:t>Permeability</a:t>
            </a:r>
            <a:r>
              <a:rPr lang="de-DE" sz="1600" dirty="0" smtClean="0"/>
              <a:t> was </a:t>
            </a:r>
            <a:r>
              <a:rPr lang="de-DE" sz="1600" dirty="0" err="1" smtClean="0"/>
              <a:t>calculated</a:t>
            </a:r>
            <a:r>
              <a:rPr lang="de-DE" sz="1600" dirty="0" smtClean="0"/>
              <a:t> </a:t>
            </a:r>
            <a:r>
              <a:rPr lang="de-DE" sz="1600" dirty="0" err="1" smtClean="0"/>
              <a:t>with</a:t>
            </a:r>
            <a:r>
              <a:rPr lang="de-DE" sz="1600" dirty="0" smtClean="0"/>
              <a:t> an </a:t>
            </a:r>
            <a:r>
              <a:rPr lang="de-DE" sz="1600" dirty="0" err="1" smtClean="0"/>
              <a:t>assumed</a:t>
            </a:r>
            <a:r>
              <a:rPr lang="de-DE" sz="1600" dirty="0" smtClean="0"/>
              <a:t> </a:t>
            </a:r>
            <a:r>
              <a:rPr lang="de-DE" sz="1600" dirty="0" err="1" smtClean="0"/>
              <a:t>concreting</a:t>
            </a:r>
            <a:r>
              <a:rPr lang="de-DE" sz="1600" dirty="0" smtClean="0"/>
              <a:t> </a:t>
            </a:r>
            <a:r>
              <a:rPr lang="de-DE" sz="1600" dirty="0" err="1" smtClean="0"/>
              <a:t>section</a:t>
            </a:r>
            <a:r>
              <a:rPr lang="de-DE" sz="1600" dirty="0" smtClean="0"/>
              <a:t> </a:t>
            </a:r>
            <a:r>
              <a:rPr lang="de-DE" sz="1600" dirty="0" err="1" smtClean="0"/>
              <a:t>boundary</a:t>
            </a:r>
            <a:r>
              <a:rPr lang="de-DE" sz="1600" dirty="0" smtClean="0"/>
              <a:t> (2 cm </a:t>
            </a:r>
            <a:r>
              <a:rPr lang="de-DE" sz="1600" dirty="0" err="1" smtClean="0"/>
              <a:t>width</a:t>
            </a:r>
            <a:r>
              <a:rPr lang="de-DE" sz="1600" dirty="0" smtClean="0"/>
              <a:t>) </a:t>
            </a:r>
            <a:r>
              <a:rPr lang="de-DE" sz="1600" dirty="0" err="1" smtClean="0"/>
              <a:t>while</a:t>
            </a:r>
            <a:r>
              <a:rPr lang="de-DE" sz="1600" dirty="0" smtClean="0"/>
              <a:t> </a:t>
            </a:r>
            <a:r>
              <a:rPr lang="de-DE" sz="1600" dirty="0" err="1" smtClean="0"/>
              <a:t>rest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test</a:t>
            </a:r>
            <a:r>
              <a:rPr lang="de-DE" sz="1600" dirty="0" smtClean="0"/>
              <a:t> </a:t>
            </a:r>
            <a:r>
              <a:rPr lang="de-DE" sz="1600" dirty="0" err="1" smtClean="0"/>
              <a:t>area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absolutly</a:t>
            </a:r>
            <a:r>
              <a:rPr lang="de-DE" sz="1600" dirty="0" smtClean="0"/>
              <a:t> </a:t>
            </a:r>
            <a:r>
              <a:rPr lang="de-DE" sz="1600" dirty="0" err="1" smtClean="0"/>
              <a:t>dense</a:t>
            </a:r>
            <a:endParaRPr lang="de-DE" sz="1600" dirty="0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7705176" y="3091869"/>
            <a:ext cx="0" cy="136815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7705176" y="4748053"/>
            <a:ext cx="0" cy="136815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 rot="16200000">
            <a:off x="6926038" y="3760135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/>
              <a:t>decreasing</a:t>
            </a:r>
            <a:r>
              <a:rPr lang="de-DE" sz="1600" dirty="0" smtClean="0"/>
              <a:t> </a:t>
            </a:r>
            <a:r>
              <a:rPr lang="de-DE" sz="1600" dirty="0" err="1" smtClean="0"/>
              <a:t>permeability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90868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54" y="1340768"/>
            <a:ext cx="6756057" cy="471501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 err="1">
                <a:solidFill>
                  <a:srgbClr val="0064A8"/>
                </a:solidFill>
                <a:ea typeface="+mn-ea"/>
              </a:rPr>
              <a:t>Results</a:t>
            </a:r>
            <a:r>
              <a:rPr lang="de-DE" sz="2400" b="1" dirty="0">
                <a:solidFill>
                  <a:srgbClr val="0064A8"/>
                </a:solidFill>
                <a:ea typeface="+mn-ea"/>
              </a:rPr>
              <a:t> </a:t>
            </a:r>
            <a:r>
              <a:rPr lang="de-DE" sz="2400" b="1" dirty="0" err="1">
                <a:solidFill>
                  <a:srgbClr val="0064A8"/>
                </a:solidFill>
                <a:ea typeface="+mn-ea"/>
              </a:rPr>
              <a:t>of</a:t>
            </a:r>
            <a:r>
              <a:rPr lang="de-DE" sz="2400" b="1" dirty="0">
                <a:solidFill>
                  <a:srgbClr val="0064A8"/>
                </a:solidFill>
                <a:ea typeface="+mn-ea"/>
              </a:rPr>
              <a:t> </a:t>
            </a:r>
            <a:r>
              <a:rPr lang="de-DE" sz="2400" b="1" dirty="0" err="1">
                <a:solidFill>
                  <a:srgbClr val="0064A8"/>
                </a:solidFill>
                <a:ea typeface="+mn-ea"/>
              </a:rPr>
              <a:t>permeability</a:t>
            </a:r>
            <a:endParaRPr lang="de-DE" sz="2400" b="1" dirty="0">
              <a:solidFill>
                <a:srgbClr val="0064A8"/>
              </a:solidFill>
              <a:ea typeface="+mn-ea"/>
            </a:endParaRP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936000" y="6480000"/>
            <a:ext cx="7308000" cy="215984"/>
          </a:xfrm>
        </p:spPr>
        <p:txBody>
          <a:bodyPr/>
          <a:lstStyle/>
          <a:p>
            <a:r>
              <a:rPr lang="de-DE" dirty="0" smtClean="0"/>
              <a:t>TU Bergakademie Freiberg | Institute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n-US" dirty="0"/>
              <a:t>Mining and special civil </a:t>
            </a:r>
            <a:r>
              <a:rPr lang="en-US" dirty="0" smtClean="0"/>
              <a:t>engineering </a:t>
            </a:r>
            <a:r>
              <a:rPr lang="de-DE" dirty="0"/>
              <a:t> | </a:t>
            </a:r>
            <a:r>
              <a:rPr lang="de-DE" dirty="0" smtClean="0"/>
              <a:t>Jennifer Arendt | </a:t>
            </a:r>
            <a:r>
              <a:rPr lang="de-DE" dirty="0"/>
              <a:t>Tel</a:t>
            </a:r>
            <a:r>
              <a:rPr lang="de-DE" dirty="0" smtClean="0"/>
              <a:t>.: 0373139-3868 | EGU 2020</a:t>
            </a:r>
            <a:endParaRPr lang="de-DE" dirty="0"/>
          </a:p>
        </p:txBody>
      </p:sp>
      <p:sp>
        <p:nvSpPr>
          <p:cNvPr id="8" name="Foliennummernplatzhalter 4"/>
          <p:cNvSpPr txBox="1">
            <a:spLocks/>
          </p:cNvSpPr>
          <p:nvPr/>
        </p:nvSpPr>
        <p:spPr>
          <a:xfrm>
            <a:off x="8244408" y="6453336"/>
            <a:ext cx="729192" cy="22110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r" defTabSz="914400" rtl="0" eaLnBrk="1" latinLnBrk="0" hangingPunct="1">
              <a:defRPr sz="1000" kern="120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CA7F02-FF28-4D8F-AF3B-6C950C783A54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36000" y="1052736"/>
            <a:ext cx="7308000" cy="395896"/>
          </a:xfrm>
        </p:spPr>
        <p:txBody>
          <a:bodyPr/>
          <a:lstStyle/>
          <a:p>
            <a:r>
              <a:rPr lang="de-DE" dirty="0" err="1" smtClean="0"/>
              <a:t>Summarized</a:t>
            </a:r>
            <a:r>
              <a:rPr lang="de-DE" dirty="0" smtClean="0"/>
              <a:t> in situ </a:t>
            </a:r>
            <a:r>
              <a:rPr lang="de-DE" dirty="0" err="1" smtClean="0"/>
              <a:t>solution</a:t>
            </a:r>
            <a:r>
              <a:rPr lang="de-DE" dirty="0" smtClean="0"/>
              <a:t> </a:t>
            </a:r>
            <a:r>
              <a:rPr lang="de-DE" dirty="0" err="1" smtClean="0"/>
              <a:t>permeability</a:t>
            </a:r>
            <a:endParaRPr lang="de-DE" dirty="0"/>
          </a:p>
        </p:txBody>
      </p:sp>
      <p:sp>
        <p:nvSpPr>
          <p:cNvPr id="10" name="Pfeil nach rechts 9"/>
          <p:cNvSpPr/>
          <p:nvPr/>
        </p:nvSpPr>
        <p:spPr>
          <a:xfrm rot="1427218">
            <a:off x="4047934" y="3858272"/>
            <a:ext cx="1458267" cy="207905"/>
          </a:xfrm>
          <a:prstGeom prst="rightArrow">
            <a:avLst>
              <a:gd name="adj1" fmla="val 29612"/>
              <a:gd name="adj2" fmla="val 16553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4777067" y="2934383"/>
            <a:ext cx="23842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/>
              <a:t>decreasing</a:t>
            </a:r>
            <a:r>
              <a:rPr lang="de-DE" sz="1600" dirty="0" smtClean="0"/>
              <a:t> </a:t>
            </a:r>
            <a:r>
              <a:rPr lang="de-DE" sz="1600" dirty="0" err="1" smtClean="0"/>
              <a:t>permeability</a:t>
            </a:r>
            <a:r>
              <a:rPr lang="de-DE" sz="1600" dirty="0" smtClean="0"/>
              <a:t>   </a:t>
            </a:r>
            <a:r>
              <a:rPr lang="de-DE" sz="1600" dirty="0" err="1" smtClean="0"/>
              <a:t>over</a:t>
            </a:r>
            <a:r>
              <a:rPr lang="de-DE" sz="1600" dirty="0" smtClean="0"/>
              <a:t> time 	after </a:t>
            </a:r>
            <a:r>
              <a:rPr lang="de-DE" sz="1600" dirty="0" err="1" smtClean="0"/>
              <a:t>access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solution</a:t>
            </a:r>
            <a:r>
              <a:rPr lang="de-DE" sz="1600" dirty="0" smtClean="0"/>
              <a:t>, </a:t>
            </a:r>
            <a:r>
              <a:rPr lang="de-DE" sz="1600" dirty="0" err="1" smtClean="0"/>
              <a:t>especially</a:t>
            </a:r>
            <a:r>
              <a:rPr lang="de-DE" sz="1600" dirty="0" smtClean="0"/>
              <a:t> </a:t>
            </a:r>
            <a:r>
              <a:rPr lang="de-DE" sz="1600" dirty="0" err="1" smtClean="0"/>
              <a:t>local</a:t>
            </a:r>
            <a:r>
              <a:rPr lang="de-DE" sz="1600" dirty="0" smtClean="0"/>
              <a:t> </a:t>
            </a:r>
            <a:r>
              <a:rPr lang="de-DE" sz="1600" dirty="0" err="1" smtClean="0"/>
              <a:t>defects</a:t>
            </a:r>
            <a:r>
              <a:rPr lang="de-DE" sz="1600" dirty="0" smtClean="0"/>
              <a:t> </a:t>
            </a:r>
            <a:r>
              <a:rPr lang="de-DE" sz="1600" dirty="0" err="1" smtClean="0"/>
              <a:t>are</a:t>
            </a:r>
            <a:r>
              <a:rPr lang="de-DE" sz="1600" dirty="0" smtClean="0"/>
              <a:t> </a:t>
            </a:r>
            <a:r>
              <a:rPr lang="de-DE" sz="1600" dirty="0" err="1" smtClean="0"/>
              <a:t>sealed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14725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 err="1">
                <a:solidFill>
                  <a:srgbClr val="0064A8"/>
                </a:solidFill>
                <a:ea typeface="+mn-ea"/>
              </a:rPr>
              <a:t>summary</a:t>
            </a:r>
            <a:endParaRPr lang="de-DE" sz="2400" b="1" dirty="0">
              <a:solidFill>
                <a:srgbClr val="0064A8"/>
              </a:solidFill>
              <a:ea typeface="+mn-ea"/>
            </a:endParaRP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936000" y="6480000"/>
            <a:ext cx="7308000" cy="215984"/>
          </a:xfrm>
        </p:spPr>
        <p:txBody>
          <a:bodyPr/>
          <a:lstStyle/>
          <a:p>
            <a:r>
              <a:rPr lang="de-DE" dirty="0" smtClean="0"/>
              <a:t>TU Bergakademie Freiberg | Institute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n-US" dirty="0"/>
              <a:t>Mining and special civil </a:t>
            </a:r>
            <a:r>
              <a:rPr lang="en-US" dirty="0" smtClean="0"/>
              <a:t>engineering </a:t>
            </a:r>
            <a:r>
              <a:rPr lang="de-DE" dirty="0"/>
              <a:t> | </a:t>
            </a:r>
            <a:r>
              <a:rPr lang="de-DE" dirty="0" smtClean="0"/>
              <a:t>Jennifer Arendt | </a:t>
            </a:r>
            <a:r>
              <a:rPr lang="de-DE" dirty="0"/>
              <a:t>Tel</a:t>
            </a:r>
            <a:r>
              <a:rPr lang="de-DE" dirty="0" smtClean="0"/>
              <a:t>.: 0373139-3868 | EGU 2020</a:t>
            </a:r>
            <a:endParaRPr lang="de-DE" dirty="0"/>
          </a:p>
        </p:txBody>
      </p:sp>
      <p:sp>
        <p:nvSpPr>
          <p:cNvPr id="8" name="Foliennummernplatzhalter 4"/>
          <p:cNvSpPr txBox="1">
            <a:spLocks/>
          </p:cNvSpPr>
          <p:nvPr/>
        </p:nvSpPr>
        <p:spPr>
          <a:xfrm>
            <a:off x="8244408" y="6453336"/>
            <a:ext cx="729192" cy="22110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r" defTabSz="914400" rtl="0" eaLnBrk="1" latinLnBrk="0" hangingPunct="1">
              <a:defRPr sz="1000" kern="120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CA7F02-FF28-4D8F-AF3B-6C950C783A54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36000" y="1124744"/>
            <a:ext cx="7308000" cy="499525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long</a:t>
            </a:r>
            <a:r>
              <a:rPr lang="de-DE" dirty="0"/>
              <a:t>-term drift-</a:t>
            </a:r>
            <a:r>
              <a:rPr lang="de-DE" dirty="0" err="1"/>
              <a:t>sealing</a:t>
            </a:r>
            <a:r>
              <a:rPr lang="de-DE" dirty="0"/>
              <a:t> a large-</a:t>
            </a:r>
            <a:r>
              <a:rPr lang="de-DE" dirty="0" err="1"/>
              <a:t>scale</a:t>
            </a:r>
            <a:r>
              <a:rPr lang="de-DE" dirty="0"/>
              <a:t> </a:t>
            </a:r>
            <a:r>
              <a:rPr lang="de-DE" dirty="0" err="1"/>
              <a:t>dam</a:t>
            </a:r>
            <a:r>
              <a:rPr lang="de-DE" dirty="0"/>
              <a:t> was </a:t>
            </a:r>
            <a:r>
              <a:rPr lang="de-DE" dirty="0" err="1"/>
              <a:t>build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en-US" dirty="0"/>
              <a:t>dry-mix shotcrete technology in a highly soluble salt environment in 2008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MgO-concrete was used as building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Concreting section boundaries do not necessarily represent a </a:t>
            </a:r>
            <a:r>
              <a:rPr lang="en-US" dirty="0" smtClean="0"/>
              <a:t>mechanical or </a:t>
            </a:r>
            <a:r>
              <a:rPr lang="en-US" dirty="0" err="1" smtClean="0"/>
              <a:t>hydraulical</a:t>
            </a:r>
            <a:r>
              <a:rPr lang="en-US" dirty="0" smtClean="0"/>
              <a:t> weakness zone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Phase transformation takes place in the MgO-concrete due to the contact with different salt solutions, which </a:t>
            </a:r>
            <a:r>
              <a:rPr lang="en-US" dirty="0" smtClean="0"/>
              <a:t>leads to a volume increase and a permeability decrease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 see this effect on a real dam, </a:t>
            </a:r>
            <a:r>
              <a:rPr lang="en-US" dirty="0"/>
              <a:t>permeability measurements were performed on core material </a:t>
            </a:r>
            <a:r>
              <a:rPr lang="en-US" dirty="0" smtClean="0"/>
              <a:t>and in situ </a:t>
            </a:r>
            <a:r>
              <a:rPr lang="en-US" dirty="0"/>
              <a:t>in boreholes using gas and </a:t>
            </a:r>
            <a:r>
              <a:rPr lang="en-US" dirty="0" smtClean="0"/>
              <a:t>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Significant </a:t>
            </a:r>
            <a:r>
              <a:rPr lang="en-US" dirty="0" smtClean="0"/>
              <a:t>initial </a:t>
            </a:r>
            <a:r>
              <a:rPr lang="en-US" dirty="0"/>
              <a:t>differences were observed for dam portions with intact construction joints and sections with </a:t>
            </a:r>
            <a:r>
              <a:rPr lang="en-US" dirty="0" smtClean="0"/>
              <a:t>defects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780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 err="1">
                <a:solidFill>
                  <a:srgbClr val="0064A8"/>
                </a:solidFill>
                <a:ea typeface="+mn-ea"/>
              </a:rPr>
              <a:t>summary</a:t>
            </a:r>
            <a:endParaRPr lang="de-DE" sz="2400" b="1" dirty="0">
              <a:solidFill>
                <a:srgbClr val="0064A8"/>
              </a:solidFill>
              <a:ea typeface="+mn-ea"/>
            </a:endParaRP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936000" y="6480000"/>
            <a:ext cx="7308000" cy="215984"/>
          </a:xfrm>
        </p:spPr>
        <p:txBody>
          <a:bodyPr/>
          <a:lstStyle/>
          <a:p>
            <a:r>
              <a:rPr lang="de-DE" dirty="0" smtClean="0"/>
              <a:t>TU Bergakademie Freiberg | Institute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n-US" dirty="0"/>
              <a:t>Mining and special civil </a:t>
            </a:r>
            <a:r>
              <a:rPr lang="en-US" dirty="0" smtClean="0"/>
              <a:t>engineering </a:t>
            </a:r>
            <a:r>
              <a:rPr lang="de-DE" dirty="0"/>
              <a:t> | </a:t>
            </a:r>
            <a:r>
              <a:rPr lang="de-DE" dirty="0" smtClean="0"/>
              <a:t>Jennifer Arendt | </a:t>
            </a:r>
            <a:r>
              <a:rPr lang="de-DE" dirty="0"/>
              <a:t>Tel</a:t>
            </a:r>
            <a:r>
              <a:rPr lang="de-DE" dirty="0" smtClean="0"/>
              <a:t>.: 0373139-3868 | EGU 2020</a:t>
            </a:r>
            <a:endParaRPr lang="de-DE" dirty="0"/>
          </a:p>
        </p:txBody>
      </p:sp>
      <p:sp>
        <p:nvSpPr>
          <p:cNvPr id="8" name="Foliennummernplatzhalter 4"/>
          <p:cNvSpPr txBox="1">
            <a:spLocks/>
          </p:cNvSpPr>
          <p:nvPr/>
        </p:nvSpPr>
        <p:spPr>
          <a:xfrm>
            <a:off x="8244408" y="6453336"/>
            <a:ext cx="729192" cy="22110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r" defTabSz="914400" rtl="0" eaLnBrk="1" latinLnBrk="0" hangingPunct="1">
              <a:defRPr sz="1000" kern="120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CA7F02-FF28-4D8F-AF3B-6C950C783A54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57299" y="980728"/>
            <a:ext cx="7308000" cy="521127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average</a:t>
            </a:r>
            <a:r>
              <a:rPr lang="de-DE" dirty="0" smtClean="0"/>
              <a:t> </a:t>
            </a:r>
            <a:r>
              <a:rPr lang="de-DE" dirty="0" err="1" smtClean="0"/>
              <a:t>permeability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parallel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en-US" dirty="0"/>
              <a:t>concreting section </a:t>
            </a:r>
            <a:r>
              <a:rPr lang="en-US" dirty="0" smtClean="0"/>
              <a:t>boundaries is slightly higher than without or </a:t>
            </a:r>
            <a:r>
              <a:rPr lang="de-DE" dirty="0" err="1" smtClean="0"/>
              <a:t>perpendicular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decrease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in situ </a:t>
            </a:r>
            <a:r>
              <a:rPr lang="de-DE" dirty="0" err="1" smtClean="0"/>
              <a:t>solution</a:t>
            </a:r>
            <a:r>
              <a:rPr lang="de-DE" dirty="0" smtClean="0"/>
              <a:t> </a:t>
            </a:r>
            <a:r>
              <a:rPr lang="de-DE" dirty="0" err="1" smtClean="0"/>
              <a:t>permeability</a:t>
            </a:r>
            <a:r>
              <a:rPr lang="de-DE" dirty="0" smtClean="0"/>
              <a:t> </a:t>
            </a:r>
            <a:r>
              <a:rPr lang="de-DE" dirty="0" err="1" smtClean="0"/>
              <a:t>proves</a:t>
            </a:r>
            <a:r>
              <a:rPr lang="de-DE" dirty="0" smtClean="0"/>
              <a:t> </a:t>
            </a:r>
            <a:r>
              <a:rPr lang="de-DE" dirty="0" err="1" smtClean="0"/>
              <a:t>self-sealing</a:t>
            </a:r>
            <a:r>
              <a:rPr lang="de-DE" dirty="0" smtClean="0"/>
              <a:t> </a:t>
            </a:r>
            <a:r>
              <a:rPr lang="de-DE" dirty="0" err="1" smtClean="0"/>
              <a:t>effect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endParaRPr lang="de-DE" dirty="0"/>
          </a:p>
          <a:p>
            <a:endParaRPr lang="de-DE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These </a:t>
            </a:r>
            <a:r>
              <a:rPr lang="en-US" b="1" dirty="0"/>
              <a:t>long-term </a:t>
            </a:r>
            <a:r>
              <a:rPr lang="en-US" b="1" dirty="0" smtClean="0"/>
              <a:t>permeability </a:t>
            </a:r>
            <a:r>
              <a:rPr lang="en-US" b="1" dirty="0"/>
              <a:t>measurements </a:t>
            </a:r>
            <a:r>
              <a:rPr lang="en-US" b="1" dirty="0" smtClean="0"/>
              <a:t>demonstrate </a:t>
            </a:r>
            <a:r>
              <a:rPr lang="en-US" b="1" dirty="0"/>
              <a:t>the unique capability of the MgO-material for self-sealing of possible defects, ensuring tightness of the dam </a:t>
            </a:r>
            <a:r>
              <a:rPr lang="en-US" b="1" dirty="0" smtClean="0"/>
              <a:t>material!</a:t>
            </a:r>
            <a:endParaRPr lang="de-DE" b="1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73473"/>
              </p:ext>
            </p:extLst>
          </p:nvPr>
        </p:nvGraphicFramePr>
        <p:xfrm>
          <a:off x="957299" y="2020772"/>
          <a:ext cx="7236000" cy="279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000">
                  <a:extLst>
                    <a:ext uri="{9D8B030D-6E8A-4147-A177-3AD203B41FA5}">
                      <a16:colId xmlns:a16="http://schemas.microsoft.com/office/drawing/2014/main" val="3017940396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1674965987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314330493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533264471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01555621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r>
                        <a:rPr lang="de-DE" sz="1200" b="0" dirty="0" err="1" smtClean="0"/>
                        <a:t>average</a:t>
                      </a:r>
                      <a:r>
                        <a:rPr lang="de-DE" sz="1200" b="0" dirty="0" smtClean="0"/>
                        <a:t> </a:t>
                      </a:r>
                      <a:r>
                        <a:rPr lang="de-DE" sz="1200" b="0" dirty="0" err="1" smtClean="0"/>
                        <a:t>permeability</a:t>
                      </a:r>
                      <a:r>
                        <a:rPr lang="de-DE" sz="1200" b="0" dirty="0" smtClean="0"/>
                        <a:t>*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b="0" dirty="0" smtClean="0"/>
                        <a:t>gas</a:t>
                      </a:r>
                      <a:endParaRPr lang="de-DE" sz="12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sz="12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b="0" dirty="0" err="1" smtClean="0"/>
                        <a:t>solution</a:t>
                      </a:r>
                      <a:endParaRPr lang="de-DE" sz="12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97392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endParaRPr lang="de-DE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err="1" smtClean="0"/>
                        <a:t>core</a:t>
                      </a:r>
                      <a:r>
                        <a:rPr lang="de-DE" sz="1200" b="0" dirty="0" smtClean="0"/>
                        <a:t> </a:t>
                      </a:r>
                      <a:r>
                        <a:rPr lang="de-DE" sz="1200" b="0" dirty="0" err="1" smtClean="0"/>
                        <a:t>samples</a:t>
                      </a:r>
                      <a:endParaRPr lang="de-DE" sz="1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 smtClean="0"/>
                        <a:t>in situ</a:t>
                      </a:r>
                      <a:endParaRPr lang="de-DE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err="1" smtClean="0"/>
                        <a:t>core</a:t>
                      </a:r>
                      <a:r>
                        <a:rPr lang="de-DE" sz="1200" b="0" dirty="0" smtClean="0"/>
                        <a:t> </a:t>
                      </a:r>
                      <a:r>
                        <a:rPr lang="de-DE" sz="1200" b="0" dirty="0" err="1" smtClean="0"/>
                        <a:t>samples</a:t>
                      </a:r>
                      <a:endParaRPr lang="de-DE" sz="1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 smtClean="0"/>
                        <a:t>in situ</a:t>
                      </a:r>
                      <a:endParaRPr lang="de-DE" sz="1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220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b="0" dirty="0" err="1" smtClean="0"/>
                        <a:t>with</a:t>
                      </a:r>
                      <a:r>
                        <a:rPr lang="de-DE" sz="1200" b="0" dirty="0" smtClean="0"/>
                        <a:t>/parallel </a:t>
                      </a:r>
                      <a:r>
                        <a:rPr lang="de-DE" sz="1200" b="0" baseline="0" dirty="0" smtClean="0"/>
                        <a:t> </a:t>
                      </a:r>
                      <a:r>
                        <a:rPr lang="en-US" sz="1200" b="0" dirty="0" smtClean="0"/>
                        <a:t>concreting section boundaries </a:t>
                      </a:r>
                      <a:endParaRPr lang="de-DE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 smtClean="0"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de-DE" sz="1200" b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200" b="0" baseline="3000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‑19</a:t>
                      </a:r>
                      <a:r>
                        <a:rPr lang="de-DE" sz="1200" b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m²</a:t>
                      </a:r>
                      <a:endParaRPr lang="de-DE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de-DE" sz="1200" b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200" b="0" baseline="3000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‑17</a:t>
                      </a:r>
                      <a:r>
                        <a:rPr lang="de-DE" sz="1200" b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m²</a:t>
                      </a:r>
                      <a:endParaRPr lang="de-DE" sz="1200" b="0" baseline="30000" dirty="0" smtClean="0"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de-DE" sz="1200" b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200" b="0" baseline="3000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‑20</a:t>
                      </a:r>
                      <a:r>
                        <a:rPr lang="de-DE" sz="1200" b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m²</a:t>
                      </a:r>
                      <a:endParaRPr lang="de-DE" sz="1200" b="0" baseline="30000" dirty="0" smtClean="0"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353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err="1" smtClean="0"/>
                        <a:t>without</a:t>
                      </a:r>
                      <a:r>
                        <a:rPr lang="de-DE" sz="1200" b="0" dirty="0" smtClean="0"/>
                        <a:t>/</a:t>
                      </a:r>
                      <a:r>
                        <a:rPr lang="de-DE" sz="1200" b="0" dirty="0" err="1" smtClean="0"/>
                        <a:t>perpendicular</a:t>
                      </a:r>
                      <a:r>
                        <a:rPr lang="de-DE" sz="1200" b="0" dirty="0" smtClean="0"/>
                        <a:t> </a:t>
                      </a:r>
                      <a:r>
                        <a:rPr lang="de-DE" sz="1200" b="0" baseline="0" dirty="0" smtClean="0"/>
                        <a:t> </a:t>
                      </a:r>
                      <a:r>
                        <a:rPr lang="en-US" sz="1200" b="0" dirty="0" smtClean="0"/>
                        <a:t>concreting section boundaries </a:t>
                      </a:r>
                      <a:endParaRPr lang="de-DE" sz="1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de-DE" sz="1200" b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200" b="0" baseline="3000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‑20</a:t>
                      </a:r>
                      <a:r>
                        <a:rPr lang="de-DE" sz="1200" b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m²</a:t>
                      </a:r>
                      <a:endParaRPr lang="de-DE" sz="1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de-DE" sz="1200" b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200" b="0" baseline="3000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‑19</a:t>
                      </a:r>
                      <a:r>
                        <a:rPr lang="de-DE" sz="1200" b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de-DE" sz="1200" b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200" b="0" baseline="3000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‑20</a:t>
                      </a:r>
                      <a:r>
                        <a:rPr lang="de-DE" sz="1200" b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m²</a:t>
                      </a:r>
                      <a:endParaRPr lang="de-DE" sz="1200" b="0" baseline="30000" dirty="0" smtClean="0"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105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b="0" dirty="0" smtClean="0"/>
                        <a:t>integral</a:t>
                      </a:r>
                      <a:endParaRPr lang="de-DE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2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de-DE" sz="1200" b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200" b="0" baseline="3000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‑19</a:t>
                      </a:r>
                      <a:r>
                        <a:rPr lang="de-DE" sz="1200" b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de-DE" sz="12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200" b="0" baseline="30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</a:t>
                      </a:r>
                      <a:r>
                        <a:rPr lang="en-US" sz="1200" b="0" baseline="30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de-DE" sz="1200" b="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b="0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de-DE" sz="12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1*10</a:t>
                      </a:r>
                      <a:r>
                        <a:rPr lang="de-DE" sz="1200" b="0" baseline="30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‑20</a:t>
                      </a:r>
                      <a:r>
                        <a:rPr lang="de-DE" sz="120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de-DE" sz="12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200" b="0" baseline="30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</a:t>
                      </a:r>
                      <a:r>
                        <a:rPr lang="en-US" sz="1200" b="0" baseline="30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de-DE" sz="1200" b="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b="0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de-DE" sz="1200" b="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3</a:t>
                      </a:r>
                      <a:r>
                        <a:rPr lang="de-DE" sz="12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200" b="0" baseline="30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‑20</a:t>
                      </a:r>
                      <a:r>
                        <a:rPr lang="de-DE" sz="120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903373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de-DE" sz="1200" b="0" dirty="0" err="1" smtClean="0"/>
                        <a:t>stationary</a:t>
                      </a:r>
                      <a:r>
                        <a:rPr lang="de-DE" sz="1200" b="0" dirty="0" smtClean="0"/>
                        <a:t> </a:t>
                      </a:r>
                      <a:r>
                        <a:rPr lang="de-DE" sz="1200" b="0" dirty="0" err="1" smtClean="0"/>
                        <a:t>injection</a:t>
                      </a:r>
                      <a:r>
                        <a:rPr lang="de-DE" sz="1200" b="0" dirty="0" smtClean="0"/>
                        <a:t> </a:t>
                      </a:r>
                      <a:r>
                        <a:rPr lang="de-DE" sz="1200" b="0" dirty="0" err="1" smtClean="0"/>
                        <a:t>test</a:t>
                      </a:r>
                      <a:endParaRPr lang="de-DE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2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dirty="0" smtClean="0"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1,7*10</a:t>
                      </a:r>
                      <a:r>
                        <a:rPr lang="de-DE" sz="1200" baseline="3000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-15</a:t>
                      </a:r>
                      <a:r>
                        <a:rPr lang="de-DE" sz="1200" baseline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200" baseline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2,8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200" baseline="3000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-20</a:t>
                      </a:r>
                      <a:r>
                        <a:rPr lang="de-DE" sz="1200" baseline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m²</a:t>
                      </a:r>
                      <a:endParaRPr lang="de-DE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3,6*10</a:t>
                      </a:r>
                      <a:r>
                        <a:rPr lang="de-DE" sz="1200" baseline="3000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-16</a:t>
                      </a:r>
                      <a:r>
                        <a:rPr lang="de-DE" sz="1200" baseline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200" baseline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7,5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200" baseline="3000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-20</a:t>
                      </a:r>
                      <a:r>
                        <a:rPr lang="de-DE" sz="1200" baseline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m²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206952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6660232" y="4803749"/>
            <a:ext cx="18722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* </a:t>
            </a:r>
            <a:r>
              <a:rPr lang="de-DE" sz="1100" dirty="0" err="1" smtClean="0"/>
              <a:t>Consider</a:t>
            </a:r>
            <a:r>
              <a:rPr lang="de-DE" sz="1100" dirty="0" smtClean="0"/>
              <a:t> </a:t>
            </a:r>
            <a:r>
              <a:rPr lang="de-DE" sz="1100" dirty="0" err="1" smtClean="0"/>
              <a:t>dispersion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75489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 err="1" smtClean="0">
                <a:solidFill>
                  <a:srgbClr val="0064A8"/>
                </a:solidFill>
                <a:ea typeface="+mn-ea"/>
              </a:rPr>
              <a:t>forecast</a:t>
            </a:r>
            <a:endParaRPr lang="de-DE" sz="2400" b="1" dirty="0">
              <a:solidFill>
                <a:srgbClr val="0064A8"/>
              </a:solidFill>
              <a:ea typeface="+mn-ea"/>
            </a:endParaRP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936000" y="6480000"/>
            <a:ext cx="7308000" cy="215984"/>
          </a:xfrm>
        </p:spPr>
        <p:txBody>
          <a:bodyPr/>
          <a:lstStyle/>
          <a:p>
            <a:r>
              <a:rPr lang="de-DE" dirty="0" smtClean="0"/>
              <a:t>TU Bergakademie Freiberg | Institute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n-US" dirty="0"/>
              <a:t>Mining and special civil </a:t>
            </a:r>
            <a:r>
              <a:rPr lang="en-US" dirty="0" smtClean="0"/>
              <a:t>engineering </a:t>
            </a:r>
            <a:r>
              <a:rPr lang="de-DE" dirty="0"/>
              <a:t> | </a:t>
            </a:r>
            <a:r>
              <a:rPr lang="de-DE" dirty="0" smtClean="0"/>
              <a:t>Jennifer Arendt | </a:t>
            </a:r>
            <a:r>
              <a:rPr lang="de-DE" dirty="0"/>
              <a:t>Tel</a:t>
            </a:r>
            <a:r>
              <a:rPr lang="de-DE" dirty="0" smtClean="0"/>
              <a:t>.: 0373139-3868 | EGU 2020</a:t>
            </a:r>
            <a:endParaRPr lang="de-DE" dirty="0"/>
          </a:p>
        </p:txBody>
      </p:sp>
      <p:sp>
        <p:nvSpPr>
          <p:cNvPr id="8" name="Foliennummernplatzhalter 4"/>
          <p:cNvSpPr txBox="1">
            <a:spLocks/>
          </p:cNvSpPr>
          <p:nvPr/>
        </p:nvSpPr>
        <p:spPr>
          <a:xfrm>
            <a:off x="8244408" y="6453336"/>
            <a:ext cx="729192" cy="22110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r" defTabSz="914400" rtl="0" eaLnBrk="1" latinLnBrk="0" hangingPunct="1">
              <a:defRPr sz="1000" kern="120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CA7F02-FF28-4D8F-AF3B-6C950C783A54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36000" y="913996"/>
            <a:ext cx="7308000" cy="499525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addition to the pressurization via the boreholes, the entire dam was also pressurized with solution via the pressure </a:t>
            </a:r>
            <a:r>
              <a:rPr lang="en-US" dirty="0" smtClean="0"/>
              <a:t>chamber </a:t>
            </a:r>
          </a:p>
          <a:p>
            <a:pPr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i</a:t>
            </a:r>
            <a:r>
              <a:rPr lang="en-US" dirty="0" smtClean="0"/>
              <a:t>n 17 steps up to 28 bar within 2,5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due to the easily soluble rock, the dam was surrounded by </a:t>
            </a:r>
            <a:r>
              <a:rPr lang="en-US" dirty="0" smtClean="0"/>
              <a:t>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our current project the dam is partially </a:t>
            </a:r>
            <a:r>
              <a:rPr lang="en-US" dirty="0" smtClean="0"/>
              <a:t>exposed on the right side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samples are drilled from </a:t>
            </a:r>
            <a:r>
              <a:rPr lang="en-US" dirty="0" smtClean="0"/>
              <a:t>these </a:t>
            </a:r>
            <a:r>
              <a:rPr lang="en-US" dirty="0"/>
              <a:t>exposed </a:t>
            </a:r>
            <a:r>
              <a:rPr lang="en-US" dirty="0" smtClean="0"/>
              <a:t>side to figure </a:t>
            </a:r>
            <a:r>
              <a:rPr lang="en-US" dirty="0"/>
              <a:t>out how far the solution has </a:t>
            </a:r>
            <a:r>
              <a:rPr lang="en-US" dirty="0" smtClean="0"/>
              <a:t>penetrated the concrete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068960"/>
            <a:ext cx="4379979" cy="3284984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4716016" y="3508093"/>
            <a:ext cx="1872208" cy="1944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GV2 </a:t>
            </a:r>
            <a:r>
              <a:rPr lang="de-DE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dam</a:t>
            </a:r>
            <a:endParaRPr lang="de-D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976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0" y="0"/>
            <a:ext cx="9144000" cy="3666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0" y="3652494"/>
            <a:ext cx="9144000" cy="32055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28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936000" y="6453336"/>
            <a:ext cx="7308000" cy="215984"/>
          </a:xfrm>
        </p:spPr>
        <p:txBody>
          <a:bodyPr/>
          <a:lstStyle/>
          <a:p>
            <a:r>
              <a:rPr lang="de-DE" dirty="0" smtClean="0"/>
              <a:t>TU Bergakademie Freiberg | Institute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n-US" dirty="0"/>
              <a:t>Mining and special civil </a:t>
            </a:r>
            <a:r>
              <a:rPr lang="en-US" dirty="0" smtClean="0"/>
              <a:t>engineering </a:t>
            </a:r>
            <a:r>
              <a:rPr lang="de-DE" dirty="0"/>
              <a:t> | </a:t>
            </a:r>
            <a:r>
              <a:rPr lang="de-DE" dirty="0" smtClean="0"/>
              <a:t>Jennifer Arendt | </a:t>
            </a:r>
            <a:r>
              <a:rPr lang="de-DE" dirty="0"/>
              <a:t>Tel</a:t>
            </a:r>
            <a:r>
              <a:rPr lang="de-DE" dirty="0" smtClean="0"/>
              <a:t>.: 0373139-3868 | EGU 2020</a:t>
            </a:r>
            <a:endParaRPr lang="de-DE" dirty="0"/>
          </a:p>
        </p:txBody>
      </p:sp>
      <p:sp>
        <p:nvSpPr>
          <p:cNvPr id="29" name="Foliennummernplatzhalter 4"/>
          <p:cNvSpPr txBox="1">
            <a:spLocks/>
          </p:cNvSpPr>
          <p:nvPr/>
        </p:nvSpPr>
        <p:spPr>
          <a:xfrm>
            <a:off x="8244408" y="6453336"/>
            <a:ext cx="729192" cy="22110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r" defTabSz="914400" rtl="0" eaLnBrk="1" latinLnBrk="0" hangingPunct="1">
              <a:defRPr sz="1000" kern="120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CA7F02-FF28-4D8F-AF3B-6C950C783A54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404648" y="495000"/>
            <a:ext cx="84158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chemeClr val="bg1"/>
                </a:solidFill>
              </a:rPr>
              <a:t>contributing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institutions</a:t>
            </a:r>
            <a:r>
              <a:rPr lang="de-DE" dirty="0" smtClean="0">
                <a:solidFill>
                  <a:schemeClr val="bg1"/>
                </a:solidFill>
              </a:rPr>
              <a:t>:</a:t>
            </a:r>
          </a:p>
          <a:p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TU Bergakademie Freiberg</a:t>
            </a:r>
          </a:p>
          <a:p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dirty="0" smtClean="0">
                <a:solidFill>
                  <a:schemeClr val="bg1"/>
                </a:solidFill>
              </a:rPr>
              <a:t>Institute </a:t>
            </a:r>
            <a:r>
              <a:rPr lang="de-DE" dirty="0" err="1" smtClean="0">
                <a:solidFill>
                  <a:schemeClr val="bg1"/>
                </a:solidFill>
              </a:rPr>
              <a:t>of</a:t>
            </a:r>
            <a:r>
              <a:rPr lang="de-DE" dirty="0" smtClean="0">
                <a:solidFill>
                  <a:schemeClr val="bg1"/>
                </a:solidFill>
              </a:rPr>
              <a:t> Mining </a:t>
            </a:r>
            <a:r>
              <a:rPr lang="de-DE" dirty="0" err="1" smtClean="0">
                <a:solidFill>
                  <a:schemeClr val="bg1"/>
                </a:solidFill>
              </a:rPr>
              <a:t>and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special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civil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engineering</a:t>
            </a:r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dirty="0" smtClean="0">
                <a:solidFill>
                  <a:schemeClr val="bg1"/>
                </a:solidFill>
              </a:rPr>
              <a:t>Institute </a:t>
            </a:r>
            <a:r>
              <a:rPr lang="de-DE" dirty="0" err="1" smtClean="0">
                <a:solidFill>
                  <a:schemeClr val="bg1"/>
                </a:solidFill>
              </a:rPr>
              <a:t>of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Inorganic</a:t>
            </a:r>
            <a:r>
              <a:rPr lang="de-DE" smtClean="0">
                <a:solidFill>
                  <a:schemeClr val="bg1"/>
                </a:solidFill>
              </a:rPr>
              <a:t> Chemistry</a:t>
            </a:r>
            <a:endParaRPr lang="de-DE" dirty="0" smtClean="0">
              <a:solidFill>
                <a:schemeClr val="bg1"/>
              </a:solidFill>
            </a:endParaRP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Institute of </a:t>
            </a:r>
            <a:r>
              <a:rPr lang="en-US" dirty="0" err="1">
                <a:solidFill>
                  <a:schemeClr val="bg1"/>
                </a:solidFill>
              </a:rPr>
              <a:t>Geomechanics</a:t>
            </a:r>
            <a:r>
              <a:rPr lang="en-US" dirty="0">
                <a:solidFill>
                  <a:schemeClr val="bg1"/>
                </a:solidFill>
              </a:rPr>
              <a:t> GmbH </a:t>
            </a:r>
            <a:r>
              <a:rPr lang="en-US" dirty="0" smtClean="0">
                <a:solidFill>
                  <a:schemeClr val="bg1"/>
                </a:solidFill>
              </a:rPr>
              <a:t>Leipzig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IBeWa - Ingenieurpartnerschaft für Bergbau, Wasser und Deponietechnik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dirty="0">
                <a:solidFill>
                  <a:schemeClr val="bg1"/>
                </a:solidFill>
              </a:rPr>
              <a:t>Wilsnack und </a:t>
            </a:r>
            <a:r>
              <a:rPr lang="de-DE" dirty="0" smtClean="0">
                <a:solidFill>
                  <a:schemeClr val="bg1"/>
                </a:solidFill>
              </a:rPr>
              <a:t>Partner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TS-BAU GmbH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GTS </a:t>
            </a:r>
            <a:r>
              <a:rPr lang="de-DE" dirty="0">
                <a:solidFill>
                  <a:schemeClr val="bg1"/>
                </a:solidFill>
              </a:rPr>
              <a:t>Grube Teutschenthal </a:t>
            </a:r>
            <a:r>
              <a:rPr lang="de-DE" dirty="0" err="1">
                <a:solidFill>
                  <a:schemeClr val="bg1"/>
                </a:solidFill>
              </a:rPr>
              <a:t>Sicherungs</a:t>
            </a:r>
            <a:r>
              <a:rPr lang="de-DE" dirty="0" smtClean="0">
                <a:solidFill>
                  <a:schemeClr val="bg1"/>
                </a:solidFill>
              </a:rPr>
              <a:t> GmbH &amp; Co. KG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Materialforschungs- und </a:t>
            </a:r>
            <a:r>
              <a:rPr lang="de-DE" dirty="0" smtClean="0">
                <a:solidFill>
                  <a:schemeClr val="bg1"/>
                </a:solidFill>
              </a:rPr>
              <a:t>-</a:t>
            </a:r>
            <a:r>
              <a:rPr lang="de-DE" dirty="0" err="1" smtClean="0">
                <a:solidFill>
                  <a:schemeClr val="bg1"/>
                </a:solidFill>
              </a:rPr>
              <a:t>prüfanstalt</a:t>
            </a:r>
            <a:r>
              <a:rPr lang="de-DE" dirty="0" smtClean="0">
                <a:solidFill>
                  <a:schemeClr val="bg1"/>
                </a:solidFill>
              </a:rPr>
              <a:t> an </a:t>
            </a:r>
            <a:r>
              <a:rPr lang="de-DE" dirty="0">
                <a:solidFill>
                  <a:schemeClr val="bg1"/>
                </a:solidFill>
              </a:rPr>
              <a:t>der Bauhaus-Universität </a:t>
            </a:r>
            <a:r>
              <a:rPr lang="de-DE" dirty="0" smtClean="0">
                <a:solidFill>
                  <a:schemeClr val="bg1"/>
                </a:solidFill>
              </a:rPr>
              <a:t>Weimar (MFPA)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55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0" y="0"/>
            <a:ext cx="9144000" cy="3666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0" y="3652494"/>
            <a:ext cx="9144000" cy="32055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28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936000" y="6453336"/>
            <a:ext cx="7308000" cy="215984"/>
          </a:xfrm>
        </p:spPr>
        <p:txBody>
          <a:bodyPr/>
          <a:lstStyle/>
          <a:p>
            <a:r>
              <a:rPr lang="de-DE" dirty="0" smtClean="0"/>
              <a:t>TU Bergakademie Freiberg | Institute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n-US" dirty="0"/>
              <a:t>Mining and special civil </a:t>
            </a:r>
            <a:r>
              <a:rPr lang="en-US" dirty="0" smtClean="0"/>
              <a:t>engineering </a:t>
            </a:r>
            <a:r>
              <a:rPr lang="de-DE" dirty="0"/>
              <a:t> | </a:t>
            </a:r>
            <a:r>
              <a:rPr lang="de-DE" dirty="0" smtClean="0"/>
              <a:t>Jennifer Arendt | </a:t>
            </a:r>
            <a:r>
              <a:rPr lang="de-DE" dirty="0"/>
              <a:t>Tel</a:t>
            </a:r>
            <a:r>
              <a:rPr lang="de-DE" dirty="0" smtClean="0"/>
              <a:t>.: 0373139-3868 | EGU 2020</a:t>
            </a:r>
            <a:endParaRPr lang="de-DE" dirty="0"/>
          </a:p>
        </p:txBody>
      </p:sp>
      <p:sp>
        <p:nvSpPr>
          <p:cNvPr id="29" name="Foliennummernplatzhalter 4"/>
          <p:cNvSpPr txBox="1">
            <a:spLocks/>
          </p:cNvSpPr>
          <p:nvPr/>
        </p:nvSpPr>
        <p:spPr>
          <a:xfrm>
            <a:off x="8244408" y="6453336"/>
            <a:ext cx="729192" cy="22110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r" defTabSz="914400" rtl="0" eaLnBrk="1" latinLnBrk="0" hangingPunct="1">
              <a:defRPr sz="1000" kern="120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CA7F02-FF28-4D8F-AF3B-6C950C783A54}" type="slidenum">
              <a:rPr lang="de-DE" smtClean="0"/>
              <a:pPr/>
              <a:t>17</a:t>
            </a:fld>
            <a:endParaRPr lang="de-DE"/>
          </a:p>
        </p:txBody>
      </p:sp>
      <p:pic>
        <p:nvPicPr>
          <p:cNvPr id="30" name="Grafik 2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654" y="4103214"/>
            <a:ext cx="1271270" cy="1047750"/>
          </a:xfrm>
          <a:prstGeom prst="rect">
            <a:avLst/>
          </a:prstGeom>
          <a:noFill/>
        </p:spPr>
      </p:pic>
      <p:sp>
        <p:nvSpPr>
          <p:cNvPr id="4" name="Textfeld 3"/>
          <p:cNvSpPr txBox="1"/>
          <p:nvPr/>
        </p:nvSpPr>
        <p:spPr>
          <a:xfrm>
            <a:off x="404647" y="495000"/>
            <a:ext cx="827180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Research </a:t>
            </a:r>
            <a:r>
              <a:rPr lang="de-DE" dirty="0" err="1" smtClean="0">
                <a:solidFill>
                  <a:schemeClr val="bg1"/>
                </a:solidFill>
              </a:rPr>
              <a:t>projects</a:t>
            </a:r>
            <a:r>
              <a:rPr lang="de-DE" dirty="0" smtClean="0">
                <a:solidFill>
                  <a:schemeClr val="bg1"/>
                </a:solidFill>
              </a:rPr>
              <a:t>: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“CARLA“ </a:t>
            </a:r>
            <a:r>
              <a:rPr lang="de-DE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construction</a:t>
            </a:r>
            <a:r>
              <a:rPr lang="de-DE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of</a:t>
            </a:r>
            <a:r>
              <a:rPr lang="de-DE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the</a:t>
            </a:r>
            <a:r>
              <a:rPr lang="de-DE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dams</a:t>
            </a:r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(</a:t>
            </a:r>
            <a:r>
              <a:rPr lang="de-DE" dirty="0" err="1" smtClean="0">
                <a:solidFill>
                  <a:schemeClr val="bg1"/>
                </a:solidFill>
              </a:rPr>
              <a:t>funding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code</a:t>
            </a:r>
            <a:r>
              <a:rPr lang="de-DE" dirty="0">
                <a:solidFill>
                  <a:schemeClr val="bg1"/>
                </a:solidFill>
              </a:rPr>
              <a:t>: </a:t>
            </a:r>
            <a:r>
              <a:rPr lang="de-DE" dirty="0" smtClean="0">
                <a:solidFill>
                  <a:schemeClr val="bg1"/>
                </a:solidFill>
              </a:rPr>
              <a:t>02C1204; </a:t>
            </a:r>
            <a:r>
              <a:rPr lang="de-DE" dirty="0" err="1" smtClean="0">
                <a:solidFill>
                  <a:schemeClr val="bg1"/>
                </a:solidFill>
              </a:rPr>
              <a:t>project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duration</a:t>
            </a:r>
            <a:r>
              <a:rPr lang="de-DE" dirty="0" smtClean="0">
                <a:solidFill>
                  <a:schemeClr val="bg1"/>
                </a:solidFill>
              </a:rPr>
              <a:t>: 01.11.2004 – 30.06.2010)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“MgO-SEAL“ </a:t>
            </a:r>
            <a:r>
              <a:rPr lang="de-DE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studies</a:t>
            </a:r>
            <a:r>
              <a:rPr lang="de-DE" dirty="0" smtClean="0">
                <a:solidFill>
                  <a:schemeClr val="bg1"/>
                </a:solidFill>
                <a:sym typeface="Wingdings" panose="05000000000000000000" pitchFamily="2" charset="2"/>
              </a:rPr>
              <a:t> on </a:t>
            </a:r>
            <a:r>
              <a:rPr lang="de-DE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the</a:t>
            </a:r>
            <a:r>
              <a:rPr lang="de-DE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permeability</a:t>
            </a:r>
            <a:r>
              <a:rPr lang="de-DE" dirty="0" smtClean="0">
                <a:solidFill>
                  <a:schemeClr val="bg1"/>
                </a:solidFill>
                <a:sym typeface="Wingdings" panose="05000000000000000000" pitchFamily="2" charset="2"/>
              </a:rPr>
              <a:t>, </a:t>
            </a:r>
            <a:r>
              <a:rPr lang="de-DE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pressurization</a:t>
            </a:r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(</a:t>
            </a:r>
            <a:r>
              <a:rPr lang="de-DE" dirty="0" err="1">
                <a:solidFill>
                  <a:schemeClr val="bg1"/>
                </a:solidFill>
              </a:rPr>
              <a:t>funding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code</a:t>
            </a:r>
            <a:r>
              <a:rPr lang="de-DE" dirty="0" smtClean="0">
                <a:solidFill>
                  <a:schemeClr val="bg1"/>
                </a:solidFill>
              </a:rPr>
              <a:t>: 02E11435; </a:t>
            </a:r>
            <a:r>
              <a:rPr lang="de-DE" dirty="0" err="1">
                <a:solidFill>
                  <a:schemeClr val="bg1"/>
                </a:solidFill>
              </a:rPr>
              <a:t>project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duration</a:t>
            </a:r>
            <a:r>
              <a:rPr lang="de-DE" dirty="0">
                <a:solidFill>
                  <a:schemeClr val="bg1"/>
                </a:solidFill>
              </a:rPr>
              <a:t>: </a:t>
            </a:r>
            <a:r>
              <a:rPr lang="de-DE" dirty="0" smtClean="0">
                <a:solidFill>
                  <a:schemeClr val="bg1"/>
                </a:solidFill>
              </a:rPr>
              <a:t>01.10.2015 </a:t>
            </a:r>
            <a:r>
              <a:rPr lang="de-DE" dirty="0">
                <a:solidFill>
                  <a:schemeClr val="bg1"/>
                </a:solidFill>
              </a:rPr>
              <a:t>– </a:t>
            </a:r>
            <a:r>
              <a:rPr lang="de-DE" dirty="0" smtClean="0">
                <a:solidFill>
                  <a:schemeClr val="bg1"/>
                </a:solidFill>
              </a:rPr>
              <a:t>30.04.2019)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“MgO-S³“ </a:t>
            </a:r>
            <a:r>
              <a:rPr lang="de-DE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exposion</a:t>
            </a:r>
            <a:r>
              <a:rPr lang="de-DE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of</a:t>
            </a:r>
            <a:r>
              <a:rPr lang="de-DE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the</a:t>
            </a:r>
            <a:r>
              <a:rPr lang="de-DE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dam</a:t>
            </a:r>
            <a:r>
              <a:rPr lang="de-DE" dirty="0" smtClean="0">
                <a:solidFill>
                  <a:schemeClr val="bg1"/>
                </a:solidFill>
                <a:sym typeface="Wingdings" panose="05000000000000000000" pitchFamily="2" charset="2"/>
              </a:rPr>
              <a:t>; </a:t>
            </a:r>
            <a:r>
              <a:rPr lang="de-DE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adjustment</a:t>
            </a:r>
            <a:r>
              <a:rPr lang="de-DE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and</a:t>
            </a:r>
            <a:r>
              <a:rPr lang="de-DE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test</a:t>
            </a:r>
            <a:r>
              <a:rPr lang="de-DE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of</a:t>
            </a:r>
            <a:r>
              <a:rPr lang="de-DE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shotcrete</a:t>
            </a:r>
            <a:r>
              <a:rPr lang="de-DE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formulation</a:t>
            </a:r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(</a:t>
            </a:r>
            <a:r>
              <a:rPr lang="de-DE" dirty="0" err="1">
                <a:solidFill>
                  <a:schemeClr val="bg1"/>
                </a:solidFill>
              </a:rPr>
              <a:t>funding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code</a:t>
            </a:r>
            <a:r>
              <a:rPr lang="de-DE" dirty="0">
                <a:solidFill>
                  <a:schemeClr val="bg1"/>
                </a:solidFill>
              </a:rPr>
              <a:t>: </a:t>
            </a:r>
            <a:r>
              <a:rPr lang="de-DE" dirty="0" smtClean="0">
                <a:solidFill>
                  <a:schemeClr val="bg1"/>
                </a:solidFill>
              </a:rPr>
              <a:t>02E11769A; </a:t>
            </a:r>
            <a:r>
              <a:rPr lang="de-DE" dirty="0" err="1">
                <a:solidFill>
                  <a:schemeClr val="bg1"/>
                </a:solidFill>
              </a:rPr>
              <a:t>project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duration</a:t>
            </a:r>
            <a:r>
              <a:rPr lang="de-DE" dirty="0">
                <a:solidFill>
                  <a:schemeClr val="bg1"/>
                </a:solidFill>
              </a:rPr>
              <a:t>: </a:t>
            </a:r>
            <a:r>
              <a:rPr lang="de-DE" dirty="0" smtClean="0">
                <a:solidFill>
                  <a:schemeClr val="bg1"/>
                </a:solidFill>
              </a:rPr>
              <a:t>01.04.2019 – 31.10.2021)</a:t>
            </a:r>
            <a:endParaRPr lang="de-DE" dirty="0">
              <a:solidFill>
                <a:schemeClr val="bg1"/>
              </a:solidFill>
            </a:endParaRPr>
          </a:p>
          <a:p>
            <a:endParaRPr lang="de-DE" dirty="0" smtClean="0">
              <a:solidFill>
                <a:schemeClr val="bg1"/>
              </a:solidFill>
            </a:endParaRPr>
          </a:p>
          <a:p>
            <a:endParaRPr lang="de-DE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0" y="549069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>
                <a:solidFill>
                  <a:schemeClr val="bg1"/>
                </a:solidFill>
              </a:rPr>
              <a:t>Thank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You</a:t>
            </a:r>
            <a:r>
              <a:rPr lang="de-DE" dirty="0" smtClean="0">
                <a:solidFill>
                  <a:schemeClr val="bg1"/>
                </a:solidFill>
              </a:rPr>
              <a:t>!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e-DE" dirty="0" err="1" smtClean="0"/>
              <a:t>Introduction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en-US" dirty="0" smtClean="0"/>
              <a:t>background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Dam </a:t>
            </a:r>
            <a:r>
              <a:rPr lang="de-DE" dirty="0" err="1" smtClean="0"/>
              <a:t>building</a:t>
            </a: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Material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err="1" smtClean="0"/>
              <a:t>Investigations</a:t>
            </a:r>
            <a:r>
              <a:rPr lang="de-DE" dirty="0" smtClean="0"/>
              <a:t> on </a:t>
            </a:r>
            <a:r>
              <a:rPr lang="de-DE" dirty="0" err="1" smtClean="0"/>
              <a:t>permeability</a:t>
            </a: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Summary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forecast</a:t>
            </a: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936000" y="6480000"/>
            <a:ext cx="7308000" cy="215984"/>
          </a:xfrm>
        </p:spPr>
        <p:txBody>
          <a:bodyPr/>
          <a:lstStyle/>
          <a:p>
            <a:r>
              <a:rPr lang="de-DE" dirty="0" smtClean="0"/>
              <a:t>TU Bergakademie Freiberg | Institute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n-US" dirty="0"/>
              <a:t>Mining and special civil </a:t>
            </a:r>
            <a:r>
              <a:rPr lang="en-US" dirty="0" smtClean="0"/>
              <a:t>engineering </a:t>
            </a:r>
            <a:r>
              <a:rPr lang="de-DE" dirty="0"/>
              <a:t> | </a:t>
            </a:r>
            <a:r>
              <a:rPr lang="de-DE" dirty="0" smtClean="0"/>
              <a:t>Jennifer Arendt | </a:t>
            </a:r>
            <a:r>
              <a:rPr lang="de-DE" dirty="0"/>
              <a:t>Tel</a:t>
            </a:r>
            <a:r>
              <a:rPr lang="de-DE" dirty="0" smtClean="0"/>
              <a:t>.: 0373139-3868 | EGU 2020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244408" y="6453336"/>
            <a:ext cx="729192" cy="221109"/>
          </a:xfrm>
        </p:spPr>
        <p:txBody>
          <a:bodyPr/>
          <a:lstStyle/>
          <a:p>
            <a:fld id="{F9CA7F02-FF28-4D8F-AF3B-6C950C783A54}" type="slidenum">
              <a:rPr lang="de-DE" smtClean="0"/>
              <a:t>2</a:t>
            </a:fld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err="1" smtClean="0"/>
              <a:t>content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820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36000" y="1268760"/>
            <a:ext cx="7308000" cy="4500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Long-term safe closure for </a:t>
            </a:r>
            <a:r>
              <a:rPr lang="en-US" dirty="0"/>
              <a:t>underground storage facilities and future HAW </a:t>
            </a:r>
            <a:r>
              <a:rPr lang="en-US" dirty="0" smtClean="0"/>
              <a:t>(“high active waste”) repositories require appropriate building and sealing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MgO-concrete is known as possible material for engineered barriers systems for drifts in salt </a:t>
            </a:r>
            <a:r>
              <a:rPr lang="en-US" dirty="0"/>
              <a:t>repository </a:t>
            </a:r>
            <a:r>
              <a:rPr lang="en-US" dirty="0" smtClean="0"/>
              <a:t>environments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demonstration of its technical feasibility and suitability 2 dams (different construction concepts) were erected as mock-up tests in the Teutschenthal mine (50 km north-west of Leipzig)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Host rock: </a:t>
            </a:r>
            <a:r>
              <a:rPr lang="en-US" dirty="0" err="1"/>
              <a:t>carnallitite</a:t>
            </a:r>
            <a:r>
              <a:rPr lang="en-US" dirty="0"/>
              <a:t> (salt rock with Mg, Ca, K, Na; easily soluble)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>
          <a:xfrm>
            <a:off x="936000" y="332656"/>
            <a:ext cx="7308000" cy="566792"/>
          </a:xfrm>
        </p:spPr>
        <p:txBody>
          <a:bodyPr/>
          <a:lstStyle/>
          <a:p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936000" y="6480000"/>
            <a:ext cx="7308000" cy="215984"/>
          </a:xfrm>
        </p:spPr>
        <p:txBody>
          <a:bodyPr/>
          <a:lstStyle/>
          <a:p>
            <a:r>
              <a:rPr lang="de-DE" dirty="0" smtClean="0"/>
              <a:t>TU Bergakademie Freiberg | Institute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n-US" dirty="0"/>
              <a:t>Mining and special civil </a:t>
            </a:r>
            <a:r>
              <a:rPr lang="en-US" dirty="0" smtClean="0"/>
              <a:t>engineering </a:t>
            </a:r>
            <a:r>
              <a:rPr lang="de-DE" dirty="0"/>
              <a:t> | </a:t>
            </a:r>
            <a:r>
              <a:rPr lang="de-DE" dirty="0" smtClean="0"/>
              <a:t>Jennifer Arendt | </a:t>
            </a:r>
            <a:r>
              <a:rPr lang="de-DE" dirty="0"/>
              <a:t>Tel</a:t>
            </a:r>
            <a:r>
              <a:rPr lang="de-DE" dirty="0" smtClean="0"/>
              <a:t>.: 0373139-3868 | EGU 2020</a:t>
            </a:r>
            <a:endParaRPr lang="de-DE" dirty="0"/>
          </a:p>
        </p:txBody>
      </p:sp>
      <p:sp>
        <p:nvSpPr>
          <p:cNvPr id="8" name="Foliennummernplatzhalter 4"/>
          <p:cNvSpPr txBox="1">
            <a:spLocks/>
          </p:cNvSpPr>
          <p:nvPr/>
        </p:nvSpPr>
        <p:spPr>
          <a:xfrm>
            <a:off x="8244408" y="6453336"/>
            <a:ext cx="729192" cy="22110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r" defTabSz="914400" rtl="0" eaLnBrk="1" latinLnBrk="0" hangingPunct="1">
              <a:defRPr sz="1000" kern="120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CA7F02-FF28-4D8F-AF3B-6C950C783A54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6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xfrm>
            <a:off x="683568" y="1079999"/>
            <a:ext cx="3848640" cy="5004000"/>
          </a:xfrm>
        </p:spPr>
        <p:txBody>
          <a:bodyPr/>
          <a:lstStyle/>
          <a:p>
            <a:r>
              <a:rPr lang="de-DE" dirty="0" smtClean="0"/>
              <a:t>GV1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in-situ </a:t>
            </a:r>
            <a:r>
              <a:rPr lang="de-DE" dirty="0" err="1" smtClean="0"/>
              <a:t>concrete</a:t>
            </a:r>
            <a:r>
              <a:rPr lang="de-DE" dirty="0" smtClean="0"/>
              <a:t> </a:t>
            </a:r>
            <a:r>
              <a:rPr lang="de-DE" dirty="0" err="1" smtClean="0"/>
              <a:t>construction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Length</a:t>
            </a:r>
            <a:r>
              <a:rPr lang="de-DE" dirty="0" smtClean="0"/>
              <a:t>: 9.5 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Height: 5.6 m </a:t>
            </a:r>
            <a:r>
              <a:rPr lang="de-DE" dirty="0" err="1" smtClean="0"/>
              <a:t>internally</a:t>
            </a:r>
            <a:r>
              <a:rPr lang="de-DE" dirty="0" smtClean="0"/>
              <a:t> – 4.4 m (</a:t>
            </a:r>
            <a:r>
              <a:rPr lang="de-DE" dirty="0" err="1" smtClean="0"/>
              <a:t>frustoconical</a:t>
            </a:r>
            <a:r>
              <a:rPr lang="de-DE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13 </a:t>
            </a:r>
            <a:r>
              <a:rPr lang="de-DE" dirty="0" err="1" smtClean="0"/>
              <a:t>concreting</a:t>
            </a:r>
            <a:r>
              <a:rPr lang="de-DE" dirty="0" smtClean="0"/>
              <a:t> </a:t>
            </a:r>
            <a:r>
              <a:rPr lang="de-DE" dirty="0" err="1" smtClean="0"/>
              <a:t>sections</a:t>
            </a:r>
            <a:r>
              <a:rPr lang="de-DE" dirty="0" smtClean="0"/>
              <a:t> (</a:t>
            </a:r>
            <a:r>
              <a:rPr lang="de-DE" dirty="0" err="1" smtClean="0"/>
              <a:t>average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r>
              <a:rPr lang="de-DE" dirty="0" smtClean="0"/>
              <a:t> </a:t>
            </a:r>
            <a:r>
              <a:rPr lang="de-DE" dirty="0" err="1" smtClean="0"/>
              <a:t>thickness</a:t>
            </a:r>
            <a:r>
              <a:rPr lang="de-DE" dirty="0" smtClean="0"/>
              <a:t>: 0.65 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setting</a:t>
            </a:r>
            <a:r>
              <a:rPr lang="de-DE" dirty="0" smtClean="0"/>
              <a:t>: max. </a:t>
            </a:r>
            <a:r>
              <a:rPr lang="de-DE" dirty="0" err="1" smtClean="0"/>
              <a:t>temperature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120°C in </a:t>
            </a:r>
            <a:r>
              <a:rPr lang="de-DE" dirty="0" err="1" smtClean="0"/>
              <a:t>centre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80°C at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stope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4648200" y="1080000"/>
            <a:ext cx="3884240" cy="5004000"/>
          </a:xfrm>
        </p:spPr>
        <p:txBody>
          <a:bodyPr/>
          <a:lstStyle/>
          <a:p>
            <a:r>
              <a:rPr lang="de-DE" dirty="0" smtClean="0"/>
              <a:t>GV2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dry-mix shotcrete </a:t>
            </a:r>
            <a:r>
              <a:rPr lang="en-US" dirty="0" smtClean="0"/>
              <a:t>procedure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Length</a:t>
            </a:r>
            <a:r>
              <a:rPr lang="de-DE" dirty="0"/>
              <a:t>: </a:t>
            </a:r>
            <a:r>
              <a:rPr lang="de-DE" dirty="0" smtClean="0"/>
              <a:t>10.25 </a:t>
            </a:r>
            <a:r>
              <a:rPr lang="de-DE" dirty="0"/>
              <a:t>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Height/</a:t>
            </a:r>
            <a:r>
              <a:rPr lang="de-DE" dirty="0" err="1" smtClean="0"/>
              <a:t>width</a:t>
            </a:r>
            <a:r>
              <a:rPr lang="de-DE" dirty="0" smtClean="0"/>
              <a:t>: 3.55 m; </a:t>
            </a:r>
            <a:r>
              <a:rPr lang="de-DE" dirty="0" err="1" smtClean="0"/>
              <a:t>abutment</a:t>
            </a:r>
            <a:r>
              <a:rPr lang="de-DE" dirty="0" smtClean="0"/>
              <a:t> </a:t>
            </a:r>
            <a:r>
              <a:rPr lang="de-DE" dirty="0" err="1" smtClean="0"/>
              <a:t>notch</a:t>
            </a:r>
            <a:r>
              <a:rPr lang="de-DE" dirty="0" smtClean="0"/>
              <a:t> </a:t>
            </a:r>
            <a:r>
              <a:rPr lang="de-DE" dirty="0" err="1" smtClean="0"/>
              <a:t>near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centre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mechanical</a:t>
            </a:r>
            <a:r>
              <a:rPr lang="de-DE" dirty="0" smtClean="0"/>
              <a:t> interlock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104 </a:t>
            </a:r>
            <a:r>
              <a:rPr lang="de-DE" dirty="0" err="1" smtClean="0"/>
              <a:t>concreting</a:t>
            </a:r>
            <a:r>
              <a:rPr lang="de-DE" dirty="0" smtClean="0"/>
              <a:t> </a:t>
            </a:r>
            <a:r>
              <a:rPr lang="de-DE" dirty="0" err="1" smtClean="0"/>
              <a:t>sections</a:t>
            </a:r>
            <a:r>
              <a:rPr lang="de-DE" dirty="0" smtClean="0"/>
              <a:t> </a:t>
            </a:r>
            <a:r>
              <a:rPr lang="de-DE" dirty="0"/>
              <a:t>(</a:t>
            </a:r>
            <a:r>
              <a:rPr lang="de-DE" dirty="0" err="1" smtClean="0"/>
              <a:t>average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r>
              <a:rPr lang="de-DE" dirty="0" smtClean="0"/>
              <a:t> </a:t>
            </a:r>
            <a:r>
              <a:rPr lang="de-DE" dirty="0" err="1" smtClean="0"/>
              <a:t>thickness</a:t>
            </a:r>
            <a:r>
              <a:rPr lang="de-DE" dirty="0" smtClean="0"/>
              <a:t>: 0.1 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setting</a:t>
            </a:r>
            <a:r>
              <a:rPr lang="de-DE" dirty="0" smtClean="0"/>
              <a:t>: max</a:t>
            </a:r>
            <a:r>
              <a:rPr lang="de-DE" dirty="0"/>
              <a:t>. </a:t>
            </a:r>
            <a:r>
              <a:rPr lang="de-DE" dirty="0" err="1"/>
              <a:t>temperature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smtClean="0"/>
              <a:t>43°C </a:t>
            </a:r>
            <a:r>
              <a:rPr lang="de-DE" dirty="0"/>
              <a:t>in </a:t>
            </a:r>
            <a:r>
              <a:rPr lang="de-DE" dirty="0" err="1"/>
              <a:t>centre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smtClean="0"/>
              <a:t>38°C </a:t>
            </a:r>
            <a:r>
              <a:rPr lang="de-DE" dirty="0"/>
              <a:t>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stope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8" name="Foliennummernplatzhalter 4"/>
          <p:cNvSpPr txBox="1">
            <a:spLocks/>
          </p:cNvSpPr>
          <p:nvPr/>
        </p:nvSpPr>
        <p:spPr>
          <a:xfrm>
            <a:off x="8244408" y="6453336"/>
            <a:ext cx="729192" cy="22110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r" defTabSz="914400" rtl="0" eaLnBrk="1" latinLnBrk="0" hangingPunct="1">
              <a:defRPr sz="1000" kern="120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CA7F02-FF28-4D8F-AF3B-6C950C783A54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10" name="Fußzeilenplatzhalter 3"/>
          <p:cNvSpPr txBox="1">
            <a:spLocks/>
          </p:cNvSpPr>
          <p:nvPr/>
        </p:nvSpPr>
        <p:spPr>
          <a:xfrm>
            <a:off x="936000" y="6480000"/>
            <a:ext cx="7308000" cy="21598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rgbClr val="B3B3B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TU Bergakademie Freiberg | Institute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n-US" dirty="0" smtClean="0"/>
              <a:t>Mining and special civil engineering </a:t>
            </a:r>
            <a:r>
              <a:rPr lang="de-DE" dirty="0" smtClean="0"/>
              <a:t> | Jennifer Arendt | Tel.: 0373139-3868 | EGU 2020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936000" y="180000"/>
            <a:ext cx="7308000" cy="63000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rgbClr val="80808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de-DE" sz="2400" b="1" dirty="0" err="1">
                <a:solidFill>
                  <a:srgbClr val="0064A8"/>
                </a:solidFill>
              </a:rPr>
              <a:t>Concepts</a:t>
            </a:r>
            <a:r>
              <a:rPr lang="de-DE" sz="2400" dirty="0"/>
              <a:t> </a:t>
            </a:r>
            <a:r>
              <a:rPr lang="de-DE" sz="2400" b="1" dirty="0" err="1">
                <a:solidFill>
                  <a:srgbClr val="0064A8"/>
                </a:solidFill>
              </a:rPr>
              <a:t>of</a:t>
            </a:r>
            <a:r>
              <a:rPr lang="de-DE" sz="2400" b="1" dirty="0">
                <a:solidFill>
                  <a:srgbClr val="0064A8"/>
                </a:solidFill>
              </a:rPr>
              <a:t> </a:t>
            </a:r>
            <a:r>
              <a:rPr lang="de-DE" sz="2400" b="1" dirty="0" err="1">
                <a:solidFill>
                  <a:srgbClr val="0064A8"/>
                </a:solidFill>
              </a:rPr>
              <a:t>dam</a:t>
            </a:r>
            <a:r>
              <a:rPr lang="de-DE" sz="2400" b="1" dirty="0">
                <a:solidFill>
                  <a:srgbClr val="0064A8"/>
                </a:solidFill>
              </a:rPr>
              <a:t> </a:t>
            </a:r>
            <a:r>
              <a:rPr lang="de-DE" sz="2400" b="1" dirty="0" err="1">
                <a:solidFill>
                  <a:srgbClr val="0064A8"/>
                </a:solidFill>
              </a:rPr>
              <a:t>construction</a:t>
            </a:r>
            <a:endParaRPr lang="de-DE" sz="2400" b="1" dirty="0">
              <a:solidFill>
                <a:srgbClr val="0064A8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6617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>
                <a:solidFill>
                  <a:srgbClr val="0064A8"/>
                </a:solidFill>
                <a:ea typeface="+mn-ea"/>
              </a:rPr>
              <a:t>Longitudinal </a:t>
            </a:r>
            <a:r>
              <a:rPr lang="de-DE" sz="2400" b="1" dirty="0" err="1">
                <a:solidFill>
                  <a:srgbClr val="0064A8"/>
                </a:solidFill>
                <a:ea typeface="+mn-ea"/>
              </a:rPr>
              <a:t>section</a:t>
            </a:r>
            <a:r>
              <a:rPr lang="de-DE" sz="2400" b="1" dirty="0">
                <a:solidFill>
                  <a:srgbClr val="0064A8"/>
                </a:solidFill>
                <a:ea typeface="+mn-ea"/>
              </a:rPr>
              <a:t> </a:t>
            </a:r>
            <a:r>
              <a:rPr lang="de-DE" sz="2400" b="1" dirty="0" err="1">
                <a:solidFill>
                  <a:srgbClr val="0064A8"/>
                </a:solidFill>
                <a:ea typeface="+mn-ea"/>
              </a:rPr>
              <a:t>of</a:t>
            </a:r>
            <a:r>
              <a:rPr lang="de-DE" sz="2400" b="1" dirty="0">
                <a:solidFill>
                  <a:srgbClr val="0064A8"/>
                </a:solidFill>
                <a:ea typeface="+mn-ea"/>
              </a:rPr>
              <a:t> </a:t>
            </a:r>
            <a:r>
              <a:rPr lang="de-DE" sz="2400" b="1" dirty="0" err="1">
                <a:solidFill>
                  <a:srgbClr val="0064A8"/>
                </a:solidFill>
                <a:ea typeface="+mn-ea"/>
              </a:rPr>
              <a:t>dam</a:t>
            </a:r>
            <a:r>
              <a:rPr lang="de-DE" sz="2400" b="1" dirty="0">
                <a:solidFill>
                  <a:srgbClr val="0064A8"/>
                </a:solidFill>
                <a:ea typeface="+mn-ea"/>
              </a:rPr>
              <a:t> GV2</a:t>
            </a: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936000" y="6480000"/>
            <a:ext cx="7308000" cy="215984"/>
          </a:xfrm>
        </p:spPr>
        <p:txBody>
          <a:bodyPr/>
          <a:lstStyle/>
          <a:p>
            <a:r>
              <a:rPr lang="de-DE" dirty="0" smtClean="0"/>
              <a:t>TU Bergakademie Freiberg | Institute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n-US" dirty="0"/>
              <a:t>Mining and special civil </a:t>
            </a:r>
            <a:r>
              <a:rPr lang="en-US" dirty="0" smtClean="0"/>
              <a:t>engineering </a:t>
            </a:r>
            <a:r>
              <a:rPr lang="de-DE" dirty="0"/>
              <a:t> | </a:t>
            </a:r>
            <a:r>
              <a:rPr lang="de-DE" dirty="0" smtClean="0"/>
              <a:t>Jennifer Arendt | </a:t>
            </a:r>
            <a:r>
              <a:rPr lang="de-DE" dirty="0"/>
              <a:t>Tel</a:t>
            </a:r>
            <a:r>
              <a:rPr lang="de-DE" dirty="0" smtClean="0"/>
              <a:t>.: 0373139-3868 | EGU 2020</a:t>
            </a:r>
            <a:endParaRPr lang="de-DE" dirty="0"/>
          </a:p>
        </p:txBody>
      </p:sp>
      <p:sp>
        <p:nvSpPr>
          <p:cNvPr id="8" name="Foliennummernplatzhalter 4"/>
          <p:cNvSpPr txBox="1">
            <a:spLocks/>
          </p:cNvSpPr>
          <p:nvPr/>
        </p:nvSpPr>
        <p:spPr>
          <a:xfrm>
            <a:off x="8244408" y="6453336"/>
            <a:ext cx="729192" cy="22110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r" defTabSz="914400" rtl="0" eaLnBrk="1" latinLnBrk="0" hangingPunct="1">
              <a:defRPr sz="1000" kern="120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CA7F02-FF28-4D8F-AF3B-6C950C783A54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79488"/>
            <a:ext cx="7307263" cy="3990607"/>
          </a:xfrm>
        </p:spPr>
      </p:pic>
      <p:sp>
        <p:nvSpPr>
          <p:cNvPr id="3" name="Textfeld 2"/>
          <p:cNvSpPr txBox="1"/>
          <p:nvPr/>
        </p:nvSpPr>
        <p:spPr>
          <a:xfrm>
            <a:off x="1043608" y="5337212"/>
            <a:ext cx="43924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 smtClean="0">
                <a:solidFill>
                  <a:srgbClr val="333333"/>
                </a:solidFill>
              </a:rPr>
              <a:t>grey</a:t>
            </a:r>
            <a:r>
              <a:rPr lang="de-DE" sz="1400" dirty="0" smtClean="0">
                <a:solidFill>
                  <a:srgbClr val="333333"/>
                </a:solidFill>
              </a:rPr>
              <a:t> </a:t>
            </a:r>
            <a:r>
              <a:rPr lang="de-DE" sz="1400" dirty="0" err="1" smtClean="0">
                <a:solidFill>
                  <a:srgbClr val="333333"/>
                </a:solidFill>
              </a:rPr>
              <a:t>lines</a:t>
            </a:r>
            <a:r>
              <a:rPr lang="de-DE" sz="1400" dirty="0" smtClean="0">
                <a:solidFill>
                  <a:srgbClr val="333333"/>
                </a:solidFill>
              </a:rPr>
              <a:t> = </a:t>
            </a:r>
            <a:r>
              <a:rPr lang="de-DE" sz="1400" dirty="0" err="1" smtClean="0">
                <a:solidFill>
                  <a:srgbClr val="333333"/>
                </a:solidFill>
              </a:rPr>
              <a:t>concreting</a:t>
            </a:r>
            <a:r>
              <a:rPr lang="de-DE" sz="1400" dirty="0" smtClean="0">
                <a:solidFill>
                  <a:srgbClr val="333333"/>
                </a:solidFill>
              </a:rPr>
              <a:t> </a:t>
            </a:r>
            <a:r>
              <a:rPr lang="de-DE" sz="1400" dirty="0" err="1" smtClean="0">
                <a:solidFill>
                  <a:srgbClr val="333333"/>
                </a:solidFill>
              </a:rPr>
              <a:t>section</a:t>
            </a:r>
            <a:r>
              <a:rPr lang="de-DE" sz="1400" dirty="0" smtClean="0">
                <a:solidFill>
                  <a:srgbClr val="333333"/>
                </a:solidFill>
              </a:rPr>
              <a:t> </a:t>
            </a:r>
            <a:r>
              <a:rPr lang="de-DE" sz="1400" dirty="0" err="1" smtClean="0">
                <a:solidFill>
                  <a:srgbClr val="333333"/>
                </a:solidFill>
              </a:rPr>
              <a:t>boundary</a:t>
            </a:r>
            <a:endParaRPr lang="de-DE" sz="1400" dirty="0">
              <a:solidFill>
                <a:srgbClr val="33333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 smtClean="0">
                <a:solidFill>
                  <a:srgbClr val="333333"/>
                </a:solidFill>
              </a:rPr>
              <a:t>layer</a:t>
            </a:r>
            <a:r>
              <a:rPr lang="de-DE" sz="1400" dirty="0" smtClean="0">
                <a:solidFill>
                  <a:srgbClr val="333333"/>
                </a:solidFill>
              </a:rPr>
              <a:t> </a:t>
            </a:r>
            <a:r>
              <a:rPr lang="de-DE" sz="1400" dirty="0" err="1" smtClean="0">
                <a:solidFill>
                  <a:srgbClr val="333333"/>
                </a:solidFill>
              </a:rPr>
              <a:t>thickness</a:t>
            </a:r>
            <a:r>
              <a:rPr lang="de-DE" sz="1400" dirty="0" smtClean="0">
                <a:solidFill>
                  <a:srgbClr val="333333"/>
                </a:solidFill>
              </a:rPr>
              <a:t>: 2 cm …19 cm; in </a:t>
            </a:r>
            <a:r>
              <a:rPr lang="de-DE" sz="1400" dirty="0" err="1" smtClean="0">
                <a:solidFill>
                  <a:srgbClr val="333333"/>
                </a:solidFill>
              </a:rPr>
              <a:t>average</a:t>
            </a:r>
            <a:r>
              <a:rPr lang="de-DE" sz="1400" dirty="0" smtClean="0">
                <a:solidFill>
                  <a:srgbClr val="333333"/>
                </a:solidFill>
              </a:rPr>
              <a:t>: 10 cm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rgbClr val="333333"/>
                </a:solidFill>
              </a:rPr>
              <a:t>in </a:t>
            </a:r>
            <a:r>
              <a:rPr lang="de-DE" sz="1400" dirty="0" err="1" smtClean="0">
                <a:solidFill>
                  <a:srgbClr val="333333"/>
                </a:solidFill>
              </a:rPr>
              <a:t>abutment</a:t>
            </a:r>
            <a:r>
              <a:rPr lang="de-DE" sz="1400" dirty="0" smtClean="0">
                <a:solidFill>
                  <a:srgbClr val="333333"/>
                </a:solidFill>
              </a:rPr>
              <a:t> </a:t>
            </a:r>
            <a:r>
              <a:rPr lang="de-DE" sz="1400" dirty="0" err="1" smtClean="0">
                <a:solidFill>
                  <a:srgbClr val="333333"/>
                </a:solidFill>
              </a:rPr>
              <a:t>notch</a:t>
            </a:r>
            <a:r>
              <a:rPr lang="de-DE" sz="1400" dirty="0" smtClean="0">
                <a:solidFill>
                  <a:srgbClr val="333333"/>
                </a:solidFill>
              </a:rPr>
              <a:t>: </a:t>
            </a:r>
            <a:r>
              <a:rPr lang="de-DE" sz="1400" dirty="0" err="1" smtClean="0">
                <a:solidFill>
                  <a:srgbClr val="333333"/>
                </a:solidFill>
              </a:rPr>
              <a:t>lower</a:t>
            </a:r>
            <a:r>
              <a:rPr lang="de-DE" sz="1400" dirty="0" smtClean="0">
                <a:solidFill>
                  <a:srgbClr val="333333"/>
                </a:solidFill>
              </a:rPr>
              <a:t> </a:t>
            </a:r>
            <a:r>
              <a:rPr lang="de-DE" sz="1400" dirty="0" err="1" smtClean="0">
                <a:solidFill>
                  <a:srgbClr val="333333"/>
                </a:solidFill>
              </a:rPr>
              <a:t>thickness</a:t>
            </a:r>
            <a:endParaRPr lang="de-DE" sz="1400" dirty="0">
              <a:solidFill>
                <a:srgbClr val="333333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995936" y="4132819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abut-ment</a:t>
            </a:r>
            <a:r>
              <a:rPr lang="de-DE" sz="12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1200" dirty="0" err="1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notch</a:t>
            </a:r>
            <a:endParaRPr lang="de-DE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364088" y="5309997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ym typeface="Wingdings" panose="05000000000000000000" pitchFamily="2" charset="2"/>
              </a:rPr>
              <a:t> Are </a:t>
            </a:r>
            <a:r>
              <a:rPr lang="de-DE" dirty="0" err="1" smtClean="0">
                <a:sym typeface="Wingdings" panose="05000000000000000000" pitchFamily="2" charset="2"/>
              </a:rPr>
              <a:t>these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construction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joints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possibly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weakness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zones</a:t>
            </a:r>
            <a:r>
              <a:rPr lang="de-DE" dirty="0" smtClean="0">
                <a:sym typeface="Wingdings" panose="05000000000000000000" pitchFamily="2" charset="2"/>
              </a:rPr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121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>
                <a:solidFill>
                  <a:srgbClr val="0064A8"/>
                </a:solidFill>
                <a:ea typeface="+mn-ea"/>
              </a:rPr>
              <a:t>MgO-</a:t>
            </a:r>
            <a:r>
              <a:rPr lang="de-DE" sz="2400" b="1" dirty="0" err="1">
                <a:solidFill>
                  <a:srgbClr val="0064A8"/>
                </a:solidFill>
                <a:ea typeface="+mn-ea"/>
              </a:rPr>
              <a:t>concrete</a:t>
            </a:r>
            <a:endParaRPr lang="de-DE" sz="2400" b="1" dirty="0">
              <a:solidFill>
                <a:srgbClr val="0064A8"/>
              </a:solidFill>
              <a:ea typeface="+mn-ea"/>
            </a:endParaRP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936000" y="6480000"/>
            <a:ext cx="7308000" cy="215984"/>
          </a:xfrm>
        </p:spPr>
        <p:txBody>
          <a:bodyPr/>
          <a:lstStyle/>
          <a:p>
            <a:r>
              <a:rPr lang="de-DE" dirty="0" smtClean="0"/>
              <a:t>TU Bergakademie Freiberg | Institute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n-US" dirty="0"/>
              <a:t>Mining and special civil </a:t>
            </a:r>
            <a:r>
              <a:rPr lang="en-US" dirty="0" smtClean="0"/>
              <a:t>engineering </a:t>
            </a:r>
            <a:r>
              <a:rPr lang="de-DE" dirty="0"/>
              <a:t> | </a:t>
            </a:r>
            <a:r>
              <a:rPr lang="de-DE" dirty="0" smtClean="0"/>
              <a:t>Jennifer Arendt | </a:t>
            </a:r>
            <a:r>
              <a:rPr lang="de-DE" dirty="0"/>
              <a:t>Tel</a:t>
            </a:r>
            <a:r>
              <a:rPr lang="de-DE" dirty="0" smtClean="0"/>
              <a:t>.: 0373139-3868 | EGU 2020</a:t>
            </a:r>
            <a:endParaRPr lang="de-DE" dirty="0"/>
          </a:p>
        </p:txBody>
      </p:sp>
      <p:sp>
        <p:nvSpPr>
          <p:cNvPr id="8" name="Foliennummernplatzhalter 4"/>
          <p:cNvSpPr txBox="1">
            <a:spLocks/>
          </p:cNvSpPr>
          <p:nvPr/>
        </p:nvSpPr>
        <p:spPr>
          <a:xfrm>
            <a:off x="8244408" y="6453336"/>
            <a:ext cx="729192" cy="22110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r" defTabSz="914400" rtl="0" eaLnBrk="1" latinLnBrk="0" hangingPunct="1">
              <a:defRPr sz="1000" kern="120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CA7F02-FF28-4D8F-AF3B-6C950C783A54}" type="slidenum">
              <a:rPr lang="de-DE" smtClean="0"/>
              <a:pPr/>
              <a:t>6</a:t>
            </a:fld>
            <a:endParaRPr lang="de-DE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241751"/>
              </p:ext>
            </p:extLst>
          </p:nvPr>
        </p:nvGraphicFramePr>
        <p:xfrm>
          <a:off x="899592" y="1286222"/>
          <a:ext cx="6443687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309">
                  <a:extLst>
                    <a:ext uri="{9D8B030D-6E8A-4147-A177-3AD203B41FA5}">
                      <a16:colId xmlns:a16="http://schemas.microsoft.com/office/drawing/2014/main" val="253312062"/>
                    </a:ext>
                  </a:extLst>
                </a:gridCol>
                <a:gridCol w="2237034">
                  <a:extLst>
                    <a:ext uri="{9D8B030D-6E8A-4147-A177-3AD203B41FA5}">
                      <a16:colId xmlns:a16="http://schemas.microsoft.com/office/drawing/2014/main" val="2391626634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5798005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MgO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Salty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solution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with</a:t>
                      </a:r>
                      <a:r>
                        <a:rPr lang="de-DE" baseline="0" dirty="0" smtClean="0"/>
                        <a:t> NaCl </a:t>
                      </a:r>
                      <a:r>
                        <a:rPr lang="de-DE" baseline="0" dirty="0" err="1" smtClean="0"/>
                        <a:t>and</a:t>
                      </a:r>
                      <a:r>
                        <a:rPr lang="de-DE" baseline="0" dirty="0" smtClean="0"/>
                        <a:t> MgCl</a:t>
                      </a:r>
                      <a:r>
                        <a:rPr lang="de-DE" baseline="-25000" dirty="0" smtClean="0"/>
                        <a:t>2</a:t>
                      </a:r>
                      <a:endParaRPr lang="de-DE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Surcharge</a:t>
                      </a:r>
                      <a:r>
                        <a:rPr lang="de-DE" baseline="0" dirty="0" smtClean="0"/>
                        <a:t> (</a:t>
                      </a:r>
                      <a:r>
                        <a:rPr lang="de-DE" baseline="0" dirty="0" err="1" smtClean="0"/>
                        <a:t>sand</a:t>
                      </a:r>
                      <a:r>
                        <a:rPr lang="de-DE" baseline="0" dirty="0" smtClean="0"/>
                        <a:t>/ </a:t>
                      </a:r>
                      <a:r>
                        <a:rPr lang="de-DE" baseline="0" dirty="0" err="1" smtClean="0"/>
                        <a:t>gravel</a:t>
                      </a:r>
                      <a:r>
                        <a:rPr lang="de-DE" baseline="0" dirty="0" smtClean="0"/>
                        <a:t>, </a:t>
                      </a:r>
                      <a:r>
                        <a:rPr lang="de-DE" baseline="0" dirty="0" err="1" smtClean="0"/>
                        <a:t>grain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size</a:t>
                      </a:r>
                      <a:r>
                        <a:rPr lang="de-DE" baseline="0" dirty="0" smtClean="0"/>
                        <a:t>: 0-8 mm)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305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[m.%]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[m.%]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[m.%]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7572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15,6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11,4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73,0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0327539"/>
                  </a:ext>
                </a:extLst>
              </a:tr>
            </a:tbl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787886" y="911765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Formulation</a:t>
            </a:r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787886" y="2740335"/>
            <a:ext cx="774455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during</a:t>
            </a:r>
            <a:r>
              <a:rPr lang="de-DE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setting</a:t>
            </a:r>
            <a:r>
              <a:rPr lang="de-DE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the</a:t>
            </a:r>
            <a:r>
              <a:rPr lang="de-DE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metastable</a:t>
            </a:r>
            <a:r>
              <a:rPr lang="de-DE" dirty="0" smtClean="0">
                <a:latin typeface="Arial" panose="020B0604020202020204" pitchFamily="34" charset="0"/>
                <a:ea typeface="Calibri" panose="020F0502020204030204" pitchFamily="34" charset="0"/>
              </a:rPr>
              <a:t> 5‑1‑8‑phase 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(5 </a:t>
            </a:r>
            <a:r>
              <a:rPr lang="de-DE" dirty="0" smtClean="0">
                <a:latin typeface="Arial" panose="020B0604020202020204" pitchFamily="34" charset="0"/>
                <a:ea typeface="Calibri" panose="020F0502020204030204" pitchFamily="34" charset="0"/>
              </a:rPr>
              <a:t>Mg(OH)</a:t>
            </a:r>
            <a:r>
              <a:rPr lang="de-DE" baseline="-25000" dirty="0" smtClean="0"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de-DE" dirty="0" smtClean="0">
                <a:latin typeface="Arial" panose="020B0604020202020204" pitchFamily="34" charset="0"/>
                <a:ea typeface="Calibri" panose="020F0502020204030204" pitchFamily="34" charset="0"/>
              </a:rPr>
              <a:t>·1 MgCl</a:t>
            </a:r>
            <a:r>
              <a:rPr lang="de-DE" baseline="-25000" dirty="0" smtClean="0"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de-DE" dirty="0" smtClean="0">
                <a:latin typeface="Arial" panose="020B0604020202020204" pitchFamily="34" charset="0"/>
                <a:ea typeface="Calibri" panose="020F0502020204030204" pitchFamily="34" charset="0"/>
              </a:rPr>
              <a:t>·8 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H</a:t>
            </a:r>
            <a:r>
              <a:rPr lang="de-DE" baseline="-25000" dirty="0"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O</a:t>
            </a:r>
            <a:r>
              <a:rPr lang="de-DE" dirty="0" smtClean="0">
                <a:latin typeface="Arial" panose="020B0604020202020204" pitchFamily="34" charset="0"/>
                <a:ea typeface="Calibri" panose="020F0502020204030204" pitchFamily="34" charset="0"/>
              </a:rPr>
              <a:t>) </a:t>
            </a:r>
            <a:r>
              <a:rPr lang="de-DE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is</a:t>
            </a:r>
            <a:r>
              <a:rPr lang="de-DE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formed</a:t>
            </a:r>
            <a:endParaRPr lang="de-DE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64A8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solution access causes a binder phase transformation, </a:t>
            </a:r>
            <a:r>
              <a:rPr lang="de-DE" dirty="0" err="1" smtClean="0">
                <a:solidFill>
                  <a:srgbClr val="0064A8"/>
                </a:solidFill>
              </a:rPr>
              <a:t>the</a:t>
            </a:r>
            <a:r>
              <a:rPr lang="de-DE" dirty="0" smtClean="0">
                <a:solidFill>
                  <a:srgbClr val="0064A8"/>
                </a:solidFill>
              </a:rPr>
              <a:t> </a:t>
            </a:r>
            <a:r>
              <a:rPr lang="de-DE" dirty="0">
                <a:solidFill>
                  <a:srgbClr val="0064A8"/>
                </a:solidFill>
              </a:rPr>
              <a:t>5-1-8-phase </a:t>
            </a:r>
            <a:r>
              <a:rPr lang="de-DE" dirty="0" err="1">
                <a:solidFill>
                  <a:srgbClr val="0064A8"/>
                </a:solidFill>
              </a:rPr>
              <a:t>transforms</a:t>
            </a:r>
            <a:r>
              <a:rPr lang="de-DE" dirty="0">
                <a:solidFill>
                  <a:srgbClr val="0064A8"/>
                </a:solidFill>
              </a:rPr>
              <a:t> </a:t>
            </a:r>
            <a:r>
              <a:rPr lang="de-DE" dirty="0" err="1">
                <a:solidFill>
                  <a:srgbClr val="0064A8"/>
                </a:solidFill>
              </a:rPr>
              <a:t>into</a:t>
            </a:r>
            <a:r>
              <a:rPr lang="de-DE" dirty="0">
                <a:solidFill>
                  <a:srgbClr val="0064A8"/>
                </a:solidFill>
              </a:rPr>
              <a:t> </a:t>
            </a:r>
            <a:r>
              <a:rPr lang="de-DE" dirty="0" err="1">
                <a:solidFill>
                  <a:srgbClr val="0064A8"/>
                </a:solidFill>
              </a:rPr>
              <a:t>the</a:t>
            </a:r>
            <a:r>
              <a:rPr lang="de-DE" dirty="0">
                <a:solidFill>
                  <a:srgbClr val="0064A8"/>
                </a:solidFill>
              </a:rPr>
              <a:t> </a:t>
            </a:r>
            <a:r>
              <a:rPr lang="de-DE" dirty="0" err="1">
                <a:solidFill>
                  <a:srgbClr val="0064A8"/>
                </a:solidFill>
              </a:rPr>
              <a:t>long</a:t>
            </a:r>
            <a:r>
              <a:rPr lang="de-DE" dirty="0">
                <a:solidFill>
                  <a:srgbClr val="0064A8"/>
                </a:solidFill>
              </a:rPr>
              <a:t>-term </a:t>
            </a:r>
            <a:r>
              <a:rPr lang="de-DE" dirty="0" err="1">
                <a:solidFill>
                  <a:srgbClr val="0064A8"/>
                </a:solidFill>
              </a:rPr>
              <a:t>stable</a:t>
            </a:r>
            <a:r>
              <a:rPr lang="de-DE" dirty="0">
                <a:solidFill>
                  <a:srgbClr val="0064A8"/>
                </a:solidFill>
              </a:rPr>
              <a:t> 3-1-8-phase (3 Mg(OH)</a:t>
            </a:r>
            <a:r>
              <a:rPr lang="de-DE" baseline="-25000" dirty="0">
                <a:solidFill>
                  <a:srgbClr val="0064A8"/>
                </a:solidFill>
              </a:rPr>
              <a:t>2</a:t>
            </a:r>
            <a:r>
              <a:rPr lang="de-DE" dirty="0">
                <a:solidFill>
                  <a:srgbClr val="0064A8"/>
                </a:solidFill>
              </a:rPr>
              <a:t>·1 MgCl</a:t>
            </a:r>
            <a:r>
              <a:rPr lang="de-DE" baseline="-25000" dirty="0">
                <a:solidFill>
                  <a:srgbClr val="0064A8"/>
                </a:solidFill>
              </a:rPr>
              <a:t>2</a:t>
            </a:r>
            <a:r>
              <a:rPr lang="de-DE" dirty="0">
                <a:solidFill>
                  <a:srgbClr val="0064A8"/>
                </a:solidFill>
              </a:rPr>
              <a:t>·8 H</a:t>
            </a:r>
            <a:r>
              <a:rPr lang="de-DE" baseline="-25000" dirty="0">
                <a:solidFill>
                  <a:srgbClr val="0064A8"/>
                </a:solidFill>
              </a:rPr>
              <a:t>2</a:t>
            </a:r>
            <a:r>
              <a:rPr lang="de-DE" dirty="0">
                <a:solidFill>
                  <a:srgbClr val="0064A8"/>
                </a:solidFill>
              </a:rPr>
              <a:t>O) in </a:t>
            </a:r>
            <a:r>
              <a:rPr lang="de-DE" dirty="0" err="1">
                <a:solidFill>
                  <a:srgbClr val="0064A8"/>
                </a:solidFill>
              </a:rPr>
              <a:t>presence</a:t>
            </a:r>
            <a:r>
              <a:rPr lang="de-DE" dirty="0">
                <a:solidFill>
                  <a:srgbClr val="0064A8"/>
                </a:solidFill>
              </a:rPr>
              <a:t> </a:t>
            </a:r>
            <a:r>
              <a:rPr lang="de-DE" dirty="0" err="1">
                <a:solidFill>
                  <a:srgbClr val="0064A8"/>
                </a:solidFill>
              </a:rPr>
              <a:t>of</a:t>
            </a:r>
            <a:r>
              <a:rPr lang="de-DE" dirty="0">
                <a:solidFill>
                  <a:srgbClr val="0064A8"/>
                </a:solidFill>
              </a:rPr>
              <a:t> NaCl </a:t>
            </a:r>
            <a:r>
              <a:rPr lang="de-DE" dirty="0" err="1">
                <a:solidFill>
                  <a:srgbClr val="0064A8"/>
                </a:solidFill>
              </a:rPr>
              <a:t>saturated</a:t>
            </a:r>
            <a:r>
              <a:rPr lang="de-DE" dirty="0">
                <a:solidFill>
                  <a:srgbClr val="0064A8"/>
                </a:solidFill>
              </a:rPr>
              <a:t>, MgCl</a:t>
            </a:r>
            <a:r>
              <a:rPr lang="de-DE" baseline="-25000" dirty="0">
                <a:solidFill>
                  <a:srgbClr val="0064A8"/>
                </a:solidFill>
              </a:rPr>
              <a:t>2</a:t>
            </a:r>
            <a:r>
              <a:rPr lang="de-DE" dirty="0">
                <a:solidFill>
                  <a:srgbClr val="0064A8"/>
                </a:solidFill>
              </a:rPr>
              <a:t>-containing </a:t>
            </a:r>
            <a:r>
              <a:rPr lang="de-DE" dirty="0" err="1">
                <a:solidFill>
                  <a:srgbClr val="0064A8"/>
                </a:solidFill>
              </a:rPr>
              <a:t>solution</a:t>
            </a:r>
            <a:endParaRPr lang="de-DE" dirty="0">
              <a:solidFill>
                <a:srgbClr val="0064A8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conversion is accompanied by an increase in </a:t>
            </a:r>
            <a:r>
              <a:rPr lang="en-US" dirty="0" smtClean="0"/>
              <a:t>volume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closure </a:t>
            </a:r>
            <a:r>
              <a:rPr lang="en-US" dirty="0"/>
              <a:t>of the pore space in the contact area between </a:t>
            </a:r>
            <a:r>
              <a:rPr lang="en-US" dirty="0" smtClean="0"/>
              <a:t>concrete and solution if dam is clamped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crystallization pressure builds up under </a:t>
            </a:r>
            <a:r>
              <a:rPr lang="en-US" dirty="0" smtClean="0"/>
              <a:t>tension (by clamping)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reduction of </a:t>
            </a:r>
            <a:r>
              <a:rPr lang="en-US" dirty="0">
                <a:sym typeface="Wingdings" panose="05000000000000000000" pitchFamily="2" charset="2"/>
              </a:rPr>
              <a:t>permeability  self-sealing </a:t>
            </a:r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this process was only observed in laboratory  now in situ testing at a large-scale dam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999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 err="1">
                <a:solidFill>
                  <a:srgbClr val="0064A8"/>
                </a:solidFill>
                <a:ea typeface="+mn-ea"/>
              </a:rPr>
              <a:t>Concept</a:t>
            </a:r>
            <a:r>
              <a:rPr lang="de-DE" sz="2400" b="1" dirty="0">
                <a:solidFill>
                  <a:srgbClr val="0064A8"/>
                </a:solidFill>
                <a:ea typeface="+mn-ea"/>
              </a:rPr>
              <a:t> </a:t>
            </a:r>
            <a:r>
              <a:rPr lang="de-DE" sz="2400" b="1" dirty="0" err="1">
                <a:solidFill>
                  <a:srgbClr val="0064A8"/>
                </a:solidFill>
                <a:ea typeface="+mn-ea"/>
              </a:rPr>
              <a:t>of</a:t>
            </a:r>
            <a:r>
              <a:rPr lang="de-DE" sz="2400" b="1" dirty="0">
                <a:solidFill>
                  <a:srgbClr val="0064A8"/>
                </a:solidFill>
                <a:ea typeface="+mn-ea"/>
              </a:rPr>
              <a:t> </a:t>
            </a:r>
            <a:r>
              <a:rPr lang="de-DE" sz="2400" b="1" dirty="0" err="1">
                <a:solidFill>
                  <a:srgbClr val="0064A8"/>
                </a:solidFill>
                <a:ea typeface="+mn-ea"/>
              </a:rPr>
              <a:t>permeability</a:t>
            </a:r>
            <a:r>
              <a:rPr lang="de-DE" sz="2400" b="1" dirty="0">
                <a:solidFill>
                  <a:srgbClr val="0064A8"/>
                </a:solidFill>
                <a:ea typeface="+mn-ea"/>
              </a:rPr>
              <a:t> </a:t>
            </a:r>
            <a:r>
              <a:rPr lang="de-DE" sz="2400" b="1" dirty="0" err="1">
                <a:solidFill>
                  <a:srgbClr val="0064A8"/>
                </a:solidFill>
                <a:ea typeface="+mn-ea"/>
              </a:rPr>
              <a:t>measurements</a:t>
            </a:r>
            <a:endParaRPr lang="de-DE" sz="2400" b="1" dirty="0">
              <a:solidFill>
                <a:srgbClr val="0064A8"/>
              </a:solidFill>
              <a:ea typeface="+mn-ea"/>
            </a:endParaRP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936000" y="6480000"/>
            <a:ext cx="7308000" cy="360000"/>
          </a:xfrm>
        </p:spPr>
        <p:txBody>
          <a:bodyPr/>
          <a:lstStyle/>
          <a:p>
            <a:r>
              <a:rPr lang="de-DE" dirty="0" smtClean="0"/>
              <a:t>TU Bergakademie Freiberg | Institute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n-US" dirty="0"/>
              <a:t>Mining and special civil </a:t>
            </a:r>
            <a:r>
              <a:rPr lang="en-US" dirty="0" smtClean="0"/>
              <a:t>engineering </a:t>
            </a:r>
            <a:r>
              <a:rPr lang="de-DE" dirty="0"/>
              <a:t> | </a:t>
            </a:r>
            <a:r>
              <a:rPr lang="de-DE" dirty="0" smtClean="0"/>
              <a:t>Jennifer Arendt | </a:t>
            </a:r>
            <a:r>
              <a:rPr lang="de-DE" dirty="0"/>
              <a:t>Tel</a:t>
            </a:r>
            <a:r>
              <a:rPr lang="de-DE" dirty="0" smtClean="0"/>
              <a:t>.: 0373139-3868 | EGU 2020</a:t>
            </a:r>
            <a:endParaRPr lang="de-DE" dirty="0"/>
          </a:p>
        </p:txBody>
      </p:sp>
      <p:sp>
        <p:nvSpPr>
          <p:cNvPr id="8" name="Foliennummernplatzhalter 4"/>
          <p:cNvSpPr txBox="1">
            <a:spLocks/>
          </p:cNvSpPr>
          <p:nvPr/>
        </p:nvSpPr>
        <p:spPr>
          <a:xfrm>
            <a:off x="8244408" y="6453336"/>
            <a:ext cx="729192" cy="22110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r" defTabSz="914400" rtl="0" eaLnBrk="1" latinLnBrk="0" hangingPunct="1">
              <a:defRPr sz="1000" kern="120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CA7F02-FF28-4D8F-AF3B-6C950C783A54}" type="slidenum">
              <a:rPr lang="de-DE" smtClean="0"/>
              <a:pPr/>
              <a:t>7</a:t>
            </a:fld>
            <a:endParaRPr lang="de-DE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411776"/>
              </p:ext>
            </p:extLst>
          </p:nvPr>
        </p:nvGraphicFramePr>
        <p:xfrm>
          <a:off x="963324" y="810000"/>
          <a:ext cx="3347343" cy="470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289754"/>
              </p:ext>
            </p:extLst>
          </p:nvPr>
        </p:nvGraphicFramePr>
        <p:xfrm>
          <a:off x="4427984" y="908720"/>
          <a:ext cx="3347343" cy="4383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Rechteck 2"/>
          <p:cNvSpPr/>
          <p:nvPr/>
        </p:nvSpPr>
        <p:spPr>
          <a:xfrm>
            <a:off x="963324" y="5406315"/>
            <a:ext cx="7785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err="1" smtClean="0"/>
              <a:t>core</a:t>
            </a:r>
            <a:r>
              <a:rPr lang="de-DE" sz="1600" dirty="0" smtClean="0"/>
              <a:t> </a:t>
            </a:r>
            <a:r>
              <a:rPr lang="de-DE" sz="1600" dirty="0" err="1"/>
              <a:t>samples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5 </a:t>
            </a:r>
            <a:r>
              <a:rPr lang="de-DE" sz="1600" dirty="0" err="1" smtClean="0"/>
              <a:t>drillings</a:t>
            </a:r>
            <a:endParaRPr lang="de-D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2 </a:t>
            </a:r>
            <a:r>
              <a:rPr lang="de-DE" sz="1600" dirty="0" err="1" smtClean="0"/>
              <a:t>short</a:t>
            </a:r>
            <a:r>
              <a:rPr lang="de-DE" sz="1600" dirty="0" smtClean="0"/>
              <a:t> </a:t>
            </a:r>
            <a:r>
              <a:rPr lang="de-DE" sz="1600" dirty="0" err="1"/>
              <a:t>boreholes</a:t>
            </a:r>
            <a:r>
              <a:rPr lang="de-DE" sz="1600" dirty="0"/>
              <a:t> </a:t>
            </a:r>
            <a:r>
              <a:rPr lang="de-DE" sz="1600" dirty="0" err="1"/>
              <a:t>with</a:t>
            </a:r>
            <a:r>
              <a:rPr lang="de-DE" sz="1600" dirty="0"/>
              <a:t> a </a:t>
            </a:r>
            <a:r>
              <a:rPr lang="de-DE" sz="1600" dirty="0" err="1"/>
              <a:t>length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~ 3,7 m </a:t>
            </a:r>
            <a:r>
              <a:rPr lang="de-DE" sz="1600" dirty="0" smtClean="0"/>
              <a:t>(</a:t>
            </a:r>
            <a:r>
              <a:rPr lang="de-DE" sz="1600" dirty="0" err="1" smtClean="0"/>
              <a:t>intact</a:t>
            </a:r>
            <a:r>
              <a:rPr lang="de-DE" sz="1600" dirty="0" smtClean="0"/>
              <a:t> </a:t>
            </a:r>
            <a:r>
              <a:rPr lang="de-DE" sz="1600" dirty="0" err="1" smtClean="0"/>
              <a:t>dam</a:t>
            </a:r>
            <a:r>
              <a:rPr lang="de-DE" sz="1600" dirty="0" smtClean="0"/>
              <a:t>)</a:t>
            </a: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2 </a:t>
            </a:r>
            <a:r>
              <a:rPr lang="de-DE" sz="1600" dirty="0" err="1" smtClean="0"/>
              <a:t>long</a:t>
            </a:r>
            <a:r>
              <a:rPr lang="de-DE" sz="1600" dirty="0" smtClean="0"/>
              <a:t> </a:t>
            </a:r>
            <a:r>
              <a:rPr lang="en-US" sz="1600" dirty="0" smtClean="0"/>
              <a:t>boreholes</a:t>
            </a:r>
            <a:r>
              <a:rPr lang="de-DE" sz="1600" dirty="0" smtClean="0"/>
              <a:t> </a:t>
            </a:r>
            <a:r>
              <a:rPr lang="de-DE" sz="1600" dirty="0" err="1"/>
              <a:t>with</a:t>
            </a:r>
            <a:r>
              <a:rPr lang="de-DE" sz="1600" dirty="0"/>
              <a:t> a </a:t>
            </a:r>
            <a:r>
              <a:rPr lang="de-DE" sz="1600" dirty="0" err="1"/>
              <a:t>length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~ 6,0 m (</a:t>
            </a:r>
            <a:r>
              <a:rPr lang="de-DE" sz="1600" dirty="0" err="1"/>
              <a:t>into</a:t>
            </a:r>
            <a:r>
              <a:rPr lang="de-DE" sz="1600" dirty="0"/>
              <a:t> </a:t>
            </a:r>
            <a:r>
              <a:rPr lang="de-DE" sz="1600" dirty="0" err="1" smtClean="0"/>
              <a:t>abutment</a:t>
            </a:r>
            <a:r>
              <a:rPr lang="de-DE" sz="1600" dirty="0" smtClean="0"/>
              <a:t> </a:t>
            </a:r>
            <a:r>
              <a:rPr lang="de-DE" sz="1600" dirty="0" err="1" smtClean="0"/>
              <a:t>notch</a:t>
            </a:r>
            <a:r>
              <a:rPr lang="de-DE" sz="1600" dirty="0" smtClean="0"/>
              <a:t>)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0766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 smtClean="0">
                <a:solidFill>
                  <a:srgbClr val="0064A8"/>
                </a:solidFill>
                <a:ea typeface="+mn-ea"/>
              </a:rPr>
              <a:t>Gas </a:t>
            </a:r>
            <a:r>
              <a:rPr lang="de-DE" sz="2400" b="1" dirty="0" err="1" smtClean="0">
                <a:solidFill>
                  <a:srgbClr val="0064A8"/>
                </a:solidFill>
                <a:ea typeface="+mn-ea"/>
              </a:rPr>
              <a:t>permeability</a:t>
            </a:r>
            <a:r>
              <a:rPr lang="de-DE" sz="2400" b="1" dirty="0" smtClean="0">
                <a:solidFill>
                  <a:srgbClr val="0064A8"/>
                </a:solidFill>
                <a:ea typeface="+mn-ea"/>
              </a:rPr>
              <a:t> </a:t>
            </a:r>
            <a:r>
              <a:rPr lang="de-DE" sz="2400" b="1" dirty="0">
                <a:solidFill>
                  <a:srgbClr val="0064A8"/>
                </a:solidFill>
                <a:ea typeface="+mn-ea"/>
              </a:rPr>
              <a:t>on </a:t>
            </a:r>
            <a:r>
              <a:rPr lang="de-DE" sz="2400" b="1" dirty="0" err="1">
                <a:solidFill>
                  <a:srgbClr val="0064A8"/>
                </a:solidFill>
                <a:ea typeface="+mn-ea"/>
              </a:rPr>
              <a:t>core</a:t>
            </a:r>
            <a:r>
              <a:rPr lang="de-DE" sz="2400" b="1" dirty="0">
                <a:solidFill>
                  <a:srgbClr val="0064A8"/>
                </a:solidFill>
                <a:ea typeface="+mn-ea"/>
              </a:rPr>
              <a:t> </a:t>
            </a:r>
            <a:r>
              <a:rPr lang="de-DE" sz="2400" b="1" dirty="0" err="1">
                <a:solidFill>
                  <a:srgbClr val="0064A8"/>
                </a:solidFill>
                <a:ea typeface="+mn-ea"/>
              </a:rPr>
              <a:t>samples</a:t>
            </a:r>
            <a:endParaRPr lang="de-DE" sz="2400" b="1" dirty="0">
              <a:solidFill>
                <a:srgbClr val="0064A8"/>
              </a:solidFill>
              <a:ea typeface="+mn-ea"/>
            </a:endParaRP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936000" y="6480000"/>
            <a:ext cx="7308000" cy="215984"/>
          </a:xfrm>
        </p:spPr>
        <p:txBody>
          <a:bodyPr/>
          <a:lstStyle/>
          <a:p>
            <a:r>
              <a:rPr lang="de-DE" dirty="0" smtClean="0"/>
              <a:t>TU Bergakademie Freiberg | Institute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n-US" dirty="0"/>
              <a:t>Mining and special civil </a:t>
            </a:r>
            <a:r>
              <a:rPr lang="en-US" dirty="0" smtClean="0"/>
              <a:t>engineering </a:t>
            </a:r>
            <a:r>
              <a:rPr lang="de-DE" dirty="0"/>
              <a:t> | </a:t>
            </a:r>
            <a:r>
              <a:rPr lang="de-DE" dirty="0" smtClean="0"/>
              <a:t>Jennifer Arendt | </a:t>
            </a:r>
            <a:r>
              <a:rPr lang="de-DE" dirty="0"/>
              <a:t>Tel</a:t>
            </a:r>
            <a:r>
              <a:rPr lang="de-DE" dirty="0" smtClean="0"/>
              <a:t>.: 0373139-3868 | EGU 2020</a:t>
            </a:r>
            <a:endParaRPr lang="de-DE" dirty="0"/>
          </a:p>
        </p:txBody>
      </p:sp>
      <p:sp>
        <p:nvSpPr>
          <p:cNvPr id="8" name="Foliennummernplatzhalter 4"/>
          <p:cNvSpPr txBox="1">
            <a:spLocks/>
          </p:cNvSpPr>
          <p:nvPr/>
        </p:nvSpPr>
        <p:spPr>
          <a:xfrm>
            <a:off x="8244408" y="6453336"/>
            <a:ext cx="729192" cy="22110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r" defTabSz="914400" rtl="0" eaLnBrk="1" latinLnBrk="0" hangingPunct="1">
              <a:defRPr sz="1000" kern="120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CA7F02-FF28-4D8F-AF3B-6C950C783A54}" type="slidenum">
              <a:rPr lang="de-DE" smtClean="0"/>
              <a:pPr/>
              <a:t>8</a:t>
            </a:fld>
            <a:endParaRPr 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610965"/>
              </p:ext>
            </p:extLst>
          </p:nvPr>
        </p:nvGraphicFramePr>
        <p:xfrm>
          <a:off x="936000" y="785708"/>
          <a:ext cx="6552728" cy="1234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105572297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1115621016"/>
                    </a:ext>
                  </a:extLst>
                </a:gridCol>
                <a:gridCol w="1638182">
                  <a:extLst>
                    <a:ext uri="{9D8B030D-6E8A-4147-A177-3AD203B41FA5}">
                      <a16:colId xmlns:a16="http://schemas.microsoft.com/office/drawing/2014/main" val="3733729095"/>
                    </a:ext>
                  </a:extLst>
                </a:gridCol>
                <a:gridCol w="1638182">
                  <a:extLst>
                    <a:ext uri="{9D8B030D-6E8A-4147-A177-3AD203B41FA5}">
                      <a16:colId xmlns:a16="http://schemas.microsoft.com/office/drawing/2014/main" val="1926461405"/>
                    </a:ext>
                  </a:extLst>
                </a:gridCol>
              </a:tblGrid>
              <a:tr h="32395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Orientation to concreting section boundaries</a:t>
                      </a:r>
                      <a:endParaRPr lang="de-DE" sz="11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gas</a:t>
                      </a:r>
                      <a:r>
                        <a:rPr lang="de-DE" sz="11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permeability</a:t>
                      </a:r>
                      <a:r>
                        <a:rPr lang="de-DE" sz="11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smtClean="0"/>
                        <a:t>[m²]</a:t>
                      </a:r>
                      <a:endParaRPr lang="de-DE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692668"/>
                  </a:ext>
                </a:extLst>
              </a:tr>
              <a:tr h="2627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err="1" smtClean="0"/>
                        <a:t>minimum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err="1" smtClean="0"/>
                        <a:t>maximum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err="1" smtClean="0"/>
                        <a:t>average</a:t>
                      </a:r>
                      <a:endParaRPr lang="de-DE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341503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parallel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9*10</a:t>
                      </a:r>
                      <a:r>
                        <a:rPr lang="de-DE" sz="1100" b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‑20</a:t>
                      </a:r>
                      <a:endParaRPr lang="de-DE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6*10</a:t>
                      </a:r>
                      <a:r>
                        <a:rPr lang="de-DE" sz="1100" b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‑18</a:t>
                      </a:r>
                      <a:endParaRPr lang="de-DE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dirty="0" smtClean="0"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de-DE" sz="1100" b="1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100" b="1" baseline="3000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002284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err="1" smtClean="0"/>
                        <a:t>perpendicular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8*10</a:t>
                      </a:r>
                      <a:r>
                        <a:rPr lang="de-DE" sz="1100" b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‑21</a:t>
                      </a:r>
                      <a:endParaRPr lang="de-DE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8*10</a:t>
                      </a:r>
                      <a:r>
                        <a:rPr lang="de-DE" sz="1100" b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‑20</a:t>
                      </a:r>
                      <a:endParaRPr lang="de-DE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dirty="0" smtClean="0"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de-DE" sz="1100" b="1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100" b="1" baseline="3000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9655646"/>
                  </a:ext>
                </a:extLst>
              </a:tr>
            </a:tbl>
          </a:graphicData>
        </a:graphic>
      </p:graphicFrame>
      <p:sp>
        <p:nvSpPr>
          <p:cNvPr id="9" name="Titel 1"/>
          <p:cNvSpPr txBox="1">
            <a:spLocks/>
          </p:cNvSpPr>
          <p:nvPr/>
        </p:nvSpPr>
        <p:spPr>
          <a:xfrm>
            <a:off x="936000" y="2138764"/>
            <a:ext cx="7308000" cy="63000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rgbClr val="80808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de-DE" sz="2400" b="1" dirty="0" smtClean="0">
                <a:solidFill>
                  <a:srgbClr val="0064A8"/>
                </a:solidFill>
                <a:ea typeface="+mn-ea"/>
              </a:rPr>
              <a:t>Gas </a:t>
            </a:r>
            <a:r>
              <a:rPr lang="de-DE" sz="2400" b="1" dirty="0" err="1" smtClean="0">
                <a:solidFill>
                  <a:srgbClr val="0064A8"/>
                </a:solidFill>
                <a:ea typeface="+mn-ea"/>
              </a:rPr>
              <a:t>permeability</a:t>
            </a:r>
            <a:r>
              <a:rPr lang="de-DE" sz="2400" b="1" dirty="0" smtClean="0">
                <a:solidFill>
                  <a:srgbClr val="0064A8"/>
                </a:solidFill>
                <a:ea typeface="+mn-ea"/>
              </a:rPr>
              <a:t> in situ</a:t>
            </a:r>
            <a:endParaRPr lang="de-DE" sz="2400" b="1" dirty="0">
              <a:solidFill>
                <a:srgbClr val="0064A8"/>
              </a:solidFill>
              <a:ea typeface="+mn-ea"/>
            </a:endParaRP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470586"/>
              </p:ext>
            </p:extLst>
          </p:nvPr>
        </p:nvGraphicFramePr>
        <p:xfrm>
          <a:off x="936000" y="2626161"/>
          <a:ext cx="6552728" cy="1746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105572297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1115621016"/>
                    </a:ext>
                  </a:extLst>
                </a:gridCol>
                <a:gridCol w="1638182">
                  <a:extLst>
                    <a:ext uri="{9D8B030D-6E8A-4147-A177-3AD203B41FA5}">
                      <a16:colId xmlns:a16="http://schemas.microsoft.com/office/drawing/2014/main" val="3733729095"/>
                    </a:ext>
                  </a:extLst>
                </a:gridCol>
                <a:gridCol w="1638182">
                  <a:extLst>
                    <a:ext uri="{9D8B030D-6E8A-4147-A177-3AD203B41FA5}">
                      <a16:colId xmlns:a16="http://schemas.microsoft.com/office/drawing/2014/main" val="1926461405"/>
                    </a:ext>
                  </a:extLst>
                </a:gridCol>
              </a:tblGrid>
              <a:tr h="324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Test area</a:t>
                      </a:r>
                      <a:endParaRPr lang="de-DE" sz="11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gas</a:t>
                      </a:r>
                      <a:r>
                        <a:rPr lang="de-DE" sz="11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permeability</a:t>
                      </a:r>
                      <a:r>
                        <a:rPr lang="de-DE" sz="11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smtClean="0"/>
                        <a:t>[m²]</a:t>
                      </a:r>
                      <a:endParaRPr lang="de-DE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692668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err="1" smtClean="0"/>
                        <a:t>minimum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err="1" smtClean="0"/>
                        <a:t>maximum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err="1" smtClean="0"/>
                        <a:t>average</a:t>
                      </a:r>
                      <a:endParaRPr lang="de-DE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341503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err="1" smtClean="0"/>
                        <a:t>inside</a:t>
                      </a:r>
                      <a:r>
                        <a:rPr lang="de-DE" sz="1100" baseline="0" dirty="0" smtClean="0"/>
                        <a:t> a </a:t>
                      </a:r>
                      <a:r>
                        <a:rPr lang="de-DE" sz="1100" baseline="0" dirty="0" err="1" smtClean="0"/>
                        <a:t>layer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en-US" sz="1100" baseline="30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de-DE" sz="1100" baseline="30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de-DE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en-US" sz="1100" baseline="30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de-DE" sz="1100" baseline="30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de-DE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 smtClean="0"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de-DE" sz="1100" b="1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100" b="1" baseline="3000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‑19</a:t>
                      </a:r>
                      <a:endParaRPr lang="de-DE" sz="1100" b="1" dirty="0" smtClean="0"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002284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with </a:t>
                      </a:r>
                      <a:r>
                        <a:rPr lang="en-US" sz="1100" dirty="0" smtClean="0"/>
                        <a:t>concreting section boundary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en-US" sz="1100" baseline="30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de-DE" sz="1100" baseline="30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de-DE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2*10</a:t>
                      </a:r>
                      <a:r>
                        <a:rPr lang="en-US" sz="1100" baseline="30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de-DE" sz="1100" baseline="30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de-DE" sz="1100" baseline="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 smtClean="0"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de-DE" sz="1100" b="1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100" b="1" baseline="3000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965564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integral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4A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4A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kumimoji="0" lang="en-US" sz="11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0064A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de-DE" sz="11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0064A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kumimoji="0" lang="de-D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64A8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64A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64A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kumimoji="0" lang="en-US" sz="1100" b="0" i="0" u="none" strike="noStrike" kern="1200" cap="none" spc="0" normalizeH="0" baseline="30000" noProof="0" smtClean="0">
                          <a:ln>
                            <a:noFill/>
                          </a:ln>
                          <a:solidFill>
                            <a:srgbClr val="0064A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de-DE" sz="1100" b="0" i="0" u="none" strike="noStrike" kern="1200" cap="none" spc="0" normalizeH="0" baseline="30000" noProof="0" smtClean="0">
                          <a:ln>
                            <a:noFill/>
                          </a:ln>
                          <a:solidFill>
                            <a:srgbClr val="0064A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kumimoji="0" lang="de-D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64A8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4A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4A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kumimoji="0" lang="en-US" sz="11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0064A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de-DE" sz="11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0064A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kumimoji="0" lang="de-DE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64A8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6719439"/>
                  </a:ext>
                </a:extLst>
              </a:tr>
            </a:tbl>
          </a:graphicData>
        </a:graphic>
      </p:graphicFrame>
      <p:sp>
        <p:nvSpPr>
          <p:cNvPr id="11" name="Titel 1"/>
          <p:cNvSpPr txBox="1">
            <a:spLocks/>
          </p:cNvSpPr>
          <p:nvPr/>
        </p:nvSpPr>
        <p:spPr>
          <a:xfrm>
            <a:off x="936000" y="4405834"/>
            <a:ext cx="7308000" cy="55088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rgbClr val="80808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de-DE" sz="2400" b="1" dirty="0" err="1" smtClean="0">
                <a:solidFill>
                  <a:srgbClr val="0064A8"/>
                </a:solidFill>
                <a:ea typeface="+mn-ea"/>
              </a:rPr>
              <a:t>solution</a:t>
            </a:r>
            <a:r>
              <a:rPr lang="de-DE" sz="2400" b="1" dirty="0" smtClean="0">
                <a:solidFill>
                  <a:srgbClr val="0064A8"/>
                </a:solidFill>
                <a:ea typeface="+mn-ea"/>
              </a:rPr>
              <a:t> </a:t>
            </a:r>
            <a:r>
              <a:rPr lang="de-DE" sz="2400" b="1" dirty="0" err="1" smtClean="0">
                <a:solidFill>
                  <a:srgbClr val="0064A8"/>
                </a:solidFill>
                <a:ea typeface="+mn-ea"/>
              </a:rPr>
              <a:t>permeability</a:t>
            </a:r>
            <a:r>
              <a:rPr lang="de-DE" sz="2400" b="1" dirty="0" smtClean="0">
                <a:solidFill>
                  <a:srgbClr val="0064A8"/>
                </a:solidFill>
                <a:ea typeface="+mn-ea"/>
              </a:rPr>
              <a:t> in situ</a:t>
            </a:r>
            <a:endParaRPr lang="de-DE" sz="2400" b="1" dirty="0">
              <a:solidFill>
                <a:srgbClr val="0064A8"/>
              </a:solidFill>
              <a:ea typeface="+mn-ea"/>
            </a:endParaRP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697609"/>
              </p:ext>
            </p:extLst>
          </p:nvPr>
        </p:nvGraphicFramePr>
        <p:xfrm>
          <a:off x="936000" y="4949920"/>
          <a:ext cx="6552728" cy="1234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105572297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1115621016"/>
                    </a:ext>
                  </a:extLst>
                </a:gridCol>
                <a:gridCol w="1638182">
                  <a:extLst>
                    <a:ext uri="{9D8B030D-6E8A-4147-A177-3AD203B41FA5}">
                      <a16:colId xmlns:a16="http://schemas.microsoft.com/office/drawing/2014/main" val="3733729095"/>
                    </a:ext>
                  </a:extLst>
                </a:gridCol>
                <a:gridCol w="1638182">
                  <a:extLst>
                    <a:ext uri="{9D8B030D-6E8A-4147-A177-3AD203B41FA5}">
                      <a16:colId xmlns:a16="http://schemas.microsoft.com/office/drawing/2014/main" val="1926461405"/>
                    </a:ext>
                  </a:extLst>
                </a:gridCol>
              </a:tblGrid>
              <a:tr h="324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Orientation to concreting section boundaries</a:t>
                      </a:r>
                      <a:endParaRPr lang="de-DE" sz="11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gas</a:t>
                      </a:r>
                      <a:r>
                        <a:rPr lang="de-DE" sz="11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permeability</a:t>
                      </a:r>
                      <a:r>
                        <a:rPr lang="de-DE" sz="11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smtClean="0"/>
                        <a:t>[m²]</a:t>
                      </a:r>
                      <a:endParaRPr lang="de-DE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692668"/>
                  </a:ext>
                </a:extLst>
              </a:tr>
              <a:tr h="2627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err="1" smtClean="0"/>
                        <a:t>minimum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err="1" smtClean="0"/>
                        <a:t>maximum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err="1" smtClean="0"/>
                        <a:t>average</a:t>
                      </a:r>
                      <a:endParaRPr lang="de-DE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341503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parallel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2*10</a:t>
                      </a:r>
                      <a:r>
                        <a:rPr lang="de-DE" sz="1100" baseline="30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‑20</a:t>
                      </a:r>
                      <a:endParaRPr lang="de-DE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4*10</a:t>
                      </a:r>
                      <a:r>
                        <a:rPr lang="de-DE" sz="1100" baseline="30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‑20</a:t>
                      </a:r>
                      <a:endParaRPr lang="de-DE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dirty="0" smtClean="0"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de-DE" sz="1100" b="1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100" b="1" baseline="3000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‑20</a:t>
                      </a:r>
                      <a:r>
                        <a:rPr lang="de-DE" sz="1100" b="1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de-DE" sz="1100" b="1" baseline="30000" dirty="0" smtClean="0"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002284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err="1" smtClean="0"/>
                        <a:t>perpendicular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1*10</a:t>
                      </a:r>
                      <a:r>
                        <a:rPr lang="de-DE" sz="1100" baseline="30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‑20</a:t>
                      </a:r>
                      <a:endParaRPr lang="de-DE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2*10</a:t>
                      </a:r>
                      <a:r>
                        <a:rPr lang="de-DE" sz="1100" baseline="30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‑19</a:t>
                      </a:r>
                      <a:endParaRPr lang="de-DE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dirty="0" smtClean="0"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de-DE" sz="1100" b="1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100" b="1" baseline="3000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9655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50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 smtClean="0">
                <a:solidFill>
                  <a:srgbClr val="0064A8"/>
                </a:solidFill>
                <a:ea typeface="+mn-ea"/>
              </a:rPr>
              <a:t>Solution </a:t>
            </a:r>
            <a:r>
              <a:rPr lang="de-DE" sz="2400" b="1" dirty="0" err="1">
                <a:solidFill>
                  <a:srgbClr val="0064A8"/>
                </a:solidFill>
                <a:ea typeface="+mn-ea"/>
              </a:rPr>
              <a:t>permeability</a:t>
            </a:r>
            <a:r>
              <a:rPr lang="de-DE" sz="2400" b="1" dirty="0">
                <a:solidFill>
                  <a:srgbClr val="0064A8"/>
                </a:solidFill>
                <a:ea typeface="+mn-ea"/>
              </a:rPr>
              <a:t> in situ</a:t>
            </a: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936000" y="6480000"/>
            <a:ext cx="7308000" cy="215984"/>
          </a:xfrm>
        </p:spPr>
        <p:txBody>
          <a:bodyPr/>
          <a:lstStyle/>
          <a:p>
            <a:r>
              <a:rPr lang="de-DE" dirty="0" smtClean="0"/>
              <a:t>TU Bergakademie Freiberg | Institute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n-US" dirty="0"/>
              <a:t>Mining and special civil </a:t>
            </a:r>
            <a:r>
              <a:rPr lang="en-US" dirty="0" smtClean="0"/>
              <a:t>engineering </a:t>
            </a:r>
            <a:r>
              <a:rPr lang="de-DE" dirty="0"/>
              <a:t> | </a:t>
            </a:r>
            <a:r>
              <a:rPr lang="de-DE" dirty="0" smtClean="0"/>
              <a:t>Jennifer Arendt | </a:t>
            </a:r>
            <a:r>
              <a:rPr lang="de-DE" dirty="0"/>
              <a:t>Tel</a:t>
            </a:r>
            <a:r>
              <a:rPr lang="de-DE" dirty="0" smtClean="0"/>
              <a:t>.: 0373139-3868 | EGU 2020</a:t>
            </a:r>
            <a:endParaRPr lang="de-DE" dirty="0"/>
          </a:p>
        </p:txBody>
      </p:sp>
      <p:sp>
        <p:nvSpPr>
          <p:cNvPr id="8" name="Foliennummernplatzhalter 4"/>
          <p:cNvSpPr txBox="1">
            <a:spLocks/>
          </p:cNvSpPr>
          <p:nvPr/>
        </p:nvSpPr>
        <p:spPr>
          <a:xfrm>
            <a:off x="8244408" y="6453336"/>
            <a:ext cx="729192" cy="22110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r" defTabSz="914400" rtl="0" eaLnBrk="1" latinLnBrk="0" hangingPunct="1">
              <a:defRPr sz="1000" kern="120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CA7F02-FF28-4D8F-AF3B-6C950C783A54}" type="slidenum">
              <a:rPr lang="de-DE" smtClean="0"/>
              <a:pPr/>
              <a:t>9</a:t>
            </a:fld>
            <a:endParaRPr lang="de-DE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2047273"/>
              </p:ext>
            </p:extLst>
          </p:nvPr>
        </p:nvGraphicFramePr>
        <p:xfrm>
          <a:off x="864000" y="864000"/>
          <a:ext cx="6863754" cy="3098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00">
                  <a:extLst>
                    <a:ext uri="{9D8B030D-6E8A-4147-A177-3AD203B41FA5}">
                      <a16:colId xmlns:a16="http://schemas.microsoft.com/office/drawing/2014/main" val="425835886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131539712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232031091"/>
                    </a:ext>
                  </a:extLst>
                </a:gridCol>
                <a:gridCol w="1217877">
                  <a:extLst>
                    <a:ext uri="{9D8B030D-6E8A-4147-A177-3AD203B41FA5}">
                      <a16:colId xmlns:a16="http://schemas.microsoft.com/office/drawing/2014/main" val="1821719723"/>
                    </a:ext>
                  </a:extLst>
                </a:gridCol>
                <a:gridCol w="1217877">
                  <a:extLst>
                    <a:ext uri="{9D8B030D-6E8A-4147-A177-3AD203B41FA5}">
                      <a16:colId xmlns:a16="http://schemas.microsoft.com/office/drawing/2014/main" val="1599263075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869526543"/>
                    </a:ext>
                  </a:extLst>
                </a:gridCol>
              </a:tblGrid>
              <a:tr h="5063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1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borehole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050" dirty="0" smtClean="0"/>
                        <a:t>time after </a:t>
                      </a:r>
                      <a:r>
                        <a:rPr lang="de-DE" sz="1050" dirty="0" err="1" smtClean="0"/>
                        <a:t>filling</a:t>
                      </a:r>
                      <a:r>
                        <a:rPr lang="de-DE" sz="1050" dirty="0" smtClean="0"/>
                        <a:t>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050" dirty="0" err="1" smtClean="0"/>
                        <a:t>the</a:t>
                      </a:r>
                      <a:r>
                        <a:rPr lang="de-DE" sz="1050" dirty="0" smtClean="0"/>
                        <a:t> </a:t>
                      </a:r>
                      <a:r>
                        <a:rPr lang="de-DE" sz="1050" dirty="0" err="1" smtClean="0"/>
                        <a:t>borehole</a:t>
                      </a:r>
                      <a:r>
                        <a:rPr lang="de-DE" sz="1050" dirty="0" smtClean="0"/>
                        <a:t> </a:t>
                      </a:r>
                      <a:r>
                        <a:rPr lang="de-DE" sz="1050" dirty="0" err="1" smtClean="0"/>
                        <a:t>with</a:t>
                      </a:r>
                      <a:r>
                        <a:rPr lang="de-DE" sz="1050" dirty="0" smtClean="0"/>
                        <a:t> </a:t>
                      </a:r>
                      <a:r>
                        <a:rPr lang="de-DE" sz="1050" dirty="0" err="1" smtClean="0"/>
                        <a:t>solution</a:t>
                      </a:r>
                      <a:endParaRPr lang="de-DE" sz="10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1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pressure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050" b="1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length</a:t>
                      </a:r>
                      <a:r>
                        <a:rPr lang="de-DE" sz="105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50" b="1" baseline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de-DE" sz="105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050" b="1" baseline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test</a:t>
                      </a:r>
                      <a:r>
                        <a:rPr lang="de-DE" sz="105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50" b="1" baseline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050" b="1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centre</a:t>
                      </a:r>
                      <a:r>
                        <a:rPr lang="de-DE" sz="105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50" b="1" baseline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de-DE" sz="105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050" b="1" baseline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test</a:t>
                      </a:r>
                      <a:r>
                        <a:rPr lang="de-DE" sz="105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50" b="1" baseline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solution</a:t>
                      </a:r>
                      <a:r>
                        <a:rPr lang="de-DE" sz="105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5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permeability</a:t>
                      </a:r>
                      <a:endParaRPr lang="de-DE" sz="105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729632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[d]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[MPa]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[m]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[m v. AP]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[m²]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59660"/>
                  </a:ext>
                </a:extLst>
              </a:tr>
              <a:tr h="28800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B40</a:t>
                      </a:r>
                      <a:endParaRPr lang="de-DE" sz="105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0,37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3,09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2,03</a:t>
                      </a:r>
                      <a:endParaRPr lang="de-DE" sz="105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*10</a:t>
                      </a:r>
                      <a:r>
                        <a:rPr lang="de-DE" sz="1050" b="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</a:t>
                      </a:r>
                      <a:r>
                        <a:rPr lang="en-US" sz="1050" b="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18852872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0,36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2,03</a:t>
                      </a:r>
                      <a:endParaRPr lang="de-DE" sz="105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2*10</a:t>
                      </a:r>
                      <a:r>
                        <a:rPr lang="de-DE" sz="1050" b="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‑20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3328866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267</a:t>
                      </a:r>
                      <a:endParaRPr lang="de-DE" sz="105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0,33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2,03</a:t>
                      </a:r>
                      <a:endParaRPr lang="de-DE" sz="105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3*10</a:t>
                      </a:r>
                      <a:r>
                        <a:rPr lang="de-DE" sz="1050" b="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‑20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8883727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602</a:t>
                      </a:r>
                      <a:endParaRPr lang="de-DE" sz="105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0,94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2,03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1*10</a:t>
                      </a:r>
                      <a:r>
                        <a:rPr lang="de-DE" sz="1050" b="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‑20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7815171"/>
                  </a:ext>
                </a:extLst>
              </a:tr>
              <a:tr h="28800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B41</a:t>
                      </a:r>
                      <a:endParaRPr lang="de-DE" sz="105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de-DE" sz="105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3,14</a:t>
                      </a:r>
                      <a:endParaRPr lang="de-DE" sz="105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2,06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7*10</a:t>
                      </a:r>
                      <a:r>
                        <a:rPr lang="de-DE" sz="1050" b="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‑20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4673148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de-DE" sz="105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0,26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2,06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2*10</a:t>
                      </a:r>
                      <a:r>
                        <a:rPr lang="de-DE" sz="1050" b="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‑20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7731075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267</a:t>
                      </a:r>
                      <a:endParaRPr lang="de-DE" sz="105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0,27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2,06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3*10</a:t>
                      </a:r>
                      <a:r>
                        <a:rPr lang="de-DE" sz="1050" b="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‑20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49625802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602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0,92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2,06</a:t>
                      </a:r>
                      <a:endParaRPr lang="de-DE" sz="105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3*10</a:t>
                      </a:r>
                      <a:r>
                        <a:rPr lang="de-DE" sz="1050" b="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‑20</a:t>
                      </a:r>
                      <a:endParaRPr lang="de-DE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4154075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1037721" y="4149080"/>
            <a:ext cx="6198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ym typeface="Wingdings" panose="05000000000000000000" pitchFamily="2" charset="2"/>
              </a:rPr>
              <a:t> </a:t>
            </a:r>
            <a:r>
              <a:rPr lang="de-DE" sz="1600" dirty="0" err="1" smtClean="0"/>
              <a:t>decreasing</a:t>
            </a:r>
            <a:r>
              <a:rPr lang="de-DE" sz="1600" dirty="0" smtClean="0"/>
              <a:t> </a:t>
            </a:r>
            <a:r>
              <a:rPr lang="de-DE" sz="1600" dirty="0" err="1" smtClean="0"/>
              <a:t>permeability</a:t>
            </a:r>
            <a:r>
              <a:rPr lang="de-DE" sz="1600" dirty="0" smtClean="0"/>
              <a:t> </a:t>
            </a:r>
            <a:r>
              <a:rPr lang="de-DE" sz="1600" dirty="0" err="1" smtClean="0"/>
              <a:t>over</a:t>
            </a:r>
            <a:r>
              <a:rPr lang="de-DE" sz="1600" dirty="0" smtClean="0"/>
              <a:t> time due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transformation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5-1-8-Phase </a:t>
            </a:r>
            <a:r>
              <a:rPr lang="de-DE" sz="1600" dirty="0" err="1" smtClean="0"/>
              <a:t>into</a:t>
            </a:r>
            <a:r>
              <a:rPr lang="de-DE" sz="1600" dirty="0" smtClean="0"/>
              <a:t> 3-1-8-Phase </a:t>
            </a:r>
            <a:r>
              <a:rPr lang="de-DE" sz="1600" dirty="0" err="1" smtClean="0"/>
              <a:t>with</a:t>
            </a:r>
            <a:r>
              <a:rPr lang="de-DE" sz="1600" dirty="0" smtClean="0"/>
              <a:t> </a:t>
            </a:r>
            <a:r>
              <a:rPr lang="de-DE" sz="1600" dirty="0" err="1" smtClean="0"/>
              <a:t>increasing</a:t>
            </a:r>
            <a:r>
              <a:rPr lang="de-DE" sz="1600" dirty="0" smtClean="0"/>
              <a:t> </a:t>
            </a:r>
            <a:r>
              <a:rPr lang="de-DE" sz="1600" dirty="0" err="1" smtClean="0"/>
              <a:t>volume</a:t>
            </a:r>
            <a:endParaRPr lang="de-DE" sz="1600" b="1" baseline="30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64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zu3_TUBAF_ppt_blau-weiss">
  <a:themeElements>
    <a:clrScheme name="TUBAF-Farben">
      <a:dk1>
        <a:srgbClr val="0064A8"/>
      </a:dk1>
      <a:lt1>
        <a:sysClr val="window" lastClr="FFFFFF"/>
      </a:lt1>
      <a:dk2>
        <a:srgbClr val="1F497D"/>
      </a:dk2>
      <a:lt2>
        <a:srgbClr val="EEECE1"/>
      </a:lt2>
      <a:accent1>
        <a:srgbClr val="0064A8"/>
      </a:accent1>
      <a:accent2>
        <a:srgbClr val="E66E01"/>
      </a:accent2>
      <a:accent3>
        <a:srgbClr val="4EBCCE"/>
      </a:accent3>
      <a:accent4>
        <a:srgbClr val="B20026"/>
      </a:accent4>
      <a:accent5>
        <a:srgbClr val="2E9028"/>
      </a:accent5>
      <a:accent6>
        <a:srgbClr val="7F7F7F"/>
      </a:accent6>
      <a:hlink>
        <a:srgbClr val="0064A8"/>
      </a:hlink>
      <a:folHlink>
        <a:srgbClr val="7F7F7F"/>
      </a:folHlink>
    </a:clrScheme>
    <a:fontScheme name="TUBAF-Schrif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zu3_tubaf_blau.potx [Schreibgeschützt]" id="{39D93230-D779-4464-B700-16018180143C}" vid="{6E8EAB02-B396-4AFF-8A27-176E615CDD8C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4zu3_tubaf_blau</Template>
  <TotalTime>0</TotalTime>
  <Words>1861</Words>
  <Application>Microsoft Office PowerPoint</Application>
  <PresentationFormat>Bildschirmpräsentation (4:3)</PresentationFormat>
  <Paragraphs>461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4" baseType="lpstr">
      <vt:lpstr>Batang</vt:lpstr>
      <vt:lpstr>Arial</vt:lpstr>
      <vt:lpstr>Calibri</vt:lpstr>
      <vt:lpstr>Courier New</vt:lpstr>
      <vt:lpstr>Times New Roman</vt:lpstr>
      <vt:lpstr>Wingdings</vt:lpstr>
      <vt:lpstr>4zu3_TUBAF_ppt_blau-weiss</vt:lpstr>
      <vt:lpstr>Investigations on the permeability of  MgO shotcrete at the GV2-drift-sealing in the Teutschenthal mine </vt:lpstr>
      <vt:lpstr>PowerPoint-Präsentation</vt:lpstr>
      <vt:lpstr>PowerPoint-Präsentation</vt:lpstr>
      <vt:lpstr>PowerPoint-Präsentation</vt:lpstr>
      <vt:lpstr>Longitudinal section of dam GV2</vt:lpstr>
      <vt:lpstr>MgO-concrete</vt:lpstr>
      <vt:lpstr>Concept of permeability measurements</vt:lpstr>
      <vt:lpstr>Gas permeability on core samples</vt:lpstr>
      <vt:lpstr>Solution permeability in situ</vt:lpstr>
      <vt:lpstr>Stationary injection tests</vt:lpstr>
      <vt:lpstr>Stationary injection tests</vt:lpstr>
      <vt:lpstr>Results of permeability</vt:lpstr>
      <vt:lpstr>summary</vt:lpstr>
      <vt:lpstr>summary</vt:lpstr>
      <vt:lpstr>forecast</vt:lpstr>
      <vt:lpstr>PowerPoint-Präsentation</vt:lpstr>
      <vt:lpstr>PowerPoint-Präsentation</vt:lpstr>
    </vt:vector>
  </TitlesOfParts>
  <Company>TU Bergakademie Freiberg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DIE 1. ÜBERSCHRIFT und eventuell noch ein Untertitel</dc:title>
  <dc:creator>Schellbach Sabine</dc:creator>
  <cp:lastModifiedBy>J. Arendt</cp:lastModifiedBy>
  <cp:revision>141</cp:revision>
  <dcterms:created xsi:type="dcterms:W3CDTF">2019-03-29T09:25:00Z</dcterms:created>
  <dcterms:modified xsi:type="dcterms:W3CDTF">2020-04-30T09:49:29Z</dcterms:modified>
</cp:coreProperties>
</file>