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57" r:id="rId3"/>
    <p:sldId id="258" r:id="rId4"/>
    <p:sldId id="259" r:id="rId5"/>
    <p:sldId id="264" r:id="rId6"/>
    <p:sldId id="260" r:id="rId7"/>
    <p:sldId id="261" r:id="rId8"/>
    <p:sldId id="263" r:id="rId9"/>
    <p:sldId id="266" r:id="rId10"/>
    <p:sldId id="265" r:id="rId11"/>
    <p:sldId id="269" r:id="rId12"/>
    <p:sldId id="267" r:id="rId13"/>
    <p:sldId id="273" r:id="rId14"/>
    <p:sldId id="270" r:id="rId15"/>
    <p:sldId id="272" r:id="rId16"/>
    <p:sldId id="268" r:id="rId17"/>
    <p:sldId id="271" r:id="rId18"/>
    <p:sldId id="262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>
    <p:extLst>
      <p:ext uri="{19B8F6BF-5375-455C-9EA6-DF929625EA0E}">
        <p15:presenceInfo xmlns:p15="http://schemas.microsoft.com/office/powerpoint/2012/main" userId="adm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2" autoAdjust="0"/>
    <p:restoredTop sz="93979" autoAdjust="0"/>
  </p:normalViewPr>
  <p:slideViewPr>
    <p:cSldViewPr snapToGrid="0">
      <p:cViewPr varScale="1">
        <p:scale>
          <a:sx n="75" d="100"/>
          <a:sy n="75" d="100"/>
        </p:scale>
        <p:origin x="300" y="5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2" d="100"/>
          <a:sy n="52" d="100"/>
        </p:scale>
        <p:origin x="1824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CAA540-4FB3-41C7-A3DD-C7B07AF1EC48}" type="datetimeFigureOut">
              <a:rPr lang="en-US" smtClean="0"/>
              <a:t>4/30/2020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5E6503-AC01-4EDE-9330-FE09559526B4}" type="slidenum">
              <a:rPr lang="en-US" smtClean="0"/>
              <a:t>‹N°›</a:t>
            </a:fld>
            <a:endParaRPr lang="en-US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449" y="4808700"/>
            <a:ext cx="2170436" cy="759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4315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E27261-D942-4A8B-A02B-6F83F0BA2856}" type="datetimeFigureOut">
              <a:rPr lang="en-US" smtClean="0"/>
              <a:t>4/30/2020</a:t>
            </a:fld>
            <a:endParaRPr lang="en-US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3C0848-6FC6-4C25-B5E6-9C753883BFCE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4151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3C0848-6FC6-4C25-B5E6-9C753883BFC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9525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3C0848-6FC6-4C25-B5E6-9C753883BFC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8538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en-US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8556" y="5592278"/>
            <a:ext cx="2194888" cy="767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161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945C5-5BAE-4B49-B727-9F2A8A73E562}" type="datetimeFigureOut">
              <a:rPr lang="en-US" smtClean="0"/>
              <a:t>4/30/2020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DAAC3-C4AB-4C4E-8989-67186F66D0B6}" type="slidenum">
              <a:rPr lang="en-US" smtClean="0"/>
              <a:t>‹N°›</a:t>
            </a:fld>
            <a:endParaRPr lang="en-US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137" y="185738"/>
            <a:ext cx="948021" cy="331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7192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945C5-5BAE-4B49-B727-9F2A8A73E562}" type="datetimeFigureOut">
              <a:rPr lang="en-US" smtClean="0"/>
              <a:t>4/30/2020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DAAC3-C4AB-4C4E-8989-67186F66D0B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311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945C5-5BAE-4B49-B727-9F2A8A73E562}" type="datetimeFigureOut">
              <a:rPr lang="en-US" smtClean="0"/>
              <a:t>4/30/2020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DAAC3-C4AB-4C4E-8989-67186F66D0B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163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945C5-5BAE-4B49-B727-9F2A8A73E562}" type="datetimeFigureOut">
              <a:rPr lang="en-US" smtClean="0"/>
              <a:t>4/30/2020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DAAC3-C4AB-4C4E-8989-67186F66D0B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337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945C5-5BAE-4B49-B727-9F2A8A73E562}" type="datetimeFigureOut">
              <a:rPr lang="en-US" smtClean="0"/>
              <a:t>4/30/2020</a:t>
            </a:fld>
            <a:endParaRPr lang="en-US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DAAC3-C4AB-4C4E-8989-67186F66D0B6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6788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945C5-5BAE-4B49-B727-9F2A8A73E562}" type="datetimeFigureOut">
              <a:rPr lang="en-US" smtClean="0"/>
              <a:t>4/30/2020</a:t>
            </a:fld>
            <a:endParaRPr lang="en-US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DAAC3-C4AB-4C4E-8989-67186F66D0B6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570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945C5-5BAE-4B49-B727-9F2A8A73E562}" type="datetimeFigureOut">
              <a:rPr lang="en-US" smtClean="0"/>
              <a:t>4/30/2020</a:t>
            </a:fld>
            <a:endParaRPr lang="en-U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DAAC3-C4AB-4C4E-8989-67186F66D0B6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058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945C5-5BAE-4B49-B727-9F2A8A73E562}" type="datetimeFigureOut">
              <a:rPr lang="en-US" smtClean="0"/>
              <a:t>4/30/2020</a:t>
            </a:fld>
            <a:endParaRPr lang="en-U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DAAC3-C4AB-4C4E-8989-67186F66D0B6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570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945C5-5BAE-4B49-B727-9F2A8A73E562}" type="datetimeFigureOut">
              <a:rPr lang="en-US" smtClean="0"/>
              <a:t>4/30/2020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DAAC3-C4AB-4C4E-8989-67186F66D0B6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095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945C5-5BAE-4B49-B727-9F2A8A73E562}" type="datetimeFigureOut">
              <a:rPr lang="en-US" smtClean="0"/>
              <a:t>4/30/2020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DAAC3-C4AB-4C4E-8989-67186F66D0B6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046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1000" t="1000" r="1000" b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B945C5-5BAE-4B49-B727-9F2A8A73E562}" type="datetimeFigureOut">
              <a:rPr lang="en-US" smtClean="0"/>
              <a:t>4/30/2020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FDAAC3-C4AB-4C4E-8989-67186F66D0B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548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tif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9" t="19742" r="8989" b="5877"/>
          <a:stretch/>
        </p:blipFill>
        <p:spPr>
          <a:xfrm>
            <a:off x="1081601" y="3098938"/>
            <a:ext cx="10018965" cy="2251587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idx="4294967295"/>
          </p:nvPr>
        </p:nvSpPr>
        <p:spPr>
          <a:xfrm>
            <a:off x="452284" y="285135"/>
            <a:ext cx="11277600" cy="3382296"/>
          </a:xfrm>
        </p:spPr>
        <p:txBody>
          <a:bodyPr>
            <a:normAutofit/>
          </a:bodyPr>
          <a:lstStyle/>
          <a:p>
            <a:r>
              <a:rPr lang="en-CA" sz="4900" b="1" dirty="0"/>
              <a:t>From experimental granular collapses to a three-dimensional numerical solver for landslides </a:t>
            </a:r>
            <a:r>
              <a:rPr lang="en-US" sz="4900" dirty="0"/>
              <a:t/>
            </a:r>
            <a:br>
              <a:rPr lang="en-US" sz="4900" dirty="0"/>
            </a:br>
            <a:r>
              <a:rPr lang="en-CA" sz="2700" dirty="0"/>
              <a:t>Emmanuel </a:t>
            </a:r>
            <a:r>
              <a:rPr lang="en-CA" sz="2700" dirty="0" err="1"/>
              <a:t>Wyser</a:t>
            </a:r>
            <a:r>
              <a:rPr lang="en-CA" sz="2700" dirty="0"/>
              <a:t>, </a:t>
            </a:r>
            <a:r>
              <a:rPr lang="en-CA" sz="2700" dirty="0" err="1"/>
              <a:t>Yury</a:t>
            </a:r>
            <a:r>
              <a:rPr lang="en-CA" sz="2700" dirty="0"/>
              <a:t> </a:t>
            </a:r>
            <a:r>
              <a:rPr lang="en-CA" sz="2700" dirty="0" err="1"/>
              <a:t>Podladchikov</a:t>
            </a:r>
            <a:r>
              <a:rPr lang="en-CA" sz="2700" dirty="0"/>
              <a:t>, Marc-Henri </a:t>
            </a:r>
            <a:r>
              <a:rPr lang="en-CA" sz="2700" dirty="0" err="1"/>
              <a:t>Derron</a:t>
            </a:r>
            <a:r>
              <a:rPr lang="en-CA" sz="2700" dirty="0"/>
              <a:t>, Michel </a:t>
            </a:r>
            <a:r>
              <a:rPr lang="en-CA" sz="2700" dirty="0" err="1"/>
              <a:t>Jaboyedoff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895" y="5534129"/>
            <a:ext cx="2857500" cy="10795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4206" y="5350525"/>
            <a:ext cx="1533830" cy="1216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890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err="1" smtClean="0"/>
              <a:t>Outlines</a:t>
            </a:r>
            <a:endParaRPr lang="en-US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fr-FR" dirty="0" smtClean="0"/>
              <a:t>General introduction</a:t>
            </a:r>
          </a:p>
          <a:p>
            <a:pPr marL="914400" lvl="1" indent="-457200">
              <a:buFont typeface="+mj-lt"/>
              <a:buAutoNum type="alphaLcPeriod"/>
            </a:pPr>
            <a:r>
              <a:rPr lang="fr-FR" dirty="0" err="1" smtClean="0"/>
              <a:t>Granular</a:t>
            </a:r>
            <a:r>
              <a:rPr lang="fr-FR" dirty="0" smtClean="0"/>
              <a:t> collapses</a:t>
            </a:r>
          </a:p>
          <a:p>
            <a:pPr marL="914400" lvl="1" indent="-457200">
              <a:buFont typeface="+mj-lt"/>
              <a:buAutoNum type="alphaLcPeriod"/>
            </a:pPr>
            <a:r>
              <a:rPr lang="fr-FR" dirty="0" smtClean="0"/>
              <a:t>The </a:t>
            </a:r>
            <a:r>
              <a:rPr lang="fr-FR" dirty="0" err="1" smtClean="0"/>
              <a:t>Material</a:t>
            </a:r>
            <a:r>
              <a:rPr lang="fr-FR" dirty="0" smtClean="0"/>
              <a:t> Point Method and </a:t>
            </a:r>
            <a:r>
              <a:rPr lang="fr-FR" dirty="0" err="1" smtClean="0"/>
              <a:t>its</a:t>
            </a:r>
            <a:r>
              <a:rPr lang="fr-FR" dirty="0" smtClean="0"/>
              <a:t> </a:t>
            </a:r>
            <a:r>
              <a:rPr lang="fr-FR" dirty="0" err="1" smtClean="0"/>
              <a:t>latest</a:t>
            </a:r>
            <a:r>
              <a:rPr lang="fr-FR" dirty="0" smtClean="0"/>
              <a:t> </a:t>
            </a:r>
            <a:r>
              <a:rPr lang="fr-FR" dirty="0" err="1" smtClean="0"/>
              <a:t>advancements</a:t>
            </a:r>
            <a:r>
              <a:rPr lang="fr-FR" dirty="0" smtClean="0"/>
              <a:t> (GIMPM and CPDI/CPDI2q)</a:t>
            </a:r>
          </a:p>
          <a:p>
            <a:pPr marL="457200" indent="-457200">
              <a:buFont typeface="+mj-lt"/>
              <a:buAutoNum type="arabicPeriod"/>
            </a:pPr>
            <a:r>
              <a:rPr lang="fr-FR" dirty="0" err="1" smtClean="0"/>
              <a:t>Methods</a:t>
            </a:r>
            <a:endParaRPr lang="fr-FR" dirty="0" smtClean="0"/>
          </a:p>
          <a:p>
            <a:pPr marL="914400" lvl="1" indent="-457200">
              <a:buFont typeface="+mj-lt"/>
              <a:buAutoNum type="alphaLcPeriod"/>
            </a:pPr>
            <a:r>
              <a:rPr lang="fr-FR" dirty="0" err="1" smtClean="0"/>
              <a:t>Experimental</a:t>
            </a:r>
            <a:r>
              <a:rPr lang="fr-FR" dirty="0" smtClean="0"/>
              <a:t> settings and </a:t>
            </a:r>
            <a:r>
              <a:rPr lang="fr-FR" dirty="0" err="1" smtClean="0"/>
              <a:t>aparatus</a:t>
            </a:r>
            <a:r>
              <a:rPr lang="fr-FR" dirty="0" smtClean="0"/>
              <a:t> (collapse) in the </a:t>
            </a:r>
            <a:r>
              <a:rPr lang="fr-FR" dirty="0" err="1" smtClean="0"/>
              <a:t>lab</a:t>
            </a:r>
            <a:endParaRPr lang="fr-FR" dirty="0" smtClean="0"/>
          </a:p>
          <a:p>
            <a:pPr marL="914400" lvl="1" indent="-457200">
              <a:buFont typeface="+mj-lt"/>
              <a:buAutoNum type="alphaLcPeriod"/>
            </a:pPr>
            <a:r>
              <a:rPr lang="fr-FR" dirty="0" err="1" smtClean="0"/>
              <a:t>Numerical</a:t>
            </a:r>
            <a:r>
              <a:rPr lang="fr-FR" dirty="0" smtClean="0"/>
              <a:t> </a:t>
            </a:r>
            <a:r>
              <a:rPr lang="fr-FR" dirty="0" err="1" smtClean="0"/>
              <a:t>implementation</a:t>
            </a:r>
            <a:r>
              <a:rPr lang="fr-FR" dirty="0" smtClean="0"/>
              <a:t>, validation &amp; </a:t>
            </a:r>
            <a:r>
              <a:rPr lang="fr-FR" dirty="0" err="1" smtClean="0"/>
              <a:t>computational</a:t>
            </a:r>
            <a:r>
              <a:rPr lang="fr-FR" dirty="0" smtClean="0"/>
              <a:t> </a:t>
            </a:r>
            <a:r>
              <a:rPr lang="fr-FR" dirty="0" err="1" smtClean="0"/>
              <a:t>efficiency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MATLAB</a:t>
            </a:r>
          </a:p>
          <a:p>
            <a:pPr marL="457200" indent="-457200">
              <a:buFont typeface="+mj-lt"/>
              <a:buAutoNum type="arabicPeriod"/>
            </a:pPr>
            <a:r>
              <a:rPr lang="fr-FR" dirty="0" err="1" smtClean="0"/>
              <a:t>Results</a:t>
            </a:r>
            <a:endParaRPr lang="fr-FR" dirty="0" smtClean="0"/>
          </a:p>
          <a:p>
            <a:pPr marL="457200" indent="-457200">
              <a:buFont typeface="+mj-lt"/>
              <a:buAutoNum type="arabicPeriod"/>
            </a:pPr>
            <a:r>
              <a:rPr lang="fr-FR" dirty="0" smtClean="0"/>
              <a:t>Application to </a:t>
            </a:r>
            <a:r>
              <a:rPr lang="fr-FR" dirty="0" err="1" smtClean="0"/>
              <a:t>three-dimensional</a:t>
            </a:r>
            <a:r>
              <a:rPr lang="fr-FR" dirty="0" smtClean="0"/>
              <a:t> </a:t>
            </a:r>
            <a:r>
              <a:rPr lang="fr-FR" dirty="0" err="1" smtClean="0"/>
              <a:t>analysis</a:t>
            </a:r>
            <a:endParaRPr lang="fr-FR" dirty="0" smtClean="0"/>
          </a:p>
          <a:p>
            <a:pPr marL="457200" indent="-457200">
              <a:buFont typeface="+mj-lt"/>
              <a:buAutoNum type="arabicPeriod"/>
            </a:pPr>
            <a:r>
              <a:rPr lang="fr-FR" dirty="0" smtClean="0"/>
              <a:t>Perspectives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200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err="1" smtClean="0"/>
              <a:t>Overview</a:t>
            </a:r>
            <a:r>
              <a:rPr lang="fr-FR" b="1" dirty="0" smtClean="0"/>
              <a:t> of the </a:t>
            </a:r>
            <a:r>
              <a:rPr lang="fr-FR" b="1" dirty="0" err="1" smtClean="0"/>
              <a:t>granular</a:t>
            </a:r>
            <a:r>
              <a:rPr lang="fr-FR" b="1" dirty="0" smtClean="0"/>
              <a:t> collapse</a:t>
            </a:r>
            <a:endParaRPr lang="en-US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034691"/>
          </a:xfrm>
        </p:spPr>
        <p:txBody>
          <a:bodyPr/>
          <a:lstStyle/>
          <a:p>
            <a:pPr marL="0" indent="0" algn="just">
              <a:buNone/>
            </a:pPr>
            <a:r>
              <a:rPr lang="fr-FR" dirty="0" err="1" smtClean="0"/>
              <a:t>We</a:t>
            </a:r>
            <a:r>
              <a:rPr lang="fr-FR" dirty="0" smtClean="0"/>
              <a:t> </a:t>
            </a:r>
            <a:r>
              <a:rPr lang="fr-FR" dirty="0" err="1" smtClean="0"/>
              <a:t>briefly</a:t>
            </a:r>
            <a:r>
              <a:rPr lang="fr-FR" dirty="0" smtClean="0"/>
              <a:t> </a:t>
            </a:r>
            <a:r>
              <a:rPr lang="fr-FR" dirty="0" err="1" smtClean="0"/>
              <a:t>describe</a:t>
            </a:r>
            <a:r>
              <a:rPr lang="fr-FR" dirty="0" smtClean="0"/>
              <a:t> the </a:t>
            </a:r>
            <a:r>
              <a:rPr lang="fr-FR" dirty="0" err="1" smtClean="0"/>
              <a:t>metrics</a:t>
            </a:r>
            <a:r>
              <a:rPr lang="fr-FR" dirty="0" smtClean="0"/>
              <a:t> </a:t>
            </a:r>
            <a:r>
              <a:rPr lang="fr-FR" dirty="0" err="1" smtClean="0"/>
              <a:t>commonly</a:t>
            </a:r>
            <a:r>
              <a:rPr lang="fr-FR" dirty="0" smtClean="0"/>
              <a:t> </a:t>
            </a:r>
            <a:r>
              <a:rPr lang="fr-FR" dirty="0" err="1" smtClean="0"/>
              <a:t>used</a:t>
            </a:r>
            <a:r>
              <a:rPr lang="fr-FR" dirty="0" smtClean="0"/>
              <a:t> for the </a:t>
            </a:r>
            <a:r>
              <a:rPr lang="fr-FR" dirty="0" err="1" smtClean="0"/>
              <a:t>study</a:t>
            </a:r>
            <a:r>
              <a:rPr lang="fr-FR" dirty="0" smtClean="0"/>
              <a:t> of </a:t>
            </a:r>
            <a:r>
              <a:rPr lang="fr-FR" dirty="0" err="1" smtClean="0"/>
              <a:t>granular</a:t>
            </a:r>
            <a:r>
              <a:rPr lang="fr-FR" dirty="0" smtClean="0"/>
              <a:t> collapses.</a:t>
            </a:r>
            <a:endParaRPr lang="en-US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860316"/>
            <a:ext cx="4835013" cy="364221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Espace réservé du contenu 2"/>
              <p:cNvSpPr txBox="1">
                <a:spLocks/>
              </p:cNvSpPr>
              <p:nvPr/>
            </p:nvSpPr>
            <p:spPr>
              <a:xfrm>
                <a:off x="5878696" y="2860315"/>
                <a:ext cx="5761924" cy="364221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fr-FR" dirty="0" smtClean="0"/>
                  <a:t>Blue line : initial </a:t>
                </a:r>
                <a:r>
                  <a:rPr lang="fr-FR" dirty="0" err="1" smtClean="0"/>
                  <a:t>geometry</a:t>
                </a:r>
                <a:r>
                  <a:rPr lang="fr-FR" dirty="0" smtClean="0"/>
                  <a:t> of the </a:t>
                </a:r>
                <a:r>
                  <a:rPr lang="fr-FR" dirty="0" err="1" smtClean="0"/>
                  <a:t>column</a:t>
                </a:r>
                <a:endParaRPr lang="fr-FR" dirty="0" smtClean="0"/>
              </a:p>
              <a:p>
                <a:pPr marL="0" indent="0">
                  <a:buNone/>
                </a:pPr>
                <a:r>
                  <a:rPr lang="fr-FR" dirty="0" err="1" smtClean="0"/>
                  <a:t>Red</a:t>
                </a:r>
                <a:r>
                  <a:rPr lang="fr-FR" dirty="0" smtClean="0"/>
                  <a:t> line : final </a:t>
                </a:r>
                <a:r>
                  <a:rPr lang="fr-FR" dirty="0" err="1" smtClean="0"/>
                  <a:t>geometry</a:t>
                </a:r>
                <a:r>
                  <a:rPr lang="fr-FR" dirty="0" smtClean="0"/>
                  <a:t> of the collapse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CH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H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fr-FR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fr-FR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CH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CH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CH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dirty="0" smtClean="0"/>
                  <a:t> the aspect ratio of the column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fr-FR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CH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CH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</m:sSub>
                    <m:r>
                      <a:rPr lang="fr-FR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CH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fr-FR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fr-FR" i="1">
                        <a:latin typeface="Cambria Math" panose="02040503050406030204" pitchFamily="18" charset="0"/>
                      </a:rPr>
                      <m:t>)/</m:t>
                    </m:r>
                    <m:sSub>
                      <m:sSubPr>
                        <m:ctrlPr>
                          <a:rPr lang="en-CH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fr-FR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 smtClean="0"/>
                  <a:t> the normalized runout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CH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H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fr-FR" i="1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dirty="0" smtClean="0"/>
                  <a:t> the angle of repose of the pile</a:t>
                </a:r>
              </a:p>
            </p:txBody>
          </p:sp>
        </mc:Choice>
        <mc:Fallback xmlns="">
          <p:sp>
            <p:nvSpPr>
              <p:cNvPr id="5" name="Espace réservé du contenu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8696" y="2860315"/>
                <a:ext cx="5761924" cy="3642213"/>
              </a:xfrm>
              <a:prstGeom prst="rect">
                <a:avLst/>
              </a:prstGeom>
              <a:blipFill>
                <a:blip r:embed="rId3"/>
                <a:stretch>
                  <a:fillRect l="-2114" t="-2676" r="-1374" b="-10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7503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err="1" smtClean="0"/>
              <a:t>Overview</a:t>
            </a:r>
            <a:r>
              <a:rPr lang="fr-FR" b="1" dirty="0" smtClean="0"/>
              <a:t> of the </a:t>
            </a:r>
            <a:r>
              <a:rPr lang="fr-FR" b="1" dirty="0" err="1" smtClean="0"/>
              <a:t>Material</a:t>
            </a:r>
            <a:r>
              <a:rPr lang="fr-FR" b="1" dirty="0" smtClean="0"/>
              <a:t> Point Method (I)</a:t>
            </a:r>
            <a:endParaRPr lang="en-US" b="1" dirty="0"/>
          </a:p>
        </p:txBody>
      </p:sp>
      <p:sp>
        <p:nvSpPr>
          <p:cNvPr id="8" name="Espace réservé du contenu 7"/>
          <p:cNvSpPr>
            <a:spLocks noGrp="1"/>
          </p:cNvSpPr>
          <p:nvPr>
            <p:ph idx="1"/>
          </p:nvPr>
        </p:nvSpPr>
        <p:spPr>
          <a:xfrm>
            <a:off x="4573990" y="1690686"/>
            <a:ext cx="7207045" cy="4731517"/>
          </a:xfrm>
        </p:spPr>
        <p:txBody>
          <a:bodyPr>
            <a:normAutofit fontScale="92500" lnSpcReduction="10000"/>
          </a:bodyPr>
          <a:lstStyle/>
          <a:p>
            <a:r>
              <a:rPr lang="fr-FR" dirty="0" smtClean="0"/>
              <a:t>MPM (</a:t>
            </a:r>
            <a:r>
              <a:rPr lang="fr-FR" dirty="0" err="1" smtClean="0"/>
              <a:t>Sulsky</a:t>
            </a:r>
            <a:r>
              <a:rPr lang="fr-FR" dirty="0" smtClean="0"/>
              <a:t> </a:t>
            </a:r>
            <a:r>
              <a:rPr lang="fr-FR" dirty="0" err="1" smtClean="0"/>
              <a:t>etal</a:t>
            </a:r>
            <a:r>
              <a:rPr lang="fr-FR" dirty="0" smtClean="0"/>
              <a:t>, 1994) </a:t>
            </a:r>
            <a:r>
              <a:rPr lang="fr-FR" dirty="0" err="1" smtClean="0"/>
              <a:t>can</a:t>
            </a:r>
            <a:r>
              <a:rPr lang="fr-FR" dirty="0" smtClean="0"/>
              <a:t>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regarded</a:t>
            </a:r>
            <a:r>
              <a:rPr lang="fr-FR" dirty="0" smtClean="0"/>
              <a:t> as a FEM in </a:t>
            </a:r>
            <a:r>
              <a:rPr lang="fr-FR" dirty="0" err="1" smtClean="0"/>
              <a:t>which</a:t>
            </a:r>
            <a:r>
              <a:rPr lang="fr-FR" dirty="0" smtClean="0"/>
              <a:t> </a:t>
            </a:r>
            <a:r>
              <a:rPr lang="fr-FR" dirty="0" err="1" smtClean="0"/>
              <a:t>integration</a:t>
            </a:r>
            <a:r>
              <a:rPr lang="fr-FR" dirty="0" smtClean="0"/>
              <a:t> points (</a:t>
            </a:r>
            <a:r>
              <a:rPr lang="fr-FR" dirty="0" err="1" smtClean="0"/>
              <a:t>e.g</a:t>
            </a:r>
            <a:r>
              <a:rPr lang="fr-FR" dirty="0" smtClean="0"/>
              <a:t>., </a:t>
            </a:r>
            <a:r>
              <a:rPr lang="fr-FR" dirty="0" err="1" smtClean="0"/>
              <a:t>material</a:t>
            </a:r>
            <a:r>
              <a:rPr lang="fr-FR" dirty="0" smtClean="0"/>
              <a:t> points) are </a:t>
            </a:r>
            <a:r>
              <a:rPr lang="fr-FR" dirty="0" err="1" smtClean="0"/>
              <a:t>allowed</a:t>
            </a:r>
            <a:r>
              <a:rPr lang="fr-FR" dirty="0" smtClean="0"/>
              <a:t> to move (</a:t>
            </a:r>
            <a:r>
              <a:rPr lang="fr-FR" dirty="0" err="1" smtClean="0"/>
              <a:t>Guilkey</a:t>
            </a:r>
            <a:r>
              <a:rPr lang="fr-FR" dirty="0" smtClean="0"/>
              <a:t> </a:t>
            </a:r>
            <a:r>
              <a:rPr lang="fr-FR" dirty="0" err="1" smtClean="0"/>
              <a:t>etal</a:t>
            </a:r>
            <a:r>
              <a:rPr lang="fr-FR" dirty="0" smtClean="0"/>
              <a:t>, 2003).</a:t>
            </a:r>
          </a:p>
          <a:p>
            <a:r>
              <a:rPr lang="fr-FR" dirty="0" smtClean="0"/>
              <a:t>A </a:t>
            </a:r>
            <a:r>
              <a:rPr lang="fr-FR" dirty="0" err="1" smtClean="0"/>
              <a:t>computational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given</a:t>
            </a:r>
            <a:r>
              <a:rPr lang="fr-FR" dirty="0" smtClean="0"/>
              <a:t> by:</a:t>
            </a:r>
          </a:p>
          <a:p>
            <a:pPr marL="914400" lvl="1" indent="-457200">
              <a:buFont typeface="+mj-lt"/>
              <a:buAutoNum type="arabicPeriod"/>
            </a:pPr>
            <a:r>
              <a:rPr lang="fr-FR" dirty="0" err="1" smtClean="0"/>
              <a:t>Mapping</a:t>
            </a:r>
            <a:r>
              <a:rPr lang="fr-FR" dirty="0" smtClean="0"/>
              <a:t> phase (</a:t>
            </a:r>
            <a:r>
              <a:rPr lang="fr-FR" b="1" dirty="0" smtClean="0"/>
              <a:t>A.</a:t>
            </a:r>
            <a:r>
              <a:rPr lang="fr-FR" dirty="0" smtClean="0"/>
              <a:t>)</a:t>
            </a:r>
          </a:p>
          <a:p>
            <a:pPr marL="914400" lvl="1" indent="-457200">
              <a:buFont typeface="+mj-lt"/>
              <a:buAutoNum type="arabicPeriod"/>
            </a:pPr>
            <a:r>
              <a:rPr lang="fr-FR" dirty="0" smtClean="0"/>
              <a:t>Nodal solution (</a:t>
            </a:r>
            <a:r>
              <a:rPr lang="fr-FR" b="1" dirty="0" smtClean="0"/>
              <a:t>B.</a:t>
            </a:r>
            <a:r>
              <a:rPr lang="fr-FR" dirty="0" smtClean="0"/>
              <a:t>)</a:t>
            </a:r>
          </a:p>
          <a:p>
            <a:pPr marL="914400" lvl="1" indent="-457200">
              <a:buFont typeface="+mj-lt"/>
              <a:buAutoNum type="arabicPeriod"/>
            </a:pPr>
            <a:r>
              <a:rPr lang="fr-FR" dirty="0" smtClean="0"/>
              <a:t>Projection of nodal solution to the </a:t>
            </a:r>
            <a:r>
              <a:rPr lang="fr-FR" dirty="0" err="1" smtClean="0"/>
              <a:t>material</a:t>
            </a:r>
            <a:r>
              <a:rPr lang="fr-FR" dirty="0" smtClean="0"/>
              <a:t> points (</a:t>
            </a:r>
            <a:r>
              <a:rPr lang="fr-FR" b="1" dirty="0" smtClean="0"/>
              <a:t>C.</a:t>
            </a:r>
            <a:r>
              <a:rPr lang="fr-FR" dirty="0" smtClean="0"/>
              <a:t>) </a:t>
            </a:r>
          </a:p>
          <a:p>
            <a:r>
              <a:rPr lang="fr-FR" dirty="0" smtClean="0"/>
              <a:t>The background </a:t>
            </a:r>
            <a:r>
              <a:rPr lang="fr-FR" dirty="0" err="1" smtClean="0"/>
              <a:t>mesh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reset at </a:t>
            </a:r>
            <a:r>
              <a:rPr lang="fr-FR" dirty="0" err="1" smtClean="0"/>
              <a:t>every</a:t>
            </a:r>
            <a:r>
              <a:rPr lang="fr-FR" dirty="0" smtClean="0"/>
              <a:t> </a:t>
            </a:r>
            <a:r>
              <a:rPr lang="fr-FR" dirty="0" err="1" smtClean="0"/>
              <a:t>steps</a:t>
            </a:r>
            <a:endParaRPr lang="fr-FR" dirty="0" smtClean="0"/>
          </a:p>
          <a:p>
            <a:pPr lvl="1">
              <a:buFont typeface="Wingdings" panose="05000000000000000000" pitchFamily="2" charset="2"/>
              <a:buChar char="à"/>
            </a:pPr>
            <a:r>
              <a:rPr lang="fr-FR" dirty="0" err="1" smtClean="0">
                <a:sym typeface="Wingdings" panose="05000000000000000000" pitchFamily="2" charset="2"/>
              </a:rPr>
              <a:t>Avoids</a:t>
            </a:r>
            <a:r>
              <a:rPr lang="fr-FR" dirty="0" smtClean="0">
                <a:sym typeface="Wingdings" panose="05000000000000000000" pitchFamily="2" charset="2"/>
              </a:rPr>
              <a:t> excessive </a:t>
            </a:r>
            <a:r>
              <a:rPr lang="fr-FR" dirty="0" err="1" smtClean="0">
                <a:sym typeface="Wingdings" panose="05000000000000000000" pitchFamily="2" charset="2"/>
              </a:rPr>
              <a:t>mesh</a:t>
            </a:r>
            <a:r>
              <a:rPr lang="fr-FR" dirty="0" smtClean="0">
                <a:sym typeface="Wingdings" panose="05000000000000000000" pitchFamily="2" charset="2"/>
              </a:rPr>
              <a:t> </a:t>
            </a:r>
            <a:r>
              <a:rPr lang="fr-FR" dirty="0" err="1" smtClean="0">
                <a:sym typeface="Wingdings" panose="05000000000000000000" pitchFamily="2" charset="2"/>
              </a:rPr>
              <a:t>distortions</a:t>
            </a:r>
            <a:endParaRPr lang="fr-FR" dirty="0" smtClean="0">
              <a:sym typeface="Wingdings" panose="05000000000000000000" pitchFamily="2" charset="2"/>
            </a:endParaRPr>
          </a:p>
          <a:p>
            <a:r>
              <a:rPr lang="fr-FR" dirty="0" err="1" smtClean="0">
                <a:sym typeface="Wingdings" panose="05000000000000000000" pitchFamily="2" charset="2"/>
              </a:rPr>
              <a:t>We</a:t>
            </a:r>
            <a:r>
              <a:rPr lang="fr-FR" dirty="0" smtClean="0">
                <a:sym typeface="Wingdings" panose="05000000000000000000" pitchFamily="2" charset="2"/>
              </a:rPr>
              <a:t> select the explicit </a:t>
            </a:r>
            <a:r>
              <a:rPr lang="fr-FR" b="1" dirty="0" err="1" smtClean="0">
                <a:sym typeface="Wingdings" panose="05000000000000000000" pitchFamily="2" charset="2"/>
              </a:rPr>
              <a:t>G</a:t>
            </a:r>
            <a:r>
              <a:rPr lang="fr-FR" dirty="0" err="1" smtClean="0">
                <a:sym typeface="Wingdings" panose="05000000000000000000" pitchFamily="2" charset="2"/>
              </a:rPr>
              <a:t>eneralized</a:t>
            </a:r>
            <a:r>
              <a:rPr lang="fr-FR" b="1" dirty="0" smtClean="0">
                <a:sym typeface="Wingdings" panose="05000000000000000000" pitchFamily="2" charset="2"/>
              </a:rPr>
              <a:t> I</a:t>
            </a:r>
            <a:r>
              <a:rPr lang="fr-FR" dirty="0" smtClean="0">
                <a:sym typeface="Wingdings" panose="05000000000000000000" pitchFamily="2" charset="2"/>
              </a:rPr>
              <a:t>nterpolation</a:t>
            </a:r>
            <a:r>
              <a:rPr lang="fr-FR" b="1" dirty="0" smtClean="0">
                <a:sym typeface="Wingdings" panose="05000000000000000000" pitchFamily="2" charset="2"/>
              </a:rPr>
              <a:t> </a:t>
            </a:r>
            <a:r>
              <a:rPr lang="fr-FR" b="1" dirty="0" err="1" smtClean="0">
                <a:sym typeface="Wingdings" panose="05000000000000000000" pitchFamily="2" charset="2"/>
              </a:rPr>
              <a:t>M</a:t>
            </a:r>
            <a:r>
              <a:rPr lang="fr-FR" dirty="0" err="1" smtClean="0">
                <a:sym typeface="Wingdings" panose="05000000000000000000" pitchFamily="2" charset="2"/>
              </a:rPr>
              <a:t>aterial</a:t>
            </a:r>
            <a:r>
              <a:rPr lang="fr-FR" b="1" dirty="0" smtClean="0">
                <a:sym typeface="Wingdings" panose="05000000000000000000" pitchFamily="2" charset="2"/>
              </a:rPr>
              <a:t> P</a:t>
            </a:r>
            <a:r>
              <a:rPr lang="fr-FR" dirty="0" smtClean="0">
                <a:sym typeface="Wingdings" panose="05000000000000000000" pitchFamily="2" charset="2"/>
              </a:rPr>
              <a:t>oint</a:t>
            </a:r>
            <a:r>
              <a:rPr lang="fr-FR" b="1" dirty="0" smtClean="0">
                <a:sym typeface="Wingdings" panose="05000000000000000000" pitchFamily="2" charset="2"/>
              </a:rPr>
              <a:t> M</a:t>
            </a:r>
            <a:r>
              <a:rPr lang="fr-FR" dirty="0" smtClean="0">
                <a:sym typeface="Wingdings" panose="05000000000000000000" pitchFamily="2" charset="2"/>
              </a:rPr>
              <a:t>ethod (GIMPM, </a:t>
            </a:r>
            <a:r>
              <a:rPr lang="fr-FR" dirty="0" err="1" smtClean="0">
                <a:sym typeface="Wingdings" panose="05000000000000000000" pitchFamily="2" charset="2"/>
              </a:rPr>
              <a:t>Bardenhagen</a:t>
            </a:r>
            <a:r>
              <a:rPr lang="fr-FR" dirty="0" smtClean="0">
                <a:sym typeface="Wingdings" panose="05000000000000000000" pitchFamily="2" charset="2"/>
              </a:rPr>
              <a:t> </a:t>
            </a:r>
            <a:r>
              <a:rPr lang="fr-FR" dirty="0" err="1" smtClean="0">
                <a:sym typeface="Wingdings" panose="05000000000000000000" pitchFamily="2" charset="2"/>
              </a:rPr>
              <a:t>etal</a:t>
            </a:r>
            <a:r>
              <a:rPr lang="fr-FR" dirty="0" smtClean="0">
                <a:sym typeface="Wingdings" panose="05000000000000000000" pitchFamily="2" charset="2"/>
              </a:rPr>
              <a:t>, 2004)</a:t>
            </a:r>
            <a:r>
              <a:rPr lang="fr-FR" b="1" dirty="0" smtClean="0">
                <a:sym typeface="Wingdings" panose="05000000000000000000" pitchFamily="2" charset="2"/>
              </a:rPr>
              <a:t> variant</a:t>
            </a:r>
            <a:endParaRPr lang="en-US" b="1" dirty="0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965" y="1540489"/>
            <a:ext cx="3796224" cy="4881716"/>
          </a:xfrm>
          <a:prstGeom prst="rect">
            <a:avLst/>
          </a:prstGeom>
        </p:spPr>
      </p:pic>
      <p:cxnSp>
        <p:nvCxnSpPr>
          <p:cNvPr id="13" name="Connecteur droit 12"/>
          <p:cNvCxnSpPr/>
          <p:nvPr/>
        </p:nvCxnSpPr>
        <p:spPr>
          <a:xfrm>
            <a:off x="4395018" y="1690687"/>
            <a:ext cx="0" cy="4731517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209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err="1"/>
              <a:t>Overview</a:t>
            </a:r>
            <a:r>
              <a:rPr lang="fr-FR" b="1" dirty="0"/>
              <a:t> of the </a:t>
            </a:r>
            <a:r>
              <a:rPr lang="fr-FR" b="1" dirty="0" err="1"/>
              <a:t>Material</a:t>
            </a:r>
            <a:r>
              <a:rPr lang="fr-FR" b="1" dirty="0"/>
              <a:t> Point Method (</a:t>
            </a:r>
            <a:r>
              <a:rPr lang="fr-FR" b="1" dirty="0" smtClean="0"/>
              <a:t>II)</a:t>
            </a:r>
            <a:endParaRPr lang="en-US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562" y="1690688"/>
            <a:ext cx="9180871" cy="3450136"/>
          </a:xfrm>
        </p:spPr>
      </p:pic>
      <p:sp>
        <p:nvSpPr>
          <p:cNvPr id="5" name="ZoneTexte 4"/>
          <p:cNvSpPr txBox="1"/>
          <p:nvPr/>
        </p:nvSpPr>
        <p:spPr>
          <a:xfrm>
            <a:off x="1332268" y="5140824"/>
            <a:ext cx="952745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 smtClean="0"/>
              <a:t>Figure 1: </a:t>
            </a:r>
            <a:r>
              <a:rPr lang="fr-FR" dirty="0" err="1" smtClean="0"/>
              <a:t>material</a:t>
            </a:r>
            <a:r>
              <a:rPr lang="fr-FR" dirty="0" smtClean="0"/>
              <a:t> point to </a:t>
            </a:r>
            <a:r>
              <a:rPr lang="fr-FR" dirty="0" err="1" smtClean="0"/>
              <a:t>element</a:t>
            </a:r>
            <a:r>
              <a:rPr lang="fr-FR" dirty="0" smtClean="0"/>
              <a:t> </a:t>
            </a:r>
            <a:r>
              <a:rPr lang="fr-FR" dirty="0" smtClean="0">
                <a:latin typeface="Courrier"/>
              </a:rPr>
              <a:t>p2e</a:t>
            </a:r>
            <a:r>
              <a:rPr lang="fr-FR" dirty="0" smtClean="0"/>
              <a:t> </a:t>
            </a:r>
            <a:r>
              <a:rPr lang="fr-FR" dirty="0" err="1" smtClean="0"/>
              <a:t>connectivity</a:t>
            </a:r>
            <a:r>
              <a:rPr lang="fr-FR" dirty="0" smtClean="0"/>
              <a:t> </a:t>
            </a:r>
            <a:r>
              <a:rPr lang="fr-FR" dirty="0" err="1" smtClean="0"/>
              <a:t>array</a:t>
            </a:r>
            <a:r>
              <a:rPr lang="fr-FR" dirty="0" smtClean="0"/>
              <a:t> for a) standard MPM, b) GIMPM and c) CPDI2q. </a:t>
            </a:r>
            <a:r>
              <a:rPr lang="fr-FR" dirty="0" err="1" smtClean="0"/>
              <a:t>Whereas</a:t>
            </a:r>
            <a:r>
              <a:rPr lang="fr-FR" dirty="0" smtClean="0"/>
              <a:t> for </a:t>
            </a:r>
            <a:r>
              <a:rPr lang="fr-FR" dirty="0" err="1" smtClean="0"/>
              <a:t>sMPM</a:t>
            </a:r>
            <a:r>
              <a:rPr lang="fr-FR" dirty="0" smtClean="0"/>
              <a:t> and GIMPM the </a:t>
            </a:r>
            <a:r>
              <a:rPr lang="fr-FR" dirty="0" err="1" smtClean="0"/>
              <a:t>connectivity</a:t>
            </a:r>
            <a:r>
              <a:rPr lang="fr-FR" dirty="0" smtClean="0"/>
              <a:t> </a:t>
            </a:r>
            <a:r>
              <a:rPr lang="fr-FR" dirty="0" err="1" smtClean="0"/>
              <a:t>list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based</a:t>
            </a:r>
            <a:r>
              <a:rPr lang="fr-FR" dirty="0" smtClean="0"/>
              <a:t> on the </a:t>
            </a:r>
            <a:r>
              <a:rPr lang="fr-FR" dirty="0" err="1" smtClean="0"/>
              <a:t>material</a:t>
            </a:r>
            <a:r>
              <a:rPr lang="fr-FR" dirty="0" smtClean="0"/>
              <a:t> </a:t>
            </a:r>
            <a:r>
              <a:rPr lang="fr-FR" dirty="0" err="1" smtClean="0"/>
              <a:t>point’s</a:t>
            </a:r>
            <a:r>
              <a:rPr lang="fr-FR" dirty="0" smtClean="0"/>
              <a:t> </a:t>
            </a:r>
            <a:r>
              <a:rPr lang="fr-FR" dirty="0" err="1" smtClean="0"/>
              <a:t>coordinates</a:t>
            </a:r>
            <a:r>
              <a:rPr lang="fr-FR" dirty="0" smtClean="0"/>
              <a:t>, the CPDI2q uses the </a:t>
            </a:r>
            <a:r>
              <a:rPr lang="fr-FR" dirty="0" err="1" smtClean="0"/>
              <a:t>material</a:t>
            </a:r>
            <a:r>
              <a:rPr lang="fr-FR" dirty="0" smtClean="0"/>
              <a:t> </a:t>
            </a:r>
            <a:r>
              <a:rPr lang="fr-FR" dirty="0" err="1" smtClean="0"/>
              <a:t>point’s</a:t>
            </a:r>
            <a:r>
              <a:rPr lang="fr-FR" dirty="0" smtClean="0"/>
              <a:t> corners. Associated </a:t>
            </a:r>
            <a:r>
              <a:rPr lang="fr-FR" dirty="0" err="1" smtClean="0"/>
              <a:t>nodes</a:t>
            </a:r>
            <a:r>
              <a:rPr lang="fr-FR" dirty="0" smtClean="0"/>
              <a:t> of a </a:t>
            </a:r>
            <a:r>
              <a:rPr lang="fr-FR" dirty="0" err="1" smtClean="0"/>
              <a:t>material</a:t>
            </a:r>
            <a:r>
              <a:rPr lang="fr-FR" dirty="0" smtClean="0"/>
              <a:t> point are </a:t>
            </a:r>
            <a:r>
              <a:rPr lang="fr-FR" dirty="0" err="1" smtClean="0"/>
              <a:t>denoted</a:t>
            </a:r>
            <a:r>
              <a:rPr lang="fr-FR" dirty="0" smtClean="0"/>
              <a:t> by </a:t>
            </a:r>
            <a:r>
              <a:rPr lang="fr-FR" dirty="0" err="1" smtClean="0"/>
              <a:t>filled</a:t>
            </a:r>
            <a:r>
              <a:rPr lang="fr-FR" dirty="0" smtClean="0"/>
              <a:t> </a:t>
            </a:r>
            <a:r>
              <a:rPr lang="fr-FR" dirty="0" err="1" smtClean="0"/>
              <a:t>blue</a:t>
            </a:r>
            <a:r>
              <a:rPr lang="fr-FR" dirty="0" smtClean="0"/>
              <a:t> squares. The </a:t>
            </a:r>
            <a:r>
              <a:rPr lang="fr-FR" dirty="0" err="1" smtClean="0"/>
              <a:t>remaining</a:t>
            </a:r>
            <a:r>
              <a:rPr lang="fr-FR" dirty="0" smtClean="0"/>
              <a:t> </a:t>
            </a:r>
            <a:r>
              <a:rPr lang="fr-FR" dirty="0" err="1" smtClean="0"/>
              <a:t>nodes</a:t>
            </a:r>
            <a:r>
              <a:rPr lang="fr-FR" dirty="0" smtClean="0"/>
              <a:t> are </a:t>
            </a:r>
            <a:r>
              <a:rPr lang="fr-FR" dirty="0" err="1" smtClean="0"/>
              <a:t>said</a:t>
            </a:r>
            <a:r>
              <a:rPr lang="fr-FR" dirty="0" smtClean="0"/>
              <a:t> « inactive » </a:t>
            </a:r>
            <a:r>
              <a:rPr lang="fr-FR" dirty="0" err="1" smtClean="0"/>
              <a:t>with</a:t>
            </a:r>
            <a:r>
              <a:rPr lang="fr-FR" dirty="0" smtClean="0"/>
              <a:t> respect to the </a:t>
            </a:r>
            <a:r>
              <a:rPr lang="fr-FR" dirty="0" err="1" smtClean="0"/>
              <a:t>material</a:t>
            </a:r>
            <a:r>
              <a:rPr lang="fr-FR" dirty="0" smtClean="0"/>
              <a:t> point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339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err="1" smtClean="0"/>
              <a:t>Numerical</a:t>
            </a:r>
            <a:r>
              <a:rPr lang="fr-FR" b="1" dirty="0" smtClean="0"/>
              <a:t> </a:t>
            </a:r>
            <a:r>
              <a:rPr lang="fr-FR" b="1" dirty="0" err="1" smtClean="0"/>
              <a:t>implementation</a:t>
            </a:r>
            <a:r>
              <a:rPr lang="fr-FR" b="1" dirty="0" smtClean="0"/>
              <a:t> in MATLAB (I)</a:t>
            </a:r>
            <a:endParaRPr lang="en-US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 err="1" smtClean="0"/>
              <a:t>We</a:t>
            </a:r>
            <a:r>
              <a:rPr lang="fr-FR" dirty="0" smtClean="0"/>
              <a:t> </a:t>
            </a:r>
            <a:r>
              <a:rPr lang="fr-FR" dirty="0" err="1" smtClean="0"/>
              <a:t>implemented</a:t>
            </a:r>
            <a:r>
              <a:rPr lang="fr-FR" dirty="0" smtClean="0"/>
              <a:t> an explicit GIMPM (and CPDI/CPDI2q) </a:t>
            </a:r>
            <a:r>
              <a:rPr lang="fr-FR" dirty="0" err="1" smtClean="0"/>
              <a:t>with</a:t>
            </a:r>
            <a:r>
              <a:rPr lang="fr-FR" dirty="0" smtClean="0"/>
              <a:t> a MUSL </a:t>
            </a:r>
            <a:r>
              <a:rPr lang="fr-FR" dirty="0" err="1" smtClean="0"/>
              <a:t>scheme</a:t>
            </a:r>
            <a:r>
              <a:rPr lang="fr-FR" dirty="0" smtClean="0"/>
              <a:t> in MATLAB, </a:t>
            </a:r>
            <a:r>
              <a:rPr lang="fr-FR" dirty="0" err="1" smtClean="0"/>
              <a:t>taking</a:t>
            </a:r>
            <a:r>
              <a:rPr lang="fr-FR" dirty="0" smtClean="0"/>
              <a:t> </a:t>
            </a:r>
            <a:r>
              <a:rPr lang="fr-FR" dirty="0" err="1" smtClean="0"/>
              <a:t>advantages</a:t>
            </a:r>
            <a:r>
              <a:rPr lang="fr-FR" dirty="0" smtClean="0"/>
              <a:t> of </a:t>
            </a:r>
            <a:r>
              <a:rPr lang="fr-FR" dirty="0" err="1" smtClean="0"/>
              <a:t>its</a:t>
            </a:r>
            <a:r>
              <a:rPr lang="fr-FR" dirty="0" smtClean="0"/>
              <a:t> </a:t>
            </a:r>
            <a:r>
              <a:rPr lang="fr-FR" dirty="0" err="1" smtClean="0"/>
              <a:t>vectorization</a:t>
            </a:r>
            <a:r>
              <a:rPr lang="fr-FR" dirty="0" smtClean="0"/>
              <a:t> </a:t>
            </a:r>
            <a:r>
              <a:rPr lang="fr-FR" dirty="0" err="1" smtClean="0"/>
              <a:t>capabilities</a:t>
            </a:r>
            <a:endParaRPr lang="fr-FR" dirty="0" smtClean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787751"/>
            <a:ext cx="5150694" cy="2639350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838200" y="5478866"/>
            <a:ext cx="51506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 smtClean="0"/>
              <a:t>Figure 2: </a:t>
            </a:r>
            <a:r>
              <a:rPr lang="fr-FR" dirty="0" err="1" smtClean="0"/>
              <a:t>number</a:t>
            </a:r>
            <a:r>
              <a:rPr lang="fr-FR" dirty="0" smtClean="0"/>
              <a:t> of </a:t>
            </a:r>
            <a:r>
              <a:rPr lang="fr-FR" dirty="0" err="1" smtClean="0"/>
              <a:t>iteration</a:t>
            </a:r>
            <a:r>
              <a:rPr lang="fr-FR" dirty="0" smtClean="0"/>
              <a:t> per second (</a:t>
            </a:r>
            <a:r>
              <a:rPr lang="fr-FR" dirty="0" err="1" smtClean="0"/>
              <a:t>it</a:t>
            </a:r>
            <a:r>
              <a:rPr lang="fr-FR" dirty="0" smtClean="0"/>
              <a:t>/s) relative to the </a:t>
            </a:r>
            <a:r>
              <a:rPr lang="fr-FR" dirty="0" err="1" smtClean="0"/>
              <a:t>mesh</a:t>
            </a:r>
            <a:r>
              <a:rPr lang="fr-FR" dirty="0" smtClean="0"/>
              <a:t> </a:t>
            </a:r>
            <a:r>
              <a:rPr lang="fr-FR" dirty="0" err="1" smtClean="0"/>
              <a:t>spacing</a:t>
            </a:r>
            <a:r>
              <a:rPr lang="fr-FR" dirty="0" smtClean="0"/>
              <a:t> </a:t>
            </a:r>
            <a:r>
              <a:rPr lang="fr-FR" i="1" dirty="0" smtClean="0"/>
              <a:t>h </a:t>
            </a:r>
            <a:r>
              <a:rPr lang="fr-FR" dirty="0" smtClean="0"/>
              <a:t>(4 </a:t>
            </a:r>
            <a:r>
              <a:rPr lang="fr-FR" dirty="0" err="1" smtClean="0"/>
              <a:t>material</a:t>
            </a:r>
            <a:r>
              <a:rPr lang="fr-FR" dirty="0" smtClean="0"/>
              <a:t> points per </a:t>
            </a:r>
            <a:r>
              <a:rPr lang="fr-FR" dirty="0" err="1" smtClean="0"/>
              <a:t>element</a:t>
            </a:r>
            <a:r>
              <a:rPr lang="fr-FR" dirty="0" smtClean="0"/>
              <a:t>) for the collapse of a </a:t>
            </a:r>
            <a:r>
              <a:rPr lang="fr-FR" dirty="0" err="1" smtClean="0"/>
              <a:t>column</a:t>
            </a:r>
            <a:r>
              <a:rPr lang="fr-FR" dirty="0" smtClean="0"/>
              <a:t>, </a:t>
            </a:r>
            <a:r>
              <a:rPr lang="fr-FR" dirty="0" err="1" smtClean="0"/>
              <a:t>following</a:t>
            </a:r>
            <a:r>
              <a:rPr lang="fr-FR" dirty="0" smtClean="0"/>
              <a:t> the </a:t>
            </a:r>
            <a:r>
              <a:rPr lang="fr-FR" dirty="0" err="1" smtClean="0"/>
              <a:t>work</a:t>
            </a:r>
            <a:r>
              <a:rPr lang="fr-FR" dirty="0" smtClean="0"/>
              <a:t> of </a:t>
            </a:r>
            <a:r>
              <a:rPr lang="fr-FR" dirty="0" err="1" smtClean="0"/>
              <a:t>Bui</a:t>
            </a:r>
            <a:r>
              <a:rPr lang="fr-FR" dirty="0" smtClean="0"/>
              <a:t> </a:t>
            </a:r>
            <a:r>
              <a:rPr lang="fr-FR" dirty="0" err="1" smtClean="0"/>
              <a:t>etal</a:t>
            </a:r>
            <a:r>
              <a:rPr lang="fr-FR" dirty="0" smtClean="0"/>
              <a:t>, 2008 and Huang </a:t>
            </a:r>
            <a:r>
              <a:rPr lang="fr-FR" dirty="0" err="1" smtClean="0"/>
              <a:t>etal</a:t>
            </a:r>
            <a:r>
              <a:rPr lang="fr-FR" dirty="0" smtClean="0"/>
              <a:t>, 2015.</a:t>
            </a:r>
            <a:endParaRPr lang="en-US" i="1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51" r="6094" b="18401"/>
          <a:stretch/>
        </p:blipFill>
        <p:spPr>
          <a:xfrm>
            <a:off x="6772676" y="2787751"/>
            <a:ext cx="4308282" cy="2653658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6368845" y="5478866"/>
            <a:ext cx="51506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 smtClean="0"/>
              <a:t>Figure 3: </a:t>
            </a:r>
            <a:r>
              <a:rPr lang="fr-FR" dirty="0" err="1" smtClean="0"/>
              <a:t>numerical</a:t>
            </a:r>
            <a:r>
              <a:rPr lang="fr-FR" dirty="0" smtClean="0"/>
              <a:t> </a:t>
            </a:r>
            <a:r>
              <a:rPr lang="fr-FR" dirty="0" err="1" smtClean="0"/>
              <a:t>results</a:t>
            </a:r>
            <a:r>
              <a:rPr lang="fr-FR" dirty="0" smtClean="0"/>
              <a:t> of the </a:t>
            </a:r>
            <a:r>
              <a:rPr lang="fr-FR" dirty="0" err="1" smtClean="0"/>
              <a:t>solver</a:t>
            </a:r>
            <a:r>
              <a:rPr lang="fr-FR" dirty="0" smtClean="0"/>
              <a:t> </a:t>
            </a:r>
            <a:r>
              <a:rPr lang="fr-FR" dirty="0" err="1" smtClean="0"/>
              <a:t>obtained</a:t>
            </a:r>
            <a:r>
              <a:rPr lang="fr-FR" dirty="0" smtClean="0"/>
              <a:t> by the </a:t>
            </a:r>
            <a:r>
              <a:rPr lang="fr-FR" dirty="0" err="1" smtClean="0"/>
              <a:t>vectorized</a:t>
            </a:r>
            <a:r>
              <a:rPr lang="fr-FR" dirty="0" smtClean="0"/>
              <a:t> </a:t>
            </a:r>
            <a:r>
              <a:rPr lang="fr-FR" dirty="0" err="1" smtClean="0"/>
              <a:t>solver</a:t>
            </a:r>
            <a:r>
              <a:rPr lang="fr-FR" dirty="0" smtClean="0"/>
              <a:t>, </a:t>
            </a:r>
            <a:r>
              <a:rPr lang="fr-FR" dirty="0" err="1" smtClean="0"/>
              <a:t>compared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the </a:t>
            </a:r>
            <a:r>
              <a:rPr lang="fr-FR" dirty="0" err="1" smtClean="0"/>
              <a:t>experimental</a:t>
            </a:r>
            <a:r>
              <a:rPr lang="fr-FR" dirty="0" smtClean="0"/>
              <a:t> </a:t>
            </a:r>
            <a:r>
              <a:rPr lang="fr-FR" dirty="0" err="1" smtClean="0"/>
              <a:t>work</a:t>
            </a:r>
            <a:r>
              <a:rPr lang="fr-FR" dirty="0" smtClean="0"/>
              <a:t> of </a:t>
            </a:r>
            <a:r>
              <a:rPr lang="fr-FR" dirty="0" err="1" smtClean="0"/>
              <a:t>Bui</a:t>
            </a:r>
            <a:r>
              <a:rPr lang="fr-FR" dirty="0" smtClean="0"/>
              <a:t> </a:t>
            </a:r>
            <a:r>
              <a:rPr lang="fr-FR" dirty="0" err="1" smtClean="0"/>
              <a:t>etal</a:t>
            </a:r>
            <a:r>
              <a:rPr lang="fr-FR" dirty="0" smtClean="0"/>
              <a:t>, 2008. </a:t>
            </a:r>
            <a:r>
              <a:rPr lang="fr-FR" dirty="0" err="1" smtClean="0"/>
              <a:t>Both</a:t>
            </a:r>
            <a:r>
              <a:rPr lang="fr-FR" dirty="0" smtClean="0"/>
              <a:t> the free surface and </a:t>
            </a:r>
            <a:r>
              <a:rPr lang="fr-FR" dirty="0" err="1" smtClean="0"/>
              <a:t>failure</a:t>
            </a:r>
            <a:r>
              <a:rPr lang="fr-FR" dirty="0" smtClean="0"/>
              <a:t> surface are in agreement.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4174566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err="1" smtClean="0"/>
              <a:t>Numerical</a:t>
            </a:r>
            <a:r>
              <a:rPr lang="fr-FR" b="1" dirty="0" smtClean="0"/>
              <a:t> </a:t>
            </a:r>
            <a:r>
              <a:rPr lang="fr-FR" b="1" dirty="0" err="1" smtClean="0"/>
              <a:t>implementation</a:t>
            </a:r>
            <a:r>
              <a:rPr lang="fr-FR" b="1" dirty="0" smtClean="0"/>
              <a:t> in MATLAB (II)</a:t>
            </a:r>
            <a:endParaRPr lang="en-US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 err="1" smtClean="0"/>
              <a:t>From</a:t>
            </a:r>
            <a:r>
              <a:rPr lang="fr-FR" dirty="0" smtClean="0"/>
              <a:t> </a:t>
            </a:r>
            <a:r>
              <a:rPr lang="fr-FR" dirty="0" err="1" smtClean="0"/>
              <a:t>this</a:t>
            </a:r>
            <a:r>
              <a:rPr lang="fr-FR" dirty="0" smtClean="0"/>
              <a:t> </a:t>
            </a:r>
            <a:r>
              <a:rPr lang="fr-FR" dirty="0" err="1" smtClean="0"/>
              <a:t>preliminary</a:t>
            </a:r>
            <a:r>
              <a:rPr lang="fr-FR" dirty="0" smtClean="0"/>
              <a:t> validation test, </a:t>
            </a:r>
            <a:r>
              <a:rPr lang="fr-FR" dirty="0" err="1" smtClean="0"/>
              <a:t>we</a:t>
            </a:r>
            <a:r>
              <a:rPr lang="fr-FR" dirty="0" smtClean="0"/>
              <a:t> report the </a:t>
            </a:r>
            <a:r>
              <a:rPr lang="fr-FR" dirty="0" err="1" smtClean="0"/>
              <a:t>following</a:t>
            </a:r>
            <a:r>
              <a:rPr lang="fr-FR" dirty="0" smtClean="0"/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smtClean="0"/>
              <a:t>The </a:t>
            </a:r>
            <a:r>
              <a:rPr lang="fr-FR" b="1" dirty="0" smtClean="0"/>
              <a:t>GIMPM </a:t>
            </a:r>
            <a:r>
              <a:rPr lang="fr-FR" b="1" dirty="0" err="1" smtClean="0"/>
              <a:t>solver</a:t>
            </a:r>
            <a:r>
              <a:rPr lang="fr-FR" dirty="0" smtClean="0"/>
              <a:t> </a:t>
            </a:r>
            <a:r>
              <a:rPr lang="fr-FR" dirty="0" err="1" smtClean="0"/>
              <a:t>implemented</a:t>
            </a:r>
            <a:r>
              <a:rPr lang="fr-FR" dirty="0" smtClean="0"/>
              <a:t> in MATLAB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b="1" dirty="0" err="1" smtClean="0"/>
              <a:t>fast</a:t>
            </a:r>
            <a:r>
              <a:rPr lang="fr-FR" dirty="0" smtClean="0"/>
              <a:t>, ad minima 20 times </a:t>
            </a:r>
            <a:r>
              <a:rPr lang="fr-FR" dirty="0" err="1" smtClean="0"/>
              <a:t>faster</a:t>
            </a:r>
            <a:r>
              <a:rPr lang="fr-FR" dirty="0" smtClean="0"/>
              <a:t> </a:t>
            </a:r>
            <a:r>
              <a:rPr lang="fr-FR" dirty="0" err="1" smtClean="0"/>
              <a:t>than</a:t>
            </a:r>
            <a:r>
              <a:rPr lang="fr-FR" dirty="0" smtClean="0"/>
              <a:t> an </a:t>
            </a:r>
            <a:r>
              <a:rPr lang="fr-FR" dirty="0" err="1" smtClean="0"/>
              <a:t>iterative</a:t>
            </a:r>
            <a:r>
              <a:rPr lang="fr-FR" dirty="0" smtClean="0"/>
              <a:t> </a:t>
            </a:r>
            <a:r>
              <a:rPr lang="fr-FR" dirty="0" err="1" smtClean="0"/>
              <a:t>implementation</a:t>
            </a:r>
            <a:r>
              <a:rPr lang="fr-FR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smtClean="0"/>
              <a:t>It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also</a:t>
            </a:r>
            <a:r>
              <a:rPr lang="fr-FR" dirty="0" smtClean="0"/>
              <a:t> </a:t>
            </a:r>
            <a:r>
              <a:rPr lang="fr-FR" b="1" dirty="0" smtClean="0"/>
              <a:t>efficient</a:t>
            </a:r>
            <a:r>
              <a:rPr lang="fr-FR" dirty="0" smtClean="0"/>
              <a:t>, </a:t>
            </a:r>
            <a:r>
              <a:rPr lang="fr-FR" dirty="0" err="1" smtClean="0"/>
              <a:t>delivering</a:t>
            </a:r>
            <a:r>
              <a:rPr lang="fr-FR" dirty="0" smtClean="0"/>
              <a:t> </a:t>
            </a:r>
            <a:r>
              <a:rPr lang="fr-FR" dirty="0" err="1" smtClean="0"/>
              <a:t>useful</a:t>
            </a:r>
            <a:r>
              <a:rPr lang="fr-FR" dirty="0" smtClean="0"/>
              <a:t> </a:t>
            </a:r>
            <a:r>
              <a:rPr lang="fr-FR" dirty="0" err="1" smtClean="0"/>
              <a:t>numerical</a:t>
            </a:r>
            <a:r>
              <a:rPr lang="fr-FR" dirty="0" smtClean="0"/>
              <a:t> </a:t>
            </a:r>
            <a:r>
              <a:rPr lang="fr-FR" dirty="0" err="1" smtClean="0"/>
              <a:t>results</a:t>
            </a:r>
            <a:r>
              <a:rPr lang="fr-FR" dirty="0" smtClean="0"/>
              <a:t> in agreement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experimental</a:t>
            </a:r>
            <a:r>
              <a:rPr lang="fr-FR" dirty="0" smtClean="0"/>
              <a:t> </a:t>
            </a:r>
            <a:r>
              <a:rPr lang="fr-FR" dirty="0" err="1" smtClean="0"/>
              <a:t>works</a:t>
            </a:r>
            <a:r>
              <a:rPr lang="fr-FR" dirty="0" smtClean="0"/>
              <a:t> of </a:t>
            </a:r>
            <a:r>
              <a:rPr lang="fr-FR" dirty="0" err="1" smtClean="0"/>
              <a:t>Bui</a:t>
            </a:r>
            <a:r>
              <a:rPr lang="fr-FR" dirty="0" smtClean="0"/>
              <a:t> </a:t>
            </a:r>
            <a:r>
              <a:rPr lang="fr-FR" dirty="0" err="1" smtClean="0"/>
              <a:t>etal</a:t>
            </a:r>
            <a:r>
              <a:rPr lang="fr-FR" dirty="0" smtClean="0"/>
              <a:t>, 2008 of a collapse of an </a:t>
            </a:r>
            <a:r>
              <a:rPr lang="fr-FR" dirty="0" err="1" smtClean="0"/>
              <a:t>aluminum</a:t>
            </a:r>
            <a:r>
              <a:rPr lang="fr-FR" dirty="0" smtClean="0"/>
              <a:t>-bar assemblage. 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smtClean="0"/>
              <a:t>The CPDI/CPDI2q variant </a:t>
            </a:r>
            <a:r>
              <a:rPr lang="fr-FR" dirty="0" err="1" smtClean="0"/>
              <a:t>results</a:t>
            </a:r>
            <a:r>
              <a:rPr lang="fr-FR" dirty="0" smtClean="0"/>
              <a:t> </a:t>
            </a:r>
            <a:r>
              <a:rPr lang="fr-FR" dirty="0" err="1" smtClean="0"/>
              <a:t>failed</a:t>
            </a:r>
            <a:r>
              <a:rPr lang="fr-FR" dirty="0" smtClean="0"/>
              <a:t> </a:t>
            </a:r>
            <a:r>
              <a:rPr lang="fr-FR" dirty="0" err="1" smtClean="0"/>
              <a:t>during</a:t>
            </a:r>
            <a:r>
              <a:rPr lang="fr-FR" dirty="0" smtClean="0"/>
              <a:t> simulation </a:t>
            </a:r>
            <a:r>
              <a:rPr lang="fr-FR" dirty="0" err="1" smtClean="0"/>
              <a:t>because</a:t>
            </a:r>
            <a:r>
              <a:rPr lang="fr-FR" dirty="0" smtClean="0"/>
              <a:t> of the </a:t>
            </a:r>
            <a:r>
              <a:rPr lang="fr-FR" dirty="0" err="1" smtClean="0"/>
              <a:t>extreme</a:t>
            </a:r>
            <a:r>
              <a:rPr lang="fr-FR" dirty="0" smtClean="0"/>
              <a:t> plastic </a:t>
            </a:r>
            <a:r>
              <a:rPr lang="fr-FR" dirty="0" err="1" smtClean="0"/>
              <a:t>deformations</a:t>
            </a:r>
            <a:r>
              <a:rPr lang="fr-FR" dirty="0" smtClean="0"/>
              <a:t> of the </a:t>
            </a:r>
            <a:r>
              <a:rPr lang="fr-FR" dirty="0" err="1" smtClean="0"/>
              <a:t>granular</a:t>
            </a:r>
            <a:r>
              <a:rPr lang="fr-FR" dirty="0" smtClean="0"/>
              <a:t> </a:t>
            </a:r>
            <a:r>
              <a:rPr lang="fr-FR" dirty="0" err="1" smtClean="0"/>
              <a:t>material</a:t>
            </a:r>
            <a:endParaRPr lang="fr-FR" dirty="0" smtClean="0"/>
          </a:p>
          <a:p>
            <a:pPr marL="0" indent="0">
              <a:buNone/>
            </a:pPr>
            <a:r>
              <a:rPr lang="fr-FR" dirty="0"/>
              <a:t>	</a:t>
            </a:r>
            <a:r>
              <a:rPr lang="en-CH" dirty="0" smtClean="0">
                <a:sym typeface="Wingdings" panose="05000000000000000000" pitchFamily="2" charset="2"/>
              </a:rPr>
              <a:t></a:t>
            </a:r>
            <a:r>
              <a:rPr lang="fr-FR" dirty="0" smtClean="0">
                <a:sym typeface="Wingdings" panose="05000000000000000000" pitchFamily="2" charset="2"/>
              </a:rPr>
              <a:t> This variant </a:t>
            </a:r>
            <a:r>
              <a:rPr lang="fr-FR" dirty="0" err="1" smtClean="0">
                <a:sym typeface="Wingdings" panose="05000000000000000000" pitchFamily="2" charset="2"/>
              </a:rPr>
              <a:t>is</a:t>
            </a:r>
            <a:r>
              <a:rPr lang="fr-FR" dirty="0" smtClean="0">
                <a:sym typeface="Wingdings" panose="05000000000000000000" pitchFamily="2" charset="2"/>
              </a:rPr>
              <a:t> not </a:t>
            </a:r>
            <a:r>
              <a:rPr lang="fr-FR" dirty="0" err="1" smtClean="0">
                <a:sym typeface="Wingdings" panose="05000000000000000000" pitchFamily="2" charset="2"/>
              </a:rPr>
              <a:t>ideally</a:t>
            </a:r>
            <a:r>
              <a:rPr lang="fr-FR" dirty="0" smtClean="0">
                <a:sym typeface="Wingdings" panose="05000000000000000000" pitchFamily="2" charset="2"/>
              </a:rPr>
              <a:t> </a:t>
            </a:r>
            <a:r>
              <a:rPr lang="fr-FR" dirty="0" err="1" smtClean="0">
                <a:sym typeface="Wingdings" panose="05000000000000000000" pitchFamily="2" charset="2"/>
              </a:rPr>
              <a:t>suited</a:t>
            </a:r>
            <a:r>
              <a:rPr lang="fr-FR" dirty="0" smtClean="0">
                <a:sym typeface="Wingdings" panose="05000000000000000000" pitchFamily="2" charset="2"/>
              </a:rPr>
              <a:t> for </a:t>
            </a:r>
            <a:r>
              <a:rPr lang="fr-FR" dirty="0" err="1" smtClean="0">
                <a:sym typeface="Wingdings" panose="05000000000000000000" pitchFamily="2" charset="2"/>
              </a:rPr>
              <a:t>granular</a:t>
            </a:r>
            <a:r>
              <a:rPr lang="fr-FR" dirty="0" smtClean="0">
                <a:sym typeface="Wingdings" panose="05000000000000000000" pitchFamily="2" charset="2"/>
              </a:rPr>
              <a:t> collapses</a:t>
            </a: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2494615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err="1" smtClean="0"/>
              <a:t>Experimental</a:t>
            </a:r>
            <a:r>
              <a:rPr lang="fr-FR" b="1" dirty="0" smtClean="0"/>
              <a:t> setting and </a:t>
            </a:r>
            <a:r>
              <a:rPr lang="fr-FR" b="1" dirty="0" err="1" smtClean="0"/>
              <a:t>apparatus</a:t>
            </a:r>
            <a:r>
              <a:rPr lang="fr-FR" b="1" dirty="0" smtClean="0"/>
              <a:t> (I)</a:t>
            </a:r>
            <a:endParaRPr lang="en-US" b="1" dirty="0"/>
          </a:p>
        </p:txBody>
      </p:sp>
      <p:pic>
        <p:nvPicPr>
          <p:cNvPr id="7" name="Espace réservé du contenu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1690689"/>
            <a:ext cx="2884714" cy="3846286"/>
          </a:xfrm>
        </p:spPr>
      </p:pic>
      <p:sp>
        <p:nvSpPr>
          <p:cNvPr id="8" name="Espace réservé du contenu 2"/>
          <p:cNvSpPr txBox="1">
            <a:spLocks/>
          </p:cNvSpPr>
          <p:nvPr/>
        </p:nvSpPr>
        <p:spPr>
          <a:xfrm>
            <a:off x="4070555" y="1690688"/>
            <a:ext cx="7283246" cy="46412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/>
              <a:t>The features of the apparatus are the following: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metallic cylinder is composed of three independent shells.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Those shells radially open outwards very quickly (opening speed can be controlled).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granular material contained is the suddenly released and can freely flows on the wooden surface below.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5" name="ZoneTexte 4"/>
          <p:cNvSpPr txBox="1"/>
          <p:nvPr/>
        </p:nvSpPr>
        <p:spPr>
          <a:xfrm>
            <a:off x="836972" y="5618342"/>
            <a:ext cx="28859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 smtClean="0"/>
              <a:t>Figure 4: </a:t>
            </a:r>
            <a:r>
              <a:rPr lang="fr-FR" dirty="0" err="1" smtClean="0"/>
              <a:t>Overview</a:t>
            </a:r>
            <a:r>
              <a:rPr lang="fr-FR" dirty="0" smtClean="0"/>
              <a:t> of the </a:t>
            </a:r>
            <a:r>
              <a:rPr lang="fr-FR" dirty="0" err="1" smtClean="0"/>
              <a:t>experimental</a:t>
            </a:r>
            <a:r>
              <a:rPr lang="fr-FR" dirty="0" smtClean="0"/>
              <a:t> </a:t>
            </a:r>
            <a:r>
              <a:rPr lang="fr-FR" dirty="0" err="1" smtClean="0"/>
              <a:t>apparatus</a:t>
            </a:r>
            <a:r>
              <a:rPr lang="fr-FR" dirty="0" smtClean="0"/>
              <a:t> </a:t>
            </a:r>
            <a:r>
              <a:rPr lang="fr-FR" dirty="0" err="1" smtClean="0"/>
              <a:t>we</a:t>
            </a:r>
            <a:r>
              <a:rPr lang="fr-FR" dirty="0" smtClean="0"/>
              <a:t> </a:t>
            </a:r>
            <a:r>
              <a:rPr lang="fr-FR" dirty="0" err="1" smtClean="0"/>
              <a:t>used</a:t>
            </a:r>
            <a:r>
              <a:rPr lang="fr-FR" dirty="0" smtClean="0"/>
              <a:t> in </a:t>
            </a:r>
            <a:r>
              <a:rPr lang="fr-FR" dirty="0" err="1" smtClean="0"/>
              <a:t>this</a:t>
            </a:r>
            <a:r>
              <a:rPr lang="fr-FR" dirty="0" smtClean="0"/>
              <a:t> </a:t>
            </a:r>
            <a:r>
              <a:rPr lang="fr-FR" dirty="0" err="1" smtClean="0"/>
              <a:t>study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739396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err="1" smtClean="0"/>
              <a:t>Experimental</a:t>
            </a:r>
            <a:r>
              <a:rPr lang="fr-FR" b="1" dirty="0" smtClean="0"/>
              <a:t> setting and </a:t>
            </a:r>
            <a:r>
              <a:rPr lang="fr-FR" b="1" dirty="0" err="1" smtClean="0"/>
              <a:t>apparatus</a:t>
            </a:r>
            <a:r>
              <a:rPr lang="fr-FR" b="1" dirty="0" smtClean="0"/>
              <a:t> (II)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96966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fr-FR" dirty="0" smtClean="0"/>
                  <a:t>The </a:t>
                </a:r>
                <a:r>
                  <a:rPr lang="fr-FR" dirty="0" err="1" smtClean="0"/>
                  <a:t>granular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material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is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composed</a:t>
                </a:r>
                <a:r>
                  <a:rPr lang="fr-FR" dirty="0" smtClean="0"/>
                  <a:t> of </a:t>
                </a:r>
                <a:r>
                  <a:rPr lang="fr-FR" dirty="0" err="1" smtClean="0"/>
                  <a:t>SiC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beads</a:t>
                </a:r>
                <a:r>
                  <a:rPr lang="fr-FR" dirty="0" smtClean="0"/>
                  <a:t> of </a:t>
                </a:r>
                <a:r>
                  <a:rPr lang="fr-FR" dirty="0" err="1" smtClean="0"/>
                  <a:t>density</a:t>
                </a:r>
                <a:r>
                  <a:rPr lang="fr-FR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H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H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fr-FR" b="0" i="0" smtClean="0">
                            <a:latin typeface="Cambria Math" panose="02040503050406030204" pitchFamily="18" charset="0"/>
                          </a:rPr>
                          <m:t>SiC</m:t>
                        </m:r>
                      </m:sub>
                    </m:sSub>
                    <m:r>
                      <a:rPr lang="fr-FR" b="0" i="1" smtClean="0">
                        <a:latin typeface="Cambria Math" panose="02040503050406030204" pitchFamily="18" charset="0"/>
                      </a:rPr>
                      <m:t>=3200 </m:t>
                    </m:r>
                  </m:oMath>
                </a14:m>
                <a:r>
                  <a:rPr lang="en-US" dirty="0" smtClean="0"/>
                  <a:t>kg/m</a:t>
                </a:r>
                <a:r>
                  <a:rPr lang="en-US" baseline="30000" dirty="0" smtClean="0"/>
                  <a:t>3</a:t>
                </a:r>
                <a:r>
                  <a:rPr lang="en-US" dirty="0" smtClean="0"/>
                  <a:t>.</a:t>
                </a:r>
                <a:endParaRPr lang="en-US" dirty="0"/>
              </a:p>
            </p:txBody>
          </p:sp>
        </mc:Choice>
        <mc:Fallback xmlns=""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969660"/>
              </a:xfrm>
              <a:blipFill>
                <a:blip r:embed="rId2"/>
                <a:stretch>
                  <a:fillRect l="-1217" t="-10000"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690" y="2795285"/>
            <a:ext cx="5169310" cy="295649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/>
              <p:cNvSpPr txBox="1"/>
              <p:nvPr/>
            </p:nvSpPr>
            <p:spPr>
              <a:xfrm>
                <a:off x="6577781" y="2795285"/>
                <a:ext cx="4572001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fr-FR" dirty="0" smtClean="0"/>
                  <a:t>The </a:t>
                </a:r>
                <a:r>
                  <a:rPr lang="fr-FR" dirty="0" err="1" smtClean="0"/>
                  <a:t>experimental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protocol</a:t>
                </a:r>
                <a:r>
                  <a:rPr lang="fr-FR" dirty="0" smtClean="0"/>
                  <a:t> as </a:t>
                </a:r>
                <a:r>
                  <a:rPr lang="fr-FR" dirty="0" err="1" smtClean="0"/>
                  <a:t>followed</a:t>
                </a:r>
                <a:r>
                  <a:rPr lang="fr-FR" dirty="0" smtClean="0"/>
                  <a:t>:</a:t>
                </a:r>
              </a:p>
              <a:p>
                <a:pPr marL="342900" indent="-342900" algn="just">
                  <a:buFont typeface="+mj-lt"/>
                  <a:buAutoNum type="alphaLcPeriod"/>
                </a:pPr>
                <a:r>
                  <a:rPr lang="fr-FR" dirty="0" err="1" smtClean="0"/>
                  <a:t>Fill</a:t>
                </a:r>
                <a:r>
                  <a:rPr lang="fr-FR" dirty="0" smtClean="0"/>
                  <a:t> of the </a:t>
                </a:r>
                <a:r>
                  <a:rPr lang="fr-FR" dirty="0" err="1" smtClean="0"/>
                  <a:t>cylinder</a:t>
                </a:r>
                <a:r>
                  <a:rPr lang="fr-FR" dirty="0" smtClean="0"/>
                  <a:t> of constant </a:t>
                </a:r>
                <a:r>
                  <a:rPr lang="fr-FR" dirty="0" err="1" smtClean="0"/>
                  <a:t>diameter</a:t>
                </a:r>
                <a:r>
                  <a:rPr lang="fr-FR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H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fr-CH" b="0" i="1" smtClean="0">
                        <a:latin typeface="Cambria Math" panose="02040503050406030204" pitchFamily="18" charset="0"/>
                      </a:rPr>
                      <m:t>=140 </m:t>
                    </m:r>
                  </m:oMath>
                </a14:m>
                <a:r>
                  <a:rPr lang="fr-FR" dirty="0" smtClean="0"/>
                  <a:t>mm and a maximal </a:t>
                </a:r>
                <a:r>
                  <a:rPr lang="fr-FR" dirty="0" err="1" smtClean="0"/>
                  <a:t>height</a:t>
                </a:r>
                <a:r>
                  <a:rPr lang="fr-FR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H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fr-CH" b="0" i="1" smtClean="0">
                        <a:latin typeface="Cambria Math" panose="02040503050406030204" pitchFamily="18" charset="0"/>
                      </a:rPr>
                      <m:t>=700</m:t>
                    </m:r>
                  </m:oMath>
                </a14:m>
                <a:r>
                  <a:rPr lang="fr-FR" dirty="0" smtClean="0"/>
                  <a:t> mm, i.e., </a:t>
                </a:r>
                <a:r>
                  <a:rPr lang="fr-FR" dirty="0" err="1" smtClean="0"/>
                  <a:t>ease</a:t>
                </a:r>
                <a:r>
                  <a:rPr lang="fr-FR" dirty="0" smtClean="0"/>
                  <a:t> of control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H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H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fr-FR" dirty="0" smtClean="0"/>
              </a:p>
              <a:p>
                <a:pPr marL="342900" indent="-342900" algn="just">
                  <a:buFont typeface="+mj-lt"/>
                  <a:buAutoNum type="alphaLcPeriod"/>
                </a:pPr>
                <a:r>
                  <a:rPr lang="fr-FR" dirty="0" err="1" smtClean="0"/>
                  <a:t>Sudden</a:t>
                </a:r>
                <a:r>
                  <a:rPr lang="fr-FR" dirty="0" smtClean="0"/>
                  <a:t> and </a:t>
                </a:r>
                <a:r>
                  <a:rPr lang="fr-FR" dirty="0" err="1" smtClean="0"/>
                  <a:t>fast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oppening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radially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outwards</a:t>
                </a:r>
                <a:r>
                  <a:rPr lang="fr-FR" dirty="0" smtClean="0"/>
                  <a:t> of the </a:t>
                </a:r>
                <a:r>
                  <a:rPr lang="fr-FR" dirty="0" err="1" smtClean="0"/>
                  <a:t>three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shells</a:t>
                </a:r>
                <a:r>
                  <a:rPr lang="fr-FR" dirty="0" smtClean="0"/>
                  <a:t> of the </a:t>
                </a:r>
                <a:r>
                  <a:rPr lang="fr-FR" dirty="0" err="1" smtClean="0"/>
                  <a:t>cylinder</a:t>
                </a:r>
                <a:endParaRPr lang="fr-FR" dirty="0" smtClean="0"/>
              </a:p>
              <a:p>
                <a:pPr marL="342900" indent="-342900" algn="just">
                  <a:buFont typeface="+mj-lt"/>
                  <a:buAutoNum type="alphaLcPeriod"/>
                </a:pPr>
                <a:r>
                  <a:rPr lang="fr-FR" dirty="0" smtClean="0"/>
                  <a:t>Collapse and spread of the </a:t>
                </a:r>
                <a:r>
                  <a:rPr lang="fr-FR" dirty="0" err="1" smtClean="0"/>
                  <a:t>granular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material</a:t>
                </a:r>
                <a:endParaRPr lang="fr-FR" dirty="0" smtClean="0"/>
              </a:p>
              <a:p>
                <a:pPr marL="342900" indent="-342900" algn="just">
                  <a:buFont typeface="+mj-lt"/>
                  <a:buAutoNum type="alphaLcPeriod"/>
                </a:pPr>
                <a:r>
                  <a:rPr lang="fr-FR" dirty="0" err="1" smtClean="0"/>
                  <a:t>Measures</a:t>
                </a:r>
                <a:r>
                  <a:rPr lang="fr-FR" dirty="0" smtClean="0"/>
                  <a:t> (</a:t>
                </a:r>
                <a:r>
                  <a:rPr lang="fr-FR" dirty="0" err="1" smtClean="0"/>
                  <a:t>approx</a:t>
                </a:r>
                <a:r>
                  <a:rPr lang="fr-FR" dirty="0" smtClean="0"/>
                  <a:t>. 4-5 </a:t>
                </a:r>
                <a:r>
                  <a:rPr lang="fr-FR" dirty="0" err="1" smtClean="0"/>
                  <a:t>measurements</a:t>
                </a:r>
                <a:r>
                  <a:rPr lang="fr-FR" dirty="0" smtClean="0"/>
                  <a:t>) of the final </a:t>
                </a:r>
                <a:r>
                  <a:rPr lang="fr-FR" dirty="0" err="1" smtClean="0"/>
                  <a:t>diameter</a:t>
                </a:r>
                <a:r>
                  <a:rPr lang="fr-FR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H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CH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</m:sSub>
                  </m:oMath>
                </a14:m>
                <a:endParaRPr lang="fr-FR" dirty="0" smtClean="0"/>
              </a:p>
            </p:txBody>
          </p:sp>
        </mc:Choice>
        <mc:Fallback xmlns=""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7781" y="2795285"/>
                <a:ext cx="4572001" cy="2862322"/>
              </a:xfrm>
              <a:prstGeom prst="rect">
                <a:avLst/>
              </a:prstGeom>
              <a:blipFill>
                <a:blip r:embed="rId4"/>
                <a:stretch>
                  <a:fillRect l="-1067" t="-1279" r="-1200" b="-25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ZoneTexte 5"/>
          <p:cNvSpPr txBox="1"/>
          <p:nvPr/>
        </p:nvSpPr>
        <p:spPr>
          <a:xfrm>
            <a:off x="926690" y="5751780"/>
            <a:ext cx="5169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 smtClean="0"/>
              <a:t>Figure 4: </a:t>
            </a:r>
            <a:r>
              <a:rPr lang="fr-FR" dirty="0" err="1" smtClean="0"/>
              <a:t>Snapshots</a:t>
            </a:r>
            <a:r>
              <a:rPr lang="fr-FR" dirty="0" smtClean="0"/>
              <a:t> of a </a:t>
            </a:r>
            <a:r>
              <a:rPr lang="fr-FR" dirty="0" err="1" smtClean="0"/>
              <a:t>typical</a:t>
            </a:r>
            <a:r>
              <a:rPr lang="fr-FR" dirty="0" smtClean="0"/>
              <a:t> </a:t>
            </a:r>
            <a:r>
              <a:rPr lang="fr-FR" dirty="0" err="1" smtClean="0"/>
              <a:t>experience</a:t>
            </a:r>
            <a:r>
              <a:rPr lang="fr-FR" dirty="0" smtClean="0"/>
              <a:t>. The </a:t>
            </a:r>
            <a:r>
              <a:rPr lang="fr-FR" dirty="0" err="1" smtClean="0"/>
              <a:t>inital</a:t>
            </a:r>
            <a:r>
              <a:rPr lang="fr-FR" dirty="0" smtClean="0"/>
              <a:t> mass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quickly</a:t>
            </a:r>
            <a:r>
              <a:rPr lang="fr-FR" dirty="0" smtClean="0"/>
              <a:t> </a:t>
            </a:r>
            <a:r>
              <a:rPr lang="fr-FR" dirty="0" err="1" smtClean="0"/>
              <a:t>released</a:t>
            </a:r>
            <a:r>
              <a:rPr lang="fr-FR" dirty="0" smtClean="0"/>
              <a:t> and </a:t>
            </a:r>
            <a:r>
              <a:rPr lang="fr-FR" dirty="0" err="1" smtClean="0"/>
              <a:t>flows</a:t>
            </a:r>
            <a:r>
              <a:rPr lang="fr-FR" dirty="0" smtClean="0"/>
              <a:t> </a:t>
            </a:r>
            <a:r>
              <a:rPr lang="fr-FR" dirty="0" err="1" smtClean="0"/>
              <a:t>freely</a:t>
            </a:r>
            <a:r>
              <a:rPr lang="fr-FR" dirty="0"/>
              <a:t>.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10322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err="1" smtClean="0"/>
              <a:t>Comparison</a:t>
            </a:r>
            <a:r>
              <a:rPr lang="fr-FR" b="1" dirty="0" smtClean="0"/>
              <a:t> of </a:t>
            </a:r>
            <a:r>
              <a:rPr lang="fr-FR" b="1" dirty="0" err="1" smtClean="0"/>
              <a:t>numerical</a:t>
            </a:r>
            <a:r>
              <a:rPr lang="fr-FR" b="1" dirty="0" smtClean="0"/>
              <a:t> and </a:t>
            </a:r>
            <a:r>
              <a:rPr lang="fr-FR" b="1" dirty="0" err="1" smtClean="0"/>
              <a:t>experimental</a:t>
            </a:r>
            <a:r>
              <a:rPr lang="fr-FR" b="1" dirty="0" smtClean="0"/>
              <a:t> </a:t>
            </a:r>
            <a:r>
              <a:rPr lang="fr-FR" b="1" dirty="0" err="1" smtClean="0"/>
              <a:t>results</a:t>
            </a:r>
            <a:endParaRPr lang="en-US" b="1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0" t="3979" r="7820"/>
          <a:stretch/>
        </p:blipFill>
        <p:spPr>
          <a:xfrm>
            <a:off x="838200" y="2185647"/>
            <a:ext cx="4403271" cy="2602119"/>
          </a:xfrm>
        </p:spPr>
      </p:pic>
      <p:sp>
        <p:nvSpPr>
          <p:cNvPr id="5" name="Espace réservé du contenu 2"/>
          <p:cNvSpPr txBox="1">
            <a:spLocks/>
          </p:cNvSpPr>
          <p:nvPr/>
        </p:nvSpPr>
        <p:spPr>
          <a:xfrm>
            <a:off x="5437414" y="2185646"/>
            <a:ext cx="6123215" cy="4178187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CH" dirty="0" smtClean="0"/>
              <a:t>Our </a:t>
            </a:r>
            <a:r>
              <a:rPr lang="fr-CH" dirty="0" err="1" smtClean="0"/>
              <a:t>experimental</a:t>
            </a:r>
            <a:r>
              <a:rPr lang="fr-CH" dirty="0" smtClean="0"/>
              <a:t> </a:t>
            </a:r>
            <a:r>
              <a:rPr lang="fr-CH" dirty="0" err="1" smtClean="0"/>
              <a:t>results</a:t>
            </a:r>
            <a:r>
              <a:rPr lang="fr-CH" dirty="0" smtClean="0"/>
              <a:t> are in agreement </a:t>
            </a:r>
            <a:r>
              <a:rPr lang="fr-CH" dirty="0" err="1" smtClean="0"/>
              <a:t>with</a:t>
            </a:r>
            <a:r>
              <a:rPr lang="fr-CH" dirty="0" smtClean="0"/>
              <a:t> the </a:t>
            </a:r>
            <a:r>
              <a:rPr lang="fr-CH" dirty="0" err="1" smtClean="0"/>
              <a:t>scaling</a:t>
            </a:r>
            <a:r>
              <a:rPr lang="fr-CH" dirty="0" smtClean="0"/>
              <a:t> </a:t>
            </a:r>
            <a:r>
              <a:rPr lang="fr-CH" dirty="0" err="1" smtClean="0"/>
              <a:t>proposed</a:t>
            </a:r>
            <a:r>
              <a:rPr lang="fr-CH" dirty="0" smtClean="0"/>
              <a:t> by </a:t>
            </a:r>
            <a:r>
              <a:rPr lang="fr-CH" dirty="0" err="1" smtClean="0"/>
              <a:t>Lube</a:t>
            </a:r>
            <a:r>
              <a:rPr lang="fr-CH" dirty="0" smtClean="0"/>
              <a:t> </a:t>
            </a:r>
            <a:r>
              <a:rPr lang="fr-CH" dirty="0" err="1" smtClean="0"/>
              <a:t>etal</a:t>
            </a:r>
            <a:r>
              <a:rPr lang="fr-CH" dirty="0"/>
              <a:t> </a:t>
            </a:r>
            <a:r>
              <a:rPr lang="fr-CH" dirty="0" smtClean="0"/>
              <a:t>(2004).</a:t>
            </a:r>
          </a:p>
          <a:p>
            <a:pPr algn="just"/>
            <a:r>
              <a:rPr lang="fr-CH" dirty="0" smtClean="0"/>
              <a:t>The local </a:t>
            </a:r>
            <a:r>
              <a:rPr lang="fr-CH" dirty="0" err="1" smtClean="0"/>
              <a:t>damping</a:t>
            </a:r>
            <a:r>
              <a:rPr lang="fr-CH" dirty="0" smtClean="0"/>
              <a:t> force influences </a:t>
            </a:r>
            <a:r>
              <a:rPr lang="fr-CH" dirty="0" err="1" smtClean="0"/>
              <a:t>positively</a:t>
            </a:r>
            <a:r>
              <a:rPr lang="fr-CH" dirty="0" smtClean="0"/>
              <a:t> the </a:t>
            </a:r>
            <a:r>
              <a:rPr lang="fr-CH" dirty="0" err="1" smtClean="0"/>
              <a:t>dynamic</a:t>
            </a:r>
            <a:r>
              <a:rPr lang="fr-CH" dirty="0" smtClean="0"/>
              <a:t> of the collapse in the MPM simulation</a:t>
            </a:r>
          </a:p>
          <a:p>
            <a:pPr algn="just"/>
            <a:r>
              <a:rPr lang="fr-CH" dirty="0" smtClean="0"/>
              <a:t>A </a:t>
            </a:r>
            <a:r>
              <a:rPr lang="fr-CH" dirty="0" err="1" smtClean="0"/>
              <a:t>damping</a:t>
            </a:r>
            <a:r>
              <a:rPr lang="fr-CH" dirty="0" smtClean="0"/>
              <a:t> value of </a:t>
            </a:r>
            <a:r>
              <a:rPr lang="fr-CH" dirty="0" err="1" smtClean="0"/>
              <a:t>approx</a:t>
            </a:r>
            <a:r>
              <a:rPr lang="fr-CH" dirty="0" smtClean="0"/>
              <a:t>. 0.1 shows a relative good </a:t>
            </a:r>
            <a:r>
              <a:rPr lang="fr-CH" dirty="0" err="1" smtClean="0"/>
              <a:t>aggreement</a:t>
            </a:r>
            <a:r>
              <a:rPr lang="fr-CH" dirty="0" smtClean="0"/>
              <a:t> </a:t>
            </a:r>
            <a:r>
              <a:rPr lang="fr-CH" dirty="0" err="1" smtClean="0"/>
              <a:t>with</a:t>
            </a:r>
            <a:r>
              <a:rPr lang="fr-CH" dirty="0" smtClean="0"/>
              <a:t> </a:t>
            </a:r>
            <a:r>
              <a:rPr lang="fr-CH" dirty="0" err="1" smtClean="0"/>
              <a:t>both</a:t>
            </a:r>
            <a:r>
              <a:rPr lang="fr-CH" dirty="0" smtClean="0"/>
              <a:t> the </a:t>
            </a:r>
            <a:r>
              <a:rPr lang="fr-CH" dirty="0" err="1" smtClean="0"/>
              <a:t>experience</a:t>
            </a:r>
            <a:r>
              <a:rPr lang="fr-CH" dirty="0" smtClean="0"/>
              <a:t> </a:t>
            </a:r>
            <a:r>
              <a:rPr lang="fr-CH" dirty="0" err="1" smtClean="0"/>
              <a:t>we</a:t>
            </a:r>
            <a:r>
              <a:rPr lang="fr-CH" dirty="0" smtClean="0"/>
              <a:t> </a:t>
            </a:r>
            <a:r>
              <a:rPr lang="fr-CH" dirty="0" err="1" smtClean="0"/>
              <a:t>carried</a:t>
            </a:r>
            <a:r>
              <a:rPr lang="fr-CH" dirty="0" smtClean="0"/>
              <a:t> and the </a:t>
            </a:r>
            <a:r>
              <a:rPr lang="fr-CH" dirty="0" err="1" smtClean="0"/>
              <a:t>scaling</a:t>
            </a:r>
            <a:r>
              <a:rPr lang="fr-CH" dirty="0" smtClean="0"/>
              <a:t> </a:t>
            </a:r>
            <a:r>
              <a:rPr lang="fr-CH" dirty="0" err="1" smtClean="0"/>
              <a:t>proposed</a:t>
            </a:r>
            <a:r>
              <a:rPr lang="fr-CH" dirty="0" smtClean="0"/>
              <a:t> by </a:t>
            </a:r>
            <a:r>
              <a:rPr lang="fr-CH" dirty="0" err="1" smtClean="0"/>
              <a:t>Lube</a:t>
            </a:r>
            <a:r>
              <a:rPr lang="fr-CH" dirty="0" smtClean="0"/>
              <a:t> </a:t>
            </a:r>
            <a:r>
              <a:rPr lang="fr-CH" dirty="0" err="1" smtClean="0"/>
              <a:t>etal</a:t>
            </a:r>
            <a:r>
              <a:rPr lang="fr-CH" dirty="0"/>
              <a:t> </a:t>
            </a:r>
            <a:r>
              <a:rPr lang="fr-CH" dirty="0" smtClean="0"/>
              <a:t>(2004)</a:t>
            </a:r>
          </a:p>
          <a:p>
            <a:pPr algn="just"/>
            <a:r>
              <a:rPr lang="fr-CH" dirty="0" smtClean="0"/>
              <a:t>This shows </a:t>
            </a:r>
            <a:r>
              <a:rPr lang="fr-CH" dirty="0" err="1" smtClean="0"/>
              <a:t>indirectly</a:t>
            </a:r>
            <a:r>
              <a:rPr lang="fr-CH" dirty="0" smtClean="0"/>
              <a:t> the high dissipation of the </a:t>
            </a:r>
            <a:r>
              <a:rPr lang="fr-CH" dirty="0" err="1" smtClean="0"/>
              <a:t>granular</a:t>
            </a:r>
            <a:r>
              <a:rPr lang="fr-CH" dirty="0" smtClean="0"/>
              <a:t> collapse. </a:t>
            </a:r>
            <a:r>
              <a:rPr lang="fr-CH" dirty="0" err="1" smtClean="0"/>
              <a:t>When</a:t>
            </a:r>
            <a:r>
              <a:rPr lang="fr-CH" dirty="0" smtClean="0"/>
              <a:t> no </a:t>
            </a:r>
            <a:r>
              <a:rPr lang="fr-CH" dirty="0" err="1" smtClean="0"/>
              <a:t>damping</a:t>
            </a:r>
            <a:r>
              <a:rPr lang="fr-CH" dirty="0" smtClean="0"/>
              <a:t> </a:t>
            </a:r>
            <a:r>
              <a:rPr lang="fr-CH" dirty="0" err="1" smtClean="0"/>
              <a:t>is</a:t>
            </a:r>
            <a:r>
              <a:rPr lang="fr-CH" dirty="0" smtClean="0"/>
              <a:t> </a:t>
            </a:r>
            <a:r>
              <a:rPr lang="fr-CH" dirty="0" err="1" smtClean="0"/>
              <a:t>considered</a:t>
            </a:r>
            <a:r>
              <a:rPr lang="fr-CH" dirty="0" smtClean="0"/>
              <a:t>, the </a:t>
            </a:r>
            <a:r>
              <a:rPr lang="fr-CH" dirty="0" err="1" smtClean="0"/>
              <a:t>normalized</a:t>
            </a:r>
            <a:r>
              <a:rPr lang="fr-CH" dirty="0" smtClean="0"/>
              <a:t> </a:t>
            </a:r>
            <a:r>
              <a:rPr lang="fr-CH" dirty="0" err="1" smtClean="0"/>
              <a:t>runout</a:t>
            </a:r>
            <a:r>
              <a:rPr lang="fr-CH" dirty="0" smtClean="0"/>
              <a:t> distance </a:t>
            </a:r>
            <a:r>
              <a:rPr lang="fr-CH" dirty="0" err="1" smtClean="0"/>
              <a:t>scales</a:t>
            </a:r>
            <a:r>
              <a:rPr lang="fr-CH" dirty="0" smtClean="0"/>
              <a:t> </a:t>
            </a:r>
            <a:r>
              <a:rPr lang="fr-CH" dirty="0" err="1" smtClean="0"/>
              <a:t>linearly</a:t>
            </a:r>
            <a:r>
              <a:rPr lang="fr-CH" dirty="0" smtClean="0"/>
              <a:t> </a:t>
            </a:r>
            <a:r>
              <a:rPr lang="fr-CH" dirty="0" err="1" smtClean="0"/>
              <a:t>with</a:t>
            </a:r>
            <a:r>
              <a:rPr lang="fr-CH" dirty="0" smtClean="0"/>
              <a:t> the </a:t>
            </a:r>
            <a:r>
              <a:rPr lang="fr-CH" dirty="0" err="1" smtClean="0"/>
              <a:t>inital</a:t>
            </a:r>
            <a:r>
              <a:rPr lang="fr-CH" dirty="0" smtClean="0"/>
              <a:t> aspect ratio of the </a:t>
            </a:r>
            <a:r>
              <a:rPr lang="fr-CH" dirty="0" err="1" smtClean="0"/>
              <a:t>column</a:t>
            </a:r>
            <a:r>
              <a:rPr lang="fr-CH" dirty="0" smtClean="0"/>
              <a:t>, and </a:t>
            </a:r>
            <a:r>
              <a:rPr lang="fr-CH" dirty="0" err="1" smtClean="0"/>
              <a:t>thus</a:t>
            </a:r>
            <a:r>
              <a:rPr lang="fr-CH" dirty="0" smtClean="0"/>
              <a:t>, </a:t>
            </a:r>
            <a:r>
              <a:rPr lang="fr-CH" dirty="0" err="1" smtClean="0"/>
              <a:t>is</a:t>
            </a:r>
            <a:r>
              <a:rPr lang="fr-CH" dirty="0" smtClean="0"/>
              <a:t> </a:t>
            </a:r>
            <a:r>
              <a:rPr lang="fr-CH" dirty="0" err="1" smtClean="0"/>
              <a:t>much</a:t>
            </a:r>
            <a:r>
              <a:rPr lang="fr-CH" dirty="0" smtClean="0"/>
              <a:t> </a:t>
            </a:r>
            <a:r>
              <a:rPr lang="fr-CH" dirty="0" err="1" smtClean="0"/>
              <a:t>greater</a:t>
            </a:r>
            <a:r>
              <a:rPr lang="fr-CH" dirty="0"/>
              <a:t> </a:t>
            </a:r>
            <a:r>
              <a:rPr lang="fr-CH" dirty="0" smtClean="0"/>
              <a:t>as </a:t>
            </a:r>
            <a:r>
              <a:rPr lang="fr-CH" dirty="0" err="1" smtClean="0"/>
              <a:t>well</a:t>
            </a:r>
            <a:r>
              <a:rPr lang="fr-CH" dirty="0" smtClean="0"/>
              <a:t>.</a:t>
            </a:r>
            <a:endParaRPr lang="en-US" dirty="0"/>
          </a:p>
        </p:txBody>
      </p:sp>
      <p:sp>
        <p:nvSpPr>
          <p:cNvPr id="6" name="ZoneTexte 5"/>
          <p:cNvSpPr txBox="1"/>
          <p:nvPr/>
        </p:nvSpPr>
        <p:spPr>
          <a:xfrm>
            <a:off x="838200" y="4787766"/>
            <a:ext cx="440327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 smtClean="0"/>
              <a:t>Figure 5: </a:t>
            </a:r>
            <a:r>
              <a:rPr lang="fr-FR" dirty="0" err="1" smtClean="0"/>
              <a:t>Comparison</a:t>
            </a:r>
            <a:r>
              <a:rPr lang="fr-FR" dirty="0" smtClean="0"/>
              <a:t> of </a:t>
            </a:r>
            <a:r>
              <a:rPr lang="fr-FR" dirty="0" err="1" smtClean="0"/>
              <a:t>experimental</a:t>
            </a:r>
            <a:r>
              <a:rPr lang="fr-FR" dirty="0" smtClean="0"/>
              <a:t> </a:t>
            </a:r>
            <a:r>
              <a:rPr lang="fr-FR" dirty="0" err="1" smtClean="0"/>
              <a:t>results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the solution of GIMPM, </a:t>
            </a:r>
            <a:r>
              <a:rPr lang="fr-FR" dirty="0" err="1" smtClean="0"/>
              <a:t>considering</a:t>
            </a:r>
            <a:r>
              <a:rPr lang="fr-FR" dirty="0" smtClean="0"/>
              <a:t> an </a:t>
            </a:r>
            <a:r>
              <a:rPr lang="fr-FR" dirty="0" err="1" smtClean="0"/>
              <a:t>elastic</a:t>
            </a:r>
            <a:r>
              <a:rPr lang="fr-FR" dirty="0" smtClean="0"/>
              <a:t> </a:t>
            </a:r>
            <a:r>
              <a:rPr lang="fr-FR" dirty="0" err="1" smtClean="0"/>
              <a:t>modulus</a:t>
            </a:r>
            <a:r>
              <a:rPr lang="fr-FR" dirty="0" smtClean="0"/>
              <a:t> of 0.6 </a:t>
            </a:r>
            <a:r>
              <a:rPr lang="fr-FR" dirty="0" err="1" smtClean="0"/>
              <a:t>Mpa</a:t>
            </a:r>
            <a:r>
              <a:rPr lang="fr-FR" dirty="0" smtClean="0"/>
              <a:t> (</a:t>
            </a:r>
            <a:r>
              <a:rPr lang="fr-FR" dirty="0" err="1" smtClean="0"/>
              <a:t>Bui</a:t>
            </a:r>
            <a:r>
              <a:rPr lang="fr-FR" dirty="0" smtClean="0"/>
              <a:t> </a:t>
            </a:r>
            <a:r>
              <a:rPr lang="fr-FR" dirty="0" err="1" smtClean="0"/>
              <a:t>etal</a:t>
            </a:r>
            <a:r>
              <a:rPr lang="fr-FR" dirty="0" smtClean="0"/>
              <a:t>, 2008) and a friction angle of 37°. </a:t>
            </a:r>
            <a:r>
              <a:rPr lang="fr-FR" dirty="0" err="1" smtClean="0"/>
              <a:t>Several</a:t>
            </a:r>
            <a:r>
              <a:rPr lang="fr-FR" dirty="0" smtClean="0"/>
              <a:t> test </a:t>
            </a:r>
            <a:r>
              <a:rPr lang="fr-FR" dirty="0" err="1" smtClean="0"/>
              <a:t>were</a:t>
            </a:r>
            <a:r>
              <a:rPr lang="fr-FR" dirty="0" smtClean="0"/>
              <a:t> </a:t>
            </a:r>
            <a:r>
              <a:rPr lang="fr-FR" dirty="0" err="1" smtClean="0"/>
              <a:t>conducted</a:t>
            </a:r>
            <a:r>
              <a:rPr lang="fr-FR" dirty="0" smtClean="0"/>
              <a:t> and the </a:t>
            </a:r>
            <a:r>
              <a:rPr lang="fr-FR" dirty="0" err="1" smtClean="0"/>
              <a:t>elastic</a:t>
            </a:r>
            <a:r>
              <a:rPr lang="fr-FR" dirty="0" smtClean="0"/>
              <a:t> </a:t>
            </a:r>
            <a:r>
              <a:rPr lang="fr-FR" dirty="0" err="1" smtClean="0"/>
              <a:t>modulus</a:t>
            </a:r>
            <a:r>
              <a:rPr lang="fr-FR" dirty="0" smtClean="0"/>
              <a:t> </a:t>
            </a:r>
            <a:r>
              <a:rPr lang="fr-FR" dirty="0" err="1" smtClean="0"/>
              <a:t>had</a:t>
            </a:r>
            <a:r>
              <a:rPr lang="fr-FR" dirty="0" smtClean="0"/>
              <a:t> </a:t>
            </a:r>
            <a:r>
              <a:rPr lang="fr-FR" dirty="0" err="1" smtClean="0"/>
              <a:t>little</a:t>
            </a:r>
            <a:r>
              <a:rPr lang="fr-FR" dirty="0" smtClean="0"/>
              <a:t> influence over the </a:t>
            </a:r>
            <a:r>
              <a:rPr lang="fr-FR" dirty="0" err="1" smtClean="0"/>
              <a:t>dynamic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676370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err="1" smtClean="0"/>
              <a:t>Slumping</a:t>
            </a:r>
            <a:r>
              <a:rPr lang="fr-FR" b="1" dirty="0" smtClean="0"/>
              <a:t> case: settings</a:t>
            </a:r>
            <a:endParaRPr lang="en-US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2D: CPDI2q and a </a:t>
            </a:r>
            <a:r>
              <a:rPr lang="fr-FR" dirty="0" err="1" smtClean="0"/>
              <a:t>Mohr</a:t>
            </a:r>
            <a:r>
              <a:rPr lang="fr-FR" dirty="0" smtClean="0"/>
              <a:t>-Coulomb non-</a:t>
            </a:r>
            <a:r>
              <a:rPr lang="fr-FR" dirty="0" err="1" smtClean="0"/>
              <a:t>associated</a:t>
            </a:r>
            <a:r>
              <a:rPr lang="fr-FR" dirty="0" smtClean="0"/>
              <a:t> </a:t>
            </a:r>
            <a:r>
              <a:rPr lang="fr-FR" dirty="0" err="1" smtClean="0"/>
              <a:t>plasticity</a:t>
            </a:r>
            <a:r>
              <a:rPr lang="fr-FR" dirty="0" smtClean="0"/>
              <a:t> (Simpson, 2017)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linear</a:t>
            </a:r>
            <a:r>
              <a:rPr lang="fr-FR" dirty="0" smtClean="0"/>
              <a:t> </a:t>
            </a:r>
            <a:r>
              <a:rPr lang="fr-FR" dirty="0" err="1" smtClean="0"/>
              <a:t>strain</a:t>
            </a:r>
            <a:r>
              <a:rPr lang="fr-FR" dirty="0" smtClean="0"/>
              <a:t> </a:t>
            </a:r>
            <a:r>
              <a:rPr lang="fr-FR" dirty="0" err="1" smtClean="0"/>
              <a:t>softening</a:t>
            </a:r>
            <a:r>
              <a:rPr lang="fr-FR" dirty="0" smtClean="0"/>
              <a:t> (</a:t>
            </a:r>
            <a:r>
              <a:rPr lang="fr-FR" dirty="0" err="1" smtClean="0"/>
              <a:t>cohesion</a:t>
            </a:r>
            <a:r>
              <a:rPr lang="fr-FR" dirty="0" smtClean="0"/>
              <a:t>)</a:t>
            </a:r>
          </a:p>
          <a:p>
            <a:r>
              <a:rPr lang="fr-FR" dirty="0" smtClean="0"/>
              <a:t>3D: GIMPM and Drucker-</a:t>
            </a:r>
            <a:r>
              <a:rPr lang="fr-FR" dirty="0" err="1" smtClean="0"/>
              <a:t>Prager</a:t>
            </a:r>
            <a:r>
              <a:rPr lang="fr-FR" dirty="0" smtClean="0"/>
              <a:t> non-</a:t>
            </a:r>
            <a:r>
              <a:rPr lang="fr-FR" dirty="0" err="1" smtClean="0"/>
              <a:t>associated</a:t>
            </a:r>
            <a:r>
              <a:rPr lang="fr-FR" dirty="0" smtClean="0"/>
              <a:t> </a:t>
            </a:r>
            <a:r>
              <a:rPr lang="fr-FR" dirty="0" err="1" smtClean="0"/>
              <a:t>plasticity</a:t>
            </a:r>
            <a:r>
              <a:rPr lang="fr-FR" dirty="0" smtClean="0"/>
              <a:t> (Huang </a:t>
            </a:r>
            <a:r>
              <a:rPr lang="fr-FR" dirty="0" err="1" smtClean="0"/>
              <a:t>etal</a:t>
            </a:r>
            <a:r>
              <a:rPr lang="fr-FR" dirty="0" smtClean="0"/>
              <a:t>, 2015)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linear</a:t>
            </a:r>
            <a:r>
              <a:rPr lang="fr-FR" dirty="0" smtClean="0"/>
              <a:t> </a:t>
            </a:r>
            <a:r>
              <a:rPr lang="fr-FR" dirty="0" err="1" smtClean="0"/>
              <a:t>strain</a:t>
            </a:r>
            <a:r>
              <a:rPr lang="fr-FR" dirty="0" smtClean="0"/>
              <a:t> </a:t>
            </a:r>
            <a:r>
              <a:rPr lang="fr-FR" dirty="0" err="1" smtClean="0"/>
              <a:t>softening</a:t>
            </a:r>
            <a:r>
              <a:rPr lang="fr-FR" dirty="0" smtClean="0"/>
              <a:t> (</a:t>
            </a:r>
            <a:r>
              <a:rPr lang="fr-FR" dirty="0" err="1" smtClean="0"/>
              <a:t>cohesion</a:t>
            </a:r>
            <a:r>
              <a:rPr lang="fr-FR" dirty="0" smtClean="0"/>
              <a:t>)</a:t>
            </a:r>
            <a:endParaRPr lang="en-US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929" y="3767011"/>
            <a:ext cx="7492180" cy="2881964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8212394" y="3767010"/>
            <a:ext cx="355681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 smtClean="0"/>
              <a:t>Figure 6: Initial setting of the </a:t>
            </a:r>
            <a:r>
              <a:rPr lang="fr-FR" dirty="0" err="1" smtClean="0"/>
              <a:t>slump</a:t>
            </a:r>
            <a:r>
              <a:rPr lang="fr-FR" dirty="0" smtClean="0"/>
              <a:t> case. The </a:t>
            </a:r>
            <a:r>
              <a:rPr lang="fr-FR" dirty="0" err="1" smtClean="0"/>
              <a:t>softening</a:t>
            </a:r>
            <a:r>
              <a:rPr lang="fr-FR" dirty="0" smtClean="0"/>
              <a:t> </a:t>
            </a:r>
            <a:r>
              <a:rPr lang="fr-FR" dirty="0" err="1" smtClean="0"/>
              <a:t>modulus</a:t>
            </a:r>
            <a:r>
              <a:rPr lang="fr-FR" dirty="0" smtClean="0"/>
              <a:t> </a:t>
            </a:r>
            <a:r>
              <a:rPr lang="fr-FR" i="1" dirty="0" smtClean="0"/>
              <a:t>H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set to -60 kPa and the </a:t>
            </a:r>
            <a:r>
              <a:rPr lang="fr-FR" dirty="0" err="1" smtClean="0"/>
              <a:t>density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2700 kgm</a:t>
            </a:r>
            <a:r>
              <a:rPr lang="fr-FR" baseline="30000" dirty="0" smtClean="0"/>
              <a:t>-3</a:t>
            </a:r>
            <a:r>
              <a:rPr lang="fr-FR" dirty="0" smtClean="0"/>
              <a:t>. This </a:t>
            </a:r>
            <a:r>
              <a:rPr lang="fr-FR" dirty="0" err="1" smtClean="0"/>
              <a:t>is</a:t>
            </a:r>
            <a:r>
              <a:rPr lang="fr-FR" dirty="0" smtClean="0"/>
              <a:t> to </a:t>
            </a:r>
            <a:r>
              <a:rPr lang="fr-FR" dirty="0" err="1" smtClean="0"/>
              <a:t>localize</a:t>
            </a:r>
            <a:r>
              <a:rPr lang="fr-FR" dirty="0"/>
              <a:t> </a:t>
            </a:r>
            <a:r>
              <a:rPr lang="fr-FR" dirty="0" smtClean="0"/>
              <a:t>and to </a:t>
            </a:r>
            <a:r>
              <a:rPr lang="fr-FR" dirty="0" err="1" smtClean="0"/>
              <a:t>exagerate</a:t>
            </a:r>
            <a:r>
              <a:rPr lang="fr-FR" dirty="0"/>
              <a:t> </a:t>
            </a:r>
            <a:r>
              <a:rPr lang="fr-FR" dirty="0" smtClean="0"/>
              <a:t>plastic </a:t>
            </a:r>
            <a:r>
              <a:rPr lang="fr-FR" dirty="0" err="1" smtClean="0"/>
              <a:t>deformations</a:t>
            </a:r>
            <a:r>
              <a:rPr lang="fr-FR" dirty="0" smtClean="0"/>
              <a:t> to </a:t>
            </a:r>
            <a:r>
              <a:rPr lang="fr-FR" dirty="0" err="1" smtClean="0"/>
              <a:t>demonstrate</a:t>
            </a:r>
            <a:r>
              <a:rPr lang="fr-FR" dirty="0" smtClean="0"/>
              <a:t> the </a:t>
            </a:r>
            <a:r>
              <a:rPr lang="fr-FR" dirty="0" err="1" smtClean="0"/>
              <a:t>suitability</a:t>
            </a:r>
            <a:r>
              <a:rPr lang="fr-FR" dirty="0" smtClean="0"/>
              <a:t> of MPM for </a:t>
            </a:r>
            <a:r>
              <a:rPr lang="fr-FR" dirty="0" err="1" smtClean="0"/>
              <a:t>slumping</a:t>
            </a:r>
            <a:r>
              <a:rPr lang="fr-FR" dirty="0" smtClean="0"/>
              <a:t> </a:t>
            </a:r>
            <a:r>
              <a:rPr lang="fr-FR" dirty="0" err="1" smtClean="0"/>
              <a:t>processes</a:t>
            </a:r>
            <a:r>
              <a:rPr lang="fr-FR" dirty="0" smtClean="0"/>
              <a:t>. The </a:t>
            </a:r>
            <a:r>
              <a:rPr lang="fr-FR" dirty="0" err="1" smtClean="0"/>
              <a:t>cohesion</a:t>
            </a:r>
            <a:r>
              <a:rPr lang="fr-FR" dirty="0" smtClean="0"/>
              <a:t> </a:t>
            </a:r>
            <a:r>
              <a:rPr lang="fr-FR" dirty="0" err="1" smtClean="0"/>
              <a:t>field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slightly</a:t>
            </a:r>
            <a:r>
              <a:rPr lang="fr-FR" dirty="0" smtClean="0"/>
              <a:t> </a:t>
            </a:r>
            <a:r>
              <a:rPr lang="fr-FR" dirty="0" err="1" smtClean="0"/>
              <a:t>heterogeneous</a:t>
            </a:r>
            <a:r>
              <a:rPr lang="fr-FR" dirty="0" smtClean="0"/>
              <a:t> </a:t>
            </a:r>
            <a:r>
              <a:rPr lang="fr-FR" dirty="0" err="1" smtClean="0"/>
              <a:t>throughout</a:t>
            </a:r>
            <a:r>
              <a:rPr lang="fr-FR" dirty="0" smtClean="0"/>
              <a:t> </a:t>
            </a:r>
            <a:r>
              <a:rPr lang="fr-FR" dirty="0" err="1" smtClean="0"/>
              <a:t>space</a:t>
            </a:r>
            <a:r>
              <a:rPr lang="fr-FR" dirty="0" smtClean="0"/>
              <a:t>. The local </a:t>
            </a:r>
            <a:r>
              <a:rPr lang="fr-FR" dirty="0" err="1" smtClean="0"/>
              <a:t>damping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set to 0.1.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310004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/>
              <a:t>2D CPDI2q </a:t>
            </a:r>
            <a:r>
              <a:rPr lang="fr-FR" b="1" dirty="0" err="1" smtClean="0"/>
              <a:t>slumping</a:t>
            </a:r>
            <a:r>
              <a:rPr lang="fr-FR" b="1" dirty="0" smtClean="0"/>
              <a:t> </a:t>
            </a:r>
            <a:r>
              <a:rPr lang="fr-FR" b="1" dirty="0" err="1" smtClean="0"/>
              <a:t>process</a:t>
            </a:r>
            <a:r>
              <a:rPr lang="fr-FR" b="1" dirty="0" smtClean="0"/>
              <a:t> </a:t>
            </a:r>
            <a:r>
              <a:rPr lang="fr-FR" b="1" dirty="0" smtClean="0"/>
              <a:t>(</a:t>
            </a:r>
            <a:r>
              <a:rPr lang="fr-FR" b="1" dirty="0" smtClean="0"/>
              <a:t>GIF </a:t>
            </a:r>
            <a:r>
              <a:rPr lang="fr-FR" b="1" dirty="0"/>
              <a:t>in </a:t>
            </a:r>
            <a:r>
              <a:rPr lang="fr-FR" b="1" dirty="0" err="1"/>
              <a:t>fullscreen</a:t>
            </a:r>
            <a:r>
              <a:rPr lang="fr-FR" b="1" dirty="0"/>
              <a:t>)</a:t>
            </a:r>
            <a:endParaRPr lang="en-US" b="1" dirty="0"/>
          </a:p>
        </p:txBody>
      </p:sp>
      <p:sp>
        <p:nvSpPr>
          <p:cNvPr id="8" name="ZoneTexte 7"/>
          <p:cNvSpPr txBox="1"/>
          <p:nvPr/>
        </p:nvSpPr>
        <p:spPr>
          <a:xfrm>
            <a:off x="838200" y="1851555"/>
            <a:ext cx="10515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 smtClean="0"/>
              <a:t>Figure 7: Evolution of the </a:t>
            </a:r>
            <a:r>
              <a:rPr lang="fr-FR" dirty="0" err="1" smtClean="0"/>
              <a:t>geometry</a:t>
            </a:r>
            <a:r>
              <a:rPr lang="fr-FR" dirty="0" smtClean="0"/>
              <a:t> </a:t>
            </a:r>
            <a:r>
              <a:rPr lang="fr-FR" dirty="0" err="1" smtClean="0"/>
              <a:t>from</a:t>
            </a:r>
            <a:r>
              <a:rPr lang="fr-FR" dirty="0" smtClean="0"/>
              <a:t> the </a:t>
            </a:r>
            <a:r>
              <a:rPr lang="fr-FR" dirty="0" err="1" smtClean="0"/>
              <a:t>failure</a:t>
            </a:r>
            <a:r>
              <a:rPr lang="fr-FR" dirty="0" smtClean="0"/>
              <a:t> of the </a:t>
            </a:r>
            <a:r>
              <a:rPr lang="fr-FR" dirty="0" err="1" smtClean="0"/>
              <a:t>material</a:t>
            </a:r>
            <a:r>
              <a:rPr lang="fr-FR" dirty="0" smtClean="0"/>
              <a:t> to the new </a:t>
            </a:r>
            <a:r>
              <a:rPr lang="fr-FR" dirty="0" err="1" smtClean="0"/>
              <a:t>equilibrium</a:t>
            </a:r>
            <a:r>
              <a:rPr lang="fr-FR" dirty="0" smtClean="0"/>
              <a:t> of the </a:t>
            </a:r>
            <a:r>
              <a:rPr lang="fr-FR" dirty="0" err="1" smtClean="0"/>
              <a:t>slump</a:t>
            </a:r>
            <a:r>
              <a:rPr lang="fr-FR" dirty="0" smtClean="0"/>
              <a:t>. The </a:t>
            </a:r>
            <a:r>
              <a:rPr lang="fr-FR" dirty="0" err="1" smtClean="0"/>
              <a:t>material</a:t>
            </a:r>
            <a:r>
              <a:rPr lang="fr-FR" dirty="0" smtClean="0"/>
              <a:t> </a:t>
            </a:r>
            <a:r>
              <a:rPr lang="fr-FR" dirty="0" err="1" smtClean="0"/>
              <a:t>point’s</a:t>
            </a:r>
            <a:r>
              <a:rPr lang="fr-FR" dirty="0" smtClean="0"/>
              <a:t> </a:t>
            </a:r>
            <a:r>
              <a:rPr lang="fr-FR" dirty="0" err="1" smtClean="0"/>
              <a:t>domain</a:t>
            </a:r>
            <a:r>
              <a:rPr lang="fr-FR" dirty="0" smtClean="0"/>
              <a:t> </a:t>
            </a:r>
            <a:r>
              <a:rPr lang="fr-FR" dirty="0" err="1" smtClean="0"/>
              <a:t>appears</a:t>
            </a:r>
            <a:r>
              <a:rPr lang="fr-FR" dirty="0" smtClean="0"/>
              <a:t> as </a:t>
            </a:r>
            <a:r>
              <a:rPr lang="fr-FR" dirty="0" err="1" smtClean="0"/>
              <a:t>deformed</a:t>
            </a:r>
            <a:r>
              <a:rPr lang="fr-FR" dirty="0" smtClean="0"/>
              <a:t> </a:t>
            </a:r>
            <a:r>
              <a:rPr lang="fr-FR" dirty="0" err="1" smtClean="0"/>
              <a:t>quadrilaterals</a:t>
            </a:r>
            <a:r>
              <a:rPr lang="fr-FR" dirty="0" smtClean="0"/>
              <a:t>, </a:t>
            </a:r>
            <a:r>
              <a:rPr lang="fr-FR" dirty="0" err="1" smtClean="0"/>
              <a:t>which</a:t>
            </a:r>
            <a:r>
              <a:rPr lang="fr-FR" dirty="0" smtClean="0"/>
              <a:t> </a:t>
            </a:r>
            <a:r>
              <a:rPr lang="fr-FR" dirty="0" err="1" smtClean="0"/>
              <a:t>allows</a:t>
            </a:r>
            <a:r>
              <a:rPr lang="fr-FR" dirty="0" smtClean="0"/>
              <a:t> a </a:t>
            </a:r>
            <a:r>
              <a:rPr lang="fr-FR" dirty="0" err="1" smtClean="0"/>
              <a:t>continuous</a:t>
            </a:r>
            <a:r>
              <a:rPr lang="fr-FR" dirty="0" smtClean="0"/>
              <a:t> description of the </a:t>
            </a:r>
            <a:r>
              <a:rPr lang="fr-FR" dirty="0" err="1" smtClean="0"/>
              <a:t>elasto</a:t>
            </a:r>
            <a:r>
              <a:rPr lang="fr-FR" dirty="0" smtClean="0"/>
              <a:t>-plastic </a:t>
            </a:r>
            <a:r>
              <a:rPr lang="fr-FR" dirty="0" err="1" smtClean="0"/>
              <a:t>material</a:t>
            </a:r>
            <a:r>
              <a:rPr lang="fr-FR" dirty="0" smtClean="0"/>
              <a:t> </a:t>
            </a:r>
            <a:r>
              <a:rPr lang="fr-FR" dirty="0" err="1" smtClean="0"/>
              <a:t>without</a:t>
            </a:r>
            <a:r>
              <a:rPr lang="fr-FR" dirty="0" smtClean="0"/>
              <a:t> gaps, as in a GIMPM variant.</a:t>
            </a:r>
          </a:p>
          <a:p>
            <a:pPr algn="just"/>
            <a:r>
              <a:rPr lang="fr-FR" dirty="0" smtClean="0"/>
              <a:t>CPDI2q variant </a:t>
            </a:r>
            <a:r>
              <a:rPr lang="fr-FR" dirty="0" err="1" smtClean="0"/>
              <a:t>provides</a:t>
            </a:r>
            <a:r>
              <a:rPr lang="fr-FR" dirty="0" smtClean="0"/>
              <a:t> </a:t>
            </a:r>
            <a:r>
              <a:rPr lang="fr-FR" dirty="0" err="1" smtClean="0"/>
              <a:t>usefull</a:t>
            </a:r>
            <a:r>
              <a:rPr lang="fr-FR" dirty="0" smtClean="0"/>
              <a:t> </a:t>
            </a:r>
            <a:r>
              <a:rPr lang="fr-FR" dirty="0" err="1" smtClean="0"/>
              <a:t>additional</a:t>
            </a:r>
            <a:r>
              <a:rPr lang="fr-FR" dirty="0" smtClean="0"/>
              <a:t> information relative to the description of the </a:t>
            </a:r>
            <a:r>
              <a:rPr lang="fr-FR" dirty="0" err="1" smtClean="0"/>
              <a:t>actual</a:t>
            </a:r>
            <a:r>
              <a:rPr lang="fr-FR" dirty="0" smtClean="0"/>
              <a:t> </a:t>
            </a:r>
            <a:r>
              <a:rPr lang="fr-FR" dirty="0" err="1" smtClean="0"/>
              <a:t>geometry</a:t>
            </a:r>
            <a:r>
              <a:rPr lang="fr-FR" dirty="0" smtClean="0"/>
              <a:t> of </a:t>
            </a:r>
            <a:r>
              <a:rPr lang="fr-FR" dirty="0" err="1" smtClean="0"/>
              <a:t>elastoplastic</a:t>
            </a:r>
            <a:r>
              <a:rPr lang="fr-FR" dirty="0" smtClean="0"/>
              <a:t> </a:t>
            </a:r>
            <a:r>
              <a:rPr lang="fr-FR" dirty="0" err="1" smtClean="0"/>
              <a:t>deformations</a:t>
            </a:r>
            <a:r>
              <a:rPr lang="fr-FR" dirty="0" smtClean="0"/>
              <a:t>, </a:t>
            </a:r>
            <a:r>
              <a:rPr lang="fr-FR" dirty="0" err="1" smtClean="0"/>
              <a:t>compared</a:t>
            </a:r>
            <a:r>
              <a:rPr lang="fr-FR" dirty="0" smtClean="0"/>
              <a:t> to GIMPM.</a:t>
            </a:r>
            <a:endParaRPr lang="en-US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234" y="3488266"/>
            <a:ext cx="11656762" cy="29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634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/>
              <a:t>2D CPDI2q </a:t>
            </a:r>
            <a:r>
              <a:rPr lang="fr-FR" b="1" dirty="0" err="1" smtClean="0"/>
              <a:t>slumping</a:t>
            </a:r>
            <a:r>
              <a:rPr lang="fr-FR" b="1" dirty="0" smtClean="0"/>
              <a:t> </a:t>
            </a:r>
            <a:r>
              <a:rPr lang="fr-FR" b="1" dirty="0" err="1" smtClean="0"/>
              <a:t>process</a:t>
            </a:r>
            <a:endParaRPr lang="en-US" b="1" dirty="0"/>
          </a:p>
        </p:txBody>
      </p:sp>
      <p:sp>
        <p:nvSpPr>
          <p:cNvPr id="8" name="ZoneTexte 7"/>
          <p:cNvSpPr txBox="1"/>
          <p:nvPr/>
        </p:nvSpPr>
        <p:spPr>
          <a:xfrm>
            <a:off x="7747220" y="3779421"/>
            <a:ext cx="360658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 smtClean="0"/>
              <a:t>Figure 8: Final second invariant of the plastic </a:t>
            </a:r>
            <a:r>
              <a:rPr lang="fr-FR" dirty="0" err="1" smtClean="0"/>
              <a:t>strain</a:t>
            </a:r>
            <a:r>
              <a:rPr lang="fr-FR" dirty="0" smtClean="0"/>
              <a:t>. The principal </a:t>
            </a:r>
            <a:r>
              <a:rPr lang="fr-FR" dirty="0" err="1" smtClean="0"/>
              <a:t>shear</a:t>
            </a:r>
            <a:r>
              <a:rPr lang="fr-FR" dirty="0" smtClean="0"/>
              <a:t> zone </a:t>
            </a:r>
            <a:r>
              <a:rPr lang="fr-FR" dirty="0" err="1" smtClean="0"/>
              <a:t>rapidly</a:t>
            </a:r>
            <a:r>
              <a:rPr lang="fr-FR" dirty="0" smtClean="0"/>
              <a:t> </a:t>
            </a:r>
            <a:r>
              <a:rPr lang="fr-FR" dirty="0" err="1" smtClean="0"/>
              <a:t>develops</a:t>
            </a:r>
            <a:r>
              <a:rPr lang="fr-FR" dirty="0" smtClean="0"/>
              <a:t> at the base of the </a:t>
            </a:r>
            <a:r>
              <a:rPr lang="fr-FR" dirty="0" err="1" smtClean="0"/>
              <a:t>material</a:t>
            </a:r>
            <a:r>
              <a:rPr lang="fr-FR" dirty="0" smtClean="0"/>
              <a:t> and </a:t>
            </a:r>
            <a:r>
              <a:rPr lang="fr-FR" dirty="0" err="1" smtClean="0"/>
              <a:t>quickly</a:t>
            </a:r>
            <a:r>
              <a:rPr lang="fr-FR" dirty="0" smtClean="0"/>
              <a:t> </a:t>
            </a:r>
            <a:r>
              <a:rPr lang="fr-FR" dirty="0" err="1" smtClean="0"/>
              <a:t>propagtes</a:t>
            </a:r>
            <a:r>
              <a:rPr lang="fr-FR" dirty="0" smtClean="0"/>
              <a:t> </a:t>
            </a:r>
            <a:r>
              <a:rPr lang="fr-FR" dirty="0" err="1" smtClean="0"/>
              <a:t>upward</a:t>
            </a:r>
            <a:r>
              <a:rPr lang="fr-FR" dirty="0" smtClean="0"/>
              <a:t>. An extension zone </a:t>
            </a:r>
            <a:r>
              <a:rPr lang="fr-FR" dirty="0" err="1" smtClean="0"/>
              <a:t>develops</a:t>
            </a:r>
            <a:r>
              <a:rPr lang="fr-FR" dirty="0" smtClean="0"/>
              <a:t> at the top </a:t>
            </a:r>
            <a:r>
              <a:rPr lang="fr-FR" dirty="0" err="1" smtClean="0"/>
              <a:t>where</a:t>
            </a:r>
            <a:r>
              <a:rPr lang="fr-FR" dirty="0" smtClean="0"/>
              <a:t> the </a:t>
            </a:r>
            <a:r>
              <a:rPr lang="fr-FR" dirty="0" err="1" smtClean="0"/>
              <a:t>shear</a:t>
            </a:r>
            <a:r>
              <a:rPr lang="fr-FR" dirty="0" smtClean="0"/>
              <a:t> zone </a:t>
            </a:r>
            <a:r>
              <a:rPr lang="fr-FR" dirty="0" err="1" smtClean="0"/>
              <a:t>intersect</a:t>
            </a:r>
            <a:r>
              <a:rPr lang="fr-FR" dirty="0" smtClean="0"/>
              <a:t> the free surface </a:t>
            </a:r>
            <a:r>
              <a:rPr lang="fr-FR" dirty="0" err="1" smtClean="0"/>
              <a:t>while</a:t>
            </a:r>
            <a:r>
              <a:rPr lang="fr-FR" dirty="0" smtClean="0"/>
              <a:t> a compression zone </a:t>
            </a:r>
            <a:r>
              <a:rPr lang="fr-FR" dirty="0" err="1" smtClean="0"/>
              <a:t>progressively</a:t>
            </a:r>
            <a:r>
              <a:rPr lang="fr-FR" dirty="0" smtClean="0"/>
              <a:t> </a:t>
            </a:r>
            <a:r>
              <a:rPr lang="fr-FR" dirty="0" err="1" smtClean="0"/>
              <a:t>develops</a:t>
            </a:r>
            <a:r>
              <a:rPr lang="fr-FR" dirty="0" smtClean="0"/>
              <a:t> at the </a:t>
            </a:r>
            <a:r>
              <a:rPr lang="fr-FR" dirty="0" err="1" smtClean="0"/>
              <a:t>toe</a:t>
            </a:r>
            <a:r>
              <a:rPr lang="fr-FR" dirty="0" smtClean="0"/>
              <a:t> of the slide.</a:t>
            </a:r>
            <a:endParaRPr lang="en-US" i="1" dirty="0"/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>
          <a:xfrm>
            <a:off x="838200" y="1690688"/>
            <a:ext cx="10515601" cy="208873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CH" dirty="0" smtClean="0"/>
              <a:t>The </a:t>
            </a:r>
            <a:r>
              <a:rPr lang="fr-CH" dirty="0" err="1" smtClean="0"/>
              <a:t>overall</a:t>
            </a:r>
            <a:r>
              <a:rPr lang="fr-CH" dirty="0" smtClean="0"/>
              <a:t> </a:t>
            </a:r>
            <a:r>
              <a:rPr lang="fr-CH" dirty="0" err="1" smtClean="0"/>
              <a:t>dynamic</a:t>
            </a:r>
            <a:r>
              <a:rPr lang="fr-CH" dirty="0" smtClean="0"/>
              <a:t> of the </a:t>
            </a:r>
            <a:r>
              <a:rPr lang="fr-CH" dirty="0" err="1" smtClean="0"/>
              <a:t>slump</a:t>
            </a:r>
            <a:r>
              <a:rPr lang="fr-CH" dirty="0" smtClean="0"/>
              <a:t> </a:t>
            </a:r>
            <a:r>
              <a:rPr lang="fr-CH" dirty="0" err="1" smtClean="0"/>
              <a:t>is</a:t>
            </a:r>
            <a:r>
              <a:rPr lang="fr-CH" dirty="0" smtClean="0"/>
              <a:t> </a:t>
            </a:r>
            <a:r>
              <a:rPr lang="fr-CH" dirty="0" err="1" smtClean="0"/>
              <a:t>coherant</a:t>
            </a:r>
            <a:r>
              <a:rPr lang="fr-CH" dirty="0" smtClean="0"/>
              <a:t>: an </a:t>
            </a:r>
            <a:r>
              <a:rPr lang="fr-CH" dirty="0" err="1" smtClean="0"/>
              <a:t>extensional</a:t>
            </a:r>
            <a:r>
              <a:rPr lang="fr-CH" dirty="0" smtClean="0"/>
              <a:t> zone </a:t>
            </a:r>
            <a:r>
              <a:rPr lang="fr-CH" dirty="0" err="1" smtClean="0"/>
              <a:t>develops</a:t>
            </a:r>
            <a:r>
              <a:rPr lang="fr-CH" dirty="0" smtClean="0"/>
              <a:t> on the top </a:t>
            </a:r>
            <a:r>
              <a:rPr lang="fr-CH" dirty="0" err="1" smtClean="0"/>
              <a:t>while</a:t>
            </a:r>
            <a:r>
              <a:rPr lang="fr-CH" dirty="0" smtClean="0"/>
              <a:t> </a:t>
            </a:r>
            <a:r>
              <a:rPr lang="fr-CH" dirty="0" err="1" smtClean="0"/>
              <a:t>moving</a:t>
            </a:r>
            <a:r>
              <a:rPr lang="fr-CH" dirty="0" smtClean="0"/>
              <a:t> </a:t>
            </a:r>
            <a:r>
              <a:rPr lang="fr-CH" dirty="0" err="1" smtClean="0"/>
              <a:t>materials</a:t>
            </a:r>
            <a:r>
              <a:rPr lang="fr-CH" dirty="0" smtClean="0"/>
              <a:t> </a:t>
            </a:r>
            <a:r>
              <a:rPr lang="fr-CH" dirty="0" err="1" smtClean="0"/>
              <a:t>accumulate</a:t>
            </a:r>
            <a:r>
              <a:rPr lang="fr-CH" dirty="0" smtClean="0"/>
              <a:t> at the </a:t>
            </a:r>
            <a:r>
              <a:rPr lang="fr-CH" dirty="0" err="1" smtClean="0"/>
              <a:t>toe</a:t>
            </a:r>
            <a:r>
              <a:rPr lang="fr-CH" dirty="0" smtClean="0"/>
              <a:t>, </a:t>
            </a:r>
            <a:r>
              <a:rPr lang="fr-CH" dirty="0" err="1" smtClean="0"/>
              <a:t>resulting</a:t>
            </a:r>
            <a:r>
              <a:rPr lang="fr-CH" dirty="0" smtClean="0"/>
              <a:t> in a </a:t>
            </a:r>
            <a:r>
              <a:rPr lang="fr-CH" dirty="0" err="1" smtClean="0"/>
              <a:t>bulging</a:t>
            </a:r>
            <a:r>
              <a:rPr lang="fr-CH" dirty="0" smtClean="0"/>
              <a:t> of the front. A </a:t>
            </a:r>
            <a:r>
              <a:rPr lang="fr-CH" dirty="0" err="1" smtClean="0"/>
              <a:t>shear</a:t>
            </a:r>
            <a:r>
              <a:rPr lang="fr-CH" dirty="0" smtClean="0"/>
              <a:t> zone </a:t>
            </a:r>
            <a:r>
              <a:rPr lang="fr-CH" dirty="0" err="1" smtClean="0"/>
              <a:t>propagates</a:t>
            </a:r>
            <a:r>
              <a:rPr lang="fr-CH" dirty="0" smtClean="0"/>
              <a:t> </a:t>
            </a:r>
            <a:r>
              <a:rPr lang="fr-CH" dirty="0" err="1" smtClean="0"/>
              <a:t>from</a:t>
            </a:r>
            <a:r>
              <a:rPr lang="fr-CH" dirty="0" smtClean="0"/>
              <a:t> the base to the top.</a:t>
            </a:r>
          </a:p>
          <a:p>
            <a:pPr algn="just"/>
            <a:r>
              <a:rPr lang="fr-CH" dirty="0" smtClean="0"/>
              <a:t>The CPDI2q </a:t>
            </a:r>
            <a:r>
              <a:rPr lang="fr-CH" dirty="0" err="1" smtClean="0"/>
              <a:t>allows</a:t>
            </a:r>
            <a:r>
              <a:rPr lang="fr-CH" dirty="0" smtClean="0"/>
              <a:t> an </a:t>
            </a:r>
            <a:r>
              <a:rPr lang="fr-CH" dirty="0" err="1" smtClean="0"/>
              <a:t>accurate</a:t>
            </a:r>
            <a:r>
              <a:rPr lang="fr-CH" dirty="0" smtClean="0"/>
              <a:t> visualisation of the free surface, </a:t>
            </a:r>
            <a:r>
              <a:rPr lang="fr-CH" dirty="0" err="1" smtClean="0"/>
              <a:t>similarly</a:t>
            </a:r>
            <a:r>
              <a:rPr lang="fr-CH" dirty="0" smtClean="0"/>
              <a:t> to the FEM.</a:t>
            </a:r>
          </a:p>
          <a:p>
            <a:pPr algn="just"/>
            <a:r>
              <a:rPr lang="fr-CH" dirty="0" smtClean="0"/>
              <a:t>The simulation </a:t>
            </a:r>
            <a:r>
              <a:rPr lang="fr-CH" dirty="0" err="1" smtClean="0"/>
              <a:t>achieved</a:t>
            </a:r>
            <a:r>
              <a:rPr lang="fr-CH" dirty="0" smtClean="0"/>
              <a:t> in 24 s (2785 </a:t>
            </a:r>
            <a:r>
              <a:rPr lang="fr-CH" dirty="0" err="1" smtClean="0"/>
              <a:t>material</a:t>
            </a:r>
            <a:r>
              <a:rPr lang="fr-CH" smtClean="0"/>
              <a:t> points) </a:t>
            </a:r>
            <a:r>
              <a:rPr lang="fr-CH" dirty="0" smtClean="0"/>
              <a:t>on a modern laptop. </a:t>
            </a: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31" r="8409" b="17729"/>
          <a:stretch/>
        </p:blipFill>
        <p:spPr>
          <a:xfrm>
            <a:off x="940020" y="3599982"/>
            <a:ext cx="6705380" cy="3010004"/>
          </a:xfrm>
        </p:spPr>
      </p:pic>
    </p:spTree>
    <p:extLst>
      <p:ext uri="{BB962C8B-B14F-4D97-AF65-F5344CB8AC3E}">
        <p14:creationId xmlns:p14="http://schemas.microsoft.com/office/powerpoint/2010/main" val="1879374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3D GIMPM </a:t>
            </a:r>
            <a:r>
              <a:rPr lang="fr-FR" b="1" dirty="0" err="1"/>
              <a:t>slumping</a:t>
            </a:r>
            <a:r>
              <a:rPr lang="fr-FR" b="1" dirty="0"/>
              <a:t> </a:t>
            </a:r>
            <a:r>
              <a:rPr lang="fr-FR" b="1" dirty="0" err="1" smtClean="0"/>
              <a:t>process</a:t>
            </a:r>
            <a:r>
              <a:rPr lang="fr-FR" b="1" dirty="0" smtClean="0"/>
              <a:t> (</a:t>
            </a:r>
            <a:r>
              <a:rPr lang="fr-FR" b="1" dirty="0" smtClean="0"/>
              <a:t>GIF in </a:t>
            </a:r>
            <a:r>
              <a:rPr lang="fr-FR" b="1" dirty="0" err="1" smtClean="0"/>
              <a:t>fullscreen</a:t>
            </a:r>
            <a:r>
              <a:rPr lang="fr-FR" b="1" dirty="0" smtClean="0"/>
              <a:t>)</a:t>
            </a:r>
            <a:endParaRPr lang="en-US" b="1" dirty="0"/>
          </a:p>
        </p:txBody>
      </p:sp>
      <p:sp>
        <p:nvSpPr>
          <p:cNvPr id="8" name="ZoneTexte 7"/>
          <p:cNvSpPr txBox="1"/>
          <p:nvPr/>
        </p:nvSpPr>
        <p:spPr>
          <a:xfrm>
            <a:off x="582905" y="1729941"/>
            <a:ext cx="109372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 smtClean="0"/>
              <a:t>Figure 9: Evolution of the second invariant of the plastic </a:t>
            </a:r>
            <a:r>
              <a:rPr lang="fr-FR" dirty="0" err="1" smtClean="0"/>
              <a:t>strain</a:t>
            </a:r>
            <a:r>
              <a:rPr lang="fr-FR" dirty="0" smtClean="0"/>
              <a:t> and the </a:t>
            </a:r>
            <a:r>
              <a:rPr lang="fr-FR" dirty="0" err="1" smtClean="0"/>
              <a:t>elevation</a:t>
            </a:r>
            <a:r>
              <a:rPr lang="fr-FR" dirty="0" smtClean="0"/>
              <a:t> at the </a:t>
            </a:r>
            <a:r>
              <a:rPr lang="fr-FR" dirty="0" err="1" smtClean="0"/>
              <a:t>material</a:t>
            </a:r>
            <a:r>
              <a:rPr lang="fr-FR" dirty="0" smtClean="0"/>
              <a:t> </a:t>
            </a:r>
            <a:r>
              <a:rPr lang="fr-FR" dirty="0" err="1" smtClean="0"/>
              <a:t>point’s</a:t>
            </a:r>
            <a:r>
              <a:rPr lang="fr-FR" dirty="0" smtClean="0"/>
              <a:t> locations.</a:t>
            </a:r>
            <a:endParaRPr lang="en-US" i="1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36" y="2155460"/>
            <a:ext cx="11613727" cy="4187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888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3D GIMPM </a:t>
            </a:r>
            <a:r>
              <a:rPr lang="fr-FR" b="1" dirty="0" err="1"/>
              <a:t>slumping</a:t>
            </a:r>
            <a:r>
              <a:rPr lang="fr-FR" b="1" dirty="0"/>
              <a:t> </a:t>
            </a:r>
            <a:r>
              <a:rPr lang="fr-FR" b="1" dirty="0" err="1"/>
              <a:t>process</a:t>
            </a:r>
            <a:endParaRPr lang="en-US" b="1" dirty="0"/>
          </a:p>
        </p:txBody>
      </p:sp>
      <p:sp>
        <p:nvSpPr>
          <p:cNvPr id="8" name="ZoneTexte 7"/>
          <p:cNvSpPr txBox="1"/>
          <p:nvPr/>
        </p:nvSpPr>
        <p:spPr>
          <a:xfrm>
            <a:off x="838200" y="3227578"/>
            <a:ext cx="1051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 smtClean="0"/>
              <a:t>Figure 10: Final </a:t>
            </a:r>
            <a:r>
              <a:rPr lang="fr-FR" dirty="0" err="1" smtClean="0"/>
              <a:t>geometry</a:t>
            </a:r>
            <a:r>
              <a:rPr lang="fr-FR" dirty="0" smtClean="0"/>
              <a:t> of the </a:t>
            </a:r>
            <a:r>
              <a:rPr lang="fr-FR" dirty="0" err="1" smtClean="0"/>
              <a:t>slump</a:t>
            </a:r>
            <a:r>
              <a:rPr lang="fr-FR" dirty="0" smtClean="0"/>
              <a:t>. The second invariant of the plastic </a:t>
            </a:r>
            <a:r>
              <a:rPr lang="fr-FR" dirty="0" err="1" smtClean="0"/>
              <a:t>stain</a:t>
            </a:r>
            <a:r>
              <a:rPr lang="fr-FR" dirty="0" smtClean="0"/>
              <a:t> and the final </a:t>
            </a:r>
            <a:r>
              <a:rPr lang="fr-FR" dirty="0" err="1" smtClean="0"/>
              <a:t>elevation</a:t>
            </a:r>
            <a:r>
              <a:rPr lang="fr-FR" dirty="0" smtClean="0"/>
              <a:t> are </a:t>
            </a:r>
            <a:r>
              <a:rPr lang="fr-FR" dirty="0" err="1" smtClean="0"/>
              <a:t>shown</a:t>
            </a:r>
            <a:r>
              <a:rPr lang="fr-FR" dirty="0" smtClean="0"/>
              <a:t> at the </a:t>
            </a:r>
            <a:r>
              <a:rPr lang="fr-FR" dirty="0" err="1" smtClean="0"/>
              <a:t>material</a:t>
            </a:r>
            <a:r>
              <a:rPr lang="fr-FR" dirty="0" smtClean="0"/>
              <a:t> </a:t>
            </a:r>
            <a:r>
              <a:rPr lang="fr-FR" dirty="0" err="1" smtClean="0"/>
              <a:t>point’s</a:t>
            </a:r>
            <a:r>
              <a:rPr lang="fr-FR" dirty="0" smtClean="0"/>
              <a:t> location</a:t>
            </a:r>
            <a:endParaRPr lang="en-US" i="1" dirty="0"/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>
          <a:xfrm>
            <a:off x="838200" y="1690688"/>
            <a:ext cx="10515601" cy="20887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CH" dirty="0" smtClean="0"/>
              <a:t>The </a:t>
            </a:r>
            <a:r>
              <a:rPr lang="fr-CH" dirty="0" err="1" smtClean="0"/>
              <a:t>dynamics</a:t>
            </a:r>
            <a:r>
              <a:rPr lang="fr-CH" dirty="0" smtClean="0"/>
              <a:t> of 3D simulation </a:t>
            </a:r>
            <a:r>
              <a:rPr lang="fr-CH" dirty="0" err="1" smtClean="0"/>
              <a:t>is</a:t>
            </a:r>
            <a:r>
              <a:rPr lang="fr-CH" dirty="0" smtClean="0"/>
              <a:t> </a:t>
            </a:r>
            <a:r>
              <a:rPr lang="fr-CH" dirty="0" err="1" smtClean="0"/>
              <a:t>similar</a:t>
            </a:r>
            <a:r>
              <a:rPr lang="fr-CH" dirty="0" smtClean="0"/>
              <a:t> to the CPDI2q solution</a:t>
            </a:r>
          </a:p>
          <a:p>
            <a:pPr algn="just"/>
            <a:r>
              <a:rPr lang="fr-CH" dirty="0" smtClean="0"/>
              <a:t>The simulation </a:t>
            </a:r>
            <a:r>
              <a:rPr lang="fr-CH" dirty="0" err="1" smtClean="0"/>
              <a:t>achieved</a:t>
            </a:r>
            <a:r>
              <a:rPr lang="fr-CH" dirty="0" smtClean="0"/>
              <a:t> in 9.3 h (399’840 </a:t>
            </a:r>
            <a:r>
              <a:rPr lang="fr-CH" dirty="0" err="1" smtClean="0"/>
              <a:t>material</a:t>
            </a:r>
            <a:r>
              <a:rPr lang="fr-CH" dirty="0" smtClean="0"/>
              <a:t> points) on a modern laptop</a:t>
            </a:r>
            <a:r>
              <a:rPr lang="fr-CH" dirty="0"/>
              <a:t> </a:t>
            </a:r>
            <a:r>
              <a:rPr lang="en-CH" dirty="0" smtClean="0"/>
              <a:t>–</a:t>
            </a:r>
            <a:r>
              <a:rPr lang="fr-CH" dirty="0" smtClean="0"/>
              <a:t>&gt; </a:t>
            </a:r>
            <a:r>
              <a:rPr lang="fr-CH" dirty="0" err="1" smtClean="0"/>
              <a:t>decent</a:t>
            </a:r>
            <a:r>
              <a:rPr lang="fr-CH" dirty="0" smtClean="0"/>
              <a:t> </a:t>
            </a:r>
            <a:r>
              <a:rPr lang="fr-CH" dirty="0" err="1" smtClean="0"/>
              <a:t>runtime</a:t>
            </a:r>
            <a:endParaRPr lang="fr-CH" dirty="0" smtClean="0"/>
          </a:p>
        </p:txBody>
      </p:sp>
      <p:pic>
        <p:nvPicPr>
          <p:cNvPr id="11" name="Espace réservé du contenu 10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76" t="7657" r="9261" b="19595"/>
          <a:stretch/>
        </p:blipFill>
        <p:spPr>
          <a:xfrm>
            <a:off x="1720644" y="3873909"/>
            <a:ext cx="8585982" cy="2703872"/>
          </a:xfrm>
        </p:spPr>
      </p:pic>
    </p:spTree>
    <p:extLst>
      <p:ext uri="{BB962C8B-B14F-4D97-AF65-F5344CB8AC3E}">
        <p14:creationId xmlns:p14="http://schemas.microsoft.com/office/powerpoint/2010/main" val="1139283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/>
              <a:t>3D vs 2D </a:t>
            </a:r>
            <a:r>
              <a:rPr lang="en-CH" b="1" dirty="0" smtClean="0"/>
              <a:t>–</a:t>
            </a:r>
            <a:r>
              <a:rPr lang="fr-FR" b="1" dirty="0" smtClean="0"/>
              <a:t> CPDI2q vs GIMPM</a:t>
            </a:r>
            <a:endParaRPr lang="en-US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Both 2D and 3D solutions are similar regarding the overall dynamics</a:t>
            </a:r>
          </a:p>
          <a:p>
            <a:r>
              <a:rPr lang="en-US" dirty="0" smtClean="0"/>
              <a:t>CPDI2q provides more useful results compared to the GIMPM solution: the exact geometry of the slump is rendered, compared to the GIMPM where only the location of the material points is acknowledged (GIMP </a:t>
            </a:r>
            <a:r>
              <a:rPr lang="en-CH" dirty="0" smtClean="0">
                <a:sym typeface="Wingdings" panose="05000000000000000000" pitchFamily="2" charset="2"/>
              </a:rPr>
              <a:t></a:t>
            </a:r>
            <a:r>
              <a:rPr lang="fr-FR" dirty="0" smtClean="0">
                <a:sym typeface="Wingdings" panose="05000000000000000000" pitchFamily="2" charset="2"/>
              </a:rPr>
              <a:t> spatial gaps </a:t>
            </a:r>
            <a:r>
              <a:rPr lang="fr-FR" dirty="0" err="1" smtClean="0">
                <a:sym typeface="Wingdings" panose="05000000000000000000" pitchFamily="2" charset="2"/>
              </a:rPr>
              <a:t>between</a:t>
            </a:r>
            <a:r>
              <a:rPr lang="fr-FR" dirty="0" smtClean="0">
                <a:sym typeface="Wingdings" panose="05000000000000000000" pitchFamily="2" charset="2"/>
              </a:rPr>
              <a:t> </a:t>
            </a:r>
            <a:r>
              <a:rPr lang="fr-FR" dirty="0" err="1" smtClean="0">
                <a:sym typeface="Wingdings" panose="05000000000000000000" pitchFamily="2" charset="2"/>
              </a:rPr>
              <a:t>material</a:t>
            </a:r>
            <a:r>
              <a:rPr lang="fr-FR" dirty="0" smtClean="0">
                <a:sym typeface="Wingdings" panose="05000000000000000000" pitchFamily="2" charset="2"/>
              </a:rPr>
              <a:t> points)</a:t>
            </a:r>
          </a:p>
          <a:p>
            <a:r>
              <a:rPr lang="fr-FR" dirty="0" smtClean="0">
                <a:sym typeface="Wingdings" panose="05000000000000000000" pitchFamily="2" charset="2"/>
              </a:rPr>
              <a:t>CPDI2q </a:t>
            </a:r>
            <a:r>
              <a:rPr lang="fr-FR" dirty="0" err="1" smtClean="0">
                <a:sym typeface="Wingdings" panose="05000000000000000000" pitchFamily="2" charset="2"/>
              </a:rPr>
              <a:t>provides</a:t>
            </a:r>
            <a:r>
              <a:rPr lang="fr-FR" dirty="0" smtClean="0">
                <a:sym typeface="Wingdings" panose="05000000000000000000" pitchFamily="2" charset="2"/>
              </a:rPr>
              <a:t> a </a:t>
            </a:r>
            <a:r>
              <a:rPr lang="fr-FR" dirty="0" err="1" smtClean="0">
                <a:sym typeface="Wingdings" panose="05000000000000000000" pitchFamily="2" charset="2"/>
              </a:rPr>
              <a:t>continuous</a:t>
            </a:r>
            <a:r>
              <a:rPr lang="fr-FR" dirty="0" smtClean="0">
                <a:sym typeface="Wingdings" panose="05000000000000000000" pitchFamily="2" charset="2"/>
              </a:rPr>
              <a:t> solution of the </a:t>
            </a:r>
            <a:r>
              <a:rPr lang="fr-FR" dirty="0" err="1" smtClean="0">
                <a:sym typeface="Wingdings" panose="05000000000000000000" pitchFamily="2" charset="2"/>
              </a:rPr>
              <a:t>deformed</a:t>
            </a:r>
            <a:r>
              <a:rPr lang="fr-FR" dirty="0" smtClean="0">
                <a:sym typeface="Wingdings" panose="05000000000000000000" pitchFamily="2" charset="2"/>
              </a:rPr>
              <a:t> </a:t>
            </a:r>
            <a:r>
              <a:rPr lang="fr-FR" dirty="0" err="1" smtClean="0">
                <a:sym typeface="Wingdings" panose="05000000000000000000" pitchFamily="2" charset="2"/>
              </a:rPr>
              <a:t>solid</a:t>
            </a:r>
            <a:endParaRPr lang="en-US" dirty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The MATLAB implementation can reach good computational efficiency </a:t>
            </a:r>
            <a:r>
              <a:rPr lang="en-CH" dirty="0" smtClean="0">
                <a:sym typeface="Wingdings" panose="05000000000000000000" pitchFamily="2" charset="2"/>
              </a:rPr>
              <a:t></a:t>
            </a:r>
            <a:r>
              <a:rPr lang="fr-FR" dirty="0" smtClean="0">
                <a:sym typeface="Wingdings" panose="05000000000000000000" pitchFamily="2" charset="2"/>
              </a:rPr>
              <a:t> </a:t>
            </a:r>
            <a:r>
              <a:rPr lang="fr-FR" dirty="0" err="1" smtClean="0">
                <a:sym typeface="Wingdings" panose="05000000000000000000" pitchFamily="2" charset="2"/>
              </a:rPr>
              <a:t>useful</a:t>
            </a:r>
            <a:r>
              <a:rPr lang="fr-FR" dirty="0" smtClean="0">
                <a:sym typeface="Wingdings" panose="05000000000000000000" pitchFamily="2" charset="2"/>
              </a:rPr>
              <a:t> for production </a:t>
            </a:r>
            <a:r>
              <a:rPr lang="fr-FR" dirty="0" err="1" smtClean="0">
                <a:sym typeface="Wingdings" panose="05000000000000000000" pitchFamily="2" charset="2"/>
              </a:rPr>
              <a:t>task</a:t>
            </a:r>
            <a:r>
              <a:rPr lang="fr-FR" dirty="0" smtClean="0">
                <a:sym typeface="Wingdings" panose="05000000000000000000" pitchFamily="2" charset="2"/>
              </a:rPr>
              <a:t> and </a:t>
            </a:r>
            <a:r>
              <a:rPr lang="fr-FR" dirty="0" err="1" smtClean="0">
                <a:sym typeface="Wingdings" panose="05000000000000000000" pitchFamily="2" charset="2"/>
              </a:rPr>
              <a:t>provides</a:t>
            </a:r>
            <a:r>
              <a:rPr lang="fr-FR" dirty="0" smtClean="0">
                <a:sym typeface="Wingdings" panose="05000000000000000000" pitchFamily="2" charset="2"/>
              </a:rPr>
              <a:t> a </a:t>
            </a:r>
            <a:r>
              <a:rPr lang="fr-FR" dirty="0" err="1" smtClean="0">
                <a:sym typeface="Wingdings" panose="05000000000000000000" pitchFamily="2" charset="2"/>
              </a:rPr>
              <a:t>friendly</a:t>
            </a:r>
            <a:r>
              <a:rPr lang="fr-FR" dirty="0" smtClean="0">
                <a:sym typeface="Wingdings" panose="05000000000000000000" pitchFamily="2" charset="2"/>
              </a:rPr>
              <a:t> </a:t>
            </a:r>
            <a:r>
              <a:rPr lang="fr-FR" dirty="0" err="1" smtClean="0">
                <a:sym typeface="Wingdings" panose="05000000000000000000" pitchFamily="2" charset="2"/>
              </a:rPr>
              <a:t>implemetation</a:t>
            </a:r>
            <a:r>
              <a:rPr lang="fr-FR" dirty="0" smtClean="0">
                <a:sym typeface="Wingdings" panose="05000000000000000000" pitchFamily="2" charset="2"/>
              </a:rPr>
              <a:t> </a:t>
            </a:r>
            <a:r>
              <a:rPr lang="fr-FR" dirty="0" err="1" smtClean="0">
                <a:sym typeface="Wingdings" panose="05000000000000000000" pitchFamily="2" charset="2"/>
              </a:rPr>
              <a:t>compared</a:t>
            </a:r>
            <a:r>
              <a:rPr lang="fr-FR" dirty="0" smtClean="0">
                <a:sym typeface="Wingdings" panose="05000000000000000000" pitchFamily="2" charset="2"/>
              </a:rPr>
              <a:t> to a C </a:t>
            </a:r>
            <a:r>
              <a:rPr lang="fr-FR" dirty="0" err="1" smtClean="0">
                <a:sym typeface="Wingdings" panose="05000000000000000000" pitchFamily="2" charset="2"/>
              </a:rPr>
              <a:t>implementation</a:t>
            </a:r>
            <a:endParaRPr lang="fr-FR" dirty="0" smtClean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625506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/>
              <a:t>Perspectives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 MATLAB-based solver could be efficient in successfully implement the GIMPM/CPDI2q variant of MPM</a:t>
            </a:r>
          </a:p>
          <a:p>
            <a:r>
              <a:rPr lang="en-US" dirty="0" smtClean="0"/>
              <a:t>Its efficiency was demonstrated via a comparison with experimental results of Bui </a:t>
            </a:r>
            <a:r>
              <a:rPr lang="en-US" dirty="0" err="1" smtClean="0"/>
              <a:t>etal</a:t>
            </a:r>
            <a:r>
              <a:rPr lang="en-US" dirty="0" smtClean="0"/>
              <a:t>, 2008 and our experimental work of granular collapses</a:t>
            </a:r>
          </a:p>
          <a:p>
            <a:r>
              <a:rPr lang="en-US" dirty="0" smtClean="0"/>
              <a:t>An application to slumping process was demonstrated in 2D and 3D</a:t>
            </a:r>
          </a:p>
          <a:p>
            <a:r>
              <a:rPr lang="en-US" dirty="0" smtClean="0"/>
              <a:t>CPDI2q provides useful </a:t>
            </a:r>
            <a:r>
              <a:rPr lang="en-US" smtClean="0"/>
              <a:t>additional information </a:t>
            </a:r>
            <a:r>
              <a:rPr lang="en-US" dirty="0" smtClean="0"/>
              <a:t>regarding the post-failure geometry of the slump.</a:t>
            </a:r>
          </a:p>
          <a:p>
            <a:r>
              <a:rPr lang="en-US" dirty="0" smtClean="0"/>
              <a:t>A greater computational efficiency could be reached by translating the solver into C-CUDA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912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err="1" smtClean="0"/>
              <a:t>References</a:t>
            </a:r>
            <a:endParaRPr lang="en-US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H. Bui, R. </a:t>
            </a:r>
            <a:r>
              <a:rPr lang="en-US" dirty="0" err="1"/>
              <a:t>Fukagawa</a:t>
            </a:r>
            <a:r>
              <a:rPr lang="en-US" dirty="0"/>
              <a:t>, K. </a:t>
            </a:r>
            <a:r>
              <a:rPr lang="en-US" dirty="0" err="1"/>
              <a:t>Sako</a:t>
            </a:r>
            <a:r>
              <a:rPr lang="en-US" dirty="0"/>
              <a:t>, and S. </a:t>
            </a:r>
            <a:r>
              <a:rPr lang="en-US" dirty="0" err="1"/>
              <a:t>Ohno</a:t>
            </a:r>
            <a:r>
              <a:rPr lang="en-US" dirty="0"/>
              <a:t>, </a:t>
            </a:r>
            <a:r>
              <a:rPr lang="en-US" dirty="0" smtClean="0"/>
              <a:t>International </a:t>
            </a:r>
            <a:r>
              <a:rPr lang="en-US" dirty="0"/>
              <a:t>Journal </a:t>
            </a:r>
            <a:r>
              <a:rPr lang="en-US" dirty="0" smtClean="0"/>
              <a:t>for Numerical </a:t>
            </a:r>
            <a:r>
              <a:rPr lang="en-US" dirty="0"/>
              <a:t>and Analytical Methods </a:t>
            </a:r>
            <a:r>
              <a:rPr lang="en-US" dirty="0" smtClean="0"/>
              <a:t>in </a:t>
            </a:r>
            <a:r>
              <a:rPr lang="en-US" dirty="0" err="1" smtClean="0"/>
              <a:t>Geomechanics</a:t>
            </a:r>
            <a:r>
              <a:rPr lang="en-US" dirty="0" smtClean="0"/>
              <a:t> </a:t>
            </a:r>
            <a:r>
              <a:rPr lang="en-US" dirty="0"/>
              <a:t>32, 1537 (2008</a:t>
            </a:r>
            <a:r>
              <a:rPr lang="en-US" dirty="0" smtClean="0"/>
              <a:t>).</a:t>
            </a:r>
          </a:p>
          <a:p>
            <a:r>
              <a:rPr lang="en-US" dirty="0"/>
              <a:t>D. </a:t>
            </a:r>
            <a:r>
              <a:rPr lang="en-US" dirty="0" err="1"/>
              <a:t>Sulsky</a:t>
            </a:r>
            <a:r>
              <a:rPr lang="en-US" dirty="0"/>
              <a:t>, Z. Chen, and H. L. Schreyer, </a:t>
            </a:r>
            <a:r>
              <a:rPr lang="en-US" dirty="0" smtClean="0"/>
              <a:t>Computer Methods </a:t>
            </a:r>
            <a:r>
              <a:rPr lang="en-US" dirty="0"/>
              <a:t>in Applied Mechanics and Engineering 118, </a:t>
            </a:r>
            <a:r>
              <a:rPr lang="en-US" dirty="0" smtClean="0"/>
              <a:t>179 </a:t>
            </a:r>
            <a:r>
              <a:rPr lang="en-CH" dirty="0" smtClean="0"/>
              <a:t>(1994).</a:t>
            </a:r>
            <a:endParaRPr lang="fr-CH" dirty="0" smtClean="0"/>
          </a:p>
          <a:p>
            <a:r>
              <a:rPr lang="en-US" dirty="0" smtClean="0"/>
              <a:t>J</a:t>
            </a:r>
            <a:r>
              <a:rPr lang="en-US" dirty="0"/>
              <a:t>. E. </a:t>
            </a:r>
            <a:r>
              <a:rPr lang="en-US" dirty="0" err="1"/>
              <a:t>Guilkey</a:t>
            </a:r>
            <a:r>
              <a:rPr lang="en-US" dirty="0"/>
              <a:t> and J. A. </a:t>
            </a:r>
            <a:r>
              <a:rPr lang="en-US" dirty="0" err="1"/>
              <a:t>Wiess</a:t>
            </a:r>
            <a:r>
              <a:rPr lang="en-US" dirty="0"/>
              <a:t>, International Journal </a:t>
            </a:r>
            <a:r>
              <a:rPr lang="en-US" dirty="0" smtClean="0"/>
              <a:t>for Numerical </a:t>
            </a:r>
            <a:r>
              <a:rPr lang="en-US" dirty="0"/>
              <a:t>Methods in Engineering (2003).</a:t>
            </a:r>
            <a:endParaRPr lang="fr-FR" dirty="0" smtClean="0"/>
          </a:p>
          <a:p>
            <a:r>
              <a:rPr lang="it-IT" dirty="0"/>
              <a:t>P. Huang, S. L. Li, H. Guo, and Z. M. Hao, </a:t>
            </a:r>
            <a:r>
              <a:rPr lang="it-IT" dirty="0" smtClean="0"/>
              <a:t>Computa</a:t>
            </a:r>
            <a:r>
              <a:rPr lang="en-US" dirty="0" err="1" smtClean="0"/>
              <a:t>tional</a:t>
            </a:r>
            <a:r>
              <a:rPr lang="en-US" dirty="0" smtClean="0"/>
              <a:t> </a:t>
            </a:r>
            <a:r>
              <a:rPr lang="en-US" dirty="0"/>
              <a:t>Geosciences 19, 951 (2015</a:t>
            </a:r>
            <a:r>
              <a:rPr lang="en-US" dirty="0" smtClean="0"/>
              <a:t>).</a:t>
            </a:r>
          </a:p>
          <a:p>
            <a:r>
              <a:rPr lang="en-US" dirty="0" smtClean="0"/>
              <a:t>S</a:t>
            </a:r>
            <a:r>
              <a:rPr lang="en-US" dirty="0"/>
              <a:t>. G. </a:t>
            </a:r>
            <a:r>
              <a:rPr lang="en-US" dirty="0" err="1"/>
              <a:t>Bardenhagen</a:t>
            </a:r>
            <a:r>
              <a:rPr lang="en-US" dirty="0"/>
              <a:t> and E. M. </a:t>
            </a:r>
            <a:r>
              <a:rPr lang="en-US" dirty="0" err="1"/>
              <a:t>Kober</a:t>
            </a:r>
            <a:r>
              <a:rPr lang="en-US" dirty="0"/>
              <a:t>, Computer </a:t>
            </a:r>
            <a:r>
              <a:rPr lang="en-US" dirty="0" smtClean="0"/>
              <a:t>Modeling in </a:t>
            </a:r>
            <a:r>
              <a:rPr lang="en-US" dirty="0"/>
              <a:t>Engineering and Science 5, 447 (2004</a:t>
            </a:r>
            <a:r>
              <a:rPr lang="en-US" dirty="0" smtClean="0"/>
              <a:t>).</a:t>
            </a:r>
          </a:p>
          <a:p>
            <a:r>
              <a:rPr lang="en-US" dirty="0"/>
              <a:t>G. Simpson, Practical Finite Element Modelling in </a:t>
            </a:r>
            <a:r>
              <a:rPr lang="en-US" dirty="0" smtClean="0"/>
              <a:t>Earth Science </a:t>
            </a:r>
            <a:r>
              <a:rPr lang="en-US" dirty="0"/>
              <a:t>using </a:t>
            </a:r>
            <a:r>
              <a:rPr lang="en-US" dirty="0" err="1"/>
              <a:t>MatLab</a:t>
            </a:r>
            <a:r>
              <a:rPr lang="en-US" dirty="0"/>
              <a:t> (Wiley, 2017</a:t>
            </a:r>
            <a:r>
              <a:rPr lang="en-US" dirty="0" smtClean="0"/>
              <a:t>).</a:t>
            </a:r>
          </a:p>
          <a:p>
            <a:r>
              <a:rPr lang="fr-FR" dirty="0" err="1" smtClean="0"/>
              <a:t>Lube</a:t>
            </a:r>
            <a:r>
              <a:rPr lang="fr-FR" dirty="0" smtClean="0"/>
              <a:t>, G., Herbert, E.H., Sparks, R.S.J., </a:t>
            </a:r>
            <a:r>
              <a:rPr lang="fr-FR" dirty="0" err="1" smtClean="0"/>
              <a:t>Hallworth</a:t>
            </a:r>
            <a:r>
              <a:rPr lang="fr-FR" dirty="0" smtClean="0"/>
              <a:t>, M.A., Journal of </a:t>
            </a:r>
            <a:r>
              <a:rPr lang="fr-FR" dirty="0" err="1" smtClean="0"/>
              <a:t>Fluid</a:t>
            </a:r>
            <a:r>
              <a:rPr lang="fr-FR" dirty="0" smtClean="0"/>
              <a:t> </a:t>
            </a:r>
            <a:r>
              <a:rPr lang="fr-FR" dirty="0" err="1" smtClean="0"/>
              <a:t>Mechanics</a:t>
            </a:r>
            <a:r>
              <a:rPr lang="fr-FR" dirty="0" smtClean="0"/>
              <a:t> (2004)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026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604</TotalTime>
  <Words>1488</Words>
  <Application>Microsoft Office PowerPoint</Application>
  <PresentationFormat>Grand écran</PresentationFormat>
  <Paragraphs>98</Paragraphs>
  <Slides>18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Cambria Math</vt:lpstr>
      <vt:lpstr>Courrier</vt:lpstr>
      <vt:lpstr>Wingdings</vt:lpstr>
      <vt:lpstr>Thème Office</vt:lpstr>
      <vt:lpstr>From experimental granular collapses to a three-dimensional numerical solver for landslides  Emmanuel Wyser, Yury Podladchikov, Marc-Henri Derron, Michel Jaboyedoff </vt:lpstr>
      <vt:lpstr>Outlines</vt:lpstr>
      <vt:lpstr>Overview of the granular collapse</vt:lpstr>
      <vt:lpstr>Overview of the Material Point Method (I)</vt:lpstr>
      <vt:lpstr>Overview of the Material Point Method (II)</vt:lpstr>
      <vt:lpstr>Numerical implementation in MATLAB (I)</vt:lpstr>
      <vt:lpstr>Numerical implementation in MATLAB (II)</vt:lpstr>
      <vt:lpstr>Experimental setting and apparatus (I)</vt:lpstr>
      <vt:lpstr>Experimental setting and apparatus (II)</vt:lpstr>
      <vt:lpstr>Comparison of numerical and experimental results</vt:lpstr>
      <vt:lpstr>Slumping case: settings</vt:lpstr>
      <vt:lpstr>2D CPDI2q slumping process (GIF in fullscreen)</vt:lpstr>
      <vt:lpstr>2D CPDI2q slumping process</vt:lpstr>
      <vt:lpstr>3D GIMPM slumping process (GIF in fullscreen)</vt:lpstr>
      <vt:lpstr>3D GIMPM slumping process</vt:lpstr>
      <vt:lpstr>3D vs 2D – CPDI2q vs GIMPM</vt:lpstr>
      <vt:lpstr>Perspectives</vt:lpstr>
      <vt:lpstr>References</vt:lpstr>
    </vt:vector>
  </TitlesOfParts>
  <Company>UNIL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admin</dc:creator>
  <cp:lastModifiedBy>admin</cp:lastModifiedBy>
  <cp:revision>58</cp:revision>
  <dcterms:created xsi:type="dcterms:W3CDTF">2020-04-21T14:38:22Z</dcterms:created>
  <dcterms:modified xsi:type="dcterms:W3CDTF">2020-04-30T13:59:36Z</dcterms:modified>
</cp:coreProperties>
</file>