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0" r:id="rId8"/>
    <p:sldId id="258" r:id="rId9"/>
    <p:sldId id="257" r:id="rId10"/>
  </p:sldIdLst>
  <p:sldSz cx="42808525" cy="30279975"/>
  <p:notesSz cx="6858000" cy="9144000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680" autoAdjust="0"/>
  </p:normalViewPr>
  <p:slideViewPr>
    <p:cSldViewPr snapToObjects="1">
      <p:cViewPr>
        <p:scale>
          <a:sx n="30" d="100"/>
          <a:sy n="30" d="100"/>
        </p:scale>
        <p:origin x="-504" y="-58"/>
      </p:cViewPr>
      <p:guideLst>
        <p:guide orient="horz" pos="4071"/>
        <p:guide orient="horz" pos="15638"/>
        <p:guide orient="horz" pos="18473"/>
        <p:guide orient="horz" pos="18155"/>
        <p:guide pos="283"/>
        <p:guide pos="9174"/>
        <p:guide pos="18064"/>
        <p:guide pos="8902"/>
        <p:guide pos="17792"/>
        <p:guide pos="266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42808525" cy="3813175"/>
          </a:xfrm>
          <a:prstGeom prst="rect">
            <a:avLst/>
          </a:prstGeom>
          <a:solidFill>
            <a:srgbClr val="173F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0" y="3975100"/>
            <a:ext cx="42808525" cy="1619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  <p:sp>
        <p:nvSpPr>
          <p:cNvPr id="4" name="Ellipse 3"/>
          <p:cNvSpPr/>
          <p:nvPr userDrawn="1"/>
        </p:nvSpPr>
        <p:spPr>
          <a:xfrm>
            <a:off x="39254113" y="2386013"/>
            <a:ext cx="3024187" cy="3024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5" name="Grafik 9" descr="logo_unikoeln_logo_schwarz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175" y="2519363"/>
            <a:ext cx="27860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29325888"/>
            <a:ext cx="42808525" cy="954087"/>
          </a:xfrm>
          <a:prstGeom prst="rect">
            <a:avLst/>
          </a:prstGeom>
          <a:solidFill>
            <a:srgbClr val="173F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1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8910-A5C9-4B2D-A6E9-64163CCF458B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0699F-3D24-49D7-B214-C203F5705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21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45303730" y="5355072"/>
            <a:ext cx="45090158" cy="1140756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018386" y="5355072"/>
            <a:ext cx="134571871" cy="11407560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5729-1932-495E-A223-EBAD7B324956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08940-3055-45BF-82B1-D0C72958E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29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399B-7CB4-461D-B92C-A614D59BD568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599BC-1FA5-4CFA-BF5F-879A3E75F6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52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1579" y="19457690"/>
            <a:ext cx="36387246" cy="601393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81579" y="12833948"/>
            <a:ext cx="36387246" cy="6623742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6D4E-63AE-4CCA-BD27-6B276C7D7E4A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91A7B-D76B-4FAF-A400-C06B5B4ED9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60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018386" y="31198189"/>
            <a:ext cx="89831017" cy="8823248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562876" y="31198189"/>
            <a:ext cx="89831012" cy="8823248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0DD0-90AD-47ED-A192-9610BD2C20F2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E8AD-3CDA-491D-B3B7-21BF52FD50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5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0426" y="1212603"/>
            <a:ext cx="38527673" cy="50466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40426" y="6777950"/>
            <a:ext cx="1891453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40426" y="9602677"/>
            <a:ext cx="1891453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21746138" y="6777950"/>
            <a:ext cx="1892196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1746138" y="9602677"/>
            <a:ext cx="1892196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508E-B52B-4B66-B61E-5FC9C2EF8B0D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14AAA-0723-43F7-872E-796F784100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3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AC94-ADD1-4ACB-AA10-55C354E6F92C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D7CC-A935-42B3-9461-2BFF3DD62F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70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7498-D58D-40E5-96A0-D74A3B74C381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5073-C25F-439F-94F0-397AE20AA9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41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0428" y="1205591"/>
            <a:ext cx="14083710" cy="513077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36944" y="1205594"/>
            <a:ext cx="23931155" cy="2584312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140428" y="6336367"/>
            <a:ext cx="14083710" cy="20712346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6F4E-8F53-4D0C-8656-7B187644186E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B4FD3-D157-4EAA-BC81-AC49724BE4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60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0771" y="21195982"/>
            <a:ext cx="25685115" cy="250230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8390771" y="2705572"/>
            <a:ext cx="25685115" cy="18167985"/>
          </a:xfrm>
        </p:spPr>
        <p:txBody>
          <a:bodyPr rtlCol="0">
            <a:normAutofit/>
          </a:bodyPr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0771" y="23698288"/>
            <a:ext cx="25685115" cy="3553689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6D063-BB1B-4420-A09F-2E36D2FA722D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FAF37-AF96-455B-A8AA-B99FC61DA1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99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2139950" y="1212850"/>
            <a:ext cx="385286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643" tIns="208822" rIns="417643" bIns="2088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139950" y="7065963"/>
            <a:ext cx="38528625" cy="199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643" tIns="208822" rIns="417643" bIns="208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139950" y="28065413"/>
            <a:ext cx="99885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2D8EC7-1D3A-4E0F-A5E6-CC717B14B040}" type="datetimeFigureOut">
              <a:rPr lang="de-DE"/>
              <a:pPr>
                <a:defRPr/>
              </a:pPr>
              <a:t>04.05.2020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625638" y="28065413"/>
            <a:ext cx="135572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680025" y="28065413"/>
            <a:ext cx="99885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5B57F8-CA83-432C-8751-36FE786592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175125" rtl="0" eaLnBrk="0" fontAlgn="base" hangingPunct="0">
        <a:spcBef>
          <a:spcPct val="0"/>
        </a:spcBef>
        <a:spcAft>
          <a:spcPct val="0"/>
        </a:spcAft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2pPr>
      <a:lvl3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3pPr>
      <a:lvl4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4pPr>
      <a:lvl5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5pPr>
      <a:lvl6pPr marL="4572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6pPr>
      <a:lvl7pPr marL="9144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7pPr>
      <a:lvl8pPr marL="13716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8pPr>
      <a:lvl9pPr marL="18288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9pPr>
    </p:titleStyle>
    <p:bodyStyle>
      <a:lvl1pPr marL="1565275" indent="-156527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700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26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41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18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slide" Target="slide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2.jpg"/><Relationship Id="rId5" Type="http://schemas.microsoft.com/office/2007/relationships/media" Target="../media/media7.mp4"/><Relationship Id="rId10" Type="http://schemas.openxmlformats.org/officeDocument/2006/relationships/image" Target="../media/image20.png"/><Relationship Id="rId4" Type="http://schemas.openxmlformats.org/officeDocument/2006/relationships/video" Target="../media/media6.mp4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slide" Target="slide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2.jpg"/><Relationship Id="rId5" Type="http://schemas.microsoft.com/office/2007/relationships/media" Target="../media/media10.mp4"/><Relationship Id="rId10" Type="http://schemas.openxmlformats.org/officeDocument/2006/relationships/image" Target="../media/image23.png"/><Relationship Id="rId4" Type="http://schemas.openxmlformats.org/officeDocument/2006/relationships/video" Target="../media/media9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3"/>
          <p:cNvSpPr txBox="1">
            <a:spLocks noChangeArrowheads="1"/>
          </p:cNvSpPr>
          <p:nvPr/>
        </p:nvSpPr>
        <p:spPr bwMode="auto">
          <a:xfrm>
            <a:off x="0" y="0"/>
            <a:ext cx="4280852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0" tIns="0" rIns="79200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8000">
                <a:solidFill>
                  <a:schemeClr val="bg1"/>
                </a:solidFill>
                <a:latin typeface="Myriad Pro" pitchFamily="34" charset="0"/>
              </a:rPr>
              <a:t>Poleward moisture transport and its influence on precipitation in the Arctic</a:t>
            </a:r>
          </a:p>
        </p:txBody>
      </p:sp>
      <p:sp>
        <p:nvSpPr>
          <p:cNvPr id="3075" name="Textfeld 4"/>
          <p:cNvSpPr txBox="1">
            <a:spLocks noChangeArrowheads="1"/>
          </p:cNvSpPr>
          <p:nvPr/>
        </p:nvSpPr>
        <p:spPr bwMode="auto">
          <a:xfrm>
            <a:off x="0" y="3967163"/>
            <a:ext cx="39258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tIns="0" rIns="720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b="1" dirty="0">
                <a:solidFill>
                  <a:schemeClr val="bg1"/>
                </a:solidFill>
                <a:latin typeface="Myriad Pro" pitchFamily="34" charset="0"/>
              </a:rPr>
              <a:t>Lauer, M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, S. Crewell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, A. Rinke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2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 and I. V. Gorodetskaya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3200" i="1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 Institute of Geophysics and Meteorology, University of Cologne, Cologne, Germany </a:t>
            </a:r>
            <a:r>
              <a:rPr lang="en-US" altLang="de-DE" sz="3200" i="1" baseline="30000" dirty="0">
                <a:solidFill>
                  <a:schemeClr val="bg1"/>
                </a:solidFill>
                <a:latin typeface="Myriad Pro" pitchFamily="34" charset="0"/>
              </a:rPr>
              <a:t>2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  Alfred Wegener Institute, Helmholtz Centre for Polar and Marine Research, Research Unit Potsdam, </a:t>
            </a:r>
            <a:endParaRPr lang="en-US" altLang="de-DE" sz="3200" i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3200" i="1" dirty="0" smtClean="0">
                <a:solidFill>
                  <a:schemeClr val="bg1"/>
                </a:solidFill>
                <a:latin typeface="Myriad Pro" pitchFamily="34" charset="0"/>
              </a:rPr>
              <a:t>Potsdam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</a:t>
            </a:r>
            <a:r>
              <a:rPr lang="en-US" altLang="de-DE" sz="3200" i="1" dirty="0" smtClean="0">
                <a:solidFill>
                  <a:schemeClr val="bg1"/>
                </a:solidFill>
                <a:latin typeface="Myriad Pro" pitchFamily="34" charset="0"/>
              </a:rPr>
              <a:t>Germany, </a:t>
            </a:r>
            <a:r>
              <a:rPr lang="en-US" altLang="de-DE" sz="3200" i="1" baseline="30000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r>
              <a:rPr lang="en-US" altLang="de-DE" sz="3200" baseline="30000" dirty="0" smtClean="0">
                <a:solidFill>
                  <a:schemeClr val="bg1"/>
                </a:solidFill>
                <a:latin typeface="Myriad Pro" pitchFamily="34" charset="0"/>
              </a:rPr>
              <a:t>  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Centre for Environmental and Marine Studies, Department of Physics, University of </a:t>
            </a:r>
            <a:r>
              <a:rPr lang="en-US" altLang="de-DE" sz="3200" i="1" dirty="0" err="1">
                <a:solidFill>
                  <a:schemeClr val="bg1"/>
                </a:solidFill>
                <a:latin typeface="Myriad Pro" pitchFamily="34" charset="0"/>
              </a:rPr>
              <a:t>Aveiro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</a:t>
            </a:r>
            <a:r>
              <a:rPr lang="en-US" altLang="de-DE" sz="3200" i="1" dirty="0" err="1">
                <a:solidFill>
                  <a:schemeClr val="bg1"/>
                </a:solidFill>
                <a:latin typeface="Myriad Pro" pitchFamily="34" charset="0"/>
              </a:rPr>
              <a:t>Aveiro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Portugal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9025" y="5850955"/>
            <a:ext cx="11880850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98475" y="5850955"/>
            <a:ext cx="11871400" cy="7093520"/>
          </a:xfrm>
          <a:prstGeom prst="rect">
            <a:avLst/>
          </a:prstGeom>
          <a:noFill/>
          <a:ln w="38100">
            <a:solidFill>
              <a:srgbClr val="173F6B"/>
            </a:solidFill>
          </a:ln>
        </p:spPr>
        <p:txBody>
          <a:bodyPr lIns="288000" tIns="144000" rIns="288000" bIns="144000"/>
          <a:lstStyle/>
          <a:p>
            <a:pPr marL="1143000" indent="-1143000" algn="just" defTabSz="4176431" fontAlgn="auto">
              <a:spcBef>
                <a:spcPts val="36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Motivation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GB" sz="2000" dirty="0">
              <a:latin typeface="Myriad Pro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3200" dirty="0">
                <a:latin typeface="Myriad Pro"/>
              </a:rPr>
              <a:t>Atmospheric </a:t>
            </a:r>
            <a:r>
              <a:rPr lang="en-GB" sz="3200" dirty="0" smtClean="0">
                <a:latin typeface="Myriad Pro"/>
              </a:rPr>
              <a:t>moisture and heat </a:t>
            </a:r>
            <a:r>
              <a:rPr lang="en-GB" sz="3200" dirty="0">
                <a:latin typeface="Myriad Pro"/>
              </a:rPr>
              <a:t>transport from the lower latitudes </a:t>
            </a:r>
            <a:r>
              <a:rPr lang="en-GB" sz="3200" dirty="0" smtClean="0">
                <a:latin typeface="Myriad Pro"/>
              </a:rPr>
              <a:t>plays an important role in </a:t>
            </a:r>
            <a:r>
              <a:rPr lang="en-GB" sz="3200" dirty="0">
                <a:latin typeface="Myriad Pro"/>
              </a:rPr>
              <a:t>the Arctic Amplification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Poleward moisture and heat transport </a:t>
            </a:r>
            <a:r>
              <a:rPr lang="en-GB" sz="3200" dirty="0">
                <a:latin typeface="Myriad Pro"/>
              </a:rPr>
              <a:t>accomplished by extratropical cyclones, often by Atmospheric Rivers (ARs)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>
                <a:latin typeface="Myriad Pro"/>
              </a:rPr>
              <a:t>ARs are long narrow </a:t>
            </a:r>
            <a:r>
              <a:rPr lang="en-GB" sz="3200" dirty="0" smtClean="0">
                <a:latin typeface="Myriad Pro"/>
              </a:rPr>
              <a:t>bands </a:t>
            </a:r>
            <a:r>
              <a:rPr lang="en-GB" sz="3200" dirty="0">
                <a:latin typeface="Myriad Pro"/>
              </a:rPr>
              <a:t>of enhanced water vapour transport </a:t>
            </a:r>
            <a:r>
              <a:rPr lang="en-GB" sz="3200" dirty="0" smtClean="0">
                <a:latin typeface="Myriad Pro"/>
              </a:rPr>
              <a:t>with important impacts in polar regions, such as:</a:t>
            </a:r>
            <a:endParaRPr lang="en-GB" sz="3200" dirty="0">
              <a:latin typeface="Myriad Pro"/>
            </a:endParaRPr>
          </a:p>
          <a:p>
            <a:pPr marL="990000" lvl="1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producing </a:t>
            </a:r>
            <a:r>
              <a:rPr lang="en-GB" sz="3200" dirty="0">
                <a:latin typeface="Myriad Pro"/>
              </a:rPr>
              <a:t>significant </a:t>
            </a:r>
            <a:r>
              <a:rPr lang="en-GB" sz="3200" dirty="0" smtClean="0">
                <a:latin typeface="Myriad Pro"/>
              </a:rPr>
              <a:t>amounts </a:t>
            </a:r>
            <a:r>
              <a:rPr lang="en-GB" sz="3200" dirty="0">
                <a:latin typeface="Myriad Pro"/>
              </a:rPr>
              <a:t>of </a:t>
            </a:r>
            <a:r>
              <a:rPr lang="en-GB" sz="3200" dirty="0" smtClean="0">
                <a:latin typeface="Myriad Pro"/>
              </a:rPr>
              <a:t>precipitation [1]</a:t>
            </a:r>
            <a:endParaRPr lang="en-GB" sz="3200" dirty="0">
              <a:latin typeface="Myriad Pro"/>
            </a:endParaRPr>
          </a:p>
          <a:p>
            <a:pPr marL="990000" lvl="1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causing thinning of </a:t>
            </a:r>
            <a:r>
              <a:rPr lang="en-GB" sz="3200" dirty="0">
                <a:latin typeface="Myriad Pro"/>
              </a:rPr>
              <a:t>sea ice and snow due to the greenhouse </a:t>
            </a:r>
            <a:r>
              <a:rPr lang="en-GB" sz="3200" dirty="0" smtClean="0">
                <a:latin typeface="Myriad Pro"/>
              </a:rPr>
              <a:t>effect [2,3]</a:t>
            </a:r>
            <a:endParaRPr lang="en-GB" sz="3200" dirty="0">
              <a:latin typeface="Myriad Pro"/>
            </a:endParaRPr>
          </a:p>
          <a:p>
            <a:pPr marL="532800" lvl="1" indent="0" algn="just">
              <a:defRPr/>
            </a:pPr>
            <a:endParaRPr lang="en-GB" sz="3200" dirty="0" smtClean="0">
              <a:latin typeface="Myriad Pro"/>
            </a:endParaRPr>
          </a:p>
          <a:p>
            <a:pPr marL="0" lvl="1" indent="0" algn="just">
              <a:defRPr/>
            </a:pPr>
            <a:r>
              <a:rPr lang="en-GB" sz="3200" dirty="0" smtClean="0">
                <a:latin typeface="Myriad Pro"/>
              </a:rPr>
              <a:t>While ARs have a </a:t>
            </a:r>
            <a:r>
              <a:rPr lang="en-GB" sz="3200" dirty="0">
                <a:latin typeface="Myriad Pro"/>
              </a:rPr>
              <a:t>strong influence on Arctic mass and energy </a:t>
            </a:r>
            <a:r>
              <a:rPr lang="en-GB" sz="3200" dirty="0" smtClean="0">
                <a:latin typeface="Myriad Pro"/>
              </a:rPr>
              <a:t>budget, their mechanisms are not well understood.</a:t>
            </a:r>
            <a:endParaRPr lang="en-GB" sz="3200" dirty="0">
              <a:latin typeface="Myriad Pro"/>
            </a:endParaRPr>
          </a:p>
          <a:p>
            <a:pPr marL="1143000" indent="-1143000" algn="just" defTabSz="4176431" fontAlgn="auto">
              <a:spcBef>
                <a:spcPts val="3600"/>
              </a:spcBef>
              <a:spcAft>
                <a:spcPts val="0"/>
              </a:spcAft>
              <a:defRPr/>
            </a:pPr>
            <a:endParaRPr lang="en-US" sz="4000" dirty="0">
              <a:latin typeface="Myriad Pro" pitchFamily="34" charset="0"/>
              <a:cs typeface="Arial" pitchFamily="34" charset="0"/>
            </a:endParaRPr>
          </a:p>
        </p:txBody>
      </p:sp>
      <p:sp>
        <p:nvSpPr>
          <p:cNvPr id="3078" name="Textfeld 8"/>
          <p:cNvSpPr txBox="1">
            <a:spLocks noChangeArrowheads="1"/>
          </p:cNvSpPr>
          <p:nvPr/>
        </p:nvSpPr>
        <p:spPr bwMode="auto">
          <a:xfrm>
            <a:off x="0" y="29348113"/>
            <a:ext cx="428085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          contact: melanie.lauer@uni-koeln.de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079" name="Textfeld 9"/>
          <p:cNvSpPr txBox="1">
            <a:spLocks noChangeArrowheads="1"/>
          </p:cNvSpPr>
          <p:nvPr/>
        </p:nvSpPr>
        <p:spPr bwMode="auto">
          <a:xfrm>
            <a:off x="31126113" y="26265188"/>
            <a:ext cx="11233150" cy="2879725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216000" rIns="288000" bIns="216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de-DE" sz="1700" b="1" i="1" dirty="0">
                <a:latin typeface="Myriad Pro"/>
              </a:rPr>
              <a:t>References: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de-DE" sz="1700" i="1" dirty="0" smtClean="0">
                <a:latin typeface="Myriad Pro"/>
              </a:rPr>
              <a:t>[1] </a:t>
            </a:r>
            <a:r>
              <a:rPr lang="en-US" altLang="de-DE" sz="1700" i="1" dirty="0" err="1" smtClean="0">
                <a:latin typeface="Myriad Pro"/>
              </a:rPr>
              <a:t>Gorodetskaya</a:t>
            </a:r>
            <a:r>
              <a:rPr lang="en-US" altLang="de-DE" sz="1700" i="1" dirty="0">
                <a:latin typeface="Myriad Pro"/>
              </a:rPr>
              <a:t>, I. V., M. </a:t>
            </a:r>
            <a:r>
              <a:rPr lang="en-US" altLang="de-DE" sz="1700" i="1" dirty="0" err="1">
                <a:latin typeface="Myriad Pro"/>
              </a:rPr>
              <a:t>Tsukernik</a:t>
            </a:r>
            <a:r>
              <a:rPr lang="en-US" altLang="de-DE" sz="1700" i="1" dirty="0">
                <a:latin typeface="Myriad Pro"/>
              </a:rPr>
              <a:t>, K. </a:t>
            </a:r>
            <a:r>
              <a:rPr lang="en-US" altLang="de-DE" sz="1700" i="1" dirty="0" err="1">
                <a:latin typeface="Myriad Pro"/>
              </a:rPr>
              <a:t>Claes</a:t>
            </a:r>
            <a:r>
              <a:rPr lang="en-US" altLang="de-DE" sz="1700" i="1" dirty="0">
                <a:latin typeface="Myriad Pro"/>
              </a:rPr>
              <a:t>, M. F. Ralph, W. D. Neff, N. P.M. Van </a:t>
            </a:r>
            <a:r>
              <a:rPr lang="en-US" altLang="de-DE" sz="1700" i="1" dirty="0" err="1">
                <a:latin typeface="Myriad Pro"/>
              </a:rPr>
              <a:t>Lipzig</a:t>
            </a:r>
            <a:r>
              <a:rPr lang="en-US" altLang="de-DE" sz="1700" i="1" dirty="0">
                <a:latin typeface="Myriad Pro"/>
              </a:rPr>
              <a:t>, 2014: The role of atmospheric rivers in anomalous snow accumulation in East Antarctica, </a:t>
            </a:r>
            <a:r>
              <a:rPr lang="en-US" altLang="de-DE" sz="1700" i="1" dirty="0" err="1">
                <a:latin typeface="Myriad Pro"/>
              </a:rPr>
              <a:t>Geophys</a:t>
            </a:r>
            <a:r>
              <a:rPr lang="en-US" altLang="de-DE" sz="1700" i="1" dirty="0">
                <a:latin typeface="Myriad Pro"/>
              </a:rPr>
              <a:t>. Res. Lett., 41, </a:t>
            </a:r>
            <a:r>
              <a:rPr lang="en-US" altLang="de-DE" sz="1700" i="1" dirty="0" smtClean="0">
                <a:latin typeface="Myriad Pro"/>
              </a:rPr>
              <a:t>6199-6206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de-DE" sz="1700" i="1" dirty="0" smtClean="0">
                <a:latin typeface="Myriad Pro"/>
              </a:rPr>
              <a:t>[2] </a:t>
            </a:r>
            <a:r>
              <a:rPr lang="en-US" altLang="de-DE" sz="1700" i="1" dirty="0">
                <a:latin typeface="Myriad Pro"/>
              </a:rPr>
              <a:t>Komatsu, K.K., V.A. </a:t>
            </a:r>
            <a:r>
              <a:rPr lang="en-US" altLang="de-DE" sz="1700" i="1" dirty="0" err="1">
                <a:latin typeface="Myriad Pro"/>
              </a:rPr>
              <a:t>Alexeev</a:t>
            </a:r>
            <a:r>
              <a:rPr lang="en-US" altLang="de-DE" sz="1700" i="1" dirty="0">
                <a:latin typeface="Myriad Pro"/>
              </a:rPr>
              <a:t>, I.A. </a:t>
            </a:r>
            <a:r>
              <a:rPr lang="en-US" altLang="de-DE" sz="1700" i="1" dirty="0" err="1">
                <a:latin typeface="Myriad Pro"/>
              </a:rPr>
              <a:t>Repina</a:t>
            </a:r>
            <a:r>
              <a:rPr lang="en-US" altLang="de-DE" sz="1700" i="1" dirty="0">
                <a:latin typeface="Myriad Pro"/>
              </a:rPr>
              <a:t>, and Y. Tachibana, 2018: Poleward upgliding Siberian atmospheric rivers over sea ice heat up Arctic upper air. </a:t>
            </a:r>
            <a:r>
              <a:rPr lang="en-US" altLang="de-DE" sz="1700" i="1" dirty="0" err="1">
                <a:latin typeface="Myriad Pro"/>
              </a:rPr>
              <a:t>Sci</a:t>
            </a:r>
            <a:r>
              <a:rPr lang="en-US" altLang="de-DE" sz="1700" i="1" dirty="0">
                <a:latin typeface="Myriad Pro"/>
              </a:rPr>
              <a:t> Rep 8, 2872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de-DE" sz="1700" i="1" dirty="0">
                <a:latin typeface="Myriad Pro"/>
              </a:rPr>
              <a:t>[3] </a:t>
            </a:r>
            <a:r>
              <a:rPr lang="en-US" sz="1700" dirty="0" err="1">
                <a:latin typeface="Myriad Pro"/>
                <a:cs typeface="Arial"/>
              </a:rPr>
              <a:t>Wille</a:t>
            </a:r>
            <a:r>
              <a:rPr lang="en-US" sz="1700" dirty="0">
                <a:latin typeface="Myriad Pro"/>
                <a:cs typeface="Arial"/>
              </a:rPr>
              <a:t> </a:t>
            </a:r>
            <a:r>
              <a:rPr lang="en-US" sz="1700" i="1" dirty="0">
                <a:latin typeface="Myriad Pro"/>
                <a:cs typeface="Arial"/>
              </a:rPr>
              <a:t>et al.</a:t>
            </a:r>
            <a:r>
              <a:rPr lang="en-US" sz="1700" dirty="0">
                <a:latin typeface="Myriad Pro"/>
                <a:cs typeface="Arial"/>
              </a:rPr>
              <a:t> 2019: West Antarctic surface melt triggered by atmospheric rivers. </a:t>
            </a:r>
            <a:r>
              <a:rPr lang="en-US" sz="1700" i="1" dirty="0">
                <a:latin typeface="Myriad Pro"/>
                <a:cs typeface="Arial"/>
              </a:rPr>
              <a:t>Nat. </a:t>
            </a:r>
            <a:r>
              <a:rPr lang="en-US" sz="1700" i="1" dirty="0" err="1">
                <a:latin typeface="Myriad Pro"/>
                <a:cs typeface="Arial"/>
              </a:rPr>
              <a:t>Geosci</a:t>
            </a:r>
            <a:r>
              <a:rPr lang="en-US" sz="1700" i="1" dirty="0">
                <a:latin typeface="Myriad Pro"/>
                <a:cs typeface="Arial"/>
              </a:rPr>
              <a:t>.</a:t>
            </a:r>
            <a:r>
              <a:rPr lang="en-US" sz="1700" dirty="0">
                <a:latin typeface="Myriad Pro"/>
                <a:cs typeface="Arial"/>
              </a:rPr>
              <a:t> 12</a:t>
            </a:r>
            <a:r>
              <a:rPr lang="en-US" sz="1700" b="1" dirty="0">
                <a:latin typeface="Myriad Pro"/>
                <a:cs typeface="Arial"/>
              </a:rPr>
              <a:t>, </a:t>
            </a:r>
            <a:r>
              <a:rPr lang="en-US" sz="1700" dirty="0">
                <a:latin typeface="Myriad Pro"/>
                <a:cs typeface="Arial"/>
              </a:rPr>
              <a:t>911–916. https://</a:t>
            </a:r>
            <a:r>
              <a:rPr lang="en-US" sz="1700" dirty="0" smtClean="0">
                <a:latin typeface="Myriad Pro"/>
                <a:cs typeface="Arial"/>
              </a:rPr>
              <a:t>doi.org/10.1038/s41561-019-0460-1</a:t>
            </a:r>
            <a:endParaRPr lang="en-US" altLang="de-DE" sz="1700" i="1" dirty="0">
              <a:latin typeface="Myriad Pro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de-DE" sz="1700" i="1" dirty="0" smtClean="0">
                <a:latin typeface="Myriad Pro"/>
              </a:rPr>
              <a:t>[4] Guan</a:t>
            </a:r>
            <a:r>
              <a:rPr lang="en-US" altLang="de-DE" sz="1700" i="1" dirty="0">
                <a:latin typeface="Myriad Pro"/>
              </a:rPr>
              <a:t>, B., and D. </a:t>
            </a:r>
            <a:r>
              <a:rPr lang="en-US" altLang="de-DE" sz="1700" i="1" dirty="0" err="1">
                <a:latin typeface="Myriad Pro"/>
              </a:rPr>
              <a:t>Walliser</a:t>
            </a:r>
            <a:r>
              <a:rPr lang="en-US" altLang="de-DE" sz="1700" i="1" dirty="0">
                <a:latin typeface="Myriad Pro"/>
              </a:rPr>
              <a:t>, 2015: Detection of atmospheric rivers: Evaluation and application of an algorithm for global studies. J. </a:t>
            </a:r>
            <a:r>
              <a:rPr lang="en-US" altLang="de-DE" sz="1700" i="1" dirty="0" err="1">
                <a:latin typeface="Myriad Pro"/>
              </a:rPr>
              <a:t>Geophys</a:t>
            </a:r>
            <a:r>
              <a:rPr lang="en-US" altLang="de-DE" sz="1700" i="1" dirty="0">
                <a:latin typeface="Myriad Pro"/>
              </a:rPr>
              <a:t>. Res. Atmos., 120, 12,514-12,535</a:t>
            </a: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de-DE" sz="2000" i="1" dirty="0" smtClean="0">
                <a:latin typeface="Arial" charset="0"/>
              </a:rPr>
              <a:t> </a:t>
            </a:r>
            <a:endParaRPr lang="en-US" altLang="de-DE" sz="2000" i="1" dirty="0">
              <a:latin typeface="Arial" charset="0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de-DE" sz="2000" b="1" i="1" dirty="0"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2596812" y="5893942"/>
            <a:ext cx="603567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2582201" y="5893941"/>
            <a:ext cx="6050285" cy="7050533"/>
          </a:xfrm>
          <a:prstGeom prst="rect">
            <a:avLst/>
          </a:prstGeom>
          <a:noFill/>
          <a:ln w="38100">
            <a:solidFill>
              <a:srgbClr val="173F6B"/>
            </a:solidFill>
          </a:ln>
        </p:spPr>
        <p:txBody>
          <a:bodyPr lIns="288000" tIns="144000" rIns="288000" bIns="144000"/>
          <a:lstStyle/>
          <a:p>
            <a:pPr algn="just" defTabSz="4176431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Myriad Pro" pitchFamily="34" charset="0"/>
                <a:cs typeface="+mn-cs"/>
              </a:rPr>
              <a:t>Data </a:t>
            </a: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3000"/>
              </a:spcBef>
              <a:spcAft>
                <a:spcPts val="0"/>
              </a:spcAft>
              <a:defRPr/>
            </a:pPr>
            <a:r>
              <a:rPr lang="en-US" sz="3200" dirty="0">
                <a:latin typeface="Myriad Pro" pitchFamily="34" charset="0"/>
              </a:rPr>
              <a:t>ERA5 </a:t>
            </a:r>
            <a:r>
              <a:rPr lang="en-US" sz="3200" dirty="0" smtClean="0">
                <a:latin typeface="Myriad Pro" pitchFamily="34" charset="0"/>
              </a:rPr>
              <a:t>reanalysis </a:t>
            </a:r>
            <a:r>
              <a:rPr lang="en-US" sz="3200" dirty="0">
                <a:latin typeface="Myriad Pro" pitchFamily="34" charset="0"/>
              </a:rPr>
              <a:t>was </a:t>
            </a:r>
            <a:r>
              <a:rPr lang="en-US" sz="3200" dirty="0" smtClean="0">
                <a:latin typeface="Myriad Pro" pitchFamily="34" charset="0"/>
              </a:rPr>
              <a:t>used  </a:t>
            </a:r>
            <a:endParaRPr lang="en-US" sz="3200" dirty="0">
              <a:latin typeface="Myriad Pro" pitchFamily="34" charset="0"/>
            </a:endParaRPr>
          </a:p>
          <a:p>
            <a:pPr marL="457200" indent="-457200" algn="just" defTabSz="4176431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Myriad Pro" pitchFamily="34" charset="0"/>
                <a:cs typeface="+mn-cs"/>
              </a:rPr>
              <a:t>to </a:t>
            </a:r>
            <a:r>
              <a:rPr lang="en-US" sz="3200" dirty="0" err="1">
                <a:latin typeface="Myriad Pro" pitchFamily="34" charset="0"/>
                <a:cs typeface="+mn-cs"/>
              </a:rPr>
              <a:t>analyse</a:t>
            </a:r>
            <a:r>
              <a:rPr lang="en-US" sz="3200" dirty="0">
                <a:latin typeface="Myriad Pro" pitchFamily="34" charset="0"/>
                <a:cs typeface="+mn-cs"/>
              </a:rPr>
              <a:t> the influence of ARs on </a:t>
            </a:r>
            <a:r>
              <a:rPr lang="en-US" sz="3200" dirty="0" smtClean="0">
                <a:latin typeface="Myriad Pro" pitchFamily="34" charset="0"/>
                <a:cs typeface="+mn-cs"/>
              </a:rPr>
              <a:t>precipitation (</a:t>
            </a:r>
            <a:r>
              <a:rPr lang="en-US" sz="3200" dirty="0" err="1" smtClean="0">
                <a:latin typeface="Myriad Pro" pitchFamily="34" charset="0"/>
                <a:cs typeface="+mn-cs"/>
              </a:rPr>
              <a:t>ist</a:t>
            </a:r>
            <a:r>
              <a:rPr lang="en-US" sz="3200" dirty="0" smtClean="0">
                <a:latin typeface="Myriad Pro" pitchFamily="34" charset="0"/>
                <a:cs typeface="+mn-cs"/>
              </a:rPr>
              <a:t> intensity and type) during campaigns </a:t>
            </a:r>
            <a:r>
              <a:rPr lang="en-US" sz="3200" dirty="0">
                <a:latin typeface="Myriad Pro" pitchFamily="34" charset="0"/>
                <a:cs typeface="+mn-cs"/>
              </a:rPr>
              <a:t>(ACLOUD, 2017; AFLUX 2019)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 pitchFamily="34" charset="0"/>
                <a:cs typeface="+mn-cs"/>
              </a:rPr>
              <a:t>to construct maps of </a:t>
            </a:r>
            <a:r>
              <a:rPr lang="en-US" sz="3200" dirty="0">
                <a:latin typeface="Myriad Pro" pitchFamily="34" charset="0"/>
                <a:cs typeface="+mn-cs"/>
              </a:rPr>
              <a:t>water </a:t>
            </a:r>
            <a:r>
              <a:rPr lang="en-US" sz="3200" dirty="0" err="1">
                <a:latin typeface="Myriad Pro" pitchFamily="34" charset="0"/>
                <a:cs typeface="+mn-cs"/>
              </a:rPr>
              <a:t>vapour</a:t>
            </a:r>
            <a:r>
              <a:rPr lang="en-US" sz="3200" dirty="0">
                <a:latin typeface="Myriad Pro" pitchFamily="34" charset="0"/>
                <a:cs typeface="+mn-cs"/>
              </a:rPr>
              <a:t> transport, total precipitation, snow and </a:t>
            </a:r>
            <a:r>
              <a:rPr lang="en-US" sz="3200" dirty="0" smtClean="0">
                <a:latin typeface="Myriad Pro" pitchFamily="34" charset="0"/>
                <a:cs typeface="+mn-cs"/>
              </a:rPr>
              <a:t>rain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 pitchFamily="34" charset="0"/>
                <a:cs typeface="+mn-cs"/>
              </a:rPr>
              <a:t>As input to the AR detection algorithm [4]  </a:t>
            </a: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Myriad Pro" pitchFamily="34" charset="0"/>
                <a:cs typeface="+mn-cs"/>
              </a:rPr>
              <a:t>  </a:t>
            </a:r>
            <a:endParaRPr lang="en-US" sz="4000" dirty="0">
              <a:latin typeface="Myriad Pro" pitchFamily="34" charset="0"/>
              <a:cs typeface="+mn-cs"/>
            </a:endParaRPr>
          </a:p>
        </p:txBody>
      </p:sp>
      <p:sp>
        <p:nvSpPr>
          <p:cNvPr id="3082" name="Textfeld 13"/>
          <p:cNvSpPr txBox="1">
            <a:spLocks noChangeArrowheads="1"/>
          </p:cNvSpPr>
          <p:nvPr/>
        </p:nvSpPr>
        <p:spPr bwMode="auto">
          <a:xfrm>
            <a:off x="442913" y="13090525"/>
            <a:ext cx="30430787" cy="16147809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/>
          <a:p>
            <a:pPr algn="just">
              <a:spcBef>
                <a:spcPts val="3600"/>
              </a:spcBef>
            </a:pPr>
            <a:r>
              <a:rPr lang="de-DE" altLang="de-DE" sz="3200">
                <a:latin typeface="Myriad Pro" pitchFamily="34" charset="0"/>
              </a:rPr>
              <a:t>ll</a:t>
            </a:r>
          </a:p>
        </p:txBody>
      </p:sp>
      <p:sp>
        <p:nvSpPr>
          <p:cNvPr id="15" name="Rechteck 14"/>
          <p:cNvSpPr/>
          <p:nvPr/>
        </p:nvSpPr>
        <p:spPr>
          <a:xfrm>
            <a:off x="31075707" y="5840860"/>
            <a:ext cx="1128355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084" name="Textfeld 15"/>
          <p:cNvSpPr txBox="1">
            <a:spLocks noChangeArrowheads="1"/>
          </p:cNvSpPr>
          <p:nvPr/>
        </p:nvSpPr>
        <p:spPr bwMode="auto">
          <a:xfrm>
            <a:off x="31075707" y="5840860"/>
            <a:ext cx="11283556" cy="10708267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3600"/>
              </a:spcBef>
              <a:buFontTx/>
              <a:buNone/>
            </a:pPr>
            <a:r>
              <a:rPr lang="en-US" altLang="de-DE" sz="4000">
                <a:solidFill>
                  <a:schemeClr val="bg1"/>
                </a:solidFill>
                <a:latin typeface="Myriad Pro" pitchFamily="34" charset="0"/>
              </a:rPr>
              <a:t>Statistic</a:t>
            </a:r>
          </a:p>
          <a:p>
            <a:pPr algn="just" eaLnBrk="1" hangingPunct="1">
              <a:spcBef>
                <a:spcPts val="3600"/>
              </a:spcBef>
              <a:buFontTx/>
              <a:buNone/>
            </a:pPr>
            <a:endParaRPr lang="en-US" altLang="de-DE" sz="3200">
              <a:solidFill>
                <a:schemeClr val="bg1"/>
              </a:solidFill>
              <a:latin typeface="Myriad Pro" pitchFamily="34" charset="0"/>
            </a:endParaRPr>
          </a:p>
          <a:p>
            <a:pPr algn="just" eaLnBrk="1" hangingPunct="1">
              <a:spcBef>
                <a:spcPts val="3600"/>
              </a:spcBef>
              <a:buFontTx/>
              <a:buNone/>
            </a:pPr>
            <a:r>
              <a:rPr lang="en-US" altLang="de-DE" sz="3200">
                <a:solidFill>
                  <a:schemeClr val="bg1"/>
                </a:solidFill>
                <a:latin typeface="Myriad Pro" pitchFamily="34" charset="0"/>
              </a:rPr>
              <a:t>T</a:t>
            </a:r>
            <a:endParaRPr lang="en-US" altLang="de-DE" sz="3200">
              <a:latin typeface="Myriad Pro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1126113" y="16838613"/>
            <a:ext cx="11233150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088" name="Textfeld 18"/>
          <p:cNvSpPr txBox="1">
            <a:spLocks noChangeArrowheads="1"/>
          </p:cNvSpPr>
          <p:nvPr/>
        </p:nvSpPr>
        <p:spPr bwMode="auto">
          <a:xfrm>
            <a:off x="31126113" y="16832263"/>
            <a:ext cx="11233150" cy="9354960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3600"/>
              </a:spcBef>
              <a:defRPr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Outlook</a:t>
            </a:r>
          </a:p>
          <a:p>
            <a:pPr algn="just" defTabSz="4176431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de-DE" sz="3200" dirty="0" smtClean="0">
                <a:latin typeface="Myriad Pro" pitchFamily="34" charset="0"/>
              </a:rPr>
              <a:t>The ongoing and future analysis includes: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compare reanalysis </a:t>
            </a:r>
            <a:r>
              <a:rPr lang="en-US" altLang="de-DE" sz="3200" dirty="0">
                <a:latin typeface="Myriad Pro" pitchFamily="34" charset="0"/>
              </a:rPr>
              <a:t>with observational data (satellite data, in-situ measurements</a:t>
            </a:r>
            <a:r>
              <a:rPr lang="en-US" altLang="de-DE" sz="3200" dirty="0" smtClean="0">
                <a:latin typeface="Myriad Pro" pitchFamily="34" charset="0"/>
              </a:rPr>
              <a:t>) 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compile </a:t>
            </a:r>
            <a:r>
              <a:rPr lang="en-US" altLang="de-DE" sz="3200" dirty="0">
                <a:latin typeface="Myriad Pro" pitchFamily="34" charset="0"/>
              </a:rPr>
              <a:t>a new multi-parameter, multi-dataset for precipitation (snowfall, rainfall) for at least the past 10 years to answer the following </a:t>
            </a:r>
            <a:r>
              <a:rPr lang="en-US" altLang="de-DE" sz="3200" dirty="0" smtClean="0">
                <a:latin typeface="Myriad Pro" pitchFamily="34" charset="0"/>
              </a:rPr>
              <a:t>questions</a:t>
            </a:r>
            <a:endParaRPr lang="en-US" sz="3200" dirty="0" smtClean="0">
              <a:latin typeface="Myriad Pro"/>
              <a:cs typeface="Arial" pitchFamily="34" charset="0"/>
            </a:endParaRP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/>
                <a:cs typeface="Arial" pitchFamily="34" charset="0"/>
              </a:rPr>
              <a:t>How does</a:t>
            </a:r>
            <a:r>
              <a:rPr lang="en-US" altLang="de-DE" sz="3200" dirty="0" smtClean="0">
                <a:latin typeface="Myriad Pro" pitchFamily="34" charset="0"/>
              </a:rPr>
              <a:t> </a:t>
            </a:r>
            <a:r>
              <a:rPr lang="en-US" altLang="de-DE" sz="3200" dirty="0">
                <a:latin typeface="Myriad Pro" pitchFamily="34" charset="0"/>
              </a:rPr>
              <a:t>the precipitation change in terms of type, frequency, and intensity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Which </a:t>
            </a:r>
            <a:r>
              <a:rPr lang="en-US" altLang="de-DE" sz="3200" dirty="0">
                <a:latin typeface="Myriad Pro" pitchFamily="34" charset="0"/>
              </a:rPr>
              <a:t>phase of precipitation (snow or rain) </a:t>
            </a:r>
            <a:r>
              <a:rPr lang="en-US" altLang="de-DE" sz="3200" dirty="0" smtClean="0">
                <a:latin typeface="Myriad Pro" pitchFamily="34" charset="0"/>
              </a:rPr>
              <a:t>dominates in different regions and if there is a recent shift?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Are </a:t>
            </a:r>
            <a:r>
              <a:rPr lang="en-US" altLang="de-DE" sz="3200" dirty="0">
                <a:latin typeface="Myriad Pro" pitchFamily="34" charset="0"/>
              </a:rPr>
              <a:t>there differences in terms of pathways </a:t>
            </a:r>
            <a:r>
              <a:rPr lang="en-US" altLang="de-DE" sz="3200" dirty="0" smtClean="0">
                <a:latin typeface="Myriad Pro" pitchFamily="34" charset="0"/>
              </a:rPr>
              <a:t>of moisture into the Arctic (Atlantic</a:t>
            </a:r>
            <a:r>
              <a:rPr lang="en-US" altLang="de-DE" sz="3200" dirty="0">
                <a:latin typeface="Myriad Pro" pitchFamily="34" charset="0"/>
              </a:rPr>
              <a:t>, Pacific, Siberian</a:t>
            </a:r>
            <a:r>
              <a:rPr lang="en-US" altLang="de-DE" sz="3200" dirty="0" smtClean="0">
                <a:latin typeface="Myriad Pro" pitchFamily="34" charset="0"/>
              </a:rPr>
              <a:t>)?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Are </a:t>
            </a:r>
            <a:r>
              <a:rPr lang="en-US" altLang="de-DE" sz="3200" dirty="0">
                <a:latin typeface="Myriad Pro" pitchFamily="34" charset="0"/>
              </a:rPr>
              <a:t>there seasonal differences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How </a:t>
            </a:r>
            <a:r>
              <a:rPr lang="en-US" altLang="de-DE" sz="3200" dirty="0">
                <a:latin typeface="Myriad Pro" pitchFamily="34" charset="0"/>
              </a:rPr>
              <a:t>does the mass and surface energy balance change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How much </a:t>
            </a:r>
            <a:r>
              <a:rPr lang="en-US" altLang="de-DE" sz="3200" dirty="0">
                <a:latin typeface="Myriad Pro" pitchFamily="34" charset="0"/>
              </a:rPr>
              <a:t>do ARs contribute </a:t>
            </a:r>
            <a:r>
              <a:rPr lang="en-US" altLang="de-DE" sz="3200" dirty="0" smtClean="0">
                <a:latin typeface="Myriad Pro" pitchFamily="34" charset="0"/>
              </a:rPr>
              <a:t>to the </a:t>
            </a:r>
            <a:r>
              <a:rPr lang="en-US" altLang="de-DE" sz="3200" dirty="0">
                <a:latin typeface="Myriad Pro" pitchFamily="34" charset="0"/>
              </a:rPr>
              <a:t>Arctic warming?</a:t>
            </a:r>
          </a:p>
          <a:p>
            <a:pPr algn="just" eaLnBrk="1" hangingPunct="1">
              <a:spcBef>
                <a:spcPts val="2400"/>
              </a:spcBef>
              <a:defRPr/>
            </a:pPr>
            <a:endParaRPr lang="en-US" altLang="de-DE" sz="4000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23645" y="6736210"/>
            <a:ext cx="5702430" cy="261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dirty="0">
              <a:solidFill>
                <a:schemeClr val="tx1"/>
              </a:solidFill>
              <a:latin typeface="Myriad Pro" pitchFamily="34" charset="0"/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IVT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= Integrated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Vapour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Transport</a:t>
            </a:r>
          </a:p>
          <a:p>
            <a:pPr algn="just">
              <a:defRPr/>
            </a:pPr>
            <a:r>
              <a:rPr lang="de-DE" sz="2800" i="1" dirty="0" err="1">
                <a:solidFill>
                  <a:schemeClr val="tx1"/>
                </a:solidFill>
                <a:latin typeface="Myriad Pro"/>
              </a:rPr>
              <a:t>p</a:t>
            </a:r>
            <a:r>
              <a:rPr lang="de-DE" sz="2800" i="1" baseline="-25000" dirty="0" err="1">
                <a:solidFill>
                  <a:schemeClr val="tx1"/>
                </a:solidFill>
                <a:latin typeface="Myriad Pro"/>
              </a:rPr>
              <a:t>s</a:t>
            </a:r>
            <a:r>
              <a:rPr lang="de-DE" sz="2800" i="1" baseline="-250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i="1" dirty="0">
                <a:solidFill>
                  <a:schemeClr val="tx1"/>
                </a:solidFill>
                <a:latin typeface="Myriad Pro"/>
              </a:rPr>
              <a:t>=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1000 hPa</a:t>
            </a:r>
          </a:p>
          <a:p>
            <a:pPr algn="just">
              <a:defRPr/>
            </a:pPr>
            <a:r>
              <a:rPr lang="de-DE" sz="2800" i="1" dirty="0" err="1">
                <a:solidFill>
                  <a:schemeClr val="tx1"/>
                </a:solidFill>
                <a:latin typeface="Myriad Pro"/>
              </a:rPr>
              <a:t>p</a:t>
            </a:r>
            <a:r>
              <a:rPr lang="de-DE" sz="2800" i="1" baseline="-25000" dirty="0" err="1">
                <a:solidFill>
                  <a:schemeClr val="tx1"/>
                </a:solidFill>
                <a:latin typeface="Myriad Pro"/>
              </a:rPr>
              <a:t>t</a:t>
            </a:r>
            <a:r>
              <a:rPr lang="de-DE" sz="2800" i="1" baseline="-250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= 300 hPa</a:t>
            </a:r>
            <a:r>
              <a:rPr lang="de-DE" sz="2800" i="1" dirty="0">
                <a:solidFill>
                  <a:schemeClr val="tx1"/>
                </a:solidFill>
                <a:latin typeface="Myriad Pro"/>
              </a:rPr>
              <a:t> </a:t>
            </a: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q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=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specific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humidity</a:t>
            </a:r>
            <a:endParaRPr lang="de-DE" sz="2800" dirty="0">
              <a:solidFill>
                <a:schemeClr val="tx1"/>
              </a:solidFill>
              <a:latin typeface="Myriad Pro"/>
            </a:endParaRP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v =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meridional wind </a:t>
            </a: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g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=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gravitational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acceleration</a:t>
            </a:r>
            <a:endParaRPr lang="de-DE" sz="2800" dirty="0">
              <a:solidFill>
                <a:schemeClr val="tx1"/>
              </a:solidFill>
              <a:latin typeface="Myriad Pro"/>
            </a:endParaRPr>
          </a:p>
          <a:p>
            <a:pPr>
              <a:defRPr/>
            </a:pPr>
            <a:r>
              <a:rPr lang="de-DE" sz="3200" i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 rot="16200000">
            <a:off x="-2594768" y="17009269"/>
            <a:ext cx="7486650" cy="14112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ACLOUD</a:t>
            </a:r>
          </a:p>
          <a:p>
            <a:pPr algn="ctr">
              <a:defRPr/>
            </a:pP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Arctic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Cloud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Observations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Using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airborne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measurements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during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polar Day)</a:t>
            </a:r>
            <a:endParaRPr lang="de-DE" sz="2800" dirty="0"/>
          </a:p>
        </p:txBody>
      </p:sp>
      <p:sp>
        <p:nvSpPr>
          <p:cNvPr id="33" name="Rechteck 32"/>
          <p:cNvSpPr/>
          <p:nvPr/>
        </p:nvSpPr>
        <p:spPr>
          <a:xfrm rot="16200000">
            <a:off x="-2741492" y="24642642"/>
            <a:ext cx="7780100" cy="14112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4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4000" dirty="0">
                <a:solidFill>
                  <a:schemeClr val="tx1"/>
                </a:solidFill>
                <a:latin typeface="Myriad Pro"/>
              </a:rPr>
              <a:t>AFLUX</a:t>
            </a:r>
          </a:p>
          <a:p>
            <a:pPr algn="ctr">
              <a:defRPr/>
            </a:pP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Arctic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Amplification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: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Fluxes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in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the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Cloudy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Atmospheric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Boundary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Layer</a:t>
            </a:r>
            <a:endParaRPr lang="de-DE" sz="2800" dirty="0"/>
          </a:p>
          <a:p>
            <a:pPr algn="ctr">
              <a:defRPr/>
            </a:pPr>
            <a:endParaRPr lang="de-DE" sz="4000" dirty="0"/>
          </a:p>
        </p:txBody>
      </p:sp>
      <p:sp>
        <p:nvSpPr>
          <p:cNvPr id="34" name="Rechteck 33"/>
          <p:cNvSpPr/>
          <p:nvPr/>
        </p:nvSpPr>
        <p:spPr>
          <a:xfrm>
            <a:off x="442913" y="13090525"/>
            <a:ext cx="30430787" cy="881063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>
                <a:latin typeface="Myriad Pro"/>
              </a:rPr>
              <a:t>Case </a:t>
            </a:r>
            <a:r>
              <a:rPr lang="de-DE" sz="4000" dirty="0" err="1">
                <a:latin typeface="Myriad Pro"/>
              </a:rPr>
              <a:t>studies</a:t>
            </a:r>
            <a:endParaRPr lang="de-DE" sz="4000" dirty="0">
              <a:latin typeface="Myriad Pro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854200" y="13962062"/>
            <a:ext cx="721677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Integrated </a:t>
            </a:r>
            <a:r>
              <a:rPr lang="de-DE" sz="3200" dirty="0" err="1">
                <a:latin typeface="Myriad Pro"/>
              </a:rPr>
              <a:t>Water</a:t>
            </a:r>
            <a:r>
              <a:rPr lang="de-DE" sz="3200" dirty="0">
                <a:latin typeface="Myriad Pro"/>
              </a:rPr>
              <a:t> </a:t>
            </a:r>
            <a:r>
              <a:rPr lang="de-DE" sz="3200" dirty="0" err="1">
                <a:latin typeface="Myriad Pro"/>
              </a:rPr>
              <a:t>Vapour</a:t>
            </a:r>
            <a:endParaRPr lang="de-DE" sz="3200" dirty="0">
              <a:latin typeface="Myriad Pro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9070975" y="13971588"/>
            <a:ext cx="729297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Total </a:t>
            </a:r>
            <a:r>
              <a:rPr lang="de-DE" sz="3200" dirty="0" err="1">
                <a:latin typeface="Myriad Pro"/>
              </a:rPr>
              <a:t>accumulated</a:t>
            </a:r>
            <a:r>
              <a:rPr lang="de-DE" sz="3200" dirty="0">
                <a:latin typeface="Myriad Pro"/>
              </a:rPr>
              <a:t> </a:t>
            </a:r>
            <a:r>
              <a:rPr lang="de-DE" sz="3200" dirty="0" err="1">
                <a:latin typeface="Myriad Pro"/>
              </a:rPr>
              <a:t>precipitation</a:t>
            </a:r>
            <a:endParaRPr lang="de-DE" sz="3200" dirty="0">
              <a:latin typeface="Myriad Pro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6363950" y="13971588"/>
            <a:ext cx="723582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Snow </a:t>
            </a:r>
            <a:r>
              <a:rPr lang="de-DE" sz="3200" dirty="0" err="1">
                <a:latin typeface="Myriad Pro"/>
              </a:rPr>
              <a:t>and</a:t>
            </a:r>
            <a:r>
              <a:rPr lang="de-DE" sz="3200" dirty="0">
                <a:latin typeface="Myriad Pro"/>
              </a:rPr>
              <a:t> rain </a:t>
            </a:r>
            <a:r>
              <a:rPr lang="de-DE" sz="3200" dirty="0" err="1">
                <a:latin typeface="Myriad Pro"/>
              </a:rPr>
              <a:t>amount</a:t>
            </a:r>
            <a:endParaRPr lang="de-DE" sz="3200" dirty="0">
              <a:latin typeface="Myriad Pro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23614063" y="13971588"/>
            <a:ext cx="7212012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Hydrometeors</a:t>
            </a:r>
          </a:p>
        </p:txBody>
      </p:sp>
      <p:sp>
        <p:nvSpPr>
          <p:cNvPr id="3099" name="Textfeld 29"/>
          <p:cNvSpPr txBox="1">
            <a:spLocks noChangeArrowheads="1"/>
          </p:cNvSpPr>
          <p:nvPr/>
        </p:nvSpPr>
        <p:spPr bwMode="auto">
          <a:xfrm>
            <a:off x="6065838" y="18524538"/>
            <a:ext cx="1857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3100" name="Textfeld 30"/>
          <p:cNvSpPr txBox="1">
            <a:spLocks noChangeArrowheads="1"/>
          </p:cNvSpPr>
          <p:nvPr/>
        </p:nvSpPr>
        <p:spPr bwMode="auto">
          <a:xfrm>
            <a:off x="2224088" y="20562888"/>
            <a:ext cx="6856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 smtClean="0">
                <a:latin typeface="Myriad Pro" pitchFamily="34" charset="0"/>
              </a:rPr>
              <a:t>Fig</a:t>
            </a:r>
            <a:r>
              <a:rPr lang="de-DE" altLang="de-DE" sz="2000" b="1" i="1" dirty="0" smtClean="0">
                <a:latin typeface="Myriad Pro" pitchFamily="34" charset="0"/>
              </a:rPr>
              <a:t> 1:</a:t>
            </a:r>
            <a:r>
              <a:rPr lang="de-DE" altLang="de-DE" sz="2000" i="1" dirty="0" smtClean="0">
                <a:latin typeface="Myriad Pro" pitchFamily="34" charset="0"/>
              </a:rPr>
              <a:t> Integrated </a:t>
            </a:r>
            <a:r>
              <a:rPr lang="de-DE" altLang="de-DE" sz="2000" i="1" dirty="0" err="1" smtClean="0">
                <a:latin typeface="Myriad Pro" pitchFamily="34" charset="0"/>
              </a:rPr>
              <a:t>Water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Vapour</a:t>
            </a:r>
            <a:r>
              <a:rPr lang="de-DE" altLang="de-DE" sz="2000" i="1" dirty="0" smtClean="0">
                <a:latin typeface="Myriad Pro" pitchFamily="34" charset="0"/>
              </a:rPr>
              <a:t> IWV  (in kg m</a:t>
            </a:r>
            <a:r>
              <a:rPr lang="de-DE" altLang="de-DE" sz="2000" i="1" baseline="30000" dirty="0" smtClean="0">
                <a:latin typeface="Myriad Pro" pitchFamily="34" charset="0"/>
              </a:rPr>
              <a:t>-2</a:t>
            </a:r>
            <a:r>
              <a:rPr lang="de-DE" altLang="de-DE" sz="2000" i="1" dirty="0" smtClean="0">
                <a:latin typeface="Myriad Pro" pitchFamily="34" charset="0"/>
              </a:rPr>
              <a:t>)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 smtClean="0">
                <a:latin typeface="Myriad Pro" pitchFamily="34" charset="0"/>
              </a:rPr>
              <a:t>bottom</a:t>
            </a:r>
            <a:r>
              <a:rPr lang="de-DE" altLang="de-DE" sz="2000" i="1" dirty="0" smtClean="0">
                <a:latin typeface="Myriad Pro" pitchFamily="34" charset="0"/>
              </a:rPr>
              <a:t>). The </a:t>
            </a:r>
            <a:r>
              <a:rPr lang="de-DE" altLang="de-DE" sz="2000" i="1" dirty="0" err="1" smtClean="0">
                <a:latin typeface="Myriad Pro" pitchFamily="34" charset="0"/>
              </a:rPr>
              <a:t>white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edge</a:t>
            </a:r>
            <a:r>
              <a:rPr lang="de-DE" altLang="de-DE" sz="2000" i="1" dirty="0" smtClean="0">
                <a:latin typeface="Myriad Pro" pitchFamily="34" charset="0"/>
              </a:rPr>
              <a:t> at 15% </a:t>
            </a:r>
            <a:r>
              <a:rPr lang="de-DE" altLang="de-DE" sz="2000" i="1" dirty="0" err="1" smtClean="0">
                <a:latin typeface="Myriad Pro" pitchFamily="34" charset="0"/>
              </a:rPr>
              <a:t>sea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magenta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shape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temporal </a:t>
            </a:r>
            <a:r>
              <a:rPr lang="de-DE" altLang="de-DE" sz="2000" i="1" dirty="0" err="1" smtClean="0">
                <a:latin typeface="Myriad Pro" pitchFamily="34" charset="0"/>
              </a:rPr>
              <a:t>change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IWV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life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cycle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AR in an </a:t>
            </a:r>
            <a:r>
              <a:rPr lang="de-DE" altLang="de-DE" sz="2000" i="1" dirty="0" err="1" smtClean="0">
                <a:latin typeface="Myriad Pro" pitchFamily="34" charset="0"/>
              </a:rPr>
              <a:t>animation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by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clicking</a:t>
            </a:r>
            <a:r>
              <a:rPr lang="de-DE" altLang="de-DE" sz="2000" i="1" dirty="0" smtClean="0">
                <a:latin typeface="Myriad Pro" pitchFamily="34" charset="0"/>
              </a:rPr>
              <a:t> on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respective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figure</a:t>
            </a:r>
            <a:r>
              <a:rPr lang="de-DE" altLang="de-DE" sz="2000" i="1" dirty="0" smtClean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</p:txBody>
      </p:sp>
      <p:sp>
        <p:nvSpPr>
          <p:cNvPr id="3101" name="Textfeld 34"/>
          <p:cNvSpPr txBox="1">
            <a:spLocks noChangeArrowheads="1"/>
          </p:cNvSpPr>
          <p:nvPr/>
        </p:nvSpPr>
        <p:spPr bwMode="auto">
          <a:xfrm>
            <a:off x="9431338" y="20532725"/>
            <a:ext cx="69484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2:</a:t>
            </a:r>
            <a:r>
              <a:rPr lang="de-DE" altLang="de-DE" sz="2000" i="1" dirty="0">
                <a:latin typeface="Myriad Pro" pitchFamily="34" charset="0"/>
              </a:rPr>
              <a:t> Total </a:t>
            </a:r>
            <a:r>
              <a:rPr lang="de-DE" altLang="de-DE" sz="2000" i="1" dirty="0" err="1">
                <a:latin typeface="Myriad Pro" pitchFamily="34" charset="0"/>
              </a:rPr>
              <a:t>accumulated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  (in mm)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>
                <a:latin typeface="Myriad Pro" pitchFamily="34" charset="0"/>
              </a:rPr>
              <a:t>). The </a:t>
            </a:r>
            <a:r>
              <a:rPr lang="de-DE" altLang="de-DE" sz="2000" i="1" dirty="0" err="1">
                <a:latin typeface="Myriad Pro" pitchFamily="34" charset="0"/>
              </a:rPr>
              <a:t>red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edge</a:t>
            </a:r>
            <a:r>
              <a:rPr lang="de-DE" altLang="de-DE" sz="2000" i="1" dirty="0">
                <a:latin typeface="Myriad Pro" pitchFamily="34" charset="0"/>
              </a:rPr>
              <a:t> at 15%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. The </a:t>
            </a:r>
            <a:r>
              <a:rPr lang="de-DE" altLang="de-DE" sz="2000" i="1" dirty="0" err="1">
                <a:latin typeface="Myriad Pro" pitchFamily="34" charset="0"/>
              </a:rPr>
              <a:t>magenta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shape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smtClean="0">
                <a:latin typeface="Myriad Pro" pitchFamily="34" charset="0"/>
              </a:rPr>
              <a:t>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by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clicking</a:t>
            </a:r>
            <a:r>
              <a:rPr lang="de-DE" altLang="de-DE" sz="2000" i="1" dirty="0">
                <a:latin typeface="Myriad Pro" pitchFamily="34" charset="0"/>
              </a:rPr>
              <a:t> 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i="1" dirty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  <a:p>
            <a:endParaRPr lang="de-DE" altLang="de-DE" sz="2000" dirty="0"/>
          </a:p>
        </p:txBody>
      </p:sp>
      <p:sp>
        <p:nvSpPr>
          <p:cNvPr id="3102" name="Textfeld 35"/>
          <p:cNvSpPr txBox="1">
            <a:spLocks noChangeArrowheads="1"/>
          </p:cNvSpPr>
          <p:nvPr/>
        </p:nvSpPr>
        <p:spPr bwMode="auto">
          <a:xfrm>
            <a:off x="16646525" y="20445412"/>
            <a:ext cx="69675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3: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Percentage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amount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rain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(in %)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 smtClean="0">
                <a:latin typeface="Myriad Pro" pitchFamily="34" charset="0"/>
              </a:rPr>
              <a:t>).  0% </a:t>
            </a:r>
            <a:r>
              <a:rPr lang="de-DE" altLang="de-DE" sz="2000" i="1" dirty="0" err="1" smtClean="0">
                <a:latin typeface="Myriad Pro" pitchFamily="34" charset="0"/>
              </a:rPr>
              <a:t>incicates</a:t>
            </a:r>
            <a:r>
              <a:rPr lang="de-DE" altLang="de-DE" sz="2000" i="1" dirty="0" smtClean="0">
                <a:latin typeface="Myriad Pro" pitchFamily="34" charset="0"/>
              </a:rPr>
              <a:t> rain, 100% </a:t>
            </a:r>
            <a:r>
              <a:rPr lang="de-DE" altLang="de-DE" sz="2000" i="1" dirty="0" err="1" smtClean="0">
                <a:latin typeface="Myriad Pro" pitchFamily="34" charset="0"/>
              </a:rPr>
              <a:t>indicates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snow</a:t>
            </a:r>
            <a:r>
              <a:rPr lang="de-DE" altLang="de-DE" sz="2000" i="1" dirty="0" smtClean="0">
                <a:latin typeface="Myriad Pro" pitchFamily="34" charset="0"/>
              </a:rPr>
              <a:t>. </a:t>
            </a:r>
            <a:r>
              <a:rPr lang="de-DE" altLang="de-DE" sz="2000" i="1" dirty="0">
                <a:latin typeface="Myriad Pro" pitchFamily="34" charset="0"/>
              </a:rPr>
              <a:t>The </a:t>
            </a:r>
            <a:r>
              <a:rPr lang="de-DE" altLang="de-DE" sz="2000" i="1" dirty="0" err="1" smtClean="0">
                <a:latin typeface="Myriad Pro" pitchFamily="34" charset="0"/>
              </a:rPr>
              <a:t>red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edge</a:t>
            </a:r>
            <a:r>
              <a:rPr lang="de-DE" altLang="de-DE" sz="2000" i="1" dirty="0">
                <a:latin typeface="Myriad Pro" pitchFamily="34" charset="0"/>
              </a:rPr>
              <a:t> at 15%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cyan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transition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zone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cross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section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 err="1" smtClean="0">
                <a:latin typeface="Myriad Pro" pitchFamily="34" charset="0"/>
              </a:rPr>
              <a:t>figure</a:t>
            </a:r>
            <a:r>
              <a:rPr lang="de-DE" altLang="de-DE" sz="2000" i="1" dirty="0" smtClean="0">
                <a:latin typeface="Myriad Pro" pitchFamily="34" charset="0"/>
              </a:rPr>
              <a:t> 4. </a:t>
            </a:r>
            <a:r>
              <a:rPr lang="de-DE" altLang="de-DE" sz="2000" i="1" dirty="0">
                <a:latin typeface="Myriad Pro" pitchFamily="34" charset="0"/>
              </a:rPr>
              <a:t>The </a:t>
            </a:r>
            <a:r>
              <a:rPr lang="de-DE" altLang="de-DE" sz="2000" i="1" dirty="0" err="1">
                <a:latin typeface="Myriad Pro" pitchFamily="34" charset="0"/>
              </a:rPr>
              <a:t>magenta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shape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rain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amount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total, large-</a:t>
            </a:r>
            <a:r>
              <a:rPr lang="de-DE" altLang="de-DE" sz="2000" i="1" dirty="0" err="1" smtClean="0">
                <a:latin typeface="Myriad Pro" pitchFamily="34" charset="0"/>
              </a:rPr>
              <a:t>scale</a:t>
            </a:r>
            <a:r>
              <a:rPr lang="de-DE" altLang="de-DE" sz="2000" i="1" dirty="0" smtClean="0">
                <a:latin typeface="Myriad Pro" pitchFamily="34" charset="0"/>
              </a:rPr>
              <a:t>,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convective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by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clicking</a:t>
            </a:r>
            <a:r>
              <a:rPr lang="de-DE" altLang="de-DE" sz="2000" i="1" dirty="0">
                <a:latin typeface="Myriad Pro" pitchFamily="34" charset="0"/>
              </a:rPr>
              <a:t> 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i="1" dirty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  <a:p>
            <a:endParaRPr lang="de-DE" altLang="de-DE" sz="2000" dirty="0"/>
          </a:p>
        </p:txBody>
      </p:sp>
      <p:sp>
        <p:nvSpPr>
          <p:cNvPr id="3103" name="Textfeld 36"/>
          <p:cNvSpPr txBox="1">
            <a:spLocks noChangeArrowheads="1"/>
          </p:cNvSpPr>
          <p:nvPr/>
        </p:nvSpPr>
        <p:spPr bwMode="auto">
          <a:xfrm>
            <a:off x="23998238" y="20445412"/>
            <a:ext cx="66182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4:</a:t>
            </a:r>
            <a:r>
              <a:rPr lang="de-DE" altLang="de-DE" sz="2000" i="1" dirty="0">
                <a:latin typeface="Myriad Pro" pitchFamily="34" charset="0"/>
              </a:rPr>
              <a:t> Cross </a:t>
            </a:r>
            <a:r>
              <a:rPr lang="de-DE" altLang="de-DE" sz="2000" i="1" dirty="0" err="1">
                <a:latin typeface="Myriad Pro" pitchFamily="34" charset="0"/>
              </a:rPr>
              <a:t>section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hydrometeors</a:t>
            </a:r>
            <a:r>
              <a:rPr lang="de-DE" altLang="de-DE" sz="2000" i="1" dirty="0">
                <a:latin typeface="Myriad Pro" pitchFamily="34" charset="0"/>
              </a:rPr>
              <a:t> in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transition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zone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from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rain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>
                <a:latin typeface="Myriad Pro" pitchFamily="34" charset="0"/>
              </a:rPr>
              <a:t>). The </a:t>
            </a:r>
            <a:r>
              <a:rPr lang="de-DE" altLang="de-DE" sz="2000" i="1" dirty="0" err="1">
                <a:latin typeface="Myriad Pro" pitchFamily="34" charset="0"/>
              </a:rPr>
              <a:t>transition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zone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29 May 2017 </a:t>
            </a:r>
            <a:r>
              <a:rPr lang="de-DE" altLang="de-DE" sz="2000" i="1" dirty="0" err="1">
                <a:latin typeface="Myriad Pro" pitchFamily="34" charset="0"/>
              </a:rPr>
              <a:t>is</a:t>
            </a:r>
            <a:r>
              <a:rPr lang="de-DE" altLang="de-DE" sz="2000" i="1" dirty="0">
                <a:latin typeface="Myriad Pro" pitchFamily="34" charset="0"/>
              </a:rPr>
              <a:t> at 70°E,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19 March </a:t>
            </a:r>
            <a:r>
              <a:rPr lang="de-DE" altLang="de-DE" sz="2000" i="1" dirty="0" smtClean="0">
                <a:latin typeface="Myriad Pro" pitchFamily="34" charset="0"/>
              </a:rPr>
              <a:t>2019 at </a:t>
            </a:r>
            <a:r>
              <a:rPr lang="de-DE" altLang="de-DE" sz="2000" i="1" dirty="0">
                <a:latin typeface="Myriad Pro" pitchFamily="34" charset="0"/>
              </a:rPr>
              <a:t>0°E. The </a:t>
            </a:r>
            <a:r>
              <a:rPr lang="de-DE" altLang="de-DE" sz="2000" i="1" dirty="0" err="1">
                <a:latin typeface="Myriad Pro" pitchFamily="34" charset="0"/>
              </a:rPr>
              <a:t>black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isotherms</a:t>
            </a:r>
            <a:r>
              <a:rPr lang="de-DE" altLang="de-DE" sz="2000" i="1" dirty="0" smtClean="0">
                <a:latin typeface="Myriad Pro" pitchFamily="34" charset="0"/>
              </a:rPr>
              <a:t>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hydrometeors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by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clicking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dirty="0">
                <a:latin typeface="Myriad Pro" pitchFamily="34" charset="0"/>
              </a:rPr>
              <a:t>.</a:t>
            </a:r>
            <a:endParaRPr lang="de-DE" altLang="de-DE" sz="2000" b="1" dirty="0">
              <a:latin typeface="Myriad Pro" pitchFamily="34" charset="0"/>
            </a:endParaRPr>
          </a:p>
        </p:txBody>
      </p:sp>
      <p:pic>
        <p:nvPicPr>
          <p:cNvPr id="3106" name="Grafik 4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4805025"/>
            <a:ext cx="6659562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Grafik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23474531"/>
            <a:ext cx="66611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Grafik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3" y="23391981"/>
            <a:ext cx="66960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Grafik 5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4805025"/>
            <a:ext cx="66595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hteck 55"/>
          <p:cNvSpPr/>
          <p:nvPr/>
        </p:nvSpPr>
        <p:spPr>
          <a:xfrm>
            <a:off x="31075707" y="6736210"/>
            <a:ext cx="11263720" cy="841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>
                <a:solidFill>
                  <a:schemeClr val="tx1"/>
                </a:solidFill>
                <a:latin typeface="Myriad Pro"/>
              </a:rPr>
              <a:t>  ACLOUD</a:t>
            </a:r>
          </a:p>
        </p:txBody>
      </p:sp>
      <p:sp>
        <p:nvSpPr>
          <p:cNvPr id="67" name="Rechteck 66"/>
          <p:cNvSpPr/>
          <p:nvPr/>
        </p:nvSpPr>
        <p:spPr>
          <a:xfrm>
            <a:off x="31088407" y="10657550"/>
            <a:ext cx="11251019" cy="8397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>
                <a:solidFill>
                  <a:schemeClr val="tx1"/>
                </a:solidFill>
                <a:latin typeface="Myriad Pro"/>
              </a:rPr>
              <a:t>  AFLUX</a:t>
            </a:r>
          </a:p>
        </p:txBody>
      </p:sp>
      <p:sp>
        <p:nvSpPr>
          <p:cNvPr id="3216" name="Textfeld 57"/>
          <p:cNvSpPr txBox="1">
            <a:spLocks noChangeArrowheads="1"/>
          </p:cNvSpPr>
          <p:nvPr/>
        </p:nvSpPr>
        <p:spPr bwMode="auto">
          <a:xfrm>
            <a:off x="31067557" y="15021382"/>
            <a:ext cx="11233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>
                <a:latin typeface="Myriad Pro" pitchFamily="34" charset="0"/>
              </a:rPr>
              <a:t>Table 1: </a:t>
            </a:r>
            <a:r>
              <a:rPr lang="de-DE" altLang="de-DE" sz="2000" i="1" dirty="0">
                <a:latin typeface="Myriad Pro" pitchFamily="34" charset="0"/>
              </a:rPr>
              <a:t>Total </a:t>
            </a:r>
            <a:r>
              <a:rPr lang="de-DE" altLang="de-DE" sz="2000" i="1" dirty="0" err="1">
                <a:latin typeface="Myriad Pro" pitchFamily="34" charset="0"/>
              </a:rPr>
              <a:t>accumulated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AR </a:t>
            </a:r>
            <a:r>
              <a:rPr lang="de-DE" altLang="de-DE" sz="2000" i="1" dirty="0" err="1">
                <a:latin typeface="Myriad Pro" pitchFamily="34" charset="0"/>
              </a:rPr>
              <a:t>related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, </a:t>
            </a:r>
            <a:r>
              <a:rPr lang="de-DE" altLang="de-DE" sz="2000" i="1" dirty="0" err="1">
                <a:latin typeface="Myriad Pro" pitchFamily="34" charset="0"/>
              </a:rPr>
              <a:t>snowfall</a:t>
            </a:r>
            <a:r>
              <a:rPr lang="de-DE" altLang="de-DE" sz="2000" i="1" dirty="0">
                <a:latin typeface="Myriad Pro" pitchFamily="34" charset="0"/>
              </a:rPr>
              <a:t>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rainfall</a:t>
            </a:r>
            <a:r>
              <a:rPr lang="de-DE" altLang="de-DE" sz="2000" i="1" dirty="0">
                <a:latin typeface="Myriad Pro" pitchFamily="34" charset="0"/>
              </a:rPr>
              <a:t>  (in </a:t>
            </a:r>
            <a:r>
              <a:rPr lang="de-DE" altLang="de-DE" sz="2000" i="1" dirty="0" smtClean="0">
                <a:latin typeface="Myriad Pro" pitchFamily="34" charset="0"/>
              </a:rPr>
              <a:t>m)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investigated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area</a:t>
            </a:r>
            <a:r>
              <a:rPr lang="de-DE" altLang="de-DE" sz="2000" i="1" dirty="0">
                <a:latin typeface="Myriad Pro" pitchFamily="34" charset="0"/>
              </a:rPr>
              <a:t> in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Arctic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smtClean="0">
                <a:latin typeface="Myriad Pro" pitchFamily="34" charset="0"/>
              </a:rPr>
              <a:t>(70°N </a:t>
            </a:r>
            <a:r>
              <a:rPr lang="de-DE" altLang="de-DE" sz="2000" i="1" dirty="0" err="1">
                <a:latin typeface="Myriad Pro" pitchFamily="34" charset="0"/>
              </a:rPr>
              <a:t>to</a:t>
            </a:r>
            <a:r>
              <a:rPr lang="de-DE" altLang="de-DE" sz="2000" i="1" dirty="0">
                <a:latin typeface="Myriad Pro" pitchFamily="34" charset="0"/>
              </a:rPr>
              <a:t> 90°N, 50°W </a:t>
            </a:r>
            <a:r>
              <a:rPr lang="de-DE" altLang="de-DE" sz="2000" i="1" dirty="0" err="1">
                <a:latin typeface="Myriad Pro" pitchFamily="34" charset="0"/>
              </a:rPr>
              <a:t>to</a:t>
            </a:r>
            <a:r>
              <a:rPr lang="de-DE" altLang="de-DE" sz="2000" i="1" dirty="0">
                <a:latin typeface="Myriad Pro" pitchFamily="34" charset="0"/>
              </a:rPr>
              <a:t> 100°E)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each</a:t>
            </a:r>
            <a:r>
              <a:rPr lang="de-DE" altLang="de-DE" sz="2000" i="1" dirty="0">
                <a:latin typeface="Myriad Pro" pitchFamily="34" charset="0"/>
              </a:rPr>
              <a:t> AR </a:t>
            </a:r>
            <a:r>
              <a:rPr lang="de-DE" altLang="de-DE" sz="2000" i="1" dirty="0" err="1">
                <a:latin typeface="Myriad Pro" pitchFamily="34" charset="0"/>
              </a:rPr>
              <a:t>event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during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ACLOUD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AFLUX </a:t>
            </a:r>
            <a:r>
              <a:rPr lang="de-DE" altLang="de-DE" sz="2000" i="1" dirty="0" err="1" smtClean="0">
                <a:latin typeface="Myriad Pro" pitchFamily="34" charset="0"/>
              </a:rPr>
              <a:t>campaign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relation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between</a:t>
            </a:r>
            <a:r>
              <a:rPr lang="de-DE" altLang="de-DE" sz="2000" i="1" dirty="0" smtClean="0">
                <a:latin typeface="Myriad Pro" pitchFamily="34" charset="0"/>
              </a:rPr>
              <a:t> total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AR-</a:t>
            </a:r>
            <a:r>
              <a:rPr lang="de-DE" altLang="de-DE" sz="2000" i="1" dirty="0" err="1" smtClean="0">
                <a:latin typeface="Myriad Pro" pitchFamily="34" charset="0"/>
              </a:rPr>
              <a:t>related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 smtClean="0">
                <a:latin typeface="Myriad Pro" pitchFamily="34" charset="0"/>
              </a:rPr>
              <a:t> type </a:t>
            </a:r>
            <a:r>
              <a:rPr lang="de-DE" altLang="de-DE" sz="2000" i="1" dirty="0" err="1" smtClean="0">
                <a:latin typeface="Myriad Pro" pitchFamily="34" charset="0"/>
              </a:rPr>
              <a:t>is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given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 err="1" smtClean="0">
                <a:latin typeface="Myriad Pro" pitchFamily="34" charset="0"/>
              </a:rPr>
              <a:t>percent</a:t>
            </a:r>
            <a:r>
              <a:rPr lang="de-DE" altLang="de-DE" sz="2000" i="1" dirty="0" smtClean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870" y="2404201"/>
            <a:ext cx="3125924" cy="3125924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283637"/>
              </p:ext>
            </p:extLst>
          </p:nvPr>
        </p:nvGraphicFramePr>
        <p:xfrm>
          <a:off x="31105059" y="7577585"/>
          <a:ext cx="11195651" cy="3060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7699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</a:tblGrid>
              <a:tr h="627345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 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precipitation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snowfall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err="1">
                          <a:effectLst/>
                          <a:latin typeface="Myriad Pro"/>
                        </a:rPr>
                        <a:t>rainfall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 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29 &amp; 30 May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85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72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6 June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15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27154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9 </a:t>
                      </a:r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June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30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44211"/>
              </p:ext>
            </p:extLst>
          </p:nvPr>
        </p:nvGraphicFramePr>
        <p:xfrm>
          <a:off x="31105058" y="11497338"/>
          <a:ext cx="11216504" cy="3262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7839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</a:tblGrid>
              <a:tr h="543739">
                <a:tc>
                  <a:txBody>
                    <a:bodyPr/>
                    <a:lstStyle/>
                    <a:p>
                      <a:pPr algn="l" fontAlgn="b"/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precipitation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snowfall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err="1">
                          <a:effectLst/>
                          <a:latin typeface="Myriad Pro"/>
                        </a:rPr>
                        <a:t>rainfall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19 &amp; 20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190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49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167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23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68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34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63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26 &amp; 27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137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46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4</a:t>
                      </a:r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 &amp; </a:t>
                      </a:r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5 April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100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feld 48"/>
              <p:cNvSpPr txBox="1"/>
              <p:nvPr/>
            </p:nvSpPr>
            <p:spPr>
              <a:xfrm>
                <a:off x="18814790" y="5850956"/>
                <a:ext cx="12058910" cy="7137970"/>
              </a:xfrm>
              <a:prstGeom prst="rect">
                <a:avLst/>
              </a:prstGeom>
              <a:noFill/>
              <a:ln w="38100">
                <a:solidFill>
                  <a:srgbClr val="173F6B"/>
                </a:solidFill>
              </a:ln>
            </p:spPr>
            <p:txBody>
              <a:bodyPr lIns="288000" tIns="144000" rIns="288000" bIns="144000"/>
              <a:lstStyle/>
              <a:p>
                <a:pPr marL="288000" indent="-2880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en-US" sz="32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dirty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Guan &amp; </a:t>
                </a:r>
                <a:r>
                  <a:rPr lang="en-US" sz="3200" dirty="0" err="1" smtClean="0">
                    <a:latin typeface="Myriad Pro" pitchFamily="34" charset="0"/>
                    <a:cs typeface="+mn-cs"/>
                  </a:rPr>
                  <a:t>Walliser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[4]</a:t>
                </a:r>
                <a:endParaRPr lang="en-US" sz="3200" i="1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           </m:t>
                      </m:r>
                      <m:acc>
                        <m:accPr>
                          <m:chr m:val="⃗"/>
                          <m:ctrlPr>
                            <a:rPr lang="en-US" sz="3200" i="1" smtClean="0">
                              <a:latin typeface="Cambria Math"/>
                              <a:cs typeface="+mn-cs"/>
                            </a:rPr>
                          </m:ctrlPr>
                        </m:accPr>
                        <m:e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𝐼𝑉𝑇</m:t>
                          </m:r>
                        </m:e>
                      </m:acc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=− </m:t>
                      </m:r>
                      <m:f>
                        <m:fPr>
                          <m:ctrlPr>
                            <a:rPr lang="de-DE" sz="3200" b="0" i="1" smtClean="0"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𝑔</m:t>
                          </m:r>
                        </m:den>
                      </m:f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ctrlPr>
                            <a:rPr lang="de-DE" sz="3200" b="0" i="1" smtClean="0">
                              <a:latin typeface="Cambria Math"/>
                              <a:cs typeface="+mn-cs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𝑣</m:t>
                              </m:r>
                            </m:e>
                          </m:acc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3200" dirty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ARs 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characteristics: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Threshold: 85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th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percentile of IVT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Lower value 250 kg m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s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, for polar regions 100 kg m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s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Minimum length: 2000 km; Minimum length/width ratio: 2  </a:t>
                </a:r>
                <a:endParaRPr lang="en-US" sz="30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1800"/>
                  </a:spcBef>
                  <a:spcAft>
                    <a:spcPts val="0"/>
                  </a:spcAft>
                  <a:defRPr/>
                </a:pPr>
                <a:r>
                  <a:rPr lang="en-US" sz="3000" dirty="0" smtClean="0">
                    <a:latin typeface="Myriad Pro" pitchFamily="34" charset="0"/>
                    <a:cs typeface="+mn-cs"/>
                  </a:rPr>
                  <a:t>For 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the shape of 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ARs 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we used the </a:t>
                </a:r>
                <a:r>
                  <a:rPr lang="en-US" sz="3000" dirty="0" err="1" smtClean="0">
                    <a:latin typeface="Myriad Pro" pitchFamily="34" charset="0"/>
                    <a:cs typeface="+mn-cs"/>
                  </a:rPr>
                  <a:t>formular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 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of [1]:</a:t>
                </a:r>
              </a:p>
              <a:p>
                <a:pPr algn="just" defTabSz="4176431" fontAlgn="auto">
                  <a:spcBef>
                    <a:spcPts val="120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de-DE" sz="2700" i="1">
                        <a:latin typeface="Cambria Math"/>
                      </a:rPr>
                      <m:t>𝐼𝑊𝑉</m:t>
                    </m:r>
                    <m:r>
                      <a:rPr lang="de-DE" sz="2700" i="1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de-DE" sz="27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𝐼𝑊𝑉</m:t>
                        </m:r>
                      </m:e>
                      <m:sub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𝑠𝑎𝑡</m:t>
                        </m:r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𝑚𝑒𝑎𝑛</m:t>
                        </m:r>
                      </m:sub>
                    </m:sSub>
                    <m:r>
                      <a:rPr lang="de-DE" sz="2700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sz="2700" i="1">
                        <a:latin typeface="Cambria Math"/>
                        <a:ea typeface="Cambria Math"/>
                      </a:rPr>
                      <m:t>0.2</m:t>
                    </m:r>
                    <m:d>
                      <m:dPr>
                        <m:ctrlPr>
                          <a:rPr lang="de-DE" sz="27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7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𝐼𝑊𝑉</m:t>
                            </m:r>
                          </m:e>
                          <m:sub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𝑠𝑎𝑡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sz="27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𝐼𝑊𝑉</m:t>
                            </m:r>
                          </m:e>
                          <m:sub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𝑠𝑎𝑡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𝑚𝑒𝑎𝑛</m:t>
                            </m:r>
                          </m:sub>
                        </m:sSub>
                      </m:e>
                    </m:d>
                    <m:r>
                      <a:rPr lang="de-DE" sz="2700">
                        <a:latin typeface="Cambria Math"/>
                        <a:ea typeface="Cambria Math"/>
                      </a:rPr>
                      <m:t>;</m:t>
                    </m:r>
                  </m:oMath>
                </a14:m>
                <a:r>
                  <a:rPr lang="en-US" sz="2700" i="1" dirty="0">
                    <a:latin typeface="Myriad Pro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7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700" i="1">
                            <a:latin typeface="Cambria Math"/>
                          </a:rPr>
                          <m:t>𝐼𝑊𝑉</m:t>
                        </m:r>
                      </m:e>
                      <m:sub>
                        <m:r>
                          <a:rPr lang="de-DE" sz="2700" i="1">
                            <a:latin typeface="Cambria Math"/>
                          </a:rPr>
                          <m:t>𝑠𝑎𝑡</m:t>
                        </m:r>
                      </m:sub>
                    </m:sSub>
                    <m:r>
                      <a:rPr lang="de-DE" sz="2700" i="1">
                        <a:latin typeface="Cambria Math"/>
                      </a:rPr>
                      <m:t>=−</m:t>
                    </m:r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2400" i="1">
                            <a:latin typeface="Cambria Math"/>
                          </a:rPr>
                          <m:t>𝑔</m:t>
                        </m:r>
                      </m:den>
                    </m:f>
                    <m:r>
                      <a:rPr lang="de-DE" sz="2400" i="1">
                        <a:latin typeface="Cambria Math"/>
                      </a:rPr>
                      <m:t> </m:t>
                    </m:r>
                    <m:nary>
                      <m:naryPr>
                        <m:limLoc m:val="undOvr"/>
                        <m:ctrlPr>
                          <a:rPr lang="de-DE" sz="2400" i="1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𝑠𝑎𝑡</m:t>
                            </m:r>
                          </m:sub>
                        </m:sSub>
                        <m:r>
                          <a:rPr lang="de-DE" sz="2400" i="1">
                            <a:latin typeface="Cambria Math"/>
                          </a:rPr>
                          <m:t>𝑑𝑝</m:t>
                        </m:r>
                      </m:e>
                    </m:nary>
                  </m:oMath>
                </a14:m>
                <a:endParaRPr lang="en-US" sz="27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Myriad Pro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49" name="Textfeld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4790" y="5850956"/>
                <a:ext cx="12058910" cy="713797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solidFill>
                  <a:srgbClr val="173F6B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"/>
          <p:cNvSpPr txBox="1"/>
          <p:nvPr/>
        </p:nvSpPr>
        <p:spPr>
          <a:xfrm>
            <a:off x="14725926" y="14759772"/>
            <a:ext cx="3841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3" name="Grafik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25" y="14846373"/>
            <a:ext cx="6660000" cy="5575227"/>
          </a:xfrm>
          <a:prstGeom prst="rect">
            <a:avLst/>
          </a:prstGeom>
        </p:spPr>
      </p:pic>
      <p:sp>
        <p:nvSpPr>
          <p:cNvPr id="10" name="Wolkenförmige Legende 9"/>
          <p:cNvSpPr/>
          <p:nvPr/>
        </p:nvSpPr>
        <p:spPr>
          <a:xfrm>
            <a:off x="14426544" y="14559744"/>
            <a:ext cx="3906562" cy="1331888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C00000"/>
                </a:solidFill>
              </a:rPr>
              <a:t>Click on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each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image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to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animate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  <p:pic>
        <p:nvPicPr>
          <p:cNvPr id="14" name="Grafik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25" y="23433088"/>
            <a:ext cx="6660000" cy="5508270"/>
          </a:xfrm>
          <a:prstGeom prst="rect">
            <a:avLst/>
          </a:prstGeom>
        </p:spPr>
      </p:pic>
      <p:pic>
        <p:nvPicPr>
          <p:cNvPr id="2" name="Grafik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75" y="14630739"/>
            <a:ext cx="6660000" cy="5727361"/>
          </a:xfrm>
          <a:prstGeom prst="rect">
            <a:avLst/>
          </a:prstGeom>
        </p:spPr>
      </p:pic>
      <p:pic>
        <p:nvPicPr>
          <p:cNvPr id="5" name="Grafik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75" y="23060867"/>
            <a:ext cx="6660000" cy="5746354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18811875" y="5850955"/>
            <a:ext cx="1206182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 err="1">
                <a:solidFill>
                  <a:schemeClr val="bg1"/>
                </a:solidFill>
                <a:latin typeface="Myriad Pro"/>
              </a:rPr>
              <a:t>Detection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Myriad Pro"/>
              </a:rPr>
              <a:t>of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Myriad Pro"/>
              </a:rPr>
              <a:t>Atmospheric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Rivers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WV_29_30_5_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48" r="12501"/>
          <a:stretch/>
        </p:blipFill>
        <p:spPr>
          <a:xfrm>
            <a:off x="6570614" y="7059985"/>
            <a:ext cx="28951017" cy="21600000"/>
          </a:xfrm>
        </p:spPr>
      </p:pic>
      <p:sp>
        <p:nvSpPr>
          <p:cNvPr id="6" name="Rechteck 5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Integrated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Water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Vapour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0" y="29348113"/>
            <a:ext cx="428085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					          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sp>
        <p:nvSpPr>
          <p:cNvPr id="2" name="AutoShape 2" descr="Große Schneeflocke - Oskars Bügelbil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Große Schneeflocke - Oskars Bügelbild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9994441" y="28336819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>
              <a:solidFill>
                <a:schemeClr val="tx2">
                  <a:lumMod val="60000"/>
                  <a:lumOff val="40000"/>
                </a:scheme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9768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WV_19_20_3_2019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874" y="7049790"/>
            <a:ext cx="29314775" cy="21599525"/>
          </a:xfrm>
        </p:spPr>
      </p:pic>
      <p:sp>
        <p:nvSpPr>
          <p:cNvPr id="8" name="Rechteck 7"/>
          <p:cNvSpPr/>
          <p:nvPr/>
        </p:nvSpPr>
        <p:spPr>
          <a:xfrm>
            <a:off x="0" y="0"/>
            <a:ext cx="42808525" cy="56709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Integrated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Water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Vapour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          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3" name="Grafik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841277" y="28408514"/>
            <a:ext cx="221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 </a:t>
            </a:r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8748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_29_30_5_17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874" y="6751055"/>
            <a:ext cx="29314775" cy="21599525"/>
          </a:xfrm>
        </p:spPr>
      </p:pic>
      <p:sp>
        <p:nvSpPr>
          <p:cNvPr id="4" name="Rechteck 3"/>
          <p:cNvSpPr/>
          <p:nvPr/>
        </p:nvSpPr>
        <p:spPr>
          <a:xfrm>
            <a:off x="0" y="0"/>
            <a:ext cx="42808525" cy="6246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Total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accumulated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precipitation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11930" y="4849454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8" name="Grafik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896976" y="28350580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4484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Total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accumulated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precipitation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8" name="tp_19_20_3_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6558" y="6823063"/>
            <a:ext cx="29313798" cy="21600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2" name="Grafik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994441" y="28377457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8853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Snow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and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rain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amount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bg1"/>
                </a:solidFill>
              </a:rPr>
              <a:t>Total </a:t>
            </a:r>
            <a:r>
              <a:rPr lang="de-DE" sz="6000" dirty="0" err="1" smtClean="0">
                <a:solidFill>
                  <a:schemeClr val="bg1"/>
                </a:solidFill>
              </a:rPr>
              <a:t>precipitation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373724" y="5739818"/>
            <a:ext cx="140610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err="1" smtClean="0">
                <a:latin typeface="Myriad Pro"/>
              </a:rPr>
              <a:t>Convective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r>
              <a:rPr lang="de-DE" sz="6000" dirty="0" smtClean="0">
                <a:latin typeface="Myriad Pro"/>
              </a:rPr>
              <a:t> </a:t>
            </a:r>
            <a:endParaRPr lang="de-DE" sz="6000" dirty="0">
              <a:latin typeface="Myriad Pro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434801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latin typeface="Myriad Pro"/>
              </a:rPr>
              <a:t>Large-</a:t>
            </a:r>
            <a:r>
              <a:rPr lang="de-DE" sz="6000" dirty="0" err="1" smtClean="0">
                <a:latin typeface="Myriad Pro"/>
              </a:rPr>
              <a:t>scale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endParaRPr lang="de-DE" sz="6000" dirty="0">
              <a:latin typeface="Myriad Pro"/>
            </a:endParaRPr>
          </a:p>
        </p:txBody>
      </p:sp>
      <p:pic>
        <p:nvPicPr>
          <p:cNvPr id="7" name="cs_cross_29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5812" y="12329710"/>
            <a:ext cx="14656900" cy="10800000"/>
          </a:xfrm>
          <a:prstGeom prst="rect">
            <a:avLst/>
          </a:prstGeom>
        </p:spPr>
      </p:pic>
      <p:pic>
        <p:nvPicPr>
          <p:cNvPr id="13" name="ls_cross_29_3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5427" y="12329710"/>
            <a:ext cx="14656900" cy="10800000"/>
          </a:xfrm>
          <a:prstGeom prst="rect">
            <a:avLst/>
          </a:prstGeom>
        </p:spPr>
      </p:pic>
      <p:pic>
        <p:nvPicPr>
          <p:cNvPr id="3" name="ts_amount_29_3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10" y="12151655"/>
            <a:ext cx="14656900" cy="10800000"/>
          </a:xfrm>
          <a:prstGeom prst="rect">
            <a:avLst/>
          </a:prstGeom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4" name="Grafik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994441" y="28377457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636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Snow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and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rain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amount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bg1"/>
                </a:solidFill>
              </a:rPr>
              <a:t>Total </a:t>
            </a:r>
            <a:r>
              <a:rPr lang="de-DE" sz="6000" dirty="0" err="1" smtClean="0">
                <a:solidFill>
                  <a:schemeClr val="bg1"/>
                </a:solidFill>
              </a:rPr>
              <a:t>precipitation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373724" y="5739818"/>
            <a:ext cx="140610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err="1" smtClean="0">
                <a:latin typeface="Myriad Pro"/>
              </a:rPr>
              <a:t>Convective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r>
              <a:rPr lang="de-DE" sz="6000" dirty="0" smtClean="0">
                <a:latin typeface="Myriad Pro"/>
              </a:rPr>
              <a:t> </a:t>
            </a:r>
            <a:endParaRPr lang="de-DE" sz="6000" dirty="0">
              <a:latin typeface="Myriad Pro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8434801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latin typeface="Myriad Pro"/>
              </a:rPr>
              <a:t>Large-</a:t>
            </a:r>
            <a:r>
              <a:rPr lang="de-DE" sz="6000" dirty="0" err="1" smtClean="0">
                <a:latin typeface="Myriad Pro"/>
              </a:rPr>
              <a:t>scale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endParaRPr lang="de-DE" sz="6000" dirty="0">
              <a:latin typeface="Myriad Pro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pic>
        <p:nvPicPr>
          <p:cNvPr id="7" name="cs_cross_19_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5812" y="12288390"/>
            <a:ext cx="14656900" cy="10800000"/>
          </a:xfrm>
          <a:prstGeom prst="rect">
            <a:avLst/>
          </a:prstGeom>
        </p:spPr>
      </p:pic>
      <p:pic>
        <p:nvPicPr>
          <p:cNvPr id="13" name="ls_cross_19_2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60262" y="12295671"/>
            <a:ext cx="14656900" cy="10800000"/>
          </a:xfrm>
          <a:prstGeom prst="rect">
            <a:avLst/>
          </a:prstGeom>
        </p:spPr>
      </p:pic>
      <p:pic>
        <p:nvPicPr>
          <p:cNvPr id="2" name="ts_amount_19_2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2279137"/>
            <a:ext cx="14656900" cy="10800000"/>
          </a:xfrm>
          <a:prstGeom prst="rect">
            <a:avLst/>
          </a:prstGeom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4" name="Grafik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52901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5399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Hydrometeors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pic>
        <p:nvPicPr>
          <p:cNvPr id="2" name="cross_temp_29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69" t="-1" r="7879" b="-179"/>
          <a:stretch/>
        </p:blipFill>
        <p:spPr>
          <a:xfrm>
            <a:off x="7398706" y="6989566"/>
            <a:ext cx="25128000" cy="21670419"/>
          </a:xfrm>
          <a:prstGeom prst="rect">
            <a:avLst/>
          </a:prstGeom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1" name="Grafik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36819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6629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Hydrometeors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9" name="Grafik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91001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  <p:pic>
        <p:nvPicPr>
          <p:cNvPr id="6" name="cross_temp_19_20_mitt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618" t="-1" r="7769" b="-1043"/>
          <a:stretch/>
        </p:blipFill>
        <p:spPr>
          <a:xfrm>
            <a:off x="8991600" y="7211906"/>
            <a:ext cx="24803100" cy="218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1404</Words>
  <Application>Microsoft Office PowerPoint</Application>
  <PresentationFormat>Benutzerdefiniert</PresentationFormat>
  <Paragraphs>223</Paragraphs>
  <Slides>9</Slides>
  <Notes>0</Notes>
  <HiddenSlides>0</HiddenSlides>
  <MMClips>12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seiken</dc:creator>
  <cp:lastModifiedBy>Melanie L.</cp:lastModifiedBy>
  <cp:revision>85</cp:revision>
  <dcterms:created xsi:type="dcterms:W3CDTF">2010-02-23T12:24:38Z</dcterms:created>
  <dcterms:modified xsi:type="dcterms:W3CDTF">2020-05-04T13:11:24Z</dcterms:modified>
</cp:coreProperties>
</file>