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87" r:id="rId2"/>
    <p:sldId id="288" r:id="rId3"/>
    <p:sldId id="289" r:id="rId4"/>
    <p:sldId id="290" r:id="rId5"/>
    <p:sldId id="307" r:id="rId6"/>
    <p:sldId id="292" r:id="rId7"/>
    <p:sldId id="308" r:id="rId8"/>
    <p:sldId id="297" r:id="rId9"/>
    <p:sldId id="298" r:id="rId10"/>
    <p:sldId id="299" r:id="rId11"/>
    <p:sldId id="302" r:id="rId12"/>
    <p:sldId id="304" r:id="rId13"/>
    <p:sldId id="30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-21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12E7D-7758-4E68-BD0C-C7123F9BE64B}" type="datetimeFigureOut">
              <a:rPr lang="zh-CN" altLang="en-US" smtClean="0"/>
              <a:pPr/>
              <a:t>2020-04-22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8136C-F27E-46A2-A34C-413EFF732A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24846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xmlns="" id="{DC4B7069-980D-4AD2-AA88-A958FF7E5E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14E7555-D526-4E37-8CA0-F7A8B76B4897}" type="slidenum">
              <a:rPr lang="en-US" altLang="zh-CN"/>
              <a:pPr eaLnBrk="1" hangingPunct="1"/>
              <a:t>5</a:t>
            </a:fld>
            <a:endParaRPr lang="en-US" altLang="zh-CN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xmlns="" id="{8B21AAED-7125-4A20-A3B1-5A0F8B93D9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xmlns="" id="{10C62BCB-700C-4BC7-BBAB-B352D6E015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g/l</a:t>
            </a:r>
          </a:p>
        </p:txBody>
      </p:sp>
    </p:spTree>
    <p:extLst>
      <p:ext uri="{BB962C8B-B14F-4D97-AF65-F5344CB8AC3E}">
        <p14:creationId xmlns:p14="http://schemas.microsoft.com/office/powerpoint/2010/main" xmlns="" val="3214817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altLang="zh-CN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altLang="zh-CN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4400" y="1447800"/>
            <a:ext cx="4751011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016000" y="914400"/>
            <a:ext cx="4374632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94704" y="2743200"/>
            <a:ext cx="4752297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1200" y="6172201"/>
            <a:ext cx="7748965" cy="365125"/>
          </a:xfr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6C172-8D54-4DCF-9C6C-74C602BBCFF7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807037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标题，内容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91FEAFD-49A9-45E5-AFDB-811AE1AB85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102DD34-D519-4B8D-AEF4-5B283F9ACA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551B1F3-8D68-4678-9829-E91555909D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0720AD-8DC5-47AB-A2C5-0E990E945A5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12379971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  <p:sldLayoutId id="2147483669" r:id="rId18"/>
    <p:sldLayoutId id="2147483670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xmlns="" id="{AEA77654-B8AE-471D-8271-2C6A5F377C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219" y="691115"/>
            <a:ext cx="11810082" cy="1889293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en-US" altLang="zh-CN" sz="3000" b="1" cap="none" dirty="0" smtClean="0"/>
              <a:t> Vertical </a:t>
            </a:r>
            <a:r>
              <a:rPr lang="en-US" altLang="zh-CN" sz="3000" b="1" cap="none" dirty="0"/>
              <a:t>distributions of suspended sediment </a:t>
            </a:r>
            <a:r>
              <a:rPr lang="en-US" altLang="zh-CN" sz="3000" b="1" cap="none" dirty="0" smtClean="0"/>
              <a:t>concentration </a:t>
            </a:r>
            <a:r>
              <a:rPr lang="en-US" altLang="zh-CN" sz="3000" b="1" cap="none" dirty="0"/>
              <a:t>in the </a:t>
            </a:r>
            <a:r>
              <a:rPr lang="en-US" altLang="zh-CN" sz="3000" b="1" cap="none" dirty="0" smtClean="0"/>
              <a:t>Turbidity Maximum Zone (TMZ) </a:t>
            </a:r>
            <a:r>
              <a:rPr lang="en-US" altLang="zh-CN" sz="3000" b="1" cap="none" dirty="0"/>
              <a:t>of </a:t>
            </a:r>
            <a:r>
              <a:rPr lang="en-US" altLang="zh-CN" sz="3000" b="1" cap="none" dirty="0"/>
              <a:t>the </a:t>
            </a:r>
            <a:r>
              <a:rPr lang="en-US" altLang="zh-CN" sz="3000" b="1" cap="none" dirty="0" smtClean="0"/>
              <a:t>partially </a:t>
            </a:r>
            <a:r>
              <a:rPr lang="en-US" altLang="zh-CN" sz="3000" b="1" cap="none" dirty="0"/>
              <a:t>stratified Changjiang Estuary</a:t>
            </a:r>
            <a:endParaRPr lang="zh-CN" altLang="en-US" sz="3000" b="1" cap="none" dirty="0"/>
          </a:p>
        </p:txBody>
      </p:sp>
      <p:sp>
        <p:nvSpPr>
          <p:cNvPr id="5" name="副标题 4">
            <a:extLst>
              <a:ext uri="{FF2B5EF4-FFF2-40B4-BE49-F238E27FC236}">
                <a16:creationId xmlns:a16="http://schemas.microsoft.com/office/drawing/2014/main" xmlns="" id="{B9753338-2533-4891-AD52-07581DAB73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4010" y="4580620"/>
            <a:ext cx="9633097" cy="17145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2000" b="1" dirty="0"/>
              <a:t>Li</a:t>
            </a:r>
            <a:r>
              <a:rPr lang="zh-CN" altLang="en-US" sz="2000" b="1" dirty="0"/>
              <a:t>  </a:t>
            </a:r>
            <a:r>
              <a:rPr lang="en-US" altLang="zh-CN" sz="2000" b="1" dirty="0" err="1" smtClean="0"/>
              <a:t>Zhanhai</a:t>
            </a:r>
            <a:endParaRPr lang="en-US" altLang="zh-CN" sz="2000" b="1" dirty="0" smtClean="0"/>
          </a:p>
          <a:p>
            <a:pPr algn="ctr"/>
            <a:r>
              <a:rPr lang="en-US" altLang="zh-CN" sz="2000" b="1" dirty="0" smtClean="0"/>
              <a:t>State Key Laboratory of Estuarine and Coastal Research (SKLEC), East China Normal University, Shanghai, China </a:t>
            </a:r>
            <a:endParaRPr lang="en-US" altLang="zh-CN" sz="2000" b="1" dirty="0"/>
          </a:p>
          <a:p>
            <a:pPr algn="ctr"/>
            <a:r>
              <a:rPr lang="en-US" altLang="zh-CN" sz="2000" b="1" dirty="0" smtClean="0"/>
              <a:t>2020-05-06</a:t>
            </a:r>
            <a:endParaRPr lang="en-US" altLang="zh-CN" sz="2000" b="1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36457EC1-BECD-9D45-8D04-1572605EA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0434" y="1"/>
            <a:ext cx="2111566" cy="73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798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DEF758D-BEA3-406F-AB97-354165107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0080434" cy="701749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b="1" dirty="0" smtClean="0"/>
              <a:t>3.4 New empirical </a:t>
            </a:r>
            <a:r>
              <a:rPr lang="en-US" altLang="zh-CN" b="1" dirty="0"/>
              <a:t>equations </a:t>
            </a:r>
            <a:r>
              <a:rPr lang="en-US" altLang="zh-CN" b="1" dirty="0" smtClean="0"/>
              <a:t>for the </a:t>
            </a:r>
            <a:r>
              <a:rPr lang="en-US" altLang="zh-CN" b="1" dirty="0" smtClean="0"/>
              <a:t>observed linear, exponential and two-layer structure SSC </a:t>
            </a:r>
            <a:r>
              <a:rPr lang="en-US" altLang="zh-CN" b="1" dirty="0"/>
              <a:t>profiles</a:t>
            </a:r>
            <a:endParaRPr lang="zh-CN" altLang="zh-CN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5279DD88-8405-4FD9-B4A5-C3103E70B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5893533"/>
            <a:ext cx="3722914" cy="707886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Aft>
                <a:spcPct val="0"/>
              </a:spcAft>
            </a:pPr>
            <a:r>
              <a:rPr lang="en-US" altLang="zh-CN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Observed </a:t>
            </a:r>
            <a:r>
              <a:rPr lang="en-US" altLang="zh-CN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 profiles fit the </a:t>
            </a:r>
            <a:r>
              <a:rPr lang="en-US" altLang="zh-CN" sz="20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Soulsby’s</a:t>
            </a:r>
            <a:r>
              <a:rPr lang="en-US" altLang="zh-CN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equation very well</a:t>
            </a:r>
            <a:r>
              <a:rPr lang="en-US" altLang="zh-CN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xmlns="" id="{9FE57BAD-1874-4106-AB49-B5BF54499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7947" y="802277"/>
            <a:ext cx="22657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400" eaLnBrk="0" fontAlgn="base" hangingPunct="0">
              <a:spcAft>
                <a:spcPct val="0"/>
              </a:spcAft>
            </a:pPr>
            <a:r>
              <a:rPr lang="en-US" altLang="zh-CN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Modified equation</a:t>
            </a:r>
            <a:endParaRPr lang="en-US" altLang="zh-CN" sz="2000" cap="none" dirty="0">
              <a:ln>
                <a:noFill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47EBE31-2AF1-4A88-8F5C-765887BD27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47" t="-4478" r="12887"/>
          <a:stretch/>
        </p:blipFill>
        <p:spPr>
          <a:xfrm>
            <a:off x="0" y="2751409"/>
            <a:ext cx="3880884" cy="282278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1F8847EF-857F-4083-A880-A1A05A1B88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5" t="17114" r="57670" b="10453"/>
          <a:stretch/>
        </p:blipFill>
        <p:spPr>
          <a:xfrm>
            <a:off x="661077" y="1351696"/>
            <a:ext cx="2360428" cy="8808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9D3B6E0F-B08D-4C6D-8EE3-F2DC35AC3C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25" t="13487" r="57275" b="10131"/>
          <a:stretch/>
        </p:blipFill>
        <p:spPr>
          <a:xfrm>
            <a:off x="4400098" y="1330367"/>
            <a:ext cx="2509284" cy="88085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D3A26F56-E6AA-4159-896A-FD1EF29355D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320" t="5775" r="15071"/>
          <a:stretch/>
        </p:blipFill>
        <p:spPr>
          <a:xfrm>
            <a:off x="4055394" y="2902475"/>
            <a:ext cx="3757975" cy="2722228"/>
          </a:xfrm>
          <a:prstGeom prst="rect">
            <a:avLst/>
          </a:prstGeom>
        </p:spPr>
      </p:pic>
      <p:sp>
        <p:nvSpPr>
          <p:cNvPr id="12" name="Rectangle 1">
            <a:extLst>
              <a:ext uri="{FF2B5EF4-FFF2-40B4-BE49-F238E27FC236}">
                <a16:creationId xmlns:a16="http://schemas.microsoft.com/office/drawing/2014/main" xmlns="" id="{5279DD88-8405-4FD9-B4A5-C3103E70B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6133" y="5842337"/>
            <a:ext cx="3877236" cy="10156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Aft>
                <a:spcPct val="0"/>
              </a:spcAft>
            </a:pPr>
            <a:r>
              <a:rPr lang="en-US" altLang="zh-CN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Observed </a:t>
            </a:r>
            <a:r>
              <a:rPr lang="en-US" altLang="zh-CN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exponential and linear profiles fit the modified equation very well.</a:t>
            </a:r>
            <a:endParaRPr lang="en-US" altLang="zh-CN" sz="2000" cap="none" dirty="0">
              <a:ln>
                <a:noFill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0B7EE460-0E5A-4682-8F19-A16722AB9FC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9634" r="32063" b="10237"/>
          <a:stretch/>
        </p:blipFill>
        <p:spPr>
          <a:xfrm>
            <a:off x="8107489" y="1309038"/>
            <a:ext cx="4084511" cy="92351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C906DA78-2612-41E7-BB48-C64CE8E272B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332" t="-352" r="9982" b="7868"/>
          <a:stretch/>
        </p:blipFill>
        <p:spPr>
          <a:xfrm>
            <a:off x="8009263" y="2929089"/>
            <a:ext cx="4182737" cy="2612396"/>
          </a:xfrm>
          <a:prstGeom prst="rect">
            <a:avLst/>
          </a:prstGeom>
        </p:spPr>
      </p:pic>
      <p:sp>
        <p:nvSpPr>
          <p:cNvPr id="15" name="Rectangle 1">
            <a:extLst>
              <a:ext uri="{FF2B5EF4-FFF2-40B4-BE49-F238E27FC236}">
                <a16:creationId xmlns:a16="http://schemas.microsoft.com/office/drawing/2014/main" xmlns="" id="{5279DD88-8405-4FD9-B4A5-C3103E70B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0449" y="5914269"/>
            <a:ext cx="4061552" cy="70788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Aft>
                <a:spcPct val="0"/>
              </a:spcAft>
            </a:pPr>
            <a:r>
              <a:rPr lang="en-US" altLang="zh-CN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Observed </a:t>
            </a:r>
            <a:r>
              <a:rPr lang="en-US" altLang="zh-CN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two-layer structure profile fit the modified equation reasonably.</a:t>
            </a:r>
            <a:endParaRPr lang="en-US" altLang="zh-CN" sz="2000" cap="none" dirty="0">
              <a:ln>
                <a:noFill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箭头: 右 10">
            <a:extLst>
              <a:ext uri="{FF2B5EF4-FFF2-40B4-BE49-F238E27FC236}">
                <a16:creationId xmlns:a16="http://schemas.microsoft.com/office/drawing/2014/main" xmlns="" id="{51F2BBEF-D554-4D1B-B4DB-FA3726843F0F}"/>
              </a:ext>
            </a:extLst>
          </p:cNvPr>
          <p:cNvSpPr/>
          <p:nvPr/>
        </p:nvSpPr>
        <p:spPr>
          <a:xfrm>
            <a:off x="3272010" y="1509311"/>
            <a:ext cx="925418" cy="480706"/>
          </a:xfrm>
          <a:prstGeom prst="rightArrow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箭头: 右 10">
            <a:extLst>
              <a:ext uri="{FF2B5EF4-FFF2-40B4-BE49-F238E27FC236}">
                <a16:creationId xmlns:a16="http://schemas.microsoft.com/office/drawing/2014/main" xmlns="" id="{51F2BBEF-D554-4D1B-B4DB-FA3726843F0F}"/>
              </a:ext>
            </a:extLst>
          </p:cNvPr>
          <p:cNvSpPr/>
          <p:nvPr/>
        </p:nvSpPr>
        <p:spPr>
          <a:xfrm>
            <a:off x="7050795" y="1564394"/>
            <a:ext cx="908518" cy="470395"/>
          </a:xfrm>
          <a:prstGeom prst="rightArrow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Rectangle 1">
            <a:extLst>
              <a:ext uri="{FF2B5EF4-FFF2-40B4-BE49-F238E27FC236}">
                <a16:creationId xmlns:a16="http://schemas.microsoft.com/office/drawing/2014/main" xmlns="" id="{9FE57BAD-1874-4106-AB49-B5BF54499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268" y="954677"/>
            <a:ext cx="22657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400" eaLnBrk="0" fontAlgn="base" hangingPunct="0">
              <a:spcAft>
                <a:spcPct val="0"/>
              </a:spcAft>
            </a:pPr>
            <a:r>
              <a:rPr lang="en-US" altLang="zh-CN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Soulsby</a:t>
            </a:r>
            <a:r>
              <a:rPr lang="en-US" altLang="zh-CN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2000)</a:t>
            </a:r>
            <a:endParaRPr lang="en-US" altLang="zh-CN" sz="2000" cap="none" dirty="0">
              <a:ln>
                <a:noFill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xmlns="" id="{9FE57BAD-1874-4106-AB49-B5BF54499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2319" y="802277"/>
            <a:ext cx="22657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400" eaLnBrk="0" fontAlgn="base" hangingPunct="0">
              <a:spcAft>
                <a:spcPct val="0"/>
              </a:spcAft>
            </a:pPr>
            <a:r>
              <a:rPr lang="en-US" altLang="zh-CN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Modified equation</a:t>
            </a:r>
            <a:endParaRPr lang="en-US" altLang="zh-CN" sz="2000" cap="none" dirty="0">
              <a:ln>
                <a:noFill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1">
            <a:extLst>
              <a:ext uri="{FF2B5EF4-FFF2-40B4-BE49-F238E27FC236}">
                <a16:creationId xmlns:a16="http://schemas.microsoft.com/office/drawing/2014/main" xmlns="" id="{9FE57BAD-1874-4106-AB49-B5BF54499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8223" y="2249510"/>
            <a:ext cx="13297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400" eaLnBrk="0" fontAlgn="base" hangingPunct="0">
              <a:spcAft>
                <a:spcPct val="0"/>
              </a:spcAft>
            </a:pPr>
            <a:r>
              <a:rPr lang="en-US" altLang="zh-CN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(Eq.  2)</a:t>
            </a:r>
            <a:endParaRPr lang="en-US" altLang="zh-CN" sz="2000" cap="none" dirty="0">
              <a:ln>
                <a:noFill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1">
            <a:extLst>
              <a:ext uri="{FF2B5EF4-FFF2-40B4-BE49-F238E27FC236}">
                <a16:creationId xmlns:a16="http://schemas.microsoft.com/office/drawing/2014/main" xmlns="" id="{9FE57BAD-1874-4106-AB49-B5BF54499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0045" y="2268060"/>
            <a:ext cx="14815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400" eaLnBrk="0" fontAlgn="base" hangingPunct="0">
              <a:spcAft>
                <a:spcPct val="0"/>
              </a:spcAft>
            </a:pPr>
            <a:r>
              <a:rPr lang="en-US" altLang="zh-CN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(Eq.  4)</a:t>
            </a:r>
            <a:endParaRPr lang="en-US" altLang="zh-CN" sz="2000" cap="none" dirty="0">
              <a:ln>
                <a:noFill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1">
            <a:extLst>
              <a:ext uri="{FF2B5EF4-FFF2-40B4-BE49-F238E27FC236}">
                <a16:creationId xmlns:a16="http://schemas.microsoft.com/office/drawing/2014/main" xmlns="" id="{9FE57BAD-1874-4106-AB49-B5BF54499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363" y="2256181"/>
            <a:ext cx="11521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400" eaLnBrk="0" fontAlgn="base" hangingPunct="0">
              <a:spcAft>
                <a:spcPct val="0"/>
              </a:spcAft>
            </a:pPr>
            <a:r>
              <a:rPr lang="en-US" altLang="zh-CN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(Eq.  3)</a:t>
            </a:r>
            <a:endParaRPr lang="en-US" altLang="zh-CN" sz="2000" cap="none" dirty="0">
              <a:ln>
                <a:noFill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xmlns="" id="{36457EC1-BECD-9D45-8D04-1572605EA4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02466" y="0"/>
            <a:ext cx="2089533" cy="73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877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DEF758D-BEA3-406F-AB97-354165107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81"/>
            <a:ext cx="11591925" cy="656439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b="1" dirty="0" smtClean="0"/>
              <a:t>3.5  </a:t>
            </a:r>
            <a:r>
              <a:rPr lang="en-US" altLang="zh-CN" b="1" dirty="0"/>
              <a:t>Sediment diffusivity </a:t>
            </a:r>
            <a:r>
              <a:rPr lang="en-US" altLang="zh-CN" b="1" dirty="0" smtClean="0"/>
              <a:t>coefficient for the </a:t>
            </a:r>
            <a:r>
              <a:rPr lang="en-US" altLang="zh-CN" b="1" dirty="0"/>
              <a:t>exponential and linear SSC profiles</a:t>
            </a:r>
            <a:endParaRPr lang="zh-CN" altLang="zh-CN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6215156B-27DE-43BF-80C4-E40A351C7D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373"/>
          <a:stretch/>
        </p:blipFill>
        <p:spPr>
          <a:xfrm>
            <a:off x="629832" y="1082448"/>
            <a:ext cx="2036250" cy="940530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F9AB151B-C8D5-4BDD-8213-D758318BD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8128" y="1564279"/>
            <a:ext cx="3848986" cy="144655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400" eaLnBrk="0" fontAlgn="base" hangingPunct="0">
              <a:spcAft>
                <a:spcPct val="0"/>
              </a:spcAft>
            </a:pPr>
            <a:r>
              <a:rPr lang="en-US" altLang="zh-CN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diffusivity </a:t>
            </a:r>
            <a:r>
              <a:rPr lang="en-US" altLang="zh-CN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coefficients of </a:t>
            </a:r>
            <a:r>
              <a:rPr lang="en-US" altLang="zh-CN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linear and exponential </a:t>
            </a:r>
            <a:r>
              <a:rPr lang="en-US" altLang="zh-CN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profiles are constant</a:t>
            </a:r>
            <a:r>
              <a:rPr lang="en-US" altLang="zh-CN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altLang="zh-CN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whole </a:t>
            </a:r>
            <a:r>
              <a:rPr lang="en-US" altLang="zh-CN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 </a:t>
            </a:r>
            <a:r>
              <a:rPr lang="en-US" altLang="zh-CN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column.</a:t>
            </a:r>
            <a:endParaRPr lang="en-US" altLang="zh-CN" sz="2200" cap="none" dirty="0">
              <a:ln>
                <a:noFill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右大括号 6"/>
          <p:cNvSpPr/>
          <p:nvPr/>
        </p:nvSpPr>
        <p:spPr>
          <a:xfrm>
            <a:off x="2998380" y="1468012"/>
            <a:ext cx="733647" cy="1764645"/>
          </a:xfrm>
          <a:prstGeom prst="rightBrace">
            <a:avLst/>
          </a:prstGeom>
          <a:noFill/>
          <a:ln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xmlns="" id="{F9AB151B-C8D5-4BDD-8213-D758318BD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78659"/>
            <a:ext cx="2996588" cy="1107996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400" eaLnBrk="0" fontAlgn="base" hangingPunct="0">
              <a:spcAft>
                <a:spcPct val="0"/>
              </a:spcAft>
            </a:pPr>
            <a:r>
              <a:rPr lang="en-US" altLang="zh-CN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altLang="zh-CN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observed data of linear and exponential SSC profiles;</a:t>
            </a:r>
            <a:endParaRPr lang="en-US" altLang="zh-CN" sz="2200" cap="none" dirty="0">
              <a:ln>
                <a:noFill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57BC4034-B3BE-42A1-B4FF-2EFF041EF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792" y="4306880"/>
            <a:ext cx="5673688" cy="2551120"/>
          </a:xfrm>
          <a:prstGeom prst="rect">
            <a:avLst/>
          </a:prstGeom>
        </p:spPr>
      </p:pic>
      <p:sp>
        <p:nvSpPr>
          <p:cNvPr id="12" name="箭头: 右 10">
            <a:extLst>
              <a:ext uri="{FF2B5EF4-FFF2-40B4-BE49-F238E27FC236}">
                <a16:creationId xmlns:a16="http://schemas.microsoft.com/office/drawing/2014/main" xmlns="" id="{51F2BBEF-D554-4D1B-B4DB-FA3726843F0F}"/>
              </a:ext>
            </a:extLst>
          </p:cNvPr>
          <p:cNvSpPr/>
          <p:nvPr/>
        </p:nvSpPr>
        <p:spPr>
          <a:xfrm>
            <a:off x="7804051" y="2005069"/>
            <a:ext cx="1240797" cy="539871"/>
          </a:xfrm>
          <a:prstGeom prst="rightArrow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A5053BF0-A8DD-4745-80C3-32E0145516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0844"/>
          <a:stretch/>
        </p:blipFill>
        <p:spPr>
          <a:xfrm>
            <a:off x="9324264" y="1461579"/>
            <a:ext cx="2584969" cy="1497622"/>
          </a:xfrm>
          <a:prstGeom prst="rect">
            <a:avLst/>
          </a:prstGeom>
        </p:spPr>
      </p:pic>
      <p:sp>
        <p:nvSpPr>
          <p:cNvPr id="14" name="Rectangle 1">
            <a:extLst>
              <a:ext uri="{FF2B5EF4-FFF2-40B4-BE49-F238E27FC236}">
                <a16:creationId xmlns:a16="http://schemas.microsoft.com/office/drawing/2014/main" xmlns="" id="{F9745961-9F11-4253-8845-4C595E7B8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6212" y="4257274"/>
            <a:ext cx="4215788" cy="1200329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400" eaLnBrk="0" fontAlgn="base" hangingPunct="0">
              <a:spcAft>
                <a:spcPct val="0"/>
              </a:spcAft>
            </a:pPr>
            <a:r>
              <a:rPr lang="en-US" altLang="zh-CN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So, </a:t>
            </a:r>
            <a:r>
              <a:rPr lang="en-US" altLang="zh-CN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essentially, </a:t>
            </a:r>
            <a:r>
              <a:rPr lang="en-US" altLang="zh-CN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both </a:t>
            </a:r>
            <a:r>
              <a:rPr lang="en-US" altLang="zh-CN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linear </a:t>
            </a:r>
            <a:r>
              <a:rPr lang="en-US" altLang="zh-CN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exponential profiles fit </a:t>
            </a:r>
            <a:r>
              <a:rPr lang="en-US" altLang="zh-CN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same equation.</a:t>
            </a:r>
            <a:endParaRPr lang="en-US" altLang="zh-CN" sz="2400" b="1" cap="none" dirty="0">
              <a:ln>
                <a:noFill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箭头: 右 10">
            <a:extLst>
              <a:ext uri="{FF2B5EF4-FFF2-40B4-BE49-F238E27FC236}">
                <a16:creationId xmlns:a16="http://schemas.microsoft.com/office/drawing/2014/main" xmlns="" id="{51F2BBEF-D554-4D1B-B4DB-FA3726843F0F}"/>
              </a:ext>
            </a:extLst>
          </p:cNvPr>
          <p:cNvSpPr/>
          <p:nvPr/>
        </p:nvSpPr>
        <p:spPr>
          <a:xfrm rot="16200000">
            <a:off x="9976646" y="3339333"/>
            <a:ext cx="1027987" cy="555998"/>
          </a:xfrm>
          <a:prstGeom prst="rightArrow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xmlns="" id="{36457EC1-BECD-9D45-8D04-1572605EA4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8230" y="0"/>
            <a:ext cx="2243769" cy="78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730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5A7EB29-180D-49B4-A5F2-DFB025718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2642"/>
            <a:ext cx="12192000" cy="630776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r>
              <a:rPr lang="en-US" altLang="zh-CN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r>
              <a:rPr lang="en-US" altLang="zh-CN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altLang="zh-CN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The </a:t>
            </a:r>
            <a:r>
              <a:rPr lang="en-US" altLang="zh-CN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observed vertical </a:t>
            </a:r>
            <a:r>
              <a:rPr lang="en-US" altLang="zh-CN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profiles of SSC can be categorized into </a:t>
            </a:r>
            <a:r>
              <a:rPr lang="en-US" altLang="zh-CN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typical </a:t>
            </a:r>
            <a:r>
              <a:rPr lang="en-US" altLang="zh-CN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types, </a:t>
            </a:r>
            <a:r>
              <a:rPr lang="en-US" altLang="zh-CN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(I) </a:t>
            </a:r>
            <a:r>
              <a:rPr lang="en-US" altLang="zh-CN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two-layer structure profile, (II) exponential profile, and (III) linear profile. </a:t>
            </a:r>
            <a:r>
              <a:rPr lang="en-US" altLang="zh-CN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ype </a:t>
            </a:r>
            <a:r>
              <a:rPr lang="en-US" altLang="zh-CN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mainly occurred in the conditions with high stratification, while </a:t>
            </a:r>
            <a:r>
              <a:rPr lang="en-US" altLang="zh-CN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 </a:t>
            </a:r>
            <a:r>
              <a:rPr lang="en-US" altLang="zh-CN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and III mainly occurred in the weak stratification and well-mixed conditions.</a:t>
            </a:r>
            <a:br>
              <a:rPr lang="en-US" altLang="zh-CN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altLang="zh-CN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lang="en-US" altLang="zh-CN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empirical </a:t>
            </a:r>
            <a:r>
              <a:rPr lang="en-US" altLang="zh-CN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equations are developed, </a:t>
            </a:r>
            <a:r>
              <a:rPr lang="en-US" altLang="zh-CN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can  accurately describe the observed linear and exponential SSC profiles, and reasonable or accurately describe the observed two-layer structure profiles.</a:t>
            </a:r>
            <a:r>
              <a:rPr lang="en-US" altLang="zh-CN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Both </a:t>
            </a:r>
            <a:r>
              <a:rPr lang="en-US" altLang="zh-CN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altLang="zh-CN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 and exponential SSC profiles </a:t>
            </a:r>
            <a:r>
              <a:rPr lang="en-US" altLang="zh-CN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en-US" altLang="zh-CN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constant diffusivity coefficients within the water </a:t>
            </a:r>
            <a:r>
              <a:rPr lang="en-US" altLang="zh-CN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column, </a:t>
            </a:r>
            <a:r>
              <a:rPr lang="en-US" altLang="zh-CN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can </a:t>
            </a:r>
            <a:r>
              <a:rPr lang="en-US" altLang="zh-CN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expressed by a unified equation.  </a:t>
            </a:r>
            <a:r>
              <a:rPr lang="en-US" altLang="zh-CN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Lateral currents played an important role in the formation of two-layer structure SSC profile and strong density stratification, and </a:t>
            </a:r>
            <a:r>
              <a:rPr lang="en-US" altLang="zh-CN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mass </a:t>
            </a:r>
            <a:r>
              <a:rPr lang="en-US" altLang="zh-CN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exchange between </a:t>
            </a:r>
            <a:r>
              <a:rPr lang="en-US" altLang="zh-CN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main </a:t>
            </a:r>
            <a:r>
              <a:rPr lang="en-US" altLang="zh-CN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channel and </a:t>
            </a:r>
            <a:r>
              <a:rPr lang="en-US" altLang="zh-CN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shoal </a:t>
            </a:r>
            <a:r>
              <a:rPr lang="en-US" altLang="zh-CN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altLang="zh-CN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estuaries.</a:t>
            </a:r>
            <a:endParaRPr lang="zh-CN" altLang="en-US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36457EC1-BECD-9D45-8D04-1572605EA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6366" y="0"/>
            <a:ext cx="2155634" cy="75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500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B77E2DB-D637-477C-ABE1-4B612D3FD7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5137" y="2047574"/>
            <a:ext cx="6936467" cy="1378671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n-US" altLang="zh-CN" sz="4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Thanks </a:t>
            </a:r>
            <a:r>
              <a:rPr lang="en-US" altLang="zh-CN" sz="4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your attention</a:t>
            </a:r>
            <a:r>
              <a:rPr lang="zh-CN" altLang="en-US" sz="4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！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36457EC1-BECD-9D45-8D04-1572605EA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586" y="0"/>
            <a:ext cx="2012414" cy="70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918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5A7EB29-180D-49B4-A5F2-DFB025718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608" y="663147"/>
            <a:ext cx="6848474" cy="4743450"/>
          </a:xfrm>
        </p:spPr>
        <p:txBody>
          <a:bodyPr anchor="t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zh-CN" sz="4400" b="1" cap="none" dirty="0"/>
              <a:t>             </a:t>
            </a:r>
            <a:r>
              <a:rPr lang="en-US" altLang="zh-CN" sz="4400" b="1" cap="none" dirty="0" smtClean="0"/>
              <a:t>Outline</a:t>
            </a:r>
            <a:r>
              <a:rPr lang="en-US" altLang="zh-CN" cap="none" dirty="0"/>
              <a:t/>
            </a:r>
            <a:br>
              <a:rPr lang="en-US" altLang="zh-CN" cap="none" dirty="0"/>
            </a:br>
            <a:r>
              <a:rPr lang="en-US" altLang="zh-CN" cap="none" dirty="0" smtClean="0"/>
              <a:t/>
            </a:r>
            <a:br>
              <a:rPr lang="en-US" altLang="zh-CN" cap="none" dirty="0" smtClean="0"/>
            </a:br>
            <a:r>
              <a:rPr lang="zh-CN" altLang="en-US" cap="none" dirty="0" smtClean="0"/>
              <a:t>一</a:t>
            </a:r>
            <a:r>
              <a:rPr lang="zh-CN" altLang="en-US" cap="none" dirty="0"/>
              <a:t>、</a:t>
            </a:r>
            <a:r>
              <a:rPr lang="en-US" altLang="zh-CN" cap="none" dirty="0"/>
              <a:t>Significance and purpose</a:t>
            </a:r>
            <a:br>
              <a:rPr lang="en-US" altLang="zh-CN" cap="none" dirty="0"/>
            </a:br>
            <a:r>
              <a:rPr lang="zh-CN" altLang="en-US" cap="none" dirty="0"/>
              <a:t>二、</a:t>
            </a:r>
            <a:r>
              <a:rPr lang="en-US" altLang="zh-CN" b="1" cap="none" dirty="0"/>
              <a:t> </a:t>
            </a:r>
            <a:r>
              <a:rPr lang="en-US" altLang="zh-CN" cap="none" dirty="0"/>
              <a:t>Materials and methods</a:t>
            </a:r>
            <a:br>
              <a:rPr lang="en-US" altLang="zh-CN" cap="none" dirty="0"/>
            </a:br>
            <a:r>
              <a:rPr lang="zh-CN" altLang="en-US" cap="none" dirty="0"/>
              <a:t>三、</a:t>
            </a:r>
            <a:r>
              <a:rPr lang="en-US" altLang="zh-CN" cap="none" dirty="0"/>
              <a:t>Results and discussion</a:t>
            </a:r>
            <a:br>
              <a:rPr lang="en-US" altLang="zh-CN" cap="none" dirty="0"/>
            </a:br>
            <a:r>
              <a:rPr lang="zh-CN" altLang="en-US" cap="none" dirty="0"/>
              <a:t>四、</a:t>
            </a:r>
            <a:r>
              <a:rPr lang="en-US" altLang="zh-CN" cap="none" dirty="0"/>
              <a:t>Summary</a:t>
            </a:r>
            <a:br>
              <a:rPr lang="en-US" altLang="zh-CN" cap="none" dirty="0"/>
            </a:br>
            <a:r>
              <a:rPr lang="en-US" altLang="zh-CN" cap="none" dirty="0"/>
              <a:t/>
            </a:r>
            <a:br>
              <a:rPr lang="en-US" altLang="zh-CN" cap="none" dirty="0"/>
            </a:br>
            <a:endParaRPr lang="zh-CN" altLang="en-US" cap="none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36457EC1-BECD-9D45-8D04-1572605EA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2720" y="0"/>
            <a:ext cx="2329280" cy="81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583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92B3FA9-8FC8-4C8F-AD74-68B0D92E3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4428"/>
            <a:ext cx="11791507" cy="6858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800" b="1" dirty="0"/>
              <a:t>一、</a:t>
            </a:r>
            <a:r>
              <a:rPr lang="en-US" altLang="zh-CN" sz="2800" b="1" dirty="0"/>
              <a:t>Significance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and purpose of the study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D38B144E-D3DD-43F8-B881-B572FB525383}"/>
              </a:ext>
            </a:extLst>
          </p:cNvPr>
          <p:cNvSpPr/>
          <p:nvPr/>
        </p:nvSpPr>
        <p:spPr>
          <a:xfrm>
            <a:off x="71333" y="1710294"/>
            <a:ext cx="11979349" cy="49859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vertical distribution of </a:t>
            </a:r>
            <a:r>
              <a:rPr lang="en-US" altLang="zh-CN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suspended sediment </a:t>
            </a:r>
            <a:r>
              <a:rPr lang="en-US" altLang="zh-CN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 (SSC) 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plays an important role in </a:t>
            </a:r>
            <a:r>
              <a:rPr lang="en-US" altLang="zh-CN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estuarine and coastal sediment 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transport.</a:t>
            </a:r>
            <a:r>
              <a:rPr lang="zh-CN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studies were carried out in the wave-dominated coastal environments and the field measurements </a:t>
            </a:r>
            <a:r>
              <a:rPr lang="en-US" altLang="zh-CN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mainly focused 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near bottom water layer</a:t>
            </a:r>
            <a:r>
              <a:rPr lang="en-US" altLang="zh-CN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l"/>
            </a:pPr>
            <a:endParaRPr lang="en-US" altLang="zh-CN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l"/>
            </a:pP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 Changjiang Estuary is a famous estuary with strong </a:t>
            </a: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current velocity, 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high SSC, remarkable saline water intrusion and notable density stratification</a:t>
            </a: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l"/>
            </a:pPr>
            <a:endParaRPr lang="en-US" altLang="zh-CN" sz="2400" kern="100" dirty="0" smtClean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 algn="just">
              <a:buFont typeface="Wingdings" panose="05000000000000000000" pitchFamily="2" charset="2"/>
              <a:buChar char="l"/>
            </a:pP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 purpose of </a:t>
            </a: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 study 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is to (1</a:t>
            </a: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 investigate 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 </a:t>
            </a: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major types 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and temporal variation patterns of SSC profiles in </a:t>
            </a: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 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partially stratified </a:t>
            </a: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estuary; (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2) analyze the </a:t>
            </a: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formation 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mechanisms of different types of SSC profiles; </a:t>
            </a: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3) predict the observed linear, exponential and two-layer structure SSC profiles. </a:t>
            </a:r>
            <a:endParaRPr lang="zh-CN" altLang="en-US" sz="2400" dirty="0">
              <a:solidFill>
                <a:srgbClr val="C000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l"/>
            </a:pPr>
            <a:endParaRPr lang="zh-CN" alt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6457EC1-BECD-9D45-8D04-1572605EA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0096" y="0"/>
            <a:ext cx="2331904" cy="81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9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7FF47DA-18DD-460D-8A43-612F9A109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23" y="0"/>
            <a:ext cx="10520252" cy="6096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zh-CN" altLang="en-US" sz="3200" dirty="0"/>
              <a:t>二、</a:t>
            </a:r>
            <a:r>
              <a:rPr lang="en-US" altLang="zh-CN" sz="3200" b="1" dirty="0"/>
              <a:t> </a:t>
            </a:r>
            <a:r>
              <a:rPr lang="en-US" altLang="zh-CN" sz="3200" b="1" cap="none" dirty="0"/>
              <a:t>Materials and methods</a:t>
            </a:r>
            <a:endParaRPr lang="zh-CN" altLang="en-US" sz="3200" dirty="0"/>
          </a:p>
        </p:txBody>
      </p:sp>
      <p:pic>
        <p:nvPicPr>
          <p:cNvPr id="8" name="图片 1" descr="m1">
            <a:extLst>
              <a:ext uri="{FF2B5EF4-FFF2-40B4-BE49-F238E27FC236}">
                <a16:creationId xmlns:a16="http://schemas.microsoft.com/office/drawing/2014/main" xmlns="" id="{BB1AED1B-5666-47B6-A890-24A6EE1E1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274495"/>
            <a:ext cx="7008759" cy="4956645"/>
          </a:xfrm>
          <a:prstGeom prst="rect">
            <a:avLst/>
          </a:prstGeom>
          <a:noFill/>
        </p:spPr>
      </p:pic>
      <p:sp>
        <p:nvSpPr>
          <p:cNvPr id="5" name="文本占位符 2">
            <a:extLst>
              <a:ext uri="{FF2B5EF4-FFF2-40B4-BE49-F238E27FC236}">
                <a16:creationId xmlns:a16="http://schemas.microsoft.com/office/drawing/2014/main" xmlns="" id="{7DBD911C-AA85-434D-9F08-91685764148F}"/>
              </a:ext>
            </a:extLst>
          </p:cNvPr>
          <p:cNvSpPr txBox="1">
            <a:spLocks/>
          </p:cNvSpPr>
          <p:nvPr/>
        </p:nvSpPr>
        <p:spPr>
          <a:xfrm>
            <a:off x="7050795" y="1344058"/>
            <a:ext cx="5141205" cy="48364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76213" indent="-176213">
              <a:lnSpc>
                <a:spcPct val="150000"/>
              </a:lnSpc>
              <a:buSzPct val="50000"/>
              <a:buFont typeface="+mj-lt"/>
              <a:buAutoNum type="alphaLcParenR"/>
            </a:pPr>
            <a:r>
              <a:rPr lang="en-US" altLang="zh-CN" sz="1600" b="1" dirty="0" smtClean="0">
                <a:solidFill>
                  <a:schemeClr val="bg1"/>
                </a:solidFill>
              </a:rPr>
              <a:t>(1) Measurement station is located </a:t>
            </a:r>
            <a:r>
              <a:rPr lang="en-US" altLang="zh-CN" sz="1600" b="1" dirty="0" smtClean="0">
                <a:solidFill>
                  <a:schemeClr val="bg1"/>
                </a:solidFill>
              </a:rPr>
              <a:t>i</a:t>
            </a:r>
            <a:r>
              <a:rPr lang="en-US" altLang="zh-CN" sz="1600" b="1" dirty="0" smtClean="0">
                <a:solidFill>
                  <a:schemeClr val="bg1"/>
                </a:solidFill>
              </a:rPr>
              <a:t>n </a:t>
            </a:r>
            <a:r>
              <a:rPr lang="en-US" altLang="zh-CN" sz="1600" b="1" dirty="0">
                <a:solidFill>
                  <a:schemeClr val="bg1"/>
                </a:solidFill>
              </a:rPr>
              <a:t>the TMZ of the </a:t>
            </a:r>
            <a:r>
              <a:rPr lang="en-US" altLang="zh-CN" sz="1600" b="1" dirty="0" smtClean="0">
                <a:solidFill>
                  <a:schemeClr val="bg1"/>
                </a:solidFill>
              </a:rPr>
              <a:t>North Passage, with the mean water depth about 11m;</a:t>
            </a:r>
            <a:endParaRPr lang="en-US" altLang="zh-CN" sz="1600" b="1" dirty="0">
              <a:solidFill>
                <a:schemeClr val="bg1"/>
              </a:solidFill>
            </a:endParaRPr>
          </a:p>
          <a:p>
            <a:pPr marL="176213" indent="-176213">
              <a:lnSpc>
                <a:spcPct val="150000"/>
              </a:lnSpc>
              <a:buSzPct val="50000"/>
              <a:buFont typeface="+mj-lt"/>
              <a:buAutoNum type="alphaLcParenR"/>
            </a:pPr>
            <a:r>
              <a:rPr lang="en-US" altLang="zh-CN" sz="1600" b="1" dirty="0" smtClean="0">
                <a:solidFill>
                  <a:schemeClr val="bg1"/>
                </a:solidFill>
              </a:rPr>
              <a:t>(2) Observation lasted </a:t>
            </a:r>
            <a:r>
              <a:rPr lang="en-US" altLang="zh-CN" sz="1600" b="1" u="sng" dirty="0" smtClean="0">
                <a:solidFill>
                  <a:schemeClr val="bg1"/>
                </a:solidFill>
              </a:rPr>
              <a:t>16 </a:t>
            </a:r>
            <a:r>
              <a:rPr lang="en-US" altLang="zh-CN" sz="1600" b="1" u="sng" dirty="0">
                <a:solidFill>
                  <a:schemeClr val="bg1"/>
                </a:solidFill>
              </a:rPr>
              <a:t>tidal </a:t>
            </a:r>
            <a:r>
              <a:rPr lang="en-US" altLang="zh-CN" sz="1600" b="1" u="sng" dirty="0" smtClean="0">
                <a:solidFill>
                  <a:schemeClr val="bg1"/>
                </a:solidFill>
              </a:rPr>
              <a:t>cycles from neap to spring tide</a:t>
            </a:r>
            <a:r>
              <a:rPr lang="en-US" altLang="zh-CN" sz="1600" b="1" dirty="0" smtClean="0">
                <a:solidFill>
                  <a:schemeClr val="bg1"/>
                </a:solidFill>
              </a:rPr>
              <a:t> in April 2012</a:t>
            </a:r>
            <a:r>
              <a:rPr lang="zh-CN" altLang="en-US" sz="1600" b="1" dirty="0" smtClean="0">
                <a:solidFill>
                  <a:schemeClr val="bg1"/>
                </a:solidFill>
              </a:rPr>
              <a:t>；</a:t>
            </a:r>
            <a:endParaRPr lang="en-US" altLang="zh-CN" sz="1600" b="1" dirty="0" smtClean="0">
              <a:solidFill>
                <a:schemeClr val="bg1"/>
              </a:solidFill>
            </a:endParaRPr>
          </a:p>
          <a:p>
            <a:pPr marL="176213" indent="-176213">
              <a:lnSpc>
                <a:spcPct val="150000"/>
              </a:lnSpc>
              <a:buSzPct val="50000"/>
              <a:buFont typeface="+mj-lt"/>
              <a:buAutoNum type="alphaLcParenR"/>
            </a:pPr>
            <a:r>
              <a:rPr lang="en-US" altLang="zh-CN" sz="1600" b="1" dirty="0" smtClean="0">
                <a:solidFill>
                  <a:schemeClr val="bg1"/>
                </a:solidFill>
              </a:rPr>
              <a:t>(3) Current velocities were measured by  </a:t>
            </a:r>
            <a:r>
              <a:rPr lang="en-US" altLang="zh-CN" sz="1600" b="1" dirty="0" smtClean="0">
                <a:solidFill>
                  <a:schemeClr val="bg1"/>
                </a:solidFill>
              </a:rPr>
              <a:t>ADCP 600 kHz</a:t>
            </a:r>
            <a:r>
              <a:rPr lang="zh-CN" altLang="en-US" sz="1600" b="1" dirty="0" smtClean="0">
                <a:solidFill>
                  <a:schemeClr val="bg1"/>
                </a:solidFill>
              </a:rPr>
              <a:t>；</a:t>
            </a:r>
          </a:p>
          <a:p>
            <a:pPr marL="176213" indent="-176213">
              <a:lnSpc>
                <a:spcPct val="150000"/>
              </a:lnSpc>
              <a:buSzPct val="50000"/>
              <a:buFont typeface="+mj-lt"/>
              <a:buAutoNum type="alphaLcParenR"/>
            </a:pPr>
            <a:r>
              <a:rPr lang="en-US" altLang="zh-CN" sz="1600" b="1" dirty="0" smtClean="0">
                <a:solidFill>
                  <a:schemeClr val="bg1"/>
                </a:solidFill>
              </a:rPr>
              <a:t>(4) Vertical </a:t>
            </a:r>
            <a:r>
              <a:rPr lang="en-US" altLang="zh-CN" sz="1600" b="1" dirty="0" smtClean="0">
                <a:solidFill>
                  <a:schemeClr val="bg1"/>
                </a:solidFill>
              </a:rPr>
              <a:t>profiles of SSC, salinity and water temperature were </a:t>
            </a:r>
            <a:r>
              <a:rPr lang="zh-CN" altLang="en-US" sz="1600" b="1" dirty="0" smtClean="0">
                <a:solidFill>
                  <a:schemeClr val="bg1"/>
                </a:solidFill>
              </a:rPr>
              <a:t> </a:t>
            </a:r>
            <a:r>
              <a:rPr lang="en-US" altLang="zh-CN" sz="1600" b="1" dirty="0" smtClean="0">
                <a:solidFill>
                  <a:schemeClr val="bg1"/>
                </a:solidFill>
              </a:rPr>
              <a:t>measured by OBS at the beginning of each hours, </a:t>
            </a:r>
            <a:r>
              <a:rPr lang="en-US" altLang="zh-CN" sz="1600" b="1" dirty="0" smtClean="0">
                <a:solidFill>
                  <a:schemeClr val="bg1"/>
                </a:solidFill>
              </a:rPr>
              <a:t>and 204 </a:t>
            </a:r>
            <a:r>
              <a:rPr lang="en-US" altLang="zh-CN" sz="1600" b="1" dirty="0" smtClean="0">
                <a:solidFill>
                  <a:schemeClr val="bg1"/>
                </a:solidFill>
              </a:rPr>
              <a:t>SSC </a:t>
            </a:r>
            <a:r>
              <a:rPr lang="en-US" altLang="zh-CN" sz="1600" b="1" dirty="0" smtClean="0">
                <a:solidFill>
                  <a:schemeClr val="bg1"/>
                </a:solidFill>
              </a:rPr>
              <a:t>profiles were obtained over the survey period;</a:t>
            </a:r>
            <a:endParaRPr lang="en-US" altLang="zh-CN" sz="1600" b="1" dirty="0">
              <a:solidFill>
                <a:schemeClr val="bg1"/>
              </a:solidFill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36457EC1-BECD-9D45-8D04-1572605EA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0265" y="0"/>
            <a:ext cx="2232368" cy="78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367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:a16="http://schemas.microsoft.com/office/drawing/2014/main" xmlns="" id="{E6386FF0-08A0-49BE-9C09-A6B33ADDD3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668000" cy="44291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hangingPunct="1"/>
            <a:r>
              <a:rPr lang="en-US" altLang="zh-CN" sz="2600" b="1" dirty="0" smtClean="0">
                <a:solidFill>
                  <a:schemeClr val="tx1"/>
                </a:solidFill>
              </a:rPr>
              <a:t>3.1 c</a:t>
            </a:r>
            <a:r>
              <a:rPr lang="en-US" altLang="zh-CN" sz="2600" b="1" cap="none" dirty="0" smtClean="0">
                <a:solidFill>
                  <a:schemeClr val="tx1"/>
                </a:solidFill>
              </a:rPr>
              <a:t>urrent velocity</a:t>
            </a:r>
            <a:endParaRPr lang="zh-CN" altLang="en-US" sz="2600" b="1" dirty="0">
              <a:solidFill>
                <a:schemeClr val="tx1"/>
              </a:solidFill>
            </a:endParaRPr>
          </a:p>
        </p:txBody>
      </p:sp>
      <p:pic>
        <p:nvPicPr>
          <p:cNvPr id="11268" name="Picture 25" descr="流速悬沙盐度2">
            <a:extLst>
              <a:ext uri="{FF2B5EF4-FFF2-40B4-BE49-F238E27FC236}">
                <a16:creationId xmlns:a16="http://schemas.microsoft.com/office/drawing/2014/main" xmlns="" id="{12635F2F-309F-442E-8C1C-697ED63138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000"/>
          <a:stretch/>
        </p:blipFill>
        <p:spPr bwMode="auto">
          <a:xfrm>
            <a:off x="27084" y="620889"/>
            <a:ext cx="10299225" cy="3312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5279DD88-8405-4FD9-B4A5-C3103E70B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65010"/>
            <a:ext cx="12192000" cy="249299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400" eaLnBrk="0" fontAlgn="base" hangingPunct="0">
              <a:lnSpc>
                <a:spcPct val="130000"/>
              </a:lnSpc>
              <a:spcAft>
                <a:spcPct val="0"/>
              </a:spcAft>
            </a:pPr>
            <a:r>
              <a:rPr lang="zh-CN" altLang="en-US" sz="2000" cap="none" dirty="0" smtClean="0">
                <a:ln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000" cap="none" dirty="0" smtClean="0">
                <a:ln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000" cap="none" dirty="0" smtClean="0">
                <a:ln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2000" b="1" cap="none" dirty="0" smtClean="0">
                <a:ln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Strong current </a:t>
            </a:r>
            <a:r>
              <a:rPr lang="en-US" altLang="zh-CN" sz="2000" b="1" cap="none" dirty="0" smtClean="0">
                <a:ln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velocity</a:t>
            </a:r>
          </a:p>
          <a:p>
            <a:pPr defTabSz="914400" eaLnBrk="0" fontAlgn="base" hangingPunct="0">
              <a:lnSpc>
                <a:spcPct val="130000"/>
              </a:lnSpc>
              <a:spcAft>
                <a:spcPct val="0"/>
              </a:spcAft>
            </a:pPr>
            <a:r>
              <a:rPr lang="en-US" altLang="zh-CN" sz="2000" cap="none" dirty="0" smtClean="0">
                <a:ln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The maximum value: 260 cm/s, the tidally averaged value: 51-112 cm/s over the neap-spring cycle</a:t>
            </a:r>
            <a:r>
              <a:rPr lang="zh-CN" altLang="en-US" sz="2000" cap="none" dirty="0" smtClean="0">
                <a:ln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r>
              <a:rPr lang="en-US" altLang="zh-CN" sz="2000" cap="none" dirty="0" smtClean="0">
                <a:ln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2000" cap="none" dirty="0" smtClean="0">
                <a:ln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2000" b="1" cap="none" dirty="0" smtClean="0">
                <a:ln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b="1" cap="none" dirty="0" smtClean="0">
                <a:ln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cap="none" dirty="0" smtClean="0">
                <a:ln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2000" b="1" cap="none" dirty="0" smtClean="0">
                <a:ln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Remarkable flood-ebb asymmetry</a:t>
            </a:r>
            <a:r>
              <a:rPr lang="zh-CN" altLang="en-US" sz="2000" b="1" cap="none" dirty="0" smtClean="0">
                <a:ln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 sz="2000" b="1" cap="none" dirty="0" smtClean="0">
              <a:ln>
                <a:noFill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eaLnBrk="0" fontAlgn="base" hangingPunct="0">
              <a:lnSpc>
                <a:spcPct val="130000"/>
              </a:lnSpc>
              <a:spcAft>
                <a:spcPct val="0"/>
              </a:spcAft>
            </a:pPr>
            <a:r>
              <a:rPr lang="en-US" altLang="zh-CN" sz="2000" cap="none" dirty="0" smtClean="0">
                <a:ln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zh-CN" sz="2000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magnitude and duration of ebb currents were remarkably larger than that of the flood currents</a:t>
            </a:r>
            <a:r>
              <a:rPr lang="zh-CN" altLang="en-US" sz="2000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r>
              <a:rPr lang="en-US" altLang="zh-CN" sz="2000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zh-CN" sz="2000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2000" b="1" cap="none" dirty="0" smtClean="0">
                <a:ln>
                  <a:noFill/>
                </a:ln>
                <a:solidFill>
                  <a:srgbClr val="C00000"/>
                </a:solidFill>
              </a:rPr>
              <a:t>（</a:t>
            </a:r>
            <a:r>
              <a:rPr lang="en-US" altLang="zh-CN" sz="2000" b="1" cap="none" dirty="0">
                <a:ln>
                  <a:noFill/>
                </a:ln>
                <a:solidFill>
                  <a:srgbClr val="C00000"/>
                </a:solidFill>
              </a:rPr>
              <a:t>3</a:t>
            </a:r>
            <a:r>
              <a:rPr lang="zh-CN" altLang="en-US" sz="2000" b="1" cap="none" dirty="0" smtClean="0">
                <a:ln>
                  <a:noFill/>
                </a:ln>
                <a:solidFill>
                  <a:srgbClr val="C00000"/>
                </a:solidFill>
              </a:rPr>
              <a:t>）</a:t>
            </a:r>
            <a:r>
              <a:rPr lang="en-US" altLang="zh-CN" sz="2000" b="1" cap="none" dirty="0" smtClean="0">
                <a:ln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Strong lateral currents:  </a:t>
            </a:r>
          </a:p>
          <a:p>
            <a:pPr defTabSz="914400" eaLnBrk="0" fontAlgn="base" hangingPunct="0">
              <a:lnSpc>
                <a:spcPct val="130000"/>
              </a:lnSpc>
              <a:spcAft>
                <a:spcPct val="0"/>
              </a:spcAft>
            </a:pPr>
            <a:r>
              <a:rPr lang="en-US" altLang="zh-CN" sz="2000" cap="none" dirty="0">
                <a:ln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cap="none" dirty="0" smtClean="0">
                <a:ln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Ranged from -47~24 cm/s and directed toward the south flank </a:t>
            </a:r>
            <a:r>
              <a:rPr lang="en-US" altLang="zh-CN" sz="2000" cap="none" dirty="0" smtClean="0">
                <a:ln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during </a:t>
            </a:r>
            <a:r>
              <a:rPr lang="en-US" altLang="zh-CN" sz="2000" cap="none" dirty="0" smtClean="0">
                <a:ln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87% of the survey </a:t>
            </a:r>
            <a:r>
              <a:rPr lang="en-US" altLang="zh-CN" sz="2000" cap="none" dirty="0" smtClean="0">
                <a:ln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period</a:t>
            </a:r>
            <a:r>
              <a:rPr lang="en-US" altLang="zh-CN" sz="2000" cap="none" dirty="0" smtClean="0">
                <a:ln>
                  <a:noFill/>
                </a:ln>
                <a:solidFill>
                  <a:srgbClr val="C00000"/>
                </a:solidFill>
              </a:rPr>
              <a:t>.</a:t>
            </a:r>
            <a:endParaRPr lang="en-US" altLang="zh-CN" sz="2000" cap="none" dirty="0">
              <a:ln>
                <a:noFill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292443" y="2655939"/>
            <a:ext cx="1926774" cy="391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 smtClean="0">
                <a:solidFill>
                  <a:srgbClr val="FFFF00"/>
                </a:solidFill>
              </a:rPr>
              <a:t>lateral currents</a:t>
            </a:r>
            <a:endParaRPr lang="en-US" altLang="zh-CN" b="1" dirty="0">
              <a:solidFill>
                <a:srgbClr val="FFFF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292443" y="919928"/>
            <a:ext cx="2237014" cy="724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 smtClean="0">
                <a:solidFill>
                  <a:srgbClr val="FFFF00"/>
                </a:solidFill>
              </a:rPr>
              <a:t>along-channel currents</a:t>
            </a:r>
            <a:endParaRPr lang="en-US" altLang="zh-CN" b="1" dirty="0">
              <a:solidFill>
                <a:srgbClr val="FFFF00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xmlns="" id="{9FE57BAD-1874-4106-AB49-B5BF54499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053" y="3819941"/>
            <a:ext cx="95501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400" eaLnBrk="0" fontAlgn="base" hangingPunct="0">
              <a:spcAft>
                <a:spcPct val="0"/>
              </a:spcAft>
            </a:pPr>
            <a:r>
              <a:rPr lang="en-US" altLang="zh-CN" sz="2000" b="1" cap="none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Neap </a:t>
            </a:r>
            <a:r>
              <a:rPr lang="en-US" altLang="zh-CN" sz="2000" b="1" cap="none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tide                                                                                                             spring </a:t>
            </a:r>
            <a:r>
              <a:rPr lang="en-US" altLang="zh-CN" sz="2000" b="1" cap="none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tide</a:t>
            </a:r>
            <a:endParaRPr lang="en-US" altLang="zh-CN" sz="2000" b="1" cap="none" dirty="0">
              <a:ln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36457EC1-BECD-9D45-8D04-1572605EA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6133" y="0"/>
            <a:ext cx="2065866" cy="72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33047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727F341-BB98-475E-B0CB-CF681DD21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3851" y="1277957"/>
            <a:ext cx="5758149" cy="4340645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t">
            <a:noAutofit/>
          </a:bodyPr>
          <a:lstStyle/>
          <a:p>
            <a:r>
              <a:rPr lang="en-US" altLang="zh-CN" sz="2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CN" sz="2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Conspicuous </a:t>
            </a:r>
            <a:r>
              <a:rPr lang="en-US" altLang="zh-CN" sz="2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saltwater </a:t>
            </a:r>
            <a:r>
              <a:rPr lang="en-US" altLang="zh-CN" sz="21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intrusion and </a:t>
            </a:r>
            <a:r>
              <a:rPr lang="en-US" altLang="zh-CN" sz="2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retreat processes, with maximum </a:t>
            </a:r>
            <a:r>
              <a:rPr lang="en-US" altLang="zh-CN" sz="2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salinity</a:t>
            </a:r>
            <a:r>
              <a:rPr lang="en-US" altLang="zh-CN" sz="2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16 psu.</a:t>
            </a:r>
            <a:br>
              <a:rPr lang="en-US" altLang="zh-CN" sz="2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1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21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CN" sz="2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Both salinity </a:t>
            </a:r>
            <a:r>
              <a:rPr lang="en-US" altLang="zh-CN" sz="21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its vertical gradient displayed remarkable flood-ebb variation patterns.</a:t>
            </a:r>
            <a:br>
              <a:rPr lang="en-US" altLang="zh-CN" sz="21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1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21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Affected by lateral currents, s</a:t>
            </a:r>
            <a:r>
              <a:rPr lang="en-US" altLang="zh-CN" sz="2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alinity-induced density stratification increased in flood phase and decreased in ebb phase. </a:t>
            </a:r>
            <a:br>
              <a:rPr lang="en-US" altLang="zh-CN" sz="2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Such intratidal variation </a:t>
            </a:r>
            <a:r>
              <a:rPr lang="en-US" altLang="zh-CN" sz="2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pattern </a:t>
            </a:r>
            <a:r>
              <a:rPr lang="en-US" altLang="zh-CN" sz="2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altLang="zh-CN" sz="2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contrary to the Strain-Induced </a:t>
            </a:r>
            <a:r>
              <a:rPr lang="en-US" altLang="zh-CN" sz="2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Periodic </a:t>
            </a:r>
            <a:r>
              <a:rPr lang="en-US" altLang="zh-CN" sz="2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Stratification (SIPS) which tends to decrease in flood and increase in ebb (</a:t>
            </a:r>
            <a:r>
              <a:rPr lang="en-US" altLang="zh-CN" sz="2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Simpson et al., 1990)</a:t>
            </a:r>
            <a:r>
              <a:rPr lang="en-US" altLang="zh-CN" sz="2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/>
              <a:t> </a:t>
            </a:r>
            <a:r>
              <a:rPr lang="en-US" altLang="zh-CN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CN" altLang="en-US" sz="2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DEF758D-BEA3-406F-AB97-354165107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855302" cy="58303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b="1" dirty="0"/>
              <a:t>3.2   </a:t>
            </a:r>
            <a:r>
              <a:rPr lang="en-US" altLang="zh-CN" sz="2400" b="1" dirty="0" smtClean="0"/>
              <a:t>Salinity variation pattern</a:t>
            </a:r>
            <a:endParaRPr lang="zh-CN" altLang="en-US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6457EC1-BECD-9D45-8D04-1572605EA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2466" y="0"/>
            <a:ext cx="2089533" cy="73133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55923"/>
            <a:ext cx="6348574" cy="4097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矩形 9"/>
          <p:cNvSpPr/>
          <p:nvPr/>
        </p:nvSpPr>
        <p:spPr>
          <a:xfrm>
            <a:off x="134038" y="5405756"/>
            <a:ext cx="56498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Example of salinity variation pattern during flood and ebb phases.</a:t>
            </a:r>
          </a:p>
        </p:txBody>
      </p:sp>
    </p:spTree>
    <p:extLst>
      <p:ext uri="{BB962C8B-B14F-4D97-AF65-F5344CB8AC3E}">
        <p14:creationId xmlns:p14="http://schemas.microsoft.com/office/powerpoint/2010/main" xmlns="" val="14488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DEF758D-BEA3-406F-AB97-354165107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25137" cy="572877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b="1" dirty="0" smtClean="0"/>
              <a:t>3.3  </a:t>
            </a:r>
            <a:r>
              <a:rPr lang="en-US" altLang="zh-CN" b="1" dirty="0"/>
              <a:t>The main types </a:t>
            </a:r>
            <a:r>
              <a:rPr lang="en-US" altLang="zh-CN" b="1" dirty="0" smtClean="0"/>
              <a:t>of observed SSC </a:t>
            </a:r>
            <a:r>
              <a:rPr lang="en-US" altLang="zh-CN" b="1" dirty="0"/>
              <a:t>profiles</a:t>
            </a:r>
            <a:endParaRPr lang="zh-CN" alt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5279DD88-8405-4FD9-B4A5-C3103E70B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039778" y="883228"/>
            <a:ext cx="5152222" cy="3170099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Aft>
                <a:spcPct val="0"/>
              </a:spcAft>
            </a:pPr>
            <a:r>
              <a:rPr lang="en-US" altLang="zh-CN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 the neap-spring cycle</a:t>
            </a:r>
            <a:r>
              <a:rPr lang="en-US" altLang="zh-CN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altLang="zh-CN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Two-layer </a:t>
            </a:r>
            <a:r>
              <a:rPr lang="en-US" altLang="zh-CN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</a:t>
            </a:r>
            <a:r>
              <a:rPr lang="en-US" altLang="zh-CN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profile </a:t>
            </a:r>
            <a:r>
              <a:rPr lang="en-US" altLang="zh-CN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accounted for 60% of the total </a:t>
            </a:r>
            <a:r>
              <a:rPr lang="en-US" altLang="zh-CN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observed profiles.</a:t>
            </a:r>
            <a:br>
              <a:rPr lang="en-US" altLang="zh-CN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Approximately </a:t>
            </a:r>
            <a:r>
              <a:rPr lang="en-US" altLang="zh-CN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20% of the observed profiles were exponential profiles</a:t>
            </a:r>
            <a:r>
              <a:rPr lang="en-US" altLang="zh-CN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altLang="zh-CN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The </a:t>
            </a:r>
            <a:r>
              <a:rPr lang="en-US" altLang="zh-CN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occurrence of linear profile was 20% during the survey period</a:t>
            </a:r>
            <a:r>
              <a:rPr lang="en-US" altLang="zh-CN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0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6457EC1-BECD-9D45-8D04-1572605EA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2636" y="0"/>
            <a:ext cx="1979363" cy="69277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086380" y="4902506"/>
            <a:ext cx="451692" cy="28643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726" y="4329629"/>
            <a:ext cx="9767141" cy="2528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" name="组合 14"/>
          <p:cNvGrpSpPr/>
          <p:nvPr/>
        </p:nvGrpSpPr>
        <p:grpSpPr>
          <a:xfrm>
            <a:off x="0" y="731532"/>
            <a:ext cx="6918593" cy="3436402"/>
            <a:chOff x="0" y="698482"/>
            <a:chExt cx="6694487" cy="3436402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698482"/>
              <a:ext cx="6694487" cy="290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3582434"/>
              <a:ext cx="6694487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xmlns="" val="27816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DEF758D-BEA3-406F-AB97-354165107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0716427" cy="56704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b="1" dirty="0" smtClean="0"/>
              <a:t>3.3.1  V</a:t>
            </a:r>
            <a:r>
              <a:rPr lang="en-US" altLang="zh-CN" b="1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ariation </a:t>
            </a:r>
            <a:r>
              <a:rPr lang="en-US" altLang="zh-CN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patterns </a:t>
            </a:r>
            <a:r>
              <a:rPr lang="en-US" altLang="zh-CN" b="1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of  </a:t>
            </a:r>
            <a:r>
              <a:rPr lang="en-US" altLang="zh-CN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SSC </a:t>
            </a:r>
            <a:r>
              <a:rPr lang="en-US" altLang="zh-CN" b="1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profiles during flood </a:t>
            </a:r>
            <a:r>
              <a:rPr lang="en-US" altLang="zh-CN" b="1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phase  of  spring and intermediate tides</a:t>
            </a:r>
            <a:endParaRPr lang="zh-CN" altLang="zh-CN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D654F39-7772-4932-9E85-7B9085A0C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5754"/>
            <a:ext cx="7794892" cy="5712246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xmlns="" id="{5279DD88-8405-4FD9-B4A5-C3103E70B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896" y="879762"/>
            <a:ext cx="7083844" cy="40011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Aft>
                <a:spcPct val="0"/>
              </a:spcAft>
            </a:pPr>
            <a:r>
              <a:rPr lang="en-US" altLang="zh-CN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Beginning of flood         </a:t>
            </a:r>
            <a:r>
              <a:rPr lang="en-US" altLang="zh-CN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r>
              <a:rPr lang="en-US" altLang="zh-CN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 of flood</a:t>
            </a:r>
            <a:endParaRPr lang="en-US" altLang="zh-CN" sz="2000" cap="none" dirty="0">
              <a:ln>
                <a:noFill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29880" y="2427938"/>
            <a:ext cx="3708201" cy="2764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8415" cmpd="sng">
                <a:solidFill>
                  <a:srgbClr val="FFFFFF"/>
                </a:solidFill>
                <a:prstDash val="solid"/>
              </a:ln>
              <a:noFill/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540898" y="5623684"/>
            <a:ext cx="3774302" cy="2764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8415" cmpd="sng">
                <a:solidFill>
                  <a:srgbClr val="FFFFFF"/>
                </a:solidFill>
                <a:prstDash val="solid"/>
              </a:ln>
              <a:noFill/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xmlns="" id="{5279DD88-8405-4FD9-B4A5-C3103E70B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965194" y="2379644"/>
            <a:ext cx="4094603" cy="2400657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lnSpc>
                <a:spcPct val="150000"/>
              </a:lnSpc>
              <a:spcAft>
                <a:spcPct val="0"/>
              </a:spcAft>
            </a:pPr>
            <a:r>
              <a:rPr lang="en-US" altLang="zh-CN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Affected </a:t>
            </a:r>
            <a:r>
              <a:rPr lang="en-US" altLang="zh-CN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lateral currents</a:t>
            </a:r>
            <a:r>
              <a:rPr lang="en-US" altLang="zh-CN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US" altLang="zh-CN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two-layer structure </a:t>
            </a:r>
            <a:r>
              <a:rPr lang="en-US" altLang="zh-CN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SSC profiles </a:t>
            </a:r>
            <a:r>
              <a:rPr lang="en-US" altLang="zh-CN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usually</a:t>
            </a:r>
            <a:r>
              <a:rPr lang="en-US" altLang="zh-CN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occurred during </a:t>
            </a:r>
            <a:r>
              <a:rPr lang="en-US" altLang="zh-CN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latter </a:t>
            </a:r>
            <a:r>
              <a:rPr lang="en-US" altLang="zh-CN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half </a:t>
            </a:r>
            <a:r>
              <a:rPr lang="en-US" altLang="zh-CN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zh-CN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flood.</a:t>
            </a:r>
            <a:br>
              <a:rPr lang="en-US" altLang="zh-CN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36457EC1-BECD-9D45-8D04-1572605EA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9298" y="0"/>
            <a:ext cx="1762701" cy="61694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0" y="6389784"/>
            <a:ext cx="616945" cy="1983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1365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9" descr="落潮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5075"/>
            <a:ext cx="8643487" cy="550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内容占位符 2">
            <a:extLst>
              <a:ext uri="{FF2B5EF4-FFF2-40B4-BE49-F238E27FC236}">
                <a16:creationId xmlns:a16="http://schemas.microsoft.com/office/drawing/2014/main" xmlns="" id="{84847FF8-0767-4168-9376-BC5566219E5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716427" cy="5670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b="1" dirty="0" smtClean="0"/>
              <a:t>3.3.2  V</a:t>
            </a:r>
            <a:r>
              <a:rPr lang="en-US" altLang="zh-CN" b="1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ariation </a:t>
            </a:r>
            <a:r>
              <a:rPr lang="en-US" altLang="zh-CN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patterns </a:t>
            </a:r>
            <a:r>
              <a:rPr lang="en-US" altLang="zh-CN" b="1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of SSC profiles during ebb </a:t>
            </a:r>
            <a:r>
              <a:rPr lang="en-US" altLang="zh-CN" b="1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phase of  spring and intermediate tides</a:t>
            </a:r>
            <a:endParaRPr lang="zh-CN" altLang="zh-CN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xmlns="" id="{5279DD88-8405-4FD9-B4A5-C3103E70B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90777"/>
            <a:ext cx="8626207" cy="40011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Aft>
                <a:spcPct val="0"/>
              </a:spcAft>
            </a:pPr>
            <a:r>
              <a:rPr lang="en-US" altLang="zh-CN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Beginning of ebb                                                                           </a:t>
            </a:r>
            <a:r>
              <a:rPr lang="en-US" altLang="zh-CN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zh-CN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 of ebb</a:t>
            </a:r>
            <a:endParaRPr lang="en-US" altLang="zh-CN" sz="2000" cap="none" dirty="0">
              <a:ln>
                <a:noFill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36880" y="2542336"/>
            <a:ext cx="3455582" cy="2764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8415" cmpd="sng">
                <a:solidFill>
                  <a:srgbClr val="FFFFFF"/>
                </a:solidFill>
                <a:prstDash val="solid"/>
              </a:ln>
              <a:noFill/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25863" y="6216674"/>
            <a:ext cx="3455582" cy="2764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8415" cmpd="sng">
                <a:solidFill>
                  <a:srgbClr val="FFFFFF"/>
                </a:solidFill>
                <a:prstDash val="solid"/>
              </a:ln>
              <a:noFill/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36457EC1-BECD-9D45-8D04-1572605EA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4670" y="0"/>
            <a:ext cx="1957329" cy="685065"/>
          </a:xfrm>
          <a:prstGeom prst="rect">
            <a:avLst/>
          </a:prstGeom>
        </p:spPr>
      </p:pic>
      <p:sp>
        <p:nvSpPr>
          <p:cNvPr id="14" name="Rectangle 1">
            <a:extLst>
              <a:ext uri="{FF2B5EF4-FFF2-40B4-BE49-F238E27FC236}">
                <a16:creationId xmlns:a16="http://schemas.microsoft.com/office/drawing/2014/main" xmlns="" id="{5279DD88-8405-4FD9-B4A5-C3103E70B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725359" y="1676441"/>
            <a:ext cx="3466641" cy="378565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Aft>
                <a:spcPct val="0"/>
              </a:spcAft>
            </a:pPr>
            <a:r>
              <a:rPr lang="en-US" altLang="zh-CN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 ebb phases</a:t>
            </a:r>
            <a:r>
              <a:rPr lang="zh-CN" altLang="en-US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altLang="zh-CN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two-layer </a:t>
            </a:r>
            <a:r>
              <a:rPr lang="en-US" altLang="zh-CN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</a:t>
            </a:r>
            <a:r>
              <a:rPr lang="en-US" altLang="zh-CN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profiles generally occurred in the first 3 hours</a:t>
            </a:r>
            <a:r>
              <a:rPr lang="zh-CN" altLang="en-US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r>
              <a:rPr lang="en-US" altLang="zh-CN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altLang="zh-CN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exponential profiles</a:t>
            </a:r>
            <a:r>
              <a:rPr lang="en-US" altLang="zh-CN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generally occurred during peak current period</a:t>
            </a:r>
            <a:r>
              <a:rPr lang="zh-CN" altLang="en-US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r>
              <a:rPr lang="en-US" altLang="zh-CN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altLang="zh-CN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linear profiles generally occurred in the late ebb.</a:t>
            </a:r>
            <a:endParaRPr lang="en-US" altLang="zh-CN" sz="20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95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3376</TotalTime>
  <Words>535</Words>
  <Application>Microsoft Office PowerPoint</Application>
  <PresentationFormat>自定义</PresentationFormat>
  <Paragraphs>53</Paragraphs>
  <Slides>13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Slice</vt:lpstr>
      <vt:lpstr> Vertical distributions of suspended sediment concentration in the Turbidity Maximum Zone (TMZ) of the partially stratified Changjiang Estuary</vt:lpstr>
      <vt:lpstr>             Outline  一、Significance and purpose 二、 Materials and methods 三、Results and discussion 四、Summary  </vt:lpstr>
      <vt:lpstr>幻灯片 3</vt:lpstr>
      <vt:lpstr>二、 Materials and methods</vt:lpstr>
      <vt:lpstr>3.1 current velocity</vt:lpstr>
      <vt:lpstr>1) Conspicuous saltwater intrusion and retreat processes, with maximum salinity of 16 psu.  2) Both salinity and its vertical gradient displayed remarkable flood-ebb variation patterns.  3) Affected by lateral currents, salinity-induced density stratification increased in flood phase and decreased in ebb phase.  Such intratidal variation pattern is contrary to the Strain-Induced Periodic Stratification (SIPS) which tends to decrease in flood and increase in ebb (Simpson et al., 1990).    </vt:lpstr>
      <vt:lpstr>Over the neap-spring cycle:  1) Two-layer structure profile accounted for 60% of the total observed profiles.  2) Approximately 20% of the observed profiles were exponential profiles.  3) The occurrence of linear profile was 20% during the survey period.</vt:lpstr>
      <vt:lpstr>Affected by lateral currents, the  two-layer structure SSC profiles usually occurred during the latter half of flood. </vt:lpstr>
      <vt:lpstr>During ebb phases：  1) two-layer structure profiles generally occurred in the first 3 hours；  2) exponential profiles generally occurred during peak current period；  3) linear profiles generally occurred in the late ebb.</vt:lpstr>
      <vt:lpstr>Observed linear profiles fit the Soulsby’s equation very well.</vt:lpstr>
      <vt:lpstr>幻灯片 11</vt:lpstr>
      <vt:lpstr>Summary:  1) The observed vertical profiles of SSC can be categorized into three typical types, (I) the two-layer structure profile, (II) exponential profile, and (III) linear profile. Type I mainly occurred in the conditions with high stratification, while type II and III mainly occurred in the weak stratification and well-mixed conditions.  2) Two new empirical equations are developed, which can  accurately describe the observed linear and exponential SSC profiles, and reasonable or accurately describe the observed two-layer structure profiles.  3) Both the linear and exponential SSC profiles have constant diffusivity coefficients within the water column, and they can be expressed by a unified equation.    4) Lateral currents played an important role in the formation of two-layer structure SSC profile and strong density stratification, and the mass exchange between the main channel and the shoal in the estuaries.</vt:lpstr>
      <vt:lpstr>  Thanks for your attention！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长江口南槽悬沙净输运的产生和控制机理研究</dc:title>
  <dc:creator>zhang han</dc:creator>
  <cp:lastModifiedBy>Thinkpad</cp:lastModifiedBy>
  <cp:revision>164</cp:revision>
  <dcterms:created xsi:type="dcterms:W3CDTF">2019-01-01T01:57:20Z</dcterms:created>
  <dcterms:modified xsi:type="dcterms:W3CDTF">2020-04-23T01:36:18Z</dcterms:modified>
</cp:coreProperties>
</file>