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95" r:id="rId2"/>
    <p:sldId id="1033" r:id="rId3"/>
    <p:sldId id="753" r:id="rId4"/>
    <p:sldId id="385" r:id="rId5"/>
    <p:sldId id="259" r:id="rId6"/>
    <p:sldId id="755" r:id="rId7"/>
    <p:sldId id="756" r:id="rId8"/>
    <p:sldId id="1032" r:id="rId9"/>
    <p:sldId id="745" r:id="rId10"/>
    <p:sldId id="1026" r:id="rId11"/>
    <p:sldId id="710" r:id="rId12"/>
    <p:sldId id="277" r:id="rId13"/>
    <p:sldId id="1075" r:id="rId14"/>
    <p:sldId id="1076" r:id="rId15"/>
    <p:sldId id="1077" r:id="rId16"/>
    <p:sldId id="75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tivation for BGC Argo" id="{F667A713-A715-1240-B1C0-B1BE5A02EB95}">
          <p14:sldIdLst>
            <p14:sldId id="295"/>
            <p14:sldId id="1033"/>
            <p14:sldId id="753"/>
            <p14:sldId id="385"/>
            <p14:sldId id="259"/>
          </p14:sldIdLst>
        </p14:section>
        <p14:section name="Planning for global BGC Argo" id="{5F6DBCCC-8FC5-E244-83CF-0CCF81BA25A7}">
          <p14:sldIdLst>
            <p14:sldId id="755"/>
            <p14:sldId id="756"/>
          </p14:sldIdLst>
        </p14:section>
        <p14:section name="SOCCOM 'pilot' for BGC Argo" id="{C92D33FD-8D74-9E4E-8496-64A8933CF00F}">
          <p14:sldIdLst>
            <p14:sldId id="1032"/>
            <p14:sldId id="745"/>
            <p14:sldId id="1026"/>
            <p14:sldId id="710"/>
            <p14:sldId id="277"/>
            <p14:sldId id="1075"/>
            <p14:sldId id="1076"/>
            <p14:sldId id="1077"/>
            <p14:sldId id="75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78"/>
    <p:restoredTop sz="80901"/>
  </p:normalViewPr>
  <p:slideViewPr>
    <p:cSldViewPr snapToGrid="0" snapToObjects="1">
      <p:cViewPr varScale="1">
        <p:scale>
          <a:sx n="84" d="100"/>
          <a:sy n="84" d="100"/>
        </p:scale>
        <p:origin x="928"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data\isus\argo\bgc%20argo%20paper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492409379060175"/>
          <c:y val="5.560382294701046E-2"/>
          <c:w val="0.70350671619849647"/>
          <c:h val="0.80030932118945541"/>
        </c:manualLayout>
      </c:layout>
      <c:scatterChart>
        <c:scatterStyle val="lineMarker"/>
        <c:varyColors val="0"/>
        <c:ser>
          <c:idx val="1"/>
          <c:order val="1"/>
          <c:spPr>
            <a:ln w="28575">
              <a:noFill/>
            </a:ln>
          </c:spPr>
          <c:xVal>
            <c:numRef>
              <c:f>Sheet1!$C$6:$C$23</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xVal>
          <c:yVal>
            <c:numRef>
              <c:f>Sheet1!$D$6:$D$23</c:f>
              <c:numCache>
                <c:formatCode>General</c:formatCode>
                <c:ptCount val="18"/>
                <c:pt idx="0">
                  <c:v>1</c:v>
                </c:pt>
                <c:pt idx="2">
                  <c:v>3</c:v>
                </c:pt>
                <c:pt idx="3">
                  <c:v>1</c:v>
                </c:pt>
                <c:pt idx="6">
                  <c:v>4</c:v>
                </c:pt>
                <c:pt idx="7">
                  <c:v>4</c:v>
                </c:pt>
                <c:pt idx="8">
                  <c:v>8</c:v>
                </c:pt>
                <c:pt idx="9">
                  <c:v>5</c:v>
                </c:pt>
                <c:pt idx="10">
                  <c:v>7</c:v>
                </c:pt>
                <c:pt idx="11">
                  <c:v>8</c:v>
                </c:pt>
                <c:pt idx="12">
                  <c:v>10</c:v>
                </c:pt>
                <c:pt idx="13">
                  <c:v>12</c:v>
                </c:pt>
                <c:pt idx="14">
                  <c:v>23</c:v>
                </c:pt>
                <c:pt idx="15">
                  <c:v>28</c:v>
                </c:pt>
                <c:pt idx="16">
                  <c:v>42</c:v>
                </c:pt>
                <c:pt idx="17">
                  <c:v>57</c:v>
                </c:pt>
              </c:numCache>
            </c:numRef>
          </c:yVal>
          <c:smooth val="0"/>
          <c:extLst>
            <c:ext xmlns:c16="http://schemas.microsoft.com/office/drawing/2014/chart" uri="{C3380CC4-5D6E-409C-BE32-E72D297353CC}">
              <c16:uniqueId val="{00000000-C91C-9541-9C4F-7E65DCC02D37}"/>
            </c:ext>
          </c:extLst>
        </c:ser>
        <c:ser>
          <c:idx val="0"/>
          <c:order val="0"/>
          <c:spPr>
            <a:ln w="28575">
              <a:noFill/>
            </a:ln>
          </c:spPr>
          <c:marker>
            <c:symbol val="none"/>
          </c:marker>
          <c:trendline>
            <c:trendlineType val="exp"/>
            <c:backward val="3"/>
            <c:dispRSqr val="0"/>
            <c:dispEq val="0"/>
          </c:trendline>
          <c:xVal>
            <c:numRef>
              <c:f>Sheet1!$C$16:$C$23</c:f>
              <c:numCache>
                <c:formatCode>General</c:formatCode>
                <c:ptCount val="8"/>
                <c:pt idx="0">
                  <c:v>2012</c:v>
                </c:pt>
                <c:pt idx="1">
                  <c:v>2013</c:v>
                </c:pt>
                <c:pt idx="2">
                  <c:v>2014</c:v>
                </c:pt>
                <c:pt idx="3">
                  <c:v>2015</c:v>
                </c:pt>
                <c:pt idx="4">
                  <c:v>2016</c:v>
                </c:pt>
                <c:pt idx="5">
                  <c:v>2017</c:v>
                </c:pt>
                <c:pt idx="6">
                  <c:v>2018</c:v>
                </c:pt>
                <c:pt idx="7">
                  <c:v>2019</c:v>
                </c:pt>
              </c:numCache>
            </c:numRef>
          </c:xVal>
          <c:yVal>
            <c:numRef>
              <c:f>Sheet1!$D$16:$D$23</c:f>
              <c:numCache>
                <c:formatCode>General</c:formatCode>
                <c:ptCount val="8"/>
                <c:pt idx="0">
                  <c:v>7</c:v>
                </c:pt>
                <c:pt idx="1">
                  <c:v>8</c:v>
                </c:pt>
                <c:pt idx="2">
                  <c:v>10</c:v>
                </c:pt>
                <c:pt idx="3">
                  <c:v>12</c:v>
                </c:pt>
                <c:pt idx="4">
                  <c:v>23</c:v>
                </c:pt>
                <c:pt idx="5">
                  <c:v>28</c:v>
                </c:pt>
                <c:pt idx="6">
                  <c:v>42</c:v>
                </c:pt>
                <c:pt idx="7">
                  <c:v>57</c:v>
                </c:pt>
              </c:numCache>
            </c:numRef>
          </c:yVal>
          <c:smooth val="0"/>
          <c:extLst>
            <c:ext xmlns:c16="http://schemas.microsoft.com/office/drawing/2014/chart" uri="{C3380CC4-5D6E-409C-BE32-E72D297353CC}">
              <c16:uniqueId val="{00000002-C91C-9541-9C4F-7E65DCC02D37}"/>
            </c:ext>
          </c:extLst>
        </c:ser>
        <c:dLbls>
          <c:showLegendKey val="0"/>
          <c:showVal val="0"/>
          <c:showCatName val="0"/>
          <c:showSerName val="0"/>
          <c:showPercent val="0"/>
          <c:showBubbleSize val="0"/>
        </c:dLbls>
        <c:axId val="200827264"/>
        <c:axId val="200828800"/>
      </c:scatterChart>
      <c:valAx>
        <c:axId val="200827264"/>
        <c:scaling>
          <c:orientation val="minMax"/>
        </c:scaling>
        <c:delete val="0"/>
        <c:axPos val="b"/>
        <c:title>
          <c:tx>
            <c:rich>
              <a:bodyPr/>
              <a:lstStyle/>
              <a:p>
                <a:pPr>
                  <a:defRPr/>
                </a:pPr>
                <a:r>
                  <a:rPr lang="en-US" b="0"/>
                  <a:t>Year</a:t>
                </a:r>
              </a:p>
            </c:rich>
          </c:tx>
          <c:overlay val="0"/>
        </c:title>
        <c:numFmt formatCode="General" sourceLinked="1"/>
        <c:majorTickMark val="cross"/>
        <c:minorTickMark val="in"/>
        <c:tickLblPos val="nextTo"/>
        <c:spPr>
          <a:ln w="19050">
            <a:solidFill>
              <a:schemeClr val="tx1"/>
            </a:solidFill>
          </a:ln>
        </c:spPr>
        <c:crossAx val="200828800"/>
        <c:crosses val="autoZero"/>
        <c:crossBetween val="midCat"/>
        <c:majorUnit val="5"/>
        <c:minorUnit val="1"/>
      </c:valAx>
      <c:valAx>
        <c:axId val="200828800"/>
        <c:scaling>
          <c:orientation val="minMax"/>
        </c:scaling>
        <c:delete val="0"/>
        <c:axPos val="l"/>
        <c:title>
          <c:tx>
            <c:rich>
              <a:bodyPr/>
              <a:lstStyle/>
              <a:p>
                <a:pPr>
                  <a:defRPr b="0"/>
                </a:pPr>
                <a:r>
                  <a:rPr lang="en-US" b="0"/>
                  <a:t>Papers per Year</a:t>
                </a:r>
              </a:p>
            </c:rich>
          </c:tx>
          <c:layout>
            <c:manualLayout>
              <c:xMode val="edge"/>
              <c:yMode val="edge"/>
              <c:x val="3.180636352434997E-2"/>
              <c:y val="0.3118973803782622"/>
            </c:manualLayout>
          </c:layout>
          <c:overlay val="0"/>
        </c:title>
        <c:numFmt formatCode="General" sourceLinked="1"/>
        <c:majorTickMark val="out"/>
        <c:minorTickMark val="none"/>
        <c:tickLblPos val="nextTo"/>
        <c:spPr>
          <a:ln w="19050">
            <a:solidFill>
              <a:schemeClr val="tx1"/>
            </a:solidFill>
          </a:ln>
        </c:spPr>
        <c:crossAx val="200827264"/>
        <c:crosses val="autoZero"/>
        <c:crossBetween val="midCat"/>
      </c:valAx>
    </c:plotArea>
    <c:plotVisOnly val="1"/>
    <c:dispBlanksAs val="gap"/>
    <c:showDLblsOverMax val="0"/>
  </c:chart>
  <c:spPr>
    <a:ln>
      <a:noFill/>
    </a:ln>
  </c:spPr>
  <c:txPr>
    <a:bodyPr/>
    <a:lstStyle/>
    <a:p>
      <a:pPr>
        <a:defRPr sz="1800" baseline="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C6298-6E2E-3D43-8664-6AC8130DA834}" type="datetimeFigureOut">
              <a:rPr lang="en-US" smtClean="0"/>
              <a:t>5/7/20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C80F6-817A-F540-B545-7F524F7144F0}" type="slidenum">
              <a:rPr lang="en-US" smtClean="0"/>
              <a:t>‹#›</a:t>
            </a:fld>
            <a:endParaRPr lang="en-US"/>
          </a:p>
        </p:txBody>
      </p:sp>
    </p:spTree>
    <p:extLst>
      <p:ext uri="{BB962C8B-B14F-4D97-AF65-F5344CB8AC3E}">
        <p14:creationId xmlns:p14="http://schemas.microsoft.com/office/powerpoint/2010/main" val="4105986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302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9BC481-A753-5F45-924B-BB194873A91E}"/>
              </a:ext>
            </a:extLst>
          </p:cNvPr>
          <p:cNvSpPr>
            <a:spLocks noGrp="1" noChangeArrowheads="1"/>
          </p:cNvSpPr>
          <p:nvPr>
            <p:ph type="sldNum"/>
          </p:nvPr>
        </p:nvSpPr>
        <p:spPr>
          <a:ln/>
        </p:spPr>
        <p:txBody>
          <a:bodyPr/>
          <a:lstStyle/>
          <a:p>
            <a:fld id="{C4A105EC-2DBB-8049-9111-F575263A9226}" type="slidenum">
              <a:rPr lang="en-US" altLang="en-US"/>
              <a:pPr/>
              <a:t>14</a:t>
            </a:fld>
            <a:endParaRPr lang="en-US" altLang="en-US"/>
          </a:p>
        </p:txBody>
      </p:sp>
      <p:sp>
        <p:nvSpPr>
          <p:cNvPr id="4097" name="Text Box 1">
            <a:extLst>
              <a:ext uri="{FF2B5EF4-FFF2-40B4-BE49-F238E27FC236}">
                <a16:creationId xmlns:a16="http://schemas.microsoft.com/office/drawing/2014/main" id="{3C70684A-20F7-8D42-A855-C764C77FAAD4}"/>
              </a:ext>
            </a:extLst>
          </p:cNvPr>
          <p:cNvSpPr txBox="1">
            <a:spLocks noGrp="1" noRot="1" noChangeAspect="1" noChangeArrowheads="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8DB4417F-A929-3440-ACF8-0F3DA9637D1A}"/>
              </a:ext>
            </a:extLst>
          </p:cNvPr>
          <p:cNvSpPr txBox="1">
            <a:spLocks noGrp="1" noChangeArrowheads="1"/>
          </p:cNvSpPr>
          <p:nvPr>
            <p:ph type="body" idx="1"/>
          </p:nvPr>
        </p:nvSpPr>
        <p:spPr bwMode="auto">
          <a:xfrm>
            <a:off x="1185863" y="4787900"/>
            <a:ext cx="5407025" cy="7366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a:latin typeface="Arial" panose="020B0604020202020204" pitchFamily="34" charset="0"/>
                <a:ea typeface="Baekmuk Gulim" charset="0"/>
                <a:cs typeface="Baekmuk Gulim" charset="0"/>
              </a:rPr>
              <a:t>Map of the Southern Ocean showing geographical positions of subduction events. (a) Blue circles areas respresent the mean concentration of POC measured at each subudcted feature. (b) Blue circles areas represent the EP100 associated to the subduction events. Pink, red, and black solid lines represent the climatological position of the STF, SAF, and PF, respectively, based on Venables et al., ().</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a:latin typeface="Arial" panose="020B0604020202020204" pitchFamily="34" charset="0"/>
                <a:ea typeface="Baekmuk Gulim" charset="0"/>
                <a:cs typeface="Baekmuk Gulim"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347202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Argo data basis for many strong conclusions:</a:t>
            </a:r>
          </a:p>
          <a:p>
            <a:r>
              <a:rPr lang="en-US" sz="1200" b="0" i="0" u="none" strike="noStrike" kern="1200" baseline="0" dirty="0">
                <a:solidFill>
                  <a:schemeClr val="tx1"/>
                </a:solidFill>
                <a:latin typeface="+mn-lt"/>
                <a:ea typeface="+mn-ea"/>
                <a:cs typeface="+mn-cs"/>
              </a:rPr>
              <a:t>Since 1993 the rate of ocean warming and thus heat uptake has more than doubled (likely)from 3.22 ± 1.61 ZJ </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–1 (0–</a:t>
            </a:r>
          </a:p>
          <a:p>
            <a:r>
              <a:rPr lang="en-US" sz="1200" b="0" i="0" u="none" strike="noStrike" kern="1200" baseline="0" dirty="0">
                <a:solidFill>
                  <a:schemeClr val="tx1"/>
                </a:solidFill>
                <a:latin typeface="+mn-lt"/>
                <a:ea typeface="+mn-ea"/>
                <a:cs typeface="+mn-cs"/>
              </a:rPr>
              <a:t>700 m depth) and 0.97 ± 0.64 ZJ </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–1 (700–2000 m) between 1969 and 1993, to 6.28 ± 0.48 ZJ </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–1 (0–700 m) and</a:t>
            </a:r>
          </a:p>
          <a:p>
            <a:r>
              <a:rPr lang="en-US" sz="1200" b="0" i="0" u="none" strike="noStrike" kern="1200" baseline="0" dirty="0">
                <a:solidFill>
                  <a:schemeClr val="tx1"/>
                </a:solidFill>
                <a:latin typeface="+mn-lt"/>
                <a:ea typeface="+mn-ea"/>
                <a:cs typeface="+mn-cs"/>
              </a:rPr>
              <a:t>3.86 ± 2.09 ZJ </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–1 (700–2000 m) between 1993 and 201717, and is attributed to anthropogenic forcing (very likely).</a:t>
            </a:r>
          </a:p>
        </p:txBody>
      </p:sp>
      <p:sp>
        <p:nvSpPr>
          <p:cNvPr id="52" name="Google Shape;5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872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Argo data basis for many strong conclusions:</a:t>
            </a:r>
          </a:p>
          <a:p>
            <a:r>
              <a:rPr lang="en-US" sz="1200" b="0" i="0" u="none" strike="noStrike" kern="1200" baseline="0" dirty="0">
                <a:solidFill>
                  <a:schemeClr val="tx1"/>
                </a:solidFill>
                <a:latin typeface="+mn-lt"/>
                <a:ea typeface="+mn-ea"/>
                <a:cs typeface="+mn-cs"/>
              </a:rPr>
              <a:t>Since 1993 the rate of ocean warming and thus heat uptake has more than doubled (likely)from 3.22 ± 1.61 ZJ </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–1 (0–</a:t>
            </a:r>
          </a:p>
          <a:p>
            <a:r>
              <a:rPr lang="en-US" sz="1200" b="0" i="0" u="none" strike="noStrike" kern="1200" baseline="0" dirty="0">
                <a:solidFill>
                  <a:schemeClr val="tx1"/>
                </a:solidFill>
                <a:latin typeface="+mn-lt"/>
                <a:ea typeface="+mn-ea"/>
                <a:cs typeface="+mn-cs"/>
              </a:rPr>
              <a:t>700 m depth) and 0.97 ± 0.64 ZJ </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–1 (700–2000 m) between 1969 and 1993, to 6.28 ± 0.48 ZJ </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–1 (0–700 m) and</a:t>
            </a:r>
          </a:p>
          <a:p>
            <a:r>
              <a:rPr lang="en-US" sz="1200" b="0" i="0" u="none" strike="noStrike" kern="1200" baseline="0" dirty="0">
                <a:solidFill>
                  <a:schemeClr val="tx1"/>
                </a:solidFill>
                <a:latin typeface="+mn-lt"/>
                <a:ea typeface="+mn-ea"/>
                <a:cs typeface="+mn-cs"/>
              </a:rPr>
              <a:t>3.86 ± 2.09 ZJ </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–1 (700–2000 m) between 1993 and 201717, and is attributed to anthropogenic forcing (very likely).</a:t>
            </a:r>
          </a:p>
        </p:txBody>
      </p:sp>
      <p:sp>
        <p:nvSpPr>
          <p:cNvPr id="52" name="Google Shape;5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612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International </a:t>
            </a:r>
            <a:r>
              <a:rPr lang="fr-FR" dirty="0" err="1"/>
              <a:t>diversity</a:t>
            </a:r>
            <a:r>
              <a:rPr lang="fr-FR" dirty="0"/>
              <a:t>. 400 </a:t>
            </a:r>
            <a:r>
              <a:rPr lang="fr-FR" dirty="0" err="1"/>
              <a:t>operational</a:t>
            </a:r>
            <a:r>
              <a:rPr lang="fr-FR" dirty="0"/>
              <a:t> </a:t>
            </a:r>
            <a:r>
              <a:rPr lang="fr-FR" dirty="0" err="1"/>
              <a:t>floats</a:t>
            </a:r>
            <a:r>
              <a:rPr lang="fr-FR" dirty="0"/>
              <a:t> </a:t>
            </a:r>
            <a:r>
              <a:rPr lang="fr-FR" dirty="0" err="1"/>
              <a:t>with</a:t>
            </a:r>
            <a:r>
              <a:rPr lang="fr-FR" dirty="0"/>
              <a:t> at least one BGC </a:t>
            </a:r>
            <a:r>
              <a:rPr lang="fr-FR" dirty="0" err="1"/>
              <a:t>sensor</a:t>
            </a:r>
            <a:endParaRPr lang="fr-FR" dirty="0"/>
          </a:p>
        </p:txBody>
      </p:sp>
      <p:sp>
        <p:nvSpPr>
          <p:cNvPr id="4" name="Espace réservé du numéro de diapositive 3"/>
          <p:cNvSpPr>
            <a:spLocks noGrp="1"/>
          </p:cNvSpPr>
          <p:nvPr>
            <p:ph type="sldNum" sz="quarter" idx="10"/>
          </p:nvPr>
        </p:nvSpPr>
        <p:spPr/>
        <p:txBody>
          <a:bodyPr/>
          <a:lstStyle/>
          <a:p>
            <a:fld id="{16C492E5-187A-457A-A122-447FB3D28322}" type="slidenum">
              <a:rPr lang="fr-FR" smtClean="0"/>
              <a:t>5</a:t>
            </a:fld>
            <a:endParaRPr lang="fr-FR"/>
          </a:p>
        </p:txBody>
      </p:sp>
    </p:spTree>
    <p:extLst>
      <p:ext uri="{BB962C8B-B14F-4D97-AF65-F5344CB8AC3E}">
        <p14:creationId xmlns:p14="http://schemas.microsoft.com/office/powerpoint/2010/main" val="86634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9998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9983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Sarmiento 2017 GFDL symposium slides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C3B3DF6-A23F-48E4-BE6E-3DC8FD606962}" type="slidenum">
              <a:rPr lang="en-US" smtClean="0">
                <a:solidFill>
                  <a:prstClr val="black"/>
                </a:solidFill>
                <a:latin typeface="Calibri"/>
                <a:ea typeface=""/>
                <a:cs typeface=""/>
              </a:rPr>
              <a:pPr/>
              <a:t>9</a:t>
            </a:fld>
            <a:endParaRPr lang="en-US">
              <a:solidFill>
                <a:prstClr val="black"/>
              </a:solidFill>
              <a:latin typeface="Calibri"/>
              <a:ea typeface=""/>
              <a:cs typeface=""/>
            </a:endParaRPr>
          </a:p>
        </p:txBody>
      </p:sp>
    </p:spTree>
    <p:extLst>
      <p:ext uri="{BB962C8B-B14F-4D97-AF65-F5344CB8AC3E}">
        <p14:creationId xmlns:p14="http://schemas.microsoft.com/office/powerpoint/2010/main" val="426930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4625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957734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149F3-A55D-AD4A-97D9-EF60207C80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50257E-6CFB-144F-9700-80ED046C48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D98CD0-5E9B-884B-9E8B-7A010554EAE6}"/>
              </a:ext>
            </a:extLst>
          </p:cNvPr>
          <p:cNvSpPr>
            <a:spLocks noGrp="1"/>
          </p:cNvSpPr>
          <p:nvPr>
            <p:ph type="dt" sz="half" idx="10"/>
          </p:nvPr>
        </p:nvSpPr>
        <p:spPr/>
        <p:txBody>
          <a:bodyPr/>
          <a:lstStyle/>
          <a:p>
            <a:fld id="{A4492B29-6567-994E-A89E-0E0DFADFC587}" type="datetimeFigureOut">
              <a:rPr lang="en-US" smtClean="0"/>
              <a:t>5/7/20</a:t>
            </a:fld>
            <a:endParaRPr lang="en-US"/>
          </a:p>
        </p:txBody>
      </p:sp>
      <p:sp>
        <p:nvSpPr>
          <p:cNvPr id="5" name="Footer Placeholder 4">
            <a:extLst>
              <a:ext uri="{FF2B5EF4-FFF2-40B4-BE49-F238E27FC236}">
                <a16:creationId xmlns:a16="http://schemas.microsoft.com/office/drawing/2014/main" id="{5E76F11C-9751-6F44-8D42-FE5A7F483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4F571-098D-9840-AF04-FA507FBFDB83}"/>
              </a:ext>
            </a:extLst>
          </p:cNvPr>
          <p:cNvSpPr>
            <a:spLocks noGrp="1"/>
          </p:cNvSpPr>
          <p:nvPr>
            <p:ph type="sldNum" sz="quarter" idx="12"/>
          </p:nvPr>
        </p:nvSpPr>
        <p:spPr/>
        <p:txBody>
          <a:bodyPr/>
          <a:lstStyle/>
          <a:p>
            <a:fld id="{3671B12A-42F9-F44E-8A50-1DB3D5207231}" type="slidenum">
              <a:rPr lang="en-US" smtClean="0"/>
              <a:t>‹#›</a:t>
            </a:fld>
            <a:endParaRPr lang="en-US"/>
          </a:p>
        </p:txBody>
      </p:sp>
    </p:spTree>
    <p:extLst>
      <p:ext uri="{BB962C8B-B14F-4D97-AF65-F5344CB8AC3E}">
        <p14:creationId xmlns:p14="http://schemas.microsoft.com/office/powerpoint/2010/main" val="2053221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9693-45B1-184B-8106-650D24B88A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180A46-EC96-D340-937D-5B0E97E32E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FF253-DC4A-1142-BE62-BF50B2A5C992}"/>
              </a:ext>
            </a:extLst>
          </p:cNvPr>
          <p:cNvSpPr>
            <a:spLocks noGrp="1"/>
          </p:cNvSpPr>
          <p:nvPr>
            <p:ph type="dt" sz="half" idx="10"/>
          </p:nvPr>
        </p:nvSpPr>
        <p:spPr/>
        <p:txBody>
          <a:bodyPr/>
          <a:lstStyle/>
          <a:p>
            <a:fld id="{A4492B29-6567-994E-A89E-0E0DFADFC587}" type="datetimeFigureOut">
              <a:rPr lang="en-US" smtClean="0"/>
              <a:t>5/7/20</a:t>
            </a:fld>
            <a:endParaRPr lang="en-US"/>
          </a:p>
        </p:txBody>
      </p:sp>
      <p:sp>
        <p:nvSpPr>
          <p:cNvPr id="5" name="Footer Placeholder 4">
            <a:extLst>
              <a:ext uri="{FF2B5EF4-FFF2-40B4-BE49-F238E27FC236}">
                <a16:creationId xmlns:a16="http://schemas.microsoft.com/office/drawing/2014/main" id="{274B17BD-2DE0-7448-988E-8E2346B47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22BCD-3424-684E-8826-B1412216A9E8}"/>
              </a:ext>
            </a:extLst>
          </p:cNvPr>
          <p:cNvSpPr>
            <a:spLocks noGrp="1"/>
          </p:cNvSpPr>
          <p:nvPr>
            <p:ph type="sldNum" sz="quarter" idx="12"/>
          </p:nvPr>
        </p:nvSpPr>
        <p:spPr/>
        <p:txBody>
          <a:bodyPr/>
          <a:lstStyle/>
          <a:p>
            <a:fld id="{3671B12A-42F9-F44E-8A50-1DB3D5207231}" type="slidenum">
              <a:rPr lang="en-US" smtClean="0"/>
              <a:t>‹#›</a:t>
            </a:fld>
            <a:endParaRPr lang="en-US"/>
          </a:p>
        </p:txBody>
      </p:sp>
    </p:spTree>
    <p:extLst>
      <p:ext uri="{BB962C8B-B14F-4D97-AF65-F5344CB8AC3E}">
        <p14:creationId xmlns:p14="http://schemas.microsoft.com/office/powerpoint/2010/main" val="2416067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290908-A817-DD45-8E90-9B386E194B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AF2B85-ABC4-B349-995C-3B8B66CC73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556B6-09D3-1148-86C3-EB229A84B6FE}"/>
              </a:ext>
            </a:extLst>
          </p:cNvPr>
          <p:cNvSpPr>
            <a:spLocks noGrp="1"/>
          </p:cNvSpPr>
          <p:nvPr>
            <p:ph type="dt" sz="half" idx="10"/>
          </p:nvPr>
        </p:nvSpPr>
        <p:spPr/>
        <p:txBody>
          <a:bodyPr/>
          <a:lstStyle/>
          <a:p>
            <a:fld id="{A4492B29-6567-994E-A89E-0E0DFADFC587}" type="datetimeFigureOut">
              <a:rPr lang="en-US" smtClean="0"/>
              <a:t>5/7/20</a:t>
            </a:fld>
            <a:endParaRPr lang="en-US"/>
          </a:p>
        </p:txBody>
      </p:sp>
      <p:sp>
        <p:nvSpPr>
          <p:cNvPr id="5" name="Footer Placeholder 4">
            <a:extLst>
              <a:ext uri="{FF2B5EF4-FFF2-40B4-BE49-F238E27FC236}">
                <a16:creationId xmlns:a16="http://schemas.microsoft.com/office/drawing/2014/main" id="{9BEF8986-3DF1-F144-932C-5F77EF311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46EFE-B4EE-AA4E-98A3-2D48007FE87A}"/>
              </a:ext>
            </a:extLst>
          </p:cNvPr>
          <p:cNvSpPr>
            <a:spLocks noGrp="1"/>
          </p:cNvSpPr>
          <p:nvPr>
            <p:ph type="sldNum" sz="quarter" idx="12"/>
          </p:nvPr>
        </p:nvSpPr>
        <p:spPr/>
        <p:txBody>
          <a:bodyPr/>
          <a:lstStyle/>
          <a:p>
            <a:fld id="{3671B12A-42F9-F44E-8A50-1DB3D5207231}" type="slidenum">
              <a:rPr lang="en-US" smtClean="0"/>
              <a:t>‹#›</a:t>
            </a:fld>
            <a:endParaRPr lang="en-US"/>
          </a:p>
        </p:txBody>
      </p:sp>
    </p:spTree>
    <p:extLst>
      <p:ext uri="{BB962C8B-B14F-4D97-AF65-F5344CB8AC3E}">
        <p14:creationId xmlns:p14="http://schemas.microsoft.com/office/powerpoint/2010/main" val="1614800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914400" y="1844676"/>
            <a:ext cx="10363200" cy="2041525"/>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Char char="●"/>
              <a:defRPr sz="4400">
                <a:solidFill>
                  <a:schemeClr val="dk1"/>
                </a:solidFill>
              </a:defRPr>
            </a:lvl1pPr>
            <a:lvl2pPr lvl="1" algn="ctr" rtl="0">
              <a:lnSpc>
                <a:spcPct val="100000"/>
              </a:lnSpc>
              <a:spcBef>
                <a:spcPts val="0"/>
              </a:spcBef>
              <a:spcAft>
                <a:spcPts val="0"/>
              </a:spcAft>
              <a:buSzPts val="1400"/>
              <a:buChar char="○"/>
              <a:defRPr sz="4400">
                <a:solidFill>
                  <a:schemeClr val="dk1"/>
                </a:solidFill>
              </a:defRPr>
            </a:lvl2pPr>
            <a:lvl3pPr lvl="2" algn="ctr" rtl="0">
              <a:lnSpc>
                <a:spcPct val="100000"/>
              </a:lnSpc>
              <a:spcBef>
                <a:spcPts val="0"/>
              </a:spcBef>
              <a:spcAft>
                <a:spcPts val="0"/>
              </a:spcAft>
              <a:buSzPts val="1400"/>
              <a:buChar char="■"/>
              <a:defRPr sz="4400">
                <a:solidFill>
                  <a:schemeClr val="dk1"/>
                </a:solidFill>
              </a:defRPr>
            </a:lvl3pPr>
            <a:lvl4pPr lvl="3" algn="ctr" rtl="0">
              <a:lnSpc>
                <a:spcPct val="100000"/>
              </a:lnSpc>
              <a:spcBef>
                <a:spcPts val="0"/>
              </a:spcBef>
              <a:spcAft>
                <a:spcPts val="0"/>
              </a:spcAft>
              <a:buSzPts val="1400"/>
              <a:buChar char="●"/>
              <a:defRPr sz="4400">
                <a:solidFill>
                  <a:schemeClr val="dk1"/>
                </a:solidFill>
              </a:defRPr>
            </a:lvl4pPr>
            <a:lvl5pPr lvl="4" algn="ctr" rtl="0">
              <a:lnSpc>
                <a:spcPct val="100000"/>
              </a:lnSpc>
              <a:spcBef>
                <a:spcPts val="0"/>
              </a:spcBef>
              <a:spcAft>
                <a:spcPts val="0"/>
              </a:spcAft>
              <a:buSzPts val="1400"/>
              <a:buChar char="○"/>
              <a:defRPr sz="4400">
                <a:solidFill>
                  <a:schemeClr val="dk1"/>
                </a:solidFill>
              </a:defRPr>
            </a:lvl5pPr>
            <a:lvl6pPr lvl="5" algn="ctr" rtl="0">
              <a:lnSpc>
                <a:spcPct val="100000"/>
              </a:lnSpc>
              <a:spcBef>
                <a:spcPts val="0"/>
              </a:spcBef>
              <a:spcAft>
                <a:spcPts val="0"/>
              </a:spcAft>
              <a:buSzPts val="1400"/>
              <a:buChar char="■"/>
              <a:defRPr sz="4400">
                <a:solidFill>
                  <a:schemeClr val="dk1"/>
                </a:solidFill>
              </a:defRPr>
            </a:lvl6pPr>
            <a:lvl7pPr lvl="6" algn="ctr" rtl="0">
              <a:lnSpc>
                <a:spcPct val="100000"/>
              </a:lnSpc>
              <a:spcBef>
                <a:spcPts val="0"/>
              </a:spcBef>
              <a:spcAft>
                <a:spcPts val="0"/>
              </a:spcAft>
              <a:buSzPts val="1400"/>
              <a:buChar char="●"/>
              <a:defRPr sz="4400">
                <a:solidFill>
                  <a:schemeClr val="dk1"/>
                </a:solidFill>
              </a:defRPr>
            </a:lvl7pPr>
            <a:lvl8pPr lvl="7" algn="ctr" rtl="0">
              <a:lnSpc>
                <a:spcPct val="100000"/>
              </a:lnSpc>
              <a:spcBef>
                <a:spcPts val="0"/>
              </a:spcBef>
              <a:spcAft>
                <a:spcPts val="0"/>
              </a:spcAft>
              <a:buSzPts val="1400"/>
              <a:buChar char="○"/>
              <a:defRPr sz="4400">
                <a:solidFill>
                  <a:schemeClr val="dk1"/>
                </a:solidFill>
              </a:defRPr>
            </a:lvl8pPr>
            <a:lvl9pPr lvl="8" algn="ctr" rtl="0">
              <a:lnSpc>
                <a:spcPct val="100000"/>
              </a:lnSpc>
              <a:spcBef>
                <a:spcPts val="0"/>
              </a:spcBef>
              <a:spcAft>
                <a:spcPts val="0"/>
              </a:spcAft>
              <a:buSzPts val="1400"/>
              <a:buChar char="■"/>
              <a:defRPr sz="4400">
                <a:solidFill>
                  <a:schemeClr val="dk1"/>
                </a:solidFill>
              </a:defRPr>
            </a:lvl9pPr>
          </a:lstStyle>
          <a:p>
            <a:endParaRPr/>
          </a:p>
        </p:txBody>
      </p:sp>
      <p:sp>
        <p:nvSpPr>
          <p:cNvPr id="11" name="Google Shape;11;p2"/>
          <p:cNvSpPr txBox="1">
            <a:spLocks noGrp="1"/>
          </p:cNvSpPr>
          <p:nvPr>
            <p:ph type="body" idx="1"/>
          </p:nvPr>
        </p:nvSpPr>
        <p:spPr>
          <a:xfrm>
            <a:off x="1828800" y="3886200"/>
            <a:ext cx="8534400" cy="2971800"/>
          </a:xfrm>
          <a:prstGeom prst="rect">
            <a:avLst/>
          </a:prstGeom>
          <a:noFill/>
          <a:ln>
            <a:noFill/>
          </a:ln>
        </p:spPr>
        <p:txBody>
          <a:bodyPr spcFirstLastPara="1" wrap="square" lIns="91425" tIns="91425" rIns="91425" bIns="91425" anchor="t" anchorCtr="0">
            <a:noAutofit/>
          </a:bodyPr>
          <a:lstStyle>
            <a:lvl1pPr marL="457200" lvl="0" indent="-317500" algn="ctr" rtl="0">
              <a:lnSpc>
                <a:spcPct val="100000"/>
              </a:lnSpc>
              <a:spcBef>
                <a:spcPts val="800"/>
              </a:spcBef>
              <a:spcAft>
                <a:spcPts val="0"/>
              </a:spcAft>
              <a:buSzPts val="1400"/>
              <a:buChar char="●"/>
              <a:defRPr sz="3200">
                <a:solidFill>
                  <a:srgbClr val="878787"/>
                </a:solidFill>
              </a:defRPr>
            </a:lvl1pPr>
            <a:lvl2pPr marL="914400" lvl="1" indent="-317500" algn="ctr" rtl="0">
              <a:lnSpc>
                <a:spcPct val="100000"/>
              </a:lnSpc>
              <a:spcBef>
                <a:spcPts val="0"/>
              </a:spcBef>
              <a:spcAft>
                <a:spcPts val="0"/>
              </a:spcAft>
              <a:buSzPts val="1400"/>
              <a:buChar char="○"/>
              <a:defRPr sz="2800">
                <a:solidFill>
                  <a:srgbClr val="878787"/>
                </a:solidFill>
              </a:defRPr>
            </a:lvl2pPr>
            <a:lvl3pPr marL="1371600" lvl="2" indent="-317500" algn="ctr" rtl="0">
              <a:lnSpc>
                <a:spcPct val="100000"/>
              </a:lnSpc>
              <a:spcBef>
                <a:spcPts val="0"/>
              </a:spcBef>
              <a:spcAft>
                <a:spcPts val="0"/>
              </a:spcAft>
              <a:buSzPts val="1400"/>
              <a:buChar char="■"/>
              <a:defRPr sz="2400">
                <a:solidFill>
                  <a:srgbClr val="878787"/>
                </a:solidFill>
              </a:defRPr>
            </a:lvl3pPr>
            <a:lvl4pPr marL="1828800" lvl="3" indent="-317500" algn="ctr" rtl="0">
              <a:lnSpc>
                <a:spcPct val="100000"/>
              </a:lnSpc>
              <a:spcBef>
                <a:spcPts val="0"/>
              </a:spcBef>
              <a:spcAft>
                <a:spcPts val="0"/>
              </a:spcAft>
              <a:buSzPts val="1400"/>
              <a:buChar char="●"/>
              <a:defRPr sz="2000">
                <a:solidFill>
                  <a:srgbClr val="878787"/>
                </a:solidFill>
              </a:defRPr>
            </a:lvl4pPr>
            <a:lvl5pPr marL="2286000" lvl="4" indent="-317500" algn="ctr" rtl="0">
              <a:lnSpc>
                <a:spcPct val="100000"/>
              </a:lnSpc>
              <a:spcBef>
                <a:spcPts val="0"/>
              </a:spcBef>
              <a:spcAft>
                <a:spcPts val="0"/>
              </a:spcAft>
              <a:buSzPts val="1400"/>
              <a:buChar char="○"/>
              <a:defRPr sz="2000">
                <a:solidFill>
                  <a:srgbClr val="878787"/>
                </a:solidFill>
              </a:defRPr>
            </a:lvl5pPr>
            <a:lvl6pPr marL="2743200" lvl="5" indent="-317500" algn="ctr" rtl="0">
              <a:lnSpc>
                <a:spcPct val="100000"/>
              </a:lnSpc>
              <a:spcBef>
                <a:spcPts val="0"/>
              </a:spcBef>
              <a:spcAft>
                <a:spcPts val="0"/>
              </a:spcAft>
              <a:buSzPts val="1400"/>
              <a:buChar char="■"/>
              <a:defRPr sz="3200">
                <a:solidFill>
                  <a:srgbClr val="878787"/>
                </a:solidFill>
              </a:defRPr>
            </a:lvl6pPr>
            <a:lvl7pPr marL="3200400" lvl="6" indent="-317500" algn="ctr" rtl="0">
              <a:lnSpc>
                <a:spcPct val="100000"/>
              </a:lnSpc>
              <a:spcBef>
                <a:spcPts val="0"/>
              </a:spcBef>
              <a:spcAft>
                <a:spcPts val="0"/>
              </a:spcAft>
              <a:buSzPts val="1400"/>
              <a:buChar char="●"/>
              <a:defRPr sz="3200">
                <a:solidFill>
                  <a:srgbClr val="878787"/>
                </a:solidFill>
              </a:defRPr>
            </a:lvl7pPr>
            <a:lvl8pPr marL="3657600" lvl="7" indent="-317500" algn="ctr" rtl="0">
              <a:lnSpc>
                <a:spcPct val="100000"/>
              </a:lnSpc>
              <a:spcBef>
                <a:spcPts val="0"/>
              </a:spcBef>
              <a:spcAft>
                <a:spcPts val="0"/>
              </a:spcAft>
              <a:buSzPts val="1400"/>
              <a:buChar char="○"/>
              <a:defRPr sz="3200">
                <a:solidFill>
                  <a:srgbClr val="878787"/>
                </a:solidFill>
              </a:defRPr>
            </a:lvl8pPr>
            <a:lvl9pPr marL="4114800" lvl="8" indent="-317500" algn="ctr" rtl="0">
              <a:lnSpc>
                <a:spcPct val="100000"/>
              </a:lnSpc>
              <a:spcBef>
                <a:spcPts val="0"/>
              </a:spcBef>
              <a:spcAft>
                <a:spcPts val="0"/>
              </a:spcAft>
              <a:buSzPts val="1400"/>
              <a:buChar char="■"/>
              <a:defRPr sz="3200">
                <a:solidFill>
                  <a:srgbClr val="878787"/>
                </a:solidFill>
              </a:defRPr>
            </a:lvl9pPr>
          </a:lstStyle>
          <a:p>
            <a:endParaRPr/>
          </a:p>
        </p:txBody>
      </p:sp>
    </p:spTree>
    <p:extLst>
      <p:ext uri="{BB962C8B-B14F-4D97-AF65-F5344CB8AC3E}">
        <p14:creationId xmlns:p14="http://schemas.microsoft.com/office/powerpoint/2010/main" val="1111121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CBED-7543-8A4D-BA89-2556FFEA851B}"/>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19688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793F-9C97-8344-A945-2D93B314A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79EFA-0C1D-E645-8999-A8D173237C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A4671-5EFA-514F-89ED-77FA0770B1A0}"/>
              </a:ext>
            </a:extLst>
          </p:cNvPr>
          <p:cNvSpPr>
            <a:spLocks noGrp="1"/>
          </p:cNvSpPr>
          <p:nvPr>
            <p:ph type="dt" sz="half" idx="10"/>
          </p:nvPr>
        </p:nvSpPr>
        <p:spPr/>
        <p:txBody>
          <a:bodyPr/>
          <a:lstStyle/>
          <a:p>
            <a:fld id="{A4492B29-6567-994E-A89E-0E0DFADFC587}" type="datetimeFigureOut">
              <a:rPr lang="en-US" smtClean="0"/>
              <a:t>5/7/20</a:t>
            </a:fld>
            <a:endParaRPr lang="en-US"/>
          </a:p>
        </p:txBody>
      </p:sp>
      <p:sp>
        <p:nvSpPr>
          <p:cNvPr id="5" name="Footer Placeholder 4">
            <a:extLst>
              <a:ext uri="{FF2B5EF4-FFF2-40B4-BE49-F238E27FC236}">
                <a16:creationId xmlns:a16="http://schemas.microsoft.com/office/drawing/2014/main" id="{7005A946-1E89-7F48-9A4E-D8E115AB15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21760-3DFA-5C46-B265-95C13A9F7631}"/>
              </a:ext>
            </a:extLst>
          </p:cNvPr>
          <p:cNvSpPr>
            <a:spLocks noGrp="1"/>
          </p:cNvSpPr>
          <p:nvPr>
            <p:ph type="sldNum" sz="quarter" idx="12"/>
          </p:nvPr>
        </p:nvSpPr>
        <p:spPr/>
        <p:txBody>
          <a:bodyPr/>
          <a:lstStyle/>
          <a:p>
            <a:fld id="{3671B12A-42F9-F44E-8A50-1DB3D5207231}" type="slidenum">
              <a:rPr lang="en-US" smtClean="0"/>
              <a:t>‹#›</a:t>
            </a:fld>
            <a:endParaRPr lang="en-US"/>
          </a:p>
        </p:txBody>
      </p:sp>
    </p:spTree>
    <p:extLst>
      <p:ext uri="{BB962C8B-B14F-4D97-AF65-F5344CB8AC3E}">
        <p14:creationId xmlns:p14="http://schemas.microsoft.com/office/powerpoint/2010/main" val="107433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6C91A-A0D1-CE4F-9659-D2EDA9FF51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9D70BC-AAE4-E547-A9D9-BE089EF0DA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96966B-CD00-6340-B1BB-47C263C4EB63}"/>
              </a:ext>
            </a:extLst>
          </p:cNvPr>
          <p:cNvSpPr>
            <a:spLocks noGrp="1"/>
          </p:cNvSpPr>
          <p:nvPr>
            <p:ph type="dt" sz="half" idx="10"/>
          </p:nvPr>
        </p:nvSpPr>
        <p:spPr/>
        <p:txBody>
          <a:bodyPr/>
          <a:lstStyle/>
          <a:p>
            <a:fld id="{A4492B29-6567-994E-A89E-0E0DFADFC587}" type="datetimeFigureOut">
              <a:rPr lang="en-US" smtClean="0"/>
              <a:t>5/7/20</a:t>
            </a:fld>
            <a:endParaRPr lang="en-US"/>
          </a:p>
        </p:txBody>
      </p:sp>
      <p:sp>
        <p:nvSpPr>
          <p:cNvPr id="5" name="Footer Placeholder 4">
            <a:extLst>
              <a:ext uri="{FF2B5EF4-FFF2-40B4-BE49-F238E27FC236}">
                <a16:creationId xmlns:a16="http://schemas.microsoft.com/office/drawing/2014/main" id="{DF4C9A59-4365-7F48-A519-121EB62CA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51D01-3486-CF47-84DD-37E7A1097B29}"/>
              </a:ext>
            </a:extLst>
          </p:cNvPr>
          <p:cNvSpPr>
            <a:spLocks noGrp="1"/>
          </p:cNvSpPr>
          <p:nvPr>
            <p:ph type="sldNum" sz="quarter" idx="12"/>
          </p:nvPr>
        </p:nvSpPr>
        <p:spPr/>
        <p:txBody>
          <a:bodyPr/>
          <a:lstStyle/>
          <a:p>
            <a:fld id="{3671B12A-42F9-F44E-8A50-1DB3D5207231}" type="slidenum">
              <a:rPr lang="en-US" smtClean="0"/>
              <a:t>‹#›</a:t>
            </a:fld>
            <a:endParaRPr lang="en-US"/>
          </a:p>
        </p:txBody>
      </p:sp>
    </p:spTree>
    <p:extLst>
      <p:ext uri="{BB962C8B-B14F-4D97-AF65-F5344CB8AC3E}">
        <p14:creationId xmlns:p14="http://schemas.microsoft.com/office/powerpoint/2010/main" val="219803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AC6C-E096-C149-A4D3-DB318A49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904D17-CE30-BD4A-81DD-41A324023D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625CD9-15F7-844C-8EC3-D7AA227179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E00C5F-84D1-3A48-82C9-6ADE502D6C59}"/>
              </a:ext>
            </a:extLst>
          </p:cNvPr>
          <p:cNvSpPr>
            <a:spLocks noGrp="1"/>
          </p:cNvSpPr>
          <p:nvPr>
            <p:ph type="dt" sz="half" idx="10"/>
          </p:nvPr>
        </p:nvSpPr>
        <p:spPr/>
        <p:txBody>
          <a:bodyPr/>
          <a:lstStyle/>
          <a:p>
            <a:fld id="{A4492B29-6567-994E-A89E-0E0DFADFC587}" type="datetimeFigureOut">
              <a:rPr lang="en-US" smtClean="0"/>
              <a:t>5/7/20</a:t>
            </a:fld>
            <a:endParaRPr lang="en-US"/>
          </a:p>
        </p:txBody>
      </p:sp>
      <p:sp>
        <p:nvSpPr>
          <p:cNvPr id="6" name="Footer Placeholder 5">
            <a:extLst>
              <a:ext uri="{FF2B5EF4-FFF2-40B4-BE49-F238E27FC236}">
                <a16:creationId xmlns:a16="http://schemas.microsoft.com/office/drawing/2014/main" id="{709FF35B-212C-904A-956C-325309137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8004A-BFA6-E54E-AF23-DD7F673E5DEF}"/>
              </a:ext>
            </a:extLst>
          </p:cNvPr>
          <p:cNvSpPr>
            <a:spLocks noGrp="1"/>
          </p:cNvSpPr>
          <p:nvPr>
            <p:ph type="sldNum" sz="quarter" idx="12"/>
          </p:nvPr>
        </p:nvSpPr>
        <p:spPr/>
        <p:txBody>
          <a:bodyPr/>
          <a:lstStyle/>
          <a:p>
            <a:fld id="{3671B12A-42F9-F44E-8A50-1DB3D5207231}" type="slidenum">
              <a:rPr lang="en-US" smtClean="0"/>
              <a:t>‹#›</a:t>
            </a:fld>
            <a:endParaRPr lang="en-US"/>
          </a:p>
        </p:txBody>
      </p:sp>
    </p:spTree>
    <p:extLst>
      <p:ext uri="{BB962C8B-B14F-4D97-AF65-F5344CB8AC3E}">
        <p14:creationId xmlns:p14="http://schemas.microsoft.com/office/powerpoint/2010/main" val="1998537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2C6D-1D0B-E043-B881-2C43EF0C55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526A01-2F14-944B-AA88-1BA550175E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6736F9-D460-1C4F-AE1F-5327893C22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ED8340-C5B5-7545-92ED-63B8D6D28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CE08E8-096C-604B-B46A-8FF2463DAC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9DAEA6-E1F9-434F-9795-46278BACEB63}"/>
              </a:ext>
            </a:extLst>
          </p:cNvPr>
          <p:cNvSpPr>
            <a:spLocks noGrp="1"/>
          </p:cNvSpPr>
          <p:nvPr>
            <p:ph type="dt" sz="half" idx="10"/>
          </p:nvPr>
        </p:nvSpPr>
        <p:spPr/>
        <p:txBody>
          <a:bodyPr/>
          <a:lstStyle/>
          <a:p>
            <a:fld id="{A4492B29-6567-994E-A89E-0E0DFADFC587}" type="datetimeFigureOut">
              <a:rPr lang="en-US" smtClean="0"/>
              <a:t>5/7/20</a:t>
            </a:fld>
            <a:endParaRPr lang="en-US"/>
          </a:p>
        </p:txBody>
      </p:sp>
      <p:sp>
        <p:nvSpPr>
          <p:cNvPr id="8" name="Footer Placeholder 7">
            <a:extLst>
              <a:ext uri="{FF2B5EF4-FFF2-40B4-BE49-F238E27FC236}">
                <a16:creationId xmlns:a16="http://schemas.microsoft.com/office/drawing/2014/main" id="{A365DE17-8531-7A4B-8FEA-82630EF6AC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841595-6EB1-ED42-AE96-E17CDD7D80D3}"/>
              </a:ext>
            </a:extLst>
          </p:cNvPr>
          <p:cNvSpPr>
            <a:spLocks noGrp="1"/>
          </p:cNvSpPr>
          <p:nvPr>
            <p:ph type="sldNum" sz="quarter" idx="12"/>
          </p:nvPr>
        </p:nvSpPr>
        <p:spPr/>
        <p:txBody>
          <a:bodyPr/>
          <a:lstStyle/>
          <a:p>
            <a:fld id="{3671B12A-42F9-F44E-8A50-1DB3D5207231}" type="slidenum">
              <a:rPr lang="en-US" smtClean="0"/>
              <a:t>‹#›</a:t>
            </a:fld>
            <a:endParaRPr lang="en-US"/>
          </a:p>
        </p:txBody>
      </p:sp>
    </p:spTree>
    <p:extLst>
      <p:ext uri="{BB962C8B-B14F-4D97-AF65-F5344CB8AC3E}">
        <p14:creationId xmlns:p14="http://schemas.microsoft.com/office/powerpoint/2010/main" val="1935558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7EE16-12DF-1B49-8D70-E5846A1EF0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A71489-0A58-1040-8745-8FFD9F955335}"/>
              </a:ext>
            </a:extLst>
          </p:cNvPr>
          <p:cNvSpPr>
            <a:spLocks noGrp="1"/>
          </p:cNvSpPr>
          <p:nvPr>
            <p:ph type="dt" sz="half" idx="10"/>
          </p:nvPr>
        </p:nvSpPr>
        <p:spPr/>
        <p:txBody>
          <a:bodyPr/>
          <a:lstStyle/>
          <a:p>
            <a:fld id="{A4492B29-6567-994E-A89E-0E0DFADFC587}" type="datetimeFigureOut">
              <a:rPr lang="en-US" smtClean="0"/>
              <a:t>5/7/20</a:t>
            </a:fld>
            <a:endParaRPr lang="en-US"/>
          </a:p>
        </p:txBody>
      </p:sp>
      <p:sp>
        <p:nvSpPr>
          <p:cNvPr id="4" name="Footer Placeholder 3">
            <a:extLst>
              <a:ext uri="{FF2B5EF4-FFF2-40B4-BE49-F238E27FC236}">
                <a16:creationId xmlns:a16="http://schemas.microsoft.com/office/drawing/2014/main" id="{AC230B25-E014-974E-BE8C-83E326E9B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1F55B9-9564-5443-8EF5-ADB74D8065B1}"/>
              </a:ext>
            </a:extLst>
          </p:cNvPr>
          <p:cNvSpPr>
            <a:spLocks noGrp="1"/>
          </p:cNvSpPr>
          <p:nvPr>
            <p:ph type="sldNum" sz="quarter" idx="12"/>
          </p:nvPr>
        </p:nvSpPr>
        <p:spPr/>
        <p:txBody>
          <a:bodyPr/>
          <a:lstStyle/>
          <a:p>
            <a:fld id="{3671B12A-42F9-F44E-8A50-1DB3D5207231}" type="slidenum">
              <a:rPr lang="en-US" smtClean="0"/>
              <a:t>‹#›</a:t>
            </a:fld>
            <a:endParaRPr lang="en-US"/>
          </a:p>
        </p:txBody>
      </p:sp>
    </p:spTree>
    <p:extLst>
      <p:ext uri="{BB962C8B-B14F-4D97-AF65-F5344CB8AC3E}">
        <p14:creationId xmlns:p14="http://schemas.microsoft.com/office/powerpoint/2010/main" val="540691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B6874-CD41-B24E-BB79-943F4D72991B}"/>
              </a:ext>
            </a:extLst>
          </p:cNvPr>
          <p:cNvSpPr>
            <a:spLocks noGrp="1"/>
          </p:cNvSpPr>
          <p:nvPr>
            <p:ph type="dt" sz="half" idx="10"/>
          </p:nvPr>
        </p:nvSpPr>
        <p:spPr/>
        <p:txBody>
          <a:bodyPr/>
          <a:lstStyle/>
          <a:p>
            <a:fld id="{A4492B29-6567-994E-A89E-0E0DFADFC587}" type="datetimeFigureOut">
              <a:rPr lang="en-US" smtClean="0"/>
              <a:t>5/7/20</a:t>
            </a:fld>
            <a:endParaRPr lang="en-US"/>
          </a:p>
        </p:txBody>
      </p:sp>
      <p:sp>
        <p:nvSpPr>
          <p:cNvPr id="3" name="Footer Placeholder 2">
            <a:extLst>
              <a:ext uri="{FF2B5EF4-FFF2-40B4-BE49-F238E27FC236}">
                <a16:creationId xmlns:a16="http://schemas.microsoft.com/office/drawing/2014/main" id="{A5869769-A103-A745-A6BB-E791564311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80CED8-9036-954A-8B42-1DE13D98DCAA}"/>
              </a:ext>
            </a:extLst>
          </p:cNvPr>
          <p:cNvSpPr>
            <a:spLocks noGrp="1"/>
          </p:cNvSpPr>
          <p:nvPr>
            <p:ph type="sldNum" sz="quarter" idx="12"/>
          </p:nvPr>
        </p:nvSpPr>
        <p:spPr/>
        <p:txBody>
          <a:bodyPr/>
          <a:lstStyle/>
          <a:p>
            <a:fld id="{3671B12A-42F9-F44E-8A50-1DB3D5207231}" type="slidenum">
              <a:rPr lang="en-US" smtClean="0"/>
              <a:t>‹#›</a:t>
            </a:fld>
            <a:endParaRPr lang="en-US"/>
          </a:p>
        </p:txBody>
      </p:sp>
    </p:spTree>
    <p:extLst>
      <p:ext uri="{BB962C8B-B14F-4D97-AF65-F5344CB8AC3E}">
        <p14:creationId xmlns:p14="http://schemas.microsoft.com/office/powerpoint/2010/main" val="1978301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FAA65-9C4D-404E-95A7-479B7C2C84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C1A746-9CC6-1442-86CE-34293E4FF7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A4D8EA-B8FA-AD40-BA07-5A5E518ED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51C5B0-543A-E84A-91E5-387357908538}"/>
              </a:ext>
            </a:extLst>
          </p:cNvPr>
          <p:cNvSpPr>
            <a:spLocks noGrp="1"/>
          </p:cNvSpPr>
          <p:nvPr>
            <p:ph type="dt" sz="half" idx="10"/>
          </p:nvPr>
        </p:nvSpPr>
        <p:spPr/>
        <p:txBody>
          <a:bodyPr/>
          <a:lstStyle/>
          <a:p>
            <a:fld id="{A4492B29-6567-994E-A89E-0E0DFADFC587}" type="datetimeFigureOut">
              <a:rPr lang="en-US" smtClean="0"/>
              <a:t>5/7/20</a:t>
            </a:fld>
            <a:endParaRPr lang="en-US"/>
          </a:p>
        </p:txBody>
      </p:sp>
      <p:sp>
        <p:nvSpPr>
          <p:cNvPr id="6" name="Footer Placeholder 5">
            <a:extLst>
              <a:ext uri="{FF2B5EF4-FFF2-40B4-BE49-F238E27FC236}">
                <a16:creationId xmlns:a16="http://schemas.microsoft.com/office/drawing/2014/main" id="{61191F86-836D-5343-AEDB-C9410C6EBE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9AC82-D299-2048-B702-02CE10AA217F}"/>
              </a:ext>
            </a:extLst>
          </p:cNvPr>
          <p:cNvSpPr>
            <a:spLocks noGrp="1"/>
          </p:cNvSpPr>
          <p:nvPr>
            <p:ph type="sldNum" sz="quarter" idx="12"/>
          </p:nvPr>
        </p:nvSpPr>
        <p:spPr/>
        <p:txBody>
          <a:bodyPr/>
          <a:lstStyle/>
          <a:p>
            <a:fld id="{3671B12A-42F9-F44E-8A50-1DB3D5207231}" type="slidenum">
              <a:rPr lang="en-US" smtClean="0"/>
              <a:t>‹#›</a:t>
            </a:fld>
            <a:endParaRPr lang="en-US"/>
          </a:p>
        </p:txBody>
      </p:sp>
    </p:spTree>
    <p:extLst>
      <p:ext uri="{BB962C8B-B14F-4D97-AF65-F5344CB8AC3E}">
        <p14:creationId xmlns:p14="http://schemas.microsoft.com/office/powerpoint/2010/main" val="89686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8E659-82D5-DF4B-9663-4D8E83A51A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EE4485-7C22-C74F-A992-8988DCFC45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706469-9FED-8E46-B398-FDF2F1CAE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CDEC95-7979-8646-9C6F-F4DC90D5025F}"/>
              </a:ext>
            </a:extLst>
          </p:cNvPr>
          <p:cNvSpPr>
            <a:spLocks noGrp="1"/>
          </p:cNvSpPr>
          <p:nvPr>
            <p:ph type="dt" sz="half" idx="10"/>
          </p:nvPr>
        </p:nvSpPr>
        <p:spPr/>
        <p:txBody>
          <a:bodyPr/>
          <a:lstStyle/>
          <a:p>
            <a:fld id="{A4492B29-6567-994E-A89E-0E0DFADFC587}" type="datetimeFigureOut">
              <a:rPr lang="en-US" smtClean="0"/>
              <a:t>5/7/20</a:t>
            </a:fld>
            <a:endParaRPr lang="en-US"/>
          </a:p>
        </p:txBody>
      </p:sp>
      <p:sp>
        <p:nvSpPr>
          <p:cNvPr id="6" name="Footer Placeholder 5">
            <a:extLst>
              <a:ext uri="{FF2B5EF4-FFF2-40B4-BE49-F238E27FC236}">
                <a16:creationId xmlns:a16="http://schemas.microsoft.com/office/drawing/2014/main" id="{56DDDD01-6579-A040-83EC-A15A7D242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5D8854-EBFD-B346-9DBA-10A8AFCAA852}"/>
              </a:ext>
            </a:extLst>
          </p:cNvPr>
          <p:cNvSpPr>
            <a:spLocks noGrp="1"/>
          </p:cNvSpPr>
          <p:nvPr>
            <p:ph type="sldNum" sz="quarter" idx="12"/>
          </p:nvPr>
        </p:nvSpPr>
        <p:spPr/>
        <p:txBody>
          <a:bodyPr/>
          <a:lstStyle/>
          <a:p>
            <a:fld id="{3671B12A-42F9-F44E-8A50-1DB3D5207231}" type="slidenum">
              <a:rPr lang="en-US" smtClean="0"/>
              <a:t>‹#›</a:t>
            </a:fld>
            <a:endParaRPr lang="en-US"/>
          </a:p>
        </p:txBody>
      </p:sp>
    </p:spTree>
    <p:extLst>
      <p:ext uri="{BB962C8B-B14F-4D97-AF65-F5344CB8AC3E}">
        <p14:creationId xmlns:p14="http://schemas.microsoft.com/office/powerpoint/2010/main" val="3939695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DEAE2-0DDB-C44B-A97D-C31294D87B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703E5B-C553-1345-93D7-9FFB452389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0291E-92CF-6D47-9168-E89D554AF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492B29-6567-994E-A89E-0E0DFADFC587}" type="datetimeFigureOut">
              <a:rPr lang="en-US" smtClean="0"/>
              <a:t>5/7/20</a:t>
            </a:fld>
            <a:endParaRPr lang="en-US"/>
          </a:p>
        </p:txBody>
      </p:sp>
      <p:sp>
        <p:nvSpPr>
          <p:cNvPr id="5" name="Footer Placeholder 4">
            <a:extLst>
              <a:ext uri="{FF2B5EF4-FFF2-40B4-BE49-F238E27FC236}">
                <a16:creationId xmlns:a16="http://schemas.microsoft.com/office/drawing/2014/main" id="{C21B8940-0B26-8E4D-9C0C-EFF5B13F22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06A271-5F38-4842-8264-C7B8E595D2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1B12A-42F9-F44E-8A50-1DB3D5207231}" type="slidenum">
              <a:rPr lang="en-US" smtClean="0"/>
              <a:t>‹#›</a:t>
            </a:fld>
            <a:endParaRPr lang="en-US"/>
          </a:p>
        </p:txBody>
      </p:sp>
    </p:spTree>
    <p:extLst>
      <p:ext uri="{BB962C8B-B14F-4D97-AF65-F5344CB8AC3E}">
        <p14:creationId xmlns:p14="http://schemas.microsoft.com/office/powerpoint/2010/main" val="839505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hyperlink" Target="http://soccom.princeton.edu/"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hyperlink" Target="https://soccom.princeton.edu/content/soccom-publications" TargetMode="External"/><Relationship Id="rId7" Type="http://schemas.openxmlformats.org/officeDocument/2006/relationships/image" Target="../media/image3.emf"/><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chart" Target="../charts/chart1.xml"/><Relationship Id="rId4" Type="http://schemas.openxmlformats.org/officeDocument/2006/relationships/hyperlink" Target="https://biogeochemical-argo.org/peer-review-articles.php"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hyperlink" Target="https://biogeochemical-argo.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8.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tif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occom.princeton.edu/"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23.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pic>
        <p:nvPicPr>
          <p:cNvPr id="8" name="Picture 7">
            <a:extLst>
              <a:ext uri="{FF2B5EF4-FFF2-40B4-BE49-F238E27FC236}">
                <a16:creationId xmlns:a16="http://schemas.microsoft.com/office/drawing/2014/main" id="{D07D1E79-059B-3544-8DB6-5090577FD68F}"/>
              </a:ext>
            </a:extLst>
          </p:cNvPr>
          <p:cNvPicPr>
            <a:picLocks noChangeAspect="1"/>
          </p:cNvPicPr>
          <p:nvPr/>
        </p:nvPicPr>
        <p:blipFill>
          <a:blip r:embed="rId3"/>
          <a:stretch>
            <a:fillRect/>
          </a:stretch>
        </p:blipFill>
        <p:spPr>
          <a:xfrm>
            <a:off x="0" y="0"/>
            <a:ext cx="12186047" cy="6858000"/>
          </a:xfrm>
          <a:prstGeom prst="rect">
            <a:avLst/>
          </a:prstGeom>
        </p:spPr>
      </p:pic>
      <p:sp>
        <p:nvSpPr>
          <p:cNvPr id="2" name="TextBox 1"/>
          <p:cNvSpPr txBox="1"/>
          <p:nvPr/>
        </p:nvSpPr>
        <p:spPr>
          <a:xfrm>
            <a:off x="0" y="95651"/>
            <a:ext cx="12191999" cy="2246769"/>
          </a:xfrm>
          <a:prstGeom prst="rect">
            <a:avLst/>
          </a:prstGeom>
          <a:noFill/>
        </p:spPr>
        <p:txBody>
          <a:bodyPr wrap="square" rtlCol="0">
            <a:spAutoFit/>
          </a:bodyPr>
          <a:lstStyle/>
          <a:p>
            <a:pPr algn="ctr"/>
            <a:r>
              <a:rPr lang="en-US" sz="2800" dirty="0">
                <a:solidFill>
                  <a:schemeClr val="bg1">
                    <a:lumMod val="95000"/>
                  </a:schemeClr>
                </a:solidFill>
              </a:rPr>
              <a:t>A global Biogeochemical Argo pilot array: Southern Ocean Carbon and Climate Observations and Modeling (SOCCOM) profiling floats and results</a:t>
            </a:r>
            <a:br>
              <a:rPr lang="en-US" sz="3600" dirty="0">
                <a:solidFill>
                  <a:schemeClr val="bg1">
                    <a:lumMod val="95000"/>
                  </a:schemeClr>
                </a:solidFill>
              </a:rPr>
            </a:br>
            <a:endParaRPr lang="en-US" sz="3600" dirty="0">
              <a:solidFill>
                <a:schemeClr val="bg1">
                  <a:lumMod val="95000"/>
                </a:schemeClr>
              </a:solidFill>
            </a:endParaRPr>
          </a:p>
          <a:p>
            <a:pPr algn="ctr"/>
            <a:r>
              <a:rPr lang="en-US" sz="2400" dirty="0">
                <a:solidFill>
                  <a:schemeClr val="bg1">
                    <a:lumMod val="95000"/>
                  </a:schemeClr>
                </a:solidFill>
              </a:rPr>
              <a:t>EGU2020-13069</a:t>
            </a:r>
            <a:br>
              <a:rPr lang="en-US" sz="2400" dirty="0">
                <a:solidFill>
                  <a:schemeClr val="bg1">
                    <a:lumMod val="95000"/>
                  </a:schemeClr>
                </a:solidFill>
              </a:rPr>
            </a:br>
            <a:r>
              <a:rPr lang="en-US" sz="2400" dirty="0">
                <a:solidFill>
                  <a:schemeClr val="bg1">
                    <a:lumMod val="95000"/>
                  </a:schemeClr>
                </a:solidFill>
              </a:rPr>
              <a:t>OS1.6/CL2.15 ‘Improved Understanding of Ocean Variability and Climate’</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57" y="4393871"/>
            <a:ext cx="2147037" cy="175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a:extLst>
              <a:ext uri="{FF2B5EF4-FFF2-40B4-BE49-F238E27FC236}">
                <a16:creationId xmlns:a16="http://schemas.microsoft.com/office/drawing/2014/main" id="{2152139B-3D83-CA43-A303-A4ED24A7426E}"/>
              </a:ext>
            </a:extLst>
          </p:cNvPr>
          <p:cNvGrpSpPr/>
          <p:nvPr/>
        </p:nvGrpSpPr>
        <p:grpSpPr>
          <a:xfrm>
            <a:off x="10248404" y="4393870"/>
            <a:ext cx="1717417" cy="1857735"/>
            <a:chOff x="8986345" y="3541986"/>
            <a:chExt cx="3016469" cy="3237186"/>
          </a:xfrm>
        </p:grpSpPr>
        <p:sp>
          <p:nvSpPr>
            <p:cNvPr id="5" name="Rectangle 4">
              <a:extLst>
                <a:ext uri="{FF2B5EF4-FFF2-40B4-BE49-F238E27FC236}">
                  <a16:creationId xmlns:a16="http://schemas.microsoft.com/office/drawing/2014/main" id="{6679A681-38FC-DF4F-9E3F-2342098A6791}"/>
                </a:ext>
              </a:extLst>
            </p:cNvPr>
            <p:cNvSpPr/>
            <p:nvPr/>
          </p:nvSpPr>
          <p:spPr>
            <a:xfrm>
              <a:off x="8986345" y="3541986"/>
              <a:ext cx="3016469" cy="3237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E66CBF-63DA-9047-8253-BE5183555CD2}"/>
                </a:ext>
              </a:extLst>
            </p:cNvPr>
            <p:cNvPicPr>
              <a:picLocks noChangeAspect="1"/>
            </p:cNvPicPr>
            <p:nvPr/>
          </p:nvPicPr>
          <p:blipFill>
            <a:blip r:embed="rId5"/>
            <a:stretch>
              <a:fillRect/>
            </a:stretch>
          </p:blipFill>
          <p:spPr>
            <a:xfrm>
              <a:off x="9136467" y="3731172"/>
              <a:ext cx="2765621" cy="2973990"/>
            </a:xfrm>
            <a:prstGeom prst="rect">
              <a:avLst/>
            </a:prstGeom>
            <a:solidFill>
              <a:schemeClr val="bg1"/>
            </a:solidFill>
          </p:spPr>
        </p:pic>
      </p:grpSp>
      <p:pic>
        <p:nvPicPr>
          <p:cNvPr id="9" name="Shape 200">
            <a:extLst>
              <a:ext uri="{FF2B5EF4-FFF2-40B4-BE49-F238E27FC236}">
                <a16:creationId xmlns:a16="http://schemas.microsoft.com/office/drawing/2014/main" id="{BCB81F1A-6E03-8244-B916-3A6BECC30E77}"/>
              </a:ext>
            </a:extLst>
          </p:cNvPr>
          <p:cNvPicPr preferRelativeResize="0"/>
          <p:nvPr/>
        </p:nvPicPr>
        <p:blipFill rotWithShape="1">
          <a:blip r:embed="rId6">
            <a:alphaModFix/>
          </a:blip>
          <a:srcRect/>
          <a:stretch/>
        </p:blipFill>
        <p:spPr>
          <a:xfrm>
            <a:off x="10323696" y="2771701"/>
            <a:ext cx="1478793" cy="1406852"/>
          </a:xfrm>
          <a:prstGeom prst="rect">
            <a:avLst/>
          </a:prstGeom>
          <a:noFill/>
          <a:ln>
            <a:noFill/>
          </a:ln>
        </p:spPr>
      </p:pic>
      <p:pic>
        <p:nvPicPr>
          <p:cNvPr id="10" name="Shape 202">
            <a:extLst>
              <a:ext uri="{FF2B5EF4-FFF2-40B4-BE49-F238E27FC236}">
                <a16:creationId xmlns:a16="http://schemas.microsoft.com/office/drawing/2014/main" id="{CBBDB82D-B3AB-BC4F-8E01-175FBBA0E7E6}"/>
              </a:ext>
            </a:extLst>
          </p:cNvPr>
          <p:cNvPicPr preferRelativeResize="0"/>
          <p:nvPr/>
        </p:nvPicPr>
        <p:blipFill rotWithShape="1">
          <a:blip r:embed="rId7">
            <a:alphaModFix/>
          </a:blip>
          <a:srcRect/>
          <a:stretch/>
        </p:blipFill>
        <p:spPr>
          <a:xfrm>
            <a:off x="2109051" y="3056660"/>
            <a:ext cx="797229" cy="774500"/>
          </a:xfrm>
          <a:prstGeom prst="rect">
            <a:avLst/>
          </a:prstGeom>
          <a:noFill/>
          <a:ln>
            <a:noFill/>
          </a:ln>
        </p:spPr>
      </p:pic>
      <p:pic>
        <p:nvPicPr>
          <p:cNvPr id="11" name="Shape 203">
            <a:extLst>
              <a:ext uri="{FF2B5EF4-FFF2-40B4-BE49-F238E27FC236}">
                <a16:creationId xmlns:a16="http://schemas.microsoft.com/office/drawing/2014/main" id="{0FCFBFA4-EFDD-BE46-95E8-E6EEA23213CE}"/>
              </a:ext>
            </a:extLst>
          </p:cNvPr>
          <p:cNvPicPr preferRelativeResize="0"/>
          <p:nvPr/>
        </p:nvPicPr>
        <p:blipFill rotWithShape="1">
          <a:blip r:embed="rId8">
            <a:alphaModFix/>
          </a:blip>
          <a:srcRect/>
          <a:stretch/>
        </p:blipFill>
        <p:spPr>
          <a:xfrm>
            <a:off x="9154081" y="3160281"/>
            <a:ext cx="990606" cy="878319"/>
          </a:xfrm>
          <a:prstGeom prst="rect">
            <a:avLst/>
          </a:prstGeom>
          <a:noFill/>
          <a:ln>
            <a:noFill/>
          </a:ln>
        </p:spPr>
      </p:pic>
      <p:sp>
        <p:nvSpPr>
          <p:cNvPr id="7" name="TextBox 6">
            <a:extLst>
              <a:ext uri="{FF2B5EF4-FFF2-40B4-BE49-F238E27FC236}">
                <a16:creationId xmlns:a16="http://schemas.microsoft.com/office/drawing/2014/main" id="{412BF034-72C1-4849-8611-C66134B5E94D}"/>
              </a:ext>
            </a:extLst>
          </p:cNvPr>
          <p:cNvSpPr txBox="1"/>
          <p:nvPr/>
        </p:nvSpPr>
        <p:spPr>
          <a:xfrm>
            <a:off x="2049510" y="5137217"/>
            <a:ext cx="8481848" cy="1477328"/>
          </a:xfrm>
          <a:prstGeom prst="rect">
            <a:avLst/>
          </a:prstGeom>
          <a:noFill/>
        </p:spPr>
        <p:txBody>
          <a:bodyPr wrap="square" rtlCol="0">
            <a:spAutoFit/>
          </a:bodyPr>
          <a:lstStyle/>
          <a:p>
            <a:pPr algn="ctr"/>
            <a:r>
              <a:rPr lang="en-US" b="1" dirty="0">
                <a:solidFill>
                  <a:schemeClr val="bg1">
                    <a:lumMod val="95000"/>
                  </a:schemeClr>
                </a:solidFill>
              </a:rPr>
              <a:t>Lynne Talley</a:t>
            </a:r>
            <a:r>
              <a:rPr lang="en-US" dirty="0">
                <a:solidFill>
                  <a:schemeClr val="bg1">
                    <a:lumMod val="95000"/>
                  </a:schemeClr>
                </a:solidFill>
              </a:rPr>
              <a:t>, Kenneth Johnson, Stephen Riser, Jorge Sarmiento, Joellen Russell, Emmanuel Boss, Matthew </a:t>
            </a:r>
            <a:r>
              <a:rPr lang="en-US" dirty="0" err="1">
                <a:solidFill>
                  <a:schemeClr val="bg1">
                    <a:lumMod val="95000"/>
                  </a:schemeClr>
                </a:solidFill>
              </a:rPr>
              <a:t>Mazloff</a:t>
            </a:r>
            <a:r>
              <a:rPr lang="en-US" dirty="0">
                <a:solidFill>
                  <a:schemeClr val="bg1">
                    <a:lumMod val="95000"/>
                  </a:schemeClr>
                </a:solidFill>
              </a:rPr>
              <a:t>, and Susan </a:t>
            </a:r>
            <a:r>
              <a:rPr lang="en-US" dirty="0" err="1">
                <a:solidFill>
                  <a:schemeClr val="bg1">
                    <a:lumMod val="95000"/>
                  </a:schemeClr>
                </a:solidFill>
              </a:rPr>
              <a:t>Wijffels</a:t>
            </a:r>
            <a:endParaRPr lang="en-US" dirty="0">
              <a:solidFill>
                <a:schemeClr val="bg1">
                  <a:lumMod val="95000"/>
                </a:schemeClr>
              </a:solidFill>
            </a:endParaRPr>
          </a:p>
          <a:p>
            <a:pPr algn="ctr"/>
            <a:endParaRPr lang="en-US" dirty="0">
              <a:solidFill>
                <a:schemeClr val="bg1">
                  <a:lumMod val="95000"/>
                </a:schemeClr>
              </a:solidFill>
            </a:endParaRPr>
          </a:p>
          <a:p>
            <a:pPr algn="ctr"/>
            <a:r>
              <a:rPr lang="en-US" dirty="0">
                <a:solidFill>
                  <a:schemeClr val="bg1">
                    <a:lumMod val="95000"/>
                  </a:schemeClr>
                </a:solidFill>
              </a:rPr>
              <a:t>EGU General Assembly 2020</a:t>
            </a:r>
          </a:p>
          <a:p>
            <a:pPr algn="ctr"/>
            <a:r>
              <a:rPr lang="en-US" dirty="0">
                <a:solidFill>
                  <a:schemeClr val="bg1">
                    <a:lumMod val="95000"/>
                  </a:schemeClr>
                </a:solidFill>
              </a:rPr>
              <a:t>Virtual meeting: Chat Session 8 May 2020</a:t>
            </a:r>
          </a:p>
        </p:txBody>
      </p:sp>
      <p:pic>
        <p:nvPicPr>
          <p:cNvPr id="12" name="Picture 11">
            <a:extLst>
              <a:ext uri="{FF2B5EF4-FFF2-40B4-BE49-F238E27FC236}">
                <a16:creationId xmlns:a16="http://schemas.microsoft.com/office/drawing/2014/main" id="{69E46D3B-0E95-354E-8AAD-1BE1448AFD57}"/>
              </a:ext>
            </a:extLst>
          </p:cNvPr>
          <p:cNvPicPr>
            <a:picLocks noChangeAspect="1"/>
          </p:cNvPicPr>
          <p:nvPr/>
        </p:nvPicPr>
        <p:blipFill>
          <a:blip r:embed="rId9"/>
          <a:stretch>
            <a:fillRect/>
          </a:stretch>
        </p:blipFill>
        <p:spPr>
          <a:xfrm>
            <a:off x="389621" y="2762485"/>
            <a:ext cx="1397000" cy="1384300"/>
          </a:xfrm>
          <a:prstGeom prst="rect">
            <a:avLst/>
          </a:prstGeom>
        </p:spPr>
      </p:pic>
    </p:spTree>
    <p:extLst>
      <p:ext uri="{BB962C8B-B14F-4D97-AF65-F5344CB8AC3E}">
        <p14:creationId xmlns:p14="http://schemas.microsoft.com/office/powerpoint/2010/main" val="2335909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7" name="Shape 287"/>
          <p:cNvSpPr txBox="1">
            <a:spLocks noGrp="1"/>
          </p:cNvSpPr>
          <p:nvPr>
            <p:ph type="title"/>
          </p:nvPr>
        </p:nvSpPr>
        <p:spPr>
          <a:xfrm>
            <a:off x="153445" y="92138"/>
            <a:ext cx="10327354" cy="787500"/>
          </a:xfrm>
          <a:prstGeom prst="rect">
            <a:avLst/>
          </a:prstGeom>
          <a:noFill/>
          <a:ln>
            <a:noFill/>
          </a:ln>
        </p:spPr>
        <p:txBody>
          <a:bodyPr spcFirstLastPara="1" vert="horz" wrap="square" lIns="0" tIns="0" rIns="0" bIns="0" rtlCol="0" anchor="ctr" anchorCtr="0">
            <a:noAutofit/>
          </a:bodyPr>
          <a:lstStyle/>
          <a:p>
            <a:pPr>
              <a:spcBef>
                <a:spcPts val="0"/>
              </a:spcBef>
              <a:buClr>
                <a:schemeClr val="dk1"/>
              </a:buClr>
              <a:buSzPts val="3200"/>
              <a:buNone/>
            </a:pPr>
            <a:r>
              <a:rPr lang="en-US" sz="3200" dirty="0">
                <a:solidFill>
                  <a:schemeClr val="dk1"/>
                </a:solidFill>
                <a:ea typeface="Arial"/>
                <a:cs typeface="Arial"/>
                <a:sym typeface="Arial"/>
              </a:rPr>
              <a:t>SOCCOM 2014-2020: floats and data sets</a:t>
            </a:r>
            <a:br>
              <a:rPr lang="en-US" dirty="0">
                <a:solidFill>
                  <a:schemeClr val="dk1"/>
                </a:solidFill>
                <a:ea typeface="Arial"/>
                <a:cs typeface="Arial"/>
                <a:sym typeface="Arial"/>
              </a:rPr>
            </a:br>
            <a:r>
              <a:rPr lang="en-US" sz="2800" dirty="0">
                <a:hlinkClick r:id="rId3"/>
              </a:rPr>
              <a:t>http://soccom.princeton.edu</a:t>
            </a:r>
            <a:r>
              <a:rPr lang="en-US" sz="2800" dirty="0"/>
              <a:t> </a:t>
            </a:r>
            <a:endParaRPr sz="2800" dirty="0">
              <a:solidFill>
                <a:schemeClr val="dk1"/>
              </a:solidFill>
              <a:ea typeface="Arial"/>
              <a:cs typeface="Arial"/>
              <a:sym typeface="Arial"/>
            </a:endParaRPr>
          </a:p>
        </p:txBody>
      </p:sp>
      <p:sp>
        <p:nvSpPr>
          <p:cNvPr id="10" name="TextBox 9"/>
          <p:cNvSpPr txBox="1"/>
          <p:nvPr/>
        </p:nvSpPr>
        <p:spPr>
          <a:xfrm>
            <a:off x="198495" y="1015383"/>
            <a:ext cx="4373504" cy="5324535"/>
          </a:xfrm>
          <a:prstGeom prst="rect">
            <a:avLst/>
          </a:prstGeom>
          <a:noFill/>
        </p:spPr>
        <p:txBody>
          <a:bodyPr wrap="square" rtlCol="0">
            <a:spAutoFit/>
          </a:bodyPr>
          <a:lstStyle/>
          <a:p>
            <a:r>
              <a:rPr lang="en-US" sz="2000" dirty="0"/>
              <a:t>Total number of floats deployed, years 1-6: 190</a:t>
            </a:r>
          </a:p>
          <a:p>
            <a:endParaRPr lang="en-US" sz="2000" dirty="0"/>
          </a:p>
          <a:p>
            <a:r>
              <a:rPr lang="en-US" sz="2000" dirty="0"/>
              <a:t>31 research ship cruises utilized</a:t>
            </a:r>
          </a:p>
          <a:p>
            <a:endParaRPr lang="en-US" sz="2000" dirty="0"/>
          </a:p>
          <a:p>
            <a:r>
              <a:rPr lang="en-US" sz="2000" dirty="0"/>
              <a:t>Total number active: 159</a:t>
            </a:r>
          </a:p>
          <a:p>
            <a:endParaRPr lang="en-US" sz="2000" dirty="0"/>
          </a:p>
          <a:p>
            <a:r>
              <a:rPr lang="en-US" sz="2000" dirty="0"/>
              <a:t>Total number active expected at end of year 7: ~180</a:t>
            </a:r>
          </a:p>
          <a:p>
            <a:endParaRPr lang="en-US" sz="2000" dirty="0"/>
          </a:p>
          <a:p>
            <a:r>
              <a:rPr lang="en-US" sz="2000" dirty="0"/>
              <a:t>Interactive map on SOCCOM website </a:t>
            </a:r>
          </a:p>
          <a:p>
            <a:r>
              <a:rPr lang="en-US" sz="2000" dirty="0"/>
              <a:t>(Observations-&gt;Map Room)</a:t>
            </a:r>
          </a:p>
          <a:p>
            <a:endParaRPr lang="en-US" sz="2000" dirty="0"/>
          </a:p>
          <a:p>
            <a:r>
              <a:rPr lang="en-US" sz="2000" dirty="0"/>
              <a:t>Data on SOCCOM website with derived parameters, and Argo</a:t>
            </a:r>
          </a:p>
          <a:p>
            <a:r>
              <a:rPr lang="en-US" sz="2000" dirty="0"/>
              <a:t>(Observations -&gt; Data access)</a:t>
            </a:r>
          </a:p>
          <a:p>
            <a:endParaRPr lang="en-US" sz="2000" b="1" dirty="0"/>
          </a:p>
        </p:txBody>
      </p:sp>
      <p:sp>
        <p:nvSpPr>
          <p:cNvPr id="11" name="TextBox 10"/>
          <p:cNvSpPr txBox="1"/>
          <p:nvPr/>
        </p:nvSpPr>
        <p:spPr>
          <a:xfrm>
            <a:off x="1663751" y="6241915"/>
            <a:ext cx="3804760" cy="461665"/>
          </a:xfrm>
          <a:prstGeom prst="rect">
            <a:avLst/>
          </a:prstGeom>
          <a:noFill/>
        </p:spPr>
        <p:txBody>
          <a:bodyPr wrap="none" rtlCol="0">
            <a:spAutoFit/>
          </a:bodyPr>
          <a:lstStyle/>
          <a:p>
            <a:r>
              <a:rPr lang="en-US" sz="2400" dirty="0"/>
              <a:t>http://</a:t>
            </a:r>
            <a:r>
              <a:rPr lang="en-US" sz="2400" dirty="0" err="1"/>
              <a:t>soccom.princeton.edu</a:t>
            </a:r>
            <a:endParaRPr lang="en-US" sz="2400" dirty="0"/>
          </a:p>
        </p:txBody>
      </p:sp>
      <p:sp>
        <p:nvSpPr>
          <p:cNvPr id="8" name="Shape 38">
            <a:extLst>
              <a:ext uri="{FF2B5EF4-FFF2-40B4-BE49-F238E27FC236}">
                <a16:creationId xmlns:a16="http://schemas.microsoft.com/office/drawing/2014/main" id="{ABABB0BB-EBF6-2549-9237-CACB5016199E}"/>
              </a:ext>
            </a:extLst>
          </p:cNvPr>
          <p:cNvSpPr/>
          <p:nvPr/>
        </p:nvSpPr>
        <p:spPr>
          <a:xfrm>
            <a:off x="0" y="6076949"/>
            <a:ext cx="12192000" cy="558801"/>
          </a:xfrm>
          <a:prstGeom prst="rect">
            <a:avLst/>
          </a:prstGeom>
          <a:solidFill>
            <a:srgbClr val="C0EDFE"/>
          </a:solidFill>
          <a:ln w="12700">
            <a:miter lim="400000"/>
          </a:ln>
          <a:effectLst>
            <a:outerShdw blurRad="63500" dist="25399" dir="5400000" rotWithShape="0">
              <a:srgbClr val="000000">
                <a:alpha val="34999"/>
              </a:srgbClr>
            </a:outerShdw>
          </a:effectLst>
        </p:spPr>
        <p:txBody>
          <a:bodyPr lIns="0" tIns="0" rIns="0" bIns="0"/>
          <a:lstStyle/>
          <a:p>
            <a:pPr lvl="0">
              <a:defRPr>
                <a:latin typeface="Gill Sans"/>
                <a:ea typeface="Gill Sans"/>
                <a:cs typeface="Gill Sans"/>
                <a:sym typeface="Gill Sans"/>
              </a:defRPr>
            </a:pPr>
            <a:endParaRPr/>
          </a:p>
        </p:txBody>
      </p:sp>
      <p:pic>
        <p:nvPicPr>
          <p:cNvPr id="9" name="pasted-image.pdf">
            <a:extLst>
              <a:ext uri="{FF2B5EF4-FFF2-40B4-BE49-F238E27FC236}">
                <a16:creationId xmlns:a16="http://schemas.microsoft.com/office/drawing/2014/main" id="{102A35AF-9E33-A743-8A75-ABB265310D4A}"/>
              </a:ext>
            </a:extLst>
          </p:cNvPr>
          <p:cNvPicPr/>
          <p:nvPr/>
        </p:nvPicPr>
        <p:blipFill>
          <a:blip r:embed="rId4"/>
          <a:stretch>
            <a:fillRect/>
          </a:stretch>
        </p:blipFill>
        <p:spPr>
          <a:xfrm>
            <a:off x="317900" y="5978138"/>
            <a:ext cx="1964651" cy="776373"/>
          </a:xfrm>
          <a:prstGeom prst="rect">
            <a:avLst/>
          </a:prstGeom>
          <a:ln w="12700">
            <a:miter lim="400000"/>
          </a:ln>
        </p:spPr>
      </p:pic>
      <p:pic>
        <p:nvPicPr>
          <p:cNvPr id="12" name="Picture 2" descr="\\atlas\tempbox\Plant\SOCCOM_tracks.gif">
            <a:extLst>
              <a:ext uri="{FF2B5EF4-FFF2-40B4-BE49-F238E27FC236}">
                <a16:creationId xmlns:a16="http://schemas.microsoft.com/office/drawing/2014/main" id="{23F836E3-7D50-2546-ABCC-7D3596E672B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32440" y="994408"/>
            <a:ext cx="5760424" cy="48844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3FE2D304-1B4D-8449-91D8-7AEB756664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397" r="23288"/>
          <a:stretch/>
        </p:blipFill>
        <p:spPr bwMode="auto">
          <a:xfrm>
            <a:off x="10762926" y="1282044"/>
            <a:ext cx="1322196" cy="4250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2531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172"/>
          <p:cNvSpPr txBox="1">
            <a:spLocks/>
          </p:cNvSpPr>
          <p:nvPr/>
        </p:nvSpPr>
        <p:spPr>
          <a:xfrm>
            <a:off x="1860110" y="260931"/>
            <a:ext cx="5840059" cy="609600"/>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nchor="t" anchorCtr="0">
            <a:noAutofit/>
          </a:bodyPr>
          <a:lstStyle/>
          <a:p>
            <a:pPr>
              <a:lnSpc>
                <a:spcPct val="90000"/>
              </a:lnSpc>
              <a:buSzPct val="25000"/>
              <a:defRPr/>
            </a:pPr>
            <a:r>
              <a:rPr lang="en-US" sz="2800" b="1" dirty="0">
                <a:solidFill>
                  <a:srgbClr val="FFFFFF"/>
                </a:solidFill>
              </a:rPr>
              <a:t>Global Overturning Circulation</a:t>
            </a:r>
            <a:endParaRPr lang="en-US" sz="4200" kern="0" dirty="0">
              <a:solidFill>
                <a:srgbClr val="000000"/>
              </a:solidFill>
              <a:latin typeface="Open Sans"/>
              <a:ea typeface="Open Sans"/>
              <a:cs typeface="Open Sans"/>
              <a:sym typeface="Open Sans"/>
            </a:endParaRPr>
          </a:p>
        </p:txBody>
      </p:sp>
      <p:sp>
        <p:nvSpPr>
          <p:cNvPr id="39" name="Shape 172"/>
          <p:cNvSpPr txBox="1">
            <a:spLocks/>
          </p:cNvSpPr>
          <p:nvPr/>
        </p:nvSpPr>
        <p:spPr>
          <a:xfrm>
            <a:off x="1744134" y="203200"/>
            <a:ext cx="5840059" cy="609600"/>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nchor="t" anchorCtr="0">
            <a:noAutofit/>
          </a:bodyPr>
          <a:lstStyle/>
          <a:p>
            <a:pPr>
              <a:lnSpc>
                <a:spcPct val="90000"/>
              </a:lnSpc>
              <a:buSzPct val="25000"/>
              <a:defRPr/>
            </a:pPr>
            <a:r>
              <a:rPr lang="en-US" sz="2800" b="1" dirty="0">
                <a:solidFill>
                  <a:srgbClr val="FFFFFF"/>
                </a:solidFill>
              </a:rPr>
              <a:t>Global Overturning Circulation</a:t>
            </a:r>
            <a:endParaRPr lang="en-US" sz="4200" kern="0" dirty="0">
              <a:solidFill>
                <a:srgbClr val="000000"/>
              </a:solidFill>
              <a:latin typeface="Open Sans"/>
              <a:ea typeface="Open Sans"/>
              <a:cs typeface="Open Sans"/>
              <a:sym typeface="Open Sans"/>
            </a:endParaRPr>
          </a:p>
        </p:txBody>
      </p:sp>
      <p:sp>
        <p:nvSpPr>
          <p:cNvPr id="16" name="Title 15">
            <a:extLst>
              <a:ext uri="{FF2B5EF4-FFF2-40B4-BE49-F238E27FC236}">
                <a16:creationId xmlns:a16="http://schemas.microsoft.com/office/drawing/2014/main" id="{05896A17-EFC6-6043-B919-00F892B76ACF}"/>
              </a:ext>
            </a:extLst>
          </p:cNvPr>
          <p:cNvSpPr>
            <a:spLocks noGrp="1"/>
          </p:cNvSpPr>
          <p:nvPr>
            <p:ph type="title"/>
          </p:nvPr>
        </p:nvSpPr>
        <p:spPr>
          <a:xfrm>
            <a:off x="0" y="0"/>
            <a:ext cx="12077700" cy="734757"/>
          </a:xfrm>
        </p:spPr>
        <p:txBody>
          <a:bodyPr>
            <a:noAutofit/>
          </a:bodyPr>
          <a:lstStyle/>
          <a:p>
            <a:r>
              <a:rPr lang="en-US" sz="2800" dirty="0">
                <a:latin typeface="+mn-lt"/>
              </a:rPr>
              <a:t>Overturning circulation and carbon from SOCCOM BGC-Argo floats </a:t>
            </a:r>
          </a:p>
        </p:txBody>
      </p:sp>
      <p:pic>
        <p:nvPicPr>
          <p:cNvPr id="13" name="Picture 3">
            <a:extLst>
              <a:ext uri="{FF2B5EF4-FFF2-40B4-BE49-F238E27FC236}">
                <a16:creationId xmlns:a16="http://schemas.microsoft.com/office/drawing/2014/main" id="{C0CEB67E-B77D-E64C-92DB-74CB3401B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530" y="5288280"/>
            <a:ext cx="6211470" cy="14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2" descr="figure4_talley13oc_usethisone_v2.pdf">
            <a:extLst>
              <a:ext uri="{FF2B5EF4-FFF2-40B4-BE49-F238E27FC236}">
                <a16:creationId xmlns:a16="http://schemas.microsoft.com/office/drawing/2014/main" id="{3DB8DD31-96F2-5240-813D-72AF0B880884}"/>
              </a:ext>
            </a:extLst>
          </p:cNvPr>
          <p:cNvPicPr>
            <a:picLocks noChangeAspect="1"/>
          </p:cNvPicPr>
          <p:nvPr/>
        </p:nvPicPr>
        <p:blipFill>
          <a:blip r:embed="rId4"/>
          <a:srcRect/>
          <a:stretch>
            <a:fillRect/>
          </a:stretch>
        </p:blipFill>
        <p:spPr bwMode="auto">
          <a:xfrm>
            <a:off x="1" y="1138044"/>
            <a:ext cx="3366030" cy="2923317"/>
          </a:xfrm>
          <a:prstGeom prst="rect">
            <a:avLst/>
          </a:prstGeom>
          <a:noFill/>
          <a:ln w="9525">
            <a:noFill/>
            <a:miter lim="800000"/>
            <a:headEnd/>
            <a:tailEnd/>
          </a:ln>
        </p:spPr>
      </p:pic>
      <p:grpSp>
        <p:nvGrpSpPr>
          <p:cNvPr id="21" name="Group 20">
            <a:extLst>
              <a:ext uri="{FF2B5EF4-FFF2-40B4-BE49-F238E27FC236}">
                <a16:creationId xmlns:a16="http://schemas.microsoft.com/office/drawing/2014/main" id="{CC5F26C6-1737-B246-BD31-6ECCBCF79E40}"/>
              </a:ext>
            </a:extLst>
          </p:cNvPr>
          <p:cNvGrpSpPr/>
          <p:nvPr/>
        </p:nvGrpSpPr>
        <p:grpSpPr>
          <a:xfrm>
            <a:off x="464119" y="1812662"/>
            <a:ext cx="1990416" cy="385496"/>
            <a:chOff x="1150572" y="1816261"/>
            <a:chExt cx="3128967" cy="471683"/>
          </a:xfrm>
        </p:grpSpPr>
        <p:sp>
          <p:nvSpPr>
            <p:cNvPr id="22" name="Oval 12">
              <a:extLst>
                <a:ext uri="{FF2B5EF4-FFF2-40B4-BE49-F238E27FC236}">
                  <a16:creationId xmlns:a16="http://schemas.microsoft.com/office/drawing/2014/main" id="{47094D73-16FA-FB47-8092-16670E94E726}"/>
                </a:ext>
              </a:extLst>
            </p:cNvPr>
            <p:cNvSpPr>
              <a:spLocks noChangeArrowheads="1"/>
            </p:cNvSpPr>
            <p:nvPr/>
          </p:nvSpPr>
          <p:spPr bwMode="auto">
            <a:xfrm rot="18312705">
              <a:off x="3312562" y="1320967"/>
              <a:ext cx="433438" cy="1500516"/>
            </a:xfrm>
            <a:prstGeom prst="ellipse">
              <a:avLst/>
            </a:prstGeom>
            <a:noFill/>
            <a:ln w="57150">
              <a:solidFill>
                <a:srgbClr val="FF6600"/>
              </a:solidFill>
              <a:round/>
              <a:headEnd/>
              <a:tailEnd/>
            </a:ln>
          </p:spPr>
          <p:txBody>
            <a:bodyPr>
              <a:prstTxWarp prst="textNoShape">
                <a:avLst/>
              </a:prstTxWarp>
            </a:bodyPr>
            <a:lstStyle/>
            <a:p>
              <a:endParaRPr lang="en-US" dirty="0">
                <a:latin typeface="Times" charset="0"/>
              </a:endParaRPr>
            </a:p>
          </p:txBody>
        </p:sp>
        <p:sp>
          <p:nvSpPr>
            <p:cNvPr id="23" name="Oval 12">
              <a:extLst>
                <a:ext uri="{FF2B5EF4-FFF2-40B4-BE49-F238E27FC236}">
                  <a16:creationId xmlns:a16="http://schemas.microsoft.com/office/drawing/2014/main" id="{3E1BE6E6-E229-E247-97DB-EB5AECC8D047}"/>
                </a:ext>
              </a:extLst>
            </p:cNvPr>
            <p:cNvSpPr>
              <a:spLocks noChangeArrowheads="1"/>
            </p:cNvSpPr>
            <p:nvPr/>
          </p:nvSpPr>
          <p:spPr bwMode="auto">
            <a:xfrm rot="3586152">
              <a:off x="1721548" y="1245285"/>
              <a:ext cx="358566" cy="1500517"/>
            </a:xfrm>
            <a:prstGeom prst="ellipse">
              <a:avLst/>
            </a:prstGeom>
            <a:noFill/>
            <a:ln w="57150">
              <a:solidFill>
                <a:srgbClr val="FF6600"/>
              </a:solidFill>
              <a:round/>
              <a:headEnd/>
              <a:tailEnd/>
            </a:ln>
          </p:spPr>
          <p:txBody>
            <a:bodyPr>
              <a:prstTxWarp prst="textNoShape">
                <a:avLst/>
              </a:prstTxWarp>
            </a:bodyPr>
            <a:lstStyle/>
            <a:p>
              <a:endParaRPr lang="en-US" dirty="0">
                <a:latin typeface="Times" charset="0"/>
              </a:endParaRPr>
            </a:p>
          </p:txBody>
        </p:sp>
      </p:grpSp>
      <p:pic>
        <p:nvPicPr>
          <p:cNvPr id="14" name="Picture 13">
            <a:extLst>
              <a:ext uri="{FF2B5EF4-FFF2-40B4-BE49-F238E27FC236}">
                <a16:creationId xmlns:a16="http://schemas.microsoft.com/office/drawing/2014/main" id="{898E6E9C-EE04-0B42-8087-CEA569753F81}"/>
              </a:ext>
            </a:extLst>
          </p:cNvPr>
          <p:cNvPicPr>
            <a:picLocks noChangeAspect="1"/>
          </p:cNvPicPr>
          <p:nvPr/>
        </p:nvPicPr>
        <p:blipFill>
          <a:blip r:embed="rId5"/>
          <a:stretch>
            <a:fillRect/>
          </a:stretch>
        </p:blipFill>
        <p:spPr>
          <a:xfrm>
            <a:off x="6400123" y="777486"/>
            <a:ext cx="5555676" cy="4197350"/>
          </a:xfrm>
          <a:prstGeom prst="rect">
            <a:avLst/>
          </a:prstGeom>
          <a:ln>
            <a:noFill/>
          </a:ln>
          <a:effectLst>
            <a:outerShdw blurRad="292100" dist="139700" dir="2700000" algn="tl" rotWithShape="0">
              <a:srgbClr val="333333">
                <a:alpha val="65000"/>
              </a:srgbClr>
            </a:outerShdw>
          </a:effectLst>
        </p:spPr>
      </p:pic>
      <p:sp>
        <p:nvSpPr>
          <p:cNvPr id="18" name="Oval 12">
            <a:extLst>
              <a:ext uri="{FF2B5EF4-FFF2-40B4-BE49-F238E27FC236}">
                <a16:creationId xmlns:a16="http://schemas.microsoft.com/office/drawing/2014/main" id="{C2B2A1E8-6565-3E49-931F-2F358D7E323F}"/>
              </a:ext>
            </a:extLst>
          </p:cNvPr>
          <p:cNvSpPr>
            <a:spLocks noChangeArrowheads="1"/>
          </p:cNvSpPr>
          <p:nvPr/>
        </p:nvSpPr>
        <p:spPr bwMode="auto">
          <a:xfrm>
            <a:off x="9726036" y="870488"/>
            <a:ext cx="1214438" cy="2331588"/>
          </a:xfrm>
          <a:prstGeom prst="ellipse">
            <a:avLst/>
          </a:prstGeom>
          <a:noFill/>
          <a:ln w="57150">
            <a:solidFill>
              <a:srgbClr val="FF6600"/>
            </a:solidFill>
            <a:round/>
            <a:headEnd/>
            <a:tailEnd/>
          </a:ln>
        </p:spPr>
        <p:txBody>
          <a:bodyPr>
            <a:prstTxWarp prst="textNoShape">
              <a:avLst/>
            </a:prstTxWarp>
          </a:bodyPr>
          <a:lstStyle/>
          <a:p>
            <a:endParaRPr lang="en-US">
              <a:latin typeface="Times" charset="0"/>
            </a:endParaRPr>
          </a:p>
        </p:txBody>
      </p:sp>
      <p:sp>
        <p:nvSpPr>
          <p:cNvPr id="4" name="TextBox 3">
            <a:extLst>
              <a:ext uri="{FF2B5EF4-FFF2-40B4-BE49-F238E27FC236}">
                <a16:creationId xmlns:a16="http://schemas.microsoft.com/office/drawing/2014/main" id="{7F1A100E-218E-6F41-9BE1-ADD8D3E8837E}"/>
              </a:ext>
            </a:extLst>
          </p:cNvPr>
          <p:cNvSpPr txBox="1"/>
          <p:nvPr/>
        </p:nvSpPr>
        <p:spPr>
          <a:xfrm>
            <a:off x="8706723" y="5226784"/>
            <a:ext cx="3485277" cy="1631216"/>
          </a:xfrm>
          <a:prstGeom prst="rect">
            <a:avLst/>
          </a:prstGeom>
          <a:noFill/>
        </p:spPr>
        <p:txBody>
          <a:bodyPr wrap="square" rtlCol="0">
            <a:spAutoFit/>
          </a:bodyPr>
          <a:lstStyle/>
          <a:p>
            <a:r>
              <a:rPr lang="en-US" sz="2000" dirty="0"/>
              <a:t>Unexpected large carbon outgassing in southern ACC.</a:t>
            </a:r>
          </a:p>
          <a:p>
            <a:r>
              <a:rPr lang="en-US" sz="2000" dirty="0"/>
              <a:t>Winter signal missed previously due to lack of winter observations</a:t>
            </a:r>
            <a:r>
              <a:rPr lang="en-US" dirty="0"/>
              <a:t>.</a:t>
            </a:r>
          </a:p>
        </p:txBody>
      </p:sp>
      <p:pic>
        <p:nvPicPr>
          <p:cNvPr id="20" name="Picture 19">
            <a:extLst>
              <a:ext uri="{FF2B5EF4-FFF2-40B4-BE49-F238E27FC236}">
                <a16:creationId xmlns:a16="http://schemas.microsoft.com/office/drawing/2014/main" id="{7D371E7C-B594-7648-95F4-BC33BE5A319B}"/>
              </a:ext>
            </a:extLst>
          </p:cNvPr>
          <p:cNvPicPr>
            <a:picLocks noChangeAspect="1"/>
          </p:cNvPicPr>
          <p:nvPr/>
        </p:nvPicPr>
        <p:blipFill>
          <a:blip r:embed="rId6"/>
          <a:stretch>
            <a:fillRect/>
          </a:stretch>
        </p:blipFill>
        <p:spPr>
          <a:xfrm>
            <a:off x="3235926" y="1163781"/>
            <a:ext cx="2931733" cy="3291655"/>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65C868C8-54C2-3242-98D4-3F9CD25AC2B4}"/>
              </a:ext>
            </a:extLst>
          </p:cNvPr>
          <p:cNvSpPr txBox="1"/>
          <p:nvPr/>
        </p:nvSpPr>
        <p:spPr>
          <a:xfrm>
            <a:off x="3383280" y="762000"/>
            <a:ext cx="3200400" cy="365760"/>
          </a:xfrm>
          <a:prstGeom prst="rect">
            <a:avLst/>
          </a:prstGeom>
          <a:noFill/>
        </p:spPr>
        <p:txBody>
          <a:bodyPr wrap="square" rtlCol="0">
            <a:spAutoFit/>
          </a:bodyPr>
          <a:lstStyle/>
          <a:p>
            <a:r>
              <a:rPr lang="en-US" dirty="0"/>
              <a:t>Gray et al. (GRL, 2018)</a:t>
            </a:r>
          </a:p>
        </p:txBody>
      </p:sp>
      <p:pic>
        <p:nvPicPr>
          <p:cNvPr id="26" name="pasted-image.pdf">
            <a:extLst>
              <a:ext uri="{FF2B5EF4-FFF2-40B4-BE49-F238E27FC236}">
                <a16:creationId xmlns:a16="http://schemas.microsoft.com/office/drawing/2014/main" id="{360CF829-3971-3C46-A6C2-EE23E65FA44E}"/>
              </a:ext>
            </a:extLst>
          </p:cNvPr>
          <p:cNvPicPr/>
          <p:nvPr/>
        </p:nvPicPr>
        <p:blipFill>
          <a:blip r:embed="rId7"/>
          <a:stretch>
            <a:fillRect/>
          </a:stretch>
        </p:blipFill>
        <p:spPr>
          <a:xfrm>
            <a:off x="0" y="5943600"/>
            <a:ext cx="1937620" cy="777240"/>
          </a:xfrm>
          <a:prstGeom prst="rect">
            <a:avLst/>
          </a:prstGeom>
          <a:ln w="12700">
            <a:miter lim="400000"/>
          </a:ln>
        </p:spPr>
      </p:pic>
    </p:spTree>
    <p:extLst>
      <p:ext uri="{BB962C8B-B14F-4D97-AF65-F5344CB8AC3E}">
        <p14:creationId xmlns:p14="http://schemas.microsoft.com/office/powerpoint/2010/main" val="1759653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FA563-7E50-B64D-AFD8-8B7A1CC4653C}"/>
              </a:ext>
            </a:extLst>
          </p:cNvPr>
          <p:cNvSpPr>
            <a:spLocks noGrp="1"/>
          </p:cNvSpPr>
          <p:nvPr>
            <p:ph type="title"/>
          </p:nvPr>
        </p:nvSpPr>
        <p:spPr>
          <a:xfrm>
            <a:off x="0" y="-424613"/>
            <a:ext cx="12785766" cy="1325563"/>
          </a:xfrm>
        </p:spPr>
        <p:txBody>
          <a:bodyPr>
            <a:normAutofit/>
          </a:bodyPr>
          <a:lstStyle/>
          <a:p>
            <a:r>
              <a:rPr lang="en-US" sz="2800" dirty="0">
                <a:latin typeface="+mn-lt"/>
              </a:rPr>
              <a:t>Topographic effects on circulation and vertical mixing:  Taylor columns</a:t>
            </a:r>
          </a:p>
        </p:txBody>
      </p:sp>
      <p:pic>
        <p:nvPicPr>
          <p:cNvPr id="2049" name="Picture 1" descr="page4image20141344">
            <a:extLst>
              <a:ext uri="{FF2B5EF4-FFF2-40B4-BE49-F238E27FC236}">
                <a16:creationId xmlns:a16="http://schemas.microsoft.com/office/drawing/2014/main" id="{8EBD11B7-FDD2-6646-BE99-A51FBB42A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9659"/>
            <a:ext cx="3937000" cy="3924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777E98D-0033-8B47-81AD-4C7023FB2CF0}"/>
              </a:ext>
            </a:extLst>
          </p:cNvPr>
          <p:cNvPicPr>
            <a:picLocks noChangeAspect="1"/>
          </p:cNvPicPr>
          <p:nvPr/>
        </p:nvPicPr>
        <p:blipFill>
          <a:blip r:embed="rId3"/>
          <a:stretch>
            <a:fillRect/>
          </a:stretch>
        </p:blipFill>
        <p:spPr>
          <a:xfrm>
            <a:off x="6555179" y="852843"/>
            <a:ext cx="4736429" cy="3683889"/>
          </a:xfrm>
          <a:prstGeom prst="rect">
            <a:avLst/>
          </a:prstGeom>
        </p:spPr>
      </p:pic>
      <p:pic>
        <p:nvPicPr>
          <p:cNvPr id="5" name="Picture 4">
            <a:extLst>
              <a:ext uri="{FF2B5EF4-FFF2-40B4-BE49-F238E27FC236}">
                <a16:creationId xmlns:a16="http://schemas.microsoft.com/office/drawing/2014/main" id="{DF35CB63-CDBC-5C40-9AF9-B17F01E6D5FC}"/>
              </a:ext>
            </a:extLst>
          </p:cNvPr>
          <p:cNvPicPr>
            <a:picLocks noChangeAspect="1"/>
          </p:cNvPicPr>
          <p:nvPr/>
        </p:nvPicPr>
        <p:blipFill>
          <a:blip r:embed="rId4"/>
          <a:stretch>
            <a:fillRect/>
          </a:stretch>
        </p:blipFill>
        <p:spPr>
          <a:xfrm>
            <a:off x="7908769" y="3430354"/>
            <a:ext cx="4119102" cy="2543726"/>
          </a:xfrm>
          <a:prstGeom prst="rect">
            <a:avLst/>
          </a:prstGeom>
        </p:spPr>
      </p:pic>
      <p:pic>
        <p:nvPicPr>
          <p:cNvPr id="13" name="Picture 12">
            <a:extLst>
              <a:ext uri="{FF2B5EF4-FFF2-40B4-BE49-F238E27FC236}">
                <a16:creationId xmlns:a16="http://schemas.microsoft.com/office/drawing/2014/main" id="{0E0706AE-1EE0-4945-9664-DA738752DBA7}"/>
              </a:ext>
            </a:extLst>
          </p:cNvPr>
          <p:cNvPicPr>
            <a:picLocks noChangeAspect="1"/>
          </p:cNvPicPr>
          <p:nvPr/>
        </p:nvPicPr>
        <p:blipFill>
          <a:blip r:embed="rId5"/>
          <a:stretch>
            <a:fillRect/>
          </a:stretch>
        </p:blipFill>
        <p:spPr>
          <a:xfrm>
            <a:off x="1971321" y="3343497"/>
            <a:ext cx="4099578" cy="2552153"/>
          </a:xfrm>
          <a:prstGeom prst="rect">
            <a:avLst/>
          </a:prstGeom>
        </p:spPr>
      </p:pic>
      <p:sp>
        <p:nvSpPr>
          <p:cNvPr id="9" name="TextBox 8">
            <a:extLst>
              <a:ext uri="{FF2B5EF4-FFF2-40B4-BE49-F238E27FC236}">
                <a16:creationId xmlns:a16="http://schemas.microsoft.com/office/drawing/2014/main" id="{AA2676DB-7982-6549-8C31-1B832FADBC0A}"/>
              </a:ext>
            </a:extLst>
          </p:cNvPr>
          <p:cNvSpPr txBox="1"/>
          <p:nvPr/>
        </p:nvSpPr>
        <p:spPr>
          <a:xfrm>
            <a:off x="3096635" y="693459"/>
            <a:ext cx="2999365" cy="646331"/>
          </a:xfrm>
          <a:prstGeom prst="rect">
            <a:avLst/>
          </a:prstGeom>
          <a:noFill/>
        </p:spPr>
        <p:txBody>
          <a:bodyPr wrap="square" rtlCol="0">
            <a:spAutoFit/>
          </a:bodyPr>
          <a:lstStyle/>
          <a:p>
            <a:r>
              <a:rPr lang="en-US" b="1" dirty="0"/>
              <a:t>Scotia Sea early onset bloom </a:t>
            </a:r>
          </a:p>
          <a:p>
            <a:r>
              <a:rPr lang="en-US" dirty="0"/>
              <a:t>(Oct. chlorophyll composite)</a:t>
            </a:r>
          </a:p>
        </p:txBody>
      </p:sp>
      <p:sp>
        <p:nvSpPr>
          <p:cNvPr id="15" name="TextBox 14">
            <a:extLst>
              <a:ext uri="{FF2B5EF4-FFF2-40B4-BE49-F238E27FC236}">
                <a16:creationId xmlns:a16="http://schemas.microsoft.com/office/drawing/2014/main" id="{C802F079-05F3-7945-B882-C818B91C5D64}"/>
              </a:ext>
            </a:extLst>
          </p:cNvPr>
          <p:cNvSpPr txBox="1"/>
          <p:nvPr/>
        </p:nvSpPr>
        <p:spPr>
          <a:xfrm>
            <a:off x="7509518" y="577784"/>
            <a:ext cx="3577344" cy="646331"/>
          </a:xfrm>
          <a:prstGeom prst="rect">
            <a:avLst/>
          </a:prstGeom>
          <a:noFill/>
        </p:spPr>
        <p:txBody>
          <a:bodyPr wrap="square" rtlCol="0">
            <a:spAutoFit/>
          </a:bodyPr>
          <a:lstStyle/>
          <a:p>
            <a:r>
              <a:rPr lang="en-US" b="1" dirty="0"/>
              <a:t>Maud Rise polynya 2016-2017</a:t>
            </a:r>
          </a:p>
          <a:p>
            <a:r>
              <a:rPr lang="en-US" dirty="0"/>
              <a:t>(sea ice image )</a:t>
            </a:r>
          </a:p>
        </p:txBody>
      </p:sp>
      <p:pic>
        <p:nvPicPr>
          <p:cNvPr id="12" name="pasted-image.pdf">
            <a:extLst>
              <a:ext uri="{FF2B5EF4-FFF2-40B4-BE49-F238E27FC236}">
                <a16:creationId xmlns:a16="http://schemas.microsoft.com/office/drawing/2014/main" id="{2BEE5D61-D2D5-3743-9110-004248A6B62E}"/>
              </a:ext>
            </a:extLst>
          </p:cNvPr>
          <p:cNvPicPr/>
          <p:nvPr/>
        </p:nvPicPr>
        <p:blipFill>
          <a:blip r:embed="rId6"/>
          <a:stretch>
            <a:fillRect/>
          </a:stretch>
        </p:blipFill>
        <p:spPr>
          <a:xfrm>
            <a:off x="152400" y="5928360"/>
            <a:ext cx="1937620" cy="777240"/>
          </a:xfrm>
          <a:prstGeom prst="rect">
            <a:avLst/>
          </a:prstGeom>
          <a:ln w="12700">
            <a:miter lim="400000"/>
          </a:ln>
        </p:spPr>
      </p:pic>
    </p:spTree>
    <p:extLst>
      <p:ext uri="{BB962C8B-B14F-4D97-AF65-F5344CB8AC3E}">
        <p14:creationId xmlns:p14="http://schemas.microsoft.com/office/powerpoint/2010/main" val="3850825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777E98D-0033-8B47-81AD-4C7023FB2CF0}"/>
              </a:ext>
            </a:extLst>
          </p:cNvPr>
          <p:cNvPicPr>
            <a:picLocks noChangeAspect="1"/>
          </p:cNvPicPr>
          <p:nvPr/>
        </p:nvPicPr>
        <p:blipFill>
          <a:blip r:embed="rId2"/>
          <a:stretch>
            <a:fillRect/>
          </a:stretch>
        </p:blipFill>
        <p:spPr>
          <a:xfrm>
            <a:off x="7201726" y="632164"/>
            <a:ext cx="3680779" cy="2862828"/>
          </a:xfrm>
          <a:prstGeom prst="rect">
            <a:avLst/>
          </a:prstGeom>
        </p:spPr>
      </p:pic>
      <p:sp>
        <p:nvSpPr>
          <p:cNvPr id="2" name="Title 1">
            <a:extLst>
              <a:ext uri="{FF2B5EF4-FFF2-40B4-BE49-F238E27FC236}">
                <a16:creationId xmlns:a16="http://schemas.microsoft.com/office/drawing/2014/main" id="{D01FA563-7E50-B64D-AFD8-8B7A1CC4653C}"/>
              </a:ext>
            </a:extLst>
          </p:cNvPr>
          <p:cNvSpPr>
            <a:spLocks noGrp="1"/>
          </p:cNvSpPr>
          <p:nvPr>
            <p:ph type="title"/>
          </p:nvPr>
        </p:nvSpPr>
        <p:spPr>
          <a:xfrm>
            <a:off x="0" y="-424613"/>
            <a:ext cx="12785766" cy="1325563"/>
          </a:xfrm>
        </p:spPr>
        <p:txBody>
          <a:bodyPr>
            <a:normAutofit/>
          </a:bodyPr>
          <a:lstStyle/>
          <a:p>
            <a:r>
              <a:rPr lang="en-US" sz="2800" dirty="0">
                <a:latin typeface="+mn-lt"/>
              </a:rPr>
              <a:t>Topographic effects on circulation and vertical mixing:  Taylor columns</a:t>
            </a:r>
          </a:p>
        </p:txBody>
      </p:sp>
      <p:pic>
        <p:nvPicPr>
          <p:cNvPr id="18" name="Picture 1" descr="page4image20138640">
            <a:extLst>
              <a:ext uri="{FF2B5EF4-FFF2-40B4-BE49-F238E27FC236}">
                <a16:creationId xmlns:a16="http://schemas.microsoft.com/office/drawing/2014/main" id="{F2B9944E-B756-F448-B509-68A04E079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53" y="671548"/>
            <a:ext cx="3553343" cy="232774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AD8B318-CDE9-C24E-A9E1-E2FCF4563F23}"/>
              </a:ext>
            </a:extLst>
          </p:cNvPr>
          <p:cNvGrpSpPr/>
          <p:nvPr/>
        </p:nvGrpSpPr>
        <p:grpSpPr>
          <a:xfrm>
            <a:off x="731124" y="2970415"/>
            <a:ext cx="3795243" cy="2749138"/>
            <a:chOff x="5473594" y="2434354"/>
            <a:chExt cx="5112417" cy="4140266"/>
          </a:xfrm>
        </p:grpSpPr>
        <p:pic>
          <p:nvPicPr>
            <p:cNvPr id="12" name="chla17.png" descr="chla17.png">
              <a:extLst>
                <a:ext uri="{FF2B5EF4-FFF2-40B4-BE49-F238E27FC236}">
                  <a16:creationId xmlns:a16="http://schemas.microsoft.com/office/drawing/2014/main" id="{0C723CBD-F2A8-014C-BCA6-D3B347763F86}"/>
                </a:ext>
              </a:extLst>
            </p:cNvPr>
            <p:cNvPicPr>
              <a:picLocks noChangeAspect="1"/>
            </p:cNvPicPr>
            <p:nvPr/>
          </p:nvPicPr>
          <p:blipFill>
            <a:blip r:embed="rId4"/>
            <a:stretch>
              <a:fillRect/>
            </a:stretch>
          </p:blipFill>
          <p:spPr>
            <a:xfrm>
              <a:off x="5473594" y="2511571"/>
              <a:ext cx="4980049" cy="3758856"/>
            </a:xfrm>
            <a:prstGeom prst="rect">
              <a:avLst/>
            </a:prstGeom>
            <a:ln w="12700">
              <a:miter lim="400000"/>
            </a:ln>
          </p:spPr>
        </p:pic>
        <p:sp>
          <p:nvSpPr>
            <p:cNvPr id="14" name="Rectangle">
              <a:extLst>
                <a:ext uri="{FF2B5EF4-FFF2-40B4-BE49-F238E27FC236}">
                  <a16:creationId xmlns:a16="http://schemas.microsoft.com/office/drawing/2014/main" id="{00E4FAA0-3A25-C74E-97C5-FAF87679860E}"/>
                </a:ext>
              </a:extLst>
            </p:cNvPr>
            <p:cNvSpPr/>
            <p:nvPr/>
          </p:nvSpPr>
          <p:spPr>
            <a:xfrm>
              <a:off x="10252409" y="2434354"/>
              <a:ext cx="333602" cy="3758855"/>
            </a:xfrm>
            <a:prstGeom prst="rect">
              <a:avLst/>
            </a:prstGeom>
            <a:solidFill>
              <a:srgbClr val="FFFFFF"/>
            </a:solidFill>
            <a:ln w="12700">
              <a:miter lim="400000"/>
            </a:ln>
          </p:spPr>
          <p:txBody>
            <a:bodyPr lIns="35719" tIns="35719" rIns="35719" bIns="35719" anchor="ctr"/>
            <a:lstStyle/>
            <a:p>
              <a:pPr algn="ctr">
                <a:defRPr sz="2400" i="0" spc="0">
                  <a:solidFill>
                    <a:srgbClr val="FFFFFF"/>
                  </a:solidFill>
                  <a:latin typeface="DIN Alternate"/>
                  <a:ea typeface="DIN Alternate"/>
                  <a:cs typeface="DIN Alternate"/>
                  <a:sym typeface="DIN Alternate"/>
                </a:defRPr>
              </a:pPr>
              <a:endParaRPr sz="1687"/>
            </a:p>
          </p:txBody>
        </p:sp>
        <p:sp>
          <p:nvSpPr>
            <p:cNvPr id="16" name="2017">
              <a:extLst>
                <a:ext uri="{FF2B5EF4-FFF2-40B4-BE49-F238E27FC236}">
                  <a16:creationId xmlns:a16="http://schemas.microsoft.com/office/drawing/2014/main" id="{7195EF05-15D9-274E-AB2E-B5264F61CF27}"/>
                </a:ext>
              </a:extLst>
            </p:cNvPr>
            <p:cNvSpPr txBox="1"/>
            <p:nvPr/>
          </p:nvSpPr>
          <p:spPr>
            <a:xfrm>
              <a:off x="5698098" y="6242862"/>
              <a:ext cx="56534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i="0" spc="24">
                  <a:solidFill>
                    <a:srgbClr val="000000"/>
                  </a:solidFill>
                  <a:latin typeface="Helvetica"/>
                  <a:ea typeface="Helvetica"/>
                  <a:cs typeface="Helvetica"/>
                  <a:sym typeface="Helvetica"/>
                </a:defRPr>
              </a:lvl1pPr>
            </a:lstStyle>
            <a:p>
              <a:r>
                <a:rPr sz="1687"/>
                <a:t>2017</a:t>
              </a:r>
            </a:p>
          </p:txBody>
        </p:sp>
        <p:sp>
          <p:nvSpPr>
            <p:cNvPr id="17" name="2018">
              <a:extLst>
                <a:ext uri="{FF2B5EF4-FFF2-40B4-BE49-F238E27FC236}">
                  <a16:creationId xmlns:a16="http://schemas.microsoft.com/office/drawing/2014/main" id="{A9FDCD83-086C-854D-B611-EDAE15E919E0}"/>
                </a:ext>
              </a:extLst>
            </p:cNvPr>
            <p:cNvSpPr txBox="1"/>
            <p:nvPr/>
          </p:nvSpPr>
          <p:spPr>
            <a:xfrm>
              <a:off x="8281397" y="6242862"/>
              <a:ext cx="56534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i="0" spc="24">
                  <a:solidFill>
                    <a:srgbClr val="000000"/>
                  </a:solidFill>
                  <a:latin typeface="Helvetica"/>
                  <a:ea typeface="Helvetica"/>
                  <a:cs typeface="Helvetica"/>
                  <a:sym typeface="Helvetica"/>
                </a:defRPr>
              </a:lvl1pPr>
            </a:lstStyle>
            <a:p>
              <a:r>
                <a:rPr sz="1687"/>
                <a:t>2018</a:t>
              </a:r>
            </a:p>
          </p:txBody>
        </p:sp>
      </p:grpSp>
      <p:pic>
        <p:nvPicPr>
          <p:cNvPr id="19" name="Picture 18">
            <a:extLst>
              <a:ext uri="{FF2B5EF4-FFF2-40B4-BE49-F238E27FC236}">
                <a16:creationId xmlns:a16="http://schemas.microsoft.com/office/drawing/2014/main" id="{D5AE6F9D-B363-944E-8101-7FFA533A84AE}"/>
              </a:ext>
            </a:extLst>
          </p:cNvPr>
          <p:cNvPicPr>
            <a:picLocks noChangeAspect="1"/>
          </p:cNvPicPr>
          <p:nvPr/>
        </p:nvPicPr>
        <p:blipFill rotWithShape="1">
          <a:blip r:embed="rId5"/>
          <a:srcRect t="51933" r="44385" b="1"/>
          <a:stretch/>
        </p:blipFill>
        <p:spPr>
          <a:xfrm>
            <a:off x="6163293" y="3121907"/>
            <a:ext cx="5804171" cy="2821692"/>
          </a:xfrm>
          <a:prstGeom prst="rect">
            <a:avLst/>
          </a:prstGeom>
        </p:spPr>
      </p:pic>
      <p:pic>
        <p:nvPicPr>
          <p:cNvPr id="20" name="Picture 19">
            <a:extLst>
              <a:ext uri="{FF2B5EF4-FFF2-40B4-BE49-F238E27FC236}">
                <a16:creationId xmlns:a16="http://schemas.microsoft.com/office/drawing/2014/main" id="{D255F5A5-339C-2149-9D20-A399384C6159}"/>
              </a:ext>
            </a:extLst>
          </p:cNvPr>
          <p:cNvPicPr>
            <a:picLocks noChangeAspect="1"/>
          </p:cNvPicPr>
          <p:nvPr/>
        </p:nvPicPr>
        <p:blipFill>
          <a:blip r:embed="rId6"/>
          <a:stretch>
            <a:fillRect/>
          </a:stretch>
        </p:blipFill>
        <p:spPr>
          <a:xfrm>
            <a:off x="2708169" y="5842507"/>
            <a:ext cx="4629458" cy="881500"/>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1306B2F0-8FBA-A74D-AA83-BA70DF01111E}"/>
              </a:ext>
            </a:extLst>
          </p:cNvPr>
          <p:cNvPicPr>
            <a:picLocks noChangeAspect="1"/>
          </p:cNvPicPr>
          <p:nvPr/>
        </p:nvPicPr>
        <p:blipFill>
          <a:blip r:embed="rId7"/>
          <a:stretch>
            <a:fillRect/>
          </a:stretch>
        </p:blipFill>
        <p:spPr>
          <a:xfrm>
            <a:off x="7970124" y="5780823"/>
            <a:ext cx="4096987" cy="92457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9213DA1A-40F5-4E45-8A07-F707856B29F6}"/>
              </a:ext>
            </a:extLst>
          </p:cNvPr>
          <p:cNvSpPr txBox="1"/>
          <p:nvPr/>
        </p:nvSpPr>
        <p:spPr>
          <a:xfrm>
            <a:off x="1356360" y="396240"/>
            <a:ext cx="3200400" cy="365760"/>
          </a:xfrm>
          <a:prstGeom prst="rect">
            <a:avLst/>
          </a:prstGeom>
          <a:noFill/>
        </p:spPr>
        <p:txBody>
          <a:bodyPr wrap="square" rtlCol="0">
            <a:spAutoFit/>
          </a:bodyPr>
          <a:lstStyle/>
          <a:p>
            <a:r>
              <a:rPr lang="en-US" dirty="0" err="1"/>
              <a:t>Prend</a:t>
            </a:r>
            <a:r>
              <a:rPr lang="en-US" dirty="0"/>
              <a:t> et al. (JGR 2019)</a:t>
            </a:r>
          </a:p>
        </p:txBody>
      </p:sp>
      <p:sp>
        <p:nvSpPr>
          <p:cNvPr id="15" name="TextBox 14">
            <a:extLst>
              <a:ext uri="{FF2B5EF4-FFF2-40B4-BE49-F238E27FC236}">
                <a16:creationId xmlns:a16="http://schemas.microsoft.com/office/drawing/2014/main" id="{8380CF62-1AD8-6D43-8782-59C06B1B5B95}"/>
              </a:ext>
            </a:extLst>
          </p:cNvPr>
          <p:cNvSpPr txBox="1"/>
          <p:nvPr/>
        </p:nvSpPr>
        <p:spPr>
          <a:xfrm>
            <a:off x="7559040" y="472440"/>
            <a:ext cx="3200400" cy="365760"/>
          </a:xfrm>
          <a:prstGeom prst="rect">
            <a:avLst/>
          </a:prstGeom>
          <a:noFill/>
        </p:spPr>
        <p:txBody>
          <a:bodyPr wrap="square" rtlCol="0">
            <a:spAutoFit/>
          </a:bodyPr>
          <a:lstStyle/>
          <a:p>
            <a:r>
              <a:rPr lang="en-US" dirty="0"/>
              <a:t>Campbell et al. (Nature 2019)</a:t>
            </a:r>
          </a:p>
        </p:txBody>
      </p:sp>
      <p:pic>
        <p:nvPicPr>
          <p:cNvPr id="22" name="pasted-image.pdf">
            <a:extLst>
              <a:ext uri="{FF2B5EF4-FFF2-40B4-BE49-F238E27FC236}">
                <a16:creationId xmlns:a16="http://schemas.microsoft.com/office/drawing/2014/main" id="{B5DB0982-5F73-DB42-8BED-167E6C300139}"/>
              </a:ext>
            </a:extLst>
          </p:cNvPr>
          <p:cNvPicPr/>
          <p:nvPr/>
        </p:nvPicPr>
        <p:blipFill>
          <a:blip r:embed="rId8"/>
          <a:stretch>
            <a:fillRect/>
          </a:stretch>
        </p:blipFill>
        <p:spPr>
          <a:xfrm>
            <a:off x="152400" y="5928360"/>
            <a:ext cx="1937620" cy="777240"/>
          </a:xfrm>
          <a:prstGeom prst="rect">
            <a:avLst/>
          </a:prstGeom>
          <a:ln w="12700">
            <a:miter lim="400000"/>
          </a:ln>
        </p:spPr>
      </p:pic>
    </p:spTree>
    <p:extLst>
      <p:ext uri="{BB962C8B-B14F-4D97-AF65-F5344CB8AC3E}">
        <p14:creationId xmlns:p14="http://schemas.microsoft.com/office/powerpoint/2010/main" val="154437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D38385D1-A70E-3A45-AE0E-105799E6AAD4}"/>
              </a:ext>
            </a:extLst>
          </p:cNvPr>
          <p:cNvSpPr txBox="1">
            <a:spLocks noChangeArrowheads="1"/>
          </p:cNvSpPr>
          <p:nvPr/>
        </p:nvSpPr>
        <p:spPr bwMode="auto">
          <a:xfrm>
            <a:off x="0" y="4433553"/>
            <a:ext cx="6902098" cy="94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2000" dirty="0">
                <a:latin typeface="+mn-lt"/>
              </a:rPr>
              <a:t>Identifying events that indicate sporadic export; relationship to topographic features</a:t>
            </a:r>
          </a:p>
          <a:p>
            <a:r>
              <a:rPr lang="en-US" altLang="en-US" sz="1800" dirty="0">
                <a:latin typeface="+mn-lt"/>
              </a:rPr>
              <a:t>(Note: non-SOCCOM authors using SOCCOM data which are public)</a:t>
            </a:r>
          </a:p>
        </p:txBody>
      </p:sp>
      <p:sp>
        <p:nvSpPr>
          <p:cNvPr id="3074" name="AutoShape 2">
            <a:extLst>
              <a:ext uri="{FF2B5EF4-FFF2-40B4-BE49-F238E27FC236}">
                <a16:creationId xmlns:a16="http://schemas.microsoft.com/office/drawing/2014/main" id="{24E46384-4E4D-E043-B363-3D5201C8D606}"/>
              </a:ext>
            </a:extLst>
          </p:cNvPr>
          <p:cNvSpPr>
            <a:spLocks noChangeAspect="1" noChangeArrowheads="1"/>
          </p:cNvSpPr>
          <p:nvPr/>
        </p:nvSpPr>
        <p:spPr bwMode="auto">
          <a:xfrm>
            <a:off x="6450013"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076" name="Picture 4">
            <a:extLst>
              <a:ext uri="{FF2B5EF4-FFF2-40B4-BE49-F238E27FC236}">
                <a16:creationId xmlns:a16="http://schemas.microsoft.com/office/drawing/2014/main" id="{D9791773-CB8E-7441-AFBB-495807D8C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9797"/>
            <a:ext cx="6350000" cy="2878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321743A1-D323-9240-99E5-B43DF3AE26CA}"/>
              </a:ext>
            </a:extLst>
          </p:cNvPr>
          <p:cNvSpPr txBox="1"/>
          <p:nvPr/>
        </p:nvSpPr>
        <p:spPr>
          <a:xfrm>
            <a:off x="130628" y="130629"/>
            <a:ext cx="11435937" cy="523220"/>
          </a:xfrm>
          <a:prstGeom prst="rect">
            <a:avLst/>
          </a:prstGeom>
          <a:noFill/>
        </p:spPr>
        <p:txBody>
          <a:bodyPr wrap="square" rtlCol="0">
            <a:spAutoFit/>
          </a:bodyPr>
          <a:lstStyle/>
          <a:p>
            <a:r>
              <a:rPr lang="en-US" sz="2800" dirty="0"/>
              <a:t>Biological cycles: Export &amp; Annual Net Community Production </a:t>
            </a:r>
          </a:p>
        </p:txBody>
      </p:sp>
      <p:pic>
        <p:nvPicPr>
          <p:cNvPr id="6" name="Picture 5">
            <a:extLst>
              <a:ext uri="{FF2B5EF4-FFF2-40B4-BE49-F238E27FC236}">
                <a16:creationId xmlns:a16="http://schemas.microsoft.com/office/drawing/2014/main" id="{2BDC96AF-9434-0D46-8B4B-8DC483118DDE}"/>
              </a:ext>
            </a:extLst>
          </p:cNvPr>
          <p:cNvPicPr>
            <a:picLocks noChangeAspect="1"/>
          </p:cNvPicPr>
          <p:nvPr/>
        </p:nvPicPr>
        <p:blipFill>
          <a:blip r:embed="rId4"/>
          <a:stretch>
            <a:fillRect/>
          </a:stretch>
        </p:blipFill>
        <p:spPr>
          <a:xfrm>
            <a:off x="110045" y="5788232"/>
            <a:ext cx="4471719" cy="89434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4EFDD50-B868-8340-AD3B-AB945A515A83}"/>
              </a:ext>
            </a:extLst>
          </p:cNvPr>
          <p:cNvPicPr>
            <a:picLocks noChangeAspect="1"/>
          </p:cNvPicPr>
          <p:nvPr/>
        </p:nvPicPr>
        <p:blipFill>
          <a:blip r:embed="rId5"/>
          <a:stretch>
            <a:fillRect/>
          </a:stretch>
        </p:blipFill>
        <p:spPr>
          <a:xfrm>
            <a:off x="5506786" y="5661206"/>
            <a:ext cx="4538930" cy="1049356"/>
          </a:xfrm>
          <a:prstGeom prst="rect">
            <a:avLst/>
          </a:prstGeom>
          <a:ln>
            <a:noFill/>
          </a:ln>
          <a:effectLst>
            <a:outerShdw blurRad="292100" dist="139700" dir="2700000" algn="tl" rotWithShape="0">
              <a:srgbClr val="333333">
                <a:alpha val="65000"/>
              </a:srgbClr>
            </a:outerShdw>
          </a:effectLst>
        </p:spPr>
      </p:pic>
      <p:pic>
        <p:nvPicPr>
          <p:cNvPr id="14" name="Picture 4">
            <a:extLst>
              <a:ext uri="{FF2B5EF4-FFF2-40B4-BE49-F238E27FC236}">
                <a16:creationId xmlns:a16="http://schemas.microsoft.com/office/drawing/2014/main" id="{D4BD1264-498A-B843-AA22-04753CF3EB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8807" y="1326014"/>
            <a:ext cx="3916571" cy="34839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 Box 1">
            <a:extLst>
              <a:ext uri="{FF2B5EF4-FFF2-40B4-BE49-F238E27FC236}">
                <a16:creationId xmlns:a16="http://schemas.microsoft.com/office/drawing/2014/main" id="{55E59755-F04A-E64B-A63B-FD93913920E1}"/>
              </a:ext>
            </a:extLst>
          </p:cNvPr>
          <p:cNvSpPr txBox="1">
            <a:spLocks noChangeArrowheads="1"/>
          </p:cNvSpPr>
          <p:nvPr/>
        </p:nvSpPr>
        <p:spPr bwMode="auto">
          <a:xfrm>
            <a:off x="7678388" y="4743795"/>
            <a:ext cx="3645724" cy="912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800" dirty="0">
                <a:latin typeface="+mn-lt"/>
              </a:rPr>
              <a:t>Annual Net Community Production as a function of latitude from SOCCOM BGC Argo floats</a:t>
            </a:r>
          </a:p>
        </p:txBody>
      </p:sp>
      <p:sp>
        <p:nvSpPr>
          <p:cNvPr id="3" name="TextBox 2">
            <a:extLst>
              <a:ext uri="{FF2B5EF4-FFF2-40B4-BE49-F238E27FC236}">
                <a16:creationId xmlns:a16="http://schemas.microsoft.com/office/drawing/2014/main" id="{011A784D-541E-214B-8AB9-F29DBE2D019E}"/>
              </a:ext>
            </a:extLst>
          </p:cNvPr>
          <p:cNvSpPr txBox="1"/>
          <p:nvPr/>
        </p:nvSpPr>
        <p:spPr>
          <a:xfrm>
            <a:off x="2118360" y="762000"/>
            <a:ext cx="3200400" cy="365760"/>
          </a:xfrm>
          <a:prstGeom prst="rect">
            <a:avLst/>
          </a:prstGeom>
          <a:noFill/>
        </p:spPr>
        <p:txBody>
          <a:bodyPr wrap="square" rtlCol="0">
            <a:spAutoFit/>
          </a:bodyPr>
          <a:lstStyle/>
          <a:p>
            <a:r>
              <a:rPr lang="en-US" dirty="0" err="1"/>
              <a:t>Lort</a:t>
            </a:r>
            <a:r>
              <a:rPr lang="en-US" dirty="0"/>
              <a:t> et al. (JGR 2018)</a:t>
            </a:r>
          </a:p>
        </p:txBody>
      </p:sp>
      <p:sp>
        <p:nvSpPr>
          <p:cNvPr id="11" name="TextBox 10">
            <a:extLst>
              <a:ext uri="{FF2B5EF4-FFF2-40B4-BE49-F238E27FC236}">
                <a16:creationId xmlns:a16="http://schemas.microsoft.com/office/drawing/2014/main" id="{6C2043E9-7484-2848-9EFA-BC0607F40E2C}"/>
              </a:ext>
            </a:extLst>
          </p:cNvPr>
          <p:cNvSpPr txBox="1"/>
          <p:nvPr/>
        </p:nvSpPr>
        <p:spPr>
          <a:xfrm>
            <a:off x="8366760" y="807720"/>
            <a:ext cx="3200400" cy="365760"/>
          </a:xfrm>
          <a:prstGeom prst="rect">
            <a:avLst/>
          </a:prstGeom>
          <a:noFill/>
        </p:spPr>
        <p:txBody>
          <a:bodyPr wrap="square" rtlCol="0">
            <a:spAutoFit/>
          </a:bodyPr>
          <a:lstStyle/>
          <a:p>
            <a:r>
              <a:rPr lang="en-US" dirty="0"/>
              <a:t>Johnson et al. (JGR 2017)</a:t>
            </a:r>
          </a:p>
        </p:txBody>
      </p:sp>
      <p:pic>
        <p:nvPicPr>
          <p:cNvPr id="12" name="pasted-image.pdf">
            <a:extLst>
              <a:ext uri="{FF2B5EF4-FFF2-40B4-BE49-F238E27FC236}">
                <a16:creationId xmlns:a16="http://schemas.microsoft.com/office/drawing/2014/main" id="{238C5578-B787-C245-99CA-8FAC1BC796DE}"/>
              </a:ext>
            </a:extLst>
          </p:cNvPr>
          <p:cNvPicPr/>
          <p:nvPr/>
        </p:nvPicPr>
        <p:blipFill>
          <a:blip r:embed="rId7"/>
          <a:stretch>
            <a:fillRect/>
          </a:stretch>
        </p:blipFill>
        <p:spPr>
          <a:xfrm>
            <a:off x="10134600" y="5867400"/>
            <a:ext cx="1937620" cy="777240"/>
          </a:xfrm>
          <a:prstGeom prst="rect">
            <a:avLst/>
          </a:prstGeom>
          <a:ln w="12700">
            <a:miter lim="400000"/>
          </a:ln>
        </p:spPr>
      </p:pic>
    </p:spTree>
    <p:extLst>
      <p:ext uri="{BB962C8B-B14F-4D97-AF65-F5344CB8AC3E}">
        <p14:creationId xmlns:p14="http://schemas.microsoft.com/office/powerpoint/2010/main" val="1876967427"/>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2B50-6382-C54B-A97A-98EF186A595A}"/>
              </a:ext>
            </a:extLst>
          </p:cNvPr>
          <p:cNvSpPr>
            <a:spLocks noGrp="1"/>
          </p:cNvSpPr>
          <p:nvPr>
            <p:ph type="title"/>
          </p:nvPr>
        </p:nvSpPr>
        <p:spPr>
          <a:xfrm>
            <a:off x="121507" y="0"/>
            <a:ext cx="11897497" cy="1325563"/>
          </a:xfrm>
        </p:spPr>
        <p:txBody>
          <a:bodyPr>
            <a:normAutofit/>
          </a:bodyPr>
          <a:lstStyle/>
          <a:p>
            <a:r>
              <a:rPr lang="en-US" sz="3200" dirty="0"/>
              <a:t>And many more publications, products, projects, discussions, future plans…</a:t>
            </a:r>
          </a:p>
        </p:txBody>
      </p:sp>
      <p:pic>
        <p:nvPicPr>
          <p:cNvPr id="4" name="Picture 3">
            <a:extLst>
              <a:ext uri="{FF2B5EF4-FFF2-40B4-BE49-F238E27FC236}">
                <a16:creationId xmlns:a16="http://schemas.microsoft.com/office/drawing/2014/main" id="{4E4F1C55-1976-624F-BAD1-5A9F17F658A7}"/>
              </a:ext>
            </a:extLst>
          </p:cNvPr>
          <p:cNvPicPr>
            <a:picLocks noChangeAspect="1"/>
          </p:cNvPicPr>
          <p:nvPr/>
        </p:nvPicPr>
        <p:blipFill rotWithShape="1">
          <a:blip r:embed="rId2"/>
          <a:srcRect l="24202"/>
          <a:stretch/>
        </p:blipFill>
        <p:spPr>
          <a:xfrm>
            <a:off x="333632" y="1458098"/>
            <a:ext cx="5069801" cy="4571999"/>
          </a:xfrm>
          <a:prstGeom prst="rect">
            <a:avLst/>
          </a:prstGeom>
        </p:spPr>
      </p:pic>
      <p:sp>
        <p:nvSpPr>
          <p:cNvPr id="5" name="Rectangle 4">
            <a:extLst>
              <a:ext uri="{FF2B5EF4-FFF2-40B4-BE49-F238E27FC236}">
                <a16:creationId xmlns:a16="http://schemas.microsoft.com/office/drawing/2014/main" id="{4AADF9C0-5BE9-6D4D-94A5-A141151565B1}"/>
              </a:ext>
            </a:extLst>
          </p:cNvPr>
          <p:cNvSpPr/>
          <p:nvPr/>
        </p:nvSpPr>
        <p:spPr>
          <a:xfrm>
            <a:off x="335729" y="6382951"/>
            <a:ext cx="5811719" cy="369332"/>
          </a:xfrm>
          <a:prstGeom prst="rect">
            <a:avLst/>
          </a:prstGeom>
        </p:spPr>
        <p:txBody>
          <a:bodyPr wrap="none">
            <a:spAutoFit/>
          </a:bodyPr>
          <a:lstStyle/>
          <a:p>
            <a:r>
              <a:rPr lang="en-US" dirty="0">
                <a:hlinkClick r:id="rId3"/>
              </a:rPr>
              <a:t>https://soccom.princeton.edu/content/soccom-publications</a:t>
            </a:r>
            <a:endParaRPr lang="en-US" dirty="0"/>
          </a:p>
        </p:txBody>
      </p:sp>
      <p:sp>
        <p:nvSpPr>
          <p:cNvPr id="6" name="Rectangle 5">
            <a:extLst>
              <a:ext uri="{FF2B5EF4-FFF2-40B4-BE49-F238E27FC236}">
                <a16:creationId xmlns:a16="http://schemas.microsoft.com/office/drawing/2014/main" id="{BA39F9FC-4D69-644C-9D6C-6D87F90D4419}"/>
              </a:ext>
            </a:extLst>
          </p:cNvPr>
          <p:cNvSpPr/>
          <p:nvPr/>
        </p:nvSpPr>
        <p:spPr>
          <a:xfrm>
            <a:off x="6648221" y="6336900"/>
            <a:ext cx="5673604" cy="369332"/>
          </a:xfrm>
          <a:prstGeom prst="rect">
            <a:avLst/>
          </a:prstGeom>
        </p:spPr>
        <p:txBody>
          <a:bodyPr wrap="none">
            <a:spAutoFit/>
          </a:bodyPr>
          <a:lstStyle/>
          <a:p>
            <a:r>
              <a:rPr lang="fr-FR" dirty="0">
                <a:hlinkClick r:id="rId4"/>
              </a:rPr>
              <a:t>https://biogeochemical-argo.org/peer-review-articles.php</a:t>
            </a:r>
            <a:r>
              <a:rPr lang="fr-FR" dirty="0"/>
              <a:t> </a:t>
            </a:r>
          </a:p>
        </p:txBody>
      </p:sp>
      <p:graphicFrame>
        <p:nvGraphicFramePr>
          <p:cNvPr id="7" name="Chart 6">
            <a:extLst>
              <a:ext uri="{FF2B5EF4-FFF2-40B4-BE49-F238E27FC236}">
                <a16:creationId xmlns:a16="http://schemas.microsoft.com/office/drawing/2014/main" id="{33528990-827E-A640-AFE9-14C2B8A087A9}"/>
              </a:ext>
            </a:extLst>
          </p:cNvPr>
          <p:cNvGraphicFramePr>
            <a:graphicFrameLocks/>
          </p:cNvGraphicFramePr>
          <p:nvPr>
            <p:extLst>
              <p:ext uri="{D42A27DB-BD31-4B8C-83A1-F6EECF244321}">
                <p14:modId xmlns:p14="http://schemas.microsoft.com/office/powerpoint/2010/main" val="488948959"/>
              </p:ext>
            </p:extLst>
          </p:nvPr>
        </p:nvGraphicFramePr>
        <p:xfrm>
          <a:off x="5857102" y="1383957"/>
          <a:ext cx="4467178" cy="4180669"/>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4">
            <a:extLst>
              <a:ext uri="{FF2B5EF4-FFF2-40B4-BE49-F238E27FC236}">
                <a16:creationId xmlns:a16="http://schemas.microsoft.com/office/drawing/2014/main" id="{053328C4-D1A5-5349-A86F-48017E418B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38016" y="4448431"/>
            <a:ext cx="1853984" cy="151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8F81FCF5-4151-8C40-8843-98024A096F93}"/>
              </a:ext>
            </a:extLst>
          </p:cNvPr>
          <p:cNvPicPr>
            <a:picLocks noChangeAspect="1"/>
          </p:cNvPicPr>
          <p:nvPr/>
        </p:nvPicPr>
        <p:blipFill rotWithShape="1">
          <a:blip r:embed="rId7"/>
          <a:srcRect b="30762"/>
          <a:stretch/>
        </p:blipFill>
        <p:spPr>
          <a:xfrm>
            <a:off x="3747725" y="4527153"/>
            <a:ext cx="1574597" cy="1181669"/>
          </a:xfrm>
          <a:prstGeom prst="rect">
            <a:avLst/>
          </a:prstGeom>
          <a:solidFill>
            <a:schemeClr val="bg1"/>
          </a:solidFill>
        </p:spPr>
      </p:pic>
      <p:sp>
        <p:nvSpPr>
          <p:cNvPr id="12" name="TextBox 11">
            <a:extLst>
              <a:ext uri="{FF2B5EF4-FFF2-40B4-BE49-F238E27FC236}">
                <a16:creationId xmlns:a16="http://schemas.microsoft.com/office/drawing/2014/main" id="{7845F390-A46E-3442-A438-F58B7B12B185}"/>
              </a:ext>
            </a:extLst>
          </p:cNvPr>
          <p:cNvSpPr txBox="1"/>
          <p:nvPr/>
        </p:nvSpPr>
        <p:spPr>
          <a:xfrm>
            <a:off x="3768811" y="5721179"/>
            <a:ext cx="1865870" cy="369332"/>
          </a:xfrm>
          <a:prstGeom prst="rect">
            <a:avLst/>
          </a:prstGeom>
          <a:noFill/>
        </p:spPr>
        <p:txBody>
          <a:bodyPr wrap="square" rtlCol="0">
            <a:spAutoFit/>
          </a:bodyPr>
          <a:lstStyle/>
          <a:p>
            <a:r>
              <a:rPr lang="en-US" dirty="0"/>
              <a:t>107 publications</a:t>
            </a:r>
          </a:p>
        </p:txBody>
      </p:sp>
    </p:spTree>
    <p:extLst>
      <p:ext uri="{BB962C8B-B14F-4D97-AF65-F5344CB8AC3E}">
        <p14:creationId xmlns:p14="http://schemas.microsoft.com/office/powerpoint/2010/main" val="4008403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3B2CB1-8A61-854F-8112-731B7F88AE4F}"/>
              </a:ext>
            </a:extLst>
          </p:cNvPr>
          <p:cNvGrpSpPr/>
          <p:nvPr/>
        </p:nvGrpSpPr>
        <p:grpSpPr>
          <a:xfrm>
            <a:off x="9524" y="-5366"/>
            <a:ext cx="12182475" cy="6863366"/>
            <a:chOff x="9524" y="-5366"/>
            <a:chExt cx="12182475" cy="6863366"/>
          </a:xfrm>
        </p:grpSpPr>
        <p:pic>
          <p:nvPicPr>
            <p:cNvPr id="5" name="Picture 4">
              <a:extLst>
                <a:ext uri="{FF2B5EF4-FFF2-40B4-BE49-F238E27FC236}">
                  <a16:creationId xmlns:a16="http://schemas.microsoft.com/office/drawing/2014/main" id="{46CEE91B-F0F9-BA49-AA21-540D2CABAB68}"/>
                </a:ext>
              </a:extLst>
            </p:cNvPr>
            <p:cNvPicPr>
              <a:picLocks noChangeAspect="1"/>
            </p:cNvPicPr>
            <p:nvPr/>
          </p:nvPicPr>
          <p:blipFill>
            <a:blip r:embed="rId2"/>
            <a:stretch>
              <a:fillRect/>
            </a:stretch>
          </p:blipFill>
          <p:spPr>
            <a:xfrm>
              <a:off x="9524" y="-5366"/>
              <a:ext cx="12182475" cy="6863366"/>
            </a:xfrm>
            <a:prstGeom prst="rect">
              <a:avLst/>
            </a:prstGeom>
          </p:spPr>
        </p:pic>
        <p:pic>
          <p:nvPicPr>
            <p:cNvPr id="2" name="Picture 1">
              <a:extLst>
                <a:ext uri="{FF2B5EF4-FFF2-40B4-BE49-F238E27FC236}">
                  <a16:creationId xmlns:a16="http://schemas.microsoft.com/office/drawing/2014/main" id="{DE779DED-F820-5B4F-87F0-EA1AEEE7CEBE}"/>
                </a:ext>
              </a:extLst>
            </p:cNvPr>
            <p:cNvPicPr>
              <a:picLocks noChangeAspect="1"/>
            </p:cNvPicPr>
            <p:nvPr/>
          </p:nvPicPr>
          <p:blipFill rotWithShape="1">
            <a:blip r:embed="rId3"/>
            <a:srcRect r="79739"/>
            <a:stretch/>
          </p:blipFill>
          <p:spPr>
            <a:xfrm>
              <a:off x="340360" y="5448300"/>
              <a:ext cx="1183640" cy="1143000"/>
            </a:xfrm>
            <a:prstGeom prst="rect">
              <a:avLst/>
            </a:prstGeom>
          </p:spPr>
        </p:pic>
      </p:grpSp>
    </p:spTree>
    <p:extLst>
      <p:ext uri="{BB962C8B-B14F-4D97-AF65-F5344CB8AC3E}">
        <p14:creationId xmlns:p14="http://schemas.microsoft.com/office/powerpoint/2010/main" val="3888825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pSp>
        <p:nvGrpSpPr>
          <p:cNvPr id="2" name="Group 1">
            <a:extLst>
              <a:ext uri="{FF2B5EF4-FFF2-40B4-BE49-F238E27FC236}">
                <a16:creationId xmlns:a16="http://schemas.microsoft.com/office/drawing/2014/main" id="{14FEA7A5-D8CE-F345-AFFD-182A595A2DF7}"/>
              </a:ext>
            </a:extLst>
          </p:cNvPr>
          <p:cNvGrpSpPr/>
          <p:nvPr/>
        </p:nvGrpSpPr>
        <p:grpSpPr>
          <a:xfrm>
            <a:off x="1524000" y="5901360"/>
            <a:ext cx="9144000" cy="911673"/>
            <a:chOff x="0" y="5901359"/>
            <a:chExt cx="9144000" cy="911673"/>
          </a:xfrm>
        </p:grpSpPr>
        <p:sp>
          <p:nvSpPr>
            <p:cNvPr id="55" name="Google Shape;55;p11"/>
            <p:cNvSpPr/>
            <p:nvPr/>
          </p:nvSpPr>
          <p:spPr>
            <a:xfrm>
              <a:off x="0" y="6357196"/>
              <a:ext cx="9144000" cy="255112"/>
            </a:xfrm>
            <a:prstGeom prst="rect">
              <a:avLst/>
            </a:prstGeom>
            <a:solidFill>
              <a:srgbClr val="128C8B"/>
            </a:solidFill>
            <a:ln>
              <a:noFill/>
            </a:ln>
          </p:spPr>
          <p:txBody>
            <a:bodyPr spcFirstLastPara="1" wrap="square" lIns="0" tIns="0" rIns="0" bIns="0" anchor="t" anchorCtr="0">
              <a:noAutofit/>
            </a:bodyPr>
            <a:lstStyle/>
            <a:p>
              <a:pPr>
                <a:buClr>
                  <a:srgbClr val="000000"/>
                </a:buClr>
                <a:buFont typeface="Arial"/>
                <a:buNone/>
              </a:pPr>
              <a:endParaRPr sz="1400" kern="0">
                <a:solidFill>
                  <a:srgbClr val="000000"/>
                </a:solidFill>
                <a:cs typeface="Arial"/>
                <a:sym typeface="Aria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15" y="5901359"/>
              <a:ext cx="1284514" cy="91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Google Shape;57;p11">
            <a:extLst>
              <a:ext uri="{FF2B5EF4-FFF2-40B4-BE49-F238E27FC236}">
                <a16:creationId xmlns:a16="http://schemas.microsoft.com/office/drawing/2014/main" id="{DF0E1A45-5274-AD44-B2EF-1DD63FC14328}"/>
              </a:ext>
            </a:extLst>
          </p:cNvPr>
          <p:cNvSpPr txBox="1">
            <a:spLocks noGrp="1"/>
          </p:cNvSpPr>
          <p:nvPr>
            <p:ph type="title"/>
          </p:nvPr>
        </p:nvSpPr>
        <p:spPr>
          <a:xfrm>
            <a:off x="4096030" y="147145"/>
            <a:ext cx="4798587" cy="508264"/>
          </a:xfrm>
          <a:prstGeom prst="rect">
            <a:avLst/>
          </a:prstGeom>
          <a:noFill/>
          <a:ln>
            <a:noFill/>
          </a:ln>
        </p:spPr>
        <p:txBody>
          <a:bodyPr spcFirstLastPara="1" vert="horz" wrap="square" lIns="91425" tIns="45700" rIns="132075" bIns="45700" rtlCol="0" anchor="ctr" anchorCtr="0">
            <a:noAutofit/>
          </a:bodyPr>
          <a:lstStyle/>
          <a:p>
            <a:pPr>
              <a:buClr>
                <a:schemeClr val="dk1"/>
              </a:buClr>
              <a:buNone/>
            </a:pPr>
            <a:r>
              <a:rPr lang="en-US" sz="3200" dirty="0">
                <a:latin typeface="+mn-lt"/>
                <a:ea typeface="Calibri"/>
                <a:cs typeface="Arial" panose="020B0604020202020204" pitchFamily="34" charset="0"/>
                <a:sym typeface="Calibri"/>
              </a:rPr>
              <a:t>Why BGC Argo?</a:t>
            </a:r>
            <a:br>
              <a:rPr lang="en-US" sz="3200" dirty="0">
                <a:latin typeface="+mn-lt"/>
                <a:ea typeface="Calibri"/>
                <a:cs typeface="Arial" panose="020B0604020202020204" pitchFamily="34" charset="0"/>
                <a:sym typeface="Calibri"/>
              </a:rPr>
            </a:br>
            <a:r>
              <a:rPr lang="en-US" sz="2400" dirty="0">
                <a:hlinkClick r:id="rId4"/>
              </a:rPr>
              <a:t>https://biogeochemical-argo.org/</a:t>
            </a:r>
            <a:endParaRPr sz="2400" dirty="0">
              <a:latin typeface="Arial" panose="020B0604020202020204" pitchFamily="34" charset="0"/>
              <a:ea typeface="Calibri"/>
              <a:cs typeface="Arial" panose="020B0604020202020204" pitchFamily="34" charset="0"/>
              <a:sym typeface="Calibri"/>
            </a:endParaRPr>
          </a:p>
        </p:txBody>
      </p:sp>
      <p:sp>
        <p:nvSpPr>
          <p:cNvPr id="4" name="TextBox 3">
            <a:extLst>
              <a:ext uri="{FF2B5EF4-FFF2-40B4-BE49-F238E27FC236}">
                <a16:creationId xmlns:a16="http://schemas.microsoft.com/office/drawing/2014/main" id="{AE65ACA3-F2B3-4B4E-A57A-8BFE09F0BD05}"/>
              </a:ext>
            </a:extLst>
          </p:cNvPr>
          <p:cNvSpPr txBox="1"/>
          <p:nvPr/>
        </p:nvSpPr>
        <p:spPr>
          <a:xfrm>
            <a:off x="2244437" y="1360885"/>
            <a:ext cx="8942120" cy="5016758"/>
          </a:xfrm>
          <a:prstGeom prst="rect">
            <a:avLst/>
          </a:prstGeom>
          <a:noFill/>
        </p:spPr>
        <p:txBody>
          <a:bodyPr wrap="square" rtlCol="0">
            <a:spAutoFit/>
          </a:bodyPr>
          <a:lstStyle/>
          <a:p>
            <a:r>
              <a:rPr lang="en-US" sz="2000" dirty="0"/>
              <a:t>The ocean provides critical services to life on the planet, absorbing 93% of the heat from anthropogenic warming and a quarter of human carbon dioxide (CO2) emissions each year.</a:t>
            </a:r>
          </a:p>
          <a:p>
            <a:endParaRPr lang="en-US" sz="2000" dirty="0"/>
          </a:p>
          <a:p>
            <a:r>
              <a:rPr lang="en-US" sz="2000" dirty="0"/>
              <a:t>However, rising ocean temperatures and CO</a:t>
            </a:r>
            <a:r>
              <a:rPr lang="en-US" sz="2000" baseline="-25000" dirty="0"/>
              <a:t>2</a:t>
            </a:r>
            <a:r>
              <a:rPr lang="en-US" sz="2000" dirty="0"/>
              <a:t> levels also change the marine environment: </a:t>
            </a:r>
          </a:p>
          <a:p>
            <a:pPr marL="285750" indent="-285750">
              <a:buFont typeface="Arial" panose="020B0604020202020204" pitchFamily="34" charset="0"/>
              <a:buChar char="•"/>
            </a:pPr>
            <a:r>
              <a:rPr lang="en-US" sz="2000" dirty="0"/>
              <a:t>pH and oxygen levels fall</a:t>
            </a:r>
          </a:p>
          <a:p>
            <a:pPr marL="285750" indent="-285750">
              <a:buFont typeface="Arial" panose="020B0604020202020204" pitchFamily="34" charset="0"/>
              <a:buChar char="•"/>
            </a:pPr>
            <a:r>
              <a:rPr lang="en-US" sz="2000" dirty="0"/>
              <a:t>ocean currents change</a:t>
            </a:r>
          </a:p>
          <a:p>
            <a:pPr marL="285750" indent="-285750">
              <a:buFont typeface="Arial" panose="020B0604020202020204" pitchFamily="34" charset="0"/>
              <a:buChar char="•"/>
            </a:pPr>
            <a:r>
              <a:rPr lang="en-US" sz="2000" dirty="0"/>
              <a:t>nutrient fluxes and concentrations are shifting</a:t>
            </a:r>
          </a:p>
          <a:p>
            <a:r>
              <a:rPr lang="en-US" sz="2000" dirty="0"/>
              <a:t>Large effects on ecosystems and the cycles of oxygen, nitrogen, and carbon throughout the ocean and atmosphere. </a:t>
            </a:r>
          </a:p>
          <a:p>
            <a:endParaRPr lang="en-US" sz="2000" dirty="0"/>
          </a:p>
          <a:p>
            <a:r>
              <a:rPr lang="en-US" sz="2000" dirty="0"/>
              <a:t>Observing these biogeochemical (BGC) processes across remote ocean areas with </a:t>
            </a:r>
          </a:p>
          <a:p>
            <a:pPr marL="285750" indent="-285750">
              <a:buFont typeface="Arial" panose="020B0604020202020204" pitchFamily="34" charset="0"/>
              <a:buChar char="•"/>
            </a:pPr>
            <a:r>
              <a:rPr lang="en-US" sz="2000" dirty="0"/>
              <a:t>seasonal to interannual resolution </a:t>
            </a:r>
          </a:p>
          <a:p>
            <a:r>
              <a:rPr lang="en-US" sz="2000" dirty="0"/>
              <a:t>has been impractical due to the prohibitive costs associated with ship observations.</a:t>
            </a:r>
          </a:p>
          <a:p>
            <a:r>
              <a:rPr lang="en-US" sz="2000" dirty="0"/>
              <a:t> </a:t>
            </a:r>
          </a:p>
        </p:txBody>
      </p:sp>
      <p:pic>
        <p:nvPicPr>
          <p:cNvPr id="12" name="Picture 2">
            <a:extLst>
              <a:ext uri="{FF2B5EF4-FFF2-40B4-BE49-F238E27FC236}">
                <a16:creationId xmlns:a16="http://schemas.microsoft.com/office/drawing/2014/main" id="{8FC1B186-C168-7844-A52D-EAD6189058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346" r="38758"/>
          <a:stretch/>
        </p:blipFill>
        <p:spPr bwMode="auto">
          <a:xfrm>
            <a:off x="254877" y="483476"/>
            <a:ext cx="1486467" cy="5319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5CA19DC5-0F3A-714C-9605-DCE346AE527E}"/>
              </a:ext>
            </a:extLst>
          </p:cNvPr>
          <p:cNvPicPr>
            <a:picLocks noChangeAspect="1"/>
          </p:cNvPicPr>
          <p:nvPr/>
        </p:nvPicPr>
        <p:blipFill>
          <a:blip r:embed="rId6"/>
          <a:stretch>
            <a:fillRect/>
          </a:stretch>
        </p:blipFill>
        <p:spPr>
          <a:xfrm>
            <a:off x="10242831" y="2600697"/>
            <a:ext cx="1949169" cy="169223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9AAE9A5A-CAE9-DD4E-86C2-38C29C2C823E}"/>
              </a:ext>
            </a:extLst>
          </p:cNvPr>
          <p:cNvSpPr txBox="1"/>
          <p:nvPr/>
        </p:nvSpPr>
        <p:spPr>
          <a:xfrm>
            <a:off x="3526971" y="902524"/>
            <a:ext cx="6020790" cy="369332"/>
          </a:xfrm>
          <a:prstGeom prst="rect">
            <a:avLst/>
          </a:prstGeom>
          <a:noFill/>
          <a:ln>
            <a:solidFill>
              <a:srgbClr val="0070C0"/>
            </a:solidFill>
          </a:ln>
        </p:spPr>
        <p:txBody>
          <a:bodyPr wrap="square" rtlCol="0">
            <a:spAutoFit/>
          </a:bodyPr>
          <a:lstStyle/>
          <a:p>
            <a:r>
              <a:rPr lang="en-US" dirty="0" err="1"/>
              <a:t>Claustre</a:t>
            </a:r>
            <a:r>
              <a:rPr lang="en-US" dirty="0"/>
              <a:t>, Johnson and Takeshita (Ann. Rev. Mar. Sci., 12, 2020)</a:t>
            </a:r>
          </a:p>
        </p:txBody>
      </p:sp>
    </p:spTree>
    <p:extLst>
      <p:ext uri="{BB962C8B-B14F-4D97-AF65-F5344CB8AC3E}">
        <p14:creationId xmlns:p14="http://schemas.microsoft.com/office/powerpoint/2010/main" val="630678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pSp>
        <p:nvGrpSpPr>
          <p:cNvPr id="2" name="Group 1">
            <a:extLst>
              <a:ext uri="{FF2B5EF4-FFF2-40B4-BE49-F238E27FC236}">
                <a16:creationId xmlns:a16="http://schemas.microsoft.com/office/drawing/2014/main" id="{14FEA7A5-D8CE-F345-AFFD-182A595A2DF7}"/>
              </a:ext>
            </a:extLst>
          </p:cNvPr>
          <p:cNvGrpSpPr/>
          <p:nvPr/>
        </p:nvGrpSpPr>
        <p:grpSpPr>
          <a:xfrm>
            <a:off x="1524000" y="5901360"/>
            <a:ext cx="9144000" cy="911673"/>
            <a:chOff x="0" y="5901359"/>
            <a:chExt cx="9144000" cy="911673"/>
          </a:xfrm>
        </p:grpSpPr>
        <p:sp>
          <p:nvSpPr>
            <p:cNvPr id="55" name="Google Shape;55;p11"/>
            <p:cNvSpPr/>
            <p:nvPr/>
          </p:nvSpPr>
          <p:spPr>
            <a:xfrm>
              <a:off x="0" y="6357196"/>
              <a:ext cx="9144000" cy="255112"/>
            </a:xfrm>
            <a:prstGeom prst="rect">
              <a:avLst/>
            </a:prstGeom>
            <a:solidFill>
              <a:srgbClr val="128C8B"/>
            </a:solidFill>
            <a:ln>
              <a:noFill/>
            </a:ln>
          </p:spPr>
          <p:txBody>
            <a:bodyPr spcFirstLastPara="1" wrap="square" lIns="0" tIns="0" rIns="0" bIns="0" anchor="t" anchorCtr="0">
              <a:noAutofit/>
            </a:bodyPr>
            <a:lstStyle/>
            <a:p>
              <a:pPr>
                <a:buClr>
                  <a:srgbClr val="000000"/>
                </a:buClr>
                <a:buFont typeface="Arial"/>
                <a:buNone/>
              </a:pPr>
              <a:endParaRPr sz="1400" kern="0">
                <a:solidFill>
                  <a:srgbClr val="000000"/>
                </a:solidFill>
                <a:cs typeface="Arial"/>
                <a:sym typeface="Aria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15" y="5901359"/>
              <a:ext cx="1284514" cy="91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a:extLst>
              <a:ext uri="{FF2B5EF4-FFF2-40B4-BE49-F238E27FC236}">
                <a16:creationId xmlns:a16="http://schemas.microsoft.com/office/drawing/2014/main" id="{2273AFBC-4E23-8147-B72F-B18682A54809}"/>
              </a:ext>
            </a:extLst>
          </p:cNvPr>
          <p:cNvSpPr/>
          <p:nvPr/>
        </p:nvSpPr>
        <p:spPr>
          <a:xfrm>
            <a:off x="8450317" y="756745"/>
            <a:ext cx="2596055" cy="1600438"/>
          </a:xfrm>
          <a:prstGeom prst="rect">
            <a:avLst/>
          </a:prstGeom>
        </p:spPr>
        <p:txBody>
          <a:bodyPr wrap="square">
            <a:spAutoFit/>
          </a:bodyPr>
          <a:lstStyle/>
          <a:p>
            <a:r>
              <a:rPr lang="en-US" sz="1400" b="1" dirty="0">
                <a:latin typeface="Arial" panose="020B0604020202020204" pitchFamily="34" charset="0"/>
                <a:ea typeface="Calibri"/>
                <a:cs typeface="Arial" panose="020B0604020202020204" pitchFamily="34" charset="0"/>
                <a:sym typeface="Calibri"/>
              </a:rPr>
              <a:t>Core Argo </a:t>
            </a:r>
            <a:r>
              <a:rPr lang="en-US" sz="1400" dirty="0">
                <a:latin typeface="Arial" panose="020B0604020202020204" pitchFamily="34" charset="0"/>
                <a:ea typeface="Calibri"/>
                <a:cs typeface="Arial" panose="020B0604020202020204" pitchFamily="34" charset="0"/>
                <a:sym typeface="Calibri"/>
              </a:rPr>
              <a:t>has observed ocean temperature and salinity since 2001</a:t>
            </a:r>
          </a:p>
          <a:p>
            <a:r>
              <a:rPr lang="en-US" sz="1400" dirty="0">
                <a:latin typeface="Arial" panose="020B0604020202020204" pitchFamily="34" charset="0"/>
                <a:ea typeface="Calibri"/>
                <a:cs typeface="Arial" panose="020B0604020202020204" pitchFamily="34" charset="0"/>
                <a:sym typeface="Calibri"/>
              </a:rPr>
              <a:t>“..one of the scientific triumphs of the age” (NYT, 8/11/2014).</a:t>
            </a:r>
          </a:p>
          <a:p>
            <a:r>
              <a:rPr lang="en-US" sz="1400" dirty="0">
                <a:latin typeface="Arial" panose="020B0604020202020204" pitchFamily="34" charset="0"/>
                <a:ea typeface="Calibri"/>
                <a:cs typeface="Arial" panose="020B0604020202020204" pitchFamily="34" charset="0"/>
                <a:sym typeface="Calibri"/>
              </a:rPr>
              <a:t>3800+ floats operating, &gt; 3800 publications</a:t>
            </a:r>
            <a:endParaRPr lang="en-US" sz="1400" dirty="0"/>
          </a:p>
        </p:txBody>
      </p:sp>
      <p:sp>
        <p:nvSpPr>
          <p:cNvPr id="7" name="Google Shape;57;p11">
            <a:extLst>
              <a:ext uri="{FF2B5EF4-FFF2-40B4-BE49-F238E27FC236}">
                <a16:creationId xmlns:a16="http://schemas.microsoft.com/office/drawing/2014/main" id="{DF0E1A45-5274-AD44-B2EF-1DD63FC14328}"/>
              </a:ext>
            </a:extLst>
          </p:cNvPr>
          <p:cNvSpPr txBox="1">
            <a:spLocks noGrp="1"/>
          </p:cNvSpPr>
          <p:nvPr>
            <p:ph type="title"/>
          </p:nvPr>
        </p:nvSpPr>
        <p:spPr>
          <a:xfrm>
            <a:off x="3221216" y="0"/>
            <a:ext cx="5768405" cy="508264"/>
          </a:xfrm>
          <a:prstGeom prst="rect">
            <a:avLst/>
          </a:prstGeom>
          <a:noFill/>
          <a:ln>
            <a:noFill/>
          </a:ln>
        </p:spPr>
        <p:txBody>
          <a:bodyPr spcFirstLastPara="1" vert="horz" wrap="square" lIns="91425" tIns="45700" rIns="132075" bIns="45700" rtlCol="0" anchor="ctr" anchorCtr="0">
            <a:noAutofit/>
          </a:bodyPr>
          <a:lstStyle/>
          <a:p>
            <a:pPr algn="l">
              <a:buClr>
                <a:schemeClr val="dk1"/>
              </a:buClr>
              <a:buNone/>
            </a:pPr>
            <a:r>
              <a:rPr lang="en-US" sz="3000" dirty="0">
                <a:latin typeface="Arial" panose="020B0604020202020204" pitchFamily="34" charset="0"/>
                <a:ea typeface="Calibri"/>
                <a:cs typeface="Arial" panose="020B0604020202020204" pitchFamily="34" charset="0"/>
                <a:sym typeface="Calibri"/>
              </a:rPr>
              <a:t>One Argo: Core, BGC and Deep </a:t>
            </a:r>
            <a:endParaRPr sz="2000" dirty="0">
              <a:latin typeface="Arial" panose="020B0604020202020204" pitchFamily="34" charset="0"/>
              <a:ea typeface="Calibri"/>
              <a:cs typeface="Arial" panose="020B0604020202020204" pitchFamily="34" charset="0"/>
              <a:sym typeface="Calibri"/>
            </a:endParaRPr>
          </a:p>
        </p:txBody>
      </p:sp>
      <p:pic>
        <p:nvPicPr>
          <p:cNvPr id="9" name="Picture 8">
            <a:extLst>
              <a:ext uri="{FF2B5EF4-FFF2-40B4-BE49-F238E27FC236}">
                <a16:creationId xmlns:a16="http://schemas.microsoft.com/office/drawing/2014/main" id="{16F598BA-6A19-AE43-8E2E-A2A640CFFDB7}"/>
              </a:ext>
            </a:extLst>
          </p:cNvPr>
          <p:cNvPicPr>
            <a:picLocks noChangeAspect="1"/>
          </p:cNvPicPr>
          <p:nvPr/>
        </p:nvPicPr>
        <p:blipFill>
          <a:blip r:embed="rId4"/>
          <a:stretch>
            <a:fillRect/>
          </a:stretch>
        </p:blipFill>
        <p:spPr>
          <a:xfrm>
            <a:off x="3825765" y="515007"/>
            <a:ext cx="4424856" cy="312682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CEC0F74-7515-F84C-8B37-CD30198E05A6}"/>
              </a:ext>
            </a:extLst>
          </p:cNvPr>
          <p:cNvPicPr>
            <a:picLocks noChangeAspect="1"/>
          </p:cNvPicPr>
          <p:nvPr/>
        </p:nvPicPr>
        <p:blipFill>
          <a:blip r:embed="rId5"/>
          <a:stretch>
            <a:fillRect/>
          </a:stretch>
        </p:blipFill>
        <p:spPr>
          <a:xfrm>
            <a:off x="1" y="2659117"/>
            <a:ext cx="4216626" cy="297968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3A81F6D-C325-4243-BAAC-2A0708651027}"/>
              </a:ext>
            </a:extLst>
          </p:cNvPr>
          <p:cNvPicPr>
            <a:picLocks noChangeAspect="1"/>
          </p:cNvPicPr>
          <p:nvPr/>
        </p:nvPicPr>
        <p:blipFill>
          <a:blip r:embed="rId6"/>
          <a:stretch>
            <a:fillRect/>
          </a:stretch>
        </p:blipFill>
        <p:spPr>
          <a:xfrm>
            <a:off x="7987862" y="2657431"/>
            <a:ext cx="4204138" cy="2970857"/>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6E1AF943-323A-F142-AF15-B5A10403BFFE}"/>
              </a:ext>
            </a:extLst>
          </p:cNvPr>
          <p:cNvSpPr txBox="1"/>
          <p:nvPr/>
        </p:nvSpPr>
        <p:spPr>
          <a:xfrm>
            <a:off x="94593" y="1555530"/>
            <a:ext cx="3699641" cy="1015663"/>
          </a:xfrm>
          <a:prstGeom prst="rect">
            <a:avLst/>
          </a:prstGeom>
          <a:noFill/>
          <a:ln w="28575">
            <a:solidFill>
              <a:srgbClr val="C00000"/>
            </a:solidFill>
          </a:ln>
        </p:spPr>
        <p:txBody>
          <a:bodyPr wrap="square" rtlCol="0">
            <a:spAutoFit/>
          </a:bodyPr>
          <a:lstStyle/>
          <a:p>
            <a:r>
              <a:rPr lang="en-US" b="1" dirty="0"/>
              <a:t>Biogeochemical Argo</a:t>
            </a:r>
          </a:p>
          <a:p>
            <a:r>
              <a:rPr lang="en-US" sz="1400" dirty="0">
                <a:latin typeface="Arial" panose="020B0604020202020204" pitchFamily="34" charset="0"/>
                <a:ea typeface="Calibri"/>
                <a:cs typeface="Arial" panose="020B0604020202020204" pitchFamily="34" charset="0"/>
                <a:sym typeface="Calibri"/>
              </a:rPr>
              <a:t>Measuring temperature, salinity, oxygen, pH, nitrate, chlorophyll, particles, and irradiance from 2000 m to the surface every 10 days</a:t>
            </a:r>
          </a:p>
        </p:txBody>
      </p:sp>
      <p:sp>
        <p:nvSpPr>
          <p:cNvPr id="4" name="TextBox 3">
            <a:extLst>
              <a:ext uri="{FF2B5EF4-FFF2-40B4-BE49-F238E27FC236}">
                <a16:creationId xmlns:a16="http://schemas.microsoft.com/office/drawing/2014/main" id="{7E3124A9-96B0-E142-BAED-A8DC26940380}"/>
              </a:ext>
            </a:extLst>
          </p:cNvPr>
          <p:cNvSpPr txBox="1"/>
          <p:nvPr/>
        </p:nvSpPr>
        <p:spPr>
          <a:xfrm>
            <a:off x="4090737" y="5991727"/>
            <a:ext cx="5233737" cy="369332"/>
          </a:xfrm>
          <a:prstGeom prst="rect">
            <a:avLst/>
          </a:prstGeom>
          <a:noFill/>
        </p:spPr>
        <p:txBody>
          <a:bodyPr wrap="square" rtlCol="0">
            <a:spAutoFit/>
          </a:bodyPr>
          <a:lstStyle/>
          <a:p>
            <a:r>
              <a:rPr lang="en-US" dirty="0" err="1"/>
              <a:t>Roemmich</a:t>
            </a:r>
            <a:r>
              <a:rPr lang="en-US" dirty="0"/>
              <a:t> et al. (OceanObs19, Frontiers (2019))</a:t>
            </a:r>
          </a:p>
        </p:txBody>
      </p:sp>
      <p:sp>
        <p:nvSpPr>
          <p:cNvPr id="12" name="TextBox 11">
            <a:extLst>
              <a:ext uri="{FF2B5EF4-FFF2-40B4-BE49-F238E27FC236}">
                <a16:creationId xmlns:a16="http://schemas.microsoft.com/office/drawing/2014/main" id="{29890C15-E790-E945-AB8C-F7FF289399DA}"/>
              </a:ext>
            </a:extLst>
          </p:cNvPr>
          <p:cNvSpPr txBox="1"/>
          <p:nvPr/>
        </p:nvSpPr>
        <p:spPr>
          <a:xfrm>
            <a:off x="10970412" y="2289821"/>
            <a:ext cx="1415553" cy="369332"/>
          </a:xfrm>
          <a:prstGeom prst="rect">
            <a:avLst/>
          </a:prstGeom>
          <a:noFill/>
        </p:spPr>
        <p:txBody>
          <a:bodyPr wrap="square" rtlCol="0">
            <a:spAutoFit/>
          </a:bodyPr>
          <a:lstStyle/>
          <a:p>
            <a:r>
              <a:rPr lang="en-US" b="1" dirty="0"/>
              <a:t>Deep Argo</a:t>
            </a:r>
          </a:p>
        </p:txBody>
      </p:sp>
    </p:spTree>
    <p:extLst>
      <p:ext uri="{BB962C8B-B14F-4D97-AF65-F5344CB8AC3E}">
        <p14:creationId xmlns:p14="http://schemas.microsoft.com/office/powerpoint/2010/main" val="2493377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5320" y="1065551"/>
            <a:ext cx="7582394" cy="5413828"/>
          </a:xfrm>
        </p:spPr>
        <p:txBody>
          <a:bodyPr>
            <a:normAutofit/>
          </a:bodyPr>
          <a:lstStyle/>
          <a:p>
            <a:r>
              <a:rPr lang="en-US" sz="2000" dirty="0">
                <a:solidFill>
                  <a:srgbClr val="C00000"/>
                </a:solidFill>
                <a:ea typeface="Verdana" panose="020B0604030504040204" pitchFamily="34" charset="0"/>
                <a:cs typeface="Arial" panose="020B0604020202020204" pitchFamily="34" charset="0"/>
              </a:rPr>
              <a:t>BGC-Argo Science and Implementation Plan </a:t>
            </a:r>
            <a:r>
              <a:rPr lang="en-US" sz="2000" dirty="0">
                <a:ea typeface="Verdana" panose="020B0604030504040204" pitchFamily="34" charset="0"/>
                <a:cs typeface="Arial" panose="020B0604020202020204" pitchFamily="34" charset="0"/>
              </a:rPr>
              <a:t>targets </a:t>
            </a:r>
          </a:p>
          <a:p>
            <a:pPr lvl="1"/>
            <a:r>
              <a:rPr lang="en-US" sz="2000" dirty="0">
                <a:ea typeface="Verdana" panose="020B0604030504040204" pitchFamily="34" charset="0"/>
                <a:cs typeface="Arial" panose="020B0604020202020204" pitchFamily="34" charset="0"/>
              </a:rPr>
              <a:t>1000 floats </a:t>
            </a:r>
          </a:p>
          <a:p>
            <a:pPr lvl="1"/>
            <a:r>
              <a:rPr lang="en-US" sz="2000" dirty="0">
                <a:ea typeface="Verdana" panose="020B0604030504040204" pitchFamily="34" charset="0"/>
                <a:cs typeface="Arial" panose="020B0604020202020204" pitchFamily="34" charset="0"/>
              </a:rPr>
              <a:t>O</a:t>
            </a:r>
            <a:r>
              <a:rPr lang="en-US" sz="2000" baseline="-25000" dirty="0">
                <a:ea typeface="Verdana" panose="020B0604030504040204" pitchFamily="34" charset="0"/>
                <a:cs typeface="Arial" panose="020B0604020202020204" pitchFamily="34" charset="0"/>
              </a:rPr>
              <a:t>2</a:t>
            </a:r>
            <a:r>
              <a:rPr lang="en-US" sz="2000" dirty="0">
                <a:ea typeface="Verdana" panose="020B0604030504040204" pitchFamily="34" charset="0"/>
                <a:cs typeface="Arial" panose="020B0604020202020204" pitchFamily="34" charset="0"/>
              </a:rPr>
              <a:t>, NO</a:t>
            </a:r>
            <a:r>
              <a:rPr lang="en-US" sz="2000" baseline="-25000" dirty="0">
                <a:ea typeface="Verdana" panose="020B0604030504040204" pitchFamily="34" charset="0"/>
                <a:cs typeface="Arial" panose="020B0604020202020204" pitchFamily="34" charset="0"/>
              </a:rPr>
              <a:t>3</a:t>
            </a:r>
            <a:r>
              <a:rPr lang="en-US" sz="2000" dirty="0">
                <a:ea typeface="Verdana" panose="020B0604030504040204" pitchFamily="34" charset="0"/>
                <a:cs typeface="Arial" panose="020B0604020202020204" pitchFamily="34" charset="0"/>
              </a:rPr>
              <a:t>, pH, Fluorescence, Backscatter, downwelling irradiance</a:t>
            </a:r>
          </a:p>
          <a:p>
            <a:endParaRPr lang="en-US" sz="2000" dirty="0">
              <a:ea typeface="Verdana" panose="020B0604030504040204" pitchFamily="34" charset="0"/>
              <a:cs typeface="Arial" panose="020B0604020202020204" pitchFamily="34" charset="0"/>
            </a:endParaRPr>
          </a:p>
          <a:p>
            <a:r>
              <a:rPr lang="en-US" sz="2000" dirty="0">
                <a:ea typeface="Verdana" panose="020B0604030504040204" pitchFamily="34" charset="0"/>
                <a:cs typeface="Arial" panose="020B0604020202020204" pitchFamily="34" charset="0"/>
              </a:rPr>
              <a:t>Few BGC floats now carry the complete sensor set.</a:t>
            </a:r>
          </a:p>
          <a:p>
            <a:r>
              <a:rPr lang="en-US" sz="2000" dirty="0">
                <a:solidFill>
                  <a:srgbClr val="C00000"/>
                </a:solidFill>
                <a:ea typeface="Verdana" panose="020B0604030504040204" pitchFamily="34" charset="0"/>
                <a:cs typeface="Arial" panose="020B0604020202020204" pitchFamily="34" charset="0"/>
              </a:rPr>
              <a:t>SOCCOM (Southern Ocean Carbon and Climate Observations and Modeling) deployments are the largest set with most (5 out of 6) sensors</a:t>
            </a:r>
          </a:p>
          <a:p>
            <a:r>
              <a:rPr lang="en-US" sz="2000" dirty="0">
                <a:ea typeface="Verdana" panose="020B0604030504040204" pitchFamily="34" charset="0"/>
                <a:cs typeface="Arial" panose="020B0604020202020204" pitchFamily="34" charset="0"/>
              </a:rPr>
              <a:t>Many programs deploying O</a:t>
            </a:r>
            <a:r>
              <a:rPr lang="en-US" sz="2000" baseline="-25000" dirty="0">
                <a:ea typeface="Verdana" panose="020B0604030504040204" pitchFamily="34" charset="0"/>
                <a:cs typeface="Arial" panose="020B0604020202020204" pitchFamily="34" charset="0"/>
              </a:rPr>
              <a:t>2</a:t>
            </a:r>
            <a:r>
              <a:rPr lang="en-US" sz="2000" dirty="0">
                <a:ea typeface="Verdana" panose="020B0604030504040204" pitchFamily="34" charset="0"/>
                <a:cs typeface="Arial" panose="020B0604020202020204" pitchFamily="34" charset="0"/>
              </a:rPr>
              <a:t> only floats (Euro-Argo is targeting 50% with O</a:t>
            </a:r>
            <a:r>
              <a:rPr lang="en-US" sz="2000" baseline="-25000" dirty="0">
                <a:ea typeface="Verdana" panose="020B0604030504040204" pitchFamily="34" charset="0"/>
                <a:cs typeface="Arial" panose="020B0604020202020204" pitchFamily="34" charset="0"/>
              </a:rPr>
              <a:t>2</a:t>
            </a:r>
            <a:r>
              <a:rPr lang="en-US" sz="2000" dirty="0">
                <a:ea typeface="Verdana" panose="020B0604030504040204" pitchFamily="34" charset="0"/>
                <a:cs typeface="Arial" panose="020B0604020202020204" pitchFamily="34" charset="0"/>
              </a:rPr>
              <a:t>).</a:t>
            </a:r>
          </a:p>
          <a:p>
            <a:r>
              <a:rPr lang="en-US" sz="2000" dirty="0">
                <a:ea typeface="Verdana" panose="020B0604030504040204" pitchFamily="34" charset="0"/>
                <a:cs typeface="Arial" panose="020B0604020202020204" pitchFamily="34" charset="0"/>
              </a:rPr>
              <a:t>Discuss within Argo (e.g. with Deep mission) the objective of having an O</a:t>
            </a:r>
            <a:r>
              <a:rPr lang="en-US" sz="2000" baseline="-25000" dirty="0">
                <a:ea typeface="Verdana" panose="020B0604030504040204" pitchFamily="34" charset="0"/>
                <a:cs typeface="Arial" panose="020B0604020202020204" pitchFamily="34" charset="0"/>
              </a:rPr>
              <a:t>2</a:t>
            </a:r>
            <a:r>
              <a:rPr lang="en-US" sz="2000" dirty="0">
                <a:ea typeface="Verdana" panose="020B0604030504040204" pitchFamily="34" charset="0"/>
                <a:cs typeface="Arial" panose="020B0604020202020204" pitchFamily="34" charset="0"/>
              </a:rPr>
              <a:t>-only mission.</a:t>
            </a:r>
          </a:p>
          <a:p>
            <a:r>
              <a:rPr lang="en-US" sz="2000" dirty="0">
                <a:ea typeface="Verdana" panose="020B0604030504040204" pitchFamily="34" charset="0"/>
                <a:cs typeface="Arial" panose="020B0604020202020204" pitchFamily="34" charset="0"/>
              </a:rPr>
              <a:t>Work with </a:t>
            </a:r>
            <a:r>
              <a:rPr lang="en-US" sz="2000" dirty="0">
                <a:solidFill>
                  <a:srgbClr val="C00000"/>
                </a:solidFill>
                <a:ea typeface="Verdana" panose="020B0604030504040204" pitchFamily="34" charset="0"/>
                <a:cs typeface="Arial" panose="020B0604020202020204" pitchFamily="34" charset="0"/>
              </a:rPr>
              <a:t>JCOMMOPS</a:t>
            </a:r>
            <a:r>
              <a:rPr lang="en-US" sz="2000" dirty="0">
                <a:ea typeface="Verdana" panose="020B0604030504040204" pitchFamily="34" charset="0"/>
                <a:cs typeface="Arial" panose="020B0604020202020204" pitchFamily="34" charset="0"/>
              </a:rPr>
              <a:t> to develop the appropriate monitoring tools and display with respect to objective / target for the network.</a:t>
            </a:r>
          </a:p>
          <a:p>
            <a:pPr lvl="1"/>
            <a:endParaRPr lang="fr-FR" dirty="0"/>
          </a:p>
          <a:p>
            <a:endParaRPr lang="fr-FR" dirty="0"/>
          </a:p>
        </p:txBody>
      </p:sp>
      <p:sp>
        <p:nvSpPr>
          <p:cNvPr id="4" name="Titre 1"/>
          <p:cNvSpPr>
            <a:spLocks noGrp="1"/>
          </p:cNvSpPr>
          <p:nvPr>
            <p:ph type="title"/>
          </p:nvPr>
        </p:nvSpPr>
        <p:spPr>
          <a:xfrm>
            <a:off x="3028208" y="149202"/>
            <a:ext cx="6709558" cy="555301"/>
          </a:xfrm>
        </p:spPr>
        <p:txBody>
          <a:bodyPr>
            <a:noAutofit/>
          </a:bodyPr>
          <a:lstStyle/>
          <a:p>
            <a:r>
              <a:rPr lang="en-AU" sz="3600" dirty="0">
                <a:latin typeface="+mn-lt"/>
              </a:rPr>
              <a:t>What is a BGC-Argo float ?</a:t>
            </a:r>
          </a:p>
        </p:txBody>
      </p:sp>
      <p:pic>
        <p:nvPicPr>
          <p:cNvPr id="5" name="Picture 4">
            <a:extLst>
              <a:ext uri="{FF2B5EF4-FFF2-40B4-BE49-F238E27FC236}">
                <a16:creationId xmlns:a16="http://schemas.microsoft.com/office/drawing/2014/main" id="{B9B0A26D-3225-ED4D-B320-11BF19A9AAC3}"/>
              </a:ext>
            </a:extLst>
          </p:cNvPr>
          <p:cNvPicPr>
            <a:picLocks noChangeAspect="1"/>
          </p:cNvPicPr>
          <p:nvPr/>
        </p:nvPicPr>
        <p:blipFill>
          <a:blip r:embed="rId2"/>
          <a:stretch>
            <a:fillRect/>
          </a:stretch>
        </p:blipFill>
        <p:spPr>
          <a:xfrm>
            <a:off x="7683335" y="3751648"/>
            <a:ext cx="4216626" cy="2979682"/>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A1D4B7F0-E6DA-924E-A054-3170D7D916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46" r="38758"/>
          <a:stretch/>
        </p:blipFill>
        <p:spPr bwMode="auto">
          <a:xfrm>
            <a:off x="10153403" y="0"/>
            <a:ext cx="1480086" cy="5296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9171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77075" y="2419340"/>
            <a:ext cx="5114925"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www.jcommops.org/ftp/Argo/Maps/2020-02-countries-bgc.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140" y="783771"/>
            <a:ext cx="6765741" cy="47836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0" y="213360"/>
            <a:ext cx="3901440" cy="913199"/>
          </a:xfrm>
          <a:prstGeom prst="rect">
            <a:avLst/>
          </a:prstGeom>
          <a:noFill/>
        </p:spPr>
        <p:txBody>
          <a:bodyPr wrap="square" rtlCol="0">
            <a:spAutoFit/>
          </a:bodyPr>
          <a:lstStyle/>
          <a:p>
            <a:pPr algn="ctr"/>
            <a:r>
              <a:rPr lang="en-US" sz="2667" dirty="0"/>
              <a:t>15 nations with operating BGC floats, more coming.</a:t>
            </a:r>
          </a:p>
        </p:txBody>
      </p:sp>
      <p:grpSp>
        <p:nvGrpSpPr>
          <p:cNvPr id="5" name="Group 4">
            <a:extLst>
              <a:ext uri="{FF2B5EF4-FFF2-40B4-BE49-F238E27FC236}">
                <a16:creationId xmlns:a16="http://schemas.microsoft.com/office/drawing/2014/main" id="{8445F00C-FE33-4847-A495-9AFCACC850B2}"/>
              </a:ext>
            </a:extLst>
          </p:cNvPr>
          <p:cNvGrpSpPr/>
          <p:nvPr/>
        </p:nvGrpSpPr>
        <p:grpSpPr>
          <a:xfrm>
            <a:off x="1524000" y="5901360"/>
            <a:ext cx="9144000" cy="911673"/>
            <a:chOff x="0" y="5901359"/>
            <a:chExt cx="9144000" cy="911673"/>
          </a:xfrm>
        </p:grpSpPr>
        <p:sp>
          <p:nvSpPr>
            <p:cNvPr id="6" name="Google Shape;55;p11">
              <a:extLst>
                <a:ext uri="{FF2B5EF4-FFF2-40B4-BE49-F238E27FC236}">
                  <a16:creationId xmlns:a16="http://schemas.microsoft.com/office/drawing/2014/main" id="{81FB9D39-B957-4744-9820-AFB7C9B21C2F}"/>
                </a:ext>
              </a:extLst>
            </p:cNvPr>
            <p:cNvSpPr/>
            <p:nvPr/>
          </p:nvSpPr>
          <p:spPr>
            <a:xfrm>
              <a:off x="0" y="6357196"/>
              <a:ext cx="9144000" cy="255112"/>
            </a:xfrm>
            <a:prstGeom prst="rect">
              <a:avLst/>
            </a:prstGeom>
            <a:solidFill>
              <a:srgbClr val="128C8B"/>
            </a:solidFill>
            <a:ln>
              <a:noFill/>
            </a:ln>
          </p:spPr>
          <p:txBody>
            <a:bodyPr spcFirstLastPara="1" wrap="square" lIns="0" tIns="0" rIns="0" bIns="0" anchor="t" anchorCtr="0">
              <a:noAutofit/>
            </a:bodyPr>
            <a:lstStyle/>
            <a:p>
              <a:pPr>
                <a:buClr>
                  <a:srgbClr val="000000"/>
                </a:buClr>
                <a:buFont typeface="Arial"/>
                <a:buNone/>
              </a:pPr>
              <a:endParaRPr sz="1400" kern="0">
                <a:solidFill>
                  <a:srgbClr val="000000"/>
                </a:solidFill>
                <a:cs typeface="Arial"/>
                <a:sym typeface="Arial"/>
              </a:endParaRPr>
            </a:p>
          </p:txBody>
        </p:sp>
        <p:pic>
          <p:nvPicPr>
            <p:cNvPr id="7" name="Picture 2">
              <a:extLst>
                <a:ext uri="{FF2B5EF4-FFF2-40B4-BE49-F238E27FC236}">
                  <a16:creationId xmlns:a16="http://schemas.microsoft.com/office/drawing/2014/main" id="{EBDCFB2B-179A-3C42-8E7A-7CD8A999E7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515" y="5901359"/>
              <a:ext cx="1284514" cy="91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79945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pSp>
        <p:nvGrpSpPr>
          <p:cNvPr id="2" name="Group 1">
            <a:extLst>
              <a:ext uri="{FF2B5EF4-FFF2-40B4-BE49-F238E27FC236}">
                <a16:creationId xmlns:a16="http://schemas.microsoft.com/office/drawing/2014/main" id="{14FEA7A5-D8CE-F345-AFFD-182A595A2DF7}"/>
              </a:ext>
            </a:extLst>
          </p:cNvPr>
          <p:cNvGrpSpPr/>
          <p:nvPr/>
        </p:nvGrpSpPr>
        <p:grpSpPr>
          <a:xfrm>
            <a:off x="1524000" y="5901360"/>
            <a:ext cx="9144000" cy="911673"/>
            <a:chOff x="0" y="5901359"/>
            <a:chExt cx="9144000" cy="911673"/>
          </a:xfrm>
        </p:grpSpPr>
        <p:sp>
          <p:nvSpPr>
            <p:cNvPr id="55" name="Google Shape;55;p11"/>
            <p:cNvSpPr/>
            <p:nvPr/>
          </p:nvSpPr>
          <p:spPr>
            <a:xfrm>
              <a:off x="0" y="6357196"/>
              <a:ext cx="9144000" cy="255112"/>
            </a:xfrm>
            <a:prstGeom prst="rect">
              <a:avLst/>
            </a:prstGeom>
            <a:solidFill>
              <a:srgbClr val="128C8B"/>
            </a:solidFill>
            <a:ln>
              <a:noFill/>
            </a:ln>
          </p:spPr>
          <p:txBody>
            <a:bodyPr spcFirstLastPara="1" wrap="square" lIns="0" tIns="0" rIns="0" bIns="0" anchor="t" anchorCtr="0">
              <a:noAutofit/>
            </a:bodyPr>
            <a:lstStyle/>
            <a:p>
              <a:pPr>
                <a:buClr>
                  <a:srgbClr val="000000"/>
                </a:buClr>
                <a:buFont typeface="Arial"/>
                <a:buNone/>
              </a:pPr>
              <a:endParaRPr sz="1400" kern="0">
                <a:solidFill>
                  <a:srgbClr val="000000"/>
                </a:solidFill>
                <a:cs typeface="Arial"/>
                <a:sym typeface="Aria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15" y="5901359"/>
              <a:ext cx="1284514" cy="91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600" y="1371601"/>
            <a:ext cx="3429000" cy="192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2337" y="179955"/>
            <a:ext cx="11382703" cy="1138773"/>
          </a:xfrm>
          <a:prstGeom prst="rect">
            <a:avLst/>
          </a:prstGeom>
          <a:noFill/>
        </p:spPr>
        <p:txBody>
          <a:bodyPr wrap="square" rtlCol="0">
            <a:spAutoFit/>
          </a:bodyPr>
          <a:lstStyle/>
          <a:p>
            <a:r>
              <a:rPr lang="en-US" sz="2800" dirty="0"/>
              <a:t>Readiness for global BGC Argo: </a:t>
            </a:r>
          </a:p>
          <a:p>
            <a:r>
              <a:rPr lang="en-US" sz="2000" dirty="0"/>
              <a:t>The SOCCOM, Core-Argo, and growing national programs enable implementation of a global BGC-Argo float array immediately. </a:t>
            </a: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1" y="1371600"/>
            <a:ext cx="548502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1" y="3810001"/>
            <a:ext cx="3200400" cy="213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0200" y="3810000"/>
            <a:ext cx="2870104" cy="2152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1F4DFAD4-D443-8140-9CBA-3591A31340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0600" y="3429000"/>
            <a:ext cx="1600200" cy="2844800"/>
          </a:xfrm>
          <a:prstGeom prst="rect">
            <a:avLst/>
          </a:prstGeom>
        </p:spPr>
      </p:pic>
    </p:spTree>
    <p:extLst>
      <p:ext uri="{BB962C8B-B14F-4D97-AF65-F5344CB8AC3E}">
        <p14:creationId xmlns:p14="http://schemas.microsoft.com/office/powerpoint/2010/main" val="319878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028" name="Picture 4" descr="C:\Users\johnson\Documents\MATLAB\500floats.png"/>
          <p:cNvPicPr>
            <a:picLocks noChangeAspect="1" noChangeArrowheads="1"/>
          </p:cNvPicPr>
          <p:nvPr/>
        </p:nvPicPr>
        <p:blipFill rotWithShape="1">
          <a:blip r:embed="rId3">
            <a:extLst>
              <a:ext uri="{28A0092B-C50C-407E-A947-70E740481C1C}">
                <a14:useLocalDpi xmlns:a14="http://schemas.microsoft.com/office/drawing/2010/main" val="0"/>
              </a:ext>
            </a:extLst>
          </a:blip>
          <a:srcRect l="11955" t="20878" r="8471" b="23832"/>
          <a:stretch/>
        </p:blipFill>
        <p:spPr bwMode="auto">
          <a:xfrm>
            <a:off x="4933396" y="2933205"/>
            <a:ext cx="5016157" cy="2530833"/>
          </a:xfrm>
          <a:prstGeom prst="rect">
            <a:avLst/>
          </a:prstGeom>
          <a:noFill/>
          <a:extLst>
            <a:ext uri="{909E8E84-426E-40DD-AFC4-6F175D3DCCD1}">
              <a14:hiddenFill xmlns:a14="http://schemas.microsoft.com/office/drawing/2010/main">
                <a:solidFill>
                  <a:srgbClr val="FFFFFF"/>
                </a:solidFill>
              </a14:hiddenFill>
            </a:ext>
          </a:extLst>
        </p:spPr>
      </p:pic>
      <p:sp>
        <p:nvSpPr>
          <p:cNvPr id="54" name="Google Shape;54;p11"/>
          <p:cNvSpPr txBox="1">
            <a:spLocks noGrp="1"/>
          </p:cNvSpPr>
          <p:nvPr>
            <p:ph type="body" idx="1"/>
          </p:nvPr>
        </p:nvSpPr>
        <p:spPr>
          <a:xfrm>
            <a:off x="252247" y="575442"/>
            <a:ext cx="9782401" cy="1828800"/>
          </a:xfrm>
          <a:prstGeom prst="rect">
            <a:avLst/>
          </a:prstGeom>
          <a:noFill/>
          <a:ln>
            <a:noFill/>
          </a:ln>
        </p:spPr>
        <p:txBody>
          <a:bodyPr spcFirstLastPara="1" vert="horz" wrap="square" lIns="91425" tIns="45700" rIns="132075" bIns="45700" rtlCol="0" anchor="t" anchorCtr="0">
            <a:noAutofit/>
          </a:bodyPr>
          <a:lstStyle/>
          <a:p>
            <a:pPr indent="-457200" algn="l">
              <a:buSzPts val="1700"/>
            </a:pPr>
            <a:r>
              <a:rPr lang="en-US" sz="2000" dirty="0">
                <a:solidFill>
                  <a:schemeClr val="tx1"/>
                </a:solidFill>
                <a:latin typeface="Arial" panose="020B0604020202020204" pitchFamily="34" charset="0"/>
                <a:ea typeface="Calibri"/>
                <a:cs typeface="Arial" panose="020B0604020202020204" pitchFamily="34" charset="0"/>
                <a:sym typeface="Calibri"/>
              </a:rPr>
              <a:t>SOCCOM program demonstrates that the U.S. is ready for global deployment of 500 BGC profiling floats</a:t>
            </a:r>
          </a:p>
          <a:p>
            <a:pPr lvl="1" indent="-457200" algn="l">
              <a:buSzPts val="1700"/>
            </a:pPr>
            <a:r>
              <a:rPr lang="en-US" sz="1600" dirty="0">
                <a:solidFill>
                  <a:schemeClr val="tx1"/>
                </a:solidFill>
                <a:latin typeface="Arial" panose="020B0604020202020204" pitchFamily="34" charset="0"/>
                <a:ea typeface="Calibri"/>
                <a:cs typeface="Arial" panose="020B0604020202020204" pitchFamily="34" charset="0"/>
                <a:sym typeface="Calibri"/>
              </a:rPr>
              <a:t>Measuring temperature, salinity, oxygen, pH, nitrate, chlorophyll, particles, and irradiance from 2000 m to the surface every 10 days</a:t>
            </a:r>
          </a:p>
          <a:p>
            <a:pPr indent="-457200" algn="l">
              <a:buSzPts val="1700"/>
            </a:pPr>
            <a:r>
              <a:rPr lang="en-US" sz="2000" dirty="0">
                <a:solidFill>
                  <a:schemeClr val="tx1"/>
                </a:solidFill>
                <a:latin typeface="Arial" panose="020B0604020202020204" pitchFamily="34" charset="0"/>
                <a:ea typeface="Calibri"/>
                <a:cs typeface="Arial" panose="020B0604020202020204" pitchFamily="34" charset="0"/>
                <a:sym typeface="Calibri"/>
              </a:rPr>
              <a:t>Open source data, available in near real-time</a:t>
            </a:r>
          </a:p>
          <a:p>
            <a:pPr lvl="1" indent="-457200" algn="l">
              <a:buSzPts val="1700"/>
            </a:pPr>
            <a:r>
              <a:rPr lang="en-US" sz="1600" dirty="0">
                <a:solidFill>
                  <a:schemeClr val="tx1"/>
                </a:solidFill>
                <a:latin typeface="Arial" panose="020B0604020202020204" pitchFamily="34" charset="0"/>
                <a:ea typeface="Calibri"/>
                <a:cs typeface="Arial" panose="020B0604020202020204" pitchFamily="34" charset="0"/>
                <a:sym typeface="Calibri"/>
              </a:rPr>
              <a:t>Established international data centers and protocols</a:t>
            </a:r>
          </a:p>
        </p:txBody>
      </p:sp>
      <p:sp>
        <p:nvSpPr>
          <p:cNvPr id="57" name="Google Shape;57;p11"/>
          <p:cNvSpPr txBox="1">
            <a:spLocks noGrp="1"/>
          </p:cNvSpPr>
          <p:nvPr>
            <p:ph type="title"/>
          </p:nvPr>
        </p:nvSpPr>
        <p:spPr>
          <a:xfrm>
            <a:off x="210737" y="82231"/>
            <a:ext cx="7919015" cy="508264"/>
          </a:xfrm>
          <a:prstGeom prst="rect">
            <a:avLst/>
          </a:prstGeom>
          <a:noFill/>
          <a:ln>
            <a:noFill/>
          </a:ln>
        </p:spPr>
        <p:txBody>
          <a:bodyPr spcFirstLastPara="1" vert="horz" wrap="square" lIns="91425" tIns="45700" rIns="132075" bIns="45700" rtlCol="0" anchor="ctr" anchorCtr="0">
            <a:noAutofit/>
          </a:bodyPr>
          <a:lstStyle/>
          <a:p>
            <a:pPr algn="l">
              <a:buClr>
                <a:schemeClr val="dk1"/>
              </a:buClr>
              <a:buNone/>
            </a:pPr>
            <a:r>
              <a:rPr lang="en-US" sz="3000" dirty="0">
                <a:latin typeface="Arial" panose="020B0604020202020204" pitchFamily="34" charset="0"/>
                <a:ea typeface="Calibri"/>
                <a:cs typeface="Arial" panose="020B0604020202020204" pitchFamily="34" charset="0"/>
                <a:sym typeface="Calibri"/>
              </a:rPr>
              <a:t>Expansion to global coverage</a:t>
            </a:r>
            <a:endParaRPr sz="2000" dirty="0">
              <a:latin typeface="Arial" panose="020B0604020202020204" pitchFamily="34" charset="0"/>
              <a:ea typeface="Calibri"/>
              <a:cs typeface="Arial" panose="020B0604020202020204" pitchFamily="34" charset="0"/>
              <a:sym typeface="Calibri"/>
            </a:endParaRPr>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346" r="38758"/>
          <a:stretch/>
        </p:blipFill>
        <p:spPr bwMode="auto">
          <a:xfrm>
            <a:off x="10152857" y="249381"/>
            <a:ext cx="1549815" cy="5545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39C403DC-AD32-7541-8FDB-EF698A308F8A}"/>
              </a:ext>
            </a:extLst>
          </p:cNvPr>
          <p:cNvPicPr>
            <a:picLocks noChangeAspect="1"/>
          </p:cNvPicPr>
          <p:nvPr/>
        </p:nvPicPr>
        <p:blipFill>
          <a:blip r:embed="rId5"/>
          <a:stretch>
            <a:fillRect/>
          </a:stretch>
        </p:blipFill>
        <p:spPr>
          <a:xfrm>
            <a:off x="285007" y="2667990"/>
            <a:ext cx="4073237" cy="3394364"/>
          </a:xfrm>
          <a:prstGeom prst="rect">
            <a:avLst/>
          </a:prstGeom>
        </p:spPr>
      </p:pic>
      <p:sp>
        <p:nvSpPr>
          <p:cNvPr id="12" name="Shape 38">
            <a:extLst>
              <a:ext uri="{FF2B5EF4-FFF2-40B4-BE49-F238E27FC236}">
                <a16:creationId xmlns:a16="http://schemas.microsoft.com/office/drawing/2014/main" id="{D855A3D0-DE99-194E-8015-42937132CE32}"/>
              </a:ext>
            </a:extLst>
          </p:cNvPr>
          <p:cNvSpPr/>
          <p:nvPr/>
        </p:nvSpPr>
        <p:spPr>
          <a:xfrm>
            <a:off x="0" y="6180438"/>
            <a:ext cx="12192000" cy="558801"/>
          </a:xfrm>
          <a:prstGeom prst="rect">
            <a:avLst/>
          </a:prstGeom>
          <a:solidFill>
            <a:srgbClr val="C0EDFE"/>
          </a:solidFill>
          <a:ln w="12700">
            <a:miter lim="400000"/>
          </a:ln>
          <a:effectLst>
            <a:outerShdw blurRad="63500" dist="25399" dir="5400000" rotWithShape="0">
              <a:srgbClr val="000000">
                <a:alpha val="34999"/>
              </a:srgbClr>
            </a:outerShdw>
          </a:effectLst>
        </p:spPr>
        <p:txBody>
          <a:bodyPr lIns="0" tIns="0" rIns="0" bIns="0"/>
          <a:lstStyle/>
          <a:p>
            <a:pPr lvl="0">
              <a:defRPr>
                <a:latin typeface="Gill Sans"/>
                <a:ea typeface="Gill Sans"/>
                <a:cs typeface="Gill Sans"/>
                <a:sym typeface="Gill Sans"/>
              </a:defRPr>
            </a:pPr>
            <a:endParaRPr/>
          </a:p>
        </p:txBody>
      </p:sp>
      <p:pic>
        <p:nvPicPr>
          <p:cNvPr id="13" name="pasted-image.pdf">
            <a:extLst>
              <a:ext uri="{FF2B5EF4-FFF2-40B4-BE49-F238E27FC236}">
                <a16:creationId xmlns:a16="http://schemas.microsoft.com/office/drawing/2014/main" id="{BEDD66F3-679A-CC40-8007-6537E6852F7A}"/>
              </a:ext>
            </a:extLst>
          </p:cNvPr>
          <p:cNvPicPr/>
          <p:nvPr/>
        </p:nvPicPr>
        <p:blipFill>
          <a:blip r:embed="rId6"/>
          <a:stretch>
            <a:fillRect/>
          </a:stretch>
        </p:blipFill>
        <p:spPr>
          <a:xfrm>
            <a:off x="317900" y="6081627"/>
            <a:ext cx="1964651" cy="776373"/>
          </a:xfrm>
          <a:prstGeom prst="rect">
            <a:avLst/>
          </a:prstGeom>
          <a:ln w="12700">
            <a:miter lim="400000"/>
          </a:ln>
        </p:spPr>
      </p:pic>
      <p:cxnSp>
        <p:nvCxnSpPr>
          <p:cNvPr id="3" name="Straight Arrow Connector 2">
            <a:extLst>
              <a:ext uri="{FF2B5EF4-FFF2-40B4-BE49-F238E27FC236}">
                <a16:creationId xmlns:a16="http://schemas.microsoft.com/office/drawing/2014/main" id="{CA165636-33EE-134C-825F-0C29E390D626}"/>
              </a:ext>
            </a:extLst>
          </p:cNvPr>
          <p:cNvCxnSpPr/>
          <p:nvPr/>
        </p:nvCxnSpPr>
        <p:spPr>
          <a:xfrm>
            <a:off x="4037610" y="4227616"/>
            <a:ext cx="736271" cy="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157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5472833462_1637d67619_k.jpg"/>
          <p:cNvPicPr>
            <a:picLocks noChangeAspect="1"/>
          </p:cNvPicPr>
          <p:nvPr/>
        </p:nvPicPr>
        <p:blipFill>
          <a:blip r:embed="rId2"/>
          <a:stretch>
            <a:fillRect/>
          </a:stretch>
        </p:blipFill>
        <p:spPr>
          <a:xfrm>
            <a:off x="0" y="-1"/>
            <a:ext cx="12192000" cy="8106835"/>
          </a:xfrm>
          <a:prstGeom prst="rect">
            <a:avLst/>
          </a:prstGeom>
        </p:spPr>
      </p:pic>
      <p:sp>
        <p:nvSpPr>
          <p:cNvPr id="2" name="Date Placeholder 1">
            <a:extLst>
              <a:ext uri="{FF2B5EF4-FFF2-40B4-BE49-F238E27FC236}">
                <a16:creationId xmlns:a16="http://schemas.microsoft.com/office/drawing/2014/main" id="{BD720638-875F-C045-8082-6A7BC5B857D9}"/>
              </a:ext>
            </a:extLst>
          </p:cNvPr>
          <p:cNvSpPr>
            <a:spLocks noGrp="1"/>
          </p:cNvSpPr>
          <p:nvPr>
            <p:ph type="dt" sz="half" idx="10"/>
          </p:nvPr>
        </p:nvSpPr>
        <p:spPr/>
        <p:txBody>
          <a:bodyPr/>
          <a:lstStyle/>
          <a:p>
            <a:fld id="{A0C4860C-F9A2-AA46-9915-BBD8F7D7C682}" type="datetime1">
              <a:rPr lang="en-US" smtClean="0"/>
              <a:t>5/7/20</a:t>
            </a:fld>
            <a:endParaRPr lang="en-US"/>
          </a:p>
        </p:txBody>
      </p:sp>
    </p:spTree>
    <p:extLst>
      <p:ext uri="{BB962C8B-B14F-4D97-AF65-F5344CB8AC3E}">
        <p14:creationId xmlns:p14="http://schemas.microsoft.com/office/powerpoint/2010/main" val="37759016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5901" y="4318151"/>
            <a:ext cx="1790439" cy="179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71" y="399731"/>
            <a:ext cx="4987844" cy="1938976"/>
          </a:xfrm>
          <a:prstGeom prst="rect">
            <a:avLst/>
          </a:prstGeom>
          <a:noFill/>
        </p:spPr>
        <p:txBody>
          <a:bodyPr wrap="square" lIns="91422" tIns="45712" rIns="91422" bIns="45712" rtlCol="0">
            <a:spAutoFit/>
          </a:bodyPr>
          <a:lstStyle/>
          <a:p>
            <a:pPr defTabSz="457128"/>
            <a:r>
              <a:rPr lang="en-US" sz="2000" dirty="0">
                <a:solidFill>
                  <a:prstClr val="black"/>
                </a:solidFill>
                <a:cs typeface="Arial"/>
                <a:sym typeface="Arial"/>
                <a:rtl val="0"/>
              </a:rPr>
              <a:t>200 profiling floats over 6 (now 10) years with </a:t>
            </a:r>
            <a:r>
              <a:rPr lang="en-US" sz="2000" dirty="0">
                <a:solidFill>
                  <a:srgbClr val="FF0000"/>
                </a:solidFill>
                <a:cs typeface="Arial"/>
                <a:sym typeface="Arial"/>
                <a:rtl val="0"/>
              </a:rPr>
              <a:t>pH, NO</a:t>
            </a:r>
            <a:r>
              <a:rPr lang="en-US" sz="2000" baseline="-25000" dirty="0">
                <a:solidFill>
                  <a:srgbClr val="FF0000"/>
                </a:solidFill>
                <a:cs typeface="Arial"/>
                <a:sym typeface="Arial"/>
                <a:rtl val="0"/>
              </a:rPr>
              <a:t>3</a:t>
            </a:r>
            <a:r>
              <a:rPr lang="en-US" sz="2000" baseline="30000" dirty="0">
                <a:solidFill>
                  <a:srgbClr val="FF0000"/>
                </a:solidFill>
                <a:cs typeface="Arial"/>
                <a:sym typeface="Arial"/>
                <a:rtl val="0"/>
              </a:rPr>
              <a:t>-</a:t>
            </a:r>
            <a:r>
              <a:rPr lang="en-US" sz="2000" dirty="0">
                <a:solidFill>
                  <a:srgbClr val="FF0000"/>
                </a:solidFill>
                <a:cs typeface="Arial"/>
                <a:sym typeface="Arial"/>
                <a:rtl val="0"/>
              </a:rPr>
              <a:t>, O</a:t>
            </a:r>
            <a:r>
              <a:rPr lang="en-US" sz="2000" baseline="-25000" dirty="0">
                <a:solidFill>
                  <a:srgbClr val="FF0000"/>
                </a:solidFill>
                <a:cs typeface="Arial"/>
                <a:sym typeface="Arial"/>
                <a:rtl val="0"/>
              </a:rPr>
              <a:t>2</a:t>
            </a:r>
            <a:r>
              <a:rPr lang="en-US" sz="2000" dirty="0">
                <a:solidFill>
                  <a:srgbClr val="FF0000"/>
                </a:solidFill>
                <a:cs typeface="Arial"/>
                <a:sym typeface="Arial"/>
                <a:rtl val="0"/>
              </a:rPr>
              <a:t>, &amp; </a:t>
            </a:r>
            <a:r>
              <a:rPr lang="en-US" sz="2000" dirty="0" err="1">
                <a:solidFill>
                  <a:srgbClr val="FF0000"/>
                </a:solidFill>
                <a:cs typeface="Arial"/>
                <a:sym typeface="Arial"/>
                <a:rtl val="0"/>
              </a:rPr>
              <a:t>biooptical</a:t>
            </a:r>
            <a:r>
              <a:rPr lang="en-US" sz="2000" dirty="0">
                <a:solidFill>
                  <a:srgbClr val="FF0000"/>
                </a:solidFill>
                <a:cs typeface="Arial"/>
                <a:sym typeface="Arial"/>
                <a:rtl val="0"/>
              </a:rPr>
              <a:t> </a:t>
            </a:r>
            <a:r>
              <a:rPr lang="en-US" sz="2000" dirty="0">
                <a:solidFill>
                  <a:prstClr val="black"/>
                </a:solidFill>
                <a:cs typeface="Arial"/>
                <a:sym typeface="Arial"/>
                <a:rtl val="0"/>
              </a:rPr>
              <a:t>sensors.  Sea-ice enabled. Calibration methods established, derived carbon and chlorophyll parameters, data public through Argo and on SOCCOM website.</a:t>
            </a:r>
          </a:p>
        </p:txBody>
      </p:sp>
      <p:sp>
        <p:nvSpPr>
          <p:cNvPr id="3" name="TextBox 2"/>
          <p:cNvSpPr txBox="1"/>
          <p:nvPr/>
        </p:nvSpPr>
        <p:spPr>
          <a:xfrm>
            <a:off x="1176966" y="2857058"/>
            <a:ext cx="5632346" cy="707870"/>
          </a:xfrm>
          <a:prstGeom prst="rect">
            <a:avLst/>
          </a:prstGeom>
          <a:noFill/>
        </p:spPr>
        <p:txBody>
          <a:bodyPr wrap="square" lIns="91422" tIns="45712" rIns="91422" bIns="45712" rtlCol="0">
            <a:spAutoFit/>
          </a:bodyPr>
          <a:lstStyle/>
          <a:p>
            <a:pPr defTabSz="457128"/>
            <a:r>
              <a:rPr lang="en-US" sz="2000" dirty="0">
                <a:solidFill>
                  <a:prstClr val="black"/>
                </a:solidFill>
                <a:cs typeface="Arial"/>
                <a:sym typeface="Arial"/>
                <a:rtl val="0"/>
              </a:rPr>
              <a:t>BGC Southern Ocean State Estimate (</a:t>
            </a:r>
            <a:r>
              <a:rPr lang="en-US" sz="2000" dirty="0">
                <a:solidFill>
                  <a:srgbClr val="FF0000"/>
                </a:solidFill>
                <a:cs typeface="Arial"/>
                <a:sym typeface="Arial"/>
                <a:rtl val="0"/>
              </a:rPr>
              <a:t>B-SOSE</a:t>
            </a:r>
            <a:r>
              <a:rPr lang="en-US" sz="2000" dirty="0">
                <a:solidFill>
                  <a:prstClr val="black"/>
                </a:solidFill>
                <a:cs typeface="Arial"/>
                <a:sym typeface="Arial"/>
                <a:rtl val="0"/>
              </a:rPr>
              <a:t>) for 4D fields &amp; fluxes, constrained by observations</a:t>
            </a:r>
          </a:p>
        </p:txBody>
      </p:sp>
      <p:sp>
        <p:nvSpPr>
          <p:cNvPr id="4" name="TextBox 3"/>
          <p:cNvSpPr txBox="1"/>
          <p:nvPr/>
        </p:nvSpPr>
        <p:spPr>
          <a:xfrm>
            <a:off x="3503220" y="4795135"/>
            <a:ext cx="6436427" cy="1323423"/>
          </a:xfrm>
          <a:prstGeom prst="rect">
            <a:avLst/>
          </a:prstGeom>
          <a:noFill/>
        </p:spPr>
        <p:txBody>
          <a:bodyPr wrap="square" lIns="91422" tIns="45712" rIns="91422" bIns="45712" rtlCol="0">
            <a:spAutoFit/>
          </a:bodyPr>
          <a:lstStyle/>
          <a:p>
            <a:pPr defTabSz="457128"/>
            <a:r>
              <a:rPr lang="en-US" sz="2000" dirty="0">
                <a:solidFill>
                  <a:prstClr val="black"/>
                </a:solidFill>
                <a:cs typeface="Arial"/>
                <a:sym typeface="Arial"/>
                <a:rtl val="0"/>
              </a:rPr>
              <a:t>Improve </a:t>
            </a:r>
            <a:r>
              <a:rPr lang="en-US" sz="2000" dirty="0">
                <a:solidFill>
                  <a:srgbClr val="FF0000"/>
                </a:solidFill>
                <a:cs typeface="Arial"/>
                <a:sym typeface="Arial"/>
                <a:rtl val="0"/>
              </a:rPr>
              <a:t>Earth System (GFDL) model simulations </a:t>
            </a:r>
            <a:r>
              <a:rPr lang="en-US" sz="2000" dirty="0">
                <a:solidFill>
                  <a:prstClr val="black"/>
                </a:solidFill>
                <a:cs typeface="Arial"/>
                <a:sym typeface="Arial"/>
                <a:rtl val="0"/>
              </a:rPr>
              <a:t>of future Southern Ocean health and role in carbon and climate.</a:t>
            </a:r>
          </a:p>
          <a:p>
            <a:pPr defTabSz="457128"/>
            <a:r>
              <a:rPr lang="en-US" sz="2000" dirty="0">
                <a:solidFill>
                  <a:srgbClr val="C00000"/>
                </a:solidFill>
                <a:cs typeface="Arial"/>
                <a:sym typeface="Arial"/>
                <a:rtl val="0"/>
              </a:rPr>
              <a:t>SOMIP</a:t>
            </a:r>
            <a:r>
              <a:rPr lang="en-US" sz="2000" dirty="0">
                <a:solidFill>
                  <a:prstClr val="black"/>
                </a:solidFill>
                <a:cs typeface="Arial"/>
                <a:sym typeface="Arial"/>
                <a:rtl val="0"/>
              </a:rPr>
              <a:t> (Southern Ocean Model </a:t>
            </a:r>
            <a:r>
              <a:rPr lang="en-US" sz="2000" dirty="0" err="1">
                <a:solidFill>
                  <a:prstClr val="black"/>
                </a:solidFill>
                <a:cs typeface="Arial"/>
                <a:sym typeface="Arial"/>
                <a:rtl val="0"/>
              </a:rPr>
              <a:t>Intercomparison</a:t>
            </a:r>
            <a:r>
              <a:rPr lang="en-US" sz="2000" dirty="0">
                <a:solidFill>
                  <a:prstClr val="black"/>
                </a:solidFill>
                <a:cs typeface="Arial"/>
                <a:sym typeface="Arial"/>
                <a:rtl val="0"/>
              </a:rPr>
              <a:t> Project)</a:t>
            </a:r>
          </a:p>
          <a:p>
            <a:pPr defTabSz="457128"/>
            <a:r>
              <a:rPr lang="en-US" sz="2000" dirty="0">
                <a:solidFill>
                  <a:prstClr val="black"/>
                </a:solidFill>
                <a:cs typeface="Arial"/>
                <a:sym typeface="Arial"/>
                <a:rtl val="0"/>
              </a:rPr>
              <a:t>Model metrics; CMIP5, CMIP6 analyses </a:t>
            </a:r>
          </a:p>
        </p:txBody>
      </p:sp>
      <p:cxnSp>
        <p:nvCxnSpPr>
          <p:cNvPr id="6" name="Straight Arrow Connector 5"/>
          <p:cNvCxnSpPr/>
          <p:nvPr/>
        </p:nvCxnSpPr>
        <p:spPr>
          <a:xfrm>
            <a:off x="2030248" y="2213110"/>
            <a:ext cx="724996" cy="62564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400167" y="3888207"/>
            <a:ext cx="722942" cy="603259"/>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340" y="320011"/>
            <a:ext cx="2115710" cy="158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a:grpSpLocks noChangeAspect="1"/>
          </p:cNvGrpSpPr>
          <p:nvPr/>
        </p:nvGrpSpPr>
        <p:grpSpPr>
          <a:xfrm>
            <a:off x="13187" y="6081368"/>
            <a:ext cx="12192000" cy="776297"/>
            <a:chOff x="-1487087" y="6046207"/>
            <a:chExt cx="12193191" cy="776373"/>
          </a:xfrm>
        </p:grpSpPr>
        <p:sp>
          <p:nvSpPr>
            <p:cNvPr id="10" name="Shape 38"/>
            <p:cNvSpPr/>
            <p:nvPr/>
          </p:nvSpPr>
          <p:spPr>
            <a:xfrm>
              <a:off x="-1487087" y="6154993"/>
              <a:ext cx="12193191" cy="558801"/>
            </a:xfrm>
            <a:prstGeom prst="rect">
              <a:avLst/>
            </a:prstGeom>
            <a:solidFill>
              <a:srgbClr val="C0EDFE"/>
            </a:solidFill>
            <a:ln w="12700">
              <a:miter lim="400000"/>
            </a:ln>
            <a:effectLst>
              <a:outerShdw blurRad="63500" dist="25399" dir="5400000" rotWithShape="0">
                <a:srgbClr val="000000">
                  <a:alpha val="34999"/>
                </a:srgbClr>
              </a:outerShdw>
            </a:effectLst>
          </p:spPr>
          <p:txBody>
            <a:bodyPr lIns="0" tIns="0" rIns="0" bIns="0"/>
            <a:lstStyle/>
            <a:p>
              <a:pPr defTabSz="457128">
                <a:defRPr>
                  <a:latin typeface="Gill Sans"/>
                  <a:ea typeface="Gill Sans"/>
                  <a:cs typeface="Gill Sans"/>
                  <a:sym typeface="Gill Sans"/>
                </a:defRPr>
              </a:pPr>
              <a:endParaRPr>
                <a:solidFill>
                  <a:prstClr val="black"/>
                </a:solidFill>
                <a:latin typeface="Gill Sans"/>
                <a:ea typeface="Gill Sans"/>
                <a:cs typeface="Gill Sans"/>
                <a:rtl val="0"/>
              </a:endParaRPr>
            </a:p>
          </p:txBody>
        </p:sp>
        <p:pic>
          <p:nvPicPr>
            <p:cNvPr id="11" name="pasted-image.pdf"/>
            <p:cNvPicPr>
              <a:picLocks noChangeAspect="1"/>
            </p:cNvPicPr>
            <p:nvPr/>
          </p:nvPicPr>
          <p:blipFill>
            <a:blip r:embed="rId5"/>
            <a:stretch>
              <a:fillRect/>
            </a:stretch>
          </p:blipFill>
          <p:spPr>
            <a:xfrm>
              <a:off x="-1242797" y="6046207"/>
              <a:ext cx="1964651" cy="776373"/>
            </a:xfrm>
            <a:prstGeom prst="rect">
              <a:avLst/>
            </a:prstGeom>
            <a:ln w="12700">
              <a:miter lim="400000"/>
            </a:ln>
          </p:spPr>
        </p:pic>
      </p:grpSp>
      <p:sp>
        <p:nvSpPr>
          <p:cNvPr id="5" name="TextBox 4"/>
          <p:cNvSpPr txBox="1"/>
          <p:nvPr/>
        </p:nvSpPr>
        <p:spPr>
          <a:xfrm>
            <a:off x="8236360" y="0"/>
            <a:ext cx="3817094" cy="646331"/>
          </a:xfrm>
          <a:prstGeom prst="rect">
            <a:avLst/>
          </a:prstGeom>
          <a:noFill/>
        </p:spPr>
        <p:txBody>
          <a:bodyPr wrap="square" rtlCol="0">
            <a:spAutoFit/>
          </a:bodyPr>
          <a:lstStyle/>
          <a:p>
            <a:pPr defTabSz="914256"/>
            <a:r>
              <a:rPr lang="en-US" sz="3600" dirty="0">
                <a:solidFill>
                  <a:srgbClr val="000000"/>
                </a:solidFill>
              </a:rPr>
              <a:t>SOCCOM Strategy</a:t>
            </a:r>
          </a:p>
        </p:txBody>
      </p:sp>
      <p:sp>
        <p:nvSpPr>
          <p:cNvPr id="19" name="TextBox 18"/>
          <p:cNvSpPr txBox="1"/>
          <p:nvPr/>
        </p:nvSpPr>
        <p:spPr>
          <a:xfrm>
            <a:off x="7552706" y="6224889"/>
            <a:ext cx="7524256" cy="400093"/>
          </a:xfrm>
          <a:prstGeom prst="rect">
            <a:avLst/>
          </a:prstGeom>
          <a:noFill/>
        </p:spPr>
        <p:txBody>
          <a:bodyPr wrap="square" lIns="91422" tIns="45712" rIns="91422" bIns="45712" rtlCol="0">
            <a:spAutoFit/>
          </a:bodyPr>
          <a:lstStyle/>
          <a:p>
            <a:pPr defTabSz="457128"/>
            <a:r>
              <a:rPr lang="en-US" sz="2000" dirty="0">
                <a:solidFill>
                  <a:prstClr val="black"/>
                </a:solidFill>
                <a:cs typeface="Arial"/>
                <a:sym typeface="Arial"/>
                <a:rtl val="0"/>
              </a:rPr>
              <a:t>A. Morrison: GFDL CM2.6 current velocities</a:t>
            </a:r>
          </a:p>
        </p:txBody>
      </p:sp>
      <p:pic>
        <p:nvPicPr>
          <p:cNvPr id="14" name="Picture 13">
            <a:extLst>
              <a:ext uri="{FF2B5EF4-FFF2-40B4-BE49-F238E27FC236}">
                <a16:creationId xmlns:a16="http://schemas.microsoft.com/office/drawing/2014/main" id="{1E33AE28-9734-1544-B18A-7A512892DE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6656" y="1128156"/>
            <a:ext cx="2813170" cy="3467109"/>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FFD47BC2-715C-6640-8522-BF566263D3A9}"/>
              </a:ext>
            </a:extLst>
          </p:cNvPr>
          <p:cNvSpPr txBox="1"/>
          <p:nvPr/>
        </p:nvSpPr>
        <p:spPr>
          <a:xfrm>
            <a:off x="8225641" y="534390"/>
            <a:ext cx="3966359" cy="461665"/>
          </a:xfrm>
          <a:prstGeom prst="rect">
            <a:avLst/>
          </a:prstGeom>
          <a:noFill/>
        </p:spPr>
        <p:txBody>
          <a:bodyPr wrap="square" rtlCol="0">
            <a:spAutoFit/>
          </a:bodyPr>
          <a:lstStyle/>
          <a:p>
            <a:r>
              <a:rPr lang="en-US" sz="2400" dirty="0">
                <a:hlinkClick r:id="rId7"/>
              </a:rPr>
              <a:t>http://soccom.princeton.edu</a:t>
            </a:r>
            <a:r>
              <a:rPr lang="en-US" sz="2400" dirty="0"/>
              <a:t> </a:t>
            </a:r>
          </a:p>
        </p:txBody>
      </p:sp>
    </p:spTree>
    <p:extLst>
      <p:ext uri="{BB962C8B-B14F-4D97-AF65-F5344CB8AC3E}">
        <p14:creationId xmlns:p14="http://schemas.microsoft.com/office/powerpoint/2010/main" val="23617249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383</TotalTime>
  <Words>1283</Words>
  <Application>Microsoft Macintosh PowerPoint</Application>
  <PresentationFormat>Widescreen</PresentationFormat>
  <Paragraphs>113</Paragraphs>
  <Slides>16</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DIN Alternate</vt:lpstr>
      <vt:lpstr>Gill Sans</vt:lpstr>
      <vt:lpstr>Helvetica</vt:lpstr>
      <vt:lpstr>Open Sans</vt:lpstr>
      <vt:lpstr>Times</vt:lpstr>
      <vt:lpstr>Office Theme</vt:lpstr>
      <vt:lpstr>PowerPoint Presentation</vt:lpstr>
      <vt:lpstr>Why BGC Argo? https://biogeochemical-argo.org/</vt:lpstr>
      <vt:lpstr>One Argo: Core, BGC and Deep </vt:lpstr>
      <vt:lpstr>What is a BGC-Argo float ?</vt:lpstr>
      <vt:lpstr>PowerPoint Presentation</vt:lpstr>
      <vt:lpstr>PowerPoint Presentation</vt:lpstr>
      <vt:lpstr>Expansion to global coverage</vt:lpstr>
      <vt:lpstr>PowerPoint Presentation</vt:lpstr>
      <vt:lpstr>PowerPoint Presentation</vt:lpstr>
      <vt:lpstr>SOCCOM 2014-2020: floats and data sets http://soccom.princeton.edu </vt:lpstr>
      <vt:lpstr>Overturning circulation and carbon from SOCCOM BGC-Argo floats </vt:lpstr>
      <vt:lpstr>Topographic effects on circulation and vertical mixing:  Taylor columns</vt:lpstr>
      <vt:lpstr>Topographic effects on circulation and vertical mixing:  Taylor columns</vt:lpstr>
      <vt:lpstr>PowerPoint Presentation</vt:lpstr>
      <vt:lpstr>And many more publications, products, projects, discussions, future plans…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global Biogeochemical Argo pilot array: Southern Ocean Carbon and Climate Observations and Modeling (SOCCOM) profiling floats and results  EGU2020-13069 OS1.6/CL2.15 ‘Improved Understanding of Ocean Variability and Climate’</dc:title>
  <dc:creator>Lynne Talley</dc:creator>
  <cp:lastModifiedBy>Lynne Talley</cp:lastModifiedBy>
  <cp:revision>49</cp:revision>
  <dcterms:created xsi:type="dcterms:W3CDTF">2020-05-07T17:11:07Z</dcterms:created>
  <dcterms:modified xsi:type="dcterms:W3CDTF">2020-05-08T03:54:53Z</dcterms:modified>
</cp:coreProperties>
</file>