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0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099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6960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6208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9524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6165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1976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1863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856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4037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86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7790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16069-588A-4E30-8364-88B474E0C326}" type="datetimeFigureOut">
              <a:rPr lang="fr-CH" smtClean="0"/>
              <a:t>26.04.2020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0D66B-00BA-489A-9746-D4AF95C8380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851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2271" y="6550223"/>
            <a:ext cx="7370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/>
              <a:t>EGU2020 – SSP3.21 – Glacial </a:t>
            </a:r>
            <a:r>
              <a:rPr lang="fr-CH" sz="1400" dirty="0" err="1" smtClean="0"/>
              <a:t>overdeepenings</a:t>
            </a:r>
            <a:r>
              <a:rPr lang="fr-CH" sz="1400" dirty="0" smtClean="0"/>
              <a:t>: </a:t>
            </a:r>
            <a:r>
              <a:rPr lang="fr-CH" sz="1400" dirty="0" err="1" smtClean="0"/>
              <a:t>preserving</a:t>
            </a:r>
            <a:r>
              <a:rPr lang="fr-CH" sz="1400" dirty="0" smtClean="0"/>
              <a:t> the </a:t>
            </a:r>
            <a:r>
              <a:rPr lang="fr-CH" sz="1400" dirty="0" err="1" smtClean="0"/>
              <a:t>sedimentary</a:t>
            </a:r>
            <a:r>
              <a:rPr lang="fr-CH" sz="1400" dirty="0" smtClean="0"/>
              <a:t> record </a:t>
            </a:r>
            <a:r>
              <a:rPr lang="fr-CH" sz="1400" dirty="0" err="1" smtClean="0"/>
              <a:t>through</a:t>
            </a:r>
            <a:r>
              <a:rPr lang="fr-CH" sz="1400" dirty="0" smtClean="0"/>
              <a:t> </a:t>
            </a:r>
            <a:r>
              <a:rPr lang="fr-CH" sz="1400" dirty="0" err="1" smtClean="0"/>
              <a:t>ice</a:t>
            </a:r>
            <a:r>
              <a:rPr lang="fr-CH" sz="1400" dirty="0" smtClean="0"/>
              <a:t> </a:t>
            </a:r>
            <a:r>
              <a:rPr lang="fr-CH" sz="1400" dirty="0" err="1" smtClean="0"/>
              <a:t>ages</a:t>
            </a:r>
            <a:endParaRPr lang="fr-CH" sz="1400" dirty="0"/>
          </a:p>
        </p:txBody>
      </p:sp>
      <p:sp>
        <p:nvSpPr>
          <p:cNvPr id="5" name="Rectangle 4"/>
          <p:cNvSpPr/>
          <p:nvPr/>
        </p:nvSpPr>
        <p:spPr>
          <a:xfrm>
            <a:off x="341870" y="272267"/>
            <a:ext cx="11539152" cy="1895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Chance for glacially-conditioned sediment to persist within glacial </a:t>
            </a:r>
            <a:r>
              <a:rPr lang="en-US" b="1" dirty="0" err="1"/>
              <a:t>overdeepenings</a:t>
            </a:r>
            <a:r>
              <a:rPr lang="en-US" b="1" dirty="0"/>
              <a:t> through multiple glacial cycles</a:t>
            </a:r>
            <a:endParaRPr lang="fr-CH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Gilles Antoniazza</a:t>
            </a:r>
            <a:r>
              <a:rPr lang="en-US" baseline="30000" dirty="0"/>
              <a:t>1</a:t>
            </a:r>
            <a:r>
              <a:rPr lang="en-US" dirty="0"/>
              <a:t> and Stuart N. </a:t>
            </a:r>
            <a:r>
              <a:rPr lang="en-US" dirty="0" smtClean="0"/>
              <a:t>Lane</a:t>
            </a:r>
            <a:r>
              <a:rPr lang="en-US" baseline="30000" dirty="0" smtClean="0"/>
              <a:t>1</a:t>
            </a:r>
          </a:p>
          <a:p>
            <a:endParaRPr lang="fr-CH" dirty="0"/>
          </a:p>
          <a:p>
            <a:r>
              <a:rPr lang="en-US" dirty="0"/>
              <a:t>1 University of Lausanne, Institute of Earth Surface Dynamics (IDYST), Switzerland</a:t>
            </a:r>
            <a:endParaRPr lang="fr-CH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CH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98388" y="2720965"/>
            <a:ext cx="11226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err="1" smtClean="0"/>
              <a:t>Need</a:t>
            </a:r>
            <a:r>
              <a:rPr lang="fr-CH" dirty="0" smtClean="0"/>
              <a:t> to </a:t>
            </a:r>
            <a:r>
              <a:rPr lang="fr-CH" dirty="0" err="1" smtClean="0"/>
              <a:t>understand</a:t>
            </a:r>
            <a:r>
              <a:rPr lang="fr-CH" dirty="0" smtClean="0"/>
              <a:t> how </a:t>
            </a:r>
            <a:r>
              <a:rPr lang="fr-CH" dirty="0" err="1" smtClean="0"/>
              <a:t>erosion</a:t>
            </a:r>
            <a:r>
              <a:rPr lang="fr-CH" dirty="0" smtClean="0"/>
              <a:t> rates and </a:t>
            </a:r>
            <a:r>
              <a:rPr lang="fr-CH" dirty="0" err="1" smtClean="0"/>
              <a:t>sediment</a:t>
            </a:r>
            <a:r>
              <a:rPr lang="fr-CH" dirty="0" smtClean="0"/>
              <a:t> </a:t>
            </a:r>
            <a:r>
              <a:rPr lang="fr-CH" dirty="0" err="1" smtClean="0"/>
              <a:t>yield</a:t>
            </a:r>
            <a:r>
              <a:rPr lang="fr-CH" dirty="0" smtClean="0"/>
              <a:t> </a:t>
            </a:r>
            <a:r>
              <a:rPr lang="fr-CH" dirty="0" err="1" smtClean="0"/>
              <a:t>exported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glaciers change </a:t>
            </a:r>
            <a:r>
              <a:rPr lang="fr-CH" dirty="0" err="1" smtClean="0"/>
              <a:t>through</a:t>
            </a:r>
            <a:r>
              <a:rPr lang="fr-CH" dirty="0" smtClean="0"/>
              <a:t> multiple glacial cycles, </a:t>
            </a:r>
            <a:r>
              <a:rPr lang="fr-CH" dirty="0" err="1" smtClean="0"/>
              <a:t>notably</a:t>
            </a:r>
            <a:r>
              <a:rPr lang="fr-CH" dirty="0" smtClean="0"/>
              <a:t> </a:t>
            </a:r>
            <a:r>
              <a:rPr lang="fr-CH" dirty="0" err="1" smtClean="0"/>
              <a:t>during</a:t>
            </a:r>
            <a:r>
              <a:rPr lang="fr-CH" dirty="0" smtClean="0"/>
              <a:t> </a:t>
            </a:r>
            <a:r>
              <a:rPr lang="fr-CH" dirty="0" smtClean="0">
                <a:sym typeface="Wingdings" panose="05000000000000000000" pitchFamily="2" charset="2"/>
              </a:rPr>
              <a:t>phases of glacier </a:t>
            </a:r>
            <a:r>
              <a:rPr lang="fr-CH" dirty="0" err="1" smtClean="0">
                <a:sym typeface="Wingdings" panose="05000000000000000000" pitchFamily="2" charset="2"/>
              </a:rPr>
              <a:t>advance</a:t>
            </a:r>
            <a:r>
              <a:rPr lang="fr-CH" dirty="0" smtClean="0">
                <a:sym typeface="Wingdings" panose="05000000000000000000" pitchFamily="2" charset="2"/>
              </a:rPr>
              <a:t>, </a:t>
            </a:r>
            <a:r>
              <a:rPr lang="fr-CH" dirty="0" err="1" smtClean="0">
                <a:sym typeface="Wingdings" panose="05000000000000000000" pitchFamily="2" charset="2"/>
              </a:rPr>
              <a:t>retreat</a:t>
            </a:r>
            <a:r>
              <a:rPr lang="fr-CH" dirty="0" smtClean="0">
                <a:sym typeface="Wingdings" panose="05000000000000000000" pitchFamily="2" charset="2"/>
              </a:rPr>
              <a:t>, </a:t>
            </a:r>
            <a:r>
              <a:rPr lang="fr-CH" dirty="0" err="1" smtClean="0">
                <a:sym typeface="Wingdings" panose="05000000000000000000" pitchFamily="2" charset="2"/>
              </a:rPr>
              <a:t>re-advance</a:t>
            </a:r>
            <a:r>
              <a:rPr lang="fr-CH" dirty="0" smtClean="0">
                <a:sym typeface="Wingdings" panose="05000000000000000000" pitchFamily="2" charset="2"/>
              </a:rPr>
              <a:t>.</a:t>
            </a:r>
            <a:endParaRPr lang="fr-CH" dirty="0"/>
          </a:p>
        </p:txBody>
      </p:sp>
      <p:sp>
        <p:nvSpPr>
          <p:cNvPr id="8" name="ZoneTexte 7"/>
          <p:cNvSpPr txBox="1"/>
          <p:nvPr/>
        </p:nvSpPr>
        <p:spPr>
          <a:xfrm>
            <a:off x="341870" y="2209880"/>
            <a:ext cx="1817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 smtClean="0"/>
              <a:t>General </a:t>
            </a:r>
            <a:r>
              <a:rPr lang="fr-CH" b="1" dirty="0" err="1"/>
              <a:t>c</a:t>
            </a:r>
            <a:r>
              <a:rPr lang="fr-CH" b="1" dirty="0" err="1" smtClean="0"/>
              <a:t>ontext</a:t>
            </a:r>
            <a:r>
              <a:rPr lang="fr-CH" b="1" dirty="0" smtClean="0"/>
              <a:t>: </a:t>
            </a:r>
            <a:endParaRPr lang="fr-CH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03426" y="4254687"/>
            <a:ext cx="16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 smtClean="0"/>
              <a:t>Local </a:t>
            </a:r>
            <a:r>
              <a:rPr lang="fr-CH" b="1" dirty="0" err="1" smtClean="0"/>
              <a:t>example</a:t>
            </a:r>
            <a:r>
              <a:rPr lang="fr-CH" b="1" dirty="0" smtClean="0"/>
              <a:t>: </a:t>
            </a:r>
            <a:endParaRPr lang="fr-CH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564173" y="4902884"/>
            <a:ext cx="11226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err="1" smtClean="0"/>
              <a:t>What</a:t>
            </a:r>
            <a:r>
              <a:rPr lang="fr-CH" dirty="0" smtClean="0"/>
              <a:t> are the </a:t>
            </a:r>
            <a:r>
              <a:rPr lang="fr-CH" dirty="0" err="1" smtClean="0"/>
              <a:t>characteristics</a:t>
            </a:r>
            <a:r>
              <a:rPr lang="fr-CH" dirty="0" smtClean="0"/>
              <a:t> of </a:t>
            </a:r>
            <a:r>
              <a:rPr lang="fr-CH" dirty="0" err="1" smtClean="0"/>
              <a:t>glacially-conditionned</a:t>
            </a:r>
            <a:r>
              <a:rPr lang="fr-CH" dirty="0" smtClean="0"/>
              <a:t> </a:t>
            </a:r>
            <a:r>
              <a:rPr lang="fr-CH" dirty="0" err="1" smtClean="0"/>
              <a:t>sedimentary</a:t>
            </a:r>
            <a:r>
              <a:rPr lang="fr-CH" dirty="0" smtClean="0"/>
              <a:t> stores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persisted</a:t>
            </a:r>
            <a:r>
              <a:rPr lang="fr-CH" dirty="0" smtClean="0"/>
              <a:t> </a:t>
            </a:r>
            <a:r>
              <a:rPr lang="fr-CH" dirty="0" err="1" smtClean="0"/>
              <a:t>through</a:t>
            </a:r>
            <a:r>
              <a:rPr lang="fr-CH" dirty="0" smtClean="0"/>
              <a:t> multiple glacial cycles? The </a:t>
            </a:r>
            <a:r>
              <a:rPr lang="fr-CH" dirty="0" err="1" smtClean="0"/>
              <a:t>example</a:t>
            </a:r>
            <a:r>
              <a:rPr lang="fr-CH" dirty="0" smtClean="0"/>
              <a:t> of the plateau of </a:t>
            </a:r>
            <a:r>
              <a:rPr lang="fr-CH" dirty="0" err="1" smtClean="0"/>
              <a:t>Northern</a:t>
            </a:r>
            <a:r>
              <a:rPr lang="fr-CH" dirty="0" smtClean="0"/>
              <a:t> </a:t>
            </a:r>
            <a:r>
              <a:rPr lang="fr-CH" dirty="0" err="1" smtClean="0"/>
              <a:t>Switzerland</a:t>
            </a:r>
            <a:r>
              <a:rPr lang="fr-CH" dirty="0" smtClean="0"/>
              <a:t>.</a:t>
            </a:r>
            <a:endParaRPr lang="fr-CH" dirty="0"/>
          </a:p>
        </p:txBody>
      </p:sp>
      <p:sp>
        <p:nvSpPr>
          <p:cNvPr id="13" name="ZoneTexte 12"/>
          <p:cNvSpPr txBox="1"/>
          <p:nvPr/>
        </p:nvSpPr>
        <p:spPr>
          <a:xfrm>
            <a:off x="774682" y="3593761"/>
            <a:ext cx="11226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sym typeface="Wingdings" panose="05000000000000000000" pitchFamily="2" charset="2"/>
              </a:rPr>
              <a:t> </a:t>
            </a:r>
            <a:r>
              <a:rPr lang="fr-CH" dirty="0" err="1" smtClean="0">
                <a:sym typeface="Wingdings" panose="05000000000000000000" pitchFamily="2" charset="2"/>
              </a:rPr>
              <a:t>Conceptual</a:t>
            </a:r>
            <a:r>
              <a:rPr lang="fr-CH" dirty="0" smtClean="0">
                <a:sym typeface="Wingdings" panose="05000000000000000000" pitchFamily="2" charset="2"/>
              </a:rPr>
              <a:t> model of variations in </a:t>
            </a:r>
            <a:r>
              <a:rPr lang="fr-CH" dirty="0" err="1" smtClean="0">
                <a:sym typeface="Wingdings" panose="05000000000000000000" pitchFamily="2" charset="2"/>
              </a:rPr>
              <a:t>sediment</a:t>
            </a:r>
            <a:r>
              <a:rPr lang="fr-CH" dirty="0" smtClean="0">
                <a:sym typeface="Wingdings" panose="05000000000000000000" pitchFamily="2" charset="2"/>
              </a:rPr>
              <a:t> </a:t>
            </a:r>
            <a:r>
              <a:rPr lang="fr-CH" dirty="0" err="1" smtClean="0">
                <a:sym typeface="Wingdings" panose="05000000000000000000" pitchFamily="2" charset="2"/>
              </a:rPr>
              <a:t>yield</a:t>
            </a:r>
            <a:r>
              <a:rPr lang="fr-CH" dirty="0" smtClean="0">
                <a:sym typeface="Wingdings" panose="05000000000000000000" pitchFamily="2" charset="2"/>
              </a:rPr>
              <a:t> rate </a:t>
            </a:r>
            <a:r>
              <a:rPr lang="fr-CH" dirty="0" err="1" smtClean="0">
                <a:sym typeface="Wingdings" panose="05000000000000000000" pitchFamily="2" charset="2"/>
              </a:rPr>
              <a:t>during</a:t>
            </a:r>
            <a:r>
              <a:rPr lang="fr-CH" dirty="0" smtClean="0">
                <a:sym typeface="Wingdings" panose="05000000000000000000" pitchFamily="2" charset="2"/>
              </a:rPr>
              <a:t> multiple glacial cycles </a:t>
            </a:r>
            <a:r>
              <a:rPr lang="fr-CH" dirty="0" err="1" smtClean="0">
                <a:sym typeface="Wingdings" panose="05000000000000000000" pitchFamily="2" charset="2"/>
              </a:rPr>
              <a:t>based</a:t>
            </a:r>
            <a:r>
              <a:rPr lang="fr-CH" dirty="0" smtClean="0">
                <a:sym typeface="Wingdings" panose="05000000000000000000" pitchFamily="2" charset="2"/>
              </a:rPr>
              <a:t> on a </a:t>
            </a:r>
            <a:r>
              <a:rPr lang="fr-CH" dirty="0" err="1" smtClean="0">
                <a:sym typeface="Wingdings" panose="05000000000000000000" pitchFamily="2" charset="2"/>
              </a:rPr>
              <a:t>literature</a:t>
            </a:r>
            <a:r>
              <a:rPr lang="fr-CH" dirty="0" smtClean="0">
                <a:sym typeface="Wingdings" panose="05000000000000000000" pitchFamily="2" charset="2"/>
              </a:rPr>
              <a:t> </a:t>
            </a:r>
            <a:r>
              <a:rPr lang="fr-CH" dirty="0" err="1" smtClean="0">
                <a:sym typeface="Wingdings" panose="05000000000000000000" pitchFamily="2" charset="2"/>
              </a:rPr>
              <a:t>review</a:t>
            </a:r>
            <a:r>
              <a:rPr lang="fr-CH" dirty="0" smtClean="0">
                <a:sym typeface="Wingdings" panose="05000000000000000000" pitchFamily="2" charset="2"/>
              </a:rPr>
              <a:t>.</a:t>
            </a:r>
            <a:endParaRPr lang="fr-CH" dirty="0" smtClean="0"/>
          </a:p>
        </p:txBody>
      </p:sp>
    </p:spTree>
    <p:extLst>
      <p:ext uri="{BB962C8B-B14F-4D97-AF65-F5344CB8AC3E}">
        <p14:creationId xmlns:p14="http://schemas.microsoft.com/office/powerpoint/2010/main" val="191558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2271" y="6550223"/>
            <a:ext cx="7370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/>
              <a:t>EGU2020 – SSP3.21 – Glacial </a:t>
            </a:r>
            <a:r>
              <a:rPr lang="fr-CH" sz="1400" dirty="0" err="1" smtClean="0"/>
              <a:t>overdeepenings</a:t>
            </a:r>
            <a:r>
              <a:rPr lang="fr-CH" sz="1400" dirty="0" smtClean="0"/>
              <a:t>: </a:t>
            </a:r>
            <a:r>
              <a:rPr lang="fr-CH" sz="1400" dirty="0" err="1" smtClean="0"/>
              <a:t>preserving</a:t>
            </a:r>
            <a:r>
              <a:rPr lang="fr-CH" sz="1400" dirty="0" smtClean="0"/>
              <a:t> the </a:t>
            </a:r>
            <a:r>
              <a:rPr lang="fr-CH" sz="1400" dirty="0" err="1" smtClean="0"/>
              <a:t>sedimentary</a:t>
            </a:r>
            <a:r>
              <a:rPr lang="fr-CH" sz="1400" dirty="0" smtClean="0"/>
              <a:t> record </a:t>
            </a:r>
            <a:r>
              <a:rPr lang="fr-CH" sz="1400" dirty="0" err="1" smtClean="0"/>
              <a:t>through</a:t>
            </a:r>
            <a:r>
              <a:rPr lang="fr-CH" sz="1400" dirty="0" smtClean="0"/>
              <a:t> </a:t>
            </a:r>
            <a:r>
              <a:rPr lang="fr-CH" sz="1400" dirty="0" err="1" smtClean="0"/>
              <a:t>ice</a:t>
            </a:r>
            <a:r>
              <a:rPr lang="fr-CH" sz="1400" dirty="0" smtClean="0"/>
              <a:t> </a:t>
            </a:r>
            <a:r>
              <a:rPr lang="fr-CH" sz="1400" dirty="0" err="1" smtClean="0"/>
              <a:t>ages</a:t>
            </a:r>
            <a:endParaRPr lang="fr-CH" sz="14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88" y="828881"/>
            <a:ext cx="3781408" cy="550284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108" y="0"/>
            <a:ext cx="5650860" cy="317860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539109" y="3112825"/>
            <a:ext cx="7788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Phases of transition in glacial mass balance (</a:t>
            </a:r>
            <a:r>
              <a:rPr lang="fr-CH" dirty="0" err="1" smtClean="0"/>
              <a:t>early</a:t>
            </a:r>
            <a:r>
              <a:rPr lang="fr-CH" dirty="0" smtClean="0"/>
              <a:t> </a:t>
            </a:r>
            <a:r>
              <a:rPr lang="fr-CH" dirty="0" err="1" smtClean="0"/>
              <a:t>advance</a:t>
            </a:r>
            <a:r>
              <a:rPr lang="fr-CH" dirty="0" smtClean="0"/>
              <a:t> [a], </a:t>
            </a:r>
            <a:r>
              <a:rPr lang="fr-CH" dirty="0" err="1" smtClean="0"/>
              <a:t>retreat</a:t>
            </a:r>
            <a:r>
              <a:rPr lang="fr-CH" dirty="0" smtClean="0"/>
              <a:t> [c], </a:t>
            </a:r>
            <a:r>
              <a:rPr lang="fr-CH" dirty="0" err="1" smtClean="0"/>
              <a:t>re-advance</a:t>
            </a:r>
            <a:r>
              <a:rPr lang="fr-CH" dirty="0" smtClean="0"/>
              <a:t> [e]) </a:t>
            </a:r>
            <a:r>
              <a:rPr lang="fr-CH" dirty="0" err="1" smtClean="0"/>
              <a:t>produce</a:t>
            </a:r>
            <a:r>
              <a:rPr lang="fr-CH" dirty="0" smtClean="0"/>
              <a:t> </a:t>
            </a:r>
            <a:r>
              <a:rPr lang="fr-CH" dirty="0" err="1" smtClean="0"/>
              <a:t>enhanced</a:t>
            </a:r>
            <a:r>
              <a:rPr lang="fr-CH" dirty="0" smtClean="0"/>
              <a:t> </a:t>
            </a:r>
            <a:r>
              <a:rPr lang="fr-CH" dirty="0" err="1" smtClean="0"/>
              <a:t>sediment</a:t>
            </a:r>
            <a:r>
              <a:rPr lang="fr-CH" dirty="0" smtClean="0"/>
              <a:t> </a:t>
            </a:r>
            <a:r>
              <a:rPr lang="fr-CH" dirty="0" err="1" smtClean="0"/>
              <a:t>yield</a:t>
            </a:r>
            <a:r>
              <a:rPr lang="fr-CH" dirty="0" smtClean="0"/>
              <a:t> rate due the </a:t>
            </a:r>
            <a:r>
              <a:rPr lang="fr-CH" dirty="0" err="1" smtClean="0"/>
              <a:t>ease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which</a:t>
            </a:r>
            <a:r>
              <a:rPr lang="fr-CH" dirty="0" smtClean="0"/>
              <a:t> the </a:t>
            </a:r>
            <a:r>
              <a:rPr lang="fr-CH" dirty="0" err="1" smtClean="0"/>
              <a:t>products</a:t>
            </a:r>
            <a:r>
              <a:rPr lang="fr-CH" dirty="0" smtClean="0"/>
              <a:t> of </a:t>
            </a:r>
            <a:r>
              <a:rPr lang="fr-CH" dirty="0" err="1" smtClean="0"/>
              <a:t>bedrock</a:t>
            </a:r>
            <a:r>
              <a:rPr lang="fr-CH" dirty="0" smtClean="0"/>
              <a:t> </a:t>
            </a:r>
            <a:r>
              <a:rPr lang="fr-CH" dirty="0" err="1" smtClean="0"/>
              <a:t>erosion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accessed</a:t>
            </a:r>
            <a:r>
              <a:rPr lang="fr-CH" dirty="0" smtClean="0"/>
              <a:t> and </a:t>
            </a:r>
            <a:r>
              <a:rPr lang="fr-CH" dirty="0" err="1" smtClean="0"/>
              <a:t>reworked</a:t>
            </a:r>
            <a:r>
              <a:rPr lang="fr-CH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dirty="0"/>
          </a:p>
        </p:txBody>
      </p:sp>
      <p:sp>
        <p:nvSpPr>
          <p:cNvPr id="11" name="ZoneTexte 10"/>
          <p:cNvSpPr txBox="1"/>
          <p:nvPr/>
        </p:nvSpPr>
        <p:spPr>
          <a:xfrm>
            <a:off x="4539109" y="4102765"/>
            <a:ext cx="6992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err="1" smtClean="0"/>
              <a:t>Later</a:t>
            </a:r>
            <a:r>
              <a:rPr lang="fr-CH" dirty="0" smtClean="0"/>
              <a:t> phase of glacier (</a:t>
            </a:r>
            <a:r>
              <a:rPr lang="fr-CH" dirty="0" err="1" smtClean="0"/>
              <a:t>re</a:t>
            </a:r>
            <a:r>
              <a:rPr lang="fr-CH" dirty="0" smtClean="0"/>
              <a:t>)</a:t>
            </a:r>
            <a:r>
              <a:rPr lang="fr-CH" dirty="0" err="1" smtClean="0"/>
              <a:t>advance</a:t>
            </a:r>
            <a:r>
              <a:rPr lang="fr-CH" dirty="0" smtClean="0"/>
              <a:t> [b, f], once </a:t>
            </a:r>
            <a:r>
              <a:rPr lang="fr-CH" dirty="0" err="1" smtClean="0"/>
              <a:t>glacially-conditionned</a:t>
            </a:r>
            <a:r>
              <a:rPr lang="fr-CH" dirty="0" smtClean="0"/>
              <a:t> </a:t>
            </a:r>
            <a:r>
              <a:rPr lang="fr-CH" dirty="0" err="1" smtClean="0"/>
              <a:t>sedimentary</a:t>
            </a:r>
            <a:r>
              <a:rPr lang="fr-CH" dirty="0" smtClean="0"/>
              <a:t> sources are </a:t>
            </a:r>
            <a:r>
              <a:rPr lang="fr-CH" dirty="0" err="1" smtClean="0"/>
              <a:t>getting</a:t>
            </a:r>
            <a:r>
              <a:rPr lang="fr-CH" dirty="0" smtClean="0"/>
              <a:t> </a:t>
            </a:r>
            <a:r>
              <a:rPr lang="fr-CH" dirty="0" err="1" smtClean="0"/>
              <a:t>exhausted</a:t>
            </a:r>
            <a:r>
              <a:rPr lang="fr-CH" dirty="0" smtClean="0"/>
              <a:t>, </a:t>
            </a:r>
            <a:r>
              <a:rPr lang="fr-CH" dirty="0" err="1" smtClean="0"/>
              <a:t>may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characterized</a:t>
            </a:r>
            <a:r>
              <a:rPr lang="fr-CH" dirty="0" smtClean="0"/>
              <a:t> by </a:t>
            </a:r>
            <a:r>
              <a:rPr lang="fr-CH" dirty="0" err="1" smtClean="0"/>
              <a:t>intermediate</a:t>
            </a:r>
            <a:r>
              <a:rPr lang="fr-CH" dirty="0" smtClean="0"/>
              <a:t> rates of </a:t>
            </a:r>
            <a:r>
              <a:rPr lang="fr-CH" dirty="0" err="1" smtClean="0"/>
              <a:t>sediment</a:t>
            </a:r>
            <a:r>
              <a:rPr lang="fr-CH" dirty="0" smtClean="0"/>
              <a:t> export </a:t>
            </a:r>
            <a:r>
              <a:rPr lang="fr-CH" dirty="0" err="1" smtClean="0"/>
              <a:t>yield</a:t>
            </a:r>
            <a:r>
              <a:rPr lang="fr-CH" dirty="0" smtClean="0"/>
              <a:t> </a:t>
            </a:r>
            <a:r>
              <a:rPr lang="fr-CH" dirty="0" err="1" smtClean="0"/>
              <a:t>maintained</a:t>
            </a:r>
            <a:r>
              <a:rPr lang="fr-CH" dirty="0" smtClean="0"/>
              <a:t> </a:t>
            </a:r>
            <a:r>
              <a:rPr lang="fr-CH" dirty="0" err="1" smtClean="0"/>
              <a:t>through</a:t>
            </a:r>
            <a:r>
              <a:rPr lang="fr-CH" dirty="0" smtClean="0"/>
              <a:t> </a:t>
            </a:r>
            <a:r>
              <a:rPr lang="fr-CH" dirty="0" err="1" smtClean="0"/>
              <a:t>bedrock</a:t>
            </a:r>
            <a:r>
              <a:rPr lang="fr-CH" dirty="0" smtClean="0"/>
              <a:t> </a:t>
            </a:r>
            <a:r>
              <a:rPr lang="fr-CH" dirty="0" err="1" smtClean="0"/>
              <a:t>erosion</a:t>
            </a:r>
            <a:r>
              <a:rPr lang="fr-CH" dirty="0" smtClean="0"/>
              <a:t> rates.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39109" y="5363958"/>
            <a:ext cx="7354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err="1" smtClean="0"/>
              <a:t>Latest</a:t>
            </a:r>
            <a:r>
              <a:rPr lang="fr-CH" dirty="0" smtClean="0"/>
              <a:t> phase of </a:t>
            </a:r>
            <a:r>
              <a:rPr lang="fr-CH" dirty="0" err="1" smtClean="0"/>
              <a:t>deglaciation</a:t>
            </a:r>
            <a:r>
              <a:rPr lang="fr-CH" dirty="0" smtClean="0"/>
              <a:t> [d], once </a:t>
            </a:r>
            <a:r>
              <a:rPr lang="fr-CH" dirty="0" err="1" smtClean="0"/>
              <a:t>glacially-conditionned</a:t>
            </a:r>
            <a:r>
              <a:rPr lang="fr-CH" dirty="0" smtClean="0"/>
              <a:t> </a:t>
            </a:r>
            <a:r>
              <a:rPr lang="fr-CH" dirty="0" err="1" smtClean="0"/>
              <a:t>sedimentary</a:t>
            </a:r>
            <a:r>
              <a:rPr lang="fr-CH" dirty="0" smtClean="0"/>
              <a:t> sources are </a:t>
            </a:r>
            <a:r>
              <a:rPr lang="fr-CH" dirty="0" err="1" smtClean="0"/>
              <a:t>either</a:t>
            </a:r>
            <a:r>
              <a:rPr lang="fr-CH" dirty="0" smtClean="0"/>
              <a:t> </a:t>
            </a:r>
            <a:r>
              <a:rPr lang="fr-CH" dirty="0" err="1" smtClean="0"/>
              <a:t>exhausted</a:t>
            </a:r>
            <a:r>
              <a:rPr lang="fr-CH" dirty="0" smtClean="0"/>
              <a:t>, </a:t>
            </a:r>
            <a:r>
              <a:rPr lang="fr-CH" dirty="0" err="1" smtClean="0"/>
              <a:t>stabilized</a:t>
            </a:r>
            <a:r>
              <a:rPr lang="fr-CH" dirty="0" smtClean="0"/>
              <a:t> or </a:t>
            </a:r>
            <a:r>
              <a:rPr lang="fr-CH" dirty="0" err="1" smtClean="0"/>
              <a:t>disconnected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active </a:t>
            </a:r>
            <a:r>
              <a:rPr lang="fr-CH" dirty="0" err="1" smtClean="0"/>
              <a:t>processes</a:t>
            </a:r>
            <a:r>
              <a:rPr lang="fr-CH" dirty="0" smtClean="0"/>
              <a:t> of </a:t>
            </a:r>
            <a:r>
              <a:rPr lang="fr-CH" dirty="0" err="1" smtClean="0"/>
              <a:t>sediment</a:t>
            </a:r>
            <a:r>
              <a:rPr lang="fr-CH" dirty="0" smtClean="0"/>
              <a:t> transport, tend to show the </a:t>
            </a:r>
            <a:r>
              <a:rPr lang="fr-CH" dirty="0" err="1" smtClean="0"/>
              <a:t>lowest</a:t>
            </a:r>
            <a:r>
              <a:rPr lang="fr-CH" dirty="0" smtClean="0"/>
              <a:t> export </a:t>
            </a:r>
            <a:r>
              <a:rPr lang="fr-CH" dirty="0" err="1" smtClean="0"/>
              <a:t>yield</a:t>
            </a:r>
            <a:r>
              <a:rPr lang="fr-CH" dirty="0" smtClean="0"/>
              <a:t> rate. 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09443" y="165635"/>
            <a:ext cx="1972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 err="1" smtClean="0"/>
              <a:t>Conceptual</a:t>
            </a:r>
            <a:r>
              <a:rPr lang="fr-CH" b="1" dirty="0" smtClean="0"/>
              <a:t> model 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136503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2271" y="6550223"/>
            <a:ext cx="7370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/>
              <a:t>EGU2020 – SSP3.21 – Glacial </a:t>
            </a:r>
            <a:r>
              <a:rPr lang="fr-CH" sz="1400" dirty="0" err="1" smtClean="0"/>
              <a:t>overdeepenings</a:t>
            </a:r>
            <a:r>
              <a:rPr lang="fr-CH" sz="1400" dirty="0" smtClean="0"/>
              <a:t>: </a:t>
            </a:r>
            <a:r>
              <a:rPr lang="fr-CH" sz="1400" dirty="0" err="1" smtClean="0"/>
              <a:t>preserving</a:t>
            </a:r>
            <a:r>
              <a:rPr lang="fr-CH" sz="1400" dirty="0" smtClean="0"/>
              <a:t> the </a:t>
            </a:r>
            <a:r>
              <a:rPr lang="fr-CH" sz="1400" dirty="0" err="1" smtClean="0"/>
              <a:t>sedimentary</a:t>
            </a:r>
            <a:r>
              <a:rPr lang="fr-CH" sz="1400" dirty="0" smtClean="0"/>
              <a:t> record </a:t>
            </a:r>
            <a:r>
              <a:rPr lang="fr-CH" sz="1400" dirty="0" err="1" smtClean="0"/>
              <a:t>through</a:t>
            </a:r>
            <a:r>
              <a:rPr lang="fr-CH" sz="1400" dirty="0" smtClean="0"/>
              <a:t> </a:t>
            </a:r>
            <a:r>
              <a:rPr lang="fr-CH" sz="1400" dirty="0" err="1" smtClean="0"/>
              <a:t>ice</a:t>
            </a:r>
            <a:r>
              <a:rPr lang="fr-CH" sz="1400" dirty="0" smtClean="0"/>
              <a:t> </a:t>
            </a:r>
            <a:r>
              <a:rPr lang="fr-CH" sz="1400" dirty="0" err="1" smtClean="0"/>
              <a:t>ages</a:t>
            </a:r>
            <a:endParaRPr lang="fr-CH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394705" y="249980"/>
            <a:ext cx="5097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 smtClean="0"/>
              <a:t>Local </a:t>
            </a:r>
            <a:r>
              <a:rPr lang="fr-CH" b="1" dirty="0" err="1" smtClean="0"/>
              <a:t>example</a:t>
            </a:r>
            <a:r>
              <a:rPr lang="fr-CH" b="1" dirty="0" smtClean="0"/>
              <a:t>: the plateau of </a:t>
            </a:r>
            <a:r>
              <a:rPr lang="fr-CH" b="1" dirty="0" err="1" smtClean="0"/>
              <a:t>Northern</a:t>
            </a:r>
            <a:r>
              <a:rPr lang="fr-CH" b="1" dirty="0" smtClean="0"/>
              <a:t> </a:t>
            </a:r>
            <a:r>
              <a:rPr lang="fr-CH" b="1" dirty="0" err="1" smtClean="0"/>
              <a:t>Switzerland</a:t>
            </a:r>
            <a:endParaRPr lang="fr-CH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77617" y="882096"/>
            <a:ext cx="11617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Progress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dating</a:t>
            </a:r>
            <a:r>
              <a:rPr lang="fr-CH" dirty="0" smtClean="0"/>
              <a:t> of </a:t>
            </a:r>
            <a:r>
              <a:rPr lang="fr-CH" dirty="0" err="1" smtClean="0"/>
              <a:t>glacially-conditionned</a:t>
            </a:r>
            <a:r>
              <a:rPr lang="fr-CH" dirty="0" smtClean="0"/>
              <a:t> </a:t>
            </a:r>
            <a:r>
              <a:rPr lang="fr-CH" dirty="0" err="1" smtClean="0"/>
              <a:t>sediment</a:t>
            </a:r>
            <a:r>
              <a:rPr lang="fr-CH" dirty="0" smtClean="0"/>
              <a:t> and the multiplication of </a:t>
            </a:r>
            <a:r>
              <a:rPr lang="fr-CH" dirty="0" err="1" smtClean="0"/>
              <a:t>cores</a:t>
            </a:r>
            <a:r>
              <a:rPr lang="fr-CH" dirty="0" smtClean="0"/>
              <a:t> of the </a:t>
            </a:r>
            <a:r>
              <a:rPr lang="fr-CH" dirty="0" err="1" smtClean="0"/>
              <a:t>Quaternary</a:t>
            </a:r>
            <a:r>
              <a:rPr lang="fr-CH" dirty="0" smtClean="0"/>
              <a:t> </a:t>
            </a:r>
            <a:r>
              <a:rPr lang="fr-CH" dirty="0" err="1" smtClean="0"/>
              <a:t>deposits</a:t>
            </a:r>
            <a:r>
              <a:rPr lang="fr-CH" dirty="0" smtClean="0"/>
              <a:t> are </a:t>
            </a:r>
            <a:r>
              <a:rPr lang="fr-CH" dirty="0" err="1" smtClean="0"/>
              <a:t>helping</a:t>
            </a:r>
            <a:r>
              <a:rPr lang="fr-CH" dirty="0" smtClean="0"/>
              <a:t> to </a:t>
            </a:r>
            <a:r>
              <a:rPr lang="fr-CH" dirty="0" err="1" smtClean="0"/>
              <a:t>better</a:t>
            </a:r>
            <a:r>
              <a:rPr lang="fr-CH" dirty="0" smtClean="0"/>
              <a:t> </a:t>
            </a:r>
            <a:r>
              <a:rPr lang="fr-CH" dirty="0" err="1" smtClean="0"/>
              <a:t>constraint</a:t>
            </a:r>
            <a:r>
              <a:rPr lang="fr-CH" dirty="0" smtClean="0"/>
              <a:t> the chance for </a:t>
            </a:r>
            <a:r>
              <a:rPr lang="fr-CH" dirty="0" err="1" smtClean="0"/>
              <a:t>glacially-conditionned</a:t>
            </a:r>
            <a:r>
              <a:rPr lang="fr-CH" dirty="0" smtClean="0"/>
              <a:t> </a:t>
            </a:r>
            <a:r>
              <a:rPr lang="fr-CH" dirty="0" err="1" smtClean="0"/>
              <a:t>sediment</a:t>
            </a:r>
            <a:r>
              <a:rPr lang="fr-CH" dirty="0" smtClean="0"/>
              <a:t> to </a:t>
            </a:r>
            <a:r>
              <a:rPr lang="fr-CH" dirty="0" err="1" smtClean="0"/>
              <a:t>persist</a:t>
            </a:r>
            <a:r>
              <a:rPr lang="fr-CH" dirty="0" smtClean="0"/>
              <a:t> </a:t>
            </a:r>
            <a:r>
              <a:rPr lang="fr-CH" dirty="0" err="1" smtClean="0"/>
              <a:t>through</a:t>
            </a:r>
            <a:r>
              <a:rPr lang="fr-CH" dirty="0" smtClean="0"/>
              <a:t> multiple glacial cycles.</a:t>
            </a:r>
            <a:endParaRPr lang="fr-CH" dirty="0"/>
          </a:p>
        </p:txBody>
      </p:sp>
      <p:sp>
        <p:nvSpPr>
          <p:cNvPr id="9" name="ZoneTexte 8"/>
          <p:cNvSpPr txBox="1"/>
          <p:nvPr/>
        </p:nvSpPr>
        <p:spPr>
          <a:xfrm>
            <a:off x="177617" y="1954496"/>
            <a:ext cx="114859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It </a:t>
            </a:r>
            <a:r>
              <a:rPr lang="fr-CH" dirty="0" err="1" smtClean="0"/>
              <a:t>seems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over the </a:t>
            </a:r>
            <a:r>
              <a:rPr lang="fr-CH" dirty="0" err="1" smtClean="0"/>
              <a:t>hundreds</a:t>
            </a:r>
            <a:r>
              <a:rPr lang="fr-CH" dirty="0" smtClean="0"/>
              <a:t> of </a:t>
            </a:r>
            <a:r>
              <a:rPr lang="fr-CH" dirty="0" err="1" smtClean="0"/>
              <a:t>meters</a:t>
            </a:r>
            <a:r>
              <a:rPr lang="fr-CH" dirty="0" smtClean="0"/>
              <a:t> of glacial </a:t>
            </a:r>
            <a:r>
              <a:rPr lang="fr-CH" dirty="0" err="1" smtClean="0"/>
              <a:t>sedimentary</a:t>
            </a:r>
            <a:r>
              <a:rPr lang="fr-CH" dirty="0" smtClean="0"/>
              <a:t> </a:t>
            </a:r>
            <a:r>
              <a:rPr lang="fr-CH" dirty="0" err="1" smtClean="0"/>
              <a:t>filling</a:t>
            </a:r>
            <a:r>
              <a:rPr lang="fr-CH" dirty="0" smtClean="0"/>
              <a:t> of </a:t>
            </a:r>
            <a:r>
              <a:rPr lang="fr-CH" dirty="0" err="1" smtClean="0"/>
              <a:t>trunk</a:t>
            </a:r>
            <a:r>
              <a:rPr lang="fr-CH" dirty="0" smtClean="0"/>
              <a:t> </a:t>
            </a:r>
            <a:r>
              <a:rPr lang="fr-CH" dirty="0" err="1" smtClean="0"/>
              <a:t>valleys</a:t>
            </a:r>
            <a:r>
              <a:rPr lang="fr-CH" dirty="0" smtClean="0"/>
              <a:t> and </a:t>
            </a:r>
            <a:r>
              <a:rPr lang="fr-CH" dirty="0" err="1" smtClean="0"/>
              <a:t>overdeepened</a:t>
            </a:r>
            <a:r>
              <a:rPr lang="fr-CH" dirty="0" smtClean="0"/>
              <a:t> basins, </a:t>
            </a:r>
            <a:r>
              <a:rPr lang="fr-CH" dirty="0" err="1" smtClean="0"/>
              <a:t>only</a:t>
            </a:r>
            <a:r>
              <a:rPr lang="fr-CH" dirty="0" smtClean="0"/>
              <a:t> a </a:t>
            </a:r>
            <a:r>
              <a:rPr lang="fr-CH" dirty="0" err="1" smtClean="0"/>
              <a:t>small</a:t>
            </a:r>
            <a:r>
              <a:rPr lang="fr-CH" dirty="0" smtClean="0"/>
              <a:t> proportion date </a:t>
            </a:r>
            <a:r>
              <a:rPr lang="fr-CH" dirty="0" err="1" smtClean="0"/>
              <a:t>from</a:t>
            </a:r>
            <a:r>
              <a:rPr lang="fr-CH" dirty="0" smtClean="0"/>
              <a:t> glaciations </a:t>
            </a:r>
            <a:r>
              <a:rPr lang="fr-CH" dirty="0" err="1" smtClean="0"/>
              <a:t>prior</a:t>
            </a:r>
            <a:r>
              <a:rPr lang="fr-CH" dirty="0" smtClean="0"/>
              <a:t> to the Last Glacial Maximum. This </a:t>
            </a:r>
            <a:r>
              <a:rPr lang="fr-CH" dirty="0" err="1" smtClean="0"/>
              <a:t>means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a </a:t>
            </a:r>
            <a:r>
              <a:rPr lang="fr-CH" dirty="0" err="1" smtClean="0"/>
              <a:t>significant</a:t>
            </a:r>
            <a:r>
              <a:rPr lang="fr-CH" dirty="0" smtClean="0"/>
              <a:t> part of </a:t>
            </a:r>
            <a:r>
              <a:rPr lang="fr-CH" dirty="0" err="1" smtClean="0"/>
              <a:t>glacially-conditionned</a:t>
            </a:r>
            <a:r>
              <a:rPr lang="fr-CH" dirty="0" smtClean="0"/>
              <a:t> </a:t>
            </a:r>
            <a:r>
              <a:rPr lang="fr-CH" dirty="0" err="1" smtClean="0"/>
              <a:t>sediment</a:t>
            </a:r>
            <a:r>
              <a:rPr lang="fr-CH" dirty="0" smtClean="0"/>
              <a:t> </a:t>
            </a:r>
            <a:r>
              <a:rPr lang="fr-CH" dirty="0" err="1" smtClean="0"/>
              <a:t>deposited</a:t>
            </a:r>
            <a:r>
              <a:rPr lang="fr-CH" dirty="0" smtClean="0"/>
              <a:t> </a:t>
            </a:r>
            <a:r>
              <a:rPr lang="fr-CH" dirty="0" err="1" smtClean="0"/>
              <a:t>during</a:t>
            </a:r>
            <a:r>
              <a:rPr lang="fr-CH" dirty="0" smtClean="0"/>
              <a:t> the former </a:t>
            </a:r>
            <a:r>
              <a:rPr lang="fr-CH" dirty="0" err="1" smtClean="0"/>
              <a:t>paraglacial</a:t>
            </a:r>
            <a:r>
              <a:rPr lang="fr-CH" dirty="0" smtClean="0"/>
              <a:t> </a:t>
            </a:r>
            <a:r>
              <a:rPr lang="fr-CH" dirty="0" err="1" smtClean="0"/>
              <a:t>adjustement</a:t>
            </a:r>
            <a:r>
              <a:rPr lang="fr-CH" dirty="0" smtClean="0"/>
              <a:t> </a:t>
            </a:r>
            <a:r>
              <a:rPr lang="fr-CH" dirty="0" err="1" smtClean="0"/>
              <a:t>seem</a:t>
            </a:r>
            <a:r>
              <a:rPr lang="fr-CH" dirty="0" smtClean="0"/>
              <a:t> to </a:t>
            </a:r>
            <a:r>
              <a:rPr lang="fr-CH" dirty="0" err="1" smtClean="0"/>
              <a:t>having</a:t>
            </a:r>
            <a:r>
              <a:rPr lang="fr-CH" dirty="0" smtClean="0"/>
              <a:t> been </a:t>
            </a:r>
            <a:r>
              <a:rPr lang="fr-CH" dirty="0" err="1" smtClean="0"/>
              <a:t>reworked</a:t>
            </a:r>
            <a:r>
              <a:rPr lang="fr-CH" dirty="0" smtClean="0"/>
              <a:t> as the glaciers </a:t>
            </a:r>
            <a:r>
              <a:rPr lang="fr-CH" dirty="0" err="1" smtClean="0"/>
              <a:t>re-advance</a:t>
            </a:r>
            <a:r>
              <a:rPr lang="fr-CH" dirty="0" smtClean="0"/>
              <a:t>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77617" y="3316928"/>
            <a:ext cx="117687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There are </a:t>
            </a:r>
            <a:r>
              <a:rPr lang="fr-CH" dirty="0" err="1" smtClean="0"/>
              <a:t>however</a:t>
            </a:r>
            <a:r>
              <a:rPr lang="fr-CH" dirty="0" smtClean="0"/>
              <a:t> </a:t>
            </a:r>
            <a:r>
              <a:rPr lang="fr-CH" dirty="0" err="1" smtClean="0"/>
              <a:t>evidences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under</a:t>
            </a:r>
            <a:r>
              <a:rPr lang="fr-CH" dirty="0" smtClean="0"/>
              <a:t> </a:t>
            </a:r>
            <a:r>
              <a:rPr lang="fr-CH" dirty="0" err="1" smtClean="0"/>
              <a:t>some</a:t>
            </a:r>
            <a:r>
              <a:rPr lang="fr-CH" dirty="0" smtClean="0"/>
              <a:t> </a:t>
            </a:r>
            <a:r>
              <a:rPr lang="fr-CH" dirty="0" err="1" smtClean="0"/>
              <a:t>circumstances</a:t>
            </a:r>
            <a:r>
              <a:rPr lang="fr-CH" dirty="0" smtClean="0"/>
              <a:t>, </a:t>
            </a:r>
            <a:r>
              <a:rPr lang="fr-CH" dirty="0" err="1" smtClean="0"/>
              <a:t>glacially-conditionned</a:t>
            </a:r>
            <a:r>
              <a:rPr lang="fr-CH" dirty="0" smtClean="0"/>
              <a:t> </a:t>
            </a:r>
            <a:r>
              <a:rPr lang="fr-CH" dirty="0" err="1" smtClean="0"/>
              <a:t>sediment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persist</a:t>
            </a:r>
            <a:r>
              <a:rPr lang="fr-CH" dirty="0" smtClean="0"/>
              <a:t> </a:t>
            </a:r>
            <a:r>
              <a:rPr lang="fr-CH" dirty="0" err="1" smtClean="0"/>
              <a:t>through</a:t>
            </a:r>
            <a:r>
              <a:rPr lang="fr-CH" dirty="0" smtClean="0"/>
              <a:t> multiple glacial cycles. </a:t>
            </a:r>
            <a:r>
              <a:rPr lang="fr-CH" dirty="0" err="1" smtClean="0"/>
              <a:t>Such</a:t>
            </a:r>
            <a:r>
              <a:rPr lang="fr-CH" dirty="0" smtClean="0"/>
              <a:t> </a:t>
            </a:r>
            <a:r>
              <a:rPr lang="fr-CH" dirty="0" err="1" smtClean="0"/>
              <a:t>sediment</a:t>
            </a:r>
            <a:r>
              <a:rPr lang="fr-CH" dirty="0" smtClean="0"/>
              <a:t> tends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preferentially</a:t>
            </a:r>
            <a:r>
              <a:rPr lang="fr-CH" dirty="0" smtClean="0"/>
              <a:t> </a:t>
            </a:r>
            <a:r>
              <a:rPr lang="fr-CH" dirty="0" err="1" smtClean="0"/>
              <a:t>located</a:t>
            </a:r>
            <a:r>
              <a:rPr lang="fr-CH" dirty="0" smtClean="0"/>
              <a:t> in </a:t>
            </a:r>
            <a:r>
              <a:rPr lang="fr-CH" dirty="0" err="1" smtClean="0"/>
              <a:t>two</a:t>
            </a:r>
            <a:r>
              <a:rPr lang="fr-CH" dirty="0" smtClean="0"/>
              <a:t> main locations: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dirty="0"/>
          </a:p>
        </p:txBody>
      </p:sp>
      <p:sp>
        <p:nvSpPr>
          <p:cNvPr id="12" name="ZoneTexte 11"/>
          <p:cNvSpPr txBox="1"/>
          <p:nvPr/>
        </p:nvSpPr>
        <p:spPr>
          <a:xfrm>
            <a:off x="1203850" y="4240258"/>
            <a:ext cx="735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>
                <a:sym typeface="Wingdings" panose="05000000000000000000" pitchFamily="2" charset="2"/>
              </a:rPr>
              <a:t> </a:t>
            </a:r>
            <a:r>
              <a:rPr lang="fr-CH" dirty="0" err="1" smtClean="0">
                <a:sym typeface="Wingdings" panose="05000000000000000000" pitchFamily="2" charset="2"/>
              </a:rPr>
              <a:t>Overdeepened</a:t>
            </a:r>
            <a:r>
              <a:rPr lang="fr-CH" dirty="0" smtClean="0">
                <a:sym typeface="Wingdings" panose="05000000000000000000" pitchFamily="2" charset="2"/>
              </a:rPr>
              <a:t> glacial basins, </a:t>
            </a:r>
            <a:r>
              <a:rPr lang="fr-CH" dirty="0" err="1" smtClean="0">
                <a:sym typeface="Wingdings" panose="05000000000000000000" pitchFamily="2" charset="2"/>
              </a:rPr>
              <a:t>whose</a:t>
            </a:r>
            <a:r>
              <a:rPr lang="fr-CH" dirty="0" smtClean="0">
                <a:sym typeface="Wingdings" panose="05000000000000000000" pitchFamily="2" charset="2"/>
              </a:rPr>
              <a:t> altitude are </a:t>
            </a:r>
            <a:r>
              <a:rPr lang="fr-CH" dirty="0" err="1" smtClean="0">
                <a:sym typeface="Wingdings" panose="05000000000000000000" pitchFamily="2" charset="2"/>
              </a:rPr>
              <a:t>below</a:t>
            </a:r>
            <a:r>
              <a:rPr lang="fr-CH" dirty="0" smtClean="0">
                <a:sym typeface="Wingdings" panose="05000000000000000000" pitchFamily="2" charset="2"/>
              </a:rPr>
              <a:t> </a:t>
            </a:r>
            <a:r>
              <a:rPr lang="fr-CH" dirty="0" err="1" smtClean="0">
                <a:sym typeface="Wingdings" panose="05000000000000000000" pitchFamily="2" charset="2"/>
              </a:rPr>
              <a:t>stream</a:t>
            </a:r>
            <a:r>
              <a:rPr lang="fr-CH" dirty="0" smtClean="0">
                <a:sym typeface="Wingdings" panose="05000000000000000000" pitchFamily="2" charset="2"/>
              </a:rPr>
              <a:t> base </a:t>
            </a:r>
            <a:r>
              <a:rPr lang="fr-CH" dirty="0" err="1" smtClean="0">
                <a:sym typeface="Wingdings" panose="05000000000000000000" pitchFamily="2" charset="2"/>
              </a:rPr>
              <a:t>level</a:t>
            </a:r>
            <a:r>
              <a:rPr lang="fr-CH" dirty="0" smtClean="0">
                <a:sym typeface="Wingdings" panose="05000000000000000000" pitchFamily="2" charset="2"/>
              </a:rPr>
              <a:t>.</a:t>
            </a:r>
          </a:p>
          <a:p>
            <a:endParaRPr lang="fr-CH" dirty="0"/>
          </a:p>
        </p:txBody>
      </p:sp>
      <p:sp>
        <p:nvSpPr>
          <p:cNvPr id="13" name="ZoneTexte 12"/>
          <p:cNvSpPr txBox="1"/>
          <p:nvPr/>
        </p:nvSpPr>
        <p:spPr>
          <a:xfrm>
            <a:off x="1203850" y="4826208"/>
            <a:ext cx="11005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sym typeface="Wingdings" panose="05000000000000000000" pitchFamily="2" charset="2"/>
              </a:rPr>
              <a:t> Major changes in drainage networks (</a:t>
            </a:r>
            <a:r>
              <a:rPr lang="fr-CH" dirty="0" err="1" smtClean="0">
                <a:sym typeface="Wingdings" panose="05000000000000000000" pitchFamily="2" charset="2"/>
              </a:rPr>
              <a:t>e.g</a:t>
            </a:r>
            <a:r>
              <a:rPr lang="fr-CH" dirty="0" smtClean="0">
                <a:sym typeface="Wingdings" panose="05000000000000000000" pitchFamily="2" charset="2"/>
              </a:rPr>
              <a:t>. </a:t>
            </a:r>
            <a:r>
              <a:rPr lang="fr-CH" dirty="0" err="1" smtClean="0">
                <a:sym typeface="Wingdings" panose="05000000000000000000" pitchFamily="2" charset="2"/>
              </a:rPr>
              <a:t>stream</a:t>
            </a:r>
            <a:r>
              <a:rPr lang="fr-CH" dirty="0" smtClean="0">
                <a:sym typeface="Wingdings" panose="05000000000000000000" pitchFamily="2" charset="2"/>
              </a:rPr>
              <a:t> capture) have </a:t>
            </a:r>
            <a:r>
              <a:rPr lang="fr-CH" dirty="0" err="1" smtClean="0">
                <a:sym typeface="Wingdings" panose="05000000000000000000" pitchFamily="2" charset="2"/>
              </a:rPr>
              <a:t>also</a:t>
            </a:r>
            <a:r>
              <a:rPr lang="fr-CH" dirty="0" smtClean="0">
                <a:sym typeface="Wingdings" panose="05000000000000000000" pitchFamily="2" charset="2"/>
              </a:rPr>
              <a:t> been </a:t>
            </a:r>
            <a:r>
              <a:rPr lang="fr-CH" dirty="0" err="1" smtClean="0">
                <a:sym typeface="Wingdings" panose="05000000000000000000" pitchFamily="2" charset="2"/>
              </a:rPr>
              <a:t>found</a:t>
            </a:r>
            <a:r>
              <a:rPr lang="fr-CH" dirty="0" smtClean="0">
                <a:sym typeface="Wingdings" panose="05000000000000000000" pitchFamily="2" charset="2"/>
              </a:rPr>
              <a:t> to </a:t>
            </a:r>
            <a:r>
              <a:rPr lang="fr-CH" dirty="0" err="1" smtClean="0">
                <a:sym typeface="Wingdings" panose="05000000000000000000" pitchFamily="2" charset="2"/>
              </a:rPr>
              <a:t>be</a:t>
            </a:r>
            <a:r>
              <a:rPr lang="fr-CH" dirty="0" smtClean="0">
                <a:sym typeface="Wingdings" panose="05000000000000000000" pitchFamily="2" charset="2"/>
              </a:rPr>
              <a:t> an efficient mode of </a:t>
            </a:r>
            <a:r>
              <a:rPr lang="fr-CH" dirty="0" err="1" smtClean="0">
                <a:sym typeface="Wingdings" panose="05000000000000000000" pitchFamily="2" charset="2"/>
              </a:rPr>
              <a:t>isolating</a:t>
            </a:r>
            <a:r>
              <a:rPr lang="fr-CH" dirty="0" smtClean="0">
                <a:sym typeface="Wingdings" panose="05000000000000000000" pitchFamily="2" charset="2"/>
              </a:rPr>
              <a:t> </a:t>
            </a:r>
            <a:r>
              <a:rPr lang="fr-CH" dirty="0" err="1" smtClean="0">
                <a:sym typeface="Wingdings" panose="05000000000000000000" pitchFamily="2" charset="2"/>
              </a:rPr>
              <a:t>glacially-conditionned</a:t>
            </a:r>
            <a:r>
              <a:rPr lang="fr-CH" dirty="0" smtClean="0">
                <a:sym typeface="Wingdings" panose="05000000000000000000" pitchFamily="2" charset="2"/>
              </a:rPr>
              <a:t> </a:t>
            </a:r>
            <a:r>
              <a:rPr lang="fr-CH" dirty="0" err="1" smtClean="0">
                <a:sym typeface="Wingdings" panose="05000000000000000000" pitchFamily="2" charset="2"/>
              </a:rPr>
              <a:t>sediment</a:t>
            </a:r>
            <a:r>
              <a:rPr lang="fr-CH" dirty="0" smtClean="0">
                <a:sym typeface="Wingdings" panose="05000000000000000000" pitchFamily="2" charset="2"/>
              </a:rPr>
              <a:t> </a:t>
            </a:r>
            <a:r>
              <a:rPr lang="fr-CH" dirty="0" err="1" smtClean="0">
                <a:sym typeface="Wingdings" panose="05000000000000000000" pitchFamily="2" charset="2"/>
              </a:rPr>
              <a:t>from</a:t>
            </a:r>
            <a:r>
              <a:rPr lang="fr-CH" dirty="0" smtClean="0">
                <a:sym typeface="Wingdings" panose="05000000000000000000" pitchFamily="2" charset="2"/>
              </a:rPr>
              <a:t> active </a:t>
            </a:r>
            <a:r>
              <a:rPr lang="fr-CH" dirty="0" err="1" smtClean="0">
                <a:sym typeface="Wingdings" panose="05000000000000000000" pitchFamily="2" charset="2"/>
              </a:rPr>
              <a:t>processes</a:t>
            </a:r>
            <a:r>
              <a:rPr lang="fr-CH" dirty="0" smtClean="0">
                <a:sym typeface="Wingdings" panose="05000000000000000000" pitchFamily="2" charset="2"/>
              </a:rPr>
              <a:t> of transport over the </a:t>
            </a:r>
            <a:r>
              <a:rPr lang="fr-CH" dirty="0" err="1" smtClean="0">
                <a:sym typeface="Wingdings" panose="05000000000000000000" pitchFamily="2" charset="2"/>
              </a:rPr>
              <a:t>timescale</a:t>
            </a:r>
            <a:r>
              <a:rPr lang="fr-CH" dirty="0" smtClean="0">
                <a:sym typeface="Wingdings" panose="05000000000000000000" pitchFamily="2" charset="2"/>
              </a:rPr>
              <a:t> of glacial cycles. </a:t>
            </a:r>
            <a:endParaRPr lang="fr-CH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4693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Grand écran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Gilles Antoniazza</dc:creator>
  <cp:lastModifiedBy>Gilles Antoniazza</cp:lastModifiedBy>
  <cp:revision>16</cp:revision>
  <dcterms:created xsi:type="dcterms:W3CDTF">2020-04-26T10:17:33Z</dcterms:created>
  <dcterms:modified xsi:type="dcterms:W3CDTF">2020-04-26T12:03:27Z</dcterms:modified>
</cp:coreProperties>
</file>