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76" r:id="rId8"/>
    <p:sldId id="27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68"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0AF748-BF64-4477-9A39-46A5CFF3BCA3}" type="datetimeFigureOut">
              <a:rPr lang="ru-RU" smtClean="0"/>
              <a:pPr/>
              <a:t>11.04.2020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C13656-589D-44EE-93A9-6BB338BDBE4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AF748-BF64-4477-9A39-46A5CFF3BCA3}" type="datetimeFigureOut">
              <a:rPr lang="ru-RU" smtClean="0"/>
              <a:pPr/>
              <a:t>11.04.2020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13656-589D-44EE-93A9-6BB338BDBE4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eetingorganizer.copernicus.org/EGU2020/EGU2020-1323.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package" Target="../embeddings/_________Microsoft_Office_Word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package" Target="../embeddings/________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package" Target="../embeddings/_________Microsoft_Office_Word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package" Target="../embeddings/_________Microsoft_Office_Word5.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_________Microsoft_Office_Word6.docx"/></Relationships>
</file>

<file path=ppt/slides/_rels/slide17.xml.rels><?xml version="1.0" encoding="UTF-8" standalone="yes"?>
<Relationships xmlns="http://schemas.openxmlformats.org/package/2006/relationships"><Relationship Id="rId3" Type="http://schemas.openxmlformats.org/officeDocument/2006/relationships/package" Target="../embeddings/_________Microsoft_Office_Word7.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8.xml.rels><?xml version="1.0" encoding="UTF-8" standalone="yes"?>
<Relationships xmlns="http://schemas.openxmlformats.org/package/2006/relationships"><Relationship Id="rId3" Type="http://schemas.openxmlformats.org/officeDocument/2006/relationships/package" Target="../embeddings/_________Microsoft_Office_Word8.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3" Type="http://schemas.openxmlformats.org/officeDocument/2006/relationships/package" Target="../embeddings/_________Microsoft_Office_Word9.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package" Target="../embeddings/_________Microsoft_Office_Word10.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1.xml.rels><?xml version="1.0" encoding="UTF-8" standalone="yes"?>
<Relationships xmlns="http://schemas.openxmlformats.org/package/2006/relationships"><Relationship Id="rId3" Type="http://schemas.openxmlformats.org/officeDocument/2006/relationships/package" Target="../embeddings/_________Microsoft_Office_Word11.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700808"/>
            <a:ext cx="7772400" cy="2694161"/>
          </a:xfrm>
        </p:spPr>
        <p:txBody>
          <a:bodyPr>
            <a:normAutofit fontScale="90000"/>
          </a:bodyPr>
          <a:lstStyle/>
          <a:p>
            <a:r>
              <a:rPr lang="en-US" b="1" dirty="0" smtClean="0">
                <a:hlinkClick r:id="rId2"/>
              </a:rPr>
              <a:t/>
            </a:r>
            <a:br>
              <a:rPr lang="en-US" b="1" dirty="0" smtClean="0">
                <a:hlinkClick r:id="rId2"/>
              </a:rPr>
            </a:br>
            <a:r>
              <a:rPr lang="en-US" b="1" dirty="0" smtClean="0">
                <a:hlinkClick r:id="rId2"/>
              </a:rPr>
              <a:t/>
            </a:r>
            <a:br>
              <a:rPr lang="en-US" b="1" dirty="0" smtClean="0">
                <a:hlinkClick r:id="rId2"/>
              </a:rPr>
            </a:br>
            <a:r>
              <a:rPr lang="en-US" b="1" dirty="0" smtClean="0">
                <a:hlinkClick r:id="rId2"/>
              </a:rPr>
              <a:t>Mathematical </a:t>
            </a:r>
            <a:r>
              <a:rPr lang="en-US" b="1" dirty="0" smtClean="0">
                <a:hlinkClick r:id="rId2"/>
              </a:rPr>
              <a:t>Modeling Algorithms for Obtaining New Materials with Desired Properties Using Nano-hierarchical Structures.</a:t>
            </a:r>
            <a:r>
              <a:rPr lang="ru-RU" dirty="0" smtClean="0"/>
              <a:t> </a:t>
            </a:r>
            <a:br>
              <a:rPr lang="ru-RU" dirty="0" smtClean="0"/>
            </a:br>
            <a:r>
              <a:rPr lang="ru-RU" dirty="0"/>
              <a:t/>
            </a:r>
            <a:br>
              <a:rPr lang="ru-RU" dirty="0"/>
            </a:br>
            <a:endParaRPr lang="ru-RU" dirty="0"/>
          </a:p>
        </p:txBody>
      </p:sp>
      <p:sp>
        <p:nvSpPr>
          <p:cNvPr id="3" name="Подзаголовок 2"/>
          <p:cNvSpPr>
            <a:spLocks noGrp="1"/>
          </p:cNvSpPr>
          <p:nvPr>
            <p:ph type="subTitle" idx="1"/>
          </p:nvPr>
        </p:nvSpPr>
        <p:spPr>
          <a:xfrm>
            <a:off x="395536" y="4653136"/>
            <a:ext cx="8280920" cy="1752600"/>
          </a:xfrm>
        </p:spPr>
        <p:txBody>
          <a:bodyPr>
            <a:normAutofit/>
          </a:bodyPr>
          <a:lstStyle/>
          <a:p>
            <a:r>
              <a:rPr lang="en-GB" dirty="0" smtClean="0">
                <a:solidFill>
                  <a:srgbClr val="FF0000"/>
                </a:solidFill>
              </a:rPr>
              <a:t>Oleg Khachay </a:t>
            </a:r>
            <a:r>
              <a:rPr lang="en-GB" dirty="0" smtClean="0">
                <a:solidFill>
                  <a:srgbClr val="FF0000"/>
                </a:solidFill>
              </a:rPr>
              <a:t>,Olga </a:t>
            </a:r>
            <a:r>
              <a:rPr lang="en-GB" dirty="0" smtClean="0">
                <a:solidFill>
                  <a:srgbClr val="FF0000"/>
                </a:solidFill>
              </a:rPr>
              <a:t>Hachay,</a:t>
            </a:r>
            <a:r>
              <a:rPr lang="en-GB" dirty="0" smtClean="0">
                <a:solidFill>
                  <a:schemeClr val="tx1"/>
                </a:solidFill>
              </a:rPr>
              <a:t> </a:t>
            </a:r>
            <a:r>
              <a:rPr lang="en-GB" dirty="0" smtClean="0">
                <a:solidFill>
                  <a:srgbClr val="FF0000"/>
                </a:solidFill>
              </a:rPr>
              <a:t>Andrey Khachay </a:t>
            </a:r>
            <a:r>
              <a:rPr lang="en-GB" dirty="0" smtClean="0">
                <a:solidFill>
                  <a:schemeClr val="tx1"/>
                </a:solidFill>
              </a:rPr>
              <a:t> </a:t>
            </a:r>
            <a:endParaRPr lang="ru-RU" dirty="0">
              <a:solidFill>
                <a:schemeClr val="tx1"/>
              </a:solidFill>
            </a:endParaRPr>
          </a:p>
          <a:p>
            <a:endParaRPr lang="ru-RU" dirty="0"/>
          </a:p>
        </p:txBody>
      </p:sp>
      <p:sp>
        <p:nvSpPr>
          <p:cNvPr id="7" name="TextBox 6"/>
          <p:cNvSpPr txBox="1"/>
          <p:nvPr/>
        </p:nvSpPr>
        <p:spPr>
          <a:xfrm>
            <a:off x="539552" y="404664"/>
            <a:ext cx="1594219" cy="646331"/>
          </a:xfrm>
          <a:prstGeom prst="rect">
            <a:avLst/>
          </a:prstGeom>
          <a:noFill/>
        </p:spPr>
        <p:txBody>
          <a:bodyPr wrap="none" rtlCol="0">
            <a:spAutoFit/>
          </a:bodyPr>
          <a:lstStyle/>
          <a:p>
            <a:r>
              <a:rPr lang="en-US" dirty="0" smtClean="0"/>
              <a:t>EGU2020-1323</a:t>
            </a:r>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cstate="print"/>
          <a:srcRect/>
          <a:stretch>
            <a:fillRect/>
          </a:stretch>
        </p:blipFill>
        <p:spPr bwMode="auto">
          <a:xfrm>
            <a:off x="2051720" y="908720"/>
            <a:ext cx="4986515" cy="4031561"/>
          </a:xfrm>
          <a:prstGeom prst="rect">
            <a:avLst/>
          </a:prstGeom>
          <a:noFill/>
          <a:ln w="9525">
            <a:noFill/>
            <a:miter lim="800000"/>
            <a:headEnd/>
            <a:tailEnd/>
          </a:ln>
          <a:effectLst/>
        </p:spPr>
      </p:pic>
      <p:sp>
        <p:nvSpPr>
          <p:cNvPr id="5" name="Прямоугольник 4"/>
          <p:cNvSpPr/>
          <p:nvPr/>
        </p:nvSpPr>
        <p:spPr>
          <a:xfrm>
            <a:off x="395536" y="188640"/>
            <a:ext cx="1696811" cy="369332"/>
          </a:xfrm>
          <a:prstGeom prst="rect">
            <a:avLst/>
          </a:prstGeom>
        </p:spPr>
        <p:txBody>
          <a:bodyPr wrap="none">
            <a:spAutoFit/>
          </a:bodyPr>
          <a:lstStyle/>
          <a:p>
            <a:r>
              <a:rPr lang="en-US" b="1" cap="all" dirty="0" smtClean="0">
                <a:solidFill>
                  <a:srgbClr val="FF0000"/>
                </a:solidFill>
              </a:rPr>
              <a:t>Introduction</a:t>
            </a:r>
          </a:p>
        </p:txBody>
      </p:sp>
      <p:sp>
        <p:nvSpPr>
          <p:cNvPr id="15364" name="Rectangle 4"/>
          <p:cNvSpPr>
            <a:spLocks noChangeArrowheads="1"/>
          </p:cNvSpPr>
          <p:nvPr/>
        </p:nvSpPr>
        <p:spPr bwMode="auto">
          <a:xfrm>
            <a:off x="395536" y="5039017"/>
            <a:ext cx="828092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1.</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scheme of composite anomalously plastic (upper), anomalously elastic (medium) and anomalously dense (lower) heterogeneities of hierarchical type located in an N-layer elastic medium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04664"/>
            <a:ext cx="9144000" cy="5832648"/>
          </a:xfrm>
        </p:spPr>
        <p:txBody>
          <a:bodyPr>
            <a:normAutofit fontScale="92500"/>
          </a:bodyPr>
          <a:lstStyle/>
          <a:p>
            <a:r>
              <a:rPr lang="en-US" b="1" cap="all" dirty="0" smtClean="0">
                <a:solidFill>
                  <a:srgbClr val="FF0000"/>
                </a:solidFill>
              </a:rPr>
              <a:t>Introduction</a:t>
            </a:r>
          </a:p>
          <a:p>
            <a:r>
              <a:rPr lang="en-US" sz="3000" dirty="0"/>
              <a:t>In this paper, using the method described in [6-9], an algorithm for modeling the acoustic field (longitudinal acoustic wave) has been developed in the form of an iterative process for solving a direct problem for the case of three hierarchical inclusions of l, m, s-ranks using 2D integral and integro-differential equations. The degree of hierarchy of inclusions is determined by the values ​​of their ranks, which can be different. Hierarchical inclusions are located in different layers above each other: the top is anomalously plastic (in layer </a:t>
            </a:r>
            <a:r>
              <a:rPr lang="en-US" sz="3000" i="1" dirty="0"/>
              <a:t>j-1</a:t>
            </a:r>
            <a:r>
              <a:rPr lang="en-US" sz="3000" dirty="0"/>
              <a:t>), the second is anomalously elastic (in layer </a:t>
            </a:r>
            <a:r>
              <a:rPr lang="en-US" sz="3000" i="1" dirty="0"/>
              <a:t>j</a:t>
            </a:r>
            <a:r>
              <a:rPr lang="en-US" sz="3000" dirty="0"/>
              <a:t>) and the third is anomalously dense (in layer </a:t>
            </a:r>
            <a:r>
              <a:rPr lang="en-US" sz="3000" i="1" dirty="0"/>
              <a:t>j + 1</a:t>
            </a:r>
            <a:r>
              <a:rPr lang="en-US" sz="3000" dirty="0"/>
              <a:t>) (Fig. 1)</a:t>
            </a:r>
            <a:endParaRPr lang="ru-RU" sz="3000" dirty="0"/>
          </a:p>
          <a:p>
            <a:endParaRPr lang="en-US" b="1" cap="all" dirty="0" smtClean="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sz="2800" b="1" dirty="0">
                <a:solidFill>
                  <a:srgbClr val="FF0000"/>
                </a:solidFill>
              </a:rPr>
              <a:t>ALGORITHM OF MODELING SOUND DIFFRACTION ON A TWO-DIMENSIONAL BLOCK N-LAYERED MEDIUM WITH COMPOSITE HIERARCHICAL TYPE </a:t>
            </a:r>
            <a:r>
              <a:rPr lang="en-US" sz="2800" b="1" dirty="0" smtClean="0">
                <a:solidFill>
                  <a:srgbClr val="FF0000"/>
                </a:solidFill>
              </a:rPr>
              <a:t>INCLUSIONS</a:t>
            </a:r>
          </a:p>
          <a:p>
            <a:endParaRPr lang="en-US" b="1" cap="all" dirty="0" smtClean="0">
              <a:solidFill>
                <a:srgbClr val="FF0000"/>
              </a:solidFill>
            </a:endParaRPr>
          </a:p>
        </p:txBody>
      </p:sp>
      <p:graphicFrame>
        <p:nvGraphicFramePr>
          <p:cNvPr id="21506" name="Object 2"/>
          <p:cNvGraphicFramePr>
            <a:graphicFrameLocks noChangeAspect="1"/>
          </p:cNvGraphicFramePr>
          <p:nvPr/>
        </p:nvGraphicFramePr>
        <p:xfrm>
          <a:off x="1115616" y="1556792"/>
          <a:ext cx="6936239" cy="4663583"/>
        </p:xfrm>
        <a:graphic>
          <a:graphicData uri="http://schemas.openxmlformats.org/presentationml/2006/ole">
            <p:oleObj spid="_x0000_s21506" name="Документ" r:id="rId3" imgW="4748295" imgH="3192884"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sz="2800" b="1" dirty="0">
                <a:solidFill>
                  <a:srgbClr val="FF0000"/>
                </a:solidFill>
              </a:rPr>
              <a:t>ALGORITHM OF MODELING SOUND DIFFRACTION ON A TWO-DIMENSIONAL BLOCK N-LAYERED MEDIUM WITH COMPOSITE HIERARCHICAL TYPE </a:t>
            </a:r>
            <a:r>
              <a:rPr lang="en-US" sz="2800" b="1" dirty="0" smtClean="0">
                <a:solidFill>
                  <a:srgbClr val="FF0000"/>
                </a:solidFill>
              </a:rPr>
              <a:t>INCLUSIONS</a:t>
            </a:r>
          </a:p>
          <a:p>
            <a:endParaRPr lang="en-US" b="1" cap="all" dirty="0" smtClean="0">
              <a:solidFill>
                <a:srgbClr val="FF0000"/>
              </a:solidFill>
            </a:endParaRPr>
          </a:p>
        </p:txBody>
      </p:sp>
      <p:graphicFrame>
        <p:nvGraphicFramePr>
          <p:cNvPr id="22547" name="Object 19"/>
          <p:cNvGraphicFramePr>
            <a:graphicFrameLocks noChangeAspect="1"/>
          </p:cNvGraphicFramePr>
          <p:nvPr/>
        </p:nvGraphicFramePr>
        <p:xfrm>
          <a:off x="1475656" y="1844824"/>
          <a:ext cx="6287599" cy="4107645"/>
        </p:xfrm>
        <a:graphic>
          <a:graphicData uri="http://schemas.openxmlformats.org/presentationml/2006/ole">
            <p:oleObj spid="_x0000_s22547" name="Документ" r:id="rId3" imgW="4748295" imgH="3102380"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sz="2800" b="1" dirty="0">
                <a:solidFill>
                  <a:srgbClr val="FF0000"/>
                </a:solidFill>
              </a:rPr>
              <a:t>ALGORITHM OF MODELING SOUND DIFFRACTION ON A TWO-DIMENSIONAL BLOCK N-LAYERED MEDIUM WITH COMPOSITE HIERARCHICAL TYPE </a:t>
            </a:r>
            <a:r>
              <a:rPr lang="en-US" sz="2800" b="1" dirty="0" smtClean="0">
                <a:solidFill>
                  <a:srgbClr val="FF0000"/>
                </a:solidFill>
              </a:rPr>
              <a:t>INCLUSIONS</a:t>
            </a:r>
          </a:p>
          <a:p>
            <a:endParaRPr lang="en-US" b="1" cap="all" dirty="0" smtClean="0">
              <a:solidFill>
                <a:srgbClr val="FF0000"/>
              </a:solidFill>
            </a:endParaRPr>
          </a:p>
        </p:txBody>
      </p:sp>
      <p:graphicFrame>
        <p:nvGraphicFramePr>
          <p:cNvPr id="24585" name="Object 9"/>
          <p:cNvGraphicFramePr>
            <a:graphicFrameLocks noChangeAspect="1"/>
          </p:cNvGraphicFramePr>
          <p:nvPr/>
        </p:nvGraphicFramePr>
        <p:xfrm>
          <a:off x="251519" y="1340768"/>
          <a:ext cx="8810859" cy="4248472"/>
        </p:xfrm>
        <a:graphic>
          <a:graphicData uri="http://schemas.openxmlformats.org/presentationml/2006/ole">
            <p:oleObj spid="_x0000_s24585" name="Документ" r:id="rId3" imgW="5925852" imgH="2857190"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sz="2800" b="1" dirty="0">
                <a:solidFill>
                  <a:srgbClr val="FF0000"/>
                </a:solidFill>
              </a:rPr>
              <a:t>ALGORITHM OF MODELING SOUND DIFFRACTION ON A TWO-DIMENSIONAL BLOCK N-LAYERED MEDIUM WITH COMPOSITE HIERARCHICAL TYPE </a:t>
            </a:r>
            <a:r>
              <a:rPr lang="en-US" sz="2800" b="1" dirty="0" smtClean="0">
                <a:solidFill>
                  <a:srgbClr val="FF0000"/>
                </a:solidFill>
              </a:rPr>
              <a:t>INCLUSIONS</a:t>
            </a:r>
          </a:p>
          <a:p>
            <a:endParaRPr lang="en-US" b="1" cap="all" dirty="0" smtClean="0">
              <a:solidFill>
                <a:srgbClr val="FF0000"/>
              </a:solidFill>
            </a:endParaRPr>
          </a:p>
        </p:txBody>
      </p:sp>
      <p:graphicFrame>
        <p:nvGraphicFramePr>
          <p:cNvPr id="25603" name="Object 3"/>
          <p:cNvGraphicFramePr>
            <a:graphicFrameLocks noChangeAspect="1"/>
          </p:cNvGraphicFramePr>
          <p:nvPr/>
        </p:nvGraphicFramePr>
        <p:xfrm>
          <a:off x="1619672" y="1338577"/>
          <a:ext cx="5972349" cy="5393285"/>
        </p:xfrm>
        <a:graphic>
          <a:graphicData uri="http://schemas.openxmlformats.org/presentationml/2006/ole">
            <p:oleObj spid="_x0000_s25603" name="Документ" r:id="rId3" imgW="4748295" imgH="4287948"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sz="2800" b="1" dirty="0">
                <a:solidFill>
                  <a:srgbClr val="FF0000"/>
                </a:solidFill>
              </a:rPr>
              <a:t>ALGORITHM OF MODELING SOUND DIFFRACTION ON A TWO-DIMENSIONAL BLOCK N-LAYERED MEDIUM WITH COMPOSITE HIERARCHICAL TYPE </a:t>
            </a:r>
            <a:r>
              <a:rPr lang="en-US" sz="2800" b="1" dirty="0" smtClean="0">
                <a:solidFill>
                  <a:srgbClr val="FF0000"/>
                </a:solidFill>
              </a:rPr>
              <a:t>INCLUSIONS</a:t>
            </a:r>
          </a:p>
          <a:p>
            <a:endParaRPr lang="en-US" b="1" cap="all" dirty="0" smtClean="0">
              <a:solidFill>
                <a:srgbClr val="FF0000"/>
              </a:solidFill>
            </a:endParaRPr>
          </a:p>
        </p:txBody>
      </p:sp>
      <p:graphicFrame>
        <p:nvGraphicFramePr>
          <p:cNvPr id="26627" name="Object 3"/>
          <p:cNvGraphicFramePr>
            <a:graphicFrameLocks noChangeAspect="1"/>
          </p:cNvGraphicFramePr>
          <p:nvPr/>
        </p:nvGraphicFramePr>
        <p:xfrm>
          <a:off x="1331640" y="1340768"/>
          <a:ext cx="6661112" cy="3456384"/>
        </p:xfrm>
        <a:graphic>
          <a:graphicData uri="http://schemas.openxmlformats.org/presentationml/2006/ole">
            <p:oleObj spid="_x0000_s26627" name="Документ" r:id="rId3" imgW="4748295" imgH="2463082" progId="Word.Document.12">
              <p:embed/>
            </p:oleObj>
          </a:graphicData>
        </a:graphic>
      </p:graphicFrame>
      <p:graphicFrame>
        <p:nvGraphicFramePr>
          <p:cNvPr id="26628" name="Object 4"/>
          <p:cNvGraphicFramePr>
            <a:graphicFrameLocks noChangeAspect="1"/>
          </p:cNvGraphicFramePr>
          <p:nvPr/>
        </p:nvGraphicFramePr>
        <p:xfrm>
          <a:off x="971600" y="5085184"/>
          <a:ext cx="7085024" cy="1309935"/>
        </p:xfrm>
        <a:graphic>
          <a:graphicData uri="http://schemas.openxmlformats.org/presentationml/2006/ole">
            <p:oleObj spid="_x0000_s26628" name="Документ" r:id="rId4" imgW="4748295" imgH="877638"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sz="2800" b="1" dirty="0">
                <a:solidFill>
                  <a:srgbClr val="FF0000"/>
                </a:solidFill>
              </a:rPr>
              <a:t>ALGORITHM OF MODELING SOUND DIFFRACTION ON A TWO-DIMENSIONAL BLOCK N-LAYERED MEDIUM WITH COMPOSITE HIERARCHICAL TYPE </a:t>
            </a:r>
            <a:r>
              <a:rPr lang="en-US" sz="2800" b="1" dirty="0" smtClean="0">
                <a:solidFill>
                  <a:srgbClr val="FF0000"/>
                </a:solidFill>
              </a:rPr>
              <a:t>INCLUSIONS</a:t>
            </a:r>
          </a:p>
          <a:p>
            <a:endParaRPr lang="en-US" b="1" cap="all" dirty="0" smtClean="0">
              <a:solidFill>
                <a:srgbClr val="FF0000"/>
              </a:solidFill>
            </a:endParaRPr>
          </a:p>
        </p:txBody>
      </p:sp>
      <p:graphicFrame>
        <p:nvGraphicFramePr>
          <p:cNvPr id="27651" name="Object 3"/>
          <p:cNvGraphicFramePr>
            <a:graphicFrameLocks noChangeAspect="1"/>
          </p:cNvGraphicFramePr>
          <p:nvPr/>
        </p:nvGraphicFramePr>
        <p:xfrm>
          <a:off x="1331640" y="1628800"/>
          <a:ext cx="6353331" cy="4609404"/>
        </p:xfrm>
        <a:graphic>
          <a:graphicData uri="http://schemas.openxmlformats.org/presentationml/2006/ole">
            <p:oleObj spid="_x0000_s27651" name="Документ" r:id="rId3" imgW="4748295" imgH="3444926"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b="1" cap="all" dirty="0" smtClean="0">
                <a:solidFill>
                  <a:srgbClr val="FF0000"/>
                </a:solidFill>
              </a:rPr>
              <a:t>Algorithm</a:t>
            </a:r>
          </a:p>
        </p:txBody>
      </p:sp>
      <p:graphicFrame>
        <p:nvGraphicFramePr>
          <p:cNvPr id="28678" name="Object 6"/>
          <p:cNvGraphicFramePr>
            <a:graphicFrameLocks noChangeAspect="1"/>
          </p:cNvGraphicFramePr>
          <p:nvPr/>
        </p:nvGraphicFramePr>
        <p:xfrm>
          <a:off x="2197100" y="587374"/>
          <a:ext cx="4961024" cy="5937969"/>
        </p:xfrm>
        <a:graphic>
          <a:graphicData uri="http://schemas.openxmlformats.org/presentationml/2006/ole">
            <p:oleObj spid="_x0000_s28678" name="Документ" r:id="rId3" imgW="4748295" imgH="5682649"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b="1" cap="all" dirty="0" smtClean="0">
                <a:solidFill>
                  <a:srgbClr val="FF0000"/>
                </a:solidFill>
              </a:rPr>
              <a:t>Algorithm</a:t>
            </a:r>
          </a:p>
        </p:txBody>
      </p:sp>
      <p:graphicFrame>
        <p:nvGraphicFramePr>
          <p:cNvPr id="29705" name="Object 9"/>
          <p:cNvGraphicFramePr>
            <a:graphicFrameLocks noChangeAspect="1"/>
          </p:cNvGraphicFramePr>
          <p:nvPr/>
        </p:nvGraphicFramePr>
        <p:xfrm>
          <a:off x="1152600" y="1628800"/>
          <a:ext cx="7594304" cy="2617763"/>
        </p:xfrm>
        <a:graphic>
          <a:graphicData uri="http://schemas.openxmlformats.org/presentationml/2006/ole">
            <p:oleObj spid="_x0000_s29705" name="Документ" r:id="rId3" imgW="4748295" imgH="1635925"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470025"/>
          </a:xfrm>
        </p:spPr>
        <p:txBody>
          <a:bodyPr>
            <a:normAutofit/>
          </a:bodyPr>
          <a:lstStyle/>
          <a:p>
            <a:r>
              <a:rPr lang="en-US" b="1" dirty="0"/>
              <a:t>Abstract</a:t>
            </a:r>
            <a:endParaRPr lang="ru-RU" dirty="0"/>
          </a:p>
        </p:txBody>
      </p:sp>
      <p:sp>
        <p:nvSpPr>
          <p:cNvPr id="1027" name="Rectangle 3"/>
          <p:cNvSpPr>
            <a:spLocks noChangeArrowheads="1"/>
          </p:cNvSpPr>
          <p:nvPr/>
        </p:nvSpPr>
        <p:spPr bwMode="auto">
          <a:xfrm>
            <a:off x="0" y="1556792"/>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cs typeface="Arial" pitchFamily="34" charset="0"/>
              </a:rPr>
              <a:t>In the </a:t>
            </a:r>
            <a:r>
              <a:rPr kumimoji="0" lang="ru-RU" sz="2400" b="0" i="0" u="none" strike="noStrike" cap="none" normalizeH="0" baseline="0" dirty="0" err="1" smtClean="0">
                <a:ln>
                  <a:noFill/>
                </a:ln>
                <a:solidFill>
                  <a:schemeClr val="tx1"/>
                </a:solidFill>
                <a:effectLst/>
                <a:latin typeface="Arial" pitchFamily="34" charset="0"/>
                <a:cs typeface="Arial" pitchFamily="34" charset="0"/>
              </a:rPr>
              <a:t>enormous</a:t>
            </a:r>
            <a:r>
              <a:rPr kumimoji="0" lang="ru-RU" sz="2400" b="0" i="0" u="none" strike="noStrike" cap="none" normalizeH="0" baseline="0" dirty="0" smtClean="0">
                <a:ln>
                  <a:noFill/>
                </a:ln>
                <a:solidFill>
                  <a:schemeClr val="tx1"/>
                </a:solidFill>
                <a:effectLst/>
                <a:latin typeface="Arial" pitchFamily="34" charset="0"/>
                <a:cs typeface="Arial" pitchFamily="34" charset="0"/>
              </a:rPr>
              <a:t> and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still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poorly</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mastered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gap</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between</a:t>
            </a:r>
            <a:r>
              <a:rPr kumimoji="0" lang="ru-RU" sz="2400" b="0" i="0" u="none" strike="noStrike" cap="none" normalizeH="0" baseline="0" dirty="0" smtClean="0">
                <a:ln>
                  <a:noFill/>
                </a:ln>
                <a:solidFill>
                  <a:schemeClr val="tx1"/>
                </a:solidFill>
                <a:effectLst/>
                <a:latin typeface="Arial" pitchFamily="34" charset="0"/>
                <a:cs typeface="Arial" pitchFamily="34" charset="0"/>
              </a:rPr>
              <a:t> the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macro</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level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where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well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developed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continuum</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theories</a:t>
            </a:r>
            <a:r>
              <a:rPr kumimoji="0" lang="ru-RU" sz="2400" b="0" i="0" u="none" strike="noStrike" cap="none" normalizeH="0" baseline="0" dirty="0" smtClean="0">
                <a:ln>
                  <a:noFill/>
                </a:ln>
                <a:solidFill>
                  <a:schemeClr val="tx1"/>
                </a:solidFill>
                <a:effectLst/>
                <a:latin typeface="Arial" pitchFamily="34" charset="0"/>
                <a:cs typeface="Arial" pitchFamily="34" charset="0"/>
              </a:rPr>
              <a:t> of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continuous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media</a:t>
            </a:r>
            <a:r>
              <a:rPr kumimoji="0" lang="ru-RU" sz="2400" b="0" i="0" u="none" strike="noStrike" cap="none" normalizeH="0" baseline="0" dirty="0" smtClean="0">
                <a:ln>
                  <a:noFill/>
                </a:ln>
                <a:solidFill>
                  <a:schemeClr val="tx1"/>
                </a:solidFill>
                <a:effectLst/>
                <a:latin typeface="Arial" pitchFamily="34" charset="0"/>
                <a:cs typeface="Arial" pitchFamily="34" charset="0"/>
              </a:rPr>
              <a:t> and </a:t>
            </a:r>
            <a:r>
              <a:rPr kumimoji="0" lang="ru-RU" sz="2400" b="0" i="0" u="none" strike="noStrike" cap="none" normalizeH="0" baseline="0" dirty="0" err="1" smtClean="0">
                <a:ln>
                  <a:noFill/>
                </a:ln>
                <a:solidFill>
                  <a:schemeClr val="tx1"/>
                </a:solidFill>
                <a:effectLst/>
                <a:latin typeface="Arial" pitchFamily="34" charset="0"/>
                <a:cs typeface="Arial" pitchFamily="34" charset="0"/>
              </a:rPr>
              <a:t>engineering</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methods</a:t>
            </a:r>
            <a:r>
              <a:rPr kumimoji="0" lang="ru-RU" sz="2400" b="0" i="0" u="none" strike="noStrike" cap="none" normalizeH="0" baseline="0" dirty="0" smtClean="0">
                <a:ln>
                  <a:noFill/>
                </a:ln>
                <a:solidFill>
                  <a:schemeClr val="tx1"/>
                </a:solidFill>
                <a:effectLst/>
                <a:latin typeface="Arial" pitchFamily="34" charset="0"/>
                <a:cs typeface="Arial" pitchFamily="34" charset="0"/>
              </a:rPr>
              <a:t> of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calculation</a:t>
            </a:r>
            <a:r>
              <a:rPr kumimoji="0" lang="ru-RU" sz="2400" b="0" i="0" u="none" strike="noStrike" cap="none" normalizeH="0" baseline="0" dirty="0" smtClean="0">
                <a:ln>
                  <a:noFill/>
                </a:ln>
                <a:solidFill>
                  <a:schemeClr val="tx1"/>
                </a:solidFill>
                <a:effectLst/>
                <a:latin typeface="Arial" pitchFamily="34" charset="0"/>
                <a:cs typeface="Arial" pitchFamily="34" charset="0"/>
              </a:rPr>
              <a:t> and </a:t>
            </a:r>
            <a:r>
              <a:rPr kumimoji="0" lang="ru-RU" sz="2400" b="0" i="0" u="none" strike="noStrike" cap="none" normalizeH="0" baseline="0" dirty="0" err="1" smtClean="0">
                <a:ln>
                  <a:noFill/>
                </a:ln>
                <a:solidFill>
                  <a:schemeClr val="tx1"/>
                </a:solidFill>
                <a:effectLst/>
                <a:latin typeface="Arial" pitchFamily="34" charset="0"/>
                <a:cs typeface="Arial" pitchFamily="34" charset="0"/>
              </a:rPr>
              <a:t>design</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operate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and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atomic</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subordinate</a:t>
            </a:r>
            <a:r>
              <a:rPr kumimoji="0" lang="ru-RU" sz="2400" b="0" i="0" u="none" strike="noStrike" cap="none" normalizeH="0" baseline="0" dirty="0" smtClean="0">
                <a:ln>
                  <a:noFill/>
                </a:ln>
                <a:solidFill>
                  <a:schemeClr val="tx1"/>
                </a:solidFill>
                <a:effectLst/>
                <a:latin typeface="Arial" pitchFamily="34" charset="0"/>
                <a:cs typeface="Arial" pitchFamily="34" charset="0"/>
              </a:rPr>
              <a:t> to the </a:t>
            </a:r>
            <a:r>
              <a:rPr kumimoji="0" lang="ru-RU" sz="2400" b="0" i="0" u="none" strike="noStrike" cap="none" normalizeH="0" baseline="0" dirty="0" err="1" smtClean="0">
                <a:ln>
                  <a:noFill/>
                </a:ln>
                <a:solidFill>
                  <a:schemeClr val="tx1"/>
                </a:solidFill>
                <a:effectLst/>
                <a:latin typeface="Arial" pitchFamily="34" charset="0"/>
                <a:cs typeface="Arial" pitchFamily="34" charset="0"/>
              </a:rPr>
              <a:t>laws</a:t>
            </a:r>
            <a:r>
              <a:rPr kumimoji="0" lang="ru-RU" sz="2400" b="0" i="0" u="none" strike="noStrike" cap="none" normalizeH="0" baseline="0" dirty="0" smtClean="0">
                <a:ln>
                  <a:noFill/>
                </a:ln>
                <a:solidFill>
                  <a:schemeClr val="tx1"/>
                </a:solidFill>
                <a:effectLst/>
                <a:latin typeface="Arial" pitchFamily="34" charset="0"/>
                <a:cs typeface="Arial" pitchFamily="34" charset="0"/>
              </a:rPr>
              <a:t> of </a:t>
            </a:r>
            <a:r>
              <a:rPr kumimoji="0" lang="ru-RU" sz="2400" b="0" i="0" u="none" strike="noStrike" cap="none" normalizeH="0" baseline="0" dirty="0" err="1" smtClean="0">
                <a:ln>
                  <a:noFill/>
                </a:ln>
                <a:solidFill>
                  <a:schemeClr val="tx1"/>
                </a:solidFill>
                <a:effectLst/>
                <a:latin typeface="Arial" pitchFamily="34" charset="0"/>
                <a:cs typeface="Arial" pitchFamily="34" charset="0"/>
              </a:rPr>
              <a:t>quantum</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mechanics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there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is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an</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extensive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meso-hierarchical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level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of</a:t>
            </a:r>
            <a:r>
              <a:rPr kumimoji="0" lang="ru-RU" sz="2400" b="0" i="0" u="none" strike="noStrike" cap="none" normalizeH="0" baseline="0" dirty="0" smtClean="0">
                <a:ln>
                  <a:noFill/>
                </a:ln>
                <a:solidFill>
                  <a:schemeClr val="tx1"/>
                </a:solidFill>
                <a:effectLst/>
                <a:latin typeface="Arial" pitchFamily="34" charset="0"/>
                <a:cs typeface="Arial" pitchFamily="34" charset="0"/>
              </a:rPr>
              <a:t> the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structure</a:t>
            </a:r>
            <a:r>
              <a:rPr kumimoji="0" lang="ru-RU" sz="2400" b="0" i="0" u="none" strike="noStrike" cap="none" normalizeH="0" baseline="0" dirty="0" smtClean="0">
                <a:ln>
                  <a:noFill/>
                </a:ln>
                <a:solidFill>
                  <a:schemeClr val="tx1"/>
                </a:solidFill>
                <a:effectLst/>
                <a:latin typeface="Arial" pitchFamily="34" charset="0"/>
                <a:cs typeface="Arial" pitchFamily="34" charset="0"/>
              </a:rPr>
              <a:t> of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matter</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At</a:t>
            </a:r>
            <a:r>
              <a:rPr kumimoji="0" lang="ru-RU" sz="2400" b="0" i="0" u="none" strike="noStrike" cap="none" normalizeH="0" baseline="0" dirty="0" smtClean="0">
                <a:ln>
                  <a:noFill/>
                </a:ln>
                <a:solidFill>
                  <a:schemeClr val="tx1"/>
                </a:solidFill>
                <a:effectLst/>
                <a:latin typeface="Arial" pitchFamily="34" charset="0"/>
                <a:cs typeface="Arial" pitchFamily="34" charset="0"/>
              </a:rPr>
              <a:t> this </a:t>
            </a:r>
            <a:r>
              <a:rPr kumimoji="0" lang="ru-RU" sz="2400" b="0" i="0" u="none" strike="noStrike" cap="none" normalizeH="0" baseline="0" dirty="0" err="1" smtClean="0">
                <a:ln>
                  <a:noFill/>
                </a:ln>
                <a:solidFill>
                  <a:schemeClr val="tx1"/>
                </a:solidFill>
                <a:effectLst/>
                <a:latin typeface="Arial" pitchFamily="34" charset="0"/>
                <a:cs typeface="Arial" pitchFamily="34" charset="0"/>
              </a:rPr>
              <a:t>level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unprecedented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previously</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products</a:t>
            </a:r>
            <a:r>
              <a:rPr kumimoji="0" lang="ru-RU" sz="2400" b="0" i="0" u="none" strike="noStrike" cap="none" normalizeH="0" baseline="0" dirty="0" smtClean="0">
                <a:ln>
                  <a:noFill/>
                </a:ln>
                <a:solidFill>
                  <a:schemeClr val="tx1"/>
                </a:solidFill>
                <a:effectLst/>
                <a:latin typeface="Arial" pitchFamily="34" charset="0"/>
                <a:cs typeface="Arial" pitchFamily="34" charset="0"/>
              </a:rPr>
              <a:t> and </a:t>
            </a:r>
            <a:r>
              <a:rPr kumimoji="0" lang="ru-RU" sz="2400" b="0" i="0" u="none" strike="noStrike" cap="none" normalizeH="0" baseline="0" dirty="0" err="1" smtClean="0">
                <a:ln>
                  <a:noFill/>
                </a:ln>
                <a:solidFill>
                  <a:schemeClr val="tx1"/>
                </a:solidFill>
                <a:effectLst/>
                <a:latin typeface="Arial" pitchFamily="34" charset="0"/>
                <a:cs typeface="Arial" pitchFamily="34" charset="0"/>
              </a:rPr>
              <a:t>technologies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can</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be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artificially</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created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Nano</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technology</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is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qualitatively</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new</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strategy</a:t>
            </a:r>
            <a:r>
              <a:rPr kumimoji="0" lang="ru-RU" sz="2400" b="0" i="0" u="none" strike="noStrike" cap="none" normalizeH="0" baseline="0" dirty="0" smtClean="0">
                <a:ln>
                  <a:noFill/>
                </a:ln>
                <a:solidFill>
                  <a:schemeClr val="tx1"/>
                </a:solidFill>
                <a:effectLst/>
                <a:latin typeface="Arial" pitchFamily="34" charset="0"/>
                <a:cs typeface="Arial" pitchFamily="34" charset="0"/>
              </a:rPr>
              <a:t> in </a:t>
            </a:r>
            <a:r>
              <a:rPr kumimoji="0" lang="ru-RU" sz="2400" b="0" i="0" u="none" strike="noStrike" cap="none" normalizeH="0" baseline="0" dirty="0" err="1" smtClean="0">
                <a:ln>
                  <a:noFill/>
                </a:ln>
                <a:solidFill>
                  <a:schemeClr val="tx1"/>
                </a:solidFill>
                <a:effectLst/>
                <a:latin typeface="Arial" pitchFamily="34" charset="0"/>
                <a:cs typeface="Arial" pitchFamily="34" charset="0"/>
              </a:rPr>
              <a:t>technology</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it</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creates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objects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in</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exactly</a:t>
            </a:r>
            <a:r>
              <a:rPr kumimoji="0" lang="ru-RU" sz="2400" b="0" i="0" u="none" strike="noStrike" cap="none" normalizeH="0" baseline="0" dirty="0" smtClean="0">
                <a:ln>
                  <a:noFill/>
                </a:ln>
                <a:solidFill>
                  <a:schemeClr val="tx1"/>
                </a:solidFill>
                <a:effectLst/>
                <a:latin typeface="Arial" pitchFamily="34" charset="0"/>
                <a:cs typeface="Arial" pitchFamily="34" charset="0"/>
              </a:rPr>
              <a:t> the </a:t>
            </a:r>
            <a:r>
              <a:rPr kumimoji="0" lang="ru-RU" sz="2400" b="0" i="0" u="none" strike="noStrike" cap="none" normalizeH="0" baseline="0" dirty="0" err="1" smtClean="0">
                <a:ln>
                  <a:noFill/>
                </a:ln>
                <a:solidFill>
                  <a:schemeClr val="tx1"/>
                </a:solidFill>
                <a:effectLst/>
                <a:latin typeface="Arial" pitchFamily="34" charset="0"/>
                <a:cs typeface="Arial" pitchFamily="34" charset="0"/>
              </a:rPr>
              <a:t>opposite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way</a:t>
            </a:r>
            <a:r>
              <a:rPr kumimoji="0" lang="ru-RU" sz="2400" b="0" i="0" u="none" strike="noStrike" cap="none" normalizeH="0" baseline="0" dirty="0" smtClean="0">
                <a:ln>
                  <a:noFill/>
                </a:ln>
                <a:solidFill>
                  <a:schemeClr val="tx1"/>
                </a:solidFill>
                <a:effectLst/>
                <a:latin typeface="Arial" pitchFamily="34" charset="0"/>
                <a:cs typeface="Arial" pitchFamily="34" charset="0"/>
              </a:rPr>
              <a:t> - </a:t>
            </a:r>
            <a:r>
              <a:rPr kumimoji="0" lang="ru-RU" sz="2400" b="0" i="0" u="none" strike="noStrike" cap="none" normalizeH="0" baseline="0" dirty="0" err="1" smtClean="0">
                <a:ln>
                  <a:noFill/>
                </a:ln>
                <a:solidFill>
                  <a:schemeClr val="tx1"/>
                </a:solidFill>
                <a:effectLst/>
                <a:latin typeface="Arial" pitchFamily="34" charset="0"/>
                <a:cs typeface="Arial" pitchFamily="34" charset="0"/>
              </a:rPr>
              <a:t>large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objects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are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created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from</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small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ones</a:t>
            </a:r>
            <a:r>
              <a:rPr kumimoji="0" lang="ru-RU" sz="2400" b="0" i="0" u="none" strike="noStrike" cap="none" normalizeH="0" baseline="0" dirty="0" smtClean="0">
                <a:ln>
                  <a:noFill/>
                </a:ln>
                <a:solidFill>
                  <a:schemeClr val="tx1"/>
                </a:solidFill>
                <a:effectLst/>
                <a:latin typeface="Arial" pitchFamily="34" charset="0"/>
                <a:cs typeface="Arial" pitchFamily="34" charset="0"/>
              </a:rPr>
              <a:t> [1]. </a:t>
            </a:r>
            <a:r>
              <a:rPr kumimoji="0" lang="ru-RU" sz="2400" b="0" i="0" u="none" strike="noStrike" cap="none" normalizeH="0" baseline="0" dirty="0" err="1" smtClean="0">
                <a:ln>
                  <a:noFill/>
                </a:ln>
                <a:solidFill>
                  <a:schemeClr val="tx1"/>
                </a:solidFill>
                <a:effectLst/>
                <a:latin typeface="Arial" pitchFamily="34" charset="0"/>
                <a:cs typeface="Arial" pitchFamily="34" charset="0"/>
              </a:rPr>
              <a:t>We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have</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developed</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new</a:t>
            </a:r>
            <a:r>
              <a:rPr kumimoji="0" lang="ru-RU" sz="2400" b="0" i="0" u="none" strike="noStrike" cap="none" normalizeH="0" baseline="0" dirty="0" smtClean="0">
                <a:ln>
                  <a:noFill/>
                </a:ln>
                <a:solidFill>
                  <a:schemeClr val="tx1"/>
                </a:solidFill>
                <a:effectLst/>
                <a:latin typeface="Arial" pitchFamily="34" charset="0"/>
                <a:cs typeface="Arial" pitchFamily="34" charset="0"/>
              </a:rPr>
              <a:t> method </a:t>
            </a:r>
            <a:r>
              <a:rPr kumimoji="0" lang="ru-RU" sz="2400" b="0" i="0" u="none" strike="noStrike" cap="none" normalizeH="0" baseline="0" dirty="0" err="1" smtClean="0">
                <a:ln>
                  <a:noFill/>
                </a:ln>
                <a:solidFill>
                  <a:schemeClr val="tx1"/>
                </a:solidFill>
                <a:effectLst/>
                <a:latin typeface="Arial" pitchFamily="34" charset="0"/>
                <a:cs typeface="Arial" pitchFamily="34" charset="0"/>
              </a:rPr>
              <a:t>for</a:t>
            </a:r>
            <a:r>
              <a:rPr kumimoji="0" lang="ru-RU" sz="2400" b="0" i="0" u="none" strike="noStrike" cap="none" normalizeH="0" baseline="0" dirty="0" smtClean="0">
                <a:ln>
                  <a:noFill/>
                </a:ln>
                <a:solidFill>
                  <a:schemeClr val="tx1"/>
                </a:solidFill>
                <a:effectLst/>
                <a:latin typeface="Arial" pitchFamily="34" charset="0"/>
                <a:cs typeface="Arial" pitchFamily="34" charset="0"/>
              </a:rPr>
              <a:t> modeling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acoustic</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monitoring</a:t>
            </a:r>
            <a:r>
              <a:rPr kumimoji="0" lang="ru-RU" sz="2400" b="0" i="0" u="none" strike="noStrike" cap="none" normalizeH="0" baseline="0" dirty="0" smtClean="0">
                <a:ln>
                  <a:noFill/>
                </a:ln>
                <a:solidFill>
                  <a:schemeClr val="tx1"/>
                </a:solidFill>
                <a:effectLst/>
                <a:latin typeface="Arial" pitchFamily="34" charset="0"/>
                <a:cs typeface="Arial" pitchFamily="34" charset="0"/>
              </a:rPr>
              <a:t> of </a:t>
            </a:r>
            <a:r>
              <a:rPr kumimoji="0" lang="ru-RU" sz="2400" b="0" i="0" u="none" strike="noStrike" cap="none" normalizeH="0" baseline="0" dirty="0" err="1" smtClean="0">
                <a:ln>
                  <a:noFill/>
                </a:ln>
                <a:solidFill>
                  <a:schemeClr val="tx1"/>
                </a:solidFill>
                <a:effectLst/>
                <a:latin typeface="Arial" pitchFamily="34" charset="0"/>
                <a:cs typeface="Arial" pitchFamily="34" charset="0"/>
              </a:rPr>
              <a:t>a</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layered-block</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elastic</a:t>
            </a:r>
            <a:r>
              <a:rPr kumimoji="0" lang="ru-RU" sz="2400" b="0" i="0" u="none" strike="noStrike" cap="none" normalizeH="0" baseline="0" dirty="0" smtClean="0">
                <a:ln>
                  <a:noFill/>
                </a:ln>
                <a:solidFill>
                  <a:schemeClr val="tx1"/>
                </a:solidFill>
                <a:effectLst/>
                <a:latin typeface="Arial" pitchFamily="34" charset="0"/>
                <a:cs typeface="Arial" pitchFamily="34" charset="0"/>
              </a:rPr>
              <a:t> medium </a:t>
            </a:r>
            <a:r>
              <a:rPr kumimoji="0" lang="ru-RU" sz="2400" b="0" i="0" u="none" strike="noStrike" cap="none" normalizeH="0" baseline="0" dirty="0" err="1" smtClean="0">
                <a:ln>
                  <a:noFill/>
                </a:ln>
                <a:solidFill>
                  <a:schemeClr val="tx1"/>
                </a:solidFill>
                <a:effectLst/>
                <a:latin typeface="Arial" pitchFamily="34" charset="0"/>
                <a:cs typeface="Arial" pitchFamily="34" charset="0"/>
              </a:rPr>
              <a:t>with</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several</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inclusions</a:t>
            </a:r>
            <a:r>
              <a:rPr kumimoji="0" lang="ru-RU" sz="2400" b="0" i="0" u="none" strike="noStrike" cap="none" normalizeH="0" baseline="0" dirty="0" smtClean="0">
                <a:ln>
                  <a:noFill/>
                </a:ln>
                <a:solidFill>
                  <a:schemeClr val="tx1"/>
                </a:solidFill>
                <a:effectLst/>
                <a:latin typeface="Arial" pitchFamily="34" charset="0"/>
                <a:cs typeface="Arial" pitchFamily="34" charset="0"/>
              </a:rPr>
              <a:t> of </a:t>
            </a:r>
            <a:r>
              <a:rPr kumimoji="0" lang="ru-RU" sz="2400" b="0" i="0" u="none" strike="noStrike" cap="none" normalizeH="0" baseline="0" dirty="0" err="1" smtClean="0">
                <a:ln>
                  <a:noFill/>
                </a:ln>
                <a:solidFill>
                  <a:schemeClr val="tx1"/>
                </a:solidFill>
                <a:effectLst/>
                <a:latin typeface="Arial" pitchFamily="34" charset="0"/>
                <a:cs typeface="Arial" pitchFamily="34" charset="0"/>
              </a:rPr>
              <a:t>various</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Arial" pitchFamily="34" charset="0"/>
                <a:cs typeface="Arial" pitchFamily="34" charset="0"/>
              </a:rPr>
              <a:t>physical</a:t>
            </a:r>
            <a:r>
              <a:rPr kumimoji="0" lang="ru-RU" sz="2400" b="0" i="0" u="none" strike="noStrike" cap="none" normalizeH="0" baseline="0" dirty="0" smtClean="0">
                <a:ln>
                  <a:noFill/>
                </a:ln>
                <a:solidFill>
                  <a:schemeClr val="tx1"/>
                </a:solidFill>
                <a:effectLst/>
                <a:latin typeface="Arial" pitchFamily="34" charset="0"/>
                <a:cs typeface="Arial" pitchFamily="34" charset="0"/>
              </a:rPr>
              <a:t> and </a:t>
            </a:r>
            <a:r>
              <a:rPr kumimoji="0" lang="ru-RU" sz="2400" b="0" i="0" u="none" strike="noStrike" cap="none" normalizeH="0" baseline="0" dirty="0" err="1" smtClean="0">
                <a:ln>
                  <a:noFill/>
                </a:ln>
                <a:solidFill>
                  <a:schemeClr val="tx1"/>
                </a:solidFill>
                <a:effectLst/>
                <a:latin typeface="Arial" pitchFamily="34" charset="0"/>
                <a:cs typeface="Arial" pitchFamily="34" charset="0"/>
              </a:rPr>
              <a:t>mechanical</a:t>
            </a:r>
            <a:r>
              <a:rPr kumimoji="0" lang="ru-RU" sz="2400" b="0" i="0" u="none" strike="noStrike" cap="none" normalizeH="0" baseline="0" dirty="0" smtClean="0">
                <a:ln>
                  <a:noFill/>
                </a:ln>
                <a:solidFill>
                  <a:schemeClr val="tx1"/>
                </a:solidFill>
                <a:effectLst/>
                <a:latin typeface="Arial" pitchFamily="34" charset="0"/>
                <a:cs typeface="Arial" pitchFamily="34" charset="0"/>
              </a:rPr>
              <a:t> hierarchical </a:t>
            </a:r>
            <a:r>
              <a:rPr kumimoji="0" lang="ru-RU" sz="2400" b="0" i="0" u="none" strike="noStrike" cap="none" normalizeH="0" baseline="0" dirty="0" err="1" smtClean="0">
                <a:ln>
                  <a:noFill/>
                </a:ln>
                <a:solidFill>
                  <a:schemeClr val="tx1"/>
                </a:solidFill>
                <a:effectLst/>
                <a:latin typeface="Arial" pitchFamily="34" charset="0"/>
                <a:cs typeface="Arial" pitchFamily="34" charset="0"/>
              </a:rPr>
              <a:t>structures</a:t>
            </a:r>
            <a:r>
              <a:rPr kumimoji="0" lang="ru-RU" sz="2400" b="0" i="0" u="none" strike="noStrike" cap="none" normalizeH="0" baseline="0" dirty="0" smtClean="0">
                <a:ln>
                  <a:noFill/>
                </a:ln>
                <a:solidFill>
                  <a:schemeClr val="tx1"/>
                </a:solidFill>
                <a:effectLst/>
                <a:latin typeface="Arial" pitchFamily="34" charset="0"/>
                <a:cs typeface="Arial" pitchFamily="34" charset="0"/>
              </a:rPr>
              <a:t> [2].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b="1" cap="all" dirty="0" smtClean="0">
                <a:solidFill>
                  <a:srgbClr val="FF0000"/>
                </a:solidFill>
              </a:rPr>
              <a:t>Conclusion</a:t>
            </a:r>
          </a:p>
        </p:txBody>
      </p:sp>
      <p:graphicFrame>
        <p:nvGraphicFramePr>
          <p:cNvPr id="30724" name="Object 4"/>
          <p:cNvGraphicFramePr>
            <a:graphicFrameLocks noChangeAspect="1"/>
          </p:cNvGraphicFramePr>
          <p:nvPr/>
        </p:nvGraphicFramePr>
        <p:xfrm>
          <a:off x="288081" y="1268760"/>
          <a:ext cx="8855919" cy="3600400"/>
        </p:xfrm>
        <a:graphic>
          <a:graphicData uri="http://schemas.openxmlformats.org/presentationml/2006/ole">
            <p:oleObj spid="_x0000_s30724" name="Документ" r:id="rId3" imgW="4748295" imgH="1930875" progId="Word.Document.12">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p:spPr>
        <p:txBody>
          <a:bodyPr>
            <a:normAutofit/>
          </a:bodyPr>
          <a:lstStyle/>
          <a:p>
            <a:r>
              <a:rPr lang="en-US" b="1" cap="all" dirty="0" smtClean="0">
                <a:solidFill>
                  <a:srgbClr val="FF0000"/>
                </a:solidFill>
              </a:rPr>
              <a:t>References</a:t>
            </a:r>
          </a:p>
          <a:p>
            <a:endParaRPr lang="en-US" b="1" cap="all" dirty="0" smtClean="0">
              <a:solidFill>
                <a:srgbClr val="FF0000"/>
              </a:solidFill>
            </a:endParaRPr>
          </a:p>
        </p:txBody>
      </p:sp>
      <p:graphicFrame>
        <p:nvGraphicFramePr>
          <p:cNvPr id="31748" name="Object 4"/>
          <p:cNvGraphicFramePr>
            <a:graphicFrameLocks noChangeAspect="1"/>
          </p:cNvGraphicFramePr>
          <p:nvPr/>
        </p:nvGraphicFramePr>
        <p:xfrm>
          <a:off x="1763688" y="437430"/>
          <a:ext cx="5471244" cy="6067575"/>
        </p:xfrm>
        <a:graphic>
          <a:graphicData uri="http://schemas.openxmlformats.org/presentationml/2006/ole">
            <p:oleObj spid="_x0000_s31748" name="Документ" r:id="rId3" imgW="4748295" imgH="5265825" progId="Word.Document.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
            <a:ext cx="7200800" cy="1124744"/>
          </a:xfrm>
        </p:spPr>
        <p:txBody>
          <a:bodyPr>
            <a:normAutofit/>
          </a:bodyPr>
          <a:lstStyle/>
          <a:p>
            <a:r>
              <a:rPr lang="en-US" b="1" dirty="0"/>
              <a:t>Abstract</a:t>
            </a:r>
            <a:endParaRPr lang="ru-RU" dirty="0"/>
          </a:p>
        </p:txBody>
      </p:sp>
      <p:sp>
        <p:nvSpPr>
          <p:cNvPr id="1027" name="Rectangle 3"/>
          <p:cNvSpPr>
            <a:spLocks noChangeArrowheads="1"/>
          </p:cNvSpPr>
          <p:nvPr/>
        </p:nvSpPr>
        <p:spPr bwMode="auto">
          <a:xfrm>
            <a:off x="0" y="856357"/>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ru-RU" sz="2400" dirty="0" err="1">
                <a:latin typeface="Arial" pitchFamily="34" charset="0"/>
                <a:cs typeface="Arial" pitchFamily="34" charset="0"/>
              </a:rPr>
              <a:t>An</a:t>
            </a:r>
            <a:r>
              <a:rPr lang="ru-RU" sz="2400" dirty="0">
                <a:latin typeface="Arial" pitchFamily="34" charset="0"/>
                <a:cs typeface="Arial" pitchFamily="34" charset="0"/>
              </a:rPr>
              <a:t> </a:t>
            </a:r>
            <a:r>
              <a:rPr lang="ru-RU" sz="2400" dirty="0" err="1">
                <a:latin typeface="Arial" pitchFamily="34" charset="0"/>
                <a:cs typeface="Arial" pitchFamily="34" charset="0"/>
              </a:rPr>
              <a:t>iterative</a:t>
            </a:r>
            <a:r>
              <a:rPr lang="ru-RU" sz="2400" dirty="0">
                <a:latin typeface="Arial" pitchFamily="34" charset="0"/>
                <a:cs typeface="Arial" pitchFamily="34" charset="0"/>
              </a:rPr>
              <a:t> </a:t>
            </a:r>
            <a:r>
              <a:rPr lang="ru-RU" sz="2400" dirty="0" err="1">
                <a:latin typeface="Arial" pitchFamily="34" charset="0"/>
                <a:cs typeface="Arial" pitchFamily="34" charset="0"/>
              </a:rPr>
              <a:t>process</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developed</a:t>
            </a:r>
            <a:r>
              <a:rPr lang="ru-RU" sz="2400" dirty="0">
                <a:latin typeface="Arial" pitchFamily="34" charset="0"/>
                <a:cs typeface="Arial" pitchFamily="34" charset="0"/>
              </a:rPr>
              <a:t> </a:t>
            </a:r>
            <a:r>
              <a:rPr lang="ru-RU" sz="2400" dirty="0" err="1">
                <a:latin typeface="Arial" pitchFamily="34" charset="0"/>
                <a:cs typeface="Arial" pitchFamily="34" charset="0"/>
              </a:rPr>
              <a:t>for</a:t>
            </a:r>
            <a:r>
              <a:rPr lang="ru-RU" sz="2400" dirty="0">
                <a:latin typeface="Arial" pitchFamily="34" charset="0"/>
                <a:cs typeface="Arial" pitchFamily="34" charset="0"/>
              </a:rPr>
              <a:t> </a:t>
            </a:r>
            <a:r>
              <a:rPr lang="ru-RU" sz="2400" dirty="0" err="1">
                <a:latin typeface="Arial" pitchFamily="34" charset="0"/>
                <a:cs typeface="Arial" pitchFamily="34" charset="0"/>
              </a:rPr>
              <a:t>solving</a:t>
            </a:r>
            <a:r>
              <a:rPr lang="ru-RU" sz="2400" dirty="0">
                <a:latin typeface="Arial" pitchFamily="34" charset="0"/>
                <a:cs typeface="Arial" pitchFamily="34" charset="0"/>
              </a:rPr>
              <a:t> the </a:t>
            </a:r>
            <a:r>
              <a:rPr lang="ru-RU" sz="2400" dirty="0" err="1">
                <a:latin typeface="Arial" pitchFamily="34" charset="0"/>
                <a:cs typeface="Arial" pitchFamily="34" charset="0"/>
              </a:rPr>
              <a:t>direct</a:t>
            </a:r>
            <a:r>
              <a:rPr lang="ru-RU" sz="2400" dirty="0">
                <a:latin typeface="Arial" pitchFamily="34" charset="0"/>
                <a:cs typeface="Arial" pitchFamily="34" charset="0"/>
              </a:rPr>
              <a:t> problem </a:t>
            </a:r>
            <a:r>
              <a:rPr lang="ru-RU" sz="2400" dirty="0" err="1">
                <a:latin typeface="Arial" pitchFamily="34" charset="0"/>
                <a:cs typeface="Arial" pitchFamily="34" charset="0"/>
              </a:rPr>
              <a:t>for</a:t>
            </a:r>
            <a:r>
              <a:rPr lang="ru-RU" sz="2400" dirty="0">
                <a:latin typeface="Arial" pitchFamily="34" charset="0"/>
                <a:cs typeface="Arial" pitchFamily="34" charset="0"/>
              </a:rPr>
              <a:t> the </a:t>
            </a:r>
            <a:r>
              <a:rPr lang="ru-RU" sz="2400" dirty="0" err="1">
                <a:latin typeface="Arial" pitchFamily="34" charset="0"/>
                <a:cs typeface="Arial" pitchFamily="34" charset="0"/>
              </a:rPr>
              <a:t>case</a:t>
            </a:r>
            <a:r>
              <a:rPr lang="ru-RU" sz="2400" dirty="0">
                <a:latin typeface="Arial" pitchFamily="34" charset="0"/>
                <a:cs typeface="Arial" pitchFamily="34" charset="0"/>
              </a:rPr>
              <a:t> of </a:t>
            </a:r>
            <a:r>
              <a:rPr lang="ru-RU" sz="2400" dirty="0" err="1">
                <a:latin typeface="Arial" pitchFamily="34" charset="0"/>
                <a:cs typeface="Arial" pitchFamily="34" charset="0"/>
              </a:rPr>
              <a:t>three</a:t>
            </a:r>
            <a:r>
              <a:rPr lang="ru-RU" sz="2400" dirty="0">
                <a:latin typeface="Arial" pitchFamily="34" charset="0"/>
                <a:cs typeface="Arial" pitchFamily="34" charset="0"/>
              </a:rPr>
              <a:t> hierarchical </a:t>
            </a:r>
            <a:r>
              <a:rPr lang="ru-RU" sz="2400" dirty="0" err="1">
                <a:latin typeface="Arial" pitchFamily="34" charset="0"/>
                <a:cs typeface="Arial" pitchFamily="34" charset="0"/>
              </a:rPr>
              <a:t>inclusions</a:t>
            </a:r>
            <a:r>
              <a:rPr lang="ru-RU" sz="2400" dirty="0">
                <a:latin typeface="Arial" pitchFamily="34" charset="0"/>
                <a:cs typeface="Arial" pitchFamily="34" charset="0"/>
              </a:rPr>
              <a:t> of </a:t>
            </a:r>
            <a:r>
              <a:rPr lang="ru-RU" sz="2400" dirty="0" err="1">
                <a:latin typeface="Arial" pitchFamily="34" charset="0"/>
                <a:cs typeface="Arial" pitchFamily="34" charset="0"/>
              </a:rPr>
              <a:t>l</a:t>
            </a:r>
            <a:r>
              <a:rPr lang="ru-RU" sz="2400" dirty="0">
                <a:latin typeface="Arial" pitchFamily="34" charset="0"/>
                <a:cs typeface="Arial" pitchFamily="34" charset="0"/>
              </a:rPr>
              <a:t>, </a:t>
            </a:r>
            <a:r>
              <a:rPr lang="ru-RU" sz="2400" dirty="0" err="1">
                <a:latin typeface="Arial" pitchFamily="34" charset="0"/>
                <a:cs typeface="Arial" pitchFamily="34" charset="0"/>
              </a:rPr>
              <a:t>m</a:t>
            </a:r>
            <a:r>
              <a:rPr lang="ru-RU" sz="2400" dirty="0">
                <a:latin typeface="Arial" pitchFamily="34" charset="0"/>
                <a:cs typeface="Arial" pitchFamily="34" charset="0"/>
              </a:rPr>
              <a:t>, </a:t>
            </a:r>
            <a:r>
              <a:rPr lang="ru-RU" sz="2400" dirty="0" err="1">
                <a:latin typeface="Arial" pitchFamily="34" charset="0"/>
                <a:cs typeface="Arial" pitchFamily="34" charset="0"/>
              </a:rPr>
              <a:t>s-th</a:t>
            </a:r>
            <a:r>
              <a:rPr lang="ru-RU" sz="2400" dirty="0">
                <a:latin typeface="Arial" pitchFamily="34" charset="0"/>
                <a:cs typeface="Arial" pitchFamily="34" charset="0"/>
              </a:rPr>
              <a:t> </a:t>
            </a:r>
            <a:r>
              <a:rPr lang="ru-RU" sz="2400" dirty="0" err="1">
                <a:latin typeface="Arial" pitchFamily="34" charset="0"/>
                <a:cs typeface="Arial" pitchFamily="34" charset="0"/>
              </a:rPr>
              <a:t>ranks</a:t>
            </a:r>
            <a:r>
              <a:rPr lang="ru-RU" sz="2400" dirty="0">
                <a:latin typeface="Arial" pitchFamily="34" charset="0"/>
                <a:cs typeface="Arial" pitchFamily="34" charset="0"/>
              </a:rPr>
              <a:t> </a:t>
            </a:r>
            <a:r>
              <a:rPr lang="ru-RU" sz="2400" dirty="0" err="1">
                <a:latin typeface="Arial" pitchFamily="34" charset="0"/>
                <a:cs typeface="Arial" pitchFamily="34" charset="0"/>
              </a:rPr>
              <a:t>based</a:t>
            </a:r>
            <a:r>
              <a:rPr lang="ru-RU" sz="2400" dirty="0">
                <a:latin typeface="Arial" pitchFamily="34" charset="0"/>
                <a:cs typeface="Arial" pitchFamily="34" charset="0"/>
              </a:rPr>
              <a:t> </a:t>
            </a:r>
            <a:r>
              <a:rPr lang="ru-RU" sz="2400" dirty="0" err="1">
                <a:latin typeface="Arial" pitchFamily="34" charset="0"/>
                <a:cs typeface="Arial" pitchFamily="34" charset="0"/>
              </a:rPr>
              <a:t>on</a:t>
            </a:r>
            <a:r>
              <a:rPr lang="ru-RU" sz="2400" dirty="0">
                <a:latin typeface="Arial" pitchFamily="34" charset="0"/>
                <a:cs typeface="Arial" pitchFamily="34" charset="0"/>
              </a:rPr>
              <a:t> the </a:t>
            </a:r>
            <a:r>
              <a:rPr lang="ru-RU" sz="2400" dirty="0" err="1">
                <a:latin typeface="Arial" pitchFamily="34" charset="0"/>
                <a:cs typeface="Arial" pitchFamily="34" charset="0"/>
              </a:rPr>
              <a:t>use</a:t>
            </a:r>
            <a:r>
              <a:rPr lang="ru-RU" sz="2400" dirty="0">
                <a:latin typeface="Arial" pitchFamily="34" charset="0"/>
                <a:cs typeface="Arial" pitchFamily="34" charset="0"/>
              </a:rPr>
              <a:t> of 2D </a:t>
            </a:r>
            <a:r>
              <a:rPr lang="ru-RU" sz="2400" dirty="0" err="1">
                <a:latin typeface="Arial" pitchFamily="34" charset="0"/>
                <a:cs typeface="Arial" pitchFamily="34" charset="0"/>
              </a:rPr>
              <a:t>integro-differential</a:t>
            </a:r>
            <a:r>
              <a:rPr lang="ru-RU" sz="2400" dirty="0">
                <a:latin typeface="Arial" pitchFamily="34" charset="0"/>
                <a:cs typeface="Arial" pitchFamily="34" charset="0"/>
              </a:rPr>
              <a:t> equations. The </a:t>
            </a:r>
            <a:r>
              <a:rPr lang="ru-RU" sz="2400" dirty="0" err="1">
                <a:latin typeface="Arial" pitchFamily="34" charset="0"/>
                <a:cs typeface="Arial" pitchFamily="34" charset="0"/>
              </a:rPr>
              <a:t>degree</a:t>
            </a:r>
            <a:r>
              <a:rPr lang="ru-RU" sz="2400" dirty="0">
                <a:latin typeface="Arial" pitchFamily="34" charset="0"/>
                <a:cs typeface="Arial" pitchFamily="34" charset="0"/>
              </a:rPr>
              <a:t> of </a:t>
            </a:r>
            <a:r>
              <a:rPr lang="ru-RU" sz="2400" dirty="0" err="1">
                <a:latin typeface="Arial" pitchFamily="34" charset="0"/>
                <a:cs typeface="Arial" pitchFamily="34" charset="0"/>
              </a:rPr>
              <a:t>hierarchy</a:t>
            </a:r>
            <a:r>
              <a:rPr lang="ru-RU" sz="2400" dirty="0">
                <a:latin typeface="Arial" pitchFamily="34" charset="0"/>
                <a:cs typeface="Arial" pitchFamily="34" charset="0"/>
              </a:rPr>
              <a:t> </a:t>
            </a:r>
            <a:r>
              <a:rPr lang="ru-RU" sz="2400" dirty="0" err="1">
                <a:latin typeface="Arial" pitchFamily="34" charset="0"/>
                <a:cs typeface="Arial" pitchFamily="34" charset="0"/>
              </a:rPr>
              <a:t>of</a:t>
            </a:r>
            <a:r>
              <a:rPr lang="ru-RU" sz="2400" dirty="0">
                <a:latin typeface="Arial" pitchFamily="34" charset="0"/>
                <a:cs typeface="Arial" pitchFamily="34" charset="0"/>
              </a:rPr>
              <a:t> </a:t>
            </a:r>
            <a:r>
              <a:rPr lang="ru-RU" sz="2400" dirty="0" err="1">
                <a:latin typeface="Arial" pitchFamily="34" charset="0"/>
                <a:cs typeface="Arial" pitchFamily="34" charset="0"/>
              </a:rPr>
              <a:t>inclusions</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determined</a:t>
            </a:r>
            <a:r>
              <a:rPr lang="ru-RU" sz="2400" dirty="0">
                <a:latin typeface="Arial" pitchFamily="34" charset="0"/>
                <a:cs typeface="Arial" pitchFamily="34" charset="0"/>
              </a:rPr>
              <a:t> </a:t>
            </a:r>
            <a:r>
              <a:rPr lang="ru-RU" sz="2400" dirty="0" err="1">
                <a:latin typeface="Arial" pitchFamily="34" charset="0"/>
                <a:cs typeface="Arial" pitchFamily="34" charset="0"/>
              </a:rPr>
              <a:t>by</a:t>
            </a:r>
            <a:r>
              <a:rPr lang="ru-RU" sz="2400" dirty="0">
                <a:latin typeface="Arial" pitchFamily="34" charset="0"/>
                <a:cs typeface="Arial" pitchFamily="34" charset="0"/>
              </a:rPr>
              <a:t> the </a:t>
            </a:r>
            <a:r>
              <a:rPr lang="ru-RU" sz="2400" dirty="0" err="1">
                <a:latin typeface="Arial" pitchFamily="34" charset="0"/>
                <a:cs typeface="Arial" pitchFamily="34" charset="0"/>
              </a:rPr>
              <a:t>values</a:t>
            </a:r>
            <a:r>
              <a:rPr lang="ru-RU" sz="2400" dirty="0">
                <a:latin typeface="Arial" pitchFamily="34" charset="0"/>
                <a:cs typeface="Arial" pitchFamily="34" charset="0"/>
              </a:rPr>
              <a:t> ​​of </a:t>
            </a:r>
            <a:r>
              <a:rPr lang="ru-RU" sz="2400" dirty="0" err="1">
                <a:latin typeface="Arial" pitchFamily="34" charset="0"/>
                <a:cs typeface="Arial" pitchFamily="34" charset="0"/>
              </a:rPr>
              <a:t>their</a:t>
            </a:r>
            <a:r>
              <a:rPr lang="ru-RU" sz="2400" dirty="0">
                <a:latin typeface="Arial" pitchFamily="34" charset="0"/>
                <a:cs typeface="Arial" pitchFamily="34" charset="0"/>
              </a:rPr>
              <a:t> </a:t>
            </a:r>
            <a:r>
              <a:rPr lang="ru-RU" sz="2400" dirty="0" err="1">
                <a:latin typeface="Arial" pitchFamily="34" charset="0"/>
                <a:cs typeface="Arial" pitchFamily="34" charset="0"/>
              </a:rPr>
              <a:t>ranks</a:t>
            </a:r>
            <a:r>
              <a:rPr lang="ru-RU" sz="2400" dirty="0">
                <a:latin typeface="Arial" pitchFamily="34" charset="0"/>
                <a:cs typeface="Arial" pitchFamily="34" charset="0"/>
              </a:rPr>
              <a:t>, </a:t>
            </a:r>
            <a:r>
              <a:rPr lang="ru-RU" sz="2400" dirty="0" err="1">
                <a:latin typeface="Arial" pitchFamily="34" charset="0"/>
                <a:cs typeface="Arial" pitchFamily="34" charset="0"/>
              </a:rPr>
              <a:t>which</a:t>
            </a:r>
            <a:r>
              <a:rPr lang="ru-RU" sz="2400" dirty="0">
                <a:latin typeface="Arial" pitchFamily="34" charset="0"/>
                <a:cs typeface="Arial" pitchFamily="34" charset="0"/>
              </a:rPr>
              <a:t> </a:t>
            </a:r>
            <a:r>
              <a:rPr lang="ru-RU" sz="2400" dirty="0" err="1">
                <a:latin typeface="Arial" pitchFamily="34" charset="0"/>
                <a:cs typeface="Arial" pitchFamily="34" charset="0"/>
              </a:rPr>
              <a:t>may</a:t>
            </a:r>
            <a:r>
              <a:rPr lang="ru-RU" sz="2400" dirty="0">
                <a:latin typeface="Arial" pitchFamily="34" charset="0"/>
                <a:cs typeface="Arial" pitchFamily="34" charset="0"/>
              </a:rPr>
              <a:t> </a:t>
            </a:r>
            <a:r>
              <a:rPr lang="ru-RU" sz="2400" dirty="0" err="1">
                <a:latin typeface="Arial" pitchFamily="34" charset="0"/>
                <a:cs typeface="Arial" pitchFamily="34" charset="0"/>
              </a:rPr>
              <a:t>be</a:t>
            </a:r>
            <a:r>
              <a:rPr lang="ru-RU" sz="2400" dirty="0">
                <a:latin typeface="Arial" pitchFamily="34" charset="0"/>
                <a:cs typeface="Arial" pitchFamily="34" charset="0"/>
              </a:rPr>
              <a:t> </a:t>
            </a:r>
            <a:r>
              <a:rPr lang="ru-RU" sz="2400" dirty="0" err="1">
                <a:latin typeface="Arial" pitchFamily="34" charset="0"/>
                <a:cs typeface="Arial" pitchFamily="34" charset="0"/>
              </a:rPr>
              <a:t>different</a:t>
            </a:r>
            <a:r>
              <a:rPr lang="ru-RU" sz="2400" dirty="0">
                <a:latin typeface="Arial" pitchFamily="34" charset="0"/>
                <a:cs typeface="Arial" pitchFamily="34" charset="0"/>
              </a:rPr>
              <a:t>, </a:t>
            </a:r>
            <a:r>
              <a:rPr lang="ru-RU" sz="2400" dirty="0" err="1">
                <a:latin typeface="Arial" pitchFamily="34" charset="0"/>
                <a:cs typeface="Arial" pitchFamily="34" charset="0"/>
              </a:rPr>
              <a:t>while</a:t>
            </a:r>
            <a:r>
              <a:rPr lang="ru-RU" sz="2400" dirty="0">
                <a:latin typeface="Arial" pitchFamily="34" charset="0"/>
                <a:cs typeface="Arial" pitchFamily="34" charset="0"/>
              </a:rPr>
              <a:t> the </a:t>
            </a:r>
            <a:r>
              <a:rPr lang="ru-RU" sz="2400" dirty="0" err="1">
                <a:latin typeface="Arial" pitchFamily="34" charset="0"/>
                <a:cs typeface="Arial" pitchFamily="34" charset="0"/>
              </a:rPr>
              <a:t>first</a:t>
            </a:r>
            <a:r>
              <a:rPr lang="ru-RU" sz="2400" dirty="0">
                <a:latin typeface="Arial" pitchFamily="34" charset="0"/>
                <a:cs typeface="Arial" pitchFamily="34" charset="0"/>
              </a:rPr>
              <a:t> </a:t>
            </a:r>
            <a:r>
              <a:rPr lang="ru-RU" sz="2400" dirty="0" err="1">
                <a:latin typeface="Arial" pitchFamily="34" charset="0"/>
                <a:cs typeface="Arial" pitchFamily="34" charset="0"/>
              </a:rPr>
              <a:t>rank</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associated</a:t>
            </a:r>
            <a:r>
              <a:rPr lang="ru-RU" sz="2400" dirty="0">
                <a:latin typeface="Arial" pitchFamily="34" charset="0"/>
                <a:cs typeface="Arial" pitchFamily="34" charset="0"/>
              </a:rPr>
              <a:t> </a:t>
            </a:r>
            <a:r>
              <a:rPr lang="ru-RU" sz="2400" dirty="0" err="1">
                <a:latin typeface="Arial" pitchFamily="34" charset="0"/>
                <a:cs typeface="Arial" pitchFamily="34" charset="0"/>
              </a:rPr>
              <a:t>with</a:t>
            </a:r>
            <a:r>
              <a:rPr lang="ru-RU" sz="2400" dirty="0">
                <a:latin typeface="Arial" pitchFamily="34" charset="0"/>
                <a:cs typeface="Arial" pitchFamily="34" charset="0"/>
              </a:rPr>
              <a:t> </a:t>
            </a:r>
            <a:r>
              <a:rPr lang="ru-RU" sz="2400" dirty="0" err="1">
                <a:latin typeface="Arial" pitchFamily="34" charset="0"/>
                <a:cs typeface="Arial" pitchFamily="34" charset="0"/>
              </a:rPr>
              <a:t>the</a:t>
            </a:r>
            <a:r>
              <a:rPr lang="ru-RU" sz="2400" dirty="0">
                <a:latin typeface="Arial" pitchFamily="34" charset="0"/>
                <a:cs typeface="Arial" pitchFamily="34" charset="0"/>
              </a:rPr>
              <a:t> </a:t>
            </a:r>
            <a:r>
              <a:rPr lang="ru-RU" sz="2400" dirty="0" err="1">
                <a:latin typeface="Arial" pitchFamily="34" charset="0"/>
                <a:cs typeface="Arial" pitchFamily="34" charset="0"/>
              </a:rPr>
              <a:t>atomic</a:t>
            </a:r>
            <a:r>
              <a:rPr lang="ru-RU" sz="2400" dirty="0">
                <a:latin typeface="Arial" pitchFamily="34" charset="0"/>
                <a:cs typeface="Arial" pitchFamily="34" charset="0"/>
              </a:rPr>
              <a:t> </a:t>
            </a:r>
            <a:r>
              <a:rPr lang="ru-RU" sz="2400" dirty="0" err="1">
                <a:latin typeface="Arial" pitchFamily="34" charset="0"/>
                <a:cs typeface="Arial" pitchFamily="34" charset="0"/>
              </a:rPr>
              <a:t>structure</a:t>
            </a:r>
            <a:r>
              <a:rPr lang="ru-RU" sz="2400" dirty="0">
                <a:latin typeface="Arial" pitchFamily="34" charset="0"/>
                <a:cs typeface="Arial" pitchFamily="34" charset="0"/>
              </a:rPr>
              <a:t>, </a:t>
            </a:r>
            <a:r>
              <a:rPr lang="ru-RU" sz="2400" dirty="0" err="1">
                <a:latin typeface="Arial" pitchFamily="34" charset="0"/>
                <a:cs typeface="Arial" pitchFamily="34" charset="0"/>
              </a:rPr>
              <a:t>the</a:t>
            </a:r>
            <a:r>
              <a:rPr lang="ru-RU" sz="2400" dirty="0">
                <a:latin typeface="Arial" pitchFamily="34" charset="0"/>
                <a:cs typeface="Arial" pitchFamily="34" charset="0"/>
              </a:rPr>
              <a:t> </a:t>
            </a:r>
            <a:r>
              <a:rPr lang="ru-RU" sz="2400" dirty="0" err="1">
                <a:latin typeface="Arial" pitchFamily="34" charset="0"/>
                <a:cs typeface="Arial" pitchFamily="34" charset="0"/>
              </a:rPr>
              <a:t>following</a:t>
            </a:r>
            <a:r>
              <a:rPr lang="ru-RU" sz="2400" dirty="0">
                <a:latin typeface="Arial" pitchFamily="34" charset="0"/>
                <a:cs typeface="Arial" pitchFamily="34" charset="0"/>
              </a:rPr>
              <a:t> </a:t>
            </a:r>
            <a:r>
              <a:rPr lang="ru-RU" sz="2400" dirty="0" err="1">
                <a:latin typeface="Arial" pitchFamily="34" charset="0"/>
                <a:cs typeface="Arial" pitchFamily="34" charset="0"/>
              </a:rPr>
              <a:t>ranks</a:t>
            </a:r>
            <a:r>
              <a:rPr lang="ru-RU" sz="2400" dirty="0">
                <a:latin typeface="Arial" pitchFamily="34" charset="0"/>
                <a:cs typeface="Arial" pitchFamily="34" charset="0"/>
              </a:rPr>
              <a:t> </a:t>
            </a:r>
            <a:r>
              <a:rPr lang="ru-RU" sz="2400" dirty="0" err="1">
                <a:latin typeface="Arial" pitchFamily="34" charset="0"/>
                <a:cs typeface="Arial" pitchFamily="34" charset="0"/>
              </a:rPr>
              <a:t>are</a:t>
            </a:r>
            <a:r>
              <a:rPr lang="ru-RU" sz="2400" dirty="0">
                <a:latin typeface="Arial" pitchFamily="34" charset="0"/>
                <a:cs typeface="Arial" pitchFamily="34" charset="0"/>
              </a:rPr>
              <a:t> </a:t>
            </a:r>
            <a:r>
              <a:rPr lang="ru-RU" sz="2400" dirty="0" err="1">
                <a:latin typeface="Arial" pitchFamily="34" charset="0"/>
                <a:cs typeface="Arial" pitchFamily="34" charset="0"/>
              </a:rPr>
              <a:t>associated</a:t>
            </a:r>
            <a:r>
              <a:rPr lang="ru-RU" sz="2400" dirty="0">
                <a:latin typeface="Arial" pitchFamily="34" charset="0"/>
                <a:cs typeface="Arial" pitchFamily="34" charset="0"/>
              </a:rPr>
              <a:t> </a:t>
            </a:r>
            <a:r>
              <a:rPr lang="ru-RU" sz="2400" dirty="0" err="1">
                <a:latin typeface="Arial" pitchFamily="34" charset="0"/>
                <a:cs typeface="Arial" pitchFamily="34" charset="0"/>
              </a:rPr>
              <a:t>with</a:t>
            </a:r>
            <a:r>
              <a:rPr lang="ru-RU" sz="2400" dirty="0">
                <a:latin typeface="Arial" pitchFamily="34" charset="0"/>
                <a:cs typeface="Arial" pitchFamily="34" charset="0"/>
              </a:rPr>
              <a:t> </a:t>
            </a:r>
            <a:r>
              <a:rPr lang="ru-RU" sz="2400" dirty="0" err="1">
                <a:latin typeface="Arial" pitchFamily="34" charset="0"/>
                <a:cs typeface="Arial" pitchFamily="34" charset="0"/>
              </a:rPr>
              <a:t>increasing</a:t>
            </a:r>
            <a:r>
              <a:rPr lang="ru-RU" sz="2400" dirty="0">
                <a:latin typeface="Arial" pitchFamily="34" charset="0"/>
                <a:cs typeface="Arial" pitchFamily="34" charset="0"/>
              </a:rPr>
              <a:t> </a:t>
            </a:r>
            <a:r>
              <a:rPr lang="ru-RU" sz="2400" dirty="0" err="1">
                <a:latin typeface="Arial" pitchFamily="34" charset="0"/>
                <a:cs typeface="Arial" pitchFamily="34" charset="0"/>
              </a:rPr>
              <a:t>geometric</a:t>
            </a:r>
            <a:r>
              <a:rPr lang="ru-RU" sz="2400" dirty="0">
                <a:latin typeface="Arial" pitchFamily="34" charset="0"/>
                <a:cs typeface="Arial" pitchFamily="34" charset="0"/>
              </a:rPr>
              <a:t> </a:t>
            </a:r>
            <a:r>
              <a:rPr lang="ru-RU" sz="2400" dirty="0" err="1">
                <a:latin typeface="Arial" pitchFamily="34" charset="0"/>
                <a:cs typeface="Arial" pitchFamily="34" charset="0"/>
              </a:rPr>
              <a:t>sizes</a:t>
            </a:r>
            <a:r>
              <a:rPr lang="ru-RU" sz="2400" dirty="0">
                <a:latin typeface="Arial" pitchFamily="34" charset="0"/>
                <a:cs typeface="Arial" pitchFamily="34" charset="0"/>
              </a:rPr>
              <a:t>, </a:t>
            </a:r>
            <a:r>
              <a:rPr lang="ru-RU" sz="2400" dirty="0" err="1">
                <a:latin typeface="Arial" pitchFamily="34" charset="0"/>
                <a:cs typeface="Arial" pitchFamily="34" charset="0"/>
              </a:rPr>
              <a:t>which</a:t>
            </a:r>
            <a:r>
              <a:rPr lang="ru-RU" sz="2400" dirty="0">
                <a:latin typeface="Arial" pitchFamily="34" charset="0"/>
                <a:cs typeface="Arial" pitchFamily="34" charset="0"/>
              </a:rPr>
              <a:t> </a:t>
            </a:r>
            <a:r>
              <a:rPr lang="ru-RU" sz="2400" dirty="0" err="1">
                <a:latin typeface="Arial" pitchFamily="34" charset="0"/>
                <a:cs typeface="Arial" pitchFamily="34" charset="0"/>
              </a:rPr>
              <a:t>contain</a:t>
            </a:r>
            <a:r>
              <a:rPr lang="ru-RU" sz="2400" dirty="0">
                <a:latin typeface="Arial" pitchFamily="34" charset="0"/>
                <a:cs typeface="Arial" pitchFamily="34" charset="0"/>
              </a:rPr>
              <a:t> </a:t>
            </a:r>
            <a:r>
              <a:rPr lang="ru-RU" sz="2400" dirty="0" err="1">
                <a:latin typeface="Arial" pitchFamily="34" charset="0"/>
                <a:cs typeface="Arial" pitchFamily="34" charset="0"/>
              </a:rPr>
              <a:t>inclusions</a:t>
            </a:r>
            <a:r>
              <a:rPr lang="ru-RU" sz="2400" dirty="0">
                <a:latin typeface="Arial" pitchFamily="34" charset="0"/>
                <a:cs typeface="Arial" pitchFamily="34" charset="0"/>
              </a:rPr>
              <a:t> of </a:t>
            </a:r>
            <a:r>
              <a:rPr lang="ru-RU" sz="2400" dirty="0" err="1">
                <a:latin typeface="Arial" pitchFamily="34" charset="0"/>
                <a:cs typeface="Arial" pitchFamily="34" charset="0"/>
              </a:rPr>
              <a:t>lower</a:t>
            </a:r>
            <a:r>
              <a:rPr lang="ru-RU" sz="2400" dirty="0">
                <a:latin typeface="Arial" pitchFamily="34" charset="0"/>
                <a:cs typeface="Arial" pitchFamily="34" charset="0"/>
              </a:rPr>
              <a:t> </a:t>
            </a:r>
            <a:r>
              <a:rPr lang="ru-RU" sz="2400" dirty="0" err="1">
                <a:latin typeface="Arial" pitchFamily="34" charset="0"/>
                <a:cs typeface="Arial" pitchFamily="34" charset="0"/>
              </a:rPr>
              <a:t>ranks</a:t>
            </a:r>
            <a:r>
              <a:rPr lang="ru-RU" sz="2400" dirty="0">
                <a:latin typeface="Arial" pitchFamily="34" charset="0"/>
                <a:cs typeface="Arial" pitchFamily="34" charset="0"/>
              </a:rPr>
              <a:t> and </a:t>
            </a:r>
            <a:r>
              <a:rPr lang="ru-RU" sz="2400" dirty="0" err="1">
                <a:latin typeface="Arial" pitchFamily="34" charset="0"/>
                <a:cs typeface="Arial" pitchFamily="34" charset="0"/>
              </a:rPr>
              <a:t>sizes</a:t>
            </a:r>
            <a:r>
              <a:rPr lang="ru-RU" sz="2400" dirty="0">
                <a:latin typeface="Arial" pitchFamily="34" charset="0"/>
                <a:cs typeface="Arial" pitchFamily="34" charset="0"/>
              </a:rPr>
              <a:t>. Hierarchical </a:t>
            </a:r>
            <a:r>
              <a:rPr lang="ru-RU" sz="2400" dirty="0" err="1">
                <a:latin typeface="Arial" pitchFamily="34" charset="0"/>
                <a:cs typeface="Arial" pitchFamily="34" charset="0"/>
              </a:rPr>
              <a:t>inclusions</a:t>
            </a:r>
            <a:r>
              <a:rPr lang="ru-RU" sz="2400" dirty="0">
                <a:latin typeface="Arial" pitchFamily="34" charset="0"/>
                <a:cs typeface="Arial" pitchFamily="34" charset="0"/>
              </a:rPr>
              <a:t> </a:t>
            </a:r>
            <a:r>
              <a:rPr lang="ru-RU" sz="2400" dirty="0" err="1">
                <a:latin typeface="Arial" pitchFamily="34" charset="0"/>
                <a:cs typeface="Arial" pitchFamily="34" charset="0"/>
              </a:rPr>
              <a:t>are</a:t>
            </a:r>
            <a:r>
              <a:rPr lang="ru-RU" sz="2400" dirty="0">
                <a:latin typeface="Arial" pitchFamily="34" charset="0"/>
                <a:cs typeface="Arial" pitchFamily="34" charset="0"/>
              </a:rPr>
              <a:t> </a:t>
            </a:r>
            <a:r>
              <a:rPr lang="ru-RU" sz="2400" dirty="0" err="1">
                <a:latin typeface="Arial" pitchFamily="34" charset="0"/>
                <a:cs typeface="Arial" pitchFamily="34" charset="0"/>
              </a:rPr>
              <a:t>located</a:t>
            </a:r>
            <a:r>
              <a:rPr lang="ru-RU" sz="2400" dirty="0">
                <a:latin typeface="Arial" pitchFamily="34" charset="0"/>
                <a:cs typeface="Arial" pitchFamily="34" charset="0"/>
              </a:rPr>
              <a:t> in </a:t>
            </a:r>
            <a:r>
              <a:rPr lang="ru-RU" sz="2400" dirty="0" err="1">
                <a:latin typeface="Arial" pitchFamily="34" charset="0"/>
                <a:cs typeface="Arial" pitchFamily="34" charset="0"/>
              </a:rPr>
              <a:t>different</a:t>
            </a:r>
            <a:r>
              <a:rPr lang="ru-RU" sz="2400" dirty="0">
                <a:latin typeface="Arial" pitchFamily="34" charset="0"/>
                <a:cs typeface="Arial" pitchFamily="34" charset="0"/>
              </a:rPr>
              <a:t> </a:t>
            </a:r>
            <a:r>
              <a:rPr lang="ru-RU" sz="2400" dirty="0" err="1">
                <a:latin typeface="Arial" pitchFamily="34" charset="0"/>
                <a:cs typeface="Arial" pitchFamily="34" charset="0"/>
              </a:rPr>
              <a:t>layers</a:t>
            </a:r>
            <a:r>
              <a:rPr lang="ru-RU" sz="2400" dirty="0">
                <a:latin typeface="Arial" pitchFamily="34" charset="0"/>
                <a:cs typeface="Arial" pitchFamily="34" charset="0"/>
              </a:rPr>
              <a:t> </a:t>
            </a:r>
            <a:r>
              <a:rPr lang="ru-RU" sz="2400" dirty="0" err="1">
                <a:latin typeface="Arial" pitchFamily="34" charset="0"/>
                <a:cs typeface="Arial" pitchFamily="34" charset="0"/>
              </a:rPr>
              <a:t>one</a:t>
            </a:r>
            <a:r>
              <a:rPr lang="ru-RU" sz="2400" dirty="0">
                <a:latin typeface="Arial" pitchFamily="34" charset="0"/>
                <a:cs typeface="Arial" pitchFamily="34" charset="0"/>
              </a:rPr>
              <a:t> </a:t>
            </a:r>
            <a:r>
              <a:rPr lang="ru-RU" sz="2400" dirty="0" err="1">
                <a:latin typeface="Arial" pitchFamily="34" charset="0"/>
                <a:cs typeface="Arial" pitchFamily="34" charset="0"/>
              </a:rPr>
              <a:t>above</a:t>
            </a:r>
            <a:r>
              <a:rPr lang="ru-RU" sz="2400" dirty="0">
                <a:latin typeface="Arial" pitchFamily="34" charset="0"/>
                <a:cs typeface="Arial" pitchFamily="34" charset="0"/>
              </a:rPr>
              <a:t> the </a:t>
            </a:r>
            <a:r>
              <a:rPr lang="ru-RU" sz="2400" dirty="0" err="1">
                <a:latin typeface="Arial" pitchFamily="34" charset="0"/>
                <a:cs typeface="Arial" pitchFamily="34" charset="0"/>
              </a:rPr>
              <a:t>other</a:t>
            </a:r>
            <a:r>
              <a:rPr lang="ru-RU" sz="2400" dirty="0">
                <a:latin typeface="Arial" pitchFamily="34" charset="0"/>
                <a:cs typeface="Arial" pitchFamily="34" charset="0"/>
              </a:rPr>
              <a:t>: </a:t>
            </a:r>
            <a:r>
              <a:rPr lang="ru-RU" sz="2400" dirty="0" err="1">
                <a:latin typeface="Arial" pitchFamily="34" charset="0"/>
                <a:cs typeface="Arial" pitchFamily="34" charset="0"/>
              </a:rPr>
              <a:t>the</a:t>
            </a:r>
            <a:r>
              <a:rPr lang="ru-RU" sz="2400" dirty="0">
                <a:latin typeface="Arial" pitchFamily="34" charset="0"/>
                <a:cs typeface="Arial" pitchFamily="34" charset="0"/>
              </a:rPr>
              <a:t> </a:t>
            </a:r>
            <a:r>
              <a:rPr lang="ru-RU" sz="2400" dirty="0" err="1">
                <a:latin typeface="Arial" pitchFamily="34" charset="0"/>
                <a:cs typeface="Arial" pitchFamily="34" charset="0"/>
              </a:rPr>
              <a:t>upper</a:t>
            </a:r>
            <a:r>
              <a:rPr lang="ru-RU" sz="2400" dirty="0">
                <a:latin typeface="Arial" pitchFamily="34" charset="0"/>
                <a:cs typeface="Arial" pitchFamily="34" charset="0"/>
              </a:rPr>
              <a:t> </a:t>
            </a:r>
            <a:r>
              <a:rPr lang="ru-RU" sz="2400" dirty="0" err="1">
                <a:latin typeface="Arial" pitchFamily="34" charset="0"/>
                <a:cs typeface="Arial" pitchFamily="34" charset="0"/>
              </a:rPr>
              <a:t>one</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abnormally</a:t>
            </a:r>
            <a:r>
              <a:rPr lang="ru-RU" sz="2400" dirty="0">
                <a:latin typeface="Arial" pitchFamily="34" charset="0"/>
                <a:cs typeface="Arial" pitchFamily="34" charset="0"/>
              </a:rPr>
              <a:t> </a:t>
            </a:r>
            <a:r>
              <a:rPr lang="ru-RU" sz="2400" dirty="0" err="1">
                <a:latin typeface="Arial" pitchFamily="34" charset="0"/>
                <a:cs typeface="Arial" pitchFamily="34" charset="0"/>
              </a:rPr>
              <a:t>plastic</a:t>
            </a:r>
            <a:r>
              <a:rPr lang="ru-RU" sz="2400" dirty="0">
                <a:latin typeface="Arial" pitchFamily="34" charset="0"/>
                <a:cs typeface="Arial" pitchFamily="34" charset="0"/>
              </a:rPr>
              <a:t>, </a:t>
            </a:r>
            <a:r>
              <a:rPr lang="ru-RU" sz="2400" dirty="0" err="1">
                <a:latin typeface="Arial" pitchFamily="34" charset="0"/>
                <a:cs typeface="Arial" pitchFamily="34" charset="0"/>
              </a:rPr>
              <a:t>the</a:t>
            </a:r>
            <a:r>
              <a:rPr lang="ru-RU" sz="2400" dirty="0">
                <a:latin typeface="Arial" pitchFamily="34" charset="0"/>
                <a:cs typeface="Arial" pitchFamily="34" charset="0"/>
              </a:rPr>
              <a:t> </a:t>
            </a:r>
            <a:r>
              <a:rPr lang="ru-RU" sz="2400" dirty="0" err="1">
                <a:latin typeface="Arial" pitchFamily="34" charset="0"/>
                <a:cs typeface="Arial" pitchFamily="34" charset="0"/>
              </a:rPr>
              <a:t>second</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abnormally</a:t>
            </a:r>
            <a:r>
              <a:rPr lang="ru-RU" sz="2400" dirty="0">
                <a:latin typeface="Arial" pitchFamily="34" charset="0"/>
                <a:cs typeface="Arial" pitchFamily="34" charset="0"/>
              </a:rPr>
              <a:t> </a:t>
            </a:r>
            <a:r>
              <a:rPr lang="ru-RU" sz="2400" dirty="0" err="1">
                <a:latin typeface="Arial" pitchFamily="34" charset="0"/>
                <a:cs typeface="Arial" pitchFamily="34" charset="0"/>
              </a:rPr>
              <a:t>elastic</a:t>
            </a:r>
            <a:r>
              <a:rPr lang="ru-RU" sz="2400" dirty="0">
                <a:latin typeface="Arial" pitchFamily="34" charset="0"/>
                <a:cs typeface="Arial" pitchFamily="34" charset="0"/>
              </a:rPr>
              <a:t> and the </a:t>
            </a:r>
            <a:r>
              <a:rPr lang="ru-RU" sz="2400" dirty="0" err="1">
                <a:latin typeface="Arial" pitchFamily="34" charset="0"/>
                <a:cs typeface="Arial" pitchFamily="34" charset="0"/>
              </a:rPr>
              <a:t>third</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abnormally</a:t>
            </a:r>
            <a:r>
              <a:rPr lang="ru-RU" sz="2400" dirty="0">
                <a:latin typeface="Arial" pitchFamily="34" charset="0"/>
                <a:cs typeface="Arial" pitchFamily="34" charset="0"/>
              </a:rPr>
              <a:t> </a:t>
            </a:r>
            <a:r>
              <a:rPr lang="ru-RU" sz="2400" dirty="0" err="1">
                <a:latin typeface="Arial" pitchFamily="34" charset="0"/>
                <a:cs typeface="Arial" pitchFamily="34" charset="0"/>
              </a:rPr>
              <a:t>dense</a:t>
            </a:r>
            <a:r>
              <a:rPr lang="ru-RU" sz="2400" dirty="0">
                <a:latin typeface="Arial" pitchFamily="34" charset="0"/>
                <a:cs typeface="Arial" pitchFamily="34" charset="0"/>
              </a:rPr>
              <a:t>. The </a:t>
            </a:r>
            <a:r>
              <a:rPr lang="ru-RU" sz="2400" dirty="0" err="1">
                <a:latin typeface="Arial" pitchFamily="34" charset="0"/>
                <a:cs typeface="Arial" pitchFamily="34" charset="0"/>
              </a:rPr>
              <a:t>degree</a:t>
            </a:r>
            <a:r>
              <a:rPr lang="ru-RU" sz="2400" dirty="0">
                <a:latin typeface="Arial" pitchFamily="34" charset="0"/>
                <a:cs typeface="Arial" pitchFamily="34" charset="0"/>
              </a:rPr>
              <a:t> of </a:t>
            </a:r>
            <a:r>
              <a:rPr lang="ru-RU" sz="2400" dirty="0" err="1">
                <a:latin typeface="Arial" pitchFamily="34" charset="0"/>
                <a:cs typeface="Arial" pitchFamily="34" charset="0"/>
              </a:rPr>
              <a:t>filling</a:t>
            </a:r>
            <a:r>
              <a:rPr lang="ru-RU" sz="2400" dirty="0">
                <a:latin typeface="Arial" pitchFamily="34" charset="0"/>
                <a:cs typeface="Arial" pitchFamily="34" charset="0"/>
              </a:rPr>
              <a:t> </a:t>
            </a:r>
            <a:r>
              <a:rPr lang="ru-RU" sz="2400" dirty="0" err="1">
                <a:latin typeface="Arial" pitchFamily="34" charset="0"/>
                <a:cs typeface="Arial" pitchFamily="34" charset="0"/>
              </a:rPr>
              <a:t>with</a:t>
            </a:r>
            <a:r>
              <a:rPr lang="ru-RU" sz="2400" dirty="0">
                <a:latin typeface="Arial" pitchFamily="34" charset="0"/>
                <a:cs typeface="Arial" pitchFamily="34" charset="0"/>
              </a:rPr>
              <a:t> </a:t>
            </a:r>
            <a:r>
              <a:rPr lang="ru-RU" sz="2400" dirty="0" err="1">
                <a:latin typeface="Arial" pitchFamily="34" charset="0"/>
                <a:cs typeface="Arial" pitchFamily="34" charset="0"/>
              </a:rPr>
              <a:t>inclusions</a:t>
            </a:r>
            <a:r>
              <a:rPr lang="ru-RU" sz="2400" dirty="0">
                <a:latin typeface="Arial" pitchFamily="34" charset="0"/>
                <a:cs typeface="Arial" pitchFamily="34" charset="0"/>
              </a:rPr>
              <a:t> </a:t>
            </a:r>
            <a:r>
              <a:rPr lang="ru-RU" sz="2400" dirty="0" err="1">
                <a:latin typeface="Arial" pitchFamily="34" charset="0"/>
                <a:cs typeface="Arial" pitchFamily="34" charset="0"/>
              </a:rPr>
              <a:t>of</a:t>
            </a:r>
            <a:r>
              <a:rPr lang="ru-RU" sz="2400" dirty="0">
                <a:latin typeface="Arial" pitchFamily="34" charset="0"/>
                <a:cs typeface="Arial" pitchFamily="34" charset="0"/>
              </a:rPr>
              <a:t> </a:t>
            </a:r>
            <a:r>
              <a:rPr lang="ru-RU" sz="2400" dirty="0" err="1">
                <a:latin typeface="Arial" pitchFamily="34" charset="0"/>
                <a:cs typeface="Arial" pitchFamily="34" charset="0"/>
              </a:rPr>
              <a:t>each</a:t>
            </a:r>
            <a:r>
              <a:rPr lang="ru-RU" sz="2400" dirty="0">
                <a:latin typeface="Arial" pitchFamily="34" charset="0"/>
                <a:cs typeface="Arial" pitchFamily="34" charset="0"/>
              </a:rPr>
              <a:t> </a:t>
            </a:r>
            <a:r>
              <a:rPr lang="ru-RU" sz="2400" dirty="0" err="1">
                <a:latin typeface="Arial" pitchFamily="34" charset="0"/>
                <a:cs typeface="Arial" pitchFamily="34" charset="0"/>
              </a:rPr>
              <a:t>rank</a:t>
            </a:r>
            <a:r>
              <a:rPr lang="ru-RU" sz="2400" dirty="0">
                <a:latin typeface="Arial" pitchFamily="34" charset="0"/>
                <a:cs typeface="Arial" pitchFamily="34" charset="0"/>
              </a:rPr>
              <a:t> </a:t>
            </a:r>
            <a:r>
              <a:rPr lang="ru-RU" sz="2400" dirty="0" err="1">
                <a:latin typeface="Arial" pitchFamily="34" charset="0"/>
                <a:cs typeface="Arial" pitchFamily="34" charset="0"/>
              </a:rPr>
              <a:t>for</a:t>
            </a:r>
            <a:r>
              <a:rPr lang="ru-RU" sz="2400" dirty="0">
                <a:latin typeface="Arial" pitchFamily="34" charset="0"/>
                <a:cs typeface="Arial" pitchFamily="34" charset="0"/>
              </a:rPr>
              <a:t> </a:t>
            </a:r>
            <a:r>
              <a:rPr lang="ru-RU" sz="2400" dirty="0" err="1">
                <a:latin typeface="Arial" pitchFamily="34" charset="0"/>
                <a:cs typeface="Arial" pitchFamily="34" charset="0"/>
              </a:rPr>
              <a:t>all</a:t>
            </a:r>
            <a:r>
              <a:rPr lang="ru-RU" sz="2400" dirty="0">
                <a:latin typeface="Arial" pitchFamily="34" charset="0"/>
                <a:cs typeface="Arial" pitchFamily="34" charset="0"/>
              </a:rPr>
              <a:t> </a:t>
            </a:r>
            <a:r>
              <a:rPr lang="ru-RU" sz="2400" dirty="0" err="1">
                <a:latin typeface="Arial" pitchFamily="34" charset="0"/>
                <a:cs typeface="Arial" pitchFamily="34" charset="0"/>
              </a:rPr>
              <a:t>three</a:t>
            </a:r>
            <a:r>
              <a:rPr lang="ru-RU" sz="2400" dirty="0">
                <a:latin typeface="Arial" pitchFamily="34" charset="0"/>
                <a:cs typeface="Arial" pitchFamily="34" charset="0"/>
              </a:rPr>
              <a:t> hierarchical </a:t>
            </a:r>
            <a:r>
              <a:rPr lang="ru-RU" sz="2400" dirty="0" err="1">
                <a:latin typeface="Arial" pitchFamily="34" charset="0"/>
                <a:cs typeface="Arial" pitchFamily="34" charset="0"/>
              </a:rPr>
              <a:t>inclusions</a:t>
            </a:r>
            <a:r>
              <a:rPr lang="ru-RU" sz="2400" dirty="0">
                <a:latin typeface="Arial" pitchFamily="34" charset="0"/>
                <a:cs typeface="Arial" pitchFamily="34" charset="0"/>
              </a:rPr>
              <a:t>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different</a:t>
            </a:r>
            <a:r>
              <a:rPr lang="ru-RU" sz="2400" dirty="0">
                <a:latin typeface="Arial" pitchFamily="34" charset="0"/>
                <a:cs typeface="Arial" pitchFamily="34" charset="0"/>
              </a:rPr>
              <a:t>. Modeling </a:t>
            </a:r>
            <a:r>
              <a:rPr lang="ru-RU" sz="2400" dirty="0" err="1">
                <a:latin typeface="Arial" pitchFamily="34" charset="0"/>
                <a:cs typeface="Arial" pitchFamily="34" charset="0"/>
              </a:rPr>
              <a:t>is</a:t>
            </a:r>
            <a:r>
              <a:rPr lang="ru-RU" sz="2400" dirty="0">
                <a:latin typeface="Arial" pitchFamily="34" charset="0"/>
                <a:cs typeface="Arial" pitchFamily="34" charset="0"/>
              </a:rPr>
              <a:t> </a:t>
            </a:r>
            <a:r>
              <a:rPr lang="ru-RU" sz="2400" dirty="0" err="1">
                <a:latin typeface="Arial" pitchFamily="34" charset="0"/>
                <a:cs typeface="Arial" pitchFamily="34" charset="0"/>
              </a:rPr>
              <a:t>carried</a:t>
            </a:r>
            <a:r>
              <a:rPr lang="ru-RU" sz="2400" dirty="0">
                <a:latin typeface="Arial" pitchFamily="34" charset="0"/>
                <a:cs typeface="Arial" pitchFamily="34" charset="0"/>
              </a:rPr>
              <a:t> </a:t>
            </a:r>
            <a:r>
              <a:rPr lang="ru-RU" sz="2400" dirty="0" err="1">
                <a:latin typeface="Arial" pitchFamily="34" charset="0"/>
                <a:cs typeface="Arial" pitchFamily="34" charset="0"/>
              </a:rPr>
              <a:t>out</a:t>
            </a:r>
            <a:r>
              <a:rPr lang="ru-RU" sz="2400" dirty="0">
                <a:latin typeface="Arial" pitchFamily="34" charset="0"/>
                <a:cs typeface="Arial" pitchFamily="34" charset="0"/>
              </a:rPr>
              <a:t> </a:t>
            </a:r>
            <a:r>
              <a:rPr lang="ru-RU" sz="2400" dirty="0" err="1">
                <a:latin typeface="Arial" pitchFamily="34" charset="0"/>
                <a:cs typeface="Arial" pitchFamily="34" charset="0"/>
              </a:rPr>
              <a:t>from</a:t>
            </a:r>
            <a:r>
              <a:rPr lang="ru-RU" sz="2400" dirty="0">
                <a:latin typeface="Arial" pitchFamily="34" charset="0"/>
                <a:cs typeface="Arial" pitchFamily="34" charset="0"/>
              </a:rPr>
              <a:t> </a:t>
            </a:r>
            <a:r>
              <a:rPr lang="ru-RU" sz="2400" dirty="0" err="1">
                <a:latin typeface="Arial" pitchFamily="34" charset="0"/>
                <a:cs typeface="Arial" pitchFamily="34" charset="0"/>
              </a:rPr>
              <a:t>smaller</a:t>
            </a:r>
            <a:r>
              <a:rPr lang="ru-RU" sz="2400" dirty="0">
                <a:latin typeface="Arial" pitchFamily="34" charset="0"/>
                <a:cs typeface="Arial" pitchFamily="34" charset="0"/>
              </a:rPr>
              <a:t> </a:t>
            </a:r>
            <a:r>
              <a:rPr lang="ru-RU" sz="2400" dirty="0" err="1">
                <a:latin typeface="Arial" pitchFamily="34" charset="0"/>
                <a:cs typeface="Arial" pitchFamily="34" charset="0"/>
              </a:rPr>
              <a:t>sizes</a:t>
            </a:r>
            <a:r>
              <a:rPr lang="ru-RU" sz="2400" dirty="0">
                <a:latin typeface="Arial" pitchFamily="34" charset="0"/>
                <a:cs typeface="Arial" pitchFamily="34" charset="0"/>
              </a:rPr>
              <a:t> to </a:t>
            </a:r>
            <a:r>
              <a:rPr lang="ru-RU" sz="2400" dirty="0" err="1">
                <a:latin typeface="Arial" pitchFamily="34" charset="0"/>
                <a:cs typeface="Arial" pitchFamily="34" charset="0"/>
              </a:rPr>
              <a:t>large</a:t>
            </a:r>
            <a:r>
              <a:rPr lang="ru-RU" sz="2400" dirty="0">
                <a:latin typeface="Arial" pitchFamily="34" charset="0"/>
                <a:cs typeface="Arial" pitchFamily="34" charset="0"/>
              </a:rPr>
              <a:t> </a:t>
            </a:r>
            <a:r>
              <a:rPr lang="ru-RU" sz="2400" dirty="0" err="1">
                <a:latin typeface="Arial" pitchFamily="34" charset="0"/>
                <a:cs typeface="Arial" pitchFamily="34" charset="0"/>
              </a:rPr>
              <a:t>inclusions</a:t>
            </a:r>
            <a:r>
              <a:rPr lang="ru-RU" sz="2400" dirty="0">
                <a:latin typeface="Arial" pitchFamily="34" charset="0"/>
                <a:cs typeface="Arial" pitchFamily="34" charset="0"/>
              </a:rPr>
              <a:t>; </a:t>
            </a:r>
            <a:r>
              <a:rPr lang="ru-RU" sz="2400" dirty="0" err="1">
                <a:latin typeface="Arial" pitchFamily="34" charset="0"/>
                <a:cs typeface="Arial" pitchFamily="34" charset="0"/>
              </a:rPr>
              <a:t>as</a:t>
            </a:r>
            <a:r>
              <a:rPr lang="ru-RU" sz="2400" dirty="0">
                <a:latin typeface="Arial" pitchFamily="34" charset="0"/>
                <a:cs typeface="Arial" pitchFamily="34" charset="0"/>
              </a:rPr>
              <a:t> </a:t>
            </a:r>
            <a:r>
              <a:rPr lang="ru-RU" sz="2400" dirty="0" err="1">
                <a:latin typeface="Arial" pitchFamily="34" charset="0"/>
                <a:cs typeface="Arial" pitchFamily="34" charset="0"/>
              </a:rPr>
              <a:t>a</a:t>
            </a:r>
            <a:r>
              <a:rPr lang="ru-RU" sz="2400" dirty="0">
                <a:latin typeface="Arial" pitchFamily="34" charset="0"/>
                <a:cs typeface="Arial" pitchFamily="34" charset="0"/>
              </a:rPr>
              <a:t> </a:t>
            </a:r>
            <a:r>
              <a:rPr lang="ru-RU" sz="2400" dirty="0" err="1">
                <a:latin typeface="Arial" pitchFamily="34" charset="0"/>
                <a:cs typeface="Arial" pitchFamily="34" charset="0"/>
              </a:rPr>
              <a:t>result</a:t>
            </a:r>
            <a:r>
              <a:rPr lang="ru-RU" sz="2400" dirty="0">
                <a:latin typeface="Arial" pitchFamily="34" charset="0"/>
                <a:cs typeface="Arial" pitchFamily="34" charset="0"/>
              </a:rPr>
              <a:t>, </a:t>
            </a:r>
            <a:r>
              <a:rPr lang="ru-RU" sz="2400" dirty="0" err="1">
                <a:latin typeface="Arial" pitchFamily="34" charset="0"/>
                <a:cs typeface="Arial" pitchFamily="34" charset="0"/>
              </a:rPr>
              <a:t>it</a:t>
            </a:r>
            <a:r>
              <a:rPr lang="ru-RU" sz="2400" dirty="0">
                <a:latin typeface="Arial" pitchFamily="34" charset="0"/>
                <a:cs typeface="Arial" pitchFamily="34" charset="0"/>
              </a:rPr>
              <a:t> </a:t>
            </a:r>
            <a:r>
              <a:rPr lang="ru-RU" sz="2400" dirty="0" err="1">
                <a:latin typeface="Arial" pitchFamily="34" charset="0"/>
                <a:cs typeface="Arial" pitchFamily="34" charset="0"/>
              </a:rPr>
              <a:t>becomes</a:t>
            </a:r>
            <a:r>
              <a:rPr lang="ru-RU" sz="2400" dirty="0">
                <a:latin typeface="Arial" pitchFamily="34" charset="0"/>
                <a:cs typeface="Arial" pitchFamily="34" charset="0"/>
              </a:rPr>
              <a:t> </a:t>
            </a:r>
            <a:r>
              <a:rPr lang="ru-RU" sz="2400" dirty="0" err="1">
                <a:latin typeface="Arial" pitchFamily="34" charset="0"/>
                <a:cs typeface="Arial" pitchFamily="34" charset="0"/>
              </a:rPr>
              <a:t>possible</a:t>
            </a:r>
            <a:r>
              <a:rPr lang="ru-RU" sz="2400" dirty="0">
                <a:latin typeface="Arial" pitchFamily="34" charset="0"/>
                <a:cs typeface="Arial" pitchFamily="34" charset="0"/>
              </a:rPr>
              <a:t> </a:t>
            </a:r>
            <a:r>
              <a:rPr lang="ru-RU" sz="2400" dirty="0" err="1">
                <a:latin typeface="Arial" pitchFamily="34" charset="0"/>
                <a:cs typeface="Arial" pitchFamily="34" charset="0"/>
              </a:rPr>
              <a:t>to</a:t>
            </a:r>
            <a:r>
              <a:rPr lang="ru-RU" sz="2400" dirty="0">
                <a:latin typeface="Arial" pitchFamily="34" charset="0"/>
                <a:cs typeface="Arial" pitchFamily="34" charset="0"/>
              </a:rPr>
              <a:t> </a:t>
            </a:r>
            <a:r>
              <a:rPr lang="ru-RU" sz="2400" dirty="0" err="1">
                <a:latin typeface="Arial" pitchFamily="34" charset="0"/>
                <a:cs typeface="Arial" pitchFamily="34" charset="0"/>
              </a:rPr>
              <a:t>determine</a:t>
            </a:r>
            <a:r>
              <a:rPr lang="ru-RU" sz="2400" dirty="0">
                <a:latin typeface="Arial" pitchFamily="34" charset="0"/>
                <a:cs typeface="Arial" pitchFamily="34" charset="0"/>
              </a:rPr>
              <a:t> the </a:t>
            </a:r>
            <a:r>
              <a:rPr lang="ru-RU" sz="2400" dirty="0" err="1">
                <a:latin typeface="Arial" pitchFamily="34" charset="0"/>
                <a:cs typeface="Arial" pitchFamily="34" charset="0"/>
              </a:rPr>
              <a:t>necessary</a:t>
            </a:r>
            <a:r>
              <a:rPr lang="ru-RU" sz="2400" dirty="0">
                <a:latin typeface="Arial" pitchFamily="34" charset="0"/>
                <a:cs typeface="Arial" pitchFamily="34" charset="0"/>
              </a:rPr>
              <a:t> </a:t>
            </a:r>
            <a:r>
              <a:rPr lang="ru-RU" sz="2400" dirty="0" err="1">
                <a:latin typeface="Arial" pitchFamily="34" charset="0"/>
                <a:cs typeface="Arial" pitchFamily="34" charset="0"/>
              </a:rPr>
              <a:t>parameters</a:t>
            </a:r>
            <a:r>
              <a:rPr lang="ru-RU" sz="2400" dirty="0">
                <a:latin typeface="Arial" pitchFamily="34" charset="0"/>
                <a:cs typeface="Arial" pitchFamily="34" charset="0"/>
              </a:rPr>
              <a:t> of the </a:t>
            </a:r>
            <a:r>
              <a:rPr lang="ru-RU" sz="2400" dirty="0" err="1">
                <a:latin typeface="Arial" pitchFamily="34" charset="0"/>
                <a:cs typeface="Arial" pitchFamily="34" charset="0"/>
              </a:rPr>
              <a:t>formed</a:t>
            </a:r>
            <a:r>
              <a:rPr lang="ru-RU" sz="2400" dirty="0">
                <a:latin typeface="Arial" pitchFamily="34" charset="0"/>
                <a:cs typeface="Arial" pitchFamily="34" charset="0"/>
              </a:rPr>
              <a:t> </a:t>
            </a:r>
            <a:r>
              <a:rPr lang="ru-RU" sz="2400" dirty="0" err="1">
                <a:latin typeface="Arial" pitchFamily="34" charset="0"/>
                <a:cs typeface="Arial" pitchFamily="34" charset="0"/>
              </a:rPr>
              <a:t>material</a:t>
            </a:r>
            <a:r>
              <a:rPr lang="ru-RU" sz="2400" dirty="0">
                <a:latin typeface="Arial" pitchFamily="34" charset="0"/>
                <a:cs typeface="Arial" pitchFamily="34" charset="0"/>
              </a:rPr>
              <a:t> </a:t>
            </a:r>
            <a:r>
              <a:rPr lang="ru-RU" sz="2400" dirty="0" err="1">
                <a:latin typeface="Arial" pitchFamily="34" charset="0"/>
                <a:cs typeface="Arial" pitchFamily="34" charset="0"/>
              </a:rPr>
              <a:t>from</a:t>
            </a:r>
            <a:r>
              <a:rPr lang="ru-RU" sz="2400" dirty="0">
                <a:latin typeface="Arial" pitchFamily="34" charset="0"/>
                <a:cs typeface="Arial" pitchFamily="34" charset="0"/>
              </a:rPr>
              <a:t> </a:t>
            </a:r>
            <a:r>
              <a:rPr lang="ru-RU" sz="2400" dirty="0" err="1">
                <a:latin typeface="Arial" pitchFamily="34" charset="0"/>
                <a:cs typeface="Arial" pitchFamily="34" charset="0"/>
              </a:rPr>
              <a:t>acoustic</a:t>
            </a:r>
            <a:r>
              <a:rPr lang="ru-RU" sz="2400" dirty="0">
                <a:latin typeface="Arial" pitchFamily="34" charset="0"/>
                <a:cs typeface="Arial" pitchFamily="34" charset="0"/>
              </a:rPr>
              <a:t> </a:t>
            </a:r>
            <a:r>
              <a:rPr lang="ru-RU" sz="2400" dirty="0" err="1">
                <a:latin typeface="Arial" pitchFamily="34" charset="0"/>
                <a:cs typeface="Arial" pitchFamily="34" charset="0"/>
              </a:rPr>
              <a:t>monitoring</a:t>
            </a:r>
            <a:r>
              <a:rPr lang="ru-RU" sz="2400" dirty="0">
                <a:latin typeface="Arial" pitchFamily="34" charset="0"/>
                <a:cs typeface="Arial" pitchFamily="34" charset="0"/>
              </a:rPr>
              <a:t> </a:t>
            </a:r>
            <a:r>
              <a:rPr lang="ru-RU" sz="2400" dirty="0" err="1">
                <a:latin typeface="Arial" pitchFamily="34" charset="0"/>
                <a:cs typeface="Arial" pitchFamily="34" charset="0"/>
              </a:rPr>
              <a:t>data</a:t>
            </a:r>
            <a:r>
              <a:rPr lang="ru-RU" sz="2400" dirty="0">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3717031"/>
          </a:xfrm>
        </p:spPr>
        <p:txBody>
          <a:bodyPr>
            <a:noAutofit/>
          </a:bodyPr>
          <a:lstStyle/>
          <a:p>
            <a:r>
              <a:rPr lang="en-US" sz="2800" b="1" dirty="0" smtClean="0"/>
              <a:t>References:</a:t>
            </a:r>
            <a:r>
              <a:rPr lang="ru-RU" sz="2400" dirty="0" smtClean="0"/>
              <a:t/>
            </a:r>
            <a:br>
              <a:rPr lang="ru-RU" sz="2400" dirty="0" smtClean="0"/>
            </a:br>
            <a:r>
              <a:rPr lang="ru-RU" sz="2400" dirty="0" smtClean="0"/>
              <a:t>[1] [</a:t>
            </a:r>
            <a:r>
              <a:rPr lang="ru-RU" sz="2400" dirty="0" err="1" smtClean="0"/>
              <a:t>Nanotechnology</a:t>
            </a:r>
            <a:r>
              <a:rPr lang="ru-RU" sz="2400" dirty="0" smtClean="0"/>
              <a:t> in the </a:t>
            </a:r>
            <a:r>
              <a:rPr lang="ru-RU" sz="2400" dirty="0" err="1" smtClean="0"/>
              <a:t>coming</a:t>
            </a:r>
            <a:r>
              <a:rPr lang="ru-RU" sz="2400" dirty="0" smtClean="0"/>
              <a:t> </a:t>
            </a:r>
            <a:r>
              <a:rPr lang="ru-RU" sz="2400" dirty="0" err="1" smtClean="0"/>
              <a:t>decade</a:t>
            </a:r>
            <a:r>
              <a:rPr lang="ru-RU" sz="2400" dirty="0" smtClean="0"/>
              <a:t>. </a:t>
            </a:r>
            <a:r>
              <a:rPr lang="ru-RU" sz="2400" dirty="0" err="1" smtClean="0"/>
              <a:t>Forecast</a:t>
            </a:r>
            <a:r>
              <a:rPr lang="ru-RU" sz="2400" dirty="0" smtClean="0"/>
              <a:t> of the </a:t>
            </a:r>
            <a:r>
              <a:rPr lang="ru-RU" sz="2400" dirty="0" err="1" smtClean="0"/>
              <a:t>direction</a:t>
            </a:r>
            <a:r>
              <a:rPr lang="ru-RU" sz="2400" dirty="0" smtClean="0"/>
              <a:t> of </a:t>
            </a:r>
            <a:r>
              <a:rPr lang="ru-RU" sz="2400" dirty="0" err="1" smtClean="0"/>
              <a:t>research</a:t>
            </a:r>
            <a:r>
              <a:rPr lang="ru-RU" sz="2400" dirty="0" smtClean="0"/>
              <a:t>. (2002). </a:t>
            </a:r>
            <a:r>
              <a:rPr lang="ru-RU" sz="2400" dirty="0" err="1" smtClean="0"/>
              <a:t>World</a:t>
            </a:r>
            <a:r>
              <a:rPr lang="ru-RU" sz="2400" dirty="0" smtClean="0"/>
              <a:t>, </a:t>
            </a:r>
            <a:r>
              <a:rPr lang="ru-RU" sz="2400" dirty="0" err="1" smtClean="0"/>
              <a:t>Moscow</a:t>
            </a:r>
            <a:r>
              <a:rPr lang="ru-RU" sz="2400" dirty="0" smtClean="0"/>
              <a:t> - 292 </a:t>
            </a:r>
            <a:r>
              <a:rPr lang="ru-RU" sz="2400" dirty="0" err="1" smtClean="0"/>
              <a:t>p</a:t>
            </a:r>
            <a:r>
              <a:rPr lang="ru-RU" sz="2400" dirty="0" smtClean="0"/>
              <a:t>.]</a:t>
            </a:r>
            <a:br>
              <a:rPr lang="ru-RU" sz="2400" dirty="0" smtClean="0"/>
            </a:br>
            <a:r>
              <a:rPr lang="ru-RU" sz="2400" dirty="0" smtClean="0"/>
              <a:t>[2] Hachay, O. A., Khachay, A. </a:t>
            </a:r>
            <a:r>
              <a:rPr lang="ru-RU" sz="2400" dirty="0" err="1" smtClean="0"/>
              <a:t>Yu</a:t>
            </a:r>
            <a:r>
              <a:rPr lang="ru-RU" sz="2400" dirty="0" smtClean="0"/>
              <a:t>. and Khachay O. </a:t>
            </a:r>
            <a:r>
              <a:rPr lang="ru-RU" sz="2400" dirty="0" err="1" smtClean="0"/>
              <a:t>Yu</a:t>
            </a:r>
            <a:r>
              <a:rPr lang="ru-RU" sz="2400" dirty="0" smtClean="0"/>
              <a:t>. (2018). Modeling </a:t>
            </a:r>
            <a:r>
              <a:rPr lang="ru-RU" sz="2400" dirty="0" err="1" smtClean="0"/>
              <a:t>algorithm</a:t>
            </a:r>
            <a:r>
              <a:rPr lang="ru-RU" sz="2400" dirty="0" smtClean="0"/>
              <a:t> of </a:t>
            </a:r>
            <a:r>
              <a:rPr lang="ru-RU" sz="2400" dirty="0" err="1" smtClean="0"/>
              <a:t>acoustic</a:t>
            </a:r>
            <a:r>
              <a:rPr lang="ru-RU" sz="2400" dirty="0" smtClean="0"/>
              <a:t> </a:t>
            </a:r>
            <a:r>
              <a:rPr lang="ru-RU" sz="2400" dirty="0" err="1" smtClean="0"/>
              <a:t>waves</a:t>
            </a:r>
            <a:r>
              <a:rPr lang="ru-RU" sz="2400" dirty="0" smtClean="0"/>
              <a:t> </a:t>
            </a:r>
            <a:r>
              <a:rPr lang="ru-RU" sz="2400" dirty="0" err="1" smtClean="0"/>
              <a:t>penetrating</a:t>
            </a:r>
            <a:r>
              <a:rPr lang="ru-RU" sz="2400" dirty="0" smtClean="0"/>
              <a:t> </a:t>
            </a:r>
            <a:r>
              <a:rPr lang="ru-RU" sz="2400" dirty="0" err="1" smtClean="0"/>
              <a:t>through</a:t>
            </a:r>
            <a:r>
              <a:rPr lang="ru-RU" sz="2400" dirty="0" smtClean="0"/>
              <a:t> </a:t>
            </a:r>
            <a:r>
              <a:rPr lang="ru-RU" sz="2400" dirty="0" err="1" smtClean="0"/>
              <a:t>a</a:t>
            </a:r>
            <a:r>
              <a:rPr lang="ru-RU" sz="2400" dirty="0" smtClean="0"/>
              <a:t> medium </a:t>
            </a:r>
            <a:r>
              <a:rPr lang="ru-RU" sz="2400" dirty="0" err="1" smtClean="0"/>
              <a:t>with</a:t>
            </a:r>
            <a:r>
              <a:rPr lang="ru-RU" sz="2400" dirty="0" smtClean="0"/>
              <a:t> </a:t>
            </a:r>
            <a:r>
              <a:rPr lang="ru-RU" sz="2400" dirty="0" err="1" smtClean="0"/>
              <a:t>composite</a:t>
            </a:r>
            <a:r>
              <a:rPr lang="ru-RU" sz="2400" dirty="0" smtClean="0"/>
              <a:t> hierarchical </a:t>
            </a:r>
            <a:r>
              <a:rPr lang="ru-RU" sz="2400" dirty="0" err="1" smtClean="0"/>
              <a:t>inclusions</a:t>
            </a:r>
            <a:r>
              <a:rPr lang="ru-RU" sz="2400" dirty="0" smtClean="0"/>
              <a:t>.// AIP Conference </a:t>
            </a:r>
            <a:r>
              <a:rPr lang="ru-RU" sz="2400" dirty="0" err="1" smtClean="0"/>
              <a:t>Proceedings</a:t>
            </a:r>
            <a:r>
              <a:rPr lang="ru-RU" sz="2400" dirty="0" smtClean="0"/>
              <a:t> 2053, 030023; https://doi.org/10.1063/1.5084384.</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753544"/>
          </a:xfrm>
        </p:spPr>
        <p:txBody>
          <a:bodyPr>
            <a:normAutofit/>
          </a:bodyPr>
          <a:lstStyle/>
          <a:p>
            <a:r>
              <a:rPr lang="en-US" b="1" dirty="0"/>
              <a:t>A Modeling Algorithm of Acoustic Waves Penetrating through a Medium with Composite Hierarchical Inclusions </a:t>
            </a:r>
            <a:endParaRPr lang="ru-RU" dirty="0"/>
          </a:p>
        </p:txBody>
      </p:sp>
      <p:sp>
        <p:nvSpPr>
          <p:cNvPr id="3" name="Содержимое 2"/>
          <p:cNvSpPr>
            <a:spLocks noGrp="1"/>
          </p:cNvSpPr>
          <p:nvPr>
            <p:ph idx="1"/>
          </p:nvPr>
        </p:nvSpPr>
        <p:spPr>
          <a:xfrm>
            <a:off x="0" y="2708920"/>
            <a:ext cx="9144000" cy="4525963"/>
          </a:xfrm>
        </p:spPr>
        <p:txBody>
          <a:bodyPr>
            <a:normAutofit/>
          </a:bodyPr>
          <a:lstStyle/>
          <a:p>
            <a:r>
              <a:rPr lang="en-US" b="1" cap="all" dirty="0" smtClean="0">
                <a:solidFill>
                  <a:srgbClr val="FF0000"/>
                </a:solidFill>
              </a:rPr>
              <a:t>Introduction</a:t>
            </a:r>
          </a:p>
          <a:p>
            <a:r>
              <a:rPr lang="en-US" sz="2400" dirty="0"/>
              <a:t>The idea of ​​multiscaled phenomena in solids during their plastic deformation and destruction was formulated in the Tomsk school of solid state physics as the concept of structural levels of deformation of solids [1]. Structural levels of deformation belong to the class of mesoscopic scales. It is not always realized that the mesoscopic approach is a fundamentally new paradigm, qualitatively different from the methodology of continuum mechanics (macro scale approach) and dislocation theory (micro scale approach</a:t>
            </a:r>
            <a:r>
              <a:rPr lang="en-US" dirty="0"/>
              <a:t>).</a:t>
            </a:r>
            <a:endParaRPr lang="ru-RU" b="1" cap="all" dirty="0"/>
          </a:p>
          <a:p>
            <a:endParaRPr lang="ru-RU"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04664"/>
            <a:ext cx="9144000" cy="5832648"/>
          </a:xfrm>
        </p:spPr>
        <p:txBody>
          <a:bodyPr>
            <a:normAutofit fontScale="55000" lnSpcReduction="20000"/>
          </a:bodyPr>
          <a:lstStyle/>
          <a:p>
            <a:r>
              <a:rPr lang="en-US" b="1" cap="all" dirty="0" smtClean="0">
                <a:solidFill>
                  <a:srgbClr val="FF0000"/>
                </a:solidFill>
              </a:rPr>
              <a:t>Introduction</a:t>
            </a:r>
          </a:p>
          <a:p>
            <a:pPr algn="just"/>
            <a:r>
              <a:rPr lang="en-US" sz="4400" dirty="0"/>
              <a:t>Experimental and theoretical studies of mesoscopic structural levels of deformation led to a qualitatively new methodology for describing a deformable solid as a multi-level self-consistent system. Formed at various scale levels, disoriented substructures are a large-scale invariant. This is the basis for constructing a multilevel model of a deformable solid body, in which the entire hierarchy of scales of structural levels of deformation is taken into account. In the coming decades, the most relevant areas of work in the field of physical mesomechanics should be considered: the application of methods of physical mesomechanics of structurally heterogeneous media to the problems of modern materials science, including nanomaterials, thin films and multilayer structures, surface hardening and application of hardening and protective coatings. When constructing a mathematical model of a real object, it is necessary to use, as a priori information, active and passive monitoring data obtained during the current operation of the facility.</a:t>
            </a:r>
            <a:endParaRPr lang="ru-RU" sz="4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04664"/>
            <a:ext cx="9144000" cy="4680520"/>
          </a:xfrm>
        </p:spPr>
        <p:txBody>
          <a:bodyPr>
            <a:normAutofit fontScale="55000" lnSpcReduction="20000"/>
          </a:bodyPr>
          <a:lstStyle/>
          <a:p>
            <a:r>
              <a:rPr lang="en-US" b="1" cap="all" dirty="0" smtClean="0">
                <a:solidFill>
                  <a:srgbClr val="FF0000"/>
                </a:solidFill>
              </a:rPr>
              <a:t>Introduction</a:t>
            </a:r>
          </a:p>
          <a:p>
            <a:r>
              <a:rPr lang="en-US" sz="4000" dirty="0" smtClean="0"/>
              <a:t>At present, the following is very significant: the interaction between physics and mathematics is becoming more pronounced, the influence of the needs of physics on the development of mathematical methods, and the inverse effect of mathematics on physical knowledge. In a number of questions of physics and technology, a number of problems arose for which the apparatus of linear mathematics was either insufficient or even completely inapplicable [2]. For a comprehensive coverage of various phenomena in acoustics and mechanics, the mathematical apparatus of linear differential equations is absolutely insufficient. It is precisely those phenomena that are most characteristic and interesting here that obviously do not fit into its framework. The fact is that differential equations that adequately describe these phenomena are obviously nonlinear. Accordingly, we are talking about “nonlinear” systems. The foundations of the mathematical apparatus, adequate not only to individual problems, but to the entire cycle of nonlinear problems, are laid down in the famous works of Poincare and Lyapunov [4, 6].</a:t>
            </a:r>
            <a:endParaRPr lang="en-US" sz="4000" b="1" cap="all" dirty="0" smtClean="0">
              <a:solidFill>
                <a:srgbClr val="FF0000"/>
              </a:solidFill>
            </a:endParaRPr>
          </a:p>
        </p:txBody>
      </p:sp>
      <p:sp>
        <p:nvSpPr>
          <p:cNvPr id="4" name="TextBox 3"/>
          <p:cNvSpPr txBox="1"/>
          <p:nvPr/>
        </p:nvSpPr>
        <p:spPr>
          <a:xfrm>
            <a:off x="107504" y="5157192"/>
            <a:ext cx="8856984" cy="1477328"/>
          </a:xfrm>
          <a:prstGeom prst="rect">
            <a:avLst/>
          </a:prstGeom>
          <a:noFill/>
        </p:spPr>
        <p:txBody>
          <a:bodyPr wrap="square" rtlCol="0">
            <a:spAutoFit/>
          </a:bodyPr>
          <a:lstStyle/>
          <a:p>
            <a:r>
              <a:rPr lang="en-US" dirty="0" smtClean="0">
                <a:solidFill>
                  <a:srgbClr val="FF0000"/>
                </a:solidFill>
              </a:rPr>
              <a:t>2.Arnold V.I. Catastrophe theory. 3rd ed., Ext. - M .: Science. </a:t>
            </a:r>
            <a:r>
              <a:rPr lang="en-US" dirty="0" err="1" smtClean="0">
                <a:solidFill>
                  <a:srgbClr val="FF0000"/>
                </a:solidFill>
              </a:rPr>
              <a:t>ch</a:t>
            </a:r>
            <a:r>
              <a:rPr lang="en-US" dirty="0" smtClean="0">
                <a:solidFill>
                  <a:srgbClr val="FF0000"/>
                </a:solidFill>
              </a:rPr>
              <a:t>. ed. Phys.-Math. Lit., 1990. - 128 s.</a:t>
            </a:r>
            <a:br>
              <a:rPr lang="en-US" dirty="0" smtClean="0">
                <a:solidFill>
                  <a:srgbClr val="FF0000"/>
                </a:solidFill>
              </a:rPr>
            </a:br>
            <a:r>
              <a:rPr lang="en-US" dirty="0" smtClean="0">
                <a:solidFill>
                  <a:srgbClr val="FF0000"/>
                </a:solidFill>
              </a:rPr>
              <a:t>4.Lyapunov A.M. Collected works in three volumes. - M .; L .: Publishing house of the Academy of Sciences of the USSR, 1954-1959. - 446, 472, 374 s.</a:t>
            </a:r>
            <a:br>
              <a:rPr lang="en-US" dirty="0" smtClean="0">
                <a:solidFill>
                  <a:srgbClr val="FF0000"/>
                </a:solidFill>
              </a:rPr>
            </a:br>
            <a:r>
              <a:rPr lang="en-US" dirty="0" smtClean="0">
                <a:solidFill>
                  <a:srgbClr val="FF0000"/>
                </a:solidFill>
              </a:rPr>
              <a:t>6. Poincare. A. Selected works in three volumes. M. Science, 1971-1974. - 776, 901, 703 </a:t>
            </a:r>
            <a:endParaRPr lang="ru-RU"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4" descr="picture3.jpg"/>
          <p:cNvPicPr>
            <a:picLocks noChangeAspect="1"/>
          </p:cNvPicPr>
          <p:nvPr/>
        </p:nvPicPr>
        <p:blipFill>
          <a:blip r:embed="rId2" cstate="print"/>
          <a:srcRect/>
          <a:stretch>
            <a:fillRect/>
          </a:stretch>
        </p:blipFill>
        <p:spPr bwMode="auto">
          <a:xfrm>
            <a:off x="179388" y="1125538"/>
            <a:ext cx="3108325" cy="2330450"/>
          </a:xfrm>
          <a:prstGeom prst="rect">
            <a:avLst/>
          </a:prstGeom>
          <a:noFill/>
          <a:ln w="9525">
            <a:noFill/>
            <a:miter lim="800000"/>
            <a:headEnd/>
            <a:tailEnd/>
          </a:ln>
        </p:spPr>
      </p:pic>
      <p:sp>
        <p:nvSpPr>
          <p:cNvPr id="3" name="TextBox 5"/>
          <p:cNvSpPr txBox="1">
            <a:spLocks noChangeArrowheads="1"/>
          </p:cNvSpPr>
          <p:nvPr/>
        </p:nvSpPr>
        <p:spPr bwMode="auto">
          <a:xfrm>
            <a:off x="3433763" y="2205038"/>
            <a:ext cx="300037" cy="369887"/>
          </a:xfrm>
          <a:prstGeom prst="rect">
            <a:avLst/>
          </a:prstGeom>
          <a:noFill/>
          <a:ln w="9525">
            <a:noFill/>
            <a:miter lim="800000"/>
            <a:headEnd/>
            <a:tailEnd/>
          </a:ln>
        </p:spPr>
        <p:txBody>
          <a:bodyPr wrap="none">
            <a:spAutoFit/>
          </a:bodyPr>
          <a:lstStyle/>
          <a:p>
            <a:r>
              <a:rPr lang="en-US"/>
              <a:t>2</a:t>
            </a:r>
            <a:endParaRPr lang="ru-RU"/>
          </a:p>
        </p:txBody>
      </p:sp>
      <p:pic>
        <p:nvPicPr>
          <p:cNvPr id="4" name="Рисунок 6" descr="Aleksandr_Lyapunov.jpg"/>
          <p:cNvPicPr>
            <a:picLocks noChangeAspect="1"/>
          </p:cNvPicPr>
          <p:nvPr/>
        </p:nvPicPr>
        <p:blipFill>
          <a:blip r:embed="rId3" cstate="print"/>
          <a:srcRect/>
          <a:stretch>
            <a:fillRect/>
          </a:stretch>
        </p:blipFill>
        <p:spPr bwMode="auto">
          <a:xfrm>
            <a:off x="5219700" y="908050"/>
            <a:ext cx="2459038" cy="3208338"/>
          </a:xfrm>
          <a:prstGeom prst="rect">
            <a:avLst/>
          </a:prstGeom>
          <a:noFill/>
          <a:ln w="9525">
            <a:noFill/>
            <a:miter lim="800000"/>
            <a:headEnd/>
            <a:tailEnd/>
          </a:ln>
        </p:spPr>
      </p:pic>
      <p:sp>
        <p:nvSpPr>
          <p:cNvPr id="5" name="TextBox 7"/>
          <p:cNvSpPr txBox="1">
            <a:spLocks noChangeArrowheads="1"/>
          </p:cNvSpPr>
          <p:nvPr/>
        </p:nvSpPr>
        <p:spPr bwMode="auto">
          <a:xfrm>
            <a:off x="4730750" y="2349500"/>
            <a:ext cx="300038" cy="368300"/>
          </a:xfrm>
          <a:prstGeom prst="rect">
            <a:avLst/>
          </a:prstGeom>
          <a:noFill/>
          <a:ln w="9525">
            <a:noFill/>
            <a:miter lim="800000"/>
            <a:headEnd/>
            <a:tailEnd/>
          </a:ln>
        </p:spPr>
        <p:txBody>
          <a:bodyPr wrap="none">
            <a:spAutoFit/>
          </a:bodyPr>
          <a:lstStyle/>
          <a:p>
            <a:r>
              <a:rPr lang="en-US"/>
              <a:t>4</a:t>
            </a:r>
            <a:endParaRPr lang="ru-RU"/>
          </a:p>
        </p:txBody>
      </p:sp>
      <p:pic>
        <p:nvPicPr>
          <p:cNvPr id="6" name="Рисунок 8" descr="thumbnail_php.jpg"/>
          <p:cNvPicPr>
            <a:picLocks noChangeAspect="1"/>
          </p:cNvPicPr>
          <p:nvPr/>
        </p:nvPicPr>
        <p:blipFill>
          <a:blip r:embed="rId4" cstate="print"/>
          <a:srcRect/>
          <a:stretch>
            <a:fillRect/>
          </a:stretch>
        </p:blipFill>
        <p:spPr bwMode="auto">
          <a:xfrm>
            <a:off x="2627313" y="3500438"/>
            <a:ext cx="1250950" cy="2032000"/>
          </a:xfrm>
          <a:prstGeom prst="rect">
            <a:avLst/>
          </a:prstGeom>
          <a:noFill/>
          <a:ln w="9525">
            <a:noFill/>
            <a:miter lim="800000"/>
            <a:headEnd/>
            <a:tailEnd/>
          </a:ln>
        </p:spPr>
      </p:pic>
      <p:sp>
        <p:nvSpPr>
          <p:cNvPr id="7" name="TextBox 9"/>
          <p:cNvSpPr txBox="1">
            <a:spLocks noChangeArrowheads="1"/>
          </p:cNvSpPr>
          <p:nvPr/>
        </p:nvSpPr>
        <p:spPr bwMode="auto">
          <a:xfrm>
            <a:off x="4010025" y="4508500"/>
            <a:ext cx="300038" cy="369888"/>
          </a:xfrm>
          <a:prstGeom prst="rect">
            <a:avLst/>
          </a:prstGeom>
          <a:noFill/>
          <a:ln w="9525">
            <a:noFill/>
            <a:miter lim="800000"/>
            <a:headEnd/>
            <a:tailEnd/>
          </a:ln>
        </p:spPr>
        <p:txBody>
          <a:bodyPr wrap="none">
            <a:spAutoFit/>
          </a:bodyPr>
          <a:lstStyle/>
          <a:p>
            <a:r>
              <a:rPr lang="en-US"/>
              <a:t>6</a:t>
            </a:r>
            <a:endParaRPr lang="ru-RU"/>
          </a:p>
        </p:txBody>
      </p:sp>
      <p:sp>
        <p:nvSpPr>
          <p:cNvPr id="8" name="Прямоугольник 7"/>
          <p:cNvSpPr/>
          <p:nvPr/>
        </p:nvSpPr>
        <p:spPr>
          <a:xfrm>
            <a:off x="0" y="5780782"/>
            <a:ext cx="9144000" cy="1077218"/>
          </a:xfrm>
          <a:prstGeom prst="rect">
            <a:avLst/>
          </a:prstGeom>
        </p:spPr>
        <p:txBody>
          <a:bodyPr wrap="square">
            <a:spAutoFit/>
          </a:bodyPr>
          <a:lstStyle/>
          <a:p>
            <a:r>
              <a:rPr lang="en-US" sz="1600" dirty="0" smtClean="0">
                <a:solidFill>
                  <a:srgbClr val="FF0000"/>
                </a:solidFill>
              </a:rPr>
              <a:t>2.Arnold V.I. Catastrophe theory. 3rd ed., Ext. - M .: Science. </a:t>
            </a:r>
            <a:r>
              <a:rPr lang="en-US" sz="1600" dirty="0" err="1" smtClean="0">
                <a:solidFill>
                  <a:srgbClr val="FF0000"/>
                </a:solidFill>
              </a:rPr>
              <a:t>ch</a:t>
            </a:r>
            <a:r>
              <a:rPr lang="en-US" sz="1600" dirty="0" smtClean="0">
                <a:solidFill>
                  <a:srgbClr val="FF0000"/>
                </a:solidFill>
              </a:rPr>
              <a:t>. ed. Phys.-Math. Lit., 1990. - 128 s.</a:t>
            </a:r>
            <a:br>
              <a:rPr lang="en-US" sz="1600" dirty="0" smtClean="0">
                <a:solidFill>
                  <a:srgbClr val="FF0000"/>
                </a:solidFill>
              </a:rPr>
            </a:br>
            <a:r>
              <a:rPr lang="en-US" sz="1600" dirty="0" smtClean="0">
                <a:solidFill>
                  <a:srgbClr val="FF0000"/>
                </a:solidFill>
              </a:rPr>
              <a:t>4.Lyapunov A.M. Collected works in three volumes. - M .; L .: Publishing house of the Academy of Sciences of the USSR, 1954-1959. - 446, 472, 374 s.</a:t>
            </a:r>
            <a:br>
              <a:rPr lang="en-US" sz="1600" dirty="0" smtClean="0">
                <a:solidFill>
                  <a:srgbClr val="FF0000"/>
                </a:solidFill>
              </a:rPr>
            </a:br>
            <a:r>
              <a:rPr lang="en-US" sz="1600" dirty="0" smtClean="0">
                <a:solidFill>
                  <a:srgbClr val="FF0000"/>
                </a:solidFill>
              </a:rPr>
              <a:t>6. Poincare. A. Selected works in three volumes. M. Science, 1971-1974. - 776, 901, 703 </a:t>
            </a:r>
            <a:endParaRPr lang="ru-RU" sz="16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04664"/>
            <a:ext cx="9144000" cy="5832648"/>
          </a:xfrm>
        </p:spPr>
        <p:txBody>
          <a:bodyPr>
            <a:normAutofit fontScale="85000" lnSpcReduction="10000"/>
          </a:bodyPr>
          <a:lstStyle/>
          <a:p>
            <a:r>
              <a:rPr lang="en-US" b="1" cap="all" dirty="0" smtClean="0">
                <a:solidFill>
                  <a:srgbClr val="FF0000"/>
                </a:solidFill>
              </a:rPr>
              <a:t>Introduction</a:t>
            </a:r>
          </a:p>
          <a:p>
            <a:r>
              <a:rPr lang="en-US" dirty="0" smtClean="0"/>
              <a:t>In [2,3], modeling algorithms were constructed in the electromagnetic case for 3-D heterogeneities, in the seismic case for 2-D heterogeneities for an arbitrary type of excitation source of an N-layer medium with a hierarchical elastic inclusion located in the J-th layer. In work [4], a new 2D modeling algorithm for sound diffraction on elastic and porous, moisture-saturated inclusion of a hierarchical structure located in the J-th layer of an N-layer elastic medium was developed. In [5], modeling algorithms were constructed in the acoustic case for a 2-D heterogeneity for an arbitrary type of excitation source of an N-layer medium with a separate hierarchical anomalous density, stressed and plastic inclusions located in the J-th layer.</a:t>
            </a:r>
            <a:endParaRPr lang="ru-RU" dirty="0" smtClean="0"/>
          </a:p>
          <a:p>
            <a:r>
              <a:rPr lang="en-US" dirty="0" smtClean="0"/>
              <a:t> </a:t>
            </a:r>
            <a:endParaRPr lang="ru-RU" dirty="0" smtClean="0"/>
          </a:p>
          <a:p>
            <a:endParaRPr lang="en-US" b="1" cap="all" dirty="0" smtClean="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1212</Words>
  <Application>Microsoft Office PowerPoint</Application>
  <PresentationFormat>Экран (4:3)</PresentationFormat>
  <Paragraphs>37</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Тема Office</vt:lpstr>
      <vt:lpstr>Документ</vt:lpstr>
      <vt:lpstr>  Mathematical Modeling Algorithms for Obtaining New Materials with Desired Properties Using Nano-hierarchical Structures.   </vt:lpstr>
      <vt:lpstr>Abstract</vt:lpstr>
      <vt:lpstr>Abstract</vt:lpstr>
      <vt:lpstr>References: [1] [Nanotechnology in the coming decade. Forecast of the direction of research. (2002). World, Moscow - 292 p.] [2] Hachay, O. A., Khachay, A. Yu. and Khachay O. Yu. (2018). Modeling algorithm of acoustic waves penetrating through a medium with composite hierarchical inclusions.// AIP Conference Proceedings 2053, 030023; https://doi.org/10.1063/1.5084384.</vt:lpstr>
      <vt:lpstr>A Modeling Algorithm of Acoustic Waves Penetrating through a Medium with Composite Hierarchical Inclusions </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Mathematical modeling algorithms for creating new materials with desired properties using nano-hierarchical structures.</dc:title>
  <dc:creator>Khachay Olga</dc:creator>
  <cp:lastModifiedBy>Khachay Olga</cp:lastModifiedBy>
  <cp:revision>7</cp:revision>
  <dcterms:created xsi:type="dcterms:W3CDTF">2019-09-22T07:21:26Z</dcterms:created>
  <dcterms:modified xsi:type="dcterms:W3CDTF">2020-04-11T10:59:54Z</dcterms:modified>
</cp:coreProperties>
</file>