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14"/>
  </p:notesMasterIdLst>
  <p:sldIdLst>
    <p:sldId id="264" r:id="rId3"/>
    <p:sldId id="265" r:id="rId4"/>
    <p:sldId id="266" r:id="rId5"/>
    <p:sldId id="267" r:id="rId6"/>
    <p:sldId id="268" r:id="rId7"/>
    <p:sldId id="269" r:id="rId8"/>
    <p:sldId id="270" r:id="rId9"/>
    <p:sldId id="271" r:id="rId10"/>
    <p:sldId id="272" r:id="rId11"/>
    <p:sldId id="273" r:id="rId12"/>
    <p:sldId id="274" r:id="rId13"/>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vács Attila Csaba" initials="KAC" lastIdx="1" clrIdx="0">
    <p:extLst>
      <p:ext uri="{19B8F6BF-5375-455C-9EA6-DF929625EA0E}">
        <p15:presenceInfo xmlns:p15="http://schemas.microsoft.com/office/powerpoint/2012/main" userId="Kovács Attila Csab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86047" autoAdjust="0"/>
  </p:normalViewPr>
  <p:slideViewPr>
    <p:cSldViewPr snapToGrid="0">
      <p:cViewPr varScale="1">
        <p:scale>
          <a:sx n="99" d="100"/>
          <a:sy n="99" d="100"/>
        </p:scale>
        <p:origin x="103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E559BD-2084-43AA-B54D-276AF8C34D7D}" type="datetimeFigureOut">
              <a:rPr lang="en-GB" smtClean="0"/>
              <a:t>28/04/2020</a:t>
            </a:fld>
            <a:endParaRPr lang="en-GB"/>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GB"/>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DFB9E6-6FFF-42F6-9192-B2069E880224}" type="slidenum">
              <a:rPr lang="en-GB" smtClean="0"/>
              <a:t>‹#›</a:t>
            </a:fld>
            <a:endParaRPr lang="en-GB"/>
          </a:p>
        </p:txBody>
      </p:sp>
    </p:spTree>
    <p:extLst>
      <p:ext uri="{BB962C8B-B14F-4D97-AF65-F5344CB8AC3E}">
        <p14:creationId xmlns:p14="http://schemas.microsoft.com/office/powerpoint/2010/main" val="3187732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DFB9E6-6FFF-42F6-9192-B2069E880224}" type="slidenum">
              <a:rPr lang="en-GB" smtClean="0"/>
              <a:t>1</a:t>
            </a:fld>
            <a:endParaRPr lang="en-GB"/>
          </a:p>
        </p:txBody>
      </p:sp>
    </p:spTree>
    <p:extLst>
      <p:ext uri="{BB962C8B-B14F-4D97-AF65-F5344CB8AC3E}">
        <p14:creationId xmlns:p14="http://schemas.microsoft.com/office/powerpoint/2010/main" val="722028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smtClean="0"/>
              <a:t>The Great Cavern 30 m diameter at 100 m depth near Bank, Hungary.</a:t>
            </a:r>
          </a:p>
          <a:p>
            <a:r>
              <a:rPr lang="en-GB" noProof="0" dirty="0" smtClean="0"/>
              <a:t>Finding a natural (karstic) analogue of a deep UNE site requires careful considerations, It may provides good natural like the size of the cavern but the others like the lack of the thermal effects and the nature of the surrounding damage zone not.</a:t>
            </a:r>
          </a:p>
          <a:p>
            <a:r>
              <a:rPr lang="en-GB" noProof="0" dirty="0" smtClean="0"/>
              <a:t>The natural caverns are mainly developed in the weakest zones of the rock matrix and the thermal and pressure effects of a UNE are lacking. </a:t>
            </a:r>
          </a:p>
          <a:p>
            <a:r>
              <a:rPr lang="en-GB" noProof="0" dirty="0" smtClean="0"/>
              <a:t>The site, part of an abandoned deep mine, was selected with these circumstances in mind.</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FBDFB9E6-6FFF-42F6-9192-B2069E880224}" type="slidenum">
              <a:rPr lang="en-GB" smtClean="0"/>
              <a:t>2</a:t>
            </a:fld>
            <a:endParaRPr lang="en-GB"/>
          </a:p>
        </p:txBody>
      </p:sp>
    </p:spTree>
    <p:extLst>
      <p:ext uri="{BB962C8B-B14F-4D97-AF65-F5344CB8AC3E}">
        <p14:creationId xmlns:p14="http://schemas.microsoft.com/office/powerpoint/2010/main" val="4288944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smtClean="0"/>
              <a:t>The study area is located at the left bank of the Danube about 60 km to the north from Budapest</a:t>
            </a:r>
          </a:p>
          <a:p>
            <a:endParaRPr lang="en-GB" dirty="0"/>
          </a:p>
        </p:txBody>
      </p:sp>
      <p:sp>
        <p:nvSpPr>
          <p:cNvPr id="4" name="Slide Number Placeholder 3"/>
          <p:cNvSpPr>
            <a:spLocks noGrp="1"/>
          </p:cNvSpPr>
          <p:nvPr>
            <p:ph type="sldNum" sz="quarter" idx="10"/>
          </p:nvPr>
        </p:nvSpPr>
        <p:spPr/>
        <p:txBody>
          <a:bodyPr/>
          <a:lstStyle/>
          <a:p>
            <a:fld id="{FBDFB9E6-6FFF-42F6-9192-B2069E880224}" type="slidenum">
              <a:rPr lang="en-GB" smtClean="0"/>
              <a:t>3</a:t>
            </a:fld>
            <a:endParaRPr lang="en-GB"/>
          </a:p>
        </p:txBody>
      </p:sp>
    </p:spTree>
    <p:extLst>
      <p:ext uri="{BB962C8B-B14F-4D97-AF65-F5344CB8AC3E}">
        <p14:creationId xmlns:p14="http://schemas.microsoft.com/office/powerpoint/2010/main" val="1759975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smtClean="0"/>
              <a:t>The Mesozoic basement rocks forming horsts, some of the breaking to the surface.</a:t>
            </a:r>
          </a:p>
          <a:p>
            <a:r>
              <a:rPr lang="en-GB" noProof="0" dirty="0" smtClean="0"/>
              <a:t>The easternmost basement highs forming gentle hills on the surface can be found near </a:t>
            </a:r>
            <a:r>
              <a:rPr lang="en-GB" noProof="0" dirty="0" err="1" smtClean="0"/>
              <a:t>Felsőpetény</a:t>
            </a:r>
            <a:r>
              <a:rPr lang="en-GB" noProof="0" dirty="0" smtClean="0"/>
              <a:t> village</a:t>
            </a:r>
          </a:p>
          <a:p>
            <a:endParaRPr lang="en-GB" dirty="0" smtClean="0"/>
          </a:p>
          <a:p>
            <a:r>
              <a:rPr lang="en-GB" noProof="0" dirty="0" smtClean="0"/>
              <a:t>The deep basement is composed of about 270 Ma old Upper-Triassic limestone (</a:t>
            </a:r>
            <a:r>
              <a:rPr lang="en-GB" noProof="0" dirty="0" err="1" smtClean="0"/>
              <a:t>Dachsten</a:t>
            </a:r>
            <a:r>
              <a:rPr lang="en-GB" noProof="0" dirty="0" smtClean="0"/>
              <a:t> Limestone Formation) overlain by Eocene coral limestone accumulated with time discordance on the </a:t>
            </a:r>
            <a:r>
              <a:rPr lang="en-GB" noProof="0" dirty="0" err="1" smtClean="0"/>
              <a:t>karstified</a:t>
            </a:r>
            <a:r>
              <a:rPr lang="en-GB" noProof="0" dirty="0" smtClean="0"/>
              <a:t> surface.</a:t>
            </a:r>
          </a:p>
          <a:p>
            <a:r>
              <a:rPr lang="en-GB" noProof="0" dirty="0" smtClean="0"/>
              <a:t>The kaolinite and other fire-resistant clay deposits are found within the sandstone layers of Oligocene strata</a:t>
            </a:r>
          </a:p>
          <a:p>
            <a:r>
              <a:rPr lang="en-GB" dirty="0" smtClean="0"/>
              <a:t>The Pleistocene sediments are clayey and contain gravels inherited from the host rocks after weathering </a:t>
            </a:r>
          </a:p>
          <a:p>
            <a:r>
              <a:rPr lang="en-GB" dirty="0" smtClean="0"/>
              <a:t>The most probable explanation for the formation of the cavern can be the opening of a deeper karstic cave. Due to the hydrothermal activity during the Pleistocene a cave formed in the </a:t>
            </a:r>
            <a:r>
              <a:rPr lang="en-GB" dirty="0" err="1" smtClean="0"/>
              <a:t>Dachstein</a:t>
            </a:r>
            <a:r>
              <a:rPr lang="en-GB" dirty="0" smtClean="0"/>
              <a:t> Limestone which may have opened upward, influenced the overlying Oligocene layers but did not reach the surface</a:t>
            </a:r>
          </a:p>
          <a:p>
            <a:endParaRPr lang="en-GB" dirty="0"/>
          </a:p>
        </p:txBody>
      </p:sp>
      <p:sp>
        <p:nvSpPr>
          <p:cNvPr id="4" name="Slide Number Placeholder 3"/>
          <p:cNvSpPr>
            <a:spLocks noGrp="1"/>
          </p:cNvSpPr>
          <p:nvPr>
            <p:ph type="sldNum" sz="quarter" idx="10"/>
          </p:nvPr>
        </p:nvSpPr>
        <p:spPr/>
        <p:txBody>
          <a:bodyPr/>
          <a:lstStyle/>
          <a:p>
            <a:fld id="{FBDFB9E6-6FFF-42F6-9192-B2069E880224}" type="slidenum">
              <a:rPr lang="en-GB" smtClean="0"/>
              <a:t>4</a:t>
            </a:fld>
            <a:endParaRPr lang="en-GB"/>
          </a:p>
        </p:txBody>
      </p:sp>
    </p:spTree>
    <p:extLst>
      <p:ext uri="{BB962C8B-B14F-4D97-AF65-F5344CB8AC3E}">
        <p14:creationId xmlns:p14="http://schemas.microsoft.com/office/powerpoint/2010/main" val="3488580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smtClean="0"/>
              <a:t>The owner of the forest is the National Forest Enterprise of the </a:t>
            </a:r>
            <a:r>
              <a:rPr lang="en-GB" noProof="0" dirty="0" err="1" smtClean="0"/>
              <a:t>Nograd</a:t>
            </a:r>
            <a:r>
              <a:rPr lang="en-GB" noProof="0" dirty="0" smtClean="0"/>
              <a:t> Country. The forest is under property protection therefore a scientific survey licence had to be </a:t>
            </a:r>
            <a:r>
              <a:rPr lang="en-GB" noProof="0" dirty="0" err="1" smtClean="0"/>
              <a:t>accurized</a:t>
            </a:r>
            <a:r>
              <a:rPr lang="en-GB" noProof="0" dirty="0" smtClean="0"/>
              <a:t>.</a:t>
            </a:r>
          </a:p>
          <a:p>
            <a:r>
              <a:rPr lang="en-GB" noProof="0" dirty="0" smtClean="0"/>
              <a:t>The licence for the field activity was granted for the time window of August-September 2019. </a:t>
            </a:r>
          </a:p>
          <a:p>
            <a:r>
              <a:rPr lang="en-GB" noProof="0" dirty="0" smtClean="0"/>
              <a:t>The owner of the mining rights also granted access to the site as well as to the underground galleries.</a:t>
            </a:r>
          </a:p>
          <a:p>
            <a:r>
              <a:rPr lang="en-GB" noProof="0" dirty="0" smtClean="0"/>
              <a:t>A crucial point of the geophysical field activities is to establish a grid of the measuring points. The working pegs of the points were accurately surveyed prior to the geophysical measurements. </a:t>
            </a:r>
          </a:p>
          <a:p>
            <a:r>
              <a:rPr lang="en-GB" noProof="0" dirty="0" smtClean="0"/>
              <a:t>The line profiles were marked by wooden pegs and levelled to determine the accurate heights. A digital terrain model was developed to obtain the accurate topographic corrections.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smtClean="0"/>
              <a:t>The hilltop above the cavern is a forested area covered by dense vegetation, mainly scrubs</a:t>
            </a:r>
          </a:p>
          <a:p>
            <a:r>
              <a:rPr lang="en-GB" noProof="0" dirty="0" smtClean="0"/>
              <a:t>The cleaning of the line profiles required the use special forest machinery for cutting the scrubs and extra manpower to make it accessible to the seismic vibrator source.</a:t>
            </a:r>
          </a:p>
          <a:p>
            <a:endParaRPr lang="en-GB" dirty="0"/>
          </a:p>
        </p:txBody>
      </p:sp>
      <p:sp>
        <p:nvSpPr>
          <p:cNvPr id="4" name="Slide Number Placeholder 3"/>
          <p:cNvSpPr>
            <a:spLocks noGrp="1"/>
          </p:cNvSpPr>
          <p:nvPr>
            <p:ph type="sldNum" sz="quarter" idx="10"/>
          </p:nvPr>
        </p:nvSpPr>
        <p:spPr/>
        <p:txBody>
          <a:bodyPr/>
          <a:lstStyle/>
          <a:p>
            <a:fld id="{FBDFB9E6-6FFF-42F6-9192-B2069E880224}" type="slidenum">
              <a:rPr lang="en-GB" smtClean="0"/>
              <a:t>5</a:t>
            </a:fld>
            <a:endParaRPr lang="en-GB"/>
          </a:p>
        </p:txBody>
      </p:sp>
    </p:spTree>
    <p:extLst>
      <p:ext uri="{BB962C8B-B14F-4D97-AF65-F5344CB8AC3E}">
        <p14:creationId xmlns:p14="http://schemas.microsoft.com/office/powerpoint/2010/main" val="3287360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smtClean="0"/>
              <a:t>The field activity consisted of a short familiarization with the U-Node type data logger and its accessories (cables, geophones) as well as.</a:t>
            </a:r>
          </a:p>
          <a:p>
            <a:r>
              <a:rPr lang="en-GB" noProof="0" dirty="0" smtClean="0"/>
              <a:t>The seismic source a new type of P and S wave vibrator. The field preparations: laying out the cables and sensors followed by data collection along the prepended geodetic lines.</a:t>
            </a:r>
          </a:p>
          <a:p>
            <a:r>
              <a:rPr lang="en-GB" noProof="0" dirty="0" smtClean="0"/>
              <a:t>In total three horizontally polarized vibrator signals were generated at the source points and 90 one component, horizontally polarised (SH) geophones detected the emitted signals. </a:t>
            </a:r>
          </a:p>
          <a:p>
            <a:r>
              <a:rPr lang="en-GB" noProof="0" dirty="0" smtClean="0"/>
              <a:t>The length of the used signal was 14 sec </a:t>
            </a:r>
            <a:r>
              <a:rPr lang="hu-HU" noProof="0" dirty="0" smtClean="0"/>
              <a:t>5</a:t>
            </a:r>
            <a:r>
              <a:rPr lang="en-GB" noProof="0" dirty="0" smtClean="0"/>
              <a:t>-120 Hz </a:t>
            </a:r>
            <a:r>
              <a:rPr lang="en-GB" noProof="0" dirty="0" err="1" smtClean="0"/>
              <a:t>linerar</a:t>
            </a:r>
            <a:r>
              <a:rPr lang="en-GB" noProof="0" dirty="0" smtClean="0"/>
              <a:t> sweep.</a:t>
            </a:r>
          </a:p>
          <a:p>
            <a:endParaRPr lang="en-GB" dirty="0"/>
          </a:p>
        </p:txBody>
      </p:sp>
      <p:sp>
        <p:nvSpPr>
          <p:cNvPr id="4" name="Slide Number Placeholder 3"/>
          <p:cNvSpPr>
            <a:spLocks noGrp="1"/>
          </p:cNvSpPr>
          <p:nvPr>
            <p:ph type="sldNum" sz="quarter" idx="10"/>
          </p:nvPr>
        </p:nvSpPr>
        <p:spPr/>
        <p:txBody>
          <a:bodyPr/>
          <a:lstStyle/>
          <a:p>
            <a:fld id="{FBDFB9E6-6FFF-42F6-9192-B2069E880224}" type="slidenum">
              <a:rPr lang="en-GB" smtClean="0"/>
              <a:t>6</a:t>
            </a:fld>
            <a:endParaRPr lang="en-GB"/>
          </a:p>
        </p:txBody>
      </p:sp>
    </p:spTree>
    <p:extLst>
      <p:ext uri="{BB962C8B-B14F-4D97-AF65-F5344CB8AC3E}">
        <p14:creationId xmlns:p14="http://schemas.microsoft.com/office/powerpoint/2010/main" val="4248765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smtClean="0"/>
              <a:t>Reflection Method</a:t>
            </a:r>
          </a:p>
          <a:p>
            <a:r>
              <a:rPr lang="en-GB" noProof="0" dirty="0" smtClean="0"/>
              <a:t>Improving signal-to-noise ratios by adding together several traces (stacking) is fundamental to deeper reflection surveys. In shallow surveys this technique is normally used only to stack (enhance) results obtained with identical source and detector positions. NMO corrections can be made to traces produced with different source-receiver combinations. The technique normally used is to collect together a number of traces that have the same midpoint between source and receiver (common midpoint or CDP traces), apply the corrections and then stack.</a:t>
            </a:r>
          </a:p>
          <a:p>
            <a:r>
              <a:rPr lang="en-GB" noProof="0" dirty="0" smtClean="0"/>
              <a:t>The generic layout of the 2D/3D seismic processing consists of 12 main steps:</a:t>
            </a:r>
          </a:p>
          <a:p>
            <a:r>
              <a:rPr lang="en-GB" noProof="0" dirty="0" smtClean="0"/>
              <a:t>•	constructing of SEG-Y </a:t>
            </a:r>
            <a:r>
              <a:rPr lang="en-GB" noProof="0" dirty="0" err="1" smtClean="0"/>
              <a:t>datafiles</a:t>
            </a:r>
            <a:r>
              <a:rPr lang="en-GB" noProof="0" dirty="0" smtClean="0"/>
              <a:t>,</a:t>
            </a:r>
          </a:p>
          <a:p>
            <a:r>
              <a:rPr lang="en-GB" noProof="0" dirty="0" smtClean="0"/>
              <a:t>•	editing/muting of seismic channels,</a:t>
            </a:r>
          </a:p>
          <a:p>
            <a:r>
              <a:rPr lang="en-GB" noProof="0" dirty="0" smtClean="0"/>
              <a:t>•	surface-consistent amplitude correction,</a:t>
            </a:r>
          </a:p>
          <a:p>
            <a:r>
              <a:rPr lang="en-GB" noProof="0" dirty="0" smtClean="0"/>
              <a:t>•	surface-consistent deconvolution,</a:t>
            </a:r>
          </a:p>
          <a:p>
            <a:r>
              <a:rPr lang="en-GB" noProof="0" dirty="0" smtClean="0"/>
              <a:t>•	refraction statics inversion,</a:t>
            </a:r>
          </a:p>
          <a:p>
            <a:r>
              <a:rPr lang="en-GB" noProof="0" dirty="0" smtClean="0"/>
              <a:t>•	velocity analysis,</a:t>
            </a:r>
          </a:p>
          <a:p>
            <a:r>
              <a:rPr lang="en-GB" noProof="0" dirty="0" smtClean="0"/>
              <a:t>•	automatic static correction,</a:t>
            </a:r>
          </a:p>
          <a:p>
            <a:r>
              <a:rPr lang="en-GB" noProof="0" dirty="0" smtClean="0"/>
              <a:t>•	residual velocity analysis,</a:t>
            </a:r>
          </a:p>
          <a:p>
            <a:r>
              <a:rPr lang="en-GB" noProof="0" dirty="0" smtClean="0"/>
              <a:t>•	common-depth-point stacking of corrected seismic channels,</a:t>
            </a:r>
          </a:p>
          <a:p>
            <a:r>
              <a:rPr lang="en-GB" noProof="0" dirty="0" smtClean="0"/>
              <a:t>•	2D/3D </a:t>
            </a:r>
            <a:r>
              <a:rPr lang="en-GB" noProof="0" dirty="0" err="1" smtClean="0"/>
              <a:t>poststack</a:t>
            </a:r>
            <a:r>
              <a:rPr lang="en-GB" noProof="0" dirty="0" smtClean="0"/>
              <a:t>/</a:t>
            </a:r>
            <a:r>
              <a:rPr lang="en-GB" noProof="0" dirty="0" err="1" smtClean="0"/>
              <a:t>prestack</a:t>
            </a:r>
            <a:r>
              <a:rPr lang="en-GB" noProof="0" dirty="0" smtClean="0"/>
              <a:t> time migration,</a:t>
            </a:r>
          </a:p>
          <a:p>
            <a:r>
              <a:rPr lang="en-GB" noProof="0" dirty="0" smtClean="0"/>
              <a:t>•	2D/3D </a:t>
            </a:r>
            <a:r>
              <a:rPr lang="en-GB" noProof="0" dirty="0" err="1" smtClean="0"/>
              <a:t>prestack</a:t>
            </a:r>
            <a:r>
              <a:rPr lang="en-GB" noProof="0" dirty="0" smtClean="0"/>
              <a:t> depth migration,</a:t>
            </a:r>
          </a:p>
          <a:p>
            <a:r>
              <a:rPr lang="en-GB" noProof="0" dirty="0" smtClean="0"/>
              <a:t>•	amplitude versus offset investigation and analysis of other seismic attributes;</a:t>
            </a:r>
          </a:p>
          <a:p>
            <a:r>
              <a:rPr lang="en-GB" noProof="0" dirty="0" smtClean="0"/>
              <a:t>Seismic tomography</a:t>
            </a:r>
          </a:p>
          <a:p>
            <a:r>
              <a:rPr lang="en-GB" noProof="0" dirty="0" smtClean="0"/>
              <a:t>Tomography is the process of obtaining  2D and/or 3D images of a slice through the interior of a 3-dimensional object by passing rays of some short through the object and observing how the rays are affected ( attenuated or delayed in time) by passage through the material. In the earth sciences, tomography is widely used in seismic and EM imaging. Tomography techniques are also used in the analysis of controlled source seismic data generated by reflection of seismic waves from geological structures. Tomography depends on the assumption that energy from the transmitter follows ray paths through the 3-dimensional body to receivers. Under this assumption we can evaluate path integrals along ray paths to determine travel times and attenuations. Computing the travel time or attenuation from the known physical parameters of the 3-dimensional problem is forward problem. The problem becomes nonlinear and much more difficult as we consider refraction effects which results in curved ray paths.</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FBDFB9E6-6FFF-42F6-9192-B2069E880224}" type="slidenum">
              <a:rPr lang="en-GB" smtClean="0"/>
              <a:t>8</a:t>
            </a:fld>
            <a:endParaRPr lang="en-GB"/>
          </a:p>
        </p:txBody>
      </p:sp>
    </p:spTree>
    <p:extLst>
      <p:ext uri="{BB962C8B-B14F-4D97-AF65-F5344CB8AC3E}">
        <p14:creationId xmlns:p14="http://schemas.microsoft.com/office/powerpoint/2010/main" val="3025195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smtClean="0"/>
              <a:t>Findings along the W-E profile:</a:t>
            </a:r>
          </a:p>
          <a:p>
            <a:r>
              <a:rPr lang="en-GB" noProof="0" dirty="0" smtClean="0"/>
              <a:t>Above the present roof of the cavern seismic anomalies were detectable in the overburden. Thee upper yellow circle shows the position of the cavern.</a:t>
            </a:r>
          </a:p>
          <a:p>
            <a:r>
              <a:rPr lang="en-GB" noProof="0" dirty="0" smtClean="0"/>
              <a:t>The tomographic profile shows an anomaly in the central part characterized by low velocity. </a:t>
            </a:r>
          </a:p>
          <a:p>
            <a:r>
              <a:rPr lang="en-GB" noProof="0" dirty="0" smtClean="0"/>
              <a:t>The reflection section exhibits emerging </a:t>
            </a:r>
            <a:r>
              <a:rPr lang="en-GB" noProof="0" dirty="0" err="1" smtClean="0"/>
              <a:t>tectonized</a:t>
            </a:r>
            <a:r>
              <a:rPr lang="en-GB" noProof="0" dirty="0" smtClean="0"/>
              <a:t> zones at both side of the low velocity central part;</a:t>
            </a:r>
          </a:p>
          <a:p>
            <a:r>
              <a:rPr lang="en-GB" noProof="0" dirty="0" smtClean="0"/>
              <a:t>The tectonically determined position of the cavern is supported by seismic results </a:t>
            </a:r>
          </a:p>
          <a:p>
            <a:r>
              <a:rPr lang="en-GB" noProof="0" dirty="0" smtClean="0"/>
              <a:t>The other yellow circle is deeper/lower level shows the position of the similar feature to the known cavern. It might be a similar week zone of the karstic rock matrix </a:t>
            </a:r>
          </a:p>
          <a:p>
            <a:endParaRPr lang="en-GB" noProof="0" dirty="0" smtClean="0"/>
          </a:p>
          <a:p>
            <a:endParaRPr lang="en-GB" dirty="0"/>
          </a:p>
        </p:txBody>
      </p:sp>
      <p:sp>
        <p:nvSpPr>
          <p:cNvPr id="4" name="Slide Number Placeholder 3"/>
          <p:cNvSpPr>
            <a:spLocks noGrp="1"/>
          </p:cNvSpPr>
          <p:nvPr>
            <p:ph type="sldNum" sz="quarter" idx="10"/>
          </p:nvPr>
        </p:nvSpPr>
        <p:spPr/>
        <p:txBody>
          <a:bodyPr/>
          <a:lstStyle/>
          <a:p>
            <a:fld id="{FBDFB9E6-6FFF-42F6-9192-B2069E880224}" type="slidenum">
              <a:rPr lang="en-GB" smtClean="0"/>
              <a:t>9</a:t>
            </a:fld>
            <a:endParaRPr lang="en-GB"/>
          </a:p>
        </p:txBody>
      </p:sp>
    </p:spTree>
    <p:extLst>
      <p:ext uri="{BB962C8B-B14F-4D97-AF65-F5344CB8AC3E}">
        <p14:creationId xmlns:p14="http://schemas.microsoft.com/office/powerpoint/2010/main" val="2068924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DFB9E6-6FFF-42F6-9192-B2069E880224}" type="slidenum">
              <a:rPr lang="en-GB" smtClean="0"/>
              <a:t>11</a:t>
            </a:fld>
            <a:endParaRPr lang="en-GB"/>
          </a:p>
        </p:txBody>
      </p:sp>
    </p:spTree>
    <p:extLst>
      <p:ext uri="{BB962C8B-B14F-4D97-AF65-F5344CB8AC3E}">
        <p14:creationId xmlns:p14="http://schemas.microsoft.com/office/powerpoint/2010/main" val="3269499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318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57662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CD71D9-AD77-4B48-8CDC-BDD993C0B02A}"/>
              </a:ext>
            </a:extLst>
          </p:cNvPr>
          <p:cNvSpPr>
            <a:spLocks noGrp="1"/>
          </p:cNvSpPr>
          <p:nvPr>
            <p:ph type="title"/>
          </p:nvPr>
        </p:nvSpPr>
        <p:spPr>
          <a:xfrm>
            <a:off x="328912" y="5165820"/>
            <a:ext cx="10515600" cy="1325033"/>
          </a:xfrm>
          <a:prstGeom prst="rect">
            <a:avLst/>
          </a:prstGeom>
        </p:spPr>
        <p:txBody>
          <a:bodyPr vert="horz" lIns="91440" tIns="45720" rIns="91440" bIns="45720" rtlCol="0" anchor="ctr">
            <a:normAutofit/>
          </a:bodyPr>
          <a:lstStyle/>
          <a:p>
            <a:r>
              <a:rPr lang="en-US" dirty="0"/>
              <a:t>Click to add your presentation’s Title</a:t>
            </a:r>
            <a:br>
              <a:rPr lang="en-US" dirty="0"/>
            </a:br>
            <a:r>
              <a:rPr lang="en-US" dirty="0"/>
              <a:t>Font: Arial Bold 24pt</a:t>
            </a:r>
            <a:br>
              <a:rPr lang="en-US" dirty="0"/>
            </a:br>
            <a:r>
              <a:rPr lang="en-US" dirty="0"/>
              <a:t>Alignment: left</a:t>
            </a:r>
            <a:br>
              <a:rPr lang="en-US" dirty="0"/>
            </a:br>
            <a:r>
              <a:rPr lang="en-US" dirty="0"/>
              <a:t>Font color: Black</a:t>
            </a:r>
          </a:p>
        </p:txBody>
      </p:sp>
      <p:pic>
        <p:nvPicPr>
          <p:cNvPr id="4" name="Picture 3">
            <a:extLst>
              <a:ext uri="{FF2B5EF4-FFF2-40B4-BE49-F238E27FC236}">
                <a16:creationId xmlns:a16="http://schemas.microsoft.com/office/drawing/2014/main" id="{0167C399-BF8F-A64A-9D5E-16BC9C93C5EB}"/>
              </a:ext>
            </a:extLst>
          </p:cNvPr>
          <p:cNvPicPr>
            <a:picLocks noChangeAspect="1"/>
          </p:cNvPicPr>
          <p:nvPr userDrawn="1"/>
        </p:nvPicPr>
        <p:blipFill>
          <a:blip r:embed="rId3"/>
          <a:stretch>
            <a:fillRect/>
          </a:stretch>
        </p:blipFill>
        <p:spPr>
          <a:xfrm>
            <a:off x="0" y="0"/>
            <a:ext cx="12192000" cy="4758267"/>
          </a:xfrm>
          <a:prstGeom prst="rect">
            <a:avLst/>
          </a:prstGeom>
        </p:spPr>
      </p:pic>
    </p:spTree>
    <p:extLst>
      <p:ext uri="{BB962C8B-B14F-4D97-AF65-F5344CB8AC3E}">
        <p14:creationId xmlns:p14="http://schemas.microsoft.com/office/powerpoint/2010/main" val="75084445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121917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519683-701F-A845-A7FD-E19CB6403239}"/>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6966854"/>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6075BD-367F-C341-A38B-023671C53A64}"/>
              </a:ext>
            </a:extLst>
          </p:cNvPr>
          <p:cNvSpPr txBox="1"/>
          <p:nvPr/>
        </p:nvSpPr>
        <p:spPr>
          <a:xfrm>
            <a:off x="230471" y="4793494"/>
            <a:ext cx="11829326" cy="2323713"/>
          </a:xfrm>
          <a:prstGeom prst="rect">
            <a:avLst/>
          </a:prstGeom>
          <a:noFill/>
        </p:spPr>
        <p:txBody>
          <a:bodyPr wrap="square" rtlCol="0">
            <a:spAutoFit/>
          </a:bodyPr>
          <a:lstStyle/>
          <a:p>
            <a:pPr defTabSz="609585"/>
            <a:r>
              <a:rPr lang="en-GB" sz="2400" b="1" dirty="0">
                <a:solidFill>
                  <a:prstClr val="black"/>
                </a:solidFill>
                <a:latin typeface="Arial" panose="020B0604020202020204" pitchFamily="34" charset="0"/>
                <a:cs typeface="Arial" panose="020B0604020202020204" pitchFamily="34" charset="0"/>
              </a:rPr>
              <a:t>S-wave reflection imaging of a tectonically determined cavern by use of next generation electro-mechanic vibrator</a:t>
            </a:r>
          </a:p>
          <a:p>
            <a:pPr defTabSz="609585"/>
            <a:r>
              <a:rPr lang="en-US" sz="900" b="1" dirty="0" smtClean="0">
                <a:solidFill>
                  <a:prstClr val="black"/>
                </a:solidFill>
                <a:latin typeface="Arial" panose="020B0604020202020204" pitchFamily="34" charset="0"/>
                <a:cs typeface="Arial" panose="020B0604020202020204" pitchFamily="34" charset="0"/>
              </a:rPr>
              <a:t> </a:t>
            </a:r>
            <a:endParaRPr lang="en-US" sz="900" b="1" dirty="0">
              <a:solidFill>
                <a:prstClr val="black"/>
              </a:solidFill>
              <a:latin typeface="Arial" panose="020B0604020202020204" pitchFamily="34" charset="0"/>
              <a:cs typeface="Arial" panose="020B0604020202020204" pitchFamily="34" charset="0"/>
            </a:endParaRPr>
          </a:p>
          <a:p>
            <a:pPr defTabSz="609585"/>
            <a:r>
              <a:rPr lang="en-US" sz="2400" dirty="0">
                <a:solidFill>
                  <a:prstClr val="black"/>
                </a:solidFill>
                <a:latin typeface="Arial" panose="020B0604020202020204" pitchFamily="34" charset="0"/>
                <a:cs typeface="Arial" panose="020B0604020202020204" pitchFamily="34" charset="0"/>
              </a:rPr>
              <a:t>Peter </a:t>
            </a:r>
            <a:r>
              <a:rPr lang="en-US" sz="2400" dirty="0" smtClean="0">
                <a:solidFill>
                  <a:prstClr val="black"/>
                </a:solidFill>
                <a:latin typeface="Arial" panose="020B0604020202020204" pitchFamily="34" charset="0"/>
                <a:cs typeface="Arial" panose="020B0604020202020204" pitchFamily="34" charset="0"/>
              </a:rPr>
              <a:t>Labak</a:t>
            </a:r>
            <a:r>
              <a:rPr lang="en-US" sz="2400" baseline="30000" dirty="0" smtClean="0">
                <a:solidFill>
                  <a:prstClr val="black"/>
                </a:solidFill>
                <a:latin typeface="Arial" panose="020B0604020202020204" pitchFamily="34" charset="0"/>
                <a:cs typeface="Arial" panose="020B0604020202020204" pitchFamily="34" charset="0"/>
              </a:rPr>
              <a:t>1</a:t>
            </a:r>
            <a:r>
              <a:rPr lang="en-US" sz="2400" dirty="0" smtClean="0">
                <a:solidFill>
                  <a:prstClr val="black"/>
                </a:solidFill>
                <a:latin typeface="Arial" panose="020B0604020202020204" pitchFamily="34" charset="0"/>
                <a:cs typeface="Arial" panose="020B0604020202020204" pitchFamily="34" charset="0"/>
              </a:rPr>
              <a:t>, Attila Kovacs</a:t>
            </a:r>
            <a:r>
              <a:rPr lang="en-US" sz="2400" baseline="30000" dirty="0" smtClean="0">
                <a:solidFill>
                  <a:prstClr val="black"/>
                </a:solidFill>
                <a:latin typeface="Arial" panose="020B0604020202020204" pitchFamily="34" charset="0"/>
                <a:cs typeface="Arial" panose="020B0604020202020204" pitchFamily="34" charset="0"/>
              </a:rPr>
              <a:t>2</a:t>
            </a:r>
            <a:r>
              <a:rPr lang="en-US" sz="2400" dirty="0" smtClean="0">
                <a:solidFill>
                  <a:prstClr val="black"/>
                </a:solidFill>
                <a:latin typeface="Arial" panose="020B0604020202020204" pitchFamily="34" charset="0"/>
                <a:cs typeface="Arial" panose="020B0604020202020204" pitchFamily="34" charset="0"/>
              </a:rPr>
              <a:t> &amp; Endre Hegedus</a:t>
            </a:r>
            <a:r>
              <a:rPr lang="en-US" sz="2400" baseline="30000" dirty="0" smtClean="0">
                <a:solidFill>
                  <a:prstClr val="black"/>
                </a:solidFill>
                <a:latin typeface="Arial" panose="020B0604020202020204" pitchFamily="34" charset="0"/>
                <a:cs typeface="Arial" panose="020B0604020202020204" pitchFamily="34" charset="0"/>
              </a:rPr>
              <a:t>3</a:t>
            </a:r>
            <a:endParaRPr lang="en-US" sz="2400" baseline="30000" dirty="0">
              <a:solidFill>
                <a:prstClr val="black"/>
              </a:solidFill>
              <a:latin typeface="Arial" panose="020B0604020202020204" pitchFamily="34" charset="0"/>
              <a:cs typeface="Arial" panose="020B0604020202020204" pitchFamily="34" charset="0"/>
            </a:endParaRPr>
          </a:p>
          <a:p>
            <a:pPr defTabSz="609585"/>
            <a:r>
              <a:rPr lang="en-US" sz="2400" baseline="30000" dirty="0">
                <a:solidFill>
                  <a:prstClr val="black"/>
                </a:solidFill>
                <a:latin typeface="Arial" panose="020B0604020202020204" pitchFamily="34" charset="0"/>
                <a:cs typeface="Arial" panose="020B0604020202020204" pitchFamily="34" charset="0"/>
              </a:rPr>
              <a:t>1</a:t>
            </a:r>
            <a:r>
              <a:rPr lang="en-US" sz="2400" dirty="0" smtClean="0">
                <a:solidFill>
                  <a:prstClr val="black"/>
                </a:solidFill>
                <a:latin typeface="Arial" panose="020B0604020202020204" pitchFamily="34" charset="0"/>
                <a:cs typeface="Arial" panose="020B0604020202020204" pitchFamily="34" charset="0"/>
              </a:rPr>
              <a:t>OSI </a:t>
            </a:r>
            <a:r>
              <a:rPr lang="en-US" sz="2400" dirty="0">
                <a:solidFill>
                  <a:prstClr val="black"/>
                </a:solidFill>
                <a:latin typeface="Arial" panose="020B0604020202020204" pitchFamily="34" charset="0"/>
                <a:cs typeface="Arial" panose="020B0604020202020204" pitchFamily="34" charset="0"/>
              </a:rPr>
              <a:t>Division, </a:t>
            </a:r>
            <a:r>
              <a:rPr lang="en-US" sz="2400" dirty="0" smtClean="0">
                <a:solidFill>
                  <a:prstClr val="black"/>
                </a:solidFill>
                <a:latin typeface="Arial" panose="020B0604020202020204" pitchFamily="34" charset="0"/>
                <a:cs typeface="Arial" panose="020B0604020202020204" pitchFamily="34" charset="0"/>
              </a:rPr>
              <a:t>CTBTO; </a:t>
            </a:r>
            <a:r>
              <a:rPr lang="en-US" sz="2400" baseline="30000" dirty="0" smtClean="0">
                <a:solidFill>
                  <a:prstClr val="black"/>
                </a:solidFill>
                <a:latin typeface="Arial" panose="020B0604020202020204" pitchFamily="34" charset="0"/>
                <a:cs typeface="Arial" panose="020B0604020202020204" pitchFamily="34" charset="0"/>
              </a:rPr>
              <a:t>2</a:t>
            </a:r>
            <a:r>
              <a:rPr lang="en-US" sz="2400" dirty="0" smtClean="0">
                <a:solidFill>
                  <a:prstClr val="black"/>
                </a:solidFill>
                <a:latin typeface="Arial" panose="020B0604020202020204" pitchFamily="34" charset="0"/>
                <a:cs typeface="Arial" panose="020B0604020202020204" pitchFamily="34" charset="0"/>
              </a:rPr>
              <a:t>Geo-Log, Hungary; </a:t>
            </a:r>
            <a:r>
              <a:rPr lang="en-US" sz="2400" baseline="30000" dirty="0" smtClean="0">
                <a:solidFill>
                  <a:prstClr val="black"/>
                </a:solidFill>
                <a:latin typeface="Arial" panose="020B0604020202020204" pitchFamily="34" charset="0"/>
                <a:cs typeface="Arial" panose="020B0604020202020204" pitchFamily="34" charset="0"/>
              </a:rPr>
              <a:t>3</a:t>
            </a:r>
            <a:r>
              <a:rPr lang="en-US" sz="2400" dirty="0" smtClean="0">
                <a:solidFill>
                  <a:prstClr val="black"/>
                </a:solidFill>
                <a:latin typeface="Arial" panose="020B0604020202020204" pitchFamily="34" charset="0"/>
                <a:cs typeface="Arial" panose="020B0604020202020204" pitchFamily="34" charset="0"/>
              </a:rPr>
              <a:t> MBFSZ, Hungary</a:t>
            </a:r>
          </a:p>
          <a:p>
            <a:pPr defTabSz="609585"/>
            <a:endParaRPr lang="en-GB" sz="1400" dirty="0" smtClean="0"/>
          </a:p>
          <a:p>
            <a:pPr defTabSz="609585"/>
            <a:r>
              <a:rPr lang="en-GB" sz="1400" dirty="0" smtClean="0"/>
              <a:t>Views </a:t>
            </a:r>
            <a:r>
              <a:rPr lang="en-GB" sz="1400" dirty="0"/>
              <a:t>expressed in this presentation are personal views of the </a:t>
            </a:r>
            <a:r>
              <a:rPr lang="en-GB" sz="1400" dirty="0" smtClean="0"/>
              <a:t>authors and </a:t>
            </a:r>
            <a:r>
              <a:rPr lang="en-GB" sz="1400" dirty="0"/>
              <a:t>do not necessarily reflect the views of the CTBTO Preparatory Commission </a:t>
            </a:r>
          </a:p>
          <a:p>
            <a:pPr defTabSz="609585"/>
            <a:endParaRPr lang="en-US" sz="1200" b="1" dirty="0">
              <a:solidFill>
                <a:prstClr val="black"/>
              </a:solidFill>
              <a:latin typeface="Arial" panose="020B0604020202020204" pitchFamily="34" charset="0"/>
              <a:cs typeface="Arial" panose="020B0604020202020204" pitchFamily="34" charset="0"/>
            </a:endParaRPr>
          </a:p>
        </p:txBody>
      </p:sp>
      <p:pic>
        <p:nvPicPr>
          <p:cNvPr id="3" name="Kép 5">
            <a:extLst>
              <a:ext uri="{FF2B5EF4-FFF2-40B4-BE49-F238E27FC236}">
                <a16:creationId xmlns:a16="http://schemas.microsoft.com/office/drawing/2014/main" id="{FE49512C-065B-4041-9B3D-3227938193AD}"/>
              </a:ext>
            </a:extLst>
          </p:cNvPr>
          <p:cNvPicPr>
            <a:picLocks noChangeAspect="1"/>
          </p:cNvPicPr>
          <p:nvPr/>
        </p:nvPicPr>
        <p:blipFill>
          <a:blip r:embed="rId3"/>
          <a:stretch>
            <a:fillRect/>
          </a:stretch>
        </p:blipFill>
        <p:spPr>
          <a:xfrm>
            <a:off x="10439233" y="2976281"/>
            <a:ext cx="1530229" cy="1457070"/>
          </a:xfrm>
          <a:prstGeom prst="rect">
            <a:avLst/>
          </a:prstGeom>
        </p:spPr>
      </p:pic>
      <p:pic>
        <p:nvPicPr>
          <p:cNvPr id="4" name="Kép 6">
            <a:extLst>
              <a:ext uri="{FF2B5EF4-FFF2-40B4-BE49-F238E27FC236}">
                <a16:creationId xmlns:a16="http://schemas.microsoft.com/office/drawing/2014/main" id="{AA222DC6-1412-4517-B0C9-A65D66AD1C60}"/>
              </a:ext>
            </a:extLst>
          </p:cNvPr>
          <p:cNvPicPr>
            <a:picLocks noChangeAspect="1"/>
          </p:cNvPicPr>
          <p:nvPr/>
        </p:nvPicPr>
        <p:blipFill>
          <a:blip r:embed="rId4"/>
          <a:stretch>
            <a:fillRect/>
          </a:stretch>
        </p:blipFill>
        <p:spPr>
          <a:xfrm>
            <a:off x="8342812" y="3580061"/>
            <a:ext cx="1948218" cy="853290"/>
          </a:xfrm>
          <a:prstGeom prst="rect">
            <a:avLst/>
          </a:prstGeom>
        </p:spPr>
      </p:pic>
    </p:spTree>
    <p:extLst>
      <p:ext uri="{BB962C8B-B14F-4D97-AF65-F5344CB8AC3E}">
        <p14:creationId xmlns:p14="http://schemas.microsoft.com/office/powerpoint/2010/main" val="1955484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CFAA61F3-1099-40A0-B661-3403DD4640F8}"/>
              </a:ext>
            </a:extLst>
          </p:cNvPr>
          <p:cNvSpPr txBox="1">
            <a:spLocks/>
          </p:cNvSpPr>
          <p:nvPr/>
        </p:nvSpPr>
        <p:spPr>
          <a:xfrm>
            <a:off x="676275" y="2029637"/>
            <a:ext cx="10515600" cy="4351338"/>
          </a:xfrm>
          <a:prstGeom prst="rect">
            <a:avLst/>
          </a:prstGeom>
        </p:spPr>
        <p:txBody>
          <a:bodyPr>
            <a:normAutofit fontScale="850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The Active Seismic surveys have potential to detect the peculiar variations of the seismic wave field due to changes in the rock matrix caused by an UNE. In order to validate expected accuracy as well as the limitations of the high-resolution reflection and velocity tomography method a field experiment was carried out over a 30-meter-wide cavern </a:t>
            </a:r>
            <a:r>
              <a:rPr lang="en-US" dirty="0" smtClean="0"/>
              <a:t>of </a:t>
            </a:r>
            <a:r>
              <a:rPr lang="en-US"/>
              <a:t>natural </a:t>
            </a:r>
            <a:r>
              <a:rPr lang="en-US" smtClean="0"/>
              <a:t>origin </a:t>
            </a:r>
            <a:r>
              <a:rPr lang="en-US" dirty="0" smtClean="0"/>
              <a:t>in North Hungary.</a:t>
            </a:r>
          </a:p>
          <a:p>
            <a:r>
              <a:rPr lang="en-US" dirty="0" smtClean="0"/>
              <a:t>Various arrangements of a novel small scale electro-mechanical </a:t>
            </a:r>
            <a:r>
              <a:rPr lang="en-US" dirty="0" err="1" smtClean="0"/>
              <a:t>vibroseis</a:t>
            </a:r>
            <a:r>
              <a:rPr lang="en-US" dirty="0" smtClean="0"/>
              <a:t> source were tested using both P and SH-wave fields. The SH data using 5-120 Hz </a:t>
            </a:r>
            <a:r>
              <a:rPr lang="en-US" dirty="0" err="1" smtClean="0"/>
              <a:t>vibro</a:t>
            </a:r>
            <a:r>
              <a:rPr lang="en-US" dirty="0" smtClean="0"/>
              <a:t> signal (sweep) were fitting the purpose, i.e. provided adequate resolution comparing to other arrangements. </a:t>
            </a:r>
          </a:p>
          <a:p>
            <a:r>
              <a:rPr lang="en-US" dirty="0" smtClean="0"/>
              <a:t>The processed (depth migrated ) seismic cross section imaged the wider tectonic features supported by the tomographic velocity distribution.</a:t>
            </a:r>
          </a:p>
          <a:p>
            <a:r>
              <a:rPr lang="en-US" dirty="0" smtClean="0"/>
              <a:t>The 8-10 meter horizontal and 1-2 meter vertical resolutions were suitable to detect the small scale faults/fractured zones of the rock matrix and a possible anomaly at the position of the known cavern. </a:t>
            </a:r>
            <a:endParaRPr lang="en-GB" dirty="0"/>
          </a:p>
        </p:txBody>
      </p:sp>
      <p:sp>
        <p:nvSpPr>
          <p:cNvPr id="4" name="Rectangle 3"/>
          <p:cNvSpPr/>
          <p:nvPr/>
        </p:nvSpPr>
        <p:spPr>
          <a:xfrm>
            <a:off x="309247" y="1506417"/>
            <a:ext cx="4634228" cy="523220"/>
          </a:xfrm>
          <a:prstGeom prst="rect">
            <a:avLst/>
          </a:prstGeom>
        </p:spPr>
        <p:txBody>
          <a:bodyPr wrap="square">
            <a:spAutoFit/>
          </a:bodyPr>
          <a:lstStyle/>
          <a:p>
            <a:r>
              <a:rPr lang="en-GB" sz="2800" b="1" dirty="0" smtClean="0"/>
              <a:t>Conclusions</a:t>
            </a:r>
            <a:endParaRPr lang="en-GB" sz="2800" b="1" dirty="0"/>
          </a:p>
        </p:txBody>
      </p:sp>
    </p:spTree>
    <p:extLst>
      <p:ext uri="{BB962C8B-B14F-4D97-AF65-F5344CB8AC3E}">
        <p14:creationId xmlns:p14="http://schemas.microsoft.com/office/powerpoint/2010/main" val="3741290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290">
            <a:extLst>
              <a:ext uri="{FF2B5EF4-FFF2-40B4-BE49-F238E27FC236}">
                <a16:creationId xmlns:a16="http://schemas.microsoft.com/office/drawing/2014/main" id="{7664F23A-A75D-4A48-BB5B-A88F23FB35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306" y="1490663"/>
            <a:ext cx="6486399" cy="484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Kép 2">
            <a:extLst>
              <a:ext uri="{FF2B5EF4-FFF2-40B4-BE49-F238E27FC236}">
                <a16:creationId xmlns:a16="http://schemas.microsoft.com/office/drawing/2014/main" id="{390D78E4-9EAA-49BA-A3F3-5192409DDAF1}"/>
              </a:ext>
            </a:extLst>
          </p:cNvPr>
          <p:cNvPicPr>
            <a:picLocks noChangeAspect="1" noChangeArrowheads="1"/>
          </p:cNvPicPr>
          <p:nvPr/>
        </p:nvPicPr>
        <p:blipFill>
          <a:blip r:embed="rId4">
            <a:lum contrast="12000"/>
            <a:extLst>
              <a:ext uri="{28A0092B-C50C-407E-A947-70E740481C1C}">
                <a14:useLocalDpi xmlns:a14="http://schemas.microsoft.com/office/drawing/2010/main" val="0"/>
              </a:ext>
            </a:extLst>
          </a:blip>
          <a:srcRect t="16142" b="11516"/>
          <a:stretch>
            <a:fillRect/>
          </a:stretch>
        </p:blipFill>
        <p:spPr bwMode="auto">
          <a:xfrm>
            <a:off x="781648" y="1490663"/>
            <a:ext cx="4456658" cy="484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957197" y="3389174"/>
            <a:ext cx="4634228" cy="523220"/>
          </a:xfrm>
          <a:prstGeom prst="rect">
            <a:avLst/>
          </a:prstGeom>
        </p:spPr>
        <p:txBody>
          <a:bodyPr wrap="square">
            <a:spAutoFit/>
          </a:bodyPr>
          <a:lstStyle/>
          <a:p>
            <a:pPr algn="ctr"/>
            <a:r>
              <a:rPr lang="en-GB" sz="2800" b="1" dirty="0" smtClean="0">
                <a:solidFill>
                  <a:srgbClr val="FFFF00"/>
                </a:solidFill>
              </a:rPr>
              <a:t>Thank you</a:t>
            </a:r>
            <a:endParaRPr lang="en-GB" sz="2800" b="1" dirty="0">
              <a:solidFill>
                <a:srgbClr val="FFFF00"/>
              </a:solidFill>
            </a:endParaRPr>
          </a:p>
        </p:txBody>
      </p:sp>
    </p:spTree>
    <p:extLst>
      <p:ext uri="{BB962C8B-B14F-4D97-AF65-F5344CB8AC3E}">
        <p14:creationId xmlns:p14="http://schemas.microsoft.com/office/powerpoint/2010/main" val="4164245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E3666A-0D1B-0B44-8ED8-D13FA5DA502C}"/>
              </a:ext>
            </a:extLst>
          </p:cNvPr>
          <p:cNvSpPr txBox="1"/>
          <p:nvPr/>
        </p:nvSpPr>
        <p:spPr>
          <a:xfrm>
            <a:off x="308659" y="1805651"/>
            <a:ext cx="11656236" cy="830997"/>
          </a:xfrm>
          <a:prstGeom prst="rect">
            <a:avLst/>
          </a:prstGeom>
          <a:noFill/>
        </p:spPr>
        <p:txBody>
          <a:bodyPr wrap="square" rtlCol="0">
            <a:spAutoFit/>
          </a:bodyPr>
          <a:lstStyle/>
          <a:p>
            <a:pPr defTabSz="609585"/>
            <a:r>
              <a:rPr lang="en-GB" sz="2400" b="1" dirty="0">
                <a:solidFill>
                  <a:prstClr val="black"/>
                </a:solidFill>
                <a:latin typeface="Calibri" panose="020F0502020204030204"/>
              </a:rPr>
              <a:t>Introduction</a:t>
            </a:r>
          </a:p>
          <a:p>
            <a:pPr defTabSz="609585"/>
            <a:endParaRPr lang="en-GB" sz="2400" dirty="0">
              <a:solidFill>
                <a:prstClr val="black"/>
              </a:solidFill>
              <a:latin typeface="Calibri" panose="020F0502020204030204"/>
            </a:endParaRPr>
          </a:p>
        </p:txBody>
      </p:sp>
      <p:pic>
        <p:nvPicPr>
          <p:cNvPr id="3" name="Picture 2" descr="C:\Users\Szabina\ISZA\kaverna.jpg">
            <a:extLst>
              <a:ext uri="{FF2B5EF4-FFF2-40B4-BE49-F238E27FC236}">
                <a16:creationId xmlns:a16="http://schemas.microsoft.com/office/drawing/2014/main" id="{53019E6F-DF2B-4D21-84D3-0BF0532643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0508" y="1698729"/>
            <a:ext cx="6226835" cy="4371565"/>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1">
            <a:extLst>
              <a:ext uri="{FF2B5EF4-FFF2-40B4-BE49-F238E27FC236}">
                <a16:creationId xmlns:a16="http://schemas.microsoft.com/office/drawing/2014/main" id="{463AD7D8-634B-472A-9BD5-D0DD4914940F}"/>
              </a:ext>
            </a:extLst>
          </p:cNvPr>
          <p:cNvSpPr txBox="1"/>
          <p:nvPr/>
        </p:nvSpPr>
        <p:spPr>
          <a:xfrm>
            <a:off x="0" y="2135424"/>
            <a:ext cx="6192253" cy="3847207"/>
          </a:xfrm>
          <a:prstGeom prst="rect">
            <a:avLst/>
          </a:prstGeom>
          <a:noFill/>
        </p:spPr>
        <p:txBody>
          <a:bodyPr wrap="square" rtlCol="0">
            <a:spAutoFit/>
          </a:bodyPr>
          <a:lstStyle/>
          <a:p>
            <a:r>
              <a:rPr lang="en-US" sz="2800" b="1" dirty="0" smtClean="0"/>
              <a:t> </a:t>
            </a:r>
            <a:endParaRPr lang="en-GB" sz="1000" b="1" dirty="0"/>
          </a:p>
          <a:p>
            <a:r>
              <a:rPr lang="en-GB" sz="2400" dirty="0" smtClean="0"/>
              <a:t>Active seismic surveys – one of the CTBT</a:t>
            </a:r>
          </a:p>
          <a:p>
            <a:r>
              <a:rPr lang="en-US" sz="2400" dirty="0" smtClean="0"/>
              <a:t>permitted techniques for on-site inspections</a:t>
            </a:r>
          </a:p>
          <a:p>
            <a:endParaRPr lang="en-US" sz="2400" dirty="0"/>
          </a:p>
          <a:p>
            <a:r>
              <a:rPr lang="en-US" sz="2400" dirty="0" smtClean="0"/>
              <a:t>The objective is to identify area of cavity </a:t>
            </a:r>
          </a:p>
          <a:p>
            <a:r>
              <a:rPr lang="en-US" sz="2400" dirty="0" smtClean="0"/>
              <a:t>and rubble zone after an underground </a:t>
            </a:r>
          </a:p>
          <a:p>
            <a:r>
              <a:rPr lang="en-US" sz="2400" dirty="0" smtClean="0"/>
              <a:t>nuclear explosion (UNE)</a:t>
            </a:r>
          </a:p>
          <a:p>
            <a:endParaRPr lang="en-US" sz="2400" dirty="0"/>
          </a:p>
          <a:p>
            <a:r>
              <a:rPr lang="en-US" sz="2400" dirty="0" smtClean="0"/>
              <a:t>A natural cavity – an analogue to UNE cavity</a:t>
            </a:r>
          </a:p>
          <a:p>
            <a:r>
              <a:rPr lang="en-US" sz="2400" dirty="0" smtClean="0"/>
              <a:t>with some limitations</a:t>
            </a:r>
            <a:endParaRPr lang="en-GB" sz="2400" dirty="0"/>
          </a:p>
        </p:txBody>
      </p:sp>
    </p:spTree>
    <p:extLst>
      <p:ext uri="{BB962C8B-B14F-4D97-AF65-F5344CB8AC3E}">
        <p14:creationId xmlns:p14="http://schemas.microsoft.com/office/powerpoint/2010/main" val="3526017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3" descr="A képen térkép, szöveg, fa látható&#10;&#10;Automatikusan generált leírás">
            <a:extLst>
              <a:ext uri="{FF2B5EF4-FFF2-40B4-BE49-F238E27FC236}">
                <a16:creationId xmlns:a16="http://schemas.microsoft.com/office/drawing/2014/main" id="{322765F2-3435-4057-9EC1-D38106FB5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9049" y="1213525"/>
            <a:ext cx="6342951" cy="3567910"/>
          </a:xfrm>
          <a:prstGeom prst="rect">
            <a:avLst/>
          </a:prstGeom>
        </p:spPr>
      </p:pic>
      <p:pic>
        <p:nvPicPr>
          <p:cNvPr id="3" name="Kép 5" descr="A képen fa látható&#10;&#10;Automatikusan generált leírás">
            <a:extLst>
              <a:ext uri="{FF2B5EF4-FFF2-40B4-BE49-F238E27FC236}">
                <a16:creationId xmlns:a16="http://schemas.microsoft.com/office/drawing/2014/main" id="{B657FDC0-ABE4-4925-8BFD-3F89CA7A2FB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28515" y="4492010"/>
            <a:ext cx="4282235" cy="2408758"/>
          </a:xfrm>
          <a:prstGeom prst="rect">
            <a:avLst/>
          </a:prstGeom>
        </p:spPr>
      </p:pic>
      <p:pic>
        <p:nvPicPr>
          <p:cNvPr id="4" name="Kép 4" descr="A képen méter látható&#10;&#10;Automatikusan generált leírás">
            <a:extLst>
              <a:ext uri="{FF2B5EF4-FFF2-40B4-BE49-F238E27FC236}">
                <a16:creationId xmlns:a16="http://schemas.microsoft.com/office/drawing/2014/main" id="{76FDDDA0-F4B2-4F7E-A002-3FD9BACE47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3627469"/>
            <a:ext cx="5672287" cy="3230531"/>
          </a:xfrm>
          <a:prstGeom prst="rect">
            <a:avLst/>
          </a:prstGeom>
        </p:spPr>
      </p:pic>
      <p:sp>
        <p:nvSpPr>
          <p:cNvPr id="5" name="Téglalap 6">
            <a:extLst>
              <a:ext uri="{FF2B5EF4-FFF2-40B4-BE49-F238E27FC236}">
                <a16:creationId xmlns:a16="http://schemas.microsoft.com/office/drawing/2014/main" id="{35F44269-DEF5-4170-AB5C-8CD0A01C1CD4}"/>
              </a:ext>
            </a:extLst>
          </p:cNvPr>
          <p:cNvSpPr/>
          <p:nvPr/>
        </p:nvSpPr>
        <p:spPr>
          <a:xfrm>
            <a:off x="8925624" y="2811647"/>
            <a:ext cx="401053" cy="272716"/>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Egyenes összekötő 12">
            <a:extLst>
              <a:ext uri="{FF2B5EF4-FFF2-40B4-BE49-F238E27FC236}">
                <a16:creationId xmlns:a16="http://schemas.microsoft.com/office/drawing/2014/main" id="{7D80AE61-DC42-4F72-8E24-EB76968E5298}"/>
              </a:ext>
            </a:extLst>
          </p:cNvPr>
          <p:cNvCxnSpPr>
            <a:cxnSpLocks/>
          </p:cNvCxnSpPr>
          <p:nvPr/>
        </p:nvCxnSpPr>
        <p:spPr>
          <a:xfrm flipH="1">
            <a:off x="6428515" y="2811647"/>
            <a:ext cx="2497110" cy="168036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Egyenes összekötő 8">
            <a:extLst>
              <a:ext uri="{FF2B5EF4-FFF2-40B4-BE49-F238E27FC236}">
                <a16:creationId xmlns:a16="http://schemas.microsoft.com/office/drawing/2014/main" id="{35D67461-C67A-451A-AD94-589F59EF9712}"/>
              </a:ext>
            </a:extLst>
          </p:cNvPr>
          <p:cNvCxnSpPr>
            <a:cxnSpLocks/>
          </p:cNvCxnSpPr>
          <p:nvPr/>
        </p:nvCxnSpPr>
        <p:spPr>
          <a:xfrm>
            <a:off x="9282158" y="2811647"/>
            <a:ext cx="1428592" cy="168036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Szövegdoboz 1">
            <a:extLst>
              <a:ext uri="{FF2B5EF4-FFF2-40B4-BE49-F238E27FC236}">
                <a16:creationId xmlns:a16="http://schemas.microsoft.com/office/drawing/2014/main" id="{463AD7D8-634B-472A-9BD5-D0DD4914940F}"/>
              </a:ext>
            </a:extLst>
          </p:cNvPr>
          <p:cNvSpPr txBox="1"/>
          <p:nvPr/>
        </p:nvSpPr>
        <p:spPr>
          <a:xfrm>
            <a:off x="435045" y="1491170"/>
            <a:ext cx="6192253" cy="2062103"/>
          </a:xfrm>
          <a:prstGeom prst="rect">
            <a:avLst/>
          </a:prstGeom>
          <a:noFill/>
        </p:spPr>
        <p:txBody>
          <a:bodyPr wrap="square" rtlCol="0">
            <a:spAutoFit/>
          </a:bodyPr>
          <a:lstStyle/>
          <a:p>
            <a:r>
              <a:rPr lang="en-GB" sz="2800" b="1" dirty="0" smtClean="0"/>
              <a:t>Location</a:t>
            </a:r>
          </a:p>
          <a:p>
            <a:r>
              <a:rPr lang="en-US" sz="2800" b="1" dirty="0"/>
              <a:t> </a:t>
            </a:r>
            <a:endParaRPr lang="en-GB" sz="1000" b="1" dirty="0"/>
          </a:p>
          <a:p>
            <a:pPr marL="342900" indent="-342900">
              <a:buFont typeface="Arial" panose="020B0604020202020204" pitchFamily="34" charset="0"/>
              <a:buChar char="•"/>
            </a:pPr>
            <a:r>
              <a:rPr lang="en-GB" sz="2400" dirty="0" smtClean="0"/>
              <a:t>North </a:t>
            </a:r>
            <a:r>
              <a:rPr lang="en-GB" sz="2400" dirty="0"/>
              <a:t>Hungary</a:t>
            </a:r>
          </a:p>
          <a:p>
            <a:pPr marL="342900" indent="-342900">
              <a:buFont typeface="Arial" panose="020B0604020202020204" pitchFamily="34" charset="0"/>
              <a:buChar char="•"/>
            </a:pPr>
            <a:r>
              <a:rPr lang="en-GB" sz="2400" dirty="0"/>
              <a:t>Left bank of the Danube</a:t>
            </a:r>
          </a:p>
          <a:p>
            <a:pPr marL="342900" indent="-342900">
              <a:buFont typeface="Arial" panose="020B0604020202020204" pitchFamily="34" charset="0"/>
              <a:buChar char="•"/>
            </a:pPr>
            <a:r>
              <a:rPr lang="en-GB" sz="2400" dirty="0"/>
              <a:t>60 km North from Budapest</a:t>
            </a:r>
          </a:p>
        </p:txBody>
      </p:sp>
    </p:spTree>
    <p:extLst>
      <p:ext uri="{BB962C8B-B14F-4D97-AF65-F5344CB8AC3E}">
        <p14:creationId xmlns:p14="http://schemas.microsoft.com/office/powerpoint/2010/main" val="2524073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3" descr="A képen szöveg, térkép látható&#10;&#10;Automatikusan generált leírás">
            <a:extLst>
              <a:ext uri="{FF2B5EF4-FFF2-40B4-BE49-F238E27FC236}">
                <a16:creationId xmlns:a16="http://schemas.microsoft.com/office/drawing/2014/main" id="{A8326C84-8E4D-4FE9-87D2-E88656E28DE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70797" y="500173"/>
            <a:ext cx="5038538" cy="5338652"/>
          </a:xfrm>
          <a:prstGeom prst="rect">
            <a:avLst/>
          </a:prstGeom>
        </p:spPr>
      </p:pic>
      <p:sp>
        <p:nvSpPr>
          <p:cNvPr id="4" name="Szövegdoboz 6">
            <a:extLst>
              <a:ext uri="{FF2B5EF4-FFF2-40B4-BE49-F238E27FC236}">
                <a16:creationId xmlns:a16="http://schemas.microsoft.com/office/drawing/2014/main" id="{95A3A0C8-09E8-49B2-92A9-80BB106097C4}"/>
              </a:ext>
            </a:extLst>
          </p:cNvPr>
          <p:cNvSpPr txBox="1"/>
          <p:nvPr/>
        </p:nvSpPr>
        <p:spPr>
          <a:xfrm>
            <a:off x="6870797" y="5838825"/>
            <a:ext cx="5422604" cy="369332"/>
          </a:xfrm>
          <a:prstGeom prst="rect">
            <a:avLst/>
          </a:prstGeom>
          <a:noFill/>
        </p:spPr>
        <p:txBody>
          <a:bodyPr wrap="square" rtlCol="0">
            <a:spAutoFit/>
          </a:bodyPr>
          <a:lstStyle/>
          <a:p>
            <a:r>
              <a:rPr lang="en-US" dirty="0"/>
              <a:t>Pre-Cenozoic geological map of Hungary</a:t>
            </a:r>
            <a:r>
              <a:rPr lang="hu-HU" dirty="0"/>
              <a:t>, HAAS, 2010</a:t>
            </a:r>
            <a:endParaRPr lang="en-GB" dirty="0"/>
          </a:p>
        </p:txBody>
      </p:sp>
      <p:sp>
        <p:nvSpPr>
          <p:cNvPr id="5" name="Szövegdoboz 1">
            <a:extLst>
              <a:ext uri="{FF2B5EF4-FFF2-40B4-BE49-F238E27FC236}">
                <a16:creationId xmlns:a16="http://schemas.microsoft.com/office/drawing/2014/main" id="{463AD7D8-634B-472A-9BD5-D0DD4914940F}"/>
              </a:ext>
            </a:extLst>
          </p:cNvPr>
          <p:cNvSpPr txBox="1"/>
          <p:nvPr/>
        </p:nvSpPr>
        <p:spPr>
          <a:xfrm>
            <a:off x="230151" y="1395745"/>
            <a:ext cx="5248939" cy="2369880"/>
          </a:xfrm>
          <a:prstGeom prst="rect">
            <a:avLst/>
          </a:prstGeom>
          <a:noFill/>
        </p:spPr>
        <p:txBody>
          <a:bodyPr wrap="square" rtlCol="0">
            <a:spAutoFit/>
          </a:bodyPr>
          <a:lstStyle/>
          <a:p>
            <a:r>
              <a:rPr lang="en-GB" sz="2800" b="1" dirty="0"/>
              <a:t>Geological setting</a:t>
            </a:r>
          </a:p>
          <a:p>
            <a:endParaRPr lang="en-GB" sz="2000" dirty="0"/>
          </a:p>
          <a:p>
            <a:r>
              <a:rPr lang="en-GB" sz="2000" dirty="0"/>
              <a:t>Basement - Upper-Triassic limestone (</a:t>
            </a:r>
            <a:r>
              <a:rPr lang="en-GB" sz="2000" dirty="0" err="1"/>
              <a:t>Dachsten</a:t>
            </a:r>
            <a:r>
              <a:rPr lang="en-GB" sz="2000" dirty="0"/>
              <a:t> Limestone Formation) </a:t>
            </a:r>
          </a:p>
          <a:p>
            <a:endParaRPr lang="en-GB" sz="2000" dirty="0"/>
          </a:p>
          <a:p>
            <a:r>
              <a:rPr lang="en-GB" sz="2000" dirty="0" smtClean="0"/>
              <a:t>Oligocene </a:t>
            </a:r>
            <a:r>
              <a:rPr lang="en-GB" sz="2000" dirty="0"/>
              <a:t>sediments – clay (kaolinite, other fire-resistant clay)</a:t>
            </a:r>
          </a:p>
        </p:txBody>
      </p:sp>
      <p:sp>
        <p:nvSpPr>
          <p:cNvPr id="6" name="Szövegdoboz 7">
            <a:extLst>
              <a:ext uri="{FF2B5EF4-FFF2-40B4-BE49-F238E27FC236}">
                <a16:creationId xmlns:a16="http://schemas.microsoft.com/office/drawing/2014/main" id="{BF6000C5-2D44-41FB-BAA5-9F7622524448}"/>
              </a:ext>
            </a:extLst>
          </p:cNvPr>
          <p:cNvSpPr txBox="1"/>
          <p:nvPr/>
        </p:nvSpPr>
        <p:spPr>
          <a:xfrm>
            <a:off x="230151" y="4823162"/>
            <a:ext cx="4871499" cy="1200329"/>
          </a:xfrm>
          <a:prstGeom prst="rect">
            <a:avLst/>
          </a:prstGeom>
          <a:noFill/>
        </p:spPr>
        <p:txBody>
          <a:bodyPr wrap="square" rtlCol="0">
            <a:spAutoFit/>
          </a:bodyPr>
          <a:lstStyle/>
          <a:p>
            <a:r>
              <a:rPr lang="en-US" dirty="0" smtClean="0"/>
              <a:t>Legend:</a:t>
            </a:r>
          </a:p>
          <a:p>
            <a:r>
              <a:rPr lang="hu-HU" dirty="0" smtClean="0"/>
              <a:t>40 </a:t>
            </a:r>
            <a:r>
              <a:rPr lang="hu-HU" dirty="0" err="1"/>
              <a:t>Dachsten</a:t>
            </a:r>
            <a:r>
              <a:rPr lang="hu-HU" dirty="0"/>
              <a:t> </a:t>
            </a:r>
            <a:r>
              <a:rPr lang="hu-HU" dirty="0" err="1"/>
              <a:t>Limestone</a:t>
            </a:r>
            <a:r>
              <a:rPr lang="hu-HU" dirty="0"/>
              <a:t> </a:t>
            </a:r>
            <a:r>
              <a:rPr lang="hu-HU" dirty="0" err="1"/>
              <a:t>Formation</a:t>
            </a:r>
            <a:endParaRPr lang="hu-HU" dirty="0"/>
          </a:p>
          <a:p>
            <a:r>
              <a:rPr lang="hu-HU" dirty="0"/>
              <a:t>42 Great </a:t>
            </a:r>
            <a:r>
              <a:rPr lang="hu-HU" dirty="0" err="1"/>
              <a:t>Dolomite</a:t>
            </a:r>
            <a:r>
              <a:rPr lang="hu-HU" dirty="0"/>
              <a:t> </a:t>
            </a:r>
            <a:r>
              <a:rPr lang="hu-HU" dirty="0" err="1"/>
              <a:t>Formation</a:t>
            </a:r>
            <a:endParaRPr lang="hu-HU" dirty="0"/>
          </a:p>
          <a:p>
            <a:r>
              <a:rPr lang="hu-HU" dirty="0"/>
              <a:t>75 </a:t>
            </a:r>
            <a:r>
              <a:rPr lang="hu-HU" dirty="0" err="1"/>
              <a:t>Polymetamotph</a:t>
            </a:r>
            <a:r>
              <a:rPr lang="hu-HU" dirty="0"/>
              <a:t> </a:t>
            </a:r>
            <a:r>
              <a:rPr lang="hu-HU" dirty="0" err="1"/>
              <a:t>Complex</a:t>
            </a:r>
            <a:endParaRPr lang="en-GB" dirty="0"/>
          </a:p>
        </p:txBody>
      </p:sp>
    </p:spTree>
    <p:extLst>
      <p:ext uri="{BB962C8B-B14F-4D97-AF65-F5344CB8AC3E}">
        <p14:creationId xmlns:p14="http://schemas.microsoft.com/office/powerpoint/2010/main" val="2793420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2">
            <a:extLst>
              <a:ext uri="{FF2B5EF4-FFF2-40B4-BE49-F238E27FC236}">
                <a16:creationId xmlns:a16="http://schemas.microsoft.com/office/drawing/2014/main" id="{110235BD-90E9-44B9-B040-B1BE14A134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95048" y="3020211"/>
            <a:ext cx="4405852" cy="3304389"/>
          </a:xfrm>
          <a:prstGeom prst="rect">
            <a:avLst/>
          </a:prstGeom>
        </p:spPr>
      </p:pic>
      <p:pic>
        <p:nvPicPr>
          <p:cNvPr id="3" name="Kép 4">
            <a:extLst>
              <a:ext uri="{FF2B5EF4-FFF2-40B4-BE49-F238E27FC236}">
                <a16:creationId xmlns:a16="http://schemas.microsoft.com/office/drawing/2014/main" id="{EFE5757E-4811-469A-B4B9-B899B561EB4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39023" y="3020210"/>
            <a:ext cx="4405853" cy="3304390"/>
          </a:xfrm>
          <a:prstGeom prst="rect">
            <a:avLst/>
          </a:prstGeom>
        </p:spPr>
      </p:pic>
      <p:sp>
        <p:nvSpPr>
          <p:cNvPr id="4" name="Szövegdoboz 3">
            <a:extLst>
              <a:ext uri="{FF2B5EF4-FFF2-40B4-BE49-F238E27FC236}">
                <a16:creationId xmlns:a16="http://schemas.microsoft.com/office/drawing/2014/main" id="{486AE5B3-A275-4E73-AEE7-6509DCF7FBE8}"/>
              </a:ext>
            </a:extLst>
          </p:cNvPr>
          <p:cNvSpPr txBox="1"/>
          <p:nvPr/>
        </p:nvSpPr>
        <p:spPr>
          <a:xfrm>
            <a:off x="127262" y="1394381"/>
            <a:ext cx="11098490" cy="2277547"/>
          </a:xfrm>
          <a:prstGeom prst="rect">
            <a:avLst/>
          </a:prstGeom>
          <a:noFill/>
        </p:spPr>
        <p:txBody>
          <a:bodyPr wrap="square" rtlCol="0">
            <a:spAutoFit/>
          </a:bodyPr>
          <a:lstStyle/>
          <a:p>
            <a:r>
              <a:rPr lang="en-GB" sz="2800" b="1" dirty="0"/>
              <a:t>Pre-measurement task</a:t>
            </a:r>
          </a:p>
          <a:p>
            <a:pPr marL="285750" indent="-285750">
              <a:buFont typeface="Arial" panose="020B0604020202020204" pitchFamily="34" charset="0"/>
              <a:buChar char="•"/>
            </a:pPr>
            <a:r>
              <a:rPr lang="en-GB" sz="2400" dirty="0" smtClean="0"/>
              <a:t>Planning </a:t>
            </a:r>
            <a:r>
              <a:rPr lang="en-GB" sz="2400" dirty="0"/>
              <a:t>– several site visits</a:t>
            </a:r>
          </a:p>
          <a:p>
            <a:pPr marL="285750" indent="-285750">
              <a:buFont typeface="Arial" panose="020B0604020202020204" pitchFamily="34" charset="0"/>
              <a:buChar char="•"/>
            </a:pPr>
            <a:r>
              <a:rPr lang="en-GB" sz="2400" dirty="0" smtClean="0"/>
              <a:t>Permitting</a:t>
            </a:r>
            <a:endParaRPr lang="en-GB" sz="2400" dirty="0"/>
          </a:p>
          <a:p>
            <a:pPr marL="285750" indent="-285750">
              <a:buFont typeface="Arial" panose="020B0604020202020204" pitchFamily="34" charset="0"/>
              <a:buChar char="•"/>
            </a:pPr>
            <a:r>
              <a:rPr lang="en-GB" sz="2400" dirty="0" smtClean="0"/>
              <a:t>Site preparation incl. forest </a:t>
            </a:r>
            <a:r>
              <a:rPr lang="en-GB" sz="2400" dirty="0"/>
              <a:t>cleaning</a:t>
            </a:r>
          </a:p>
          <a:p>
            <a:pPr marL="285750" indent="-285750">
              <a:buFont typeface="Arial" panose="020B0604020202020204" pitchFamily="34" charset="0"/>
              <a:buChar char="•"/>
            </a:pPr>
            <a:r>
              <a:rPr lang="en-GB" sz="2400" dirty="0" err="1" smtClean="0"/>
              <a:t>Geodetical</a:t>
            </a:r>
            <a:r>
              <a:rPr lang="en-GB" sz="2400" dirty="0" smtClean="0"/>
              <a:t> survey</a:t>
            </a:r>
            <a:endParaRPr lang="en-GB" sz="2400"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16569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289F40B4-F4BF-4AA0-AA09-86EF81A8D115}"/>
              </a:ext>
            </a:extLst>
          </p:cNvPr>
          <p:cNvSpPr txBox="1"/>
          <p:nvPr/>
        </p:nvSpPr>
        <p:spPr>
          <a:xfrm>
            <a:off x="107891" y="1422214"/>
            <a:ext cx="4251158" cy="2462213"/>
          </a:xfrm>
          <a:prstGeom prst="rect">
            <a:avLst/>
          </a:prstGeom>
          <a:noFill/>
        </p:spPr>
        <p:txBody>
          <a:bodyPr wrap="square" rtlCol="0">
            <a:spAutoFit/>
          </a:bodyPr>
          <a:lstStyle/>
          <a:p>
            <a:r>
              <a:rPr lang="en-GB" sz="2800" b="1" dirty="0"/>
              <a:t>Seismic source</a:t>
            </a:r>
          </a:p>
          <a:p>
            <a:pPr marL="285750" indent="-285750">
              <a:buFont typeface="Arial" panose="020B0604020202020204" pitchFamily="34" charset="0"/>
              <a:buChar char="•"/>
            </a:pPr>
            <a:r>
              <a:rPr lang="en-GB" dirty="0" smtClean="0"/>
              <a:t>Vibrator </a:t>
            </a:r>
            <a:r>
              <a:rPr lang="en-GB" dirty="0"/>
              <a:t>technology for the oil industry is available for shallow seismic measurement </a:t>
            </a:r>
          </a:p>
          <a:p>
            <a:pPr marL="285750" indent="-285750">
              <a:buFont typeface="Arial" panose="020B0604020202020204" pitchFamily="34" charset="0"/>
              <a:buChar char="•"/>
            </a:pPr>
            <a:r>
              <a:rPr lang="en-GB" dirty="0"/>
              <a:t>New types of P/S-wave vibrators, fast, safe and easy measurement in all terrain</a:t>
            </a:r>
          </a:p>
          <a:p>
            <a:pPr marL="285750" indent="-285750">
              <a:buFont typeface="Arial" panose="020B0604020202020204" pitchFamily="34" charset="0"/>
              <a:buChar char="•"/>
            </a:pPr>
            <a:r>
              <a:rPr lang="en-GB" dirty="0"/>
              <a:t>Fully electrically control, all terrain vehicle  </a:t>
            </a:r>
          </a:p>
        </p:txBody>
      </p:sp>
      <p:graphicFrame>
        <p:nvGraphicFramePr>
          <p:cNvPr id="3" name="Táblázat 22">
            <a:extLst>
              <a:ext uri="{FF2B5EF4-FFF2-40B4-BE49-F238E27FC236}">
                <a16:creationId xmlns:a16="http://schemas.microsoft.com/office/drawing/2014/main" id="{089AA35C-7008-4ADF-A19E-14280A65217D}"/>
              </a:ext>
            </a:extLst>
          </p:cNvPr>
          <p:cNvGraphicFramePr>
            <a:graphicFrameLocks noGrp="1"/>
          </p:cNvGraphicFramePr>
          <p:nvPr>
            <p:extLst>
              <p:ext uri="{D42A27DB-BD31-4B8C-83A1-F6EECF244321}">
                <p14:modId xmlns:p14="http://schemas.microsoft.com/office/powerpoint/2010/main" val="1384135109"/>
              </p:ext>
            </p:extLst>
          </p:nvPr>
        </p:nvGraphicFramePr>
        <p:xfrm>
          <a:off x="7396841" y="1503045"/>
          <a:ext cx="4795159" cy="3849205"/>
        </p:xfrm>
        <a:graphic>
          <a:graphicData uri="http://schemas.openxmlformats.org/drawingml/2006/table">
            <a:tbl>
              <a:tblPr firstRow="1" bandRow="1">
                <a:tableStyleId>{5C22544A-7EE6-4342-B048-85BDC9FD1C3A}</a:tableStyleId>
              </a:tblPr>
              <a:tblGrid>
                <a:gridCol w="2051736">
                  <a:extLst>
                    <a:ext uri="{9D8B030D-6E8A-4147-A177-3AD203B41FA5}">
                      <a16:colId xmlns:a16="http://schemas.microsoft.com/office/drawing/2014/main" val="2926688823"/>
                    </a:ext>
                  </a:extLst>
                </a:gridCol>
                <a:gridCol w="2743423">
                  <a:extLst>
                    <a:ext uri="{9D8B030D-6E8A-4147-A177-3AD203B41FA5}">
                      <a16:colId xmlns:a16="http://schemas.microsoft.com/office/drawing/2014/main" val="429755466"/>
                    </a:ext>
                  </a:extLst>
                </a:gridCol>
              </a:tblGrid>
              <a:tr h="252100">
                <a:tc>
                  <a:txBody>
                    <a:bodyPr/>
                    <a:lstStyle/>
                    <a:p>
                      <a:r>
                        <a:rPr lang="en-GB" sz="1600" noProof="0" dirty="0"/>
                        <a:t>Name</a:t>
                      </a:r>
                    </a:p>
                  </a:txBody>
                  <a:tcPr/>
                </a:tc>
                <a:tc>
                  <a:txBody>
                    <a:bodyPr/>
                    <a:lstStyle/>
                    <a:p>
                      <a:r>
                        <a:rPr lang="en-GB" sz="1600" noProof="0" dirty="0"/>
                        <a:t>Lightning seismic source</a:t>
                      </a:r>
                    </a:p>
                  </a:txBody>
                  <a:tcPr/>
                </a:tc>
                <a:extLst>
                  <a:ext uri="{0D108BD9-81ED-4DB2-BD59-A6C34878D82A}">
                    <a16:rowId xmlns:a16="http://schemas.microsoft.com/office/drawing/2014/main" val="2416192048"/>
                  </a:ext>
                </a:extLst>
              </a:tr>
              <a:tr h="252100">
                <a:tc>
                  <a:txBody>
                    <a:bodyPr/>
                    <a:lstStyle/>
                    <a:p>
                      <a:r>
                        <a:rPr lang="en-GB" sz="1600" noProof="0"/>
                        <a:t>Weight</a:t>
                      </a:r>
                    </a:p>
                  </a:txBody>
                  <a:tcPr/>
                </a:tc>
                <a:tc>
                  <a:txBody>
                    <a:bodyPr/>
                    <a:lstStyle/>
                    <a:p>
                      <a:r>
                        <a:rPr lang="en-GB" sz="1600" noProof="0" dirty="0"/>
                        <a:t>90 </a:t>
                      </a:r>
                      <a:r>
                        <a:rPr lang="en-GB" sz="1600" noProof="0" dirty="0" smtClean="0"/>
                        <a:t>kg + 1100kg vehicle</a:t>
                      </a:r>
                      <a:endParaRPr lang="en-GB" sz="1600" noProof="0" dirty="0"/>
                    </a:p>
                  </a:txBody>
                  <a:tcPr/>
                </a:tc>
                <a:extLst>
                  <a:ext uri="{0D108BD9-81ED-4DB2-BD59-A6C34878D82A}">
                    <a16:rowId xmlns:a16="http://schemas.microsoft.com/office/drawing/2014/main" val="2333778218"/>
                  </a:ext>
                </a:extLst>
              </a:tr>
              <a:tr h="252100">
                <a:tc>
                  <a:txBody>
                    <a:bodyPr/>
                    <a:lstStyle/>
                    <a:p>
                      <a:r>
                        <a:rPr lang="en-GB" sz="1600" noProof="0" dirty="0"/>
                        <a:t>Cont. force S-wave</a:t>
                      </a:r>
                    </a:p>
                  </a:txBody>
                  <a:tcPr/>
                </a:tc>
                <a:tc>
                  <a:txBody>
                    <a:bodyPr/>
                    <a:lstStyle/>
                    <a:p>
                      <a:r>
                        <a:rPr lang="en-GB" sz="1600" noProof="0"/>
                        <a:t>1700N (400lbs)</a:t>
                      </a:r>
                    </a:p>
                  </a:txBody>
                  <a:tcPr/>
                </a:tc>
                <a:extLst>
                  <a:ext uri="{0D108BD9-81ED-4DB2-BD59-A6C34878D82A}">
                    <a16:rowId xmlns:a16="http://schemas.microsoft.com/office/drawing/2014/main" val="2259907077"/>
                  </a:ext>
                </a:extLst>
              </a:tr>
              <a:tr h="2521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noProof="0" dirty="0"/>
                        <a:t>Cont. force P-wave</a:t>
                      </a:r>
                    </a:p>
                  </a:txBody>
                  <a:tcPr/>
                </a:tc>
                <a:tc>
                  <a:txBody>
                    <a:bodyPr/>
                    <a:lstStyle/>
                    <a:p>
                      <a:r>
                        <a:rPr lang="en-GB" sz="1600" noProof="0"/>
                        <a:t>1200 N (270lbs)</a:t>
                      </a:r>
                    </a:p>
                  </a:txBody>
                  <a:tcPr/>
                </a:tc>
                <a:extLst>
                  <a:ext uri="{0D108BD9-81ED-4DB2-BD59-A6C34878D82A}">
                    <a16:rowId xmlns:a16="http://schemas.microsoft.com/office/drawing/2014/main" val="2528853409"/>
                  </a:ext>
                </a:extLst>
              </a:tr>
              <a:tr h="435445">
                <a:tc>
                  <a:txBody>
                    <a:bodyPr/>
                    <a:lstStyle/>
                    <a:p>
                      <a:r>
                        <a:rPr lang="en-GB" sz="1600" noProof="0"/>
                        <a:t>Frequency range</a:t>
                      </a:r>
                    </a:p>
                  </a:txBody>
                  <a:tcPr/>
                </a:tc>
                <a:tc>
                  <a:txBody>
                    <a:bodyPr/>
                    <a:lstStyle/>
                    <a:p>
                      <a:r>
                        <a:rPr lang="en-GB" sz="1600" noProof="0" dirty="0"/>
                        <a:t>1-1000 Hz (8-400 Hz full drive)</a:t>
                      </a:r>
                    </a:p>
                  </a:txBody>
                  <a:tcPr/>
                </a:tc>
                <a:extLst>
                  <a:ext uri="{0D108BD9-81ED-4DB2-BD59-A6C34878D82A}">
                    <a16:rowId xmlns:a16="http://schemas.microsoft.com/office/drawing/2014/main" val="4268250738"/>
                  </a:ext>
                </a:extLst>
              </a:tr>
              <a:tr h="435445">
                <a:tc>
                  <a:txBody>
                    <a:bodyPr/>
                    <a:lstStyle/>
                    <a:p>
                      <a:r>
                        <a:rPr lang="en-GB" sz="1600" noProof="0"/>
                        <a:t>Signal penetration depth</a:t>
                      </a:r>
                    </a:p>
                  </a:txBody>
                  <a:tcPr/>
                </a:tc>
                <a:tc>
                  <a:txBody>
                    <a:bodyPr/>
                    <a:lstStyle/>
                    <a:p>
                      <a:r>
                        <a:rPr lang="en-GB" sz="1600" noProof="0"/>
                        <a:t>Approx. 200 m</a:t>
                      </a:r>
                    </a:p>
                  </a:txBody>
                  <a:tcPr/>
                </a:tc>
                <a:extLst>
                  <a:ext uri="{0D108BD9-81ED-4DB2-BD59-A6C34878D82A}">
                    <a16:rowId xmlns:a16="http://schemas.microsoft.com/office/drawing/2014/main" val="1829032544"/>
                  </a:ext>
                </a:extLst>
              </a:tr>
              <a:tr h="435445">
                <a:tc>
                  <a:txBody>
                    <a:bodyPr/>
                    <a:lstStyle/>
                    <a:p>
                      <a:r>
                        <a:rPr lang="en-GB" sz="1600" noProof="0"/>
                        <a:t>Operational temperature</a:t>
                      </a:r>
                    </a:p>
                  </a:txBody>
                  <a:tcPr/>
                </a:tc>
                <a:tc>
                  <a:txBody>
                    <a:bodyPr/>
                    <a:lstStyle/>
                    <a:p>
                      <a:r>
                        <a:rPr lang="en-GB" sz="1600" noProof="0" dirty="0"/>
                        <a:t>-20 - + 50 °C</a:t>
                      </a:r>
                    </a:p>
                  </a:txBody>
                  <a:tcPr/>
                </a:tc>
                <a:extLst>
                  <a:ext uri="{0D108BD9-81ED-4DB2-BD59-A6C34878D82A}">
                    <a16:rowId xmlns:a16="http://schemas.microsoft.com/office/drawing/2014/main" val="2004451712"/>
                  </a:ext>
                </a:extLst>
              </a:tr>
              <a:tr h="252100">
                <a:tc>
                  <a:txBody>
                    <a:bodyPr/>
                    <a:lstStyle/>
                    <a:p>
                      <a:r>
                        <a:rPr lang="en-GB" sz="1600" noProof="0"/>
                        <a:t>Sweep length</a:t>
                      </a:r>
                    </a:p>
                  </a:txBody>
                  <a:tcPr/>
                </a:tc>
                <a:tc>
                  <a:txBody>
                    <a:bodyPr/>
                    <a:lstStyle/>
                    <a:p>
                      <a:r>
                        <a:rPr lang="en-GB" sz="1600" noProof="0"/>
                        <a:t>Unlimited</a:t>
                      </a:r>
                    </a:p>
                  </a:txBody>
                  <a:tcPr/>
                </a:tc>
                <a:extLst>
                  <a:ext uri="{0D108BD9-81ED-4DB2-BD59-A6C34878D82A}">
                    <a16:rowId xmlns:a16="http://schemas.microsoft.com/office/drawing/2014/main" val="2866094809"/>
                  </a:ext>
                </a:extLst>
              </a:tr>
              <a:tr h="435445">
                <a:tc>
                  <a:txBody>
                    <a:bodyPr/>
                    <a:lstStyle/>
                    <a:p>
                      <a:r>
                        <a:rPr lang="en-GB" sz="1600" noProof="0"/>
                        <a:t>Power Supply </a:t>
                      </a:r>
                    </a:p>
                  </a:txBody>
                  <a:tcPr/>
                </a:tc>
                <a:tc>
                  <a:txBody>
                    <a:bodyPr/>
                    <a:lstStyle/>
                    <a:p>
                      <a:r>
                        <a:rPr lang="en-GB" sz="1600" noProof="0" dirty="0"/>
                        <a:t>48 VDC battery/230 VAC power</a:t>
                      </a:r>
                    </a:p>
                  </a:txBody>
                  <a:tcPr/>
                </a:tc>
                <a:extLst>
                  <a:ext uri="{0D108BD9-81ED-4DB2-BD59-A6C34878D82A}">
                    <a16:rowId xmlns:a16="http://schemas.microsoft.com/office/drawing/2014/main" val="2860036961"/>
                  </a:ext>
                </a:extLst>
              </a:tr>
            </a:tbl>
          </a:graphicData>
        </a:graphic>
      </p:graphicFrame>
      <p:pic>
        <p:nvPicPr>
          <p:cNvPr id="4" name="Kép 3" descr="A képen kültéri, fű, fa, növény látható&#10;&#10;Automatikusan generált leírás">
            <a:extLst>
              <a:ext uri="{FF2B5EF4-FFF2-40B4-BE49-F238E27FC236}">
                <a16:creationId xmlns:a16="http://schemas.microsoft.com/office/drawing/2014/main" id="{2EF56F41-D6B6-4252-BA0E-80E88C770E7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798" t="31650" r="29394" b="15421"/>
          <a:stretch/>
        </p:blipFill>
        <p:spPr>
          <a:xfrm>
            <a:off x="4258160" y="3514726"/>
            <a:ext cx="2854994" cy="2777260"/>
          </a:xfrm>
          <a:prstGeom prst="rect">
            <a:avLst/>
          </a:prstGeom>
        </p:spPr>
      </p:pic>
      <p:pic>
        <p:nvPicPr>
          <p:cNvPr id="5" name="Kép 7" descr="A képen kültéri, fű, kicsi, ülő látható&#10;&#10;Automatikusan generált leírás">
            <a:extLst>
              <a:ext uri="{FF2B5EF4-FFF2-40B4-BE49-F238E27FC236}">
                <a16:creationId xmlns:a16="http://schemas.microsoft.com/office/drawing/2014/main" id="{D469A81F-B9E5-4DE4-A494-FF3D0340A99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1828058" y="3861885"/>
            <a:ext cx="2777259" cy="2082944"/>
          </a:xfrm>
          <a:prstGeom prst="rect">
            <a:avLst/>
          </a:prstGeom>
        </p:spPr>
      </p:pic>
      <p:sp>
        <p:nvSpPr>
          <p:cNvPr id="6" name="Szövegdoboz 9">
            <a:extLst>
              <a:ext uri="{FF2B5EF4-FFF2-40B4-BE49-F238E27FC236}">
                <a16:creationId xmlns:a16="http://schemas.microsoft.com/office/drawing/2014/main" id="{986907A0-7FD0-4C3C-AE83-E03C81C71361}"/>
              </a:ext>
            </a:extLst>
          </p:cNvPr>
          <p:cNvSpPr txBox="1"/>
          <p:nvPr/>
        </p:nvSpPr>
        <p:spPr>
          <a:xfrm>
            <a:off x="2233470" y="5830321"/>
            <a:ext cx="6240402" cy="369332"/>
          </a:xfrm>
          <a:prstGeom prst="rect">
            <a:avLst/>
          </a:prstGeom>
          <a:noFill/>
        </p:spPr>
        <p:txBody>
          <a:bodyPr wrap="square" rtlCol="0">
            <a:spAutoFit/>
          </a:bodyPr>
          <a:lstStyle/>
          <a:p>
            <a:r>
              <a:rPr lang="en-US" dirty="0">
                <a:solidFill>
                  <a:srgbClr val="FFFF00"/>
                </a:solidFill>
              </a:rPr>
              <a:t>P-wave mode </a:t>
            </a:r>
            <a:r>
              <a:rPr lang="en-US" dirty="0" smtClean="0">
                <a:solidFill>
                  <a:srgbClr val="FFFF00"/>
                </a:solidFill>
              </a:rPr>
              <a:t>layout    </a:t>
            </a:r>
            <a:r>
              <a:rPr lang="hu-HU" dirty="0" smtClean="0">
                <a:solidFill>
                  <a:srgbClr val="FFFF00"/>
                </a:solidFill>
              </a:rPr>
              <a:t>   </a:t>
            </a:r>
            <a:r>
              <a:rPr lang="en-US" dirty="0">
                <a:solidFill>
                  <a:srgbClr val="FFFF00"/>
                </a:solidFill>
              </a:rPr>
              <a:t>S-wave mode layout</a:t>
            </a:r>
          </a:p>
        </p:txBody>
      </p:sp>
    </p:spTree>
    <p:extLst>
      <p:ext uri="{BB962C8B-B14F-4D97-AF65-F5344CB8AC3E}">
        <p14:creationId xmlns:p14="http://schemas.microsoft.com/office/powerpoint/2010/main" val="390137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6">
            <a:extLst>
              <a:ext uri="{FF2B5EF4-FFF2-40B4-BE49-F238E27FC236}">
                <a16:creationId xmlns:a16="http://schemas.microsoft.com/office/drawing/2014/main" id="{0DE278C1-9B03-42CF-A005-050C0EC8E301}"/>
              </a:ext>
            </a:extLst>
          </p:cNvPr>
          <p:cNvSpPr txBox="1"/>
          <p:nvPr/>
        </p:nvSpPr>
        <p:spPr>
          <a:xfrm>
            <a:off x="404497" y="2435212"/>
            <a:ext cx="5777228" cy="3416320"/>
          </a:xfrm>
          <a:prstGeom prst="rect">
            <a:avLst/>
          </a:prstGeom>
          <a:noFill/>
        </p:spPr>
        <p:txBody>
          <a:bodyPr wrap="square" rtlCol="0">
            <a:spAutoFit/>
          </a:bodyPr>
          <a:lstStyle/>
          <a:p>
            <a:r>
              <a:rPr lang="en-GB" sz="2400" dirty="0"/>
              <a:t>Data logger: </a:t>
            </a:r>
          </a:p>
          <a:p>
            <a:pPr marL="285750" indent="-285750">
              <a:buFont typeface="Arial" panose="020B0604020202020204" pitchFamily="34" charset="0"/>
              <a:buChar char="•"/>
            </a:pPr>
            <a:r>
              <a:rPr lang="en-GB" sz="2400" dirty="0"/>
              <a:t>Seismic Instruments U-node Lite </a:t>
            </a:r>
          </a:p>
          <a:p>
            <a:pPr marL="285750" indent="-285750">
              <a:buFont typeface="Arial" panose="020B0604020202020204" pitchFamily="34" charset="0"/>
              <a:buChar char="•"/>
            </a:pPr>
            <a:r>
              <a:rPr lang="en-GB" sz="2400" dirty="0"/>
              <a:t>90 channel </a:t>
            </a:r>
            <a:r>
              <a:rPr lang="en-GB" sz="2400" dirty="0" err="1"/>
              <a:t>Sercel</a:t>
            </a:r>
            <a:r>
              <a:rPr lang="en-GB" sz="2400" dirty="0"/>
              <a:t> 408 FDU</a:t>
            </a:r>
          </a:p>
          <a:p>
            <a:endParaRPr lang="en-GB" sz="2400" dirty="0"/>
          </a:p>
          <a:p>
            <a:r>
              <a:rPr lang="en-GB" sz="2400" dirty="0"/>
              <a:t>Measurement:</a:t>
            </a:r>
          </a:p>
          <a:p>
            <a:pPr marL="285750" indent="-285750">
              <a:buFont typeface="Arial" panose="020B0604020202020204" pitchFamily="34" charset="0"/>
              <a:buChar char="•"/>
            </a:pPr>
            <a:r>
              <a:rPr lang="en-GB" sz="2400" dirty="0"/>
              <a:t>4 m geophone distance</a:t>
            </a:r>
          </a:p>
          <a:p>
            <a:pPr marL="285750" indent="-285750">
              <a:buFont typeface="Arial" panose="020B0604020202020204" pitchFamily="34" charset="0"/>
              <a:buChar char="•"/>
            </a:pPr>
            <a:r>
              <a:rPr lang="en-GB" sz="2400" dirty="0"/>
              <a:t>4 m source distance</a:t>
            </a:r>
          </a:p>
          <a:p>
            <a:pPr marL="285750" indent="-285750">
              <a:buFont typeface="Arial" panose="020B0604020202020204" pitchFamily="34" charset="0"/>
              <a:buChar char="•"/>
            </a:pPr>
            <a:r>
              <a:rPr lang="en-GB" sz="2400" dirty="0"/>
              <a:t>Sweep </a:t>
            </a:r>
            <a:r>
              <a:rPr lang="hu-HU" sz="2400" dirty="0"/>
              <a:t>5</a:t>
            </a:r>
            <a:r>
              <a:rPr lang="en-GB" sz="2400" dirty="0"/>
              <a:t>-120 Hz 14 sec, linear, 3 times each location</a:t>
            </a:r>
          </a:p>
        </p:txBody>
      </p:sp>
      <p:sp>
        <p:nvSpPr>
          <p:cNvPr id="3" name="Rectangle 2"/>
          <p:cNvSpPr/>
          <p:nvPr/>
        </p:nvSpPr>
        <p:spPr>
          <a:xfrm>
            <a:off x="404497" y="1777484"/>
            <a:ext cx="4634228" cy="523220"/>
          </a:xfrm>
          <a:prstGeom prst="rect">
            <a:avLst/>
          </a:prstGeom>
        </p:spPr>
        <p:txBody>
          <a:bodyPr wrap="square">
            <a:spAutoFit/>
          </a:bodyPr>
          <a:lstStyle/>
          <a:p>
            <a:r>
              <a:rPr lang="en-GB" sz="2800" b="1" dirty="0" smtClean="0"/>
              <a:t>Acquisition equipment</a:t>
            </a:r>
            <a:endParaRPr lang="en-GB" sz="2800" b="1" dirty="0"/>
          </a:p>
        </p:txBody>
      </p:sp>
      <p:pic>
        <p:nvPicPr>
          <p:cNvPr id="4" name="Kép 4" descr="A képen kültéri, fű, fa, vörös látható&#10;&#10;Automatikusan generált leírás">
            <a:extLst>
              <a:ext uri="{FF2B5EF4-FFF2-40B4-BE49-F238E27FC236}">
                <a16:creationId xmlns:a16="http://schemas.microsoft.com/office/drawing/2014/main" id="{8DC6CAC7-213A-412D-8898-E01459CA122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815345" y="1777484"/>
            <a:ext cx="5909930" cy="4432449"/>
          </a:xfrm>
          <a:prstGeom prst="rect">
            <a:avLst/>
          </a:prstGeom>
        </p:spPr>
      </p:pic>
    </p:spTree>
    <p:extLst>
      <p:ext uri="{BB962C8B-B14F-4D97-AF65-F5344CB8AC3E}">
        <p14:creationId xmlns:p14="http://schemas.microsoft.com/office/powerpoint/2010/main" val="872948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9247" y="1596509"/>
            <a:ext cx="4634228" cy="523220"/>
          </a:xfrm>
          <a:prstGeom prst="rect">
            <a:avLst/>
          </a:prstGeom>
        </p:spPr>
        <p:txBody>
          <a:bodyPr wrap="square">
            <a:spAutoFit/>
          </a:bodyPr>
          <a:lstStyle/>
          <a:p>
            <a:r>
              <a:rPr lang="en-GB" sz="2800" b="1" dirty="0" smtClean="0"/>
              <a:t>Data pre- and </a:t>
            </a:r>
            <a:r>
              <a:rPr lang="en-GB" sz="2800" b="1" dirty="0" smtClean="0"/>
              <a:t>final processing</a:t>
            </a:r>
            <a:endParaRPr lang="en-GB" sz="2800" b="1" dirty="0"/>
          </a:p>
        </p:txBody>
      </p:sp>
      <p:sp>
        <p:nvSpPr>
          <p:cNvPr id="3" name="Szövegdoboz 7">
            <a:extLst>
              <a:ext uri="{FF2B5EF4-FFF2-40B4-BE49-F238E27FC236}">
                <a16:creationId xmlns:a16="http://schemas.microsoft.com/office/drawing/2014/main" id="{6A19C758-FC82-4D65-B107-BC5491DD8EA2}"/>
              </a:ext>
            </a:extLst>
          </p:cNvPr>
          <p:cNvSpPr txBox="1"/>
          <p:nvPr/>
        </p:nvSpPr>
        <p:spPr>
          <a:xfrm>
            <a:off x="309247" y="2479626"/>
            <a:ext cx="10728252" cy="3385542"/>
          </a:xfrm>
          <a:prstGeom prst="rect">
            <a:avLst/>
          </a:prstGeom>
          <a:noFill/>
        </p:spPr>
        <p:txBody>
          <a:bodyPr wrap="square" rtlCol="0">
            <a:spAutoFit/>
          </a:bodyPr>
          <a:lstStyle/>
          <a:p>
            <a:r>
              <a:rPr lang="hu-HU" sz="1600" dirty="0"/>
              <a:t>Main </a:t>
            </a:r>
            <a:r>
              <a:rPr lang="en-US" sz="1600" dirty="0"/>
              <a:t>seismic processing </a:t>
            </a:r>
            <a:r>
              <a:rPr lang="hu-HU" sz="1600" dirty="0"/>
              <a:t>s</a:t>
            </a:r>
            <a:r>
              <a:rPr lang="en-US" sz="1600" dirty="0" err="1"/>
              <a:t>teps</a:t>
            </a:r>
            <a:r>
              <a:rPr lang="en-US" sz="1600" dirty="0"/>
              <a:t>:</a:t>
            </a:r>
          </a:p>
          <a:p>
            <a:pPr marL="285750" indent="-285750">
              <a:buFont typeface="Arial" panose="020B0604020202020204" pitchFamily="34" charset="0"/>
              <a:buChar char="•"/>
            </a:pPr>
            <a:r>
              <a:rPr lang="en-US" sz="1600" dirty="0"/>
              <a:t>constructing of SEG-Y datafiles,</a:t>
            </a:r>
          </a:p>
          <a:p>
            <a:pPr marL="285750" indent="-285750">
              <a:buFont typeface="Arial" panose="020B0604020202020204" pitchFamily="34" charset="0"/>
              <a:buChar char="•"/>
            </a:pPr>
            <a:r>
              <a:rPr lang="en-US" sz="1600" dirty="0"/>
              <a:t>editing/muting of seismic channels,</a:t>
            </a:r>
          </a:p>
          <a:p>
            <a:pPr marL="285750" indent="-285750">
              <a:buFont typeface="Arial" panose="020B0604020202020204" pitchFamily="34" charset="0"/>
              <a:buChar char="•"/>
            </a:pPr>
            <a:r>
              <a:rPr lang="en-US" sz="1600" dirty="0"/>
              <a:t>surface-consistent amplitude correction,</a:t>
            </a:r>
          </a:p>
          <a:p>
            <a:pPr marL="285750" indent="-285750">
              <a:buFont typeface="Arial" panose="020B0604020202020204" pitchFamily="34" charset="0"/>
              <a:buChar char="•"/>
            </a:pPr>
            <a:r>
              <a:rPr lang="en-US" sz="1600" dirty="0"/>
              <a:t>surface-consistent deconvolution,</a:t>
            </a:r>
          </a:p>
          <a:p>
            <a:pPr marL="285750" indent="-285750">
              <a:buFont typeface="Arial" panose="020B0604020202020204" pitchFamily="34" charset="0"/>
              <a:buChar char="•"/>
            </a:pPr>
            <a:r>
              <a:rPr lang="en-US" sz="1600" dirty="0"/>
              <a:t>refraction statics inversion,</a:t>
            </a:r>
          </a:p>
          <a:p>
            <a:pPr marL="285750" indent="-285750">
              <a:buFont typeface="Arial" panose="020B0604020202020204" pitchFamily="34" charset="0"/>
              <a:buChar char="•"/>
            </a:pPr>
            <a:r>
              <a:rPr lang="en-US" sz="1600" dirty="0"/>
              <a:t>velocity analysis,</a:t>
            </a:r>
          </a:p>
          <a:p>
            <a:pPr marL="285750" indent="-285750">
              <a:buFont typeface="Arial" panose="020B0604020202020204" pitchFamily="34" charset="0"/>
              <a:buChar char="•"/>
            </a:pPr>
            <a:r>
              <a:rPr lang="en-US" sz="1600" dirty="0"/>
              <a:t>automatic static correction,</a:t>
            </a:r>
          </a:p>
          <a:p>
            <a:pPr marL="285750" indent="-285750">
              <a:buFont typeface="Arial" panose="020B0604020202020204" pitchFamily="34" charset="0"/>
              <a:buChar char="•"/>
            </a:pPr>
            <a:r>
              <a:rPr lang="en-US" sz="1600" dirty="0"/>
              <a:t>residual velocity analysis,</a:t>
            </a:r>
          </a:p>
          <a:p>
            <a:pPr marL="285750" indent="-285750">
              <a:buFont typeface="Arial" panose="020B0604020202020204" pitchFamily="34" charset="0"/>
              <a:buChar char="•"/>
            </a:pPr>
            <a:r>
              <a:rPr lang="en-US" sz="1600" dirty="0"/>
              <a:t>common-depth-point stacking of corrected seismic channels,</a:t>
            </a:r>
          </a:p>
          <a:p>
            <a:pPr marL="285750" indent="-285750">
              <a:buFont typeface="Arial" panose="020B0604020202020204" pitchFamily="34" charset="0"/>
              <a:buChar char="•"/>
            </a:pPr>
            <a:r>
              <a:rPr lang="en-US" sz="1600" dirty="0"/>
              <a:t>2D </a:t>
            </a:r>
            <a:r>
              <a:rPr lang="en-US" sz="1600" dirty="0" err="1"/>
              <a:t>poststack</a:t>
            </a:r>
            <a:r>
              <a:rPr lang="en-US" sz="1600" dirty="0"/>
              <a:t>/</a:t>
            </a:r>
            <a:r>
              <a:rPr lang="en-US" sz="1600" dirty="0" err="1"/>
              <a:t>prestack</a:t>
            </a:r>
            <a:r>
              <a:rPr lang="en-US" sz="1600" dirty="0"/>
              <a:t> time migration,</a:t>
            </a:r>
          </a:p>
          <a:p>
            <a:pPr marL="285750" indent="-285750">
              <a:buFont typeface="Arial" panose="020B0604020202020204" pitchFamily="34" charset="0"/>
              <a:buChar char="•"/>
            </a:pPr>
            <a:r>
              <a:rPr lang="en-US" sz="1600" dirty="0"/>
              <a:t>2D </a:t>
            </a:r>
            <a:r>
              <a:rPr lang="en-US" sz="1600" dirty="0" err="1"/>
              <a:t>prestack</a:t>
            </a:r>
            <a:r>
              <a:rPr lang="en-US" sz="1600" dirty="0"/>
              <a:t> depth migration,</a:t>
            </a:r>
          </a:p>
          <a:p>
            <a:pPr marL="285750" indent="-285750">
              <a:buFont typeface="Arial" panose="020B0604020202020204" pitchFamily="34" charset="0"/>
              <a:buChar char="•"/>
            </a:pPr>
            <a:r>
              <a:rPr lang="en-US" sz="1600" dirty="0"/>
              <a:t>amplitude versus offset investigation and analysis of other seismic attributes;</a:t>
            </a:r>
            <a:endParaRPr lang="en-GB" sz="1600" dirty="0"/>
          </a:p>
        </p:txBody>
      </p:sp>
      <p:pic>
        <p:nvPicPr>
          <p:cNvPr id="4" name="Kép 9" descr="A képen számítógép látható&#10;&#10;Automatikusan generált leírás">
            <a:extLst>
              <a:ext uri="{FF2B5EF4-FFF2-40B4-BE49-F238E27FC236}">
                <a16:creationId xmlns:a16="http://schemas.microsoft.com/office/drawing/2014/main" id="{B08D9DAE-0A21-4F40-8FBF-5CCD349F4CB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054" t="6425" b="7954"/>
          <a:stretch/>
        </p:blipFill>
        <p:spPr>
          <a:xfrm>
            <a:off x="5024986" y="2210159"/>
            <a:ext cx="4019107" cy="2207991"/>
          </a:xfrm>
          <a:prstGeom prst="rect">
            <a:avLst/>
          </a:prstGeom>
        </p:spPr>
      </p:pic>
      <p:pic>
        <p:nvPicPr>
          <p:cNvPr id="5" name="Kép 11" descr="A képen számítógép látható&#10;&#10;Automatikusan generált leírás">
            <a:extLst>
              <a:ext uri="{FF2B5EF4-FFF2-40B4-BE49-F238E27FC236}">
                <a16:creationId xmlns:a16="http://schemas.microsoft.com/office/drawing/2014/main" id="{E6825076-6EBB-4FAE-BDB4-1B93BC00A0E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692" t="5370" b="6666"/>
          <a:stretch/>
        </p:blipFill>
        <p:spPr>
          <a:xfrm>
            <a:off x="7795194" y="3468968"/>
            <a:ext cx="4063431" cy="2284897"/>
          </a:xfrm>
          <a:prstGeom prst="rect">
            <a:avLst/>
          </a:prstGeom>
        </p:spPr>
      </p:pic>
      <p:cxnSp>
        <p:nvCxnSpPr>
          <p:cNvPr id="6" name="Egyenes összekötő nyíllal 13">
            <a:extLst>
              <a:ext uri="{FF2B5EF4-FFF2-40B4-BE49-F238E27FC236}">
                <a16:creationId xmlns:a16="http://schemas.microsoft.com/office/drawing/2014/main" id="{EA88C0CC-EC82-4368-A679-B3F927DADE28}"/>
              </a:ext>
            </a:extLst>
          </p:cNvPr>
          <p:cNvCxnSpPr>
            <a:cxnSpLocks/>
          </p:cNvCxnSpPr>
          <p:nvPr/>
        </p:nvCxnSpPr>
        <p:spPr>
          <a:xfrm>
            <a:off x="3236297" y="2853554"/>
            <a:ext cx="1935126" cy="276447"/>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7" name="Egyenes összekötő nyíllal 16">
            <a:extLst>
              <a:ext uri="{FF2B5EF4-FFF2-40B4-BE49-F238E27FC236}">
                <a16:creationId xmlns:a16="http://schemas.microsoft.com/office/drawing/2014/main" id="{B7FE54C3-9436-4E53-A6FC-AA0A5E8E4278}"/>
              </a:ext>
            </a:extLst>
          </p:cNvPr>
          <p:cNvCxnSpPr>
            <a:cxnSpLocks/>
          </p:cNvCxnSpPr>
          <p:nvPr/>
        </p:nvCxnSpPr>
        <p:spPr>
          <a:xfrm>
            <a:off x="3417051" y="3650996"/>
            <a:ext cx="4609192" cy="1127051"/>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4140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2">
            <a:extLst>
              <a:ext uri="{FF2B5EF4-FFF2-40B4-BE49-F238E27FC236}">
                <a16:creationId xmlns:a16="http://schemas.microsoft.com/office/drawing/2014/main" id="{C09A49B6-95B0-4D5C-B79C-3F3091AA754D}"/>
              </a:ext>
            </a:extLst>
          </p:cNvPr>
          <p:cNvPicPr>
            <a:picLocks noChangeAspect="1"/>
          </p:cNvPicPr>
          <p:nvPr/>
        </p:nvPicPr>
        <p:blipFill rotWithShape="1">
          <a:blip r:embed="rId3">
            <a:extLst>
              <a:ext uri="{28A0092B-C50C-407E-A947-70E740481C1C}">
                <a14:useLocalDpi xmlns:a14="http://schemas.microsoft.com/office/drawing/2010/main" val="0"/>
              </a:ext>
            </a:extLst>
          </a:blip>
          <a:srcRect l="5495" t="2607" r="22558" b="2607"/>
          <a:stretch/>
        </p:blipFill>
        <p:spPr>
          <a:xfrm>
            <a:off x="3300522" y="129583"/>
            <a:ext cx="8771861" cy="6198783"/>
          </a:xfrm>
          <a:prstGeom prst="rect">
            <a:avLst/>
          </a:prstGeom>
        </p:spPr>
      </p:pic>
      <p:sp>
        <p:nvSpPr>
          <p:cNvPr id="3" name="Szövegdoboz 3">
            <a:extLst>
              <a:ext uri="{FF2B5EF4-FFF2-40B4-BE49-F238E27FC236}">
                <a16:creationId xmlns:a16="http://schemas.microsoft.com/office/drawing/2014/main" id="{CDE580C6-E82C-4EAF-BBA7-A820B1163BC7}"/>
              </a:ext>
            </a:extLst>
          </p:cNvPr>
          <p:cNvSpPr txBox="1"/>
          <p:nvPr/>
        </p:nvSpPr>
        <p:spPr>
          <a:xfrm>
            <a:off x="340685" y="2742757"/>
            <a:ext cx="2275367" cy="3139321"/>
          </a:xfrm>
          <a:prstGeom prst="rect">
            <a:avLst/>
          </a:prstGeom>
          <a:noFill/>
        </p:spPr>
        <p:txBody>
          <a:bodyPr wrap="square" rtlCol="0">
            <a:spAutoFit/>
          </a:bodyPr>
          <a:lstStyle/>
          <a:p>
            <a:r>
              <a:rPr lang="en-GB" dirty="0"/>
              <a:t>2D SH-wave reflection section with 2D SH-wave tomography</a:t>
            </a:r>
          </a:p>
          <a:p>
            <a:endParaRPr lang="en-GB" dirty="0"/>
          </a:p>
          <a:p>
            <a:endParaRPr lang="en-GB" dirty="0"/>
          </a:p>
          <a:p>
            <a:r>
              <a:rPr lang="en-GB" dirty="0"/>
              <a:t>Black lines – tectonic elements</a:t>
            </a:r>
          </a:p>
          <a:p>
            <a:endParaRPr lang="en-US" dirty="0" smtClean="0"/>
          </a:p>
          <a:p>
            <a:r>
              <a:rPr lang="hu-HU" dirty="0" smtClean="0"/>
              <a:t>Great </a:t>
            </a:r>
            <a:r>
              <a:rPr lang="hu-HU" dirty="0" err="1"/>
              <a:t>Cavern</a:t>
            </a:r>
            <a:r>
              <a:rPr lang="hu-HU" dirty="0"/>
              <a:t> </a:t>
            </a:r>
          </a:p>
          <a:p>
            <a:endParaRPr lang="hu-HU" dirty="0"/>
          </a:p>
          <a:p>
            <a:r>
              <a:rPr lang="hu-HU" dirty="0" err="1"/>
              <a:t>Other</a:t>
            </a:r>
            <a:r>
              <a:rPr lang="hu-HU" dirty="0"/>
              <a:t> </a:t>
            </a:r>
            <a:r>
              <a:rPr lang="hu-HU" dirty="0" err="1"/>
              <a:t>cavern</a:t>
            </a:r>
            <a:r>
              <a:rPr lang="hu-HU" dirty="0"/>
              <a:t> ?</a:t>
            </a:r>
            <a:r>
              <a:rPr lang="en-GB" dirty="0"/>
              <a:t> </a:t>
            </a:r>
          </a:p>
        </p:txBody>
      </p:sp>
      <p:sp>
        <p:nvSpPr>
          <p:cNvPr id="4" name="Rectangle 3"/>
          <p:cNvSpPr/>
          <p:nvPr/>
        </p:nvSpPr>
        <p:spPr>
          <a:xfrm>
            <a:off x="309247" y="1596509"/>
            <a:ext cx="4634228" cy="523220"/>
          </a:xfrm>
          <a:prstGeom prst="rect">
            <a:avLst/>
          </a:prstGeom>
        </p:spPr>
        <p:txBody>
          <a:bodyPr wrap="square">
            <a:spAutoFit/>
          </a:bodyPr>
          <a:lstStyle/>
          <a:p>
            <a:r>
              <a:rPr lang="en-GB" sz="2800" b="1" dirty="0" smtClean="0"/>
              <a:t>Results</a:t>
            </a:r>
            <a:endParaRPr lang="en-GB" sz="2800" b="1" dirty="0"/>
          </a:p>
        </p:txBody>
      </p:sp>
      <p:cxnSp>
        <p:nvCxnSpPr>
          <p:cNvPr id="5" name="Egyenes összekötő nyíllal 6">
            <a:extLst>
              <a:ext uri="{FF2B5EF4-FFF2-40B4-BE49-F238E27FC236}">
                <a16:creationId xmlns:a16="http://schemas.microsoft.com/office/drawing/2014/main" id="{9891D0B3-4428-4639-89FE-8C97305F6A05}"/>
              </a:ext>
            </a:extLst>
          </p:cNvPr>
          <p:cNvCxnSpPr>
            <a:cxnSpLocks/>
          </p:cNvCxnSpPr>
          <p:nvPr/>
        </p:nvCxnSpPr>
        <p:spPr>
          <a:xfrm flipV="1">
            <a:off x="1770542" y="2119729"/>
            <a:ext cx="5954233" cy="296477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 name="Egyenes összekötő nyíllal 11">
            <a:extLst>
              <a:ext uri="{FF2B5EF4-FFF2-40B4-BE49-F238E27FC236}">
                <a16:creationId xmlns:a16="http://schemas.microsoft.com/office/drawing/2014/main" id="{CA6FBFE2-EEBC-46F8-A24F-E8811A385E65}"/>
              </a:ext>
            </a:extLst>
          </p:cNvPr>
          <p:cNvCxnSpPr>
            <a:cxnSpLocks/>
          </p:cNvCxnSpPr>
          <p:nvPr/>
        </p:nvCxnSpPr>
        <p:spPr>
          <a:xfrm flipV="1">
            <a:off x="1876868" y="2590800"/>
            <a:ext cx="5114482" cy="304955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893597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neric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521</TotalTime>
  <Words>1598</Words>
  <Application>Microsoft Office PowerPoint</Application>
  <PresentationFormat>Widescreen</PresentationFormat>
  <Paragraphs>153</Paragraphs>
  <Slides>11</Slides>
  <Notes>9</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11</vt:i4>
      </vt:variant>
    </vt:vector>
  </HeadingPairs>
  <TitlesOfParts>
    <vt:vector size="15" baseType="lpstr">
      <vt:lpstr>Arial</vt:lpstr>
      <vt:lpstr>Calibri</vt:lpstr>
      <vt:lpstr>Custom Design</vt:lpstr>
      <vt:lpstr>Generic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Kovács Attila Csaba</dc:creator>
  <cp:lastModifiedBy>LABAK Peter</cp:lastModifiedBy>
  <cp:revision>44</cp:revision>
  <dcterms:created xsi:type="dcterms:W3CDTF">2020-04-23T11:21:08Z</dcterms:created>
  <dcterms:modified xsi:type="dcterms:W3CDTF">2020-04-28T08:22:14Z</dcterms:modified>
</cp:coreProperties>
</file>