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6" r:id="rId5"/>
    <p:sldId id="280" r:id="rId6"/>
    <p:sldId id="258" r:id="rId7"/>
    <p:sldId id="259" r:id="rId8"/>
    <p:sldId id="266" r:id="rId9"/>
    <p:sldId id="260" r:id="rId10"/>
    <p:sldId id="267" r:id="rId11"/>
    <p:sldId id="279" r:id="rId12"/>
    <p:sldId id="268" r:id="rId13"/>
    <p:sldId id="263" r:id="rId14"/>
    <p:sldId id="271" r:id="rId15"/>
    <p:sldId id="264" r:id="rId16"/>
    <p:sldId id="265" r:id="rId17"/>
    <p:sldId id="269" r:id="rId18"/>
    <p:sldId id="274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28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82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42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20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7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7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5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12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9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1E4F-FB68-4ECB-990A-3ED3F5B2CE0A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C830-3224-4189-A7C6-1AF7B89F94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1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38592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Lidar measurement of cirrus at Palau Island (7°N 134°E)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3030538"/>
            <a:ext cx="9775371" cy="1655762"/>
          </a:xfrm>
        </p:spPr>
        <p:txBody>
          <a:bodyPr>
            <a:noAutofit/>
          </a:bodyPr>
          <a:lstStyle/>
          <a:p>
            <a:r>
              <a:rPr lang="it-IT" sz="2000" dirty="0"/>
              <a:t>Francesco Cairo [1], Marcel </a:t>
            </a:r>
            <a:r>
              <a:rPr lang="it-IT" sz="2000" dirty="0" err="1"/>
              <a:t>Snels</a:t>
            </a:r>
            <a:r>
              <a:rPr lang="it-IT" sz="2000" dirty="0"/>
              <a:t> [1], Andrea </a:t>
            </a:r>
            <a:r>
              <a:rPr lang="it-IT" sz="2000" dirty="0" err="1"/>
              <a:t>Scoccione</a:t>
            </a:r>
            <a:r>
              <a:rPr lang="it-IT" sz="2000" dirty="0"/>
              <a:t> [1,2], Mauro De Muro [1,3], Luca Di Liberto [1], Stefano </a:t>
            </a:r>
            <a:r>
              <a:rPr lang="it-IT" sz="2000" dirty="0" err="1"/>
              <a:t>Ghisu</a:t>
            </a:r>
            <a:r>
              <a:rPr lang="it-IT" sz="2000" dirty="0"/>
              <a:t> [4], </a:t>
            </a:r>
            <a:r>
              <a:rPr lang="it-IT" sz="2000" dirty="0" err="1"/>
              <a:t>Ajil</a:t>
            </a:r>
            <a:r>
              <a:rPr lang="it-IT" sz="2000" dirty="0"/>
              <a:t> </a:t>
            </a:r>
            <a:r>
              <a:rPr lang="it-IT" sz="2000" dirty="0" err="1"/>
              <a:t>Kottayl</a:t>
            </a:r>
            <a:r>
              <a:rPr lang="it-IT" sz="2000" dirty="0"/>
              <a:t> [5], Bernard </a:t>
            </a:r>
            <a:r>
              <a:rPr lang="it-IT" sz="2000" dirty="0" err="1"/>
              <a:t>Legras</a:t>
            </a:r>
            <a:r>
              <a:rPr lang="it-IT" sz="2000" dirty="0"/>
              <a:t> [6], Silvia Bucci [6</a:t>
            </a:r>
            <a:r>
              <a:rPr lang="it-IT" sz="2000" dirty="0" smtClean="0"/>
              <a:t>].</a:t>
            </a:r>
          </a:p>
          <a:p>
            <a:r>
              <a:rPr lang="it-IT" sz="2000" dirty="0" smtClean="0"/>
              <a:t>[</a:t>
            </a:r>
            <a:r>
              <a:rPr lang="it-IT" sz="2000" dirty="0"/>
              <a:t>1] </a:t>
            </a:r>
            <a:r>
              <a:rPr lang="it-IT" sz="2000" dirty="0" err="1"/>
              <a:t>Institute</a:t>
            </a:r>
            <a:r>
              <a:rPr lang="it-IT" sz="2000" dirty="0"/>
              <a:t> of </a:t>
            </a:r>
            <a:r>
              <a:rPr lang="it-IT" sz="2000" dirty="0" err="1"/>
              <a:t>Atmospheric</a:t>
            </a:r>
            <a:r>
              <a:rPr lang="it-IT" sz="2000" dirty="0"/>
              <a:t> </a:t>
            </a:r>
            <a:r>
              <a:rPr lang="it-IT" sz="2000" dirty="0" err="1"/>
              <a:t>Sciences</a:t>
            </a:r>
            <a:r>
              <a:rPr lang="it-IT" sz="2000" dirty="0"/>
              <a:t> and </a:t>
            </a:r>
            <a:r>
              <a:rPr lang="it-IT" sz="2000" dirty="0" err="1"/>
              <a:t>Climate</a:t>
            </a:r>
            <a:r>
              <a:rPr lang="it-IT" sz="2000" dirty="0"/>
              <a:t>, ISAC-CNR, Rome, </a:t>
            </a:r>
            <a:r>
              <a:rPr lang="it-IT" sz="2000" dirty="0" err="1" smtClean="0"/>
              <a:t>Italy</a:t>
            </a:r>
            <a:endParaRPr lang="it-IT" sz="2000" dirty="0"/>
          </a:p>
          <a:p>
            <a:r>
              <a:rPr lang="it-IT" sz="2000" dirty="0"/>
              <a:t>[2] </a:t>
            </a: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: Centro Operativo per la Meteorologia, Aeronautica Militare, Pomezia, </a:t>
            </a:r>
            <a:r>
              <a:rPr lang="it-IT" sz="2000" dirty="0" err="1" smtClean="0"/>
              <a:t>Italy</a:t>
            </a:r>
            <a:endParaRPr lang="it-IT" sz="2000" dirty="0"/>
          </a:p>
          <a:p>
            <a:r>
              <a:rPr lang="it-IT" sz="2000" dirty="0"/>
              <a:t>[3] </a:t>
            </a: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: AIT </a:t>
            </a:r>
            <a:r>
              <a:rPr lang="it-IT" sz="2000" dirty="0" err="1"/>
              <a:t>Thales</a:t>
            </a:r>
            <a:r>
              <a:rPr lang="it-IT" sz="2000" dirty="0"/>
              <a:t> Alenia Space, Roma, </a:t>
            </a:r>
            <a:r>
              <a:rPr lang="it-IT" sz="2000" dirty="0" err="1" smtClean="0"/>
              <a:t>Italy</a:t>
            </a:r>
            <a:endParaRPr lang="it-IT" sz="2000" dirty="0"/>
          </a:p>
          <a:p>
            <a:r>
              <a:rPr lang="it-IT" sz="2000" dirty="0"/>
              <a:t>[4] Università degli Studi di Roma "Tor Vergata", Dipartimento di Fisica, Roma, </a:t>
            </a:r>
            <a:r>
              <a:rPr lang="it-IT" sz="2000" dirty="0" err="1" smtClean="0"/>
              <a:t>Italy</a:t>
            </a:r>
            <a:endParaRPr lang="it-IT" sz="2000" dirty="0"/>
          </a:p>
          <a:p>
            <a:r>
              <a:rPr lang="it-IT" sz="2000" dirty="0"/>
              <a:t>[5] </a:t>
            </a:r>
            <a:r>
              <a:rPr lang="it-IT" sz="2000" dirty="0" err="1"/>
              <a:t>Cochin</a:t>
            </a:r>
            <a:r>
              <a:rPr lang="it-IT" sz="2000" dirty="0"/>
              <a:t> </a:t>
            </a:r>
            <a:r>
              <a:rPr lang="it-IT" sz="2000" dirty="0" err="1"/>
              <a:t>University</a:t>
            </a:r>
            <a:r>
              <a:rPr lang="it-IT" sz="2000" dirty="0"/>
              <a:t> of Science and Technology, CUSAT, </a:t>
            </a:r>
            <a:r>
              <a:rPr lang="it-IT" sz="2000" dirty="0" err="1"/>
              <a:t>Cochin</a:t>
            </a:r>
            <a:r>
              <a:rPr lang="it-IT" sz="2000" dirty="0"/>
              <a:t>, </a:t>
            </a:r>
            <a:r>
              <a:rPr lang="it-IT" sz="2000" dirty="0" smtClean="0"/>
              <a:t>India</a:t>
            </a:r>
            <a:endParaRPr lang="it-IT" sz="2000" dirty="0"/>
          </a:p>
          <a:p>
            <a:r>
              <a:rPr lang="it-IT" sz="2000" dirty="0"/>
              <a:t>[6] </a:t>
            </a:r>
            <a:r>
              <a:rPr lang="it-IT" sz="2000" dirty="0" err="1"/>
              <a:t>Laboratoire</a:t>
            </a:r>
            <a:r>
              <a:rPr lang="it-IT" sz="2000" dirty="0"/>
              <a:t> de </a:t>
            </a:r>
            <a:r>
              <a:rPr lang="it-IT" sz="2000" dirty="0" err="1"/>
              <a:t>Météorologie</a:t>
            </a:r>
            <a:r>
              <a:rPr lang="it-IT" sz="2000" dirty="0"/>
              <a:t> </a:t>
            </a:r>
            <a:r>
              <a:rPr lang="it-IT" sz="2000" dirty="0" err="1"/>
              <a:t>Dynamique</a:t>
            </a:r>
            <a:r>
              <a:rPr lang="it-IT" sz="2000" dirty="0"/>
              <a:t>, LMD-CNRS, Paris, France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885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/>
              <a:t>clouds</a:t>
            </a:r>
            <a:r>
              <a:rPr lang="it-IT" dirty="0"/>
              <a:t> are </a:t>
            </a:r>
            <a:r>
              <a:rPr lang="it-IT" dirty="0" err="1" smtClean="0"/>
              <a:t>colder</a:t>
            </a:r>
            <a:r>
              <a:rPr lang="it-IT" dirty="0" smtClean="0"/>
              <a:t> and with </a:t>
            </a:r>
            <a:r>
              <a:rPr lang="it-IT" dirty="0" err="1" smtClean="0"/>
              <a:t>higher</a:t>
            </a:r>
            <a:r>
              <a:rPr lang="it-IT" dirty="0" smtClean="0"/>
              <a:t> </a:t>
            </a:r>
            <a:r>
              <a:rPr lang="it-IT" dirty="0" err="1" smtClean="0"/>
              <a:t>depolarization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50" y="1560059"/>
            <a:ext cx="5487650" cy="3658433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3305"/>
            <a:ext cx="4763585" cy="34551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40460" y="5180602"/>
            <a:ext cx="10711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smtClean="0">
                <a:solidFill>
                  <a:prstClr val="black"/>
                </a:solidFill>
              </a:rPr>
              <a:t>Right panel shows </a:t>
            </a:r>
            <a:r>
              <a:rPr lang="it-IT" sz="2400" dirty="0" err="1" smtClean="0">
                <a:solidFill>
                  <a:prstClr val="black"/>
                </a:solidFill>
              </a:rPr>
              <a:t>how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c</a:t>
            </a:r>
            <a:r>
              <a:rPr lang="it-IT" sz="2400" dirty="0" err="1" smtClean="0">
                <a:solidFill>
                  <a:prstClr val="black"/>
                </a:solidFill>
              </a:rPr>
              <a:t>louds</a:t>
            </a:r>
            <a:r>
              <a:rPr lang="it-IT" sz="2400" dirty="0" smtClean="0">
                <a:solidFill>
                  <a:prstClr val="black"/>
                </a:solidFill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</a:rPr>
              <a:t>low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optical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thickness</a:t>
            </a:r>
            <a:r>
              <a:rPr lang="it-IT" sz="2400" dirty="0" smtClean="0">
                <a:solidFill>
                  <a:prstClr val="black"/>
                </a:solidFill>
              </a:rPr>
              <a:t> are </a:t>
            </a:r>
            <a:r>
              <a:rPr lang="it-IT" sz="2400" dirty="0" err="1" smtClean="0">
                <a:solidFill>
                  <a:prstClr val="black"/>
                </a:solidFill>
              </a:rPr>
              <a:t>found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preferentially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at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higher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altitude</a:t>
            </a:r>
            <a:r>
              <a:rPr lang="it-IT" sz="2400" dirty="0" smtClean="0">
                <a:solidFill>
                  <a:prstClr val="black"/>
                </a:solidFill>
              </a:rPr>
              <a:t> and are </a:t>
            </a:r>
            <a:r>
              <a:rPr lang="it-IT" sz="2400" dirty="0" err="1" smtClean="0">
                <a:solidFill>
                  <a:prstClr val="black"/>
                </a:solidFill>
              </a:rPr>
              <a:t>colder</a:t>
            </a:r>
            <a:r>
              <a:rPr lang="it-IT" sz="2400" dirty="0" smtClean="0">
                <a:solidFill>
                  <a:prstClr val="black"/>
                </a:solidFill>
              </a:rPr>
              <a:t> and with </a:t>
            </a:r>
            <a:r>
              <a:rPr lang="it-IT" sz="2400" dirty="0" err="1" smtClean="0">
                <a:solidFill>
                  <a:prstClr val="black"/>
                </a:solidFill>
              </a:rPr>
              <a:t>higher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depolarization</a:t>
            </a:r>
            <a:r>
              <a:rPr lang="it-IT" sz="2400" dirty="0" smtClean="0">
                <a:solidFill>
                  <a:prstClr val="black"/>
                </a:solidFill>
              </a:rPr>
              <a:t>. </a:t>
            </a:r>
          </a:p>
          <a:p>
            <a:pPr lvl="0"/>
            <a:r>
              <a:rPr lang="it-IT" sz="2400" dirty="0" smtClean="0">
                <a:solidFill>
                  <a:prstClr val="black"/>
                </a:solidFill>
              </a:rPr>
              <a:t>Left panel shows </a:t>
            </a:r>
            <a:r>
              <a:rPr lang="it-IT" sz="2400" dirty="0" err="1" smtClean="0">
                <a:solidFill>
                  <a:prstClr val="black"/>
                </a:solidFill>
              </a:rPr>
              <a:t>how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at</a:t>
            </a:r>
            <a:r>
              <a:rPr lang="it-IT" sz="2400" dirty="0" smtClean="0">
                <a:solidFill>
                  <a:prstClr val="black"/>
                </a:solidFill>
              </a:rPr>
              <a:t> a </a:t>
            </a:r>
            <a:r>
              <a:rPr lang="it-IT" sz="2400" dirty="0" err="1" smtClean="0">
                <a:solidFill>
                  <a:prstClr val="black"/>
                </a:solidFill>
              </a:rPr>
              <a:t>given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geometrical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thicknes</a:t>
            </a:r>
            <a:r>
              <a:rPr lang="it-IT" sz="2400" dirty="0" smtClean="0">
                <a:solidFill>
                  <a:prstClr val="black"/>
                </a:solidFill>
              </a:rPr>
              <a:t> (</a:t>
            </a:r>
            <a:r>
              <a:rPr lang="it-IT" sz="2400" dirty="0" err="1" smtClean="0">
                <a:solidFill>
                  <a:prstClr val="black"/>
                </a:solidFill>
              </a:rPr>
              <a:t>vertical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axes</a:t>
            </a:r>
            <a:r>
              <a:rPr lang="it-IT" sz="2400" dirty="0" smtClean="0">
                <a:solidFill>
                  <a:prstClr val="black"/>
                </a:solidFill>
              </a:rPr>
              <a:t>) </a:t>
            </a:r>
            <a:r>
              <a:rPr lang="it-IT" sz="2400" dirty="0" err="1" smtClean="0">
                <a:solidFill>
                  <a:prstClr val="black"/>
                </a:solidFill>
              </a:rPr>
              <a:t>colder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clouds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tend</a:t>
            </a:r>
            <a:r>
              <a:rPr lang="it-IT" sz="2400" dirty="0" smtClean="0">
                <a:solidFill>
                  <a:prstClr val="black"/>
                </a:solidFill>
              </a:rPr>
              <a:t> to </a:t>
            </a:r>
            <a:r>
              <a:rPr lang="it-IT" sz="2400" dirty="0" err="1" smtClean="0">
                <a:solidFill>
                  <a:prstClr val="black"/>
                </a:solidFill>
              </a:rPr>
              <a:t>have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smaller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optical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thicknes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7641769" y="2962668"/>
            <a:ext cx="1672046" cy="71410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Depolarization</a:t>
            </a:r>
            <a:r>
              <a:rPr lang="it-IT" dirty="0" smtClean="0"/>
              <a:t> vs </a:t>
            </a:r>
            <a:r>
              <a:rPr lang="it-IT" dirty="0" err="1" smtClean="0"/>
              <a:t>Altitude</a:t>
            </a:r>
            <a:r>
              <a:rPr lang="it-IT" dirty="0" smtClean="0"/>
              <a:t> and Temperature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547215"/>
            <a:ext cx="5418974" cy="3818351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584961" y="2286001"/>
            <a:ext cx="1236617" cy="762000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2 3"/>
          <p:cNvCxnSpPr>
            <a:stCxn id="16" idx="0"/>
          </p:cNvCxnSpPr>
          <p:nvPr/>
        </p:nvCxnSpPr>
        <p:spPr>
          <a:xfrm flipV="1">
            <a:off x="802277" y="3048001"/>
            <a:ext cx="1392283" cy="1936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02512" y="5128039"/>
            <a:ext cx="668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SVC</a:t>
            </a:r>
            <a:endParaRPr lang="it-IT" b="1" dirty="0"/>
          </a:p>
        </p:txBody>
      </p:sp>
      <p:sp>
        <p:nvSpPr>
          <p:cNvPr id="16" name="Ovale 15"/>
          <p:cNvSpPr/>
          <p:nvPr/>
        </p:nvSpPr>
        <p:spPr>
          <a:xfrm>
            <a:off x="183968" y="4984566"/>
            <a:ext cx="1236617" cy="762000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74" y="1467925"/>
            <a:ext cx="5325225" cy="3835266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061212" y="3713155"/>
            <a:ext cx="1290919" cy="745635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414977" y="4162200"/>
            <a:ext cx="5646235" cy="1275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66" y="2587588"/>
            <a:ext cx="731583" cy="66452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764341" y="5389892"/>
            <a:ext cx="9954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err="1" smtClean="0">
                <a:solidFill>
                  <a:prstClr val="black"/>
                </a:solidFill>
              </a:rPr>
              <a:t>There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is</a:t>
            </a:r>
            <a:r>
              <a:rPr lang="it-IT" sz="2400" dirty="0" smtClean="0">
                <a:solidFill>
                  <a:prstClr val="black"/>
                </a:solidFill>
              </a:rPr>
              <a:t> a general </a:t>
            </a:r>
            <a:r>
              <a:rPr lang="it-IT" sz="2400" dirty="0" err="1" smtClean="0">
                <a:solidFill>
                  <a:prstClr val="black"/>
                </a:solidFill>
              </a:rPr>
              <a:t>increase</a:t>
            </a:r>
            <a:r>
              <a:rPr lang="it-IT" sz="2400" dirty="0" smtClean="0">
                <a:solidFill>
                  <a:prstClr val="black"/>
                </a:solidFill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</a:rPr>
              <a:t>depolarization</a:t>
            </a:r>
            <a:r>
              <a:rPr lang="it-IT" sz="2400" dirty="0" smtClean="0">
                <a:solidFill>
                  <a:prstClr val="black"/>
                </a:solidFill>
              </a:rPr>
              <a:t> vs </a:t>
            </a:r>
            <a:r>
              <a:rPr lang="it-IT" sz="2400" dirty="0" err="1" smtClean="0">
                <a:solidFill>
                  <a:prstClr val="black"/>
                </a:solidFill>
              </a:rPr>
              <a:t>decreasing</a:t>
            </a:r>
            <a:r>
              <a:rPr lang="it-IT" sz="2400" dirty="0" smtClean="0">
                <a:solidFill>
                  <a:prstClr val="black"/>
                </a:solidFill>
              </a:rPr>
              <a:t> temperature (</a:t>
            </a:r>
            <a:r>
              <a:rPr lang="it-IT" sz="2400" dirty="0" err="1" smtClean="0">
                <a:solidFill>
                  <a:prstClr val="black"/>
                </a:solidFill>
              </a:rPr>
              <a:t>increasing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altitude</a:t>
            </a:r>
            <a:r>
              <a:rPr lang="it-IT" sz="2400" dirty="0" smtClean="0">
                <a:solidFill>
                  <a:prstClr val="black"/>
                </a:solidFill>
              </a:rPr>
              <a:t>) up to the </a:t>
            </a:r>
            <a:r>
              <a:rPr lang="it-IT" sz="2400" dirty="0" err="1" smtClean="0">
                <a:solidFill>
                  <a:prstClr val="black"/>
                </a:solidFill>
              </a:rPr>
              <a:t>tropoause</a:t>
            </a:r>
            <a:r>
              <a:rPr lang="it-IT" sz="2400" dirty="0" smtClean="0">
                <a:solidFill>
                  <a:prstClr val="black"/>
                </a:solidFill>
              </a:rPr>
              <a:t>. </a:t>
            </a:r>
            <a:r>
              <a:rPr lang="it-IT" sz="2400" dirty="0" err="1" smtClean="0">
                <a:solidFill>
                  <a:prstClr val="black"/>
                </a:solidFill>
              </a:rPr>
              <a:t>There</a:t>
            </a:r>
            <a:r>
              <a:rPr lang="it-IT" sz="2400" dirty="0" smtClean="0">
                <a:solidFill>
                  <a:prstClr val="black"/>
                </a:solidFill>
              </a:rPr>
              <a:t>, </a:t>
            </a:r>
            <a:r>
              <a:rPr lang="it-IT" sz="2400" dirty="0" err="1" smtClean="0">
                <a:solidFill>
                  <a:prstClr val="black"/>
                </a:solidFill>
              </a:rPr>
              <a:t>depolarization</a:t>
            </a:r>
            <a:r>
              <a:rPr lang="it-IT" sz="2400" dirty="0" smtClean="0">
                <a:solidFill>
                  <a:prstClr val="black"/>
                </a:solidFill>
              </a:rPr>
              <a:t> show a </a:t>
            </a:r>
            <a:r>
              <a:rPr lang="it-IT" sz="2400" dirty="0" err="1" smtClean="0">
                <a:solidFill>
                  <a:prstClr val="black"/>
                </a:solidFill>
              </a:rPr>
              <a:t>larger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range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ov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falues</a:t>
            </a:r>
            <a:r>
              <a:rPr lang="it-IT" sz="2400" dirty="0" smtClean="0">
                <a:solidFill>
                  <a:prstClr val="black"/>
                </a:solidFill>
              </a:rPr>
              <a:t>, with the </a:t>
            </a:r>
            <a:r>
              <a:rPr lang="it-IT" sz="2400" dirty="0" err="1" smtClean="0">
                <a:solidFill>
                  <a:prstClr val="black"/>
                </a:solidFill>
              </a:rPr>
              <a:t>lowest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ones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</a:rPr>
              <a:t> with </a:t>
            </a:r>
            <a:r>
              <a:rPr lang="it-IT" sz="2400" dirty="0" err="1" smtClean="0">
                <a:solidFill>
                  <a:prstClr val="black"/>
                </a:solidFill>
              </a:rPr>
              <a:t>subvisible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cirrus</a:t>
            </a:r>
            <a:r>
              <a:rPr lang="it-IT" sz="2400" dirty="0" smtClean="0">
                <a:solidFill>
                  <a:prstClr val="black"/>
                </a:solidFill>
              </a:rPr>
              <a:t>. </a:t>
            </a:r>
            <a:endParaRPr lang="it-IT" sz="2400" dirty="0">
              <a:solidFill>
                <a:prstClr val="black"/>
              </a:solidFill>
            </a:endParaRP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15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4137" y="617674"/>
            <a:ext cx="11486606" cy="1325563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Depolarizaton</a:t>
            </a:r>
            <a:r>
              <a:rPr lang="it-IT" dirty="0" smtClean="0"/>
              <a:t> vs </a:t>
            </a:r>
            <a:r>
              <a:rPr lang="it-IT" dirty="0" err="1" smtClean="0"/>
              <a:t>backscatter</a:t>
            </a:r>
            <a:r>
              <a:rPr lang="it-IT" dirty="0" smtClean="0"/>
              <a:t> ratio and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High </a:t>
            </a:r>
            <a:r>
              <a:rPr lang="it-IT" dirty="0" err="1" smtClean="0"/>
              <a:t>depolarization</a:t>
            </a:r>
            <a:r>
              <a:rPr lang="it-IT" dirty="0" smtClean="0"/>
              <a:t> on </a:t>
            </a:r>
            <a:r>
              <a:rPr lang="it-IT" dirty="0" err="1" smtClean="0"/>
              <a:t>cold</a:t>
            </a:r>
            <a:r>
              <a:rPr lang="it-IT" dirty="0" smtClean="0"/>
              <a:t> and </a:t>
            </a:r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depolarization</a:t>
            </a:r>
            <a:r>
              <a:rPr lang="it-IT" dirty="0" smtClean="0"/>
              <a:t> on </a:t>
            </a:r>
            <a:r>
              <a:rPr lang="it-IT" dirty="0" err="1" smtClean="0"/>
              <a:t>cold</a:t>
            </a:r>
            <a:r>
              <a:rPr lang="it-IT" dirty="0" smtClean="0"/>
              <a:t> and </a:t>
            </a:r>
            <a:r>
              <a:rPr lang="it-IT" u="sng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thin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r>
              <a:rPr lang="it-IT" dirty="0" smtClean="0"/>
              <a:t> (SVC)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801" y="2751949"/>
            <a:ext cx="4941426" cy="35314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27" y="2751949"/>
            <a:ext cx="4941426" cy="35822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234" y="5001054"/>
            <a:ext cx="1109568" cy="87180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279" y="4778355"/>
            <a:ext cx="110956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729" y="90117"/>
            <a:ext cx="12023271" cy="1325563"/>
          </a:xfrm>
        </p:spPr>
        <p:txBody>
          <a:bodyPr/>
          <a:lstStyle/>
          <a:p>
            <a:r>
              <a:rPr lang="it-IT" dirty="0" smtClean="0"/>
              <a:t>LR vs Temperature,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r>
              <a:rPr lang="it-IT" dirty="0" smtClean="0"/>
              <a:t>, </a:t>
            </a:r>
            <a:r>
              <a:rPr lang="it-IT" dirty="0" err="1" smtClean="0"/>
              <a:t>depolarization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9" y="2078462"/>
            <a:ext cx="4290060" cy="286004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87" y="2078463"/>
            <a:ext cx="4350154" cy="290010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46022" y="1131237"/>
            <a:ext cx="11376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LR (</a:t>
            </a:r>
            <a:r>
              <a:rPr lang="it-IT" sz="2400" dirty="0" err="1" smtClean="0">
                <a:solidFill>
                  <a:prstClr val="black"/>
                </a:solidFill>
              </a:rPr>
              <a:t>extinction</a:t>
            </a:r>
            <a:r>
              <a:rPr lang="it-IT" sz="2400" dirty="0" smtClean="0">
                <a:solidFill>
                  <a:prstClr val="black"/>
                </a:solidFill>
              </a:rPr>
              <a:t>-to-</a:t>
            </a:r>
            <a:r>
              <a:rPr lang="it-IT" sz="2400" dirty="0" err="1" smtClean="0">
                <a:solidFill>
                  <a:prstClr val="black"/>
                </a:solidFill>
              </a:rPr>
              <a:t>backscatter</a:t>
            </a:r>
            <a:r>
              <a:rPr lang="it-IT" sz="2400" dirty="0" smtClean="0">
                <a:solidFill>
                  <a:prstClr val="black"/>
                </a:solidFill>
              </a:rPr>
              <a:t>) ratio </a:t>
            </a:r>
            <a:r>
              <a:rPr lang="it-IT" sz="2400" dirty="0" err="1" smtClean="0">
                <a:solidFill>
                  <a:prstClr val="black"/>
                </a:solidFill>
              </a:rPr>
              <a:t>is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linked</a:t>
            </a:r>
            <a:r>
              <a:rPr lang="it-IT" sz="2400" dirty="0" smtClean="0">
                <a:solidFill>
                  <a:prstClr val="black"/>
                </a:solidFill>
              </a:rPr>
              <a:t> to the </a:t>
            </a:r>
            <a:r>
              <a:rPr lang="it-IT" sz="2400" dirty="0" err="1" smtClean="0">
                <a:solidFill>
                  <a:prstClr val="black"/>
                </a:solidFill>
              </a:rPr>
              <a:t>average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size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dimension</a:t>
            </a:r>
            <a:r>
              <a:rPr lang="it-IT" sz="2400" dirty="0" smtClean="0">
                <a:solidFill>
                  <a:prstClr val="black"/>
                </a:solidFill>
              </a:rPr>
              <a:t> of the </a:t>
            </a:r>
            <a:r>
              <a:rPr lang="it-IT" sz="2400" dirty="0" err="1" smtClean="0">
                <a:solidFill>
                  <a:prstClr val="black"/>
                </a:solidFill>
              </a:rPr>
              <a:t>particles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it-IT" sz="2400" dirty="0" err="1" smtClean="0">
                <a:solidFill>
                  <a:prstClr val="black"/>
                </a:solidFill>
              </a:rPr>
              <a:t>Grossly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speaking</a:t>
            </a:r>
            <a:r>
              <a:rPr lang="it-IT" sz="2400" dirty="0" smtClean="0">
                <a:solidFill>
                  <a:prstClr val="black"/>
                </a:solidFill>
              </a:rPr>
              <a:t> the </a:t>
            </a:r>
            <a:r>
              <a:rPr lang="it-IT" sz="2400" dirty="0" err="1" smtClean="0">
                <a:solidFill>
                  <a:prstClr val="black"/>
                </a:solidFill>
              </a:rPr>
              <a:t>lower</a:t>
            </a:r>
            <a:r>
              <a:rPr lang="it-IT" sz="2400" dirty="0" smtClean="0">
                <a:solidFill>
                  <a:prstClr val="black"/>
                </a:solidFill>
              </a:rPr>
              <a:t> LR, the </a:t>
            </a:r>
            <a:r>
              <a:rPr lang="it-IT" sz="2400" dirty="0" err="1" smtClean="0">
                <a:solidFill>
                  <a:prstClr val="black"/>
                </a:solidFill>
              </a:rPr>
              <a:t>bigger</a:t>
            </a:r>
            <a:r>
              <a:rPr lang="it-IT" sz="2400" dirty="0" smtClean="0">
                <a:solidFill>
                  <a:prstClr val="black"/>
                </a:solidFill>
              </a:rPr>
              <a:t> the </a:t>
            </a:r>
            <a:r>
              <a:rPr lang="it-IT" sz="2400" dirty="0" err="1" smtClean="0">
                <a:solidFill>
                  <a:prstClr val="black"/>
                </a:solidFill>
              </a:rPr>
              <a:t>particles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582" y="2191727"/>
            <a:ext cx="3819370" cy="27868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39" y="3788626"/>
            <a:ext cx="1109568" cy="86570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599" y="3988923"/>
            <a:ext cx="1109568" cy="8657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033" y="3884420"/>
            <a:ext cx="1109568" cy="86570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46022" y="5292946"/>
            <a:ext cx="83728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smtClean="0">
                <a:solidFill>
                  <a:prstClr val="black"/>
                </a:solidFill>
              </a:rPr>
              <a:t>Small LR </a:t>
            </a:r>
            <a:r>
              <a:rPr lang="it-IT" sz="2400" dirty="0" err="1" smtClean="0">
                <a:solidFill>
                  <a:prstClr val="black"/>
                </a:solidFill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</a:rPr>
              <a:t> with </a:t>
            </a:r>
            <a:r>
              <a:rPr lang="it-IT" sz="2400" dirty="0" err="1" smtClean="0">
                <a:solidFill>
                  <a:prstClr val="black"/>
                </a:solidFill>
              </a:rPr>
              <a:t>low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temperatures</a:t>
            </a:r>
            <a:r>
              <a:rPr lang="it-IT" sz="2400" dirty="0" smtClean="0">
                <a:solidFill>
                  <a:prstClr val="black"/>
                </a:solidFill>
              </a:rPr>
              <a:t>, high </a:t>
            </a:r>
            <a:r>
              <a:rPr lang="it-IT" sz="2400" dirty="0" err="1" smtClean="0">
                <a:solidFill>
                  <a:prstClr val="black"/>
                </a:solidFill>
              </a:rPr>
              <a:t>depolarization</a:t>
            </a:r>
            <a:r>
              <a:rPr lang="it-IT" sz="2400" dirty="0" smtClean="0">
                <a:solidFill>
                  <a:prstClr val="black"/>
                </a:solidFill>
              </a:rPr>
              <a:t>, </a:t>
            </a:r>
            <a:endParaRPr lang="it-IT" sz="2400" dirty="0" smtClean="0">
              <a:solidFill>
                <a:prstClr val="black"/>
              </a:solidFill>
            </a:endParaRPr>
          </a:p>
          <a:p>
            <a:r>
              <a:rPr lang="it-IT" sz="2400" dirty="0" smtClean="0">
                <a:solidFill>
                  <a:prstClr val="black"/>
                </a:solidFill>
              </a:rPr>
              <a:t>Suggestive of </a:t>
            </a:r>
            <a:r>
              <a:rPr lang="it-IT" sz="2400" dirty="0" err="1" smtClean="0">
                <a:solidFill>
                  <a:prstClr val="black"/>
                </a:solidFill>
              </a:rPr>
              <a:t>particles</a:t>
            </a:r>
            <a:r>
              <a:rPr lang="it-IT" sz="2400" dirty="0" smtClean="0">
                <a:solidFill>
                  <a:prstClr val="black"/>
                </a:solidFill>
              </a:rPr>
              <a:t> of large </a:t>
            </a:r>
            <a:r>
              <a:rPr lang="it-IT" sz="2400" dirty="0" err="1" smtClean="0">
                <a:solidFill>
                  <a:prstClr val="black"/>
                </a:solidFill>
              </a:rPr>
              <a:t>dimensions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it-IT" sz="2400" dirty="0" smtClean="0">
                <a:solidFill>
                  <a:prstClr val="black"/>
                </a:solidFill>
              </a:rPr>
              <a:t>LR for SVC </a:t>
            </a:r>
            <a:r>
              <a:rPr lang="it-IT" sz="2400" dirty="0" err="1" smtClean="0">
                <a:solidFill>
                  <a:prstClr val="black"/>
                </a:solidFill>
              </a:rPr>
              <a:t>assumed</a:t>
            </a:r>
            <a:r>
              <a:rPr lang="it-IT" sz="2400" dirty="0" smtClean="0">
                <a:solidFill>
                  <a:prstClr val="black"/>
                </a:solidFill>
              </a:rPr>
              <a:t> 30 </a:t>
            </a:r>
            <a:r>
              <a:rPr lang="it-IT" sz="2400" dirty="0" err="1" smtClean="0">
                <a:solidFill>
                  <a:prstClr val="black"/>
                </a:solidFill>
              </a:rPr>
              <a:t>sr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6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 smtClean="0"/>
              <a:t>Bckscatter</a:t>
            </a:r>
            <a:r>
              <a:rPr lang="it-IT" dirty="0" smtClean="0"/>
              <a:t> and </a:t>
            </a:r>
            <a:r>
              <a:rPr lang="it-IT" dirty="0" err="1" smtClean="0"/>
              <a:t>Depolarization</a:t>
            </a:r>
            <a:r>
              <a:rPr lang="it-IT" dirty="0" smtClean="0"/>
              <a:t> </a:t>
            </a:r>
            <a:r>
              <a:rPr lang="it-IT" dirty="0" err="1" smtClean="0"/>
              <a:t>occurrences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Altitude</a:t>
            </a:r>
            <a:r>
              <a:rPr lang="it-IT" dirty="0" smtClean="0"/>
              <a:t> </a:t>
            </a:r>
            <a:r>
              <a:rPr lang="it-IT" dirty="0" err="1" smtClean="0"/>
              <a:t>referenced</a:t>
            </a:r>
            <a:r>
              <a:rPr lang="it-IT" dirty="0" smtClean="0"/>
              <a:t> </a:t>
            </a:r>
            <a:r>
              <a:rPr lang="it-IT" dirty="0" smtClean="0"/>
              <a:t>to the </a:t>
            </a:r>
            <a:r>
              <a:rPr lang="it-IT" dirty="0" err="1" smtClean="0"/>
              <a:t>Cold</a:t>
            </a:r>
            <a:r>
              <a:rPr lang="it-IT" dirty="0" smtClean="0"/>
              <a:t> Point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384" y="2137620"/>
            <a:ext cx="5030346" cy="353140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956" y="2137620"/>
            <a:ext cx="5030346" cy="353140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83178" y="5525034"/>
            <a:ext cx="11808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Presence of clouds close to the troposphere </a:t>
            </a:r>
            <a:r>
              <a:rPr lang="en-US" sz="2400" b="1" u="sng" dirty="0" smtClean="0"/>
              <a:t>do not extend significantly beyond the CPT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383178" y="5986699"/>
            <a:ext cx="13601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Note the presence of two modes in the </a:t>
            </a:r>
            <a:r>
              <a:rPr lang="en-US" sz="2400" dirty="0" smtClean="0"/>
              <a:t>depolarization, one with lower values is associated </a:t>
            </a:r>
          </a:p>
          <a:p>
            <a:r>
              <a:rPr lang="en-US" sz="2400" dirty="0" smtClean="0"/>
              <a:t>with thicker clouds, the other with higher values is associated with thinner clouds (not shown)</a:t>
            </a:r>
            <a:endParaRPr lang="it-IT" sz="2400" dirty="0"/>
          </a:p>
        </p:txBody>
      </p:sp>
      <p:sp>
        <p:nvSpPr>
          <p:cNvPr id="9" name="Ovale 8"/>
          <p:cNvSpPr/>
          <p:nvPr/>
        </p:nvSpPr>
        <p:spPr>
          <a:xfrm flipV="1">
            <a:off x="7071362" y="4374775"/>
            <a:ext cx="1232862" cy="1192304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37" y="4043082"/>
            <a:ext cx="1325007" cy="130853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695" y="3793144"/>
            <a:ext cx="3645724" cy="426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1176" y="3794217"/>
            <a:ext cx="364226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3923" y="0"/>
            <a:ext cx="10515600" cy="1325563"/>
          </a:xfrm>
        </p:spPr>
        <p:txBody>
          <a:bodyPr/>
          <a:lstStyle/>
          <a:p>
            <a:r>
              <a:rPr lang="it-IT" dirty="0" smtClean="0"/>
              <a:t>Temperature </a:t>
            </a:r>
            <a:r>
              <a:rPr lang="it-IT" dirty="0" err="1" smtClean="0"/>
              <a:t>Anomaly</a:t>
            </a:r>
            <a:r>
              <a:rPr lang="it-IT" dirty="0" smtClean="0"/>
              <a:t> in </a:t>
            </a:r>
            <a:r>
              <a:rPr lang="it-IT" dirty="0" err="1" smtClean="0"/>
              <a:t>Feb</a:t>
            </a:r>
            <a:r>
              <a:rPr lang="it-IT" dirty="0" smtClean="0"/>
              <a:t>-Mar 2016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87" y="907049"/>
            <a:ext cx="12169493" cy="486779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3178" y="5565840"/>
            <a:ext cx="11808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Added on the figure are the altitudes of the Cold Point Tropopause (blue dots). </a:t>
            </a:r>
          </a:p>
          <a:p>
            <a:r>
              <a:rPr lang="en-US" sz="2400" dirty="0" smtClean="0"/>
              <a:t>The pronounced wave-fronts in the stratosphere that are descending in time and entering the UT are the result of large scale equatorial wave activity.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279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131" y="95160"/>
            <a:ext cx="11808823" cy="1325563"/>
          </a:xfrm>
        </p:spPr>
        <p:txBody>
          <a:bodyPr/>
          <a:lstStyle/>
          <a:p>
            <a:r>
              <a:rPr lang="it-IT" dirty="0" smtClean="0"/>
              <a:t>BR vs Temperature </a:t>
            </a:r>
            <a:r>
              <a:rPr lang="it-IT" dirty="0" err="1" smtClean="0"/>
              <a:t>anomaly</a:t>
            </a:r>
            <a:r>
              <a:rPr lang="it-IT" dirty="0" smtClean="0"/>
              <a:t> in the </a:t>
            </a:r>
            <a:r>
              <a:rPr lang="it-IT" dirty="0" err="1" smtClean="0"/>
              <a:t>Troposphere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6" y="985293"/>
            <a:ext cx="7748451" cy="5165634"/>
          </a:xfrm>
        </p:spPr>
      </p:pic>
      <p:cxnSp>
        <p:nvCxnSpPr>
          <p:cNvPr id="5" name="Connettore diritto 4"/>
          <p:cNvCxnSpPr/>
          <p:nvPr/>
        </p:nvCxnSpPr>
        <p:spPr>
          <a:xfrm flipH="1" flipV="1">
            <a:off x="3209381" y="3549060"/>
            <a:ext cx="4848225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83178" y="6046222"/>
            <a:ext cx="1180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Presence of clouds in the upper troposphere </a:t>
            </a:r>
            <a:r>
              <a:rPr lang="en-US" sz="2400" b="1" u="sng" dirty="0" smtClean="0"/>
              <a:t>associated with cold anomalies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especially true for </a:t>
            </a:r>
            <a:r>
              <a:rPr lang="en-US" sz="2400" dirty="0"/>
              <a:t>t</a:t>
            </a:r>
            <a:r>
              <a:rPr lang="en-US" sz="2400" dirty="0" smtClean="0"/>
              <a:t>hick clouds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003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43840" y="365125"/>
            <a:ext cx="11678194" cy="1325563"/>
          </a:xfrm>
        </p:spPr>
        <p:txBody>
          <a:bodyPr/>
          <a:lstStyle/>
          <a:p>
            <a:pPr algn="ctr"/>
            <a:r>
              <a:rPr lang="it-IT" dirty="0" smtClean="0"/>
              <a:t>BR vs Temperature </a:t>
            </a:r>
            <a:r>
              <a:rPr lang="it-IT" dirty="0" err="1" smtClean="0"/>
              <a:t>anomaly</a:t>
            </a:r>
            <a:r>
              <a:rPr lang="it-IT" dirty="0" smtClean="0"/>
              <a:t> </a:t>
            </a:r>
            <a:r>
              <a:rPr lang="it-IT" dirty="0" err="1" smtClean="0"/>
              <a:t>around</a:t>
            </a:r>
            <a:r>
              <a:rPr lang="it-IT" dirty="0" smtClean="0"/>
              <a:t> the Tropopause</a:t>
            </a:r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27" y="1527376"/>
            <a:ext cx="7358101" cy="44662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3178" y="5830336"/>
            <a:ext cx="1180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Presence of clouds close to the troposphere </a:t>
            </a:r>
            <a:r>
              <a:rPr lang="en-US" sz="2400" b="1" u="sng" dirty="0" smtClean="0"/>
              <a:t>strongly associated with cold anomalies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especially true for </a:t>
            </a:r>
            <a:r>
              <a:rPr lang="en-US" sz="2400" dirty="0"/>
              <a:t>t</a:t>
            </a:r>
            <a:r>
              <a:rPr lang="en-US" sz="2400" dirty="0" smtClean="0"/>
              <a:t>hick clouds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82" y="3613667"/>
            <a:ext cx="4369282" cy="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185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it-IT" dirty="0" err="1" smtClean="0"/>
              <a:t>Clouds</a:t>
            </a:r>
            <a:r>
              <a:rPr lang="it-IT" dirty="0"/>
              <a:t> </a:t>
            </a:r>
            <a:r>
              <a:rPr lang="it-IT" dirty="0" err="1" smtClean="0"/>
              <a:t>presence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peaks</a:t>
            </a:r>
            <a:r>
              <a:rPr lang="it-IT" dirty="0" smtClean="0"/>
              <a:t>: </a:t>
            </a:r>
            <a:r>
              <a:rPr lang="it-IT" dirty="0" err="1" smtClean="0"/>
              <a:t>at</a:t>
            </a:r>
            <a:r>
              <a:rPr lang="it-IT" dirty="0" smtClean="0"/>
              <a:t> 12-14 km, and </a:t>
            </a:r>
            <a:r>
              <a:rPr lang="it-IT" dirty="0" err="1" smtClean="0"/>
              <a:t>slightly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CPT</a:t>
            </a:r>
          </a:p>
          <a:p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close</a:t>
            </a:r>
            <a:r>
              <a:rPr lang="it-IT" dirty="0" smtClean="0"/>
              <a:t> and </a:t>
            </a:r>
            <a:r>
              <a:rPr lang="it-IT" dirty="0" err="1" smtClean="0"/>
              <a:t>slightly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 the CPT, </a:t>
            </a:r>
            <a:r>
              <a:rPr lang="it-IT" dirty="0" err="1" smtClean="0"/>
              <a:t>clouds</a:t>
            </a:r>
            <a:r>
              <a:rPr lang="it-IT" dirty="0"/>
              <a:t> </a:t>
            </a:r>
            <a:r>
              <a:rPr lang="it-IT" dirty="0" smtClean="0"/>
              <a:t>are </a:t>
            </a:r>
            <a:r>
              <a:rPr lang="it-IT" dirty="0" err="1" smtClean="0"/>
              <a:t>largely</a:t>
            </a:r>
            <a:r>
              <a:rPr lang="it-IT" dirty="0" smtClean="0"/>
              <a:t> </a:t>
            </a:r>
            <a:r>
              <a:rPr lang="it-IT" dirty="0" err="1" smtClean="0"/>
              <a:t>affected</a:t>
            </a:r>
            <a:r>
              <a:rPr lang="it-IT" dirty="0" smtClean="0"/>
              <a:t> by </a:t>
            </a:r>
            <a:r>
              <a:rPr lang="it-IT" dirty="0" err="1" smtClean="0"/>
              <a:t>atmospheric</a:t>
            </a:r>
            <a:r>
              <a:rPr lang="it-IT" dirty="0" smtClean="0"/>
              <a:t> temperature </a:t>
            </a:r>
            <a:r>
              <a:rPr lang="it-IT" dirty="0" err="1" smtClean="0"/>
              <a:t>anomalies</a:t>
            </a:r>
            <a:r>
              <a:rPr lang="it-IT" dirty="0" smtClean="0"/>
              <a:t>.</a:t>
            </a:r>
            <a:endParaRPr lang="it-IT" dirty="0" smtClean="0"/>
          </a:p>
          <a:p>
            <a:r>
              <a:rPr lang="it-IT" dirty="0" err="1" smtClean="0"/>
              <a:t>Clouds</a:t>
            </a:r>
            <a:r>
              <a:rPr lang="it-IT" dirty="0" smtClean="0"/>
              <a:t> do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extend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 CPT.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Depolarization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with </a:t>
            </a:r>
            <a:r>
              <a:rPr lang="it-IT" dirty="0" err="1" smtClean="0"/>
              <a:t>heigh</a:t>
            </a:r>
            <a:r>
              <a:rPr lang="it-IT" dirty="0" smtClean="0"/>
              <a:t> and </a:t>
            </a:r>
            <a:r>
              <a:rPr lang="it-IT" dirty="0" err="1" smtClean="0"/>
              <a:t>derease</a:t>
            </a:r>
            <a:r>
              <a:rPr lang="it-IT" dirty="0" smtClean="0"/>
              <a:t> with temperature. At the tropopause </a:t>
            </a:r>
            <a:r>
              <a:rPr lang="it-IT" dirty="0" err="1" smtClean="0"/>
              <a:t>depolarization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vary</a:t>
            </a:r>
            <a:r>
              <a:rPr lang="it-IT" dirty="0" smtClean="0"/>
              <a:t>, </a:t>
            </a:r>
            <a:r>
              <a:rPr lang="it-IT" dirty="0" err="1" smtClean="0"/>
              <a:t>but</a:t>
            </a:r>
            <a:r>
              <a:rPr lang="it-IT" dirty="0" smtClean="0"/>
              <a:t> show </a:t>
            </a:r>
            <a:r>
              <a:rPr lang="it-IT" dirty="0" err="1" smtClean="0"/>
              <a:t>two</a:t>
            </a:r>
            <a:r>
              <a:rPr lang="it-IT" dirty="0" smtClean="0"/>
              <a:t> mode: High </a:t>
            </a:r>
            <a:r>
              <a:rPr lang="it-IT" dirty="0" err="1" smtClean="0"/>
              <a:t>altitude</a:t>
            </a:r>
            <a:r>
              <a:rPr lang="it-IT" dirty="0" smtClean="0"/>
              <a:t> </a:t>
            </a:r>
            <a:r>
              <a:rPr lang="it-IT" dirty="0" err="1" smtClean="0"/>
              <a:t>clouds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large </a:t>
            </a:r>
            <a:r>
              <a:rPr lang="it-IT" dirty="0" smtClean="0"/>
              <a:t>to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depolarization</a:t>
            </a:r>
            <a:r>
              <a:rPr lang="it-IT" dirty="0" smtClean="0"/>
              <a:t>; </a:t>
            </a:r>
            <a:r>
              <a:rPr lang="it-IT" dirty="0" err="1" smtClean="0"/>
              <a:t>but</a:t>
            </a:r>
            <a:r>
              <a:rPr lang="it-IT" dirty="0" smtClean="0"/>
              <a:t> the </a:t>
            </a:r>
            <a:r>
              <a:rPr lang="it-IT" dirty="0" err="1" smtClean="0"/>
              <a:t>thinnest</a:t>
            </a:r>
            <a:r>
              <a:rPr lang="it-IT" dirty="0" smtClean="0"/>
              <a:t> of </a:t>
            </a:r>
            <a:r>
              <a:rPr lang="it-IT" dirty="0" err="1" smtClean="0"/>
              <a:t>them</a:t>
            </a:r>
            <a:r>
              <a:rPr lang="it-IT" dirty="0" smtClean="0"/>
              <a:t> (SVC)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depolarization</a:t>
            </a:r>
            <a:r>
              <a:rPr lang="it-IT" dirty="0" smtClean="0"/>
              <a:t>. </a:t>
            </a:r>
            <a:r>
              <a:rPr lang="it-IT" dirty="0" err="1" smtClean="0"/>
              <a:t>May</a:t>
            </a:r>
            <a:r>
              <a:rPr lang="it-IT" dirty="0" smtClean="0"/>
              <a:t> be an </a:t>
            </a:r>
            <a:r>
              <a:rPr lang="it-IT" dirty="0" err="1" smtClean="0"/>
              <a:t>effect</a:t>
            </a:r>
            <a:r>
              <a:rPr lang="it-IT" dirty="0" smtClean="0"/>
              <a:t> of </a:t>
            </a:r>
            <a:r>
              <a:rPr lang="it-IT" dirty="0" err="1" smtClean="0"/>
              <a:t>sedimentation</a:t>
            </a:r>
            <a:r>
              <a:rPr lang="it-IT" dirty="0" smtClean="0"/>
              <a:t>/</a:t>
            </a:r>
            <a:r>
              <a:rPr lang="it-IT" dirty="0" err="1" smtClean="0"/>
              <a:t>sublimation</a:t>
            </a:r>
            <a:r>
              <a:rPr lang="it-IT" dirty="0" smtClean="0"/>
              <a:t>? </a:t>
            </a:r>
            <a:r>
              <a:rPr lang="it-IT" dirty="0" err="1" smtClean="0"/>
              <a:t>May</a:t>
            </a:r>
            <a:r>
              <a:rPr lang="it-IT" dirty="0" smtClean="0"/>
              <a:t> be an </a:t>
            </a:r>
            <a:r>
              <a:rPr lang="it-IT" dirty="0" err="1" smtClean="0"/>
              <a:t>effect</a:t>
            </a:r>
            <a:r>
              <a:rPr lang="it-IT" dirty="0" smtClean="0"/>
              <a:t> of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r>
              <a:rPr lang="it-IT" dirty="0" smtClean="0"/>
              <a:t> </a:t>
            </a:r>
            <a:r>
              <a:rPr lang="it-IT" dirty="0" err="1" smtClean="0"/>
              <a:t>mechanisms</a:t>
            </a:r>
            <a:r>
              <a:rPr lang="it-IT" dirty="0" smtClean="0"/>
              <a:t> (</a:t>
            </a:r>
            <a:r>
              <a:rPr lang="it-IT" dirty="0" err="1" smtClean="0"/>
              <a:t>injecton</a:t>
            </a:r>
            <a:r>
              <a:rPr lang="it-IT" dirty="0" smtClean="0"/>
              <a:t>/</a:t>
            </a:r>
            <a:r>
              <a:rPr lang="it-IT" dirty="0" err="1" smtClean="0"/>
              <a:t>insitu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r>
              <a:rPr lang="it-IT" dirty="0"/>
              <a:t>)? </a:t>
            </a:r>
            <a:r>
              <a:rPr lang="it-IT" dirty="0" err="1"/>
              <a:t>Further</a:t>
            </a:r>
            <a:r>
              <a:rPr lang="it-IT" dirty="0"/>
              <a:t> work </a:t>
            </a:r>
            <a:r>
              <a:rPr lang="it-IT" dirty="0" err="1"/>
              <a:t>is</a:t>
            </a:r>
            <a:r>
              <a:rPr lang="it-IT" dirty="0"/>
              <a:t> to </a:t>
            </a:r>
            <a:r>
              <a:rPr lang="it-IT" dirty="0" err="1"/>
              <a:t>study</a:t>
            </a:r>
            <a:r>
              <a:rPr lang="it-IT" dirty="0"/>
              <a:t> the </a:t>
            </a:r>
            <a:r>
              <a:rPr lang="it-IT" dirty="0" err="1"/>
              <a:t>thermal</a:t>
            </a:r>
            <a:r>
              <a:rPr lang="it-IT" dirty="0"/>
              <a:t> and </a:t>
            </a:r>
            <a:r>
              <a:rPr lang="it-IT" dirty="0" err="1"/>
              <a:t>convective</a:t>
            </a:r>
            <a:r>
              <a:rPr lang="it-IT" dirty="0"/>
              <a:t> </a:t>
            </a:r>
            <a:r>
              <a:rPr lang="it-IT" dirty="0" err="1"/>
              <a:t>histories</a:t>
            </a:r>
            <a:r>
              <a:rPr lang="it-IT" dirty="0"/>
              <a:t> of </a:t>
            </a:r>
            <a:r>
              <a:rPr lang="it-IT" dirty="0" err="1"/>
              <a:t>clouds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80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Abstract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polarization diversity elastic backscatter </a:t>
            </a:r>
            <a:r>
              <a:rPr lang="en-US" dirty="0" err="1"/>
              <a:t>lidar</a:t>
            </a:r>
            <a:r>
              <a:rPr lang="en-US" dirty="0"/>
              <a:t> has been deployed in the equatorial island of Palau in Feb- Mar 2016. The system operated unattended in the Atmospheric Observatory of Palau Island, from 15 February to 25 March 2016, working automatically 8 </a:t>
            </a:r>
            <a:r>
              <a:rPr lang="en-US" dirty="0" err="1"/>
              <a:t>hrs</a:t>
            </a:r>
            <a:r>
              <a:rPr lang="en-US" dirty="0"/>
              <a:t> per night, delivering 3650 atmospheric profiles (5 min average). Each profile extends from 1 to 30 km height. Here the dataset is presented and discussed in terms of the temperature structure of the UTLS, as derived from co-located PTU soundings. During the timeframe of the campaign it was found that the main convective outflows peaks roughly 3 km below the Cold Point Tropopause, its occurrence associated with cold anomalies in the upper troposphere (UT). When warm UT anomalies occur, presence of particles is restricted to a 5 km wide layer centered 5 km below the CPT. Particles have been detected also slightly above the CPT. These particles are depolarizing, with depolarization values generally lower than those encountered in the TTL. Results show a correlation between presence of optically detectable particles and cold anomalies above the Cold Point</a:t>
            </a:r>
            <a:r>
              <a:rPr lang="en-US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888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731" y="74359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Instrument</a:t>
            </a:r>
            <a:r>
              <a:rPr lang="it-IT" b="1" dirty="0" smtClean="0"/>
              <a:t> </a:t>
            </a:r>
            <a:r>
              <a:rPr lang="it-IT" b="1" dirty="0" err="1" smtClean="0"/>
              <a:t>description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2217" y="1399922"/>
            <a:ext cx="5564777" cy="5201175"/>
          </a:xfrm>
        </p:spPr>
        <p:txBody>
          <a:bodyPr>
            <a:normAutofit fontScale="92500"/>
          </a:bodyPr>
          <a:lstStyle/>
          <a:p>
            <a:r>
              <a:rPr lang="it-IT" sz="2600" dirty="0" smtClean="0"/>
              <a:t>The </a:t>
            </a:r>
            <a:r>
              <a:rPr lang="it-IT" sz="2600" dirty="0" err="1" smtClean="0"/>
              <a:t>MuLid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a compact </a:t>
            </a:r>
            <a:r>
              <a:rPr lang="it-IT" sz="2600" dirty="0" err="1" smtClean="0"/>
              <a:t>elastic</a:t>
            </a:r>
            <a:r>
              <a:rPr lang="it-IT" sz="2600" dirty="0" smtClean="0"/>
              <a:t> </a:t>
            </a:r>
            <a:r>
              <a:rPr lang="it-IT" sz="2600" dirty="0" err="1" smtClean="0"/>
              <a:t>polarization</a:t>
            </a:r>
            <a:r>
              <a:rPr lang="it-IT" sz="2600" dirty="0" smtClean="0"/>
              <a:t> </a:t>
            </a:r>
            <a:r>
              <a:rPr lang="it-IT" sz="2600" dirty="0" err="1" smtClean="0"/>
              <a:t>diversity</a:t>
            </a:r>
            <a:r>
              <a:rPr lang="it-IT" sz="2600" dirty="0" smtClean="0"/>
              <a:t>  </a:t>
            </a:r>
            <a:r>
              <a:rPr lang="it-IT" sz="2600" dirty="0" err="1" smtClean="0"/>
              <a:t>two-channel</a:t>
            </a:r>
            <a:r>
              <a:rPr lang="it-IT" sz="2600" dirty="0" smtClean="0"/>
              <a:t> lidar, for </a:t>
            </a:r>
            <a:r>
              <a:rPr lang="it-IT" sz="2600" dirty="0" err="1" smtClean="0"/>
              <a:t>particle</a:t>
            </a:r>
            <a:r>
              <a:rPr lang="it-IT" sz="2600" dirty="0" smtClean="0"/>
              <a:t>  </a:t>
            </a:r>
            <a:r>
              <a:rPr lang="it-IT" sz="2600" dirty="0" err="1" smtClean="0"/>
              <a:t>measurements</a:t>
            </a:r>
            <a:r>
              <a:rPr lang="it-IT" sz="2600" dirty="0" smtClean="0"/>
              <a:t> in the </a:t>
            </a:r>
            <a:r>
              <a:rPr lang="it-IT" sz="2600" dirty="0" err="1" smtClean="0"/>
              <a:t>troposphere</a:t>
            </a:r>
            <a:r>
              <a:rPr lang="it-IT" sz="2600" dirty="0" smtClean="0"/>
              <a:t> and </a:t>
            </a:r>
            <a:r>
              <a:rPr lang="it-IT" sz="2600" dirty="0" err="1" smtClean="0"/>
              <a:t>lower</a:t>
            </a:r>
            <a:r>
              <a:rPr lang="it-IT" sz="2600" dirty="0" smtClean="0"/>
              <a:t> </a:t>
            </a:r>
            <a:r>
              <a:rPr lang="it-IT" sz="2600" dirty="0" err="1" smtClean="0"/>
              <a:t>stratosphere</a:t>
            </a:r>
            <a:r>
              <a:rPr lang="it-IT" sz="2600" dirty="0" smtClean="0"/>
              <a:t>. </a:t>
            </a:r>
          </a:p>
          <a:p>
            <a:r>
              <a:rPr lang="it-IT" sz="2600" dirty="0" err="1" smtClean="0"/>
              <a:t>It</a:t>
            </a:r>
            <a:r>
              <a:rPr lang="it-IT" sz="2600" dirty="0" smtClean="0"/>
              <a:t> </a:t>
            </a:r>
            <a:r>
              <a:rPr lang="it-IT" sz="2600" dirty="0" err="1" smtClean="0"/>
              <a:t>uses</a:t>
            </a:r>
            <a:r>
              <a:rPr lang="it-IT" sz="2600" dirty="0" smtClean="0"/>
              <a:t> a </a:t>
            </a:r>
            <a:r>
              <a:rPr lang="it-IT" sz="2600" dirty="0" err="1" smtClean="0"/>
              <a:t>Nd:Yag</a:t>
            </a:r>
            <a:r>
              <a:rPr lang="it-IT" sz="2600" dirty="0" smtClean="0"/>
              <a:t> 532nm laser with </a:t>
            </a:r>
            <a:r>
              <a:rPr lang="it-IT" sz="2600" dirty="0" err="1" smtClean="0"/>
              <a:t>pulse</a:t>
            </a:r>
            <a:r>
              <a:rPr lang="it-IT" sz="2600" dirty="0" smtClean="0"/>
              <a:t> </a:t>
            </a:r>
            <a:r>
              <a:rPr lang="it-IT" sz="2600" dirty="0" err="1" smtClean="0"/>
              <a:t>energy</a:t>
            </a:r>
            <a:r>
              <a:rPr lang="it-IT" sz="2600" dirty="0" smtClean="0"/>
              <a:t> of 2mJ per </a:t>
            </a:r>
            <a:r>
              <a:rPr lang="it-IT" sz="2600" dirty="0" err="1" smtClean="0"/>
              <a:t>pulse</a:t>
            </a:r>
            <a:r>
              <a:rPr lang="it-IT" sz="2600" dirty="0" smtClean="0"/>
              <a:t> @1kHz. The </a:t>
            </a:r>
            <a:r>
              <a:rPr lang="it-IT" sz="2600" dirty="0" err="1" smtClean="0"/>
              <a:t>telescope</a:t>
            </a:r>
            <a:r>
              <a:rPr lang="it-IT" sz="2600" dirty="0" smtClean="0"/>
              <a:t> </a:t>
            </a:r>
            <a:r>
              <a:rPr lang="it-IT" sz="2600" dirty="0" err="1" smtClean="0"/>
              <a:t>is</a:t>
            </a:r>
            <a:r>
              <a:rPr lang="it-IT" sz="2600" dirty="0" smtClean="0"/>
              <a:t> a  200 mm Schmidt-</a:t>
            </a:r>
            <a:r>
              <a:rPr lang="it-IT" sz="2600" dirty="0" err="1" smtClean="0"/>
              <a:t>Cassegrain</a:t>
            </a:r>
            <a:r>
              <a:rPr lang="it-IT" sz="2600" dirty="0" smtClean="0"/>
              <a:t> </a:t>
            </a:r>
            <a:r>
              <a:rPr lang="it-IT" sz="2600" dirty="0" err="1" smtClean="0"/>
              <a:t>Telescope</a:t>
            </a:r>
            <a:r>
              <a:rPr lang="it-IT" sz="2600" dirty="0" smtClean="0"/>
              <a:t>  with 30cm focus </a:t>
            </a:r>
            <a:r>
              <a:rPr lang="it-IT" sz="2600" dirty="0" err="1" smtClean="0"/>
              <a:t>length</a:t>
            </a:r>
            <a:r>
              <a:rPr lang="it-IT" sz="2600" dirty="0" smtClean="0"/>
              <a:t>. The </a:t>
            </a:r>
            <a:r>
              <a:rPr lang="it-IT" sz="2600" dirty="0" err="1" smtClean="0"/>
              <a:t>spectral</a:t>
            </a:r>
            <a:r>
              <a:rPr lang="it-IT" sz="2600" dirty="0" smtClean="0"/>
              <a:t> </a:t>
            </a:r>
            <a:r>
              <a:rPr lang="it-IT" sz="2600" dirty="0" err="1" smtClean="0"/>
              <a:t>Interference</a:t>
            </a:r>
            <a:r>
              <a:rPr lang="it-IT" sz="2600" dirty="0" smtClean="0"/>
              <a:t> </a:t>
            </a:r>
            <a:r>
              <a:rPr lang="it-IT" sz="2600" dirty="0" err="1" smtClean="0"/>
              <a:t>Filter</a:t>
            </a:r>
            <a:r>
              <a:rPr lang="it-IT" sz="2600" dirty="0" smtClean="0"/>
              <a:t> </a:t>
            </a:r>
            <a:r>
              <a:rPr lang="it-IT" sz="2600" dirty="0" err="1" smtClean="0"/>
              <a:t>has</a:t>
            </a:r>
            <a:r>
              <a:rPr lang="it-IT" sz="2600" dirty="0" smtClean="0"/>
              <a:t> 10 nm FWHM @532nm. </a:t>
            </a:r>
          </a:p>
          <a:p>
            <a:r>
              <a:rPr lang="it-IT" sz="2600" dirty="0" err="1" smtClean="0"/>
              <a:t>MuLid</a:t>
            </a:r>
            <a:r>
              <a:rPr lang="it-IT" sz="2600" dirty="0" smtClean="0"/>
              <a:t> </a:t>
            </a:r>
            <a:r>
              <a:rPr lang="it-IT" sz="2600" dirty="0" err="1" smtClean="0"/>
              <a:t>operates</a:t>
            </a:r>
            <a:r>
              <a:rPr lang="it-IT" sz="2600" dirty="0" smtClean="0"/>
              <a:t> </a:t>
            </a:r>
            <a:r>
              <a:rPr lang="it-IT" sz="2600" dirty="0" err="1" smtClean="0"/>
              <a:t>both</a:t>
            </a:r>
            <a:r>
              <a:rPr lang="it-IT" sz="2600" dirty="0" smtClean="0"/>
              <a:t> in </a:t>
            </a:r>
            <a:r>
              <a:rPr lang="it-IT" sz="2600" dirty="0" err="1" smtClean="0"/>
              <a:t>Photocounting</a:t>
            </a:r>
            <a:r>
              <a:rPr lang="it-IT" sz="2600" dirty="0" smtClean="0"/>
              <a:t> mode (Max </a:t>
            </a:r>
            <a:r>
              <a:rPr lang="it-IT" sz="2600" dirty="0" err="1" smtClean="0"/>
              <a:t>range</a:t>
            </a:r>
            <a:r>
              <a:rPr lang="it-IT" sz="2600" dirty="0" smtClean="0"/>
              <a:t>: 60Km; Vertical </a:t>
            </a:r>
            <a:r>
              <a:rPr lang="it-IT" sz="2600" dirty="0" err="1" smtClean="0"/>
              <a:t>resolution</a:t>
            </a:r>
            <a:r>
              <a:rPr lang="it-IT" sz="2600" dirty="0" smtClean="0"/>
              <a:t>: 60m) and </a:t>
            </a:r>
            <a:r>
              <a:rPr lang="it-IT" sz="2600" dirty="0" err="1" smtClean="0"/>
              <a:t>Current</a:t>
            </a:r>
            <a:r>
              <a:rPr lang="it-IT" sz="2600" dirty="0" smtClean="0"/>
              <a:t> mode (Max </a:t>
            </a:r>
            <a:r>
              <a:rPr lang="it-IT" sz="2600" dirty="0" err="1" smtClean="0"/>
              <a:t>range</a:t>
            </a:r>
            <a:r>
              <a:rPr lang="it-IT" sz="2600" dirty="0" smtClean="0"/>
              <a:t>: 15km; Vertical </a:t>
            </a:r>
            <a:r>
              <a:rPr lang="it-IT" sz="2600" dirty="0" err="1" smtClean="0"/>
              <a:t>resolution</a:t>
            </a:r>
            <a:r>
              <a:rPr lang="it-IT" sz="2600" dirty="0" smtClean="0"/>
              <a:t>: 15m).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94" y="2196944"/>
            <a:ext cx="6058151" cy="31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2232" y="-250594"/>
            <a:ext cx="10515600" cy="1325563"/>
          </a:xfrm>
        </p:spPr>
        <p:txBody>
          <a:bodyPr/>
          <a:lstStyle/>
          <a:p>
            <a:r>
              <a:rPr lang="it-IT" b="1" dirty="0" smtClean="0"/>
              <a:t>Deployment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9" y="3162716"/>
            <a:ext cx="4453347" cy="35119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588" y="184801"/>
            <a:ext cx="4934182" cy="37015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79" y="3126377"/>
            <a:ext cx="2606697" cy="346844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94007" y="6395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The system operated unattended in the Atmospheric Observatory of Palau Island, from </a:t>
            </a:r>
            <a:r>
              <a:rPr lang="en-US" sz="2400" b="1" dirty="0" smtClean="0"/>
              <a:t>15 February to 25 March 2016</a:t>
            </a:r>
            <a:r>
              <a:rPr lang="en-US" sz="2400" dirty="0" smtClean="0"/>
              <a:t>. It worked automatically 8 </a:t>
            </a:r>
            <a:r>
              <a:rPr lang="en-US" sz="2400" dirty="0" err="1" smtClean="0"/>
              <a:t>hrs</a:t>
            </a:r>
            <a:r>
              <a:rPr lang="en-US" sz="2400" dirty="0" smtClean="0"/>
              <a:t> per night, delivering  </a:t>
            </a:r>
            <a:r>
              <a:rPr lang="en-US" sz="2400" b="1" dirty="0" smtClean="0"/>
              <a:t>3650  atmospheric profiles (5 min average)</a:t>
            </a:r>
            <a:r>
              <a:rPr lang="en-US" sz="2400" dirty="0" smtClean="0"/>
              <a:t>.  Each profile extends from 1 to 30  km height.</a:t>
            </a:r>
            <a:endParaRPr lang="en-US" sz="2400" dirty="0"/>
          </a:p>
        </p:txBody>
      </p:sp>
      <p:sp>
        <p:nvSpPr>
          <p:cNvPr id="3" name="Rettangolo 2"/>
          <p:cNvSpPr/>
          <p:nvPr/>
        </p:nvSpPr>
        <p:spPr>
          <a:xfrm>
            <a:off x="5564922" y="4008066"/>
            <a:ext cx="359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 statistical analysis of cloud occurrence, </a:t>
            </a:r>
            <a:r>
              <a:rPr lang="en-US" sz="2400" dirty="0">
                <a:solidFill>
                  <a:prstClr val="black"/>
                </a:solidFill>
              </a:rPr>
              <a:t>morphology </a:t>
            </a:r>
            <a:r>
              <a:rPr lang="en-US" sz="2400" dirty="0" smtClean="0">
                <a:solidFill>
                  <a:prstClr val="black"/>
                </a:solidFill>
              </a:rPr>
              <a:t>will be presented. 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Temperature data from Koror </a:t>
            </a:r>
            <a:r>
              <a:rPr lang="en-US" sz="2400" dirty="0" err="1" smtClean="0">
                <a:solidFill>
                  <a:prstClr val="black"/>
                </a:solidFill>
              </a:rPr>
              <a:t>radiosounding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200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26" y="897277"/>
            <a:ext cx="5230148" cy="52016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155871" y="1135716"/>
            <a:ext cx="548640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deployment time covered a whole oscillation of the MJO, with the most intense phases at the beginning and at the end of the period.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89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63297" y="513828"/>
            <a:ext cx="2079171" cy="1325563"/>
          </a:xfrm>
        </p:spPr>
        <p:txBody>
          <a:bodyPr>
            <a:normAutofit/>
          </a:bodyPr>
          <a:lstStyle/>
          <a:p>
            <a:r>
              <a:rPr lang="it-IT" b="1" dirty="0" err="1"/>
              <a:t>Dataset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53342"/>
            <a:ext cx="7175863" cy="403642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64" y="2608218"/>
            <a:ext cx="7315200" cy="41148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4171" y="4189765"/>
            <a:ext cx="42774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Molecular</a:t>
            </a:r>
            <a:r>
              <a:rPr lang="it-IT" sz="2400" dirty="0" smtClean="0"/>
              <a:t> </a:t>
            </a:r>
            <a:r>
              <a:rPr lang="it-IT" sz="2400" dirty="0" err="1" smtClean="0"/>
              <a:t>calibration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SR=1.05 </a:t>
            </a:r>
            <a:r>
              <a:rPr lang="it-IT" sz="2400" dirty="0" err="1" smtClean="0"/>
              <a:t>at</a:t>
            </a:r>
            <a:r>
              <a:rPr lang="it-IT" sz="2400" dirty="0" smtClean="0"/>
              <a:t> 8-10 km</a:t>
            </a:r>
          </a:p>
          <a:p>
            <a:r>
              <a:rPr lang="it-IT" sz="2400" dirty="0" smtClean="0"/>
              <a:t>DR=1.4 </a:t>
            </a:r>
            <a:r>
              <a:rPr lang="it-IT" sz="2400" dirty="0" err="1" smtClean="0"/>
              <a:t>at</a:t>
            </a:r>
            <a:r>
              <a:rPr lang="it-IT" sz="2400" dirty="0" smtClean="0"/>
              <a:t> 8-10 km</a:t>
            </a:r>
          </a:p>
          <a:p>
            <a:r>
              <a:rPr lang="it-IT" sz="2400" dirty="0" smtClean="0"/>
              <a:t>LR 30 sr-1 (</a:t>
            </a:r>
            <a:r>
              <a:rPr lang="it-IT" sz="2400" dirty="0" err="1" smtClean="0"/>
              <a:t>Klett</a:t>
            </a:r>
            <a:r>
              <a:rPr lang="it-IT" sz="2400" dirty="0" smtClean="0"/>
              <a:t> </a:t>
            </a:r>
            <a:r>
              <a:rPr lang="it-IT" sz="2400" dirty="0" err="1" smtClean="0"/>
              <a:t>inversion</a:t>
            </a:r>
            <a:r>
              <a:rPr lang="it-IT" sz="2400" dirty="0" smtClean="0"/>
              <a:t>) or</a:t>
            </a:r>
          </a:p>
          <a:p>
            <a:r>
              <a:rPr lang="it-IT" sz="2400" dirty="0" smtClean="0"/>
              <a:t>Young </a:t>
            </a:r>
            <a:r>
              <a:rPr lang="it-IT" sz="2400" dirty="0" err="1" smtClean="0"/>
              <a:t>inversion</a:t>
            </a:r>
            <a:r>
              <a:rPr lang="it-IT" sz="2400" dirty="0" smtClean="0"/>
              <a:t> </a:t>
            </a:r>
            <a:r>
              <a:rPr lang="it-IT" sz="2400" dirty="0" err="1" smtClean="0"/>
              <a:t>between</a:t>
            </a:r>
            <a:r>
              <a:rPr lang="it-IT" sz="2400" dirty="0" smtClean="0"/>
              <a:t> </a:t>
            </a:r>
            <a:r>
              <a:rPr lang="it-IT" sz="2400" dirty="0" err="1" smtClean="0"/>
              <a:t>cloud</a:t>
            </a:r>
            <a:r>
              <a:rPr lang="it-IT" sz="2400" dirty="0" smtClean="0"/>
              <a:t> </a:t>
            </a:r>
          </a:p>
          <a:p>
            <a:r>
              <a:rPr lang="it-IT" sz="2400" dirty="0" smtClean="0"/>
              <a:t>base and 18 km.</a:t>
            </a:r>
          </a:p>
          <a:p>
            <a:r>
              <a:rPr lang="it-IT" sz="2400" dirty="0" smtClean="0"/>
              <a:t>Do </a:t>
            </a:r>
            <a:r>
              <a:rPr lang="it-IT" sz="2400" dirty="0" err="1" smtClean="0"/>
              <a:t>not</a:t>
            </a:r>
            <a:r>
              <a:rPr lang="it-IT" sz="2400" dirty="0" smtClean="0"/>
              <a:t> work for </a:t>
            </a:r>
            <a:r>
              <a:rPr lang="it-IT" sz="2400" dirty="0" err="1" smtClean="0"/>
              <a:t>very</a:t>
            </a:r>
            <a:r>
              <a:rPr lang="it-IT" sz="2400" dirty="0" smtClean="0"/>
              <a:t> </a:t>
            </a:r>
            <a:r>
              <a:rPr lang="it-IT" sz="2400" dirty="0" err="1" smtClean="0"/>
              <a:t>thin</a:t>
            </a:r>
            <a:r>
              <a:rPr lang="it-IT" sz="2400" dirty="0" smtClean="0"/>
              <a:t> </a:t>
            </a:r>
            <a:r>
              <a:rPr lang="it-IT" sz="2400" dirty="0" err="1" smtClean="0"/>
              <a:t>clouds</a:t>
            </a:r>
            <a:r>
              <a:rPr lang="it-IT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4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pPr algn="ctr"/>
            <a:r>
              <a:rPr lang="it-IT" b="1" dirty="0" err="1" smtClean="0"/>
              <a:t>Clouds</a:t>
            </a:r>
            <a:r>
              <a:rPr lang="it-IT" b="1" dirty="0" smtClean="0"/>
              <a:t> </a:t>
            </a:r>
            <a:r>
              <a:rPr lang="it-IT" b="1" dirty="0" err="1" smtClean="0"/>
              <a:t>occurrence</a:t>
            </a:r>
            <a:r>
              <a:rPr lang="it-IT" b="1" dirty="0" smtClean="0"/>
              <a:t> </a:t>
            </a:r>
            <a:r>
              <a:rPr lang="it-IT" b="1" dirty="0" err="1" smtClean="0"/>
              <a:t>histogram</a:t>
            </a:r>
            <a:r>
              <a:rPr lang="it-IT" b="1" dirty="0" smtClean="0"/>
              <a:t> </a:t>
            </a:r>
            <a:r>
              <a:rPr lang="it-IT" b="1" dirty="0" smtClean="0"/>
              <a:t>vs </a:t>
            </a:r>
            <a:r>
              <a:rPr lang="it-IT" b="1" dirty="0" err="1" smtClean="0"/>
              <a:t>altitude</a:t>
            </a:r>
            <a:endParaRPr lang="it-IT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398" y="1325563"/>
            <a:ext cx="5292302" cy="4514563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93850"/>
            <a:ext cx="6456064" cy="455529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0" y="5749145"/>
            <a:ext cx="10358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Clouds</a:t>
            </a:r>
            <a:r>
              <a:rPr lang="it-IT" sz="2400" dirty="0" smtClean="0"/>
              <a:t>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been</a:t>
            </a:r>
            <a:r>
              <a:rPr lang="it-IT" sz="2400" dirty="0" smtClean="0"/>
              <a:t> </a:t>
            </a:r>
            <a:r>
              <a:rPr lang="it-IT" sz="2400" dirty="0" err="1" smtClean="0"/>
              <a:t>frequently</a:t>
            </a:r>
            <a:r>
              <a:rPr lang="it-IT" sz="2400" dirty="0" smtClean="0"/>
              <a:t> </a:t>
            </a:r>
            <a:r>
              <a:rPr lang="it-IT" sz="2400" dirty="0" err="1" smtClean="0"/>
              <a:t>measured</a:t>
            </a:r>
            <a:r>
              <a:rPr lang="it-IT" sz="2400" dirty="0" smtClean="0"/>
              <a:t> in the PBL and in the </a:t>
            </a:r>
            <a:r>
              <a:rPr lang="it-IT" sz="2400" dirty="0" err="1" smtClean="0"/>
              <a:t>Upper</a:t>
            </a:r>
            <a:r>
              <a:rPr lang="it-IT" sz="2400" dirty="0" smtClean="0"/>
              <a:t> </a:t>
            </a:r>
            <a:r>
              <a:rPr lang="it-IT" sz="2400" dirty="0" err="1" smtClean="0"/>
              <a:t>Troposphere</a:t>
            </a:r>
            <a:r>
              <a:rPr lang="it-IT" sz="2400" dirty="0" smtClean="0"/>
              <a:t>, </a:t>
            </a:r>
          </a:p>
          <a:p>
            <a:r>
              <a:rPr lang="it-IT" sz="2400" dirty="0" smtClean="0"/>
              <a:t>from 10 km up to the CPT </a:t>
            </a:r>
            <a:r>
              <a:rPr lang="it-IT" sz="2400" dirty="0" err="1" smtClean="0"/>
              <a:t>at</a:t>
            </a:r>
            <a:r>
              <a:rPr lang="it-IT" sz="2400" dirty="0" smtClean="0"/>
              <a:t> 17.5 km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16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Cirrus</a:t>
            </a:r>
            <a:r>
              <a:rPr lang="it-IT" b="1" dirty="0"/>
              <a:t> </a:t>
            </a:r>
            <a:r>
              <a:rPr lang="it-IT" b="1" dirty="0" err="1"/>
              <a:t>occurrence</a:t>
            </a:r>
            <a:r>
              <a:rPr lang="it-IT" b="1" dirty="0"/>
              <a:t> </a:t>
            </a:r>
            <a:r>
              <a:rPr lang="it-IT" b="1" dirty="0" smtClean="0"/>
              <a:t>in the </a:t>
            </a:r>
            <a:r>
              <a:rPr lang="it-IT" b="1" dirty="0" err="1" smtClean="0"/>
              <a:t>Upper</a:t>
            </a:r>
            <a:r>
              <a:rPr lang="it-IT" b="1" dirty="0" smtClean="0"/>
              <a:t> </a:t>
            </a:r>
            <a:r>
              <a:rPr lang="it-IT" b="1" dirty="0" err="1" smtClean="0"/>
              <a:t>Troposphere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6000" y="2696119"/>
            <a:ext cx="49973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Two</a:t>
            </a:r>
            <a:r>
              <a:rPr lang="it-IT" sz="2400" dirty="0"/>
              <a:t> </a:t>
            </a:r>
            <a:r>
              <a:rPr lang="it-IT" sz="2400" dirty="0" err="1" smtClean="0"/>
              <a:t>modes</a:t>
            </a:r>
            <a:r>
              <a:rPr lang="it-IT" sz="2400" dirty="0" smtClean="0"/>
              <a:t>: </a:t>
            </a:r>
          </a:p>
          <a:p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/>
              <a:t>close</a:t>
            </a:r>
            <a:r>
              <a:rPr lang="it-IT" sz="2400" dirty="0"/>
              <a:t> to the </a:t>
            </a:r>
            <a:r>
              <a:rPr lang="it-IT" sz="2400" dirty="0" err="1"/>
              <a:t>Lapse</a:t>
            </a:r>
            <a:r>
              <a:rPr lang="it-IT" sz="2400" dirty="0"/>
              <a:t> Rate Minimum </a:t>
            </a:r>
          </a:p>
          <a:p>
            <a:r>
              <a:rPr lang="it-IT" sz="2400" dirty="0" err="1"/>
              <a:t>slightly</a:t>
            </a:r>
            <a:r>
              <a:rPr lang="it-IT" sz="2400" dirty="0"/>
              <a:t> </a:t>
            </a:r>
            <a:r>
              <a:rPr lang="it-IT" sz="2400" dirty="0" err="1"/>
              <a:t>below</a:t>
            </a:r>
            <a:r>
              <a:rPr lang="it-IT" sz="2400" dirty="0"/>
              <a:t> 12 km; </a:t>
            </a:r>
            <a:endParaRPr lang="it-IT" sz="2400" dirty="0" smtClean="0"/>
          </a:p>
          <a:p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/>
              <a:t>roughly</a:t>
            </a:r>
            <a:r>
              <a:rPr lang="it-IT" sz="2400" dirty="0"/>
              <a:t> 1 km </a:t>
            </a:r>
            <a:r>
              <a:rPr lang="it-IT" sz="2400" dirty="0" err="1"/>
              <a:t>below</a:t>
            </a:r>
            <a:r>
              <a:rPr lang="it-IT" sz="2400" dirty="0"/>
              <a:t> the </a:t>
            </a:r>
          </a:p>
          <a:p>
            <a:r>
              <a:rPr lang="it-IT" sz="2400" dirty="0" err="1"/>
              <a:t>Cold</a:t>
            </a:r>
            <a:r>
              <a:rPr lang="it-IT" sz="2400" dirty="0"/>
              <a:t> Point Tropopause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7" y="2229394"/>
            <a:ext cx="5004940" cy="35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16511"/>
            <a:ext cx="10515600" cy="1325563"/>
          </a:xfrm>
        </p:spPr>
        <p:txBody>
          <a:bodyPr/>
          <a:lstStyle/>
          <a:p>
            <a:r>
              <a:rPr lang="it-IT" dirty="0" err="1" smtClean="0"/>
              <a:t>Cloud</a:t>
            </a:r>
            <a:r>
              <a:rPr lang="it-IT" dirty="0" smtClean="0"/>
              <a:t> </a:t>
            </a:r>
            <a:r>
              <a:rPr lang="it-IT" dirty="0" err="1" smtClean="0"/>
              <a:t>morphology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err="1" smtClean="0"/>
              <a:t>Geometrical</a:t>
            </a:r>
            <a:r>
              <a:rPr lang="it-IT" dirty="0" smtClean="0"/>
              <a:t> and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thickness</a:t>
            </a:r>
            <a:r>
              <a:rPr lang="it-IT" dirty="0" smtClean="0"/>
              <a:t> vs </a:t>
            </a:r>
            <a:r>
              <a:rPr lang="it-IT" dirty="0" err="1" smtClean="0"/>
              <a:t>altitude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1" y="1480958"/>
            <a:ext cx="5487650" cy="3658433"/>
          </a:xfrm>
        </p:spPr>
      </p:pic>
      <p:sp>
        <p:nvSpPr>
          <p:cNvPr id="3" name="Rettangolo 2"/>
          <p:cNvSpPr/>
          <p:nvPr/>
        </p:nvSpPr>
        <p:spPr>
          <a:xfrm>
            <a:off x="740460" y="5180602"/>
            <a:ext cx="1071107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 err="1" smtClean="0">
                <a:solidFill>
                  <a:prstClr val="black"/>
                </a:solidFill>
              </a:rPr>
              <a:t>Thickest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clouds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between</a:t>
            </a:r>
            <a:r>
              <a:rPr lang="it-IT" sz="2400" dirty="0" smtClean="0">
                <a:solidFill>
                  <a:prstClr val="black"/>
                </a:solidFill>
              </a:rPr>
              <a:t> 10 and 15 km. </a:t>
            </a:r>
            <a:r>
              <a:rPr lang="it-IT" sz="2400" dirty="0" err="1" smtClean="0">
                <a:solidFill>
                  <a:prstClr val="black"/>
                </a:solidFill>
              </a:rPr>
              <a:t>Frequent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observations</a:t>
            </a:r>
            <a:r>
              <a:rPr lang="it-IT" sz="2400" dirty="0" smtClean="0">
                <a:solidFill>
                  <a:prstClr val="black"/>
                </a:solidFill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</a:rPr>
              <a:t>very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thin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clouds</a:t>
            </a:r>
            <a:r>
              <a:rPr lang="it-IT" sz="2400" dirty="0" smtClean="0">
                <a:solidFill>
                  <a:prstClr val="black"/>
                </a:solidFill>
              </a:rPr>
              <a:t> (SVC</a:t>
            </a:r>
            <a:r>
              <a:rPr lang="it-IT" sz="2400" dirty="0" smtClean="0">
                <a:solidFill>
                  <a:prstClr val="black"/>
                </a:solidFill>
              </a:rPr>
              <a:t>) </a:t>
            </a:r>
            <a:r>
              <a:rPr lang="it-IT" sz="2400" dirty="0" err="1" smtClean="0">
                <a:solidFill>
                  <a:prstClr val="black"/>
                </a:solidFill>
              </a:rPr>
              <a:t>above</a:t>
            </a:r>
            <a:r>
              <a:rPr lang="it-IT" sz="2400" dirty="0" smtClean="0">
                <a:solidFill>
                  <a:prstClr val="black"/>
                </a:solidFill>
              </a:rPr>
              <a:t> 15 km,  </a:t>
            </a:r>
            <a:r>
              <a:rPr lang="it-IT" sz="2400" dirty="0" err="1" smtClean="0">
                <a:solidFill>
                  <a:prstClr val="black"/>
                </a:solidFill>
              </a:rPr>
              <a:t>slightly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</a:rPr>
              <a:t>below</a:t>
            </a:r>
            <a:r>
              <a:rPr lang="it-IT" sz="2400" dirty="0" smtClean="0">
                <a:solidFill>
                  <a:prstClr val="black"/>
                </a:solidFill>
              </a:rPr>
              <a:t> or </a:t>
            </a:r>
            <a:r>
              <a:rPr lang="it-IT" sz="2400" dirty="0" err="1" smtClean="0">
                <a:solidFill>
                  <a:prstClr val="black"/>
                </a:solidFill>
              </a:rPr>
              <a:t>at</a:t>
            </a:r>
            <a:r>
              <a:rPr lang="it-IT" sz="2400" dirty="0" smtClean="0">
                <a:solidFill>
                  <a:prstClr val="black"/>
                </a:solidFill>
              </a:rPr>
              <a:t> the </a:t>
            </a:r>
            <a:r>
              <a:rPr lang="it-IT" sz="2400" dirty="0" err="1" smtClean="0">
                <a:solidFill>
                  <a:prstClr val="black"/>
                </a:solidFill>
              </a:rPr>
              <a:t>Cold</a:t>
            </a:r>
            <a:r>
              <a:rPr lang="it-IT" sz="2400" dirty="0" smtClean="0">
                <a:solidFill>
                  <a:prstClr val="black"/>
                </a:solidFill>
              </a:rPr>
              <a:t> Point Tropopause. </a:t>
            </a:r>
            <a:r>
              <a:rPr lang="it-IT" sz="2400" dirty="0" err="1" smtClean="0">
                <a:solidFill>
                  <a:prstClr val="black"/>
                </a:solidFill>
              </a:rPr>
              <a:t>While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the </a:t>
            </a:r>
            <a:r>
              <a:rPr lang="it-IT" sz="2400" dirty="0" err="1">
                <a:solidFill>
                  <a:prstClr val="black"/>
                </a:solidFill>
              </a:rPr>
              <a:t>clouds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around</a:t>
            </a:r>
            <a:r>
              <a:rPr lang="it-IT" sz="2400" dirty="0">
                <a:solidFill>
                  <a:prstClr val="black"/>
                </a:solidFill>
              </a:rPr>
              <a:t> 12 km </a:t>
            </a:r>
            <a:r>
              <a:rPr lang="it-IT" sz="2400" dirty="0" err="1">
                <a:solidFill>
                  <a:prstClr val="black"/>
                </a:solidFill>
              </a:rPr>
              <a:t>populate</a:t>
            </a:r>
            <a:r>
              <a:rPr lang="it-IT" sz="2400" dirty="0">
                <a:solidFill>
                  <a:prstClr val="black"/>
                </a:solidFill>
              </a:rPr>
              <a:t> a </a:t>
            </a:r>
            <a:r>
              <a:rPr lang="it-IT" sz="2400" dirty="0" err="1">
                <a:solidFill>
                  <a:prstClr val="black"/>
                </a:solidFill>
              </a:rPr>
              <a:t>whole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range</a:t>
            </a:r>
            <a:r>
              <a:rPr lang="it-IT" sz="2400" dirty="0">
                <a:solidFill>
                  <a:prstClr val="black"/>
                </a:solidFill>
              </a:rPr>
              <a:t> of </a:t>
            </a:r>
            <a:r>
              <a:rPr lang="it-IT" sz="2400" dirty="0" err="1">
                <a:solidFill>
                  <a:prstClr val="black"/>
                </a:solidFill>
              </a:rPr>
              <a:t>geometrical</a:t>
            </a:r>
            <a:r>
              <a:rPr lang="it-IT" sz="2400" dirty="0">
                <a:solidFill>
                  <a:prstClr val="black"/>
                </a:solidFill>
              </a:rPr>
              <a:t> and </a:t>
            </a:r>
            <a:r>
              <a:rPr lang="it-IT" sz="2400" dirty="0" err="1">
                <a:solidFill>
                  <a:prstClr val="black"/>
                </a:solidFill>
              </a:rPr>
              <a:t>optical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thickness</a:t>
            </a:r>
            <a:r>
              <a:rPr lang="it-IT" sz="2400" dirty="0">
                <a:solidFill>
                  <a:prstClr val="black"/>
                </a:solidFill>
              </a:rPr>
              <a:t>, </a:t>
            </a:r>
            <a:r>
              <a:rPr lang="it-IT" sz="2400" dirty="0" err="1">
                <a:solidFill>
                  <a:prstClr val="black"/>
                </a:solidFill>
              </a:rPr>
              <a:t>those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closer</a:t>
            </a:r>
            <a:r>
              <a:rPr lang="it-IT" sz="2400" dirty="0">
                <a:solidFill>
                  <a:prstClr val="black"/>
                </a:solidFill>
              </a:rPr>
              <a:t> to the Tropopause </a:t>
            </a:r>
            <a:r>
              <a:rPr lang="it-IT" sz="2400" dirty="0" err="1" smtClean="0">
                <a:solidFill>
                  <a:prstClr val="black"/>
                </a:solidFill>
              </a:rPr>
              <a:t>tend</a:t>
            </a:r>
            <a:r>
              <a:rPr lang="it-IT" sz="2400" dirty="0" smtClean="0">
                <a:solidFill>
                  <a:prstClr val="black"/>
                </a:solidFill>
              </a:rPr>
              <a:t> </a:t>
            </a:r>
            <a:r>
              <a:rPr lang="it-IT" sz="2400" dirty="0">
                <a:solidFill>
                  <a:prstClr val="black"/>
                </a:solidFill>
              </a:rPr>
              <a:t>to be </a:t>
            </a:r>
            <a:r>
              <a:rPr lang="it-IT" sz="2400" dirty="0" err="1">
                <a:solidFill>
                  <a:prstClr val="black"/>
                </a:solidFill>
              </a:rPr>
              <a:t>geometrically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prstClr val="black"/>
                </a:solidFill>
              </a:rPr>
              <a:t>thinner</a:t>
            </a:r>
            <a:r>
              <a:rPr lang="it-IT" sz="24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951" y="1690688"/>
            <a:ext cx="4928723" cy="358221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8436425" y="2029088"/>
            <a:ext cx="0" cy="27519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71764" y="4330104"/>
            <a:ext cx="652871" cy="45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330" b="1" dirty="0" smtClean="0"/>
              <a:t>SVC</a:t>
            </a:r>
            <a:endParaRPr lang="it-IT" sz="2330" b="1" dirty="0"/>
          </a:p>
        </p:txBody>
      </p:sp>
      <p:sp>
        <p:nvSpPr>
          <p:cNvPr id="11" name="Ovale 10"/>
          <p:cNvSpPr/>
          <p:nvPr/>
        </p:nvSpPr>
        <p:spPr>
          <a:xfrm>
            <a:off x="1176808" y="2318658"/>
            <a:ext cx="1236617" cy="762000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210695" y="2263351"/>
            <a:ext cx="1236617" cy="762000"/>
          </a:xfrm>
          <a:prstGeom prst="ellipse">
            <a:avLst/>
          </a:prstGeom>
          <a:noFill/>
          <a:ln w="889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3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3979</TotalTime>
  <Words>1116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Lidar measurement of cirrus at Palau Island (7°N 134°E)</vt:lpstr>
      <vt:lpstr>Abstract</vt:lpstr>
      <vt:lpstr>Instrument description</vt:lpstr>
      <vt:lpstr>Deployment</vt:lpstr>
      <vt:lpstr>Presentazione standard di PowerPoint</vt:lpstr>
      <vt:lpstr>Dataset</vt:lpstr>
      <vt:lpstr>Clouds occurrence histogram vs altitude</vt:lpstr>
      <vt:lpstr>Cirrus occurrence in the Upper Troposphere</vt:lpstr>
      <vt:lpstr>Cloud morphology:  Geometrical and optical thickness vs altitude</vt:lpstr>
      <vt:lpstr>Thin clouds are colder and with higher depolarization</vt:lpstr>
      <vt:lpstr>Depolarization vs Altitude and Temperature</vt:lpstr>
      <vt:lpstr>Depolarizaton vs backscatter ratio and optical thickness High depolarization on cold and thin clouds Low depolarization on cold and very thin clouds (SVC) </vt:lpstr>
      <vt:lpstr>LR vs Temperature, optical thickness, depolarization</vt:lpstr>
      <vt:lpstr>Bckscatter and Depolarization occurrences Altitude referenced to the Cold Point</vt:lpstr>
      <vt:lpstr>Temperature Anomaly in Feb-Mar 2016</vt:lpstr>
      <vt:lpstr>BR vs Temperature anomaly in the Troposphere</vt:lpstr>
      <vt:lpstr>BR vs Temperature anomaly around the Tropopause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</dc:creator>
  <cp:lastModifiedBy>Francesco</cp:lastModifiedBy>
  <cp:revision>90</cp:revision>
  <dcterms:created xsi:type="dcterms:W3CDTF">2019-05-06T14:24:18Z</dcterms:created>
  <dcterms:modified xsi:type="dcterms:W3CDTF">2020-04-30T12:43:03Z</dcterms:modified>
</cp:coreProperties>
</file>