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13"/>
  </p:notesMasterIdLst>
  <p:sldIdLst>
    <p:sldId id="333" r:id="rId2"/>
    <p:sldId id="335" r:id="rId3"/>
    <p:sldId id="336" r:id="rId4"/>
    <p:sldId id="262" r:id="rId5"/>
    <p:sldId id="345" r:id="rId6"/>
    <p:sldId id="346" r:id="rId7"/>
    <p:sldId id="348" r:id="rId8"/>
    <p:sldId id="344" r:id="rId9"/>
    <p:sldId id="349" r:id="rId10"/>
    <p:sldId id="341" r:id="rId11"/>
    <p:sldId id="34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na Chou" initials="GC" lastIdx="1" clrIdx="0">
    <p:extLst>
      <p:ext uri="{19B8F6BF-5375-455C-9EA6-DF929625EA0E}">
        <p15:presenceInfo xmlns:p15="http://schemas.microsoft.com/office/powerpoint/2012/main" userId="40e00b5148ecd9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E6"/>
    <a:srgbClr val="1509AB"/>
    <a:srgbClr val="1234A2"/>
    <a:srgbClr val="004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4912" autoAdjust="0"/>
  </p:normalViewPr>
  <p:slideViewPr>
    <p:cSldViewPr snapToGrid="0">
      <p:cViewPr varScale="1">
        <p:scale>
          <a:sx n="43" d="100"/>
          <a:sy n="43" d="100"/>
        </p:scale>
        <p:origin x="1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6F1AE-BFC4-46A0-BC20-5A0963938335}" type="datetimeFigureOut">
              <a:rPr lang="en-CA" smtClean="0"/>
              <a:t>2020-05-01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DD3BC-7A1A-4787-9317-DE22360809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9493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DD3BC-7A1A-4787-9317-DE22360809D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3609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DD3BC-7A1A-4787-9317-DE22360809DD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8391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DD3BC-7A1A-4787-9317-DE22360809D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5456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77B00B-1447-4467-8AB8-84A4A7930DC3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8401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DD3BC-7A1A-4787-9317-DE22360809D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826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DD3BC-7A1A-4787-9317-DE22360809D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5855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DD3BC-7A1A-4787-9317-DE22360809D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009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DD3BC-7A1A-4787-9317-DE22360809D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1189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DD3BC-7A1A-4787-9317-DE22360809D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633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DD3BC-7A1A-4787-9317-DE22360809D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19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E289C-E491-4E32-AB78-3D01DB71C275}" type="datetime1">
              <a:rPr lang="en-CA" smtClean="0"/>
              <a:t>2020-05-01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gina.chou@mail.utoronto.ca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6394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D6FF-B9C9-4E71-8106-1307414C5614}" type="datetime1">
              <a:rPr lang="en-CA" smtClean="0"/>
              <a:t>2020-05-01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gina.chou@mail.utoronto.ca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0899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F913F-77ED-49AF-9BED-7C6EAF8D0DEE}" type="datetime1">
              <a:rPr lang="en-CA" smtClean="0"/>
              <a:t>2020-05-01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gina.chou@mail.utoronto.ca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‹#›</a:t>
            </a:fld>
            <a:endParaRPr lang="en-C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8999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A0F51-9469-448C-B049-B314C53F7A56}" type="datetime1">
              <a:rPr lang="en-CA" smtClean="0"/>
              <a:t>2020-05-01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gina.chou@mail.utoronto.ca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1146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D60A-0467-4018-880B-A2F13D930C3E}" type="datetime1">
              <a:rPr lang="en-CA" smtClean="0"/>
              <a:t>2020-05-01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gina.chou@mail.utoronto.ca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‹#›</a:t>
            </a:fld>
            <a:endParaRPr lang="en-C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3892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BCCA-1346-468F-8707-7BAC5DDEDDC9}" type="datetime1">
              <a:rPr lang="en-CA" smtClean="0"/>
              <a:t>2020-05-01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gina.chou@mail.utoronto.ca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0437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1BDB-7676-44AC-B6C8-807DF596E125}" type="datetime1">
              <a:rPr lang="en-CA" smtClean="0"/>
              <a:t>2020-05-01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gina.chou@mail.utoronto.ca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2194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67624-7D55-49DE-BE45-FB158738804C}" type="datetime1">
              <a:rPr lang="en-CA" smtClean="0"/>
              <a:t>2020-05-01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gina.chou@mail.utoronto.ca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7097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9416-338A-4FE5-BC74-893BA5FD639D}" type="datetime1">
              <a:rPr lang="en-CA" smtClean="0"/>
              <a:t>2020-05-01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gina.chou@mail.utoronto.ca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605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D59AF-19EE-443E-8747-35DC7F9447A7}" type="datetime1">
              <a:rPr lang="en-CA" smtClean="0"/>
              <a:t>2020-05-01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gina.chou@mail.utoronto.ca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4371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4856-8F5B-40DC-BF6D-266EA7897AB6}" type="datetime1">
              <a:rPr lang="en-CA" smtClean="0"/>
              <a:t>2020-05-01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gina.chou@mail.utoronto.ca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168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054D8-2D71-4064-A3DD-A93901417A53}" type="datetime1">
              <a:rPr lang="en-CA" smtClean="0"/>
              <a:t>2020-05-01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gina.chou@mail.utoronto.ca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5969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915D-29B0-4DFC-9D2B-FA821B2D5313}" type="datetime1">
              <a:rPr lang="en-CA" smtClean="0"/>
              <a:t>2020-05-01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gina.chou@mail.utoronto.ca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3587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1839-B453-40F2-BA69-3546E12BF9ED}" type="datetime1">
              <a:rPr lang="en-CA" smtClean="0"/>
              <a:t>2020-05-01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gina.chou@mail.utoronto.ca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5901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F0247-8772-4EF2-91BA-204B76DFF484}" type="datetime1">
              <a:rPr lang="en-CA" smtClean="0"/>
              <a:t>2020-05-01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gina.chou@mail.utoronto.ca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8773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E2FF-98F4-4E74-BE37-D7E9588DEAA4}" type="datetime1">
              <a:rPr lang="en-CA" smtClean="0"/>
              <a:t>2020-05-01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gina.chou@mail.utoronto.ca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730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gina.chou@mail.utoronto.ca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‹#›</a:t>
            </a:fld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2538-82DE-44B4-89CB-4A213D064CB5}" type="datetime1">
              <a:rPr lang="en-CA" smtClean="0"/>
              <a:t>2020-05-01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5197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4EE4A-3472-4885-9D52-C7D677FFE924}" type="datetime1">
              <a:rPr lang="en-CA" smtClean="0"/>
              <a:t>2020-05-01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/>
              <a:t>gina.chou@mail.utoronto.ca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6EC870F-B23A-41DD-8146-BB7BA198536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391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pn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E25C4-368C-4A86-AA64-30273886E1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053548"/>
            <a:ext cx="7766936" cy="2997288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/>
              <a:t>Validation for ESA’s Aeolus Mission using the in-situ instruments at Canadian Arctic and reanalysis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566E2-7B02-424F-8FE6-C2586A259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6" y="4050833"/>
            <a:ext cx="9177867" cy="1753619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CA" dirty="0"/>
              <a:t>EGU 2020 Online Meeting</a:t>
            </a:r>
          </a:p>
          <a:p>
            <a:pPr algn="l"/>
            <a:r>
              <a:rPr lang="en-CA" dirty="0"/>
              <a:t>May 5</a:t>
            </a:r>
            <a:r>
              <a:rPr lang="en-CA" baseline="30000" dirty="0"/>
              <a:t>th</a:t>
            </a:r>
            <a:r>
              <a:rPr lang="en-CA" dirty="0"/>
              <a:t>, 2020</a:t>
            </a:r>
          </a:p>
          <a:p>
            <a:pPr algn="l"/>
            <a:r>
              <a:rPr lang="en-CA" u="sng" dirty="0"/>
              <a:t>C.C. Chou</a:t>
            </a:r>
            <a:r>
              <a:rPr lang="en-CA" baseline="30000" dirty="0"/>
              <a:t>1</a:t>
            </a:r>
            <a:r>
              <a:rPr lang="en-CA" dirty="0"/>
              <a:t>, P. Kushner</a:t>
            </a:r>
            <a:r>
              <a:rPr lang="en-CA" baseline="30000" dirty="0"/>
              <a:t>1</a:t>
            </a:r>
            <a:r>
              <a:rPr lang="en-CA" dirty="0"/>
              <a:t>, Z. Mariani</a:t>
            </a:r>
            <a:r>
              <a:rPr lang="en-CA" baseline="30000" dirty="0"/>
              <a:t>2</a:t>
            </a:r>
            <a:r>
              <a:rPr lang="en-CA" dirty="0"/>
              <a:t>, P. Rodriguez</a:t>
            </a:r>
            <a:r>
              <a:rPr lang="en-CA" baseline="30000" dirty="0"/>
              <a:t>2</a:t>
            </a:r>
            <a:r>
              <a:rPr lang="en-CA" dirty="0"/>
              <a:t>, S. Laroche</a:t>
            </a:r>
            <a:r>
              <a:rPr lang="en-CA" baseline="30000" dirty="0"/>
              <a:t>2 </a:t>
            </a:r>
            <a:r>
              <a:rPr lang="en-CA" dirty="0"/>
              <a:t>, C. Fletcher</a:t>
            </a:r>
            <a:r>
              <a:rPr lang="en-CA" baseline="30000" dirty="0"/>
              <a:t>3</a:t>
            </a:r>
            <a:br>
              <a:rPr lang="en-CA" dirty="0"/>
            </a:br>
            <a:r>
              <a:rPr lang="en-CA" baseline="30000" dirty="0"/>
              <a:t>1</a:t>
            </a:r>
            <a:r>
              <a:rPr lang="en-CA" dirty="0"/>
              <a:t>University of Toronto, Department of Physics, Toronto, Canada.</a:t>
            </a:r>
            <a:br>
              <a:rPr lang="en-CA" dirty="0"/>
            </a:br>
            <a:r>
              <a:rPr lang="en-CA" baseline="30000" dirty="0"/>
              <a:t>2</a:t>
            </a:r>
            <a:r>
              <a:rPr lang="en-CA" dirty="0"/>
              <a:t>Environment and Climate Change Canada.</a:t>
            </a:r>
            <a:br>
              <a:rPr lang="en-CA" dirty="0"/>
            </a:br>
            <a:r>
              <a:rPr lang="en-CA" baseline="30000" dirty="0"/>
              <a:t>3</a:t>
            </a:r>
            <a:r>
              <a:rPr lang="en-CA" dirty="0"/>
              <a:t>University of Waterloo, Department of Geography and Environmental Management, Waterloo, Canada.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8E0EF-8146-41A7-814B-01BDB695A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0498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75C1E-4427-44AD-BF46-BF659E710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No significant difference is observed in ascending and descending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6F379-8FC2-4389-B86A-6F7965F4B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10</a:t>
            </a:fld>
            <a:endParaRPr lang="en-C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0B5896-FC99-4DA0-8CFF-AE2509D30780}"/>
              </a:ext>
            </a:extLst>
          </p:cNvPr>
          <p:cNvGrpSpPr/>
          <p:nvPr/>
        </p:nvGrpSpPr>
        <p:grpSpPr>
          <a:xfrm>
            <a:off x="5867400" y="1724300"/>
            <a:ext cx="3178002" cy="4753349"/>
            <a:chOff x="6096000" y="1930318"/>
            <a:chExt cx="2625049" cy="440335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1D4ACB7-2AAA-4851-93B4-E0786843CCD3}"/>
                </a:ext>
              </a:extLst>
            </p:cNvPr>
            <p:cNvGrpSpPr/>
            <p:nvPr/>
          </p:nvGrpSpPr>
          <p:grpSpPr>
            <a:xfrm>
              <a:off x="6096000" y="1930318"/>
              <a:ext cx="2625049" cy="3894321"/>
              <a:chOff x="960603" y="1895723"/>
              <a:chExt cx="2755694" cy="408813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AE15A9-66E2-4D4C-ADF7-5EA24432775B}"/>
                  </a:ext>
                </a:extLst>
              </p:cNvPr>
              <p:cNvSpPr txBox="1"/>
              <p:nvPr/>
            </p:nvSpPr>
            <p:spPr>
              <a:xfrm>
                <a:off x="1970985" y="1895723"/>
                <a:ext cx="1256013" cy="343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524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Background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927BA05-F782-4348-8537-02AD3170EE53}"/>
                  </a:ext>
                </a:extLst>
              </p:cNvPr>
              <p:cNvSpPr txBox="1"/>
              <p:nvPr/>
            </p:nvSpPr>
            <p:spPr>
              <a:xfrm>
                <a:off x="960603" y="2238432"/>
                <a:ext cx="440081" cy="1964477"/>
              </a:xfrm>
              <a:prstGeom prst="rect">
                <a:avLst/>
              </a:prstGeom>
              <a:noFill/>
            </p:spPr>
            <p:txBody>
              <a:bodyPr vert="vert270" wrap="square" rtlCol="0" anchor="ctr" anchorCtr="0">
                <a:spAutoFit/>
              </a:bodyPr>
              <a:lstStyle/>
              <a:p>
                <a:pPr algn="ctr"/>
                <a:r>
                  <a:rPr lang="en-CA" sz="1524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Aeolus </a:t>
                </a:r>
                <a:r>
                  <a:rPr lang="en-US" altLang="zh-TW" sz="1524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Rayleigh clear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BC1CD3-07C3-4E5E-A8EA-C33F59E5D910}"/>
                  </a:ext>
                </a:extLst>
              </p:cNvPr>
              <p:cNvSpPr txBox="1"/>
              <p:nvPr/>
            </p:nvSpPr>
            <p:spPr>
              <a:xfrm>
                <a:off x="960603" y="4325180"/>
                <a:ext cx="440081" cy="1658679"/>
              </a:xfrm>
              <a:prstGeom prst="rect">
                <a:avLst/>
              </a:prstGeom>
              <a:noFill/>
            </p:spPr>
            <p:txBody>
              <a:bodyPr vert="vert270" wrap="square" rtlCol="0" anchor="ctr" anchorCtr="0">
                <a:spAutoFit/>
              </a:bodyPr>
              <a:lstStyle/>
              <a:p>
                <a:pPr algn="ctr"/>
                <a:r>
                  <a:rPr lang="en-CA" sz="1524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Aeolus </a:t>
                </a:r>
                <a:r>
                  <a:rPr lang="en-US" altLang="zh-TW" sz="1524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Mie cloud</a:t>
                </a:r>
              </a:p>
            </p:txBody>
          </p:sp>
          <p:pic>
            <p:nvPicPr>
              <p:cNvPr id="11" name="Picture 10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4784E453-F9E4-4FF4-9639-CD4CDE54B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1684" y="2382691"/>
                <a:ext cx="2234613" cy="1675960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DEC47DD3-91EC-4A0D-846B-F053A43770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1684" y="4307899"/>
                <a:ext cx="2234613" cy="1675960"/>
              </a:xfrm>
              <a:prstGeom prst="rect">
                <a:avLst/>
              </a:prstGeom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641976-2E8A-4BBD-9F50-08C495B12A6A}"/>
                </a:ext>
              </a:extLst>
            </p:cNvPr>
            <p:cNvSpPr/>
            <p:nvPr/>
          </p:nvSpPr>
          <p:spPr>
            <a:xfrm>
              <a:off x="6505284" y="5860143"/>
              <a:ext cx="2085379" cy="4735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sz="2477" dirty="0"/>
                <a:t>Inliers, all level</a:t>
              </a: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6144F73-3462-46D3-AEB3-9A8CD2C35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713265" cy="3880773"/>
          </a:xfrm>
        </p:spPr>
        <p:txBody>
          <a:bodyPr>
            <a:noAutofit/>
          </a:bodyPr>
          <a:lstStyle/>
          <a:p>
            <a:r>
              <a:rPr lang="en-CA" sz="2000" dirty="0"/>
              <a:t>The inliers using RANSAC algorithm between Aeolus and background show no significant statistical difference between the ascending and descending Aeolus winds</a:t>
            </a:r>
          </a:p>
          <a:p>
            <a:r>
              <a:rPr lang="en-CA" sz="2000" dirty="0"/>
              <a:t>The results of Mie cloud are more consistent than Rayleigh clear</a:t>
            </a: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B753F7-6A51-41F0-A95A-8FA29BDA8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74923" y="13089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0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F39BE-CB5F-4D00-A763-43122F94F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87886-6534-49E4-9CB6-1D5C70C88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6"/>
          </a:xfrm>
        </p:spPr>
        <p:txBody>
          <a:bodyPr>
            <a:normAutofit/>
          </a:bodyPr>
          <a:lstStyle/>
          <a:p>
            <a:r>
              <a:rPr lang="en-CA" dirty="0"/>
              <a:t>The ESA Aeolus provides the first global coverage wind profile measurements from space</a:t>
            </a:r>
          </a:p>
          <a:p>
            <a:r>
              <a:rPr lang="en-CA" dirty="0"/>
              <a:t>As Canadian contribution for Aeolus </a:t>
            </a:r>
            <a:r>
              <a:rPr lang="en-CA" dirty="0" err="1"/>
              <a:t>cal</a:t>
            </a:r>
            <a:r>
              <a:rPr lang="en-CA" dirty="0"/>
              <a:t>/</a:t>
            </a:r>
            <a:r>
              <a:rPr lang="en-CA" dirty="0" err="1"/>
              <a:t>val</a:t>
            </a:r>
            <a:r>
              <a:rPr lang="en-CA" dirty="0"/>
              <a:t> team, UofT collaborates with ECCC to validate the Aeolus Level-2B product at Iqaluit and Whitehorse supersites</a:t>
            </a:r>
          </a:p>
          <a:p>
            <a:r>
              <a:rPr lang="en-CA" dirty="0"/>
              <a:t>Biases were corrected using </a:t>
            </a:r>
            <a:r>
              <a:rPr lang="en-US" altLang="zh-TW" dirty="0"/>
              <a:t>O-B statistics where background is the short-range forecast at ECCC</a:t>
            </a:r>
          </a:p>
          <a:p>
            <a:r>
              <a:rPr lang="en-CA" dirty="0"/>
              <a:t>Bias corrected and quality controlled Aeolus winds are noisier than other datasets</a:t>
            </a:r>
          </a:p>
          <a:p>
            <a:r>
              <a:rPr lang="en-CA" dirty="0"/>
              <a:t>Aeolus is more consistent with other datasets in the upper troposphere to lower stratosphere</a:t>
            </a:r>
          </a:p>
          <a:p>
            <a:r>
              <a:rPr lang="en-CA" dirty="0"/>
              <a:t>The results from Rayleigh clear are less consistent than from Mie cloud</a:t>
            </a:r>
          </a:p>
          <a:p>
            <a:r>
              <a:rPr lang="en-CA" dirty="0"/>
              <a:t>The agreement has significantly improved when we excluded the outliers using the RANSAC algorithm, especially for the </a:t>
            </a:r>
            <a:r>
              <a:rPr lang="en-US" altLang="zh-TW" dirty="0"/>
              <a:t>Rayleigh channel</a:t>
            </a:r>
            <a:endParaRPr lang="en-CA" dirty="0"/>
          </a:p>
          <a:p>
            <a:r>
              <a:rPr lang="en-CA" dirty="0"/>
              <a:t>Biased corrected ascending and descending winds perform similarly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4E788-B18C-4411-8A3B-596B9887B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11</a:t>
            </a:fld>
            <a:endParaRPr lang="en-CA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4AB393-5D72-4908-900D-1FE9122AFB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9640" y="7437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2B252-2E95-4070-8C7E-BD3A00F6A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ESA’s Aeolus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DC42D-D6C2-44BF-8C61-8CA2F0384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90870"/>
            <a:ext cx="7181192" cy="4915616"/>
          </a:xfrm>
        </p:spPr>
        <p:txBody>
          <a:bodyPr>
            <a:noAutofit/>
          </a:bodyPr>
          <a:lstStyle/>
          <a:p>
            <a:r>
              <a:rPr lang="en-CA" sz="2300" dirty="0"/>
              <a:t>ALADIN: Atmospheric </a:t>
            </a:r>
            <a:r>
              <a:rPr lang="en-CA" sz="2300" dirty="0" err="1"/>
              <a:t>LAser</a:t>
            </a:r>
            <a:r>
              <a:rPr lang="en-CA" sz="2300" dirty="0"/>
              <a:t> Doppler Instrument</a:t>
            </a:r>
          </a:p>
          <a:p>
            <a:r>
              <a:rPr lang="en-CA" sz="2300" dirty="0"/>
              <a:t>Doppler wind lidar: Measure Doppler frequency shift of backscattered laser light</a:t>
            </a:r>
          </a:p>
          <a:p>
            <a:r>
              <a:rPr lang="en-CA" sz="2300" dirty="0"/>
              <a:t>For Aeolus (UV), scattering from:</a:t>
            </a:r>
            <a:endParaRPr lang="en-CA" sz="2100" dirty="0"/>
          </a:p>
          <a:p>
            <a:pPr lvl="1"/>
            <a:r>
              <a:rPr lang="en-CA" sz="1800" dirty="0"/>
              <a:t>Rayleigh scattering from air molecules</a:t>
            </a:r>
          </a:p>
          <a:p>
            <a:pPr lvl="1"/>
            <a:r>
              <a:rPr lang="en-CA" sz="1800" dirty="0"/>
              <a:t>Mie scattering from particles (aerosol/cloud)</a:t>
            </a:r>
          </a:p>
          <a:p>
            <a:r>
              <a:rPr lang="en-CA" sz="2300" dirty="0"/>
              <a:t>Aeolus measures profiles of line-of-sight (LOS) winds from 0 to 30 km altitude, perpendicular to satellite velocity</a:t>
            </a:r>
          </a:p>
          <a:p>
            <a:pPr lvl="1"/>
            <a:r>
              <a:rPr lang="en-CA" sz="1800" dirty="0"/>
              <a:t>Mostly u-wind information, apart from at poles, where LOS is pointing in v-wind direction</a:t>
            </a:r>
          </a:p>
          <a:p>
            <a:pPr lvl="1"/>
            <a:r>
              <a:rPr lang="en-CA" sz="1800" dirty="0"/>
              <a:t>w-wind assumed to be small (negligible)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8000E-FF91-4BC9-AC61-9E16ED72B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2</a:t>
            </a:fld>
            <a:endParaRPr lang="en-CA" dirty="0"/>
          </a:p>
        </p:txBody>
      </p:sp>
      <p:pic>
        <p:nvPicPr>
          <p:cNvPr id="6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DCB7B1E-2E70-4E36-B1F3-26D01A95C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357" y="306168"/>
            <a:ext cx="2509899" cy="298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5B0D7E-2BC9-4E8E-B203-704A10AA5C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9393" y="3431350"/>
            <a:ext cx="3481553" cy="2610012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0D089B-9CC4-40FF-98BE-6E3B24C5B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29739" y="7295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3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CD99D-FC16-42F5-ABF6-0AFF393A9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828328" cy="1320800"/>
          </a:xfrm>
        </p:spPr>
        <p:txBody>
          <a:bodyPr/>
          <a:lstStyle/>
          <a:p>
            <a:r>
              <a:rPr lang="en-CA" dirty="0"/>
              <a:t>Canadian Contribution for Aeolus Cal/Val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44202-2C92-4475-9BA2-E4E7EF03C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13974" cy="4351338"/>
          </a:xfrm>
        </p:spPr>
        <p:txBody>
          <a:bodyPr/>
          <a:lstStyle/>
          <a:p>
            <a:r>
              <a:rPr lang="en-CA" dirty="0"/>
              <a:t>ECCC Canadian Arctic Weather Sciences (CAWS)</a:t>
            </a:r>
          </a:p>
          <a:p>
            <a:pPr lvl="1"/>
            <a:r>
              <a:rPr lang="en-CA" dirty="0"/>
              <a:t>Iqaluit Supersite (63.75N 68.55W)</a:t>
            </a:r>
          </a:p>
          <a:p>
            <a:pPr lvl="1"/>
            <a:r>
              <a:rPr lang="en-CA" dirty="0"/>
              <a:t>Whitehorse Supersite (60.73N 135.06W)</a:t>
            </a:r>
          </a:p>
          <a:p>
            <a:r>
              <a:rPr lang="en-US" altLang="zh-TW" dirty="0"/>
              <a:t>Early FM-B period: August 2</a:t>
            </a:r>
            <a:r>
              <a:rPr lang="en-US" altLang="zh-TW" baseline="30000" dirty="0"/>
              <a:t>nd</a:t>
            </a:r>
            <a:r>
              <a:rPr lang="en-US" altLang="zh-TW" dirty="0"/>
              <a:t>-September 30</a:t>
            </a:r>
            <a:r>
              <a:rPr lang="en-US" altLang="zh-TW" baseline="30000" dirty="0"/>
              <a:t>th</a:t>
            </a:r>
            <a:r>
              <a:rPr lang="en-US" altLang="zh-TW" dirty="0"/>
              <a:t>, 2019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0E000-E905-44AF-A840-650EB92A4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3</a:t>
            </a:fld>
            <a:endParaRPr lang="en-CA"/>
          </a:p>
        </p:txBody>
      </p:sp>
      <p:pic>
        <p:nvPicPr>
          <p:cNvPr id="5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89C94B-5F1D-49C7-A622-74D4E2E040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" t="14223" r="6286" b="9512"/>
          <a:stretch/>
        </p:blipFill>
        <p:spPr>
          <a:xfrm>
            <a:off x="1126773" y="3565524"/>
            <a:ext cx="6936828" cy="292735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8F4D57C-CD8B-46AB-B9E1-F45404C5721B}"/>
              </a:ext>
            </a:extLst>
          </p:cNvPr>
          <p:cNvGrpSpPr/>
          <p:nvPr/>
        </p:nvGrpSpPr>
        <p:grpSpPr>
          <a:xfrm>
            <a:off x="8640747" y="1428750"/>
            <a:ext cx="2894201" cy="4604743"/>
            <a:chOff x="5364088" y="819475"/>
            <a:chExt cx="3819879" cy="59526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B47E78A-CD0F-4D3A-A887-72BBF90BED72}"/>
                </a:ext>
              </a:extLst>
            </p:cNvPr>
            <p:cNvGrpSpPr/>
            <p:nvPr/>
          </p:nvGrpSpPr>
          <p:grpSpPr>
            <a:xfrm>
              <a:off x="5364088" y="819475"/>
              <a:ext cx="3722845" cy="5921893"/>
              <a:chOff x="5086742" y="542348"/>
              <a:chExt cx="3722845" cy="5921893"/>
            </a:xfrm>
          </p:grpSpPr>
          <p:pic>
            <p:nvPicPr>
              <p:cNvPr id="9" name="Picture 8" descr="D:\metNav\northern marine transportation corridors.png">
                <a:extLst>
                  <a:ext uri="{FF2B5EF4-FFF2-40B4-BE49-F238E27FC236}">
                    <a16:creationId xmlns:a16="http://schemas.microsoft.com/office/drawing/2014/main" id="{1F291FC2-0FC3-41D2-BDD3-1C2B6DB991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162204" y="542348"/>
                <a:ext cx="3647382" cy="2775712"/>
              </a:xfrm>
              <a:prstGeom prst="rect">
                <a:avLst/>
              </a:prstGeom>
              <a:noFill/>
            </p:spPr>
          </p:pic>
          <p:pic>
            <p:nvPicPr>
              <p:cNvPr id="10" name="Picture 2" descr="PaulWebGIF">
                <a:extLst>
                  <a:ext uri="{FF2B5EF4-FFF2-40B4-BE49-F238E27FC236}">
                    <a16:creationId xmlns:a16="http://schemas.microsoft.com/office/drawing/2014/main" id="{DE6744E5-41E0-463D-9823-80C1541B4D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2204" y="3383280"/>
                <a:ext cx="3647382" cy="30809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5A49B6-C90D-405D-BC1A-DED31C24B5C9}"/>
                  </a:ext>
                </a:extLst>
              </p:cNvPr>
              <p:cNvSpPr txBox="1"/>
              <p:nvPr/>
            </p:nvSpPr>
            <p:spPr>
              <a:xfrm>
                <a:off x="5162205" y="3140968"/>
                <a:ext cx="3647382" cy="67707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350" dirty="0">
                    <a:solidFill>
                      <a:schemeClr val="bg1"/>
                    </a:solidFill>
                  </a:rPr>
                  <a:t>Iqaluit &amp; Whitehorse are weather and transportation hot spots</a:t>
                </a:r>
                <a:endParaRPr lang="en-US" sz="13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5-Point Star 9">
                <a:extLst>
                  <a:ext uri="{FF2B5EF4-FFF2-40B4-BE49-F238E27FC236}">
                    <a16:creationId xmlns:a16="http://schemas.microsoft.com/office/drawing/2014/main" id="{1D76C0C3-9E9E-4C6E-B1C8-42E4350E00AA}"/>
                  </a:ext>
                </a:extLst>
              </p:cNvPr>
              <p:cNvSpPr/>
              <p:nvPr/>
            </p:nvSpPr>
            <p:spPr bwMode="auto">
              <a:xfrm>
                <a:off x="7841411" y="1990589"/>
                <a:ext cx="369499" cy="413305"/>
              </a:xfrm>
              <a:prstGeom prst="star5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4" tIns="34292" rIns="68584" bIns="3429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7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1350"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3" name="5-Point Star 10">
                <a:extLst>
                  <a:ext uri="{FF2B5EF4-FFF2-40B4-BE49-F238E27FC236}">
                    <a16:creationId xmlns:a16="http://schemas.microsoft.com/office/drawing/2014/main" id="{943F4F82-F1F7-442E-8842-25B1D5557F35}"/>
                  </a:ext>
                </a:extLst>
              </p:cNvPr>
              <p:cNvSpPr/>
              <p:nvPr/>
            </p:nvSpPr>
            <p:spPr bwMode="auto">
              <a:xfrm>
                <a:off x="7656661" y="4874069"/>
                <a:ext cx="369499" cy="413305"/>
              </a:xfrm>
              <a:prstGeom prst="star5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4" tIns="34292" rIns="68584" bIns="3429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7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1350"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4" name="5-Point Star 11">
                <a:extLst>
                  <a:ext uri="{FF2B5EF4-FFF2-40B4-BE49-F238E27FC236}">
                    <a16:creationId xmlns:a16="http://schemas.microsoft.com/office/drawing/2014/main" id="{70A24755-6962-4E18-846E-E24A68893EBB}"/>
                  </a:ext>
                </a:extLst>
              </p:cNvPr>
              <p:cNvSpPr/>
              <p:nvPr/>
            </p:nvSpPr>
            <p:spPr bwMode="auto">
              <a:xfrm>
                <a:off x="5086742" y="1965134"/>
                <a:ext cx="369499" cy="413305"/>
              </a:xfrm>
              <a:prstGeom prst="star5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4" tIns="34292" rIns="68584" bIns="3429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7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1350"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5" name="5-Point Star 12">
                <a:extLst>
                  <a:ext uri="{FF2B5EF4-FFF2-40B4-BE49-F238E27FC236}">
                    <a16:creationId xmlns:a16="http://schemas.microsoft.com/office/drawing/2014/main" id="{9F5CA958-7D4F-4483-B956-EA5DC1FDDAF1}"/>
                  </a:ext>
                </a:extLst>
              </p:cNvPr>
              <p:cNvSpPr/>
              <p:nvPr/>
            </p:nvSpPr>
            <p:spPr bwMode="auto">
              <a:xfrm>
                <a:off x="5508104" y="5517232"/>
                <a:ext cx="369499" cy="413305"/>
              </a:xfrm>
              <a:prstGeom prst="star5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4" tIns="34292" rIns="68584" bIns="34292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71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1350"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337379-2F36-4D00-88DE-B1B91617ADEE}"/>
                </a:ext>
              </a:extLst>
            </p:cNvPr>
            <p:cNvSpPr txBox="1"/>
            <p:nvPr/>
          </p:nvSpPr>
          <p:spPr>
            <a:xfrm>
              <a:off x="5439551" y="6218148"/>
              <a:ext cx="3744416" cy="553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Common storm tracks in the Arctic as identified by MSC operational forecasters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BB8DD61-A02E-44B0-8E23-6A256241682B}"/>
              </a:ext>
            </a:extLst>
          </p:cNvPr>
          <p:cNvSpPr/>
          <p:nvPr/>
        </p:nvSpPr>
        <p:spPr>
          <a:xfrm>
            <a:off x="10348405" y="6018295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err="1"/>
              <a:t>Mariani</a:t>
            </a:r>
            <a:r>
              <a:rPr lang="en-CA" dirty="0"/>
              <a:t>, Z.</a:t>
            </a:r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0ECDA3-A167-4E86-9123-9D291D7D5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97426" y="7140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6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77F7D-B89C-4047-9ACA-D1103F2D0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Datasets Used in the Validation of Aeolus Level-2</a:t>
            </a:r>
            <a:r>
              <a:rPr lang="en-US" altLang="zh-TW" dirty="0"/>
              <a:t>B Product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989D7-A70B-4282-8558-CD8DF94D3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43" name="Content Placeholder 3">
            <a:extLst>
              <a:ext uri="{FF2B5EF4-FFF2-40B4-BE49-F238E27FC236}">
                <a16:creationId xmlns:a16="http://schemas.microsoft.com/office/drawing/2014/main" id="{41715BCC-7437-4148-A053-EEC0F8DB3D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8967603"/>
              </p:ext>
            </p:extLst>
          </p:nvPr>
        </p:nvGraphicFramePr>
        <p:xfrm>
          <a:off x="957561" y="1874929"/>
          <a:ext cx="10276878" cy="42484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4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71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547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24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Datasets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1554" marR="215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2400" b="1" kern="1200" dirty="0">
                          <a:solidFill>
                            <a:schemeClr val="lt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Operation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554" marR="215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2400" b="1" kern="1200" dirty="0">
                          <a:solidFill>
                            <a:schemeClr val="lt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Wind measurement and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2400" b="1" kern="1200" dirty="0">
                          <a:solidFill>
                            <a:schemeClr val="lt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temporal/geographic resolution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554" marR="2155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86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Background</a:t>
                      </a:r>
                    </a:p>
                  </a:txBody>
                  <a:tcPr marL="21554" marR="2155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Short-range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(6h)</a:t>
                      </a:r>
                      <a:r>
                        <a:rPr lang="en-CA" sz="2400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forecast from ECCC</a:t>
                      </a:r>
                    </a:p>
                  </a:txBody>
                  <a:tcPr marL="21554" marR="21554" marT="0" marB="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HLOS wind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At Aeolus measurement locations</a:t>
                      </a:r>
                    </a:p>
                  </a:txBody>
                  <a:tcPr marL="21554" marR="2155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86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2400" kern="1200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Reanalysis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2400" kern="1200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ERA5</a:t>
                      </a:r>
                      <a:endParaRPr lang="en-US" sz="2400" kern="1200" dirty="0">
                        <a:solidFill>
                          <a:schemeClr val="bg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554" marR="2155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Hourly reanalysis data on pressure levels</a:t>
                      </a:r>
                    </a:p>
                  </a:txBody>
                  <a:tcPr marL="21554" marR="21554" marT="0" marB="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U- and V-component of wind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2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1 hour</a:t>
                      </a:r>
                      <a:r>
                        <a:rPr lang="en-CA" sz="2400" baseline="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 / 137 pressure levels up to ~80 km range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1554" marR="21554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586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Radiosondes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1554" marR="215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Balloon</a:t>
                      </a:r>
                      <a:r>
                        <a:rPr lang="en-CA" sz="2400" baseline="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-launched </a:t>
                      </a:r>
                      <a:r>
                        <a:rPr lang="en-CA" sz="2400" baseline="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sonde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1554" marR="21554" marT="0" marB="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Profiles of winds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2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12 hours / ~15 m res. up to ~30 km </a:t>
                      </a:r>
                      <a:r>
                        <a:rPr lang="en-CA" sz="24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a.g.l</a:t>
                      </a:r>
                      <a:r>
                        <a:rPr lang="en-CA" sz="2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1554" marR="21554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BAF904-D117-48D3-A81D-926B2C506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9268" y="13226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8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87894-14F1-42BF-AA16-F44A96543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HLOS Wind Bias Correction Strategy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0175D-0C33-45D5-AFCB-5A310A3A5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4110963"/>
          </a:xfrm>
        </p:spPr>
        <p:txBody>
          <a:bodyPr/>
          <a:lstStyle/>
          <a:p>
            <a:r>
              <a:rPr lang="en-US" dirty="0"/>
              <a:t>The biases of FM-2 HLOS winds are significant and should be corrected as much as possible before using them for data assimilation and validation against other wind measurements</a:t>
            </a:r>
          </a:p>
          <a:p>
            <a:r>
              <a:rPr lang="en-US" dirty="0"/>
              <a:t>The biases are more important for Rayleigh channel than Mie channel</a:t>
            </a:r>
          </a:p>
          <a:p>
            <a:r>
              <a:rPr lang="en-US" dirty="0"/>
              <a:t>The biases vary mostly with the orbit node and latitude, and to a lesser extend with longitude and height</a:t>
            </a:r>
          </a:p>
          <a:p>
            <a:r>
              <a:rPr lang="en-US" dirty="0"/>
              <a:t>ECCC develops a bias correction scheme similar to the ECMWF one:</a:t>
            </a:r>
          </a:p>
          <a:p>
            <a:pPr lvl="1"/>
            <a:r>
              <a:rPr lang="en-US" dirty="0"/>
              <a:t>A dynamic bias correction based on the mean O-B from the previous 7 days as a function of orbit phase and latitude (more specifically argument of latitude) for both Rayleigh and Mie HLOS winds</a:t>
            </a:r>
          </a:p>
          <a:p>
            <a:pPr lvl="1"/>
            <a:r>
              <a:rPr lang="en-US" dirty="0"/>
              <a:t>For the Rayleigh HLOS wind, the correction is also function of longitude (36 degrees wide)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E6D94-128A-4898-BF7D-53CCC5BBF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5</a:t>
            </a:fld>
            <a:endParaRPr lang="en-CA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E78495-C13E-46BE-BFB5-D7E875661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3192" y="7811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0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7B90E-AD5C-46FA-95FF-8E2A8223D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Bias Corrections</a:t>
            </a:r>
            <a:endParaRPr lang="en-CA" dirty="0"/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B33CB5E4-CEE3-49C4-83E1-69F61E1E1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53" y="1477633"/>
            <a:ext cx="7120560" cy="47451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4A7E6-85AE-4E59-AD41-350003D9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6</a:t>
            </a:fld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D1879E-9279-4971-9555-2450F2F580FA}"/>
              </a:ext>
            </a:extLst>
          </p:cNvPr>
          <p:cNvSpPr/>
          <p:nvPr/>
        </p:nvSpPr>
        <p:spPr>
          <a:xfrm>
            <a:off x="10573774" y="5987018"/>
            <a:ext cx="1200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Laroche, S.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54A2D7-F06D-4595-AEFA-695E27BBE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1816" y="7502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1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A16B8-6B4F-4BDA-8A5B-129A269F5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Data Screening and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6D9B2-6A87-420B-9B11-B9FCE2157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55924"/>
            <a:ext cx="8596668" cy="5019261"/>
          </a:xfrm>
        </p:spPr>
        <p:txBody>
          <a:bodyPr>
            <a:normAutofit/>
          </a:bodyPr>
          <a:lstStyle/>
          <a:p>
            <a:r>
              <a:rPr lang="en-US" dirty="0"/>
              <a:t>Data screening and processing as recommended by ECMWF for the </a:t>
            </a:r>
            <a:r>
              <a:rPr lang="en-US" dirty="0" err="1"/>
              <a:t>intercomparison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Remove all HLOS winds within 20 </a:t>
            </a:r>
            <a:r>
              <a:rPr lang="en-US" dirty="0" err="1"/>
              <a:t>hPa</a:t>
            </a:r>
            <a:r>
              <a:rPr lang="en-US" dirty="0"/>
              <a:t> (~250 m) of the surface (to try to avoid any undetected ground returns)</a:t>
            </a:r>
          </a:p>
          <a:p>
            <a:pPr lvl="1"/>
            <a:r>
              <a:rPr lang="en-US" dirty="0"/>
              <a:t>Remove Rayleigh winds at pressure &gt; 850 </a:t>
            </a:r>
            <a:r>
              <a:rPr lang="en-US" dirty="0" err="1"/>
              <a:t>hPa</a:t>
            </a:r>
            <a:endParaRPr lang="en-US" dirty="0"/>
          </a:p>
          <a:p>
            <a:pPr lvl="1"/>
            <a:r>
              <a:rPr lang="en-US" dirty="0"/>
              <a:t>Remove Rayleigh winds with:</a:t>
            </a:r>
          </a:p>
          <a:p>
            <a:pPr lvl="2"/>
            <a:r>
              <a:rPr lang="en-US" dirty="0"/>
              <a:t>estimated errors &gt; 12 m/s if pressure &lt;= 200 </a:t>
            </a:r>
            <a:r>
              <a:rPr lang="en-US" dirty="0" err="1"/>
              <a:t>hPa</a:t>
            </a:r>
            <a:endParaRPr lang="en-US" dirty="0"/>
          </a:p>
          <a:p>
            <a:pPr lvl="2"/>
            <a:r>
              <a:rPr lang="en-US" dirty="0"/>
              <a:t>estimated errors &gt; 8.5 m/s if pressure &gt; 200 </a:t>
            </a:r>
            <a:r>
              <a:rPr lang="en-US" dirty="0" err="1"/>
              <a:t>hPa</a:t>
            </a:r>
            <a:endParaRPr lang="en-US" dirty="0"/>
          </a:p>
          <a:p>
            <a:pPr lvl="2"/>
            <a:r>
              <a:rPr lang="en-US" dirty="0"/>
              <a:t>horizontal accumulation lengths &lt; 60 km</a:t>
            </a:r>
          </a:p>
          <a:p>
            <a:pPr lvl="2"/>
            <a:r>
              <a:rPr lang="en-US" dirty="0"/>
              <a:t>vertical accumulation lengths &lt; 300 m</a:t>
            </a:r>
          </a:p>
          <a:p>
            <a:pPr lvl="1"/>
            <a:r>
              <a:rPr lang="en-US" dirty="0"/>
              <a:t>Remove Mie winds with ▪ estimated errors &gt; 5 m/s</a:t>
            </a:r>
          </a:p>
          <a:p>
            <a:r>
              <a:rPr lang="en-CA" dirty="0"/>
              <a:t>Additional data screening:</a:t>
            </a:r>
          </a:p>
          <a:p>
            <a:pPr lvl="1"/>
            <a:r>
              <a:rPr lang="en-US" dirty="0"/>
              <a:t>Background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5300B-6BF6-4602-B299-DB8F78275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7</a:t>
            </a:fld>
            <a:endParaRPr lang="en-CA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2F4989-06AF-41DA-8A5A-AA5B29D96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9537" y="7263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3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6D464-58EB-454F-82B0-55095C2EE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9E41-F2D8-460A-8244-1B6C587FA76F}" type="slidenum">
              <a:rPr lang="en-CA" smtClean="0"/>
              <a:t>8</a:t>
            </a:fld>
            <a:endParaRPr lang="en-CA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04E855-B8CF-4886-B66E-3DF2AC46F1BF}"/>
              </a:ext>
            </a:extLst>
          </p:cNvPr>
          <p:cNvGrpSpPr/>
          <p:nvPr/>
        </p:nvGrpSpPr>
        <p:grpSpPr>
          <a:xfrm>
            <a:off x="352363" y="32167"/>
            <a:ext cx="10613868" cy="6716032"/>
            <a:chOff x="339243" y="33767"/>
            <a:chExt cx="11142104" cy="705027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918F543-8B3D-40AE-9968-AFA3904E28C8}"/>
                </a:ext>
              </a:extLst>
            </p:cNvPr>
            <p:cNvGrpSpPr/>
            <p:nvPr/>
          </p:nvGrpSpPr>
          <p:grpSpPr>
            <a:xfrm>
              <a:off x="1136712" y="243839"/>
              <a:ext cx="10344635" cy="6840207"/>
              <a:chOff x="791272" y="-1"/>
              <a:chExt cx="10344635" cy="6840207"/>
            </a:xfrm>
          </p:grpSpPr>
          <p:pic>
            <p:nvPicPr>
              <p:cNvPr id="13" name="Picture 12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8373A7D5-0425-4511-A465-C358CF1F2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273" y="1805283"/>
                <a:ext cx="3448203" cy="1678305"/>
              </a:xfrm>
              <a:prstGeom prst="rect">
                <a:avLst/>
              </a:prstGeom>
            </p:spPr>
          </p:pic>
          <p:pic>
            <p:nvPicPr>
              <p:cNvPr id="9" name="Picture 8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9501DBB4-31B2-48A5-8D59-5D40132567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9483" y="0"/>
                <a:ext cx="3448207" cy="1678307"/>
              </a:xfrm>
              <a:prstGeom prst="rect">
                <a:avLst/>
              </a:prstGeom>
            </p:spPr>
          </p:pic>
          <p:pic>
            <p:nvPicPr>
              <p:cNvPr id="15" name="Picture 14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784EB63D-0BCD-425D-B08C-95BC454B1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9483" y="1805282"/>
                <a:ext cx="3448207" cy="1678307"/>
              </a:xfrm>
              <a:prstGeom prst="rect">
                <a:avLst/>
              </a:prstGeom>
            </p:spPr>
          </p:pic>
          <p:pic>
            <p:nvPicPr>
              <p:cNvPr id="11" name="Picture 10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F2D46AE2-D74E-4FDA-9369-69A1C0414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7694" y="0"/>
                <a:ext cx="3448207" cy="1678307"/>
              </a:xfrm>
              <a:prstGeom prst="rect">
                <a:avLst/>
              </a:prstGeom>
            </p:spPr>
          </p:pic>
          <p:pic>
            <p:nvPicPr>
              <p:cNvPr id="17" name="Picture 16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1B45F7A3-D3B8-4AB6-88FB-2EE60CCD7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7690" y="1805281"/>
                <a:ext cx="3448207" cy="1678307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CB28718-89DB-4CCC-87F7-ADA6667ACD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9479" y="3483589"/>
                <a:ext cx="3448211" cy="1678309"/>
              </a:xfrm>
              <a:prstGeom prst="rect">
                <a:avLst/>
              </a:prstGeom>
            </p:spPr>
          </p:pic>
          <p:pic>
            <p:nvPicPr>
              <p:cNvPr id="12" name="Picture 11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9F236AE2-D1A2-493B-90C9-FAA26CC96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7696" y="3512371"/>
                <a:ext cx="3448211" cy="1678309"/>
              </a:xfrm>
              <a:prstGeom prst="rect">
                <a:avLst/>
              </a:prstGeom>
            </p:spPr>
          </p:pic>
          <p:pic>
            <p:nvPicPr>
              <p:cNvPr id="14" name="Picture 13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1463D6BD-3B48-4204-9424-95AFBF6B94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7690" y="5161897"/>
                <a:ext cx="3448211" cy="1678309"/>
              </a:xfrm>
              <a:prstGeom prst="rect">
                <a:avLst/>
              </a:prstGeom>
            </p:spPr>
          </p:pic>
          <p:pic>
            <p:nvPicPr>
              <p:cNvPr id="20" name="Picture 19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A7D3B478-8C40-408C-ADE1-1BF275B88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272" y="-1"/>
                <a:ext cx="3448203" cy="1678305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AF7B8EE-A5EC-4050-86FD-191BEE916662}"/>
                </a:ext>
              </a:extLst>
            </p:cNvPr>
            <p:cNvSpPr txBox="1"/>
            <p:nvPr/>
          </p:nvSpPr>
          <p:spPr>
            <a:xfrm>
              <a:off x="2096450" y="39558"/>
              <a:ext cx="1528725" cy="343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52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D6EF85-ECDD-471B-9E87-97D71EFD620A}"/>
                </a:ext>
              </a:extLst>
            </p:cNvPr>
            <p:cNvSpPr txBox="1"/>
            <p:nvPr/>
          </p:nvSpPr>
          <p:spPr>
            <a:xfrm>
              <a:off x="5611350" y="33767"/>
              <a:ext cx="1395348" cy="343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52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Reanalysis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3FF177-C5F8-4024-809F-B081E56CB7A7}"/>
                </a:ext>
              </a:extLst>
            </p:cNvPr>
            <p:cNvSpPr txBox="1"/>
            <p:nvPr/>
          </p:nvSpPr>
          <p:spPr>
            <a:xfrm>
              <a:off x="8987551" y="57873"/>
              <a:ext cx="1572575" cy="343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52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Radiosonde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51C691-5112-482B-BA52-8FC60B218FE1}"/>
                </a:ext>
              </a:extLst>
            </p:cNvPr>
            <p:cNvSpPr txBox="1"/>
            <p:nvPr/>
          </p:nvSpPr>
          <p:spPr>
            <a:xfrm>
              <a:off x="462355" y="3914169"/>
              <a:ext cx="440081" cy="1362391"/>
            </a:xfrm>
            <a:prstGeom prst="rect">
              <a:avLst/>
            </a:prstGeom>
            <a:noFill/>
          </p:spPr>
          <p:txBody>
            <a:bodyPr vert="vert270" wrap="square" rtlCol="0" anchor="ctr" anchorCtr="0">
              <a:spAutoFit/>
            </a:bodyPr>
            <a:lstStyle/>
            <a:p>
              <a:pPr algn="ctr"/>
              <a:r>
                <a:rPr lang="en-CA" sz="152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B9C08FD-C3E6-4051-9D38-2D50A89585B2}"/>
                </a:ext>
              </a:extLst>
            </p:cNvPr>
            <p:cNvSpPr txBox="1"/>
            <p:nvPr/>
          </p:nvSpPr>
          <p:spPr>
            <a:xfrm>
              <a:off x="339243" y="243840"/>
              <a:ext cx="686306" cy="1665356"/>
            </a:xfrm>
            <a:prstGeom prst="rect">
              <a:avLst/>
            </a:prstGeom>
            <a:noFill/>
          </p:spPr>
          <p:txBody>
            <a:bodyPr vert="vert270" wrap="square" rtlCol="0" anchor="ctr" anchorCtr="0">
              <a:spAutoFit/>
            </a:bodyPr>
            <a:lstStyle/>
            <a:p>
              <a:pPr algn="ctr"/>
              <a:r>
                <a:rPr lang="en-CA" sz="152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Aeolus</a:t>
              </a:r>
            </a:p>
            <a:p>
              <a:pPr algn="ctr"/>
              <a:r>
                <a:rPr lang="en-US" altLang="zh-TW" sz="152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Rayleigh clear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82F8200-1CFB-471B-B8DF-71FEA56D1402}"/>
                </a:ext>
              </a:extLst>
            </p:cNvPr>
            <p:cNvSpPr txBox="1"/>
            <p:nvPr/>
          </p:nvSpPr>
          <p:spPr>
            <a:xfrm>
              <a:off x="462356" y="5429054"/>
              <a:ext cx="440081" cy="1631673"/>
            </a:xfrm>
            <a:prstGeom prst="rect">
              <a:avLst/>
            </a:prstGeom>
            <a:noFill/>
          </p:spPr>
          <p:txBody>
            <a:bodyPr vert="vert270" wrap="square" rtlCol="0" anchor="ctr" anchorCtr="0">
              <a:spAutoFit/>
            </a:bodyPr>
            <a:lstStyle/>
            <a:p>
              <a:pPr algn="ctr"/>
              <a:r>
                <a:rPr lang="en-CA" sz="152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Reanalysis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DA93FAA-88AF-4148-A014-83B330622F02}"/>
                </a:ext>
              </a:extLst>
            </p:cNvPr>
            <p:cNvSpPr txBox="1"/>
            <p:nvPr/>
          </p:nvSpPr>
          <p:spPr>
            <a:xfrm>
              <a:off x="339243" y="2309190"/>
              <a:ext cx="686306" cy="1158167"/>
            </a:xfrm>
            <a:prstGeom prst="rect">
              <a:avLst/>
            </a:prstGeom>
            <a:noFill/>
          </p:spPr>
          <p:txBody>
            <a:bodyPr vert="vert270" wrap="square" rtlCol="0" anchor="ctr" anchorCtr="0">
              <a:spAutoFit/>
            </a:bodyPr>
            <a:lstStyle/>
            <a:p>
              <a:pPr algn="ctr"/>
              <a:r>
                <a:rPr lang="en-CA" sz="152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Aeolus</a:t>
              </a:r>
            </a:p>
            <a:p>
              <a:pPr algn="ctr"/>
              <a:r>
                <a:rPr lang="en-US" altLang="zh-TW" sz="152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Mie cloud</a:t>
              </a:r>
            </a:p>
          </p:txBody>
        </p:sp>
      </p:grpSp>
      <p:sp>
        <p:nvSpPr>
          <p:cNvPr id="21" name="Right Bracket 20">
            <a:extLst>
              <a:ext uri="{FF2B5EF4-FFF2-40B4-BE49-F238E27FC236}">
                <a16:creationId xmlns:a16="http://schemas.microsoft.com/office/drawing/2014/main" id="{FBFFF73D-C325-4705-BE29-2EA35D4A5974}"/>
              </a:ext>
            </a:extLst>
          </p:cNvPr>
          <p:cNvSpPr/>
          <p:nvPr/>
        </p:nvSpPr>
        <p:spPr>
          <a:xfrm>
            <a:off x="11079974" y="1036654"/>
            <a:ext cx="155320" cy="1564060"/>
          </a:xfrm>
          <a:prstGeom prst="rightBracke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7105" tIns="43552" rIns="87105" bIns="435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1715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4EC43D-A937-4055-B030-746600CAE12A}"/>
              </a:ext>
            </a:extLst>
          </p:cNvPr>
          <p:cNvSpPr/>
          <p:nvPr/>
        </p:nvSpPr>
        <p:spPr>
          <a:xfrm>
            <a:off x="11235294" y="896088"/>
            <a:ext cx="800604" cy="184519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ctr"/>
            <a:r>
              <a:rPr lang="en-CA" sz="1334" dirty="0">
                <a:solidFill>
                  <a:schemeClr val="bg1"/>
                </a:solidFill>
              </a:rPr>
              <a:t>Apply RANSAC algorithm to Aeolus measurements</a:t>
            </a: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8173D7EC-A24D-455B-90DB-0B9E2D865C6A}"/>
              </a:ext>
            </a:extLst>
          </p:cNvPr>
          <p:cNvSpPr/>
          <p:nvPr/>
        </p:nvSpPr>
        <p:spPr>
          <a:xfrm>
            <a:off x="1681091" y="660934"/>
            <a:ext cx="43552" cy="43552"/>
          </a:xfrm>
          <a:prstGeom prst="flowChartConnector">
            <a:avLst/>
          </a:prstGeom>
          <a:solidFill>
            <a:srgbClr val="004D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715"/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489407B8-F5D1-4F4D-AD7C-5275C879F94E}"/>
              </a:ext>
            </a:extLst>
          </p:cNvPr>
          <p:cNvSpPr/>
          <p:nvPr/>
        </p:nvSpPr>
        <p:spPr>
          <a:xfrm>
            <a:off x="1681091" y="531887"/>
            <a:ext cx="43552" cy="43552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715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163267F5-0ADA-4782-96D9-A9B074D1FFBC}"/>
              </a:ext>
            </a:extLst>
          </p:cNvPr>
          <p:cNvSpPr/>
          <p:nvPr/>
        </p:nvSpPr>
        <p:spPr>
          <a:xfrm>
            <a:off x="1681090" y="790181"/>
            <a:ext cx="43552" cy="4355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715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43441A-978B-4427-8FCD-5FF177EAE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79897" y="3286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740D-F1AD-4194-9FE7-704E0EA90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Impact of outliers on r-square in different levels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1D1CB-643C-40BC-A6C8-FF124CE8D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713265" cy="3880773"/>
          </a:xfrm>
        </p:spPr>
        <p:txBody>
          <a:bodyPr>
            <a:noAutofit/>
          </a:bodyPr>
          <a:lstStyle/>
          <a:p>
            <a:r>
              <a:rPr lang="en-CA" sz="2000" dirty="0"/>
              <a:t>Aeolus is more consistent in the upper troposphere to lower stratosphere (8-16 km)</a:t>
            </a:r>
          </a:p>
          <a:p>
            <a:r>
              <a:rPr lang="en-CA" sz="2000" dirty="0"/>
              <a:t>Aeolus is less consistent in the lower troposphere (2-8 km)</a:t>
            </a:r>
          </a:p>
          <a:p>
            <a:r>
              <a:rPr lang="en-CA" sz="2000" dirty="0"/>
              <a:t>The results from Rayleigh clear are less consistent than from Mie cloud</a:t>
            </a:r>
          </a:p>
          <a:p>
            <a:r>
              <a:rPr lang="en-CA" sz="2000" dirty="0"/>
              <a:t>When excluding the outliers, the r-square between Rayleigh clear and background is still low at Whitehorse in the troposphere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5006E-B20D-41C2-AFA2-E9D7BB648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870F-B23A-41DD-8146-BB7BA1985360}" type="slidenum">
              <a:rPr lang="en-CA" smtClean="0"/>
              <a:t>9</a:t>
            </a:fld>
            <a:endParaRPr lang="en-C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1E8051-346D-42AC-B6B6-5D8F42488E10}"/>
              </a:ext>
            </a:extLst>
          </p:cNvPr>
          <p:cNvGrpSpPr/>
          <p:nvPr/>
        </p:nvGrpSpPr>
        <p:grpSpPr>
          <a:xfrm>
            <a:off x="5509925" y="1578314"/>
            <a:ext cx="5802909" cy="4645610"/>
            <a:chOff x="2852360" y="1780806"/>
            <a:chExt cx="6091712" cy="48768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313DD1A-CD81-4506-9509-647D1E7C4123}"/>
                </a:ext>
              </a:extLst>
            </p:cNvPr>
            <p:cNvSpPr/>
            <p:nvPr/>
          </p:nvSpPr>
          <p:spPr>
            <a:xfrm>
              <a:off x="3554114" y="6160525"/>
              <a:ext cx="2664180" cy="4970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sz="2477" dirty="0"/>
                <a:t>Inliers + Outliers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B0C230-ECCE-402D-A97F-D5447EA72970}"/>
                </a:ext>
              </a:extLst>
            </p:cNvPr>
            <p:cNvSpPr txBox="1"/>
            <p:nvPr/>
          </p:nvSpPr>
          <p:spPr>
            <a:xfrm>
              <a:off x="5698668" y="1780806"/>
              <a:ext cx="1162192" cy="312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33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347602-5710-4D29-A5BC-E9A9FD1C43C9}"/>
                </a:ext>
              </a:extLst>
            </p:cNvPr>
            <p:cNvSpPr txBox="1"/>
            <p:nvPr/>
          </p:nvSpPr>
          <p:spPr>
            <a:xfrm>
              <a:off x="2852360" y="2174890"/>
              <a:ext cx="440081" cy="1979128"/>
            </a:xfrm>
            <a:prstGeom prst="rect">
              <a:avLst/>
            </a:prstGeom>
            <a:noFill/>
          </p:spPr>
          <p:txBody>
            <a:bodyPr vert="vert270" wrap="square" rtlCol="0" anchor="ctr" anchorCtr="0">
              <a:spAutoFit/>
            </a:bodyPr>
            <a:lstStyle/>
            <a:p>
              <a:pPr algn="ctr"/>
              <a:r>
                <a:rPr lang="en-CA" sz="152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Aeolus </a:t>
              </a:r>
              <a:r>
                <a:rPr lang="en-US" altLang="zh-TW" sz="152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Rayleigh clear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46FDF7-BF1B-4BC8-9C0F-9DF66FA671E1}"/>
                </a:ext>
              </a:extLst>
            </p:cNvPr>
            <p:cNvSpPr txBox="1"/>
            <p:nvPr/>
          </p:nvSpPr>
          <p:spPr>
            <a:xfrm>
              <a:off x="2854706" y="4344299"/>
              <a:ext cx="440081" cy="1671047"/>
            </a:xfrm>
            <a:prstGeom prst="rect">
              <a:avLst/>
            </a:prstGeom>
            <a:noFill/>
          </p:spPr>
          <p:txBody>
            <a:bodyPr vert="vert270" wrap="square" rtlCol="0" anchor="ctr" anchorCtr="0">
              <a:spAutoFit/>
            </a:bodyPr>
            <a:lstStyle/>
            <a:p>
              <a:pPr algn="ctr"/>
              <a:r>
                <a:rPr lang="en-CA" sz="152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Aeolus </a:t>
              </a:r>
              <a:r>
                <a:rPr lang="en-US" altLang="zh-TW" sz="1524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Mie cloud</a:t>
              </a:r>
            </a:p>
          </p:txBody>
        </p:sp>
        <p:pic>
          <p:nvPicPr>
            <p:cNvPr id="10" name="Picture 9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AE7C7FF-E0D5-4332-855B-CF0452413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2416" y="2052320"/>
              <a:ext cx="2609195" cy="2130641"/>
            </a:xfrm>
            <a:prstGeom prst="rect">
              <a:avLst/>
            </a:prstGeom>
          </p:spPr>
        </p:pic>
        <p:pic>
          <p:nvPicPr>
            <p:cNvPr id="11" name="Picture 10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CD8A333F-3121-43DA-B7B2-ADB436BF2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2417" y="4103647"/>
              <a:ext cx="2609194" cy="213064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F4018D5-C0FB-48D9-9C83-FF04713BD749}"/>
                </a:ext>
              </a:extLst>
            </p:cNvPr>
            <p:cNvSpPr/>
            <p:nvPr/>
          </p:nvSpPr>
          <p:spPr>
            <a:xfrm>
              <a:off x="7244689" y="6160526"/>
              <a:ext cx="1107608" cy="4970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sz="2477" dirty="0"/>
                <a:t>Inliers</a:t>
              </a:r>
            </a:p>
          </p:txBody>
        </p:sp>
        <p:pic>
          <p:nvPicPr>
            <p:cNvPr id="13" name="Picture 1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D1069B4C-0D63-42FB-8687-A490DB162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9666" y="2099134"/>
              <a:ext cx="2604406" cy="2130640"/>
            </a:xfrm>
            <a:prstGeom prst="rect">
              <a:avLst/>
            </a:prstGeom>
          </p:spPr>
        </p:pic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3C1144B-591A-4297-9E4B-50A41821B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4878" y="4113054"/>
              <a:ext cx="2609194" cy="2134557"/>
            </a:xfrm>
            <a:prstGeom prst="rect">
              <a:avLst/>
            </a:prstGeom>
          </p:spPr>
        </p:pic>
      </p:grp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6B2D0C-D3F1-47E5-8ABF-F876F38C0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01143" y="12757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3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5975</TotalTime>
  <Words>849</Words>
  <Application>Microsoft Office PowerPoint</Application>
  <PresentationFormat>Widescreen</PresentationFormat>
  <Paragraphs>117</Paragraphs>
  <Slides>11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Trebuchet MS</vt:lpstr>
      <vt:lpstr>Wingdings 3</vt:lpstr>
      <vt:lpstr>Facet</vt:lpstr>
      <vt:lpstr>Validation for ESA’s Aeolus Mission using the in-situ instruments at Canadian Arctic and reanalysis data</vt:lpstr>
      <vt:lpstr>The ESA’s Aeolus Mission</vt:lpstr>
      <vt:lpstr>Canadian Contribution for Aeolus Cal/Val Team</vt:lpstr>
      <vt:lpstr>Datasets Used in the Validation of Aeolus Level-2B Product</vt:lpstr>
      <vt:lpstr>HLOS Wind Bias Correction Strategy</vt:lpstr>
      <vt:lpstr>Examples of Bias Corrections</vt:lpstr>
      <vt:lpstr>Data Screening and Processing</vt:lpstr>
      <vt:lpstr>PowerPoint Presentation</vt:lpstr>
      <vt:lpstr>Impact of outliers on r-square in different levels</vt:lpstr>
      <vt:lpstr>No significant difference is observed in ascending and descending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Chou</dc:creator>
  <cp:lastModifiedBy>Gina Chou</cp:lastModifiedBy>
  <cp:revision>148</cp:revision>
  <dcterms:created xsi:type="dcterms:W3CDTF">2020-04-07T20:30:15Z</dcterms:created>
  <dcterms:modified xsi:type="dcterms:W3CDTF">2020-05-01T20:58:05Z</dcterms:modified>
</cp:coreProperties>
</file>