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1" r:id="rId3"/>
    <p:sldId id="257" r:id="rId4"/>
    <p:sldId id="263" r:id="rId5"/>
    <p:sldId id="258" r:id="rId6"/>
    <p:sldId id="264" r:id="rId7"/>
    <p:sldId id="262" r:id="rId8"/>
    <p:sldId id="259" r:id="rId9"/>
    <p:sldId id="269" r:id="rId10"/>
    <p:sldId id="266" r:id="rId11"/>
    <p:sldId id="256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EF9F1-82E0-4FDB-BDA5-6672A5A0E6C4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3BA87-4B62-45CB-9C14-486E0DAB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8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8185C-A21D-44B9-A156-1131018E0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7EB101-651A-434C-B447-65DC3C561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C698BC-208B-46BD-89CD-4C27E7E0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E1FA1-46A7-4403-8B23-F1975698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B48DF3-740F-4AE8-94BC-AB0221E1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28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7DAD87-2EAE-472E-8D07-119D6DF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79EC7F-0E36-46B2-8AD7-44FF5F875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E8B2C3-5384-4385-9BA8-FB2A3CC9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F636BF-3914-497A-8553-447453E3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0D6474-0D77-4BF4-8B3D-02B226A8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93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CFEA7E-80DA-4F92-9D27-A1B7AA2F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4508F2-B57A-435B-9B1C-8E04C8FA9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BB4360-3186-4544-B127-376684B4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BB6575-D1C7-41B3-A8F1-C444EDCD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91DBC2-5931-48C2-92BB-FCA5B2DE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64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9D99C-ED91-41E4-8DED-C6B60088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E6E80-CEEA-4336-AC23-C956FF1C0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CBABA6-D26C-4329-992E-341D15FA0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FB5B36-7366-496D-AF46-E1BD2DA5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8774AA-1056-477F-9CDD-565C3C77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862B50-6528-49E2-9784-AAD6EBAA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54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85EE8-A313-4207-B956-41E94517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47F9F5-02B8-4F24-9292-593C87FF0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BFDA16-1BEC-4A26-AAB7-C5861B41B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04576B2-FD62-4D30-ADDB-27E185617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2EB0DBA-9310-44DB-87C6-77A7019EA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FCE5770-B440-4CB4-B32B-B155F904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BD9CA1-594B-47F3-B51C-DD2B2EEE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D72B52-FBC9-445B-A49C-F40F0F5A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7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1DBB83-6409-455E-9073-AA6FD671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DC5DC5-7402-4625-B231-5FA03909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872DEE-828F-4DAA-9507-162E8540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433481-5D59-4CD0-801E-C2EA7E7B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94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B8A532-9EB7-4232-82A4-64554CCE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05460E6-E262-42DE-BC96-5828EE9E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891FF1-3DEE-4EB9-9F5A-8359DCC5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2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23C25D-C0C2-4F1F-BB18-F4EB1757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264652-C568-489D-BC0A-DC4667C7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A5DB4B-5996-4FCF-93F6-9D8CC6C02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D976CB-1624-447A-9B3B-910B324F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A8F4A0-6F6B-4F5F-B26C-CB1367B9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BFD97BC-2C06-4AD1-BFAC-0DA27546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34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8F2A6A-E766-4CAB-BFDF-3E55FB4A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191819-76B3-4DB7-961C-A51381CF7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41CD27-0FEF-483C-91C7-7CD41439F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DA9A66-F45A-4CE5-8FB1-F0F9915E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29AD84-0C1D-4A14-9155-5C6C0840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22D51A-FE53-46F7-B228-6357CAF1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0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EE0769-5664-4D1D-9D7F-E6BDB23D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25ADCA9-EC29-4C8F-B7DC-6BF4A6680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717727-E9D6-4612-A903-0023E317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DDFAE-55EC-456F-8B87-2229EE2A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6F060E-4CD5-46EF-8ED3-91D33869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83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D625A00-42B2-4E9B-9AAB-312A6F66C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0E2BB1-861A-4C5B-8C83-1B2331F02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4F5AE0-33BC-4CF0-989E-43F58FCD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502A39-AB71-4832-9A99-3E51AC7B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1F6CE0-9313-454C-82F5-50735D1D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7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6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9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9E39-37A3-4667-834B-BE51EECEC10D}" type="datetimeFigureOut">
              <a:rPr lang="en-US" smtClean="0"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55BE-876E-4916-850A-97FDB3FB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326542C-3315-48A2-B335-9C21AB52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5AFEF6-B851-42F8-AEE3-DFBE4172E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FA7BD-0875-41B6-8B14-D597341E1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BAFF6-1B43-4AE4-B585-4ADC7FDC0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06-May-20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95076-444A-4530-913C-C2F36C8CB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A56A2D-0F8C-4D5E-AB19-72D7C8D56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18FD-5765-46DC-9133-DC758245D5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2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795B">
                  <a:tint val="66000"/>
                  <a:satMod val="160000"/>
                </a:srgbClr>
              </a:gs>
              <a:gs pos="50000">
                <a:srgbClr val="00795B">
                  <a:tint val="44500"/>
                  <a:satMod val="160000"/>
                </a:srgbClr>
              </a:gs>
              <a:gs pos="50000">
                <a:srgbClr val="00795B">
                  <a:tint val="23500"/>
                  <a:satMod val="160000"/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8451"/>
            <a:ext cx="994214" cy="79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0451"/>
            <a:ext cx="3177999" cy="64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Respiration and C dynamics in Poplar roots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Boaz </a:t>
            </a:r>
            <a:r>
              <a:rPr lang="en-US" sz="1800" dirty="0" err="1" smtClean="0"/>
              <a:t>Hilman</a:t>
            </a:r>
            <a:r>
              <a:rPr lang="en-US" sz="1800" baseline="30000" dirty="0"/>
              <a:t> 1</a:t>
            </a:r>
            <a:r>
              <a:rPr lang="en-US" sz="1800" dirty="0" smtClean="0"/>
              <a:t>, </a:t>
            </a:r>
            <a:r>
              <a:rPr lang="en-US" sz="1800" dirty="0"/>
              <a:t>Jan Muhr</a:t>
            </a:r>
            <a:r>
              <a:rPr lang="en-US" sz="1800" baseline="30000" dirty="0"/>
              <a:t>1,2</a:t>
            </a:r>
            <a:r>
              <a:rPr lang="en-US" sz="1800" dirty="0"/>
              <a:t>, Juliane </a:t>
            </a:r>
            <a:r>
              <a:rPr lang="en-US" sz="1800" dirty="0" smtClean="0"/>
              <a:t>Helm</a:t>
            </a:r>
            <a:r>
              <a:rPr lang="en-US" sz="1800" baseline="30000" dirty="0"/>
              <a:t> 1</a:t>
            </a:r>
            <a:r>
              <a:rPr lang="en-US" sz="1800" dirty="0" smtClean="0"/>
              <a:t>, </a:t>
            </a:r>
            <a:r>
              <a:rPr lang="en-US" sz="1800" dirty="0"/>
              <a:t>Iris </a:t>
            </a:r>
            <a:r>
              <a:rPr lang="en-US" sz="1800" dirty="0" err="1" smtClean="0"/>
              <a:t>Kuhlmann</a:t>
            </a:r>
            <a:r>
              <a:rPr lang="en-US" sz="1800" baseline="30000" dirty="0"/>
              <a:t> 1</a:t>
            </a:r>
            <a:r>
              <a:rPr lang="en-US" sz="1800" dirty="0" smtClean="0"/>
              <a:t>, </a:t>
            </a:r>
            <a:r>
              <a:rPr lang="en-US" sz="1800" dirty="0"/>
              <a:t>Susan </a:t>
            </a:r>
            <a:r>
              <a:rPr lang="en-US" sz="1800" dirty="0" err="1" smtClean="0"/>
              <a:t>Trumbore</a:t>
            </a:r>
            <a:r>
              <a:rPr lang="en-US" sz="1800" baseline="30000" dirty="0"/>
              <a:t> 1</a:t>
            </a:r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aseline="30000" dirty="0"/>
              <a:t>1</a:t>
            </a:r>
            <a:r>
              <a:rPr lang="en-US" sz="1800" dirty="0"/>
              <a:t> Department of Biogeochemical Processes, Max-Planck Institute for Biogeochemistry, Jena, 07745, Germany</a:t>
            </a:r>
            <a:br>
              <a:rPr lang="en-US" sz="1800" dirty="0"/>
            </a:br>
            <a:r>
              <a:rPr lang="en-US" sz="1800" baseline="30000" dirty="0"/>
              <a:t>2</a:t>
            </a:r>
            <a:r>
              <a:rPr lang="en-US" sz="1800" dirty="0"/>
              <a:t> University of </a:t>
            </a:r>
            <a:r>
              <a:rPr lang="en-US" sz="1800" dirty="0" err="1"/>
              <a:t>Goettingen</a:t>
            </a:r>
            <a:r>
              <a:rPr lang="en-US" sz="1800" dirty="0"/>
              <a:t>, Bioclimatology, Faculty of Forest Sciences, </a:t>
            </a:r>
            <a:r>
              <a:rPr lang="en-US" sz="1800" dirty="0" smtClean="0"/>
              <a:t>Germany</a:t>
            </a:r>
            <a:endParaRPr lang="en-US" sz="2400" dirty="0"/>
          </a:p>
        </p:txBody>
      </p:sp>
      <p:pic>
        <p:nvPicPr>
          <p:cNvPr id="8" name="Picture 2" descr="M:\projects\Hermannsberg_PPSP_2018\Bilder\Hermannsberg\DSC007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971800"/>
            <a:ext cx="4572000" cy="34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900" y="35051"/>
            <a:ext cx="4724400" cy="105460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Repeated respiration incubations of stored roots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66" y="152400"/>
            <a:ext cx="47714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35079"/>
              </p:ext>
            </p:extLst>
          </p:nvPr>
        </p:nvGraphicFramePr>
        <p:xfrm>
          <a:off x="4331585" y="3628815"/>
          <a:ext cx="4572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Coarse roots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Fine roots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many days the fast pool lasted?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6.4 days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 days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much C respired in these days?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5.9 </a:t>
                      </a:r>
                      <a:r>
                        <a:rPr lang="en-US" sz="1800" dirty="0" err="1" smtClean="0"/>
                        <a:t>mgC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6.3 </a:t>
                      </a:r>
                      <a:r>
                        <a:rPr lang="en-US" sz="1800" dirty="0" err="1" smtClean="0"/>
                        <a:t>mgC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Maximal </a:t>
                      </a:r>
                      <a:r>
                        <a:rPr lang="en-US" sz="180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baseline="30000" dirty="0" smtClean="0"/>
                        <a:t>14</a:t>
                      </a:r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42.2‰ ~ 9 </a:t>
                      </a:r>
                      <a:r>
                        <a:rPr lang="en-US" sz="1800" dirty="0" err="1" smtClean="0"/>
                        <a:t>yr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28.6‰ ~ 6 </a:t>
                      </a:r>
                      <a:r>
                        <a:rPr lang="en-US" sz="1800" dirty="0" err="1" smtClean="0"/>
                        <a:t>yr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1089659"/>
            <a:ext cx="40261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response of respiration to storage time in first 8 days-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Increase in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30000" dirty="0"/>
              <a:t>14</a:t>
            </a:r>
            <a:r>
              <a:rPr lang="en-US" dirty="0"/>
              <a:t>C </a:t>
            </a:r>
            <a:r>
              <a:rPr lang="en-US" dirty="0" smtClean="0"/>
              <a:t>– storage with old C was used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Decrease in respiration rate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Decrease in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13</a:t>
            </a:r>
            <a:r>
              <a:rPr lang="en-US" dirty="0" smtClean="0"/>
              <a:t>C and ARQ – probably change in respiratory substrate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incubation in days 15 and 17 are less consistent, maybe the roots reacted with laboratory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Fast pool can be defined as the amount of C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30000" dirty="0"/>
              <a:t>14</a:t>
            </a:r>
            <a:r>
              <a:rPr lang="en-US" dirty="0"/>
              <a:t>C </a:t>
            </a:r>
            <a:r>
              <a:rPr lang="en-US" dirty="0" smtClean="0"/>
              <a:t>signature of current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confidence interval of two analytical errors we defined 8.2‰ as the threshold – all C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30000" dirty="0"/>
              <a:t>14</a:t>
            </a:r>
            <a:r>
              <a:rPr lang="en-US" dirty="0"/>
              <a:t>C </a:t>
            </a:r>
            <a:r>
              <a:rPr lang="en-US" dirty="0" smtClean="0"/>
              <a:t>below that value belongs to the fast pool.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796100" y="5473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Of respired CO</a:t>
            </a:r>
            <a:r>
              <a:rPr lang="en-US" sz="1200" baseline="-25000" dirty="0" smtClean="0"/>
              <a:t>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657600" y="186556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Of respired CO</a:t>
            </a:r>
            <a:r>
              <a:rPr lang="en-US" sz="1200" baseline="-250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48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1325563"/>
          </a:xfrm>
        </p:spPr>
        <p:txBody>
          <a:bodyPr/>
          <a:lstStyle/>
          <a:p>
            <a:r>
              <a:rPr lang="en-US" dirty="0" smtClean="0"/>
              <a:t>Newly grown roots harvested in summer 2019</a:t>
            </a:r>
            <a:endParaRPr lang="en-US" dirty="0"/>
          </a:p>
        </p:txBody>
      </p:sp>
      <p:pic>
        <p:nvPicPr>
          <p:cNvPr id="4" name="Picture 2" descr="C:\Users\bhilman\Downloads\20190628_151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5562600" cy="28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mean cellulose-</a:t>
            </a:r>
            <a:r>
              <a:rPr lang="en-US" sz="3200" dirty="0">
                <a:latin typeface="Symbol" panose="05050102010706020507" pitchFamily="18" charset="2"/>
              </a:rPr>
              <a:t> D</a:t>
            </a:r>
            <a:r>
              <a:rPr lang="en-US" sz="3200" baseline="30000" dirty="0"/>
              <a:t>14</a:t>
            </a:r>
            <a:r>
              <a:rPr lang="en-US" sz="3200" dirty="0"/>
              <a:t>C </a:t>
            </a:r>
            <a:r>
              <a:rPr lang="en-US" sz="3200" dirty="0" smtClean="0"/>
              <a:t>signature corresponds to the atmospheric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observed in 1989 (31 years ago) 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05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good correlations </a:t>
            </a:r>
            <a:r>
              <a:rPr lang="en-US" sz="2200" dirty="0"/>
              <a:t>between NSC and cellulose </a:t>
            </a:r>
            <a:r>
              <a:rPr lang="en-US" sz="2200" dirty="0">
                <a:latin typeface="Symbol" panose="05050102010706020507" pitchFamily="18" charset="2"/>
              </a:rPr>
              <a:t>D</a:t>
            </a:r>
            <a:r>
              <a:rPr lang="en-US" sz="2200" baseline="30000" dirty="0"/>
              <a:t>14</a:t>
            </a:r>
            <a:r>
              <a:rPr lang="en-US" sz="2200" dirty="0"/>
              <a:t>C</a:t>
            </a:r>
            <a:r>
              <a:rPr lang="en-US" sz="2200" dirty="0" smtClean="0"/>
              <a:t> suggest </a:t>
            </a:r>
            <a:r>
              <a:rPr lang="en-US" sz="2200" dirty="0"/>
              <a:t>most of the </a:t>
            </a:r>
            <a:r>
              <a:rPr lang="en-US" sz="2200" dirty="0" smtClean="0"/>
              <a:t>C storage (slow pool) </a:t>
            </a:r>
            <a:r>
              <a:rPr lang="en-US" sz="2200" dirty="0"/>
              <a:t>is not used </a:t>
            </a:r>
            <a:r>
              <a:rPr lang="en-US" sz="2200" dirty="0" smtClean="0"/>
              <a:t>regularly</a:t>
            </a:r>
          </a:p>
          <a:p>
            <a:r>
              <a:rPr lang="en-US" sz="2200" dirty="0" smtClean="0"/>
              <a:t>However, the slow pool is </a:t>
            </a:r>
            <a:r>
              <a:rPr lang="en-US" sz="2200" dirty="0"/>
              <a:t>accessible for </a:t>
            </a:r>
            <a:r>
              <a:rPr lang="en-US" sz="2200" dirty="0" smtClean="0"/>
              <a:t>metabolism </a:t>
            </a:r>
            <a:r>
              <a:rPr lang="en-US" sz="2200" dirty="0"/>
              <a:t>when needed</a:t>
            </a:r>
          </a:p>
          <a:p>
            <a:r>
              <a:rPr lang="en-US" sz="2200" dirty="0" smtClean="0"/>
              <a:t>The fast pool </a:t>
            </a:r>
            <a:r>
              <a:rPr lang="en-US" sz="2200" dirty="0"/>
              <a:t>storage that supports respiration </a:t>
            </a:r>
            <a:r>
              <a:rPr lang="en-US" sz="2200" dirty="0" smtClean="0"/>
              <a:t>is </a:t>
            </a:r>
            <a:r>
              <a:rPr lang="en-US" sz="2200" dirty="0"/>
              <a:t>~30%-40% of total </a:t>
            </a:r>
            <a:r>
              <a:rPr lang="en-US" sz="2200" dirty="0" smtClean="0"/>
              <a:t>storage and it contains C </a:t>
            </a:r>
            <a:r>
              <a:rPr lang="en-US" sz="2200" dirty="0"/>
              <a:t>fixed in current </a:t>
            </a:r>
            <a:r>
              <a:rPr lang="en-US" sz="2200" dirty="0" smtClean="0"/>
              <a:t>year</a:t>
            </a:r>
          </a:p>
          <a:p>
            <a:r>
              <a:rPr lang="en-US" sz="2200" dirty="0"/>
              <a:t>The size of the ‘fast pool’ storage that supports respiration is ~6 </a:t>
            </a:r>
            <a:r>
              <a:rPr lang="en-US" sz="2200" dirty="0" err="1"/>
              <a:t>mgC</a:t>
            </a:r>
            <a:r>
              <a:rPr lang="en-US" sz="2200" dirty="0"/>
              <a:t> g</a:t>
            </a:r>
            <a:r>
              <a:rPr lang="en-US" sz="2200" baseline="30000" dirty="0"/>
              <a:t>-1</a:t>
            </a:r>
            <a:endParaRPr lang="en-US" sz="2200" baseline="-25000" dirty="0"/>
          </a:p>
          <a:p>
            <a:r>
              <a:rPr lang="en-US" sz="2200" dirty="0" smtClean="0"/>
              <a:t>Almost </a:t>
            </a:r>
            <a:r>
              <a:rPr lang="en-US" sz="2200" dirty="0"/>
              <a:t>3 months after girdling storage pools and CO</a:t>
            </a:r>
            <a:r>
              <a:rPr lang="en-US" sz="2200" baseline="-25000" dirty="0"/>
              <a:t>2</a:t>
            </a:r>
            <a:r>
              <a:rPr lang="en-US" sz="2200" dirty="0"/>
              <a:t> efflux rate were </a:t>
            </a:r>
            <a:r>
              <a:rPr lang="en-US" sz="2200" dirty="0" smtClean="0"/>
              <a:t>stable </a:t>
            </a:r>
          </a:p>
          <a:p>
            <a:r>
              <a:rPr lang="en-US" sz="2200" dirty="0" smtClean="0"/>
              <a:t>Almost </a:t>
            </a:r>
            <a:r>
              <a:rPr lang="en-US" sz="2200" dirty="0"/>
              <a:t>3 </a:t>
            </a:r>
            <a:r>
              <a:rPr lang="en-US" sz="2200" dirty="0" smtClean="0"/>
              <a:t>months after girdling the respired </a:t>
            </a:r>
            <a:r>
              <a:rPr lang="en-US" sz="2200" dirty="0"/>
              <a:t>CO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smtClean="0"/>
              <a:t>was only slightly older than in the control trees, unlike respired 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from stored roots that increased rapidly, suggesting </a:t>
            </a:r>
            <a:r>
              <a:rPr lang="en-US" sz="2200" dirty="0"/>
              <a:t>the </a:t>
            </a:r>
            <a:r>
              <a:rPr lang="en-US" sz="2200" dirty="0" smtClean="0"/>
              <a:t>fast pool </a:t>
            </a:r>
            <a:r>
              <a:rPr lang="en-US" sz="2200" dirty="0"/>
              <a:t>was </a:t>
            </a:r>
            <a:r>
              <a:rPr lang="en-US" sz="2200" dirty="0" smtClean="0"/>
              <a:t>replenished </a:t>
            </a:r>
            <a:r>
              <a:rPr lang="en-US" sz="2200" dirty="0"/>
              <a:t>by </a:t>
            </a:r>
            <a:r>
              <a:rPr lang="en-US" sz="2200" dirty="0" smtClean="0"/>
              <a:t>relatively young </a:t>
            </a:r>
            <a:r>
              <a:rPr lang="en-US" sz="2200" dirty="0"/>
              <a:t>C from </a:t>
            </a:r>
            <a:r>
              <a:rPr lang="en-US" sz="2200" dirty="0" smtClean="0"/>
              <a:t>the lower stem </a:t>
            </a:r>
            <a:r>
              <a:rPr lang="en-US" sz="2200" dirty="0"/>
              <a:t>or main roots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New roots can be formed by extremely old C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85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Fine roots </a:t>
            </a:r>
            <a:r>
              <a:rPr lang="en-US" dirty="0"/>
              <a:t>(≤ </a:t>
            </a:r>
            <a:r>
              <a:rPr lang="en-US" dirty="0" smtClean="0"/>
              <a:t>2mm) are estimated to contain ~40 </a:t>
            </a:r>
            <a:r>
              <a:rPr lang="en-US" dirty="0" err="1" smtClean="0"/>
              <a:t>Pg</a:t>
            </a:r>
            <a:r>
              <a:rPr lang="en-US" dirty="0" smtClean="0"/>
              <a:t> C globally that equal to ~1/3 of GPP (</a:t>
            </a:r>
            <a:r>
              <a:rPr lang="en-US" i="1" dirty="0" smtClean="0"/>
              <a:t>Jackson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dirty="0" smtClean="0"/>
              <a:t>1997) </a:t>
            </a:r>
          </a:p>
          <a:p>
            <a:r>
              <a:rPr lang="en-US" dirty="0"/>
              <a:t>We know that in temperate and boreal forests the radiocarbon age of fine roots might be a decade older than their chronological age </a:t>
            </a:r>
            <a:r>
              <a:rPr lang="en-US" dirty="0" smtClean="0"/>
              <a:t>(</a:t>
            </a:r>
            <a:r>
              <a:rPr lang="en-US" dirty="0" err="1" smtClean="0"/>
              <a:t>Solly</a:t>
            </a:r>
            <a:r>
              <a:rPr lang="en-US" dirty="0" smtClean="0"/>
              <a:t> </a:t>
            </a:r>
            <a:r>
              <a:rPr lang="en-US" dirty="0"/>
              <a:t>et al., 2018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Such discrepancy can be explained by allocation of stored </a:t>
            </a:r>
            <a:r>
              <a:rPr lang="en-US" dirty="0" smtClean="0"/>
              <a:t>old C to build the tissue</a:t>
            </a:r>
          </a:p>
          <a:p>
            <a:r>
              <a:rPr lang="en-US" dirty="0" smtClean="0"/>
              <a:t>Only </a:t>
            </a:r>
            <a:r>
              <a:rPr lang="en-US" dirty="0"/>
              <a:t>little is known about </a:t>
            </a:r>
            <a:r>
              <a:rPr lang="en-US" dirty="0" smtClean="0"/>
              <a:t>the C dynamics in the roots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904317" cy="5253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Estimating the mean time elapsed (‘age’) since the carbon was fixed from the atmosphere using </a:t>
            </a:r>
            <a:r>
              <a:rPr lang="en-US" sz="3200" dirty="0" smtClean="0"/>
              <a:t>radiocarbon</a:t>
            </a:r>
            <a:br>
              <a:rPr lang="en-US" sz="3200" dirty="0" smtClean="0"/>
            </a:br>
            <a:endParaRPr lang="en-US" sz="3200" dirty="0"/>
          </a:p>
        </p:txBody>
      </p:sp>
      <p:cxnSp>
        <p:nvCxnSpPr>
          <p:cNvPr id="10" name="Straight Arrow Connector 9"/>
          <p:cNvCxnSpPr>
            <a:stCxn id="14" idx="2"/>
          </p:cNvCxnSpPr>
          <p:nvPr/>
        </p:nvCxnSpPr>
        <p:spPr>
          <a:xfrm flipH="1">
            <a:off x="5257538" y="4280476"/>
            <a:ext cx="211794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464689" y="4354062"/>
            <a:ext cx="0" cy="82966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2409" y="3531575"/>
            <a:ext cx="10704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Age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79558" y="4410976"/>
            <a:ext cx="15644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ymbol" panose="05050102010706020507" pitchFamily="18" charset="2"/>
              </a:rPr>
              <a:t>DD</a:t>
            </a:r>
            <a:r>
              <a:rPr lang="en-US" sz="3200" b="1" dirty="0" smtClean="0"/>
              <a:t>CO</a:t>
            </a:r>
            <a:r>
              <a:rPr lang="en-US" sz="3200" b="1" baseline="-25000" dirty="0" smtClean="0"/>
              <a:t>2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7375483" y="4206890"/>
            <a:ext cx="178413" cy="1471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4876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estimated </a:t>
            </a:r>
            <a:r>
              <a:rPr lang="en-US" dirty="0" smtClean="0"/>
              <a:t>composition of atmospheric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in </a:t>
            </a:r>
            <a:r>
              <a:rPr lang="en-US" dirty="0" smtClean="0"/>
              <a:t>our </a:t>
            </a:r>
            <a:r>
              <a:rPr lang="en-US" dirty="0"/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5818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306" y="24268"/>
            <a:ext cx="480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0" y="422744"/>
            <a:ext cx="3619840" cy="5897565"/>
          </a:xfrm>
        </p:spPr>
        <p:txBody>
          <a:bodyPr>
            <a:noAutofit/>
          </a:bodyPr>
          <a:lstStyle/>
          <a:p>
            <a:r>
              <a:rPr lang="en-ZA" sz="2000" dirty="0" smtClean="0"/>
              <a:t>We </a:t>
            </a:r>
            <a:r>
              <a:rPr lang="en-ZA" sz="2000" dirty="0"/>
              <a:t>sampled </a:t>
            </a:r>
            <a:r>
              <a:rPr lang="en-ZA" sz="2000" dirty="0" smtClean="0"/>
              <a:t>roots from 12 </a:t>
            </a:r>
            <a:r>
              <a:rPr lang="en-ZA" sz="2000" dirty="0"/>
              <a:t>poplar trees (</a:t>
            </a:r>
            <a:r>
              <a:rPr lang="en-ZA" sz="2000" i="1" dirty="0" err="1"/>
              <a:t>Populus</a:t>
            </a:r>
            <a:r>
              <a:rPr lang="en-ZA" sz="2000" i="1" dirty="0"/>
              <a:t> </a:t>
            </a:r>
            <a:r>
              <a:rPr lang="en-ZA" sz="2000" i="1" dirty="0" err="1"/>
              <a:t>tremula</a:t>
            </a:r>
            <a:r>
              <a:rPr lang="en-ZA" sz="2000" dirty="0"/>
              <a:t> hybrids</a:t>
            </a:r>
            <a:r>
              <a:rPr lang="en-ZA" sz="2000" dirty="0" smtClean="0"/>
              <a:t>) grow in a forest stand in Germany</a:t>
            </a:r>
            <a:endParaRPr lang="en-US" sz="2000" dirty="0" smtClean="0"/>
          </a:p>
          <a:p>
            <a:r>
              <a:rPr lang="en-US" sz="2000" dirty="0" smtClean="0"/>
              <a:t>Roots were divided to:</a:t>
            </a:r>
          </a:p>
          <a:p>
            <a:pPr marL="0" indent="0">
              <a:buNone/>
            </a:pPr>
            <a:r>
              <a:rPr lang="en-US" sz="2000" dirty="0" smtClean="0"/>
              <a:t>Coarse roots (&gt;2 mm) mean diameter </a:t>
            </a:r>
            <a:r>
              <a:rPr lang="en-ZA" sz="2000" dirty="0" smtClean="0"/>
              <a:t>2.91 mm</a:t>
            </a:r>
          </a:p>
          <a:p>
            <a:pPr marL="0" indent="0">
              <a:buNone/>
            </a:pPr>
            <a:r>
              <a:rPr lang="en-US" sz="2000" dirty="0" smtClean="0"/>
              <a:t>Fine roots </a:t>
            </a:r>
            <a:r>
              <a:rPr lang="en-US" sz="2000" dirty="0"/>
              <a:t>(&lt;2 </a:t>
            </a:r>
            <a:r>
              <a:rPr lang="en-US" sz="2000" dirty="0" smtClean="0"/>
              <a:t>mm) </a:t>
            </a:r>
          </a:p>
          <a:p>
            <a:r>
              <a:rPr lang="en-US" sz="2000" dirty="0" smtClean="0"/>
              <a:t>Field </a:t>
            </a:r>
            <a:r>
              <a:rPr lang="en-US" sz="2000" dirty="0"/>
              <a:t>work conducted during 2018 exceptional hot  summer in </a:t>
            </a:r>
            <a:r>
              <a:rPr lang="en-US" sz="2000" dirty="0" smtClean="0"/>
              <a:t>Europe - </a:t>
            </a:r>
            <a:r>
              <a:rPr lang="en-US" sz="2000" dirty="0"/>
              <a:t>and also in our site </a:t>
            </a:r>
            <a:r>
              <a:rPr lang="en-US" sz="2000" dirty="0" smtClean="0"/>
              <a:t>as can be shown in the figure</a:t>
            </a:r>
          </a:p>
          <a:p>
            <a:r>
              <a:rPr lang="en-US" sz="2000" dirty="0" smtClean="0"/>
              <a:t>In 2019 we harvested roots that grew through screens buried before winter to estimate the age of current year roots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77406" y="1195843"/>
            <a:ext cx="4419600" cy="35922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258606" y="4634083"/>
            <a:ext cx="0" cy="15404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325406" y="4634083"/>
            <a:ext cx="0" cy="15404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13587" y="4919540"/>
            <a:ext cx="97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Girdling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8206" y="4781040"/>
            <a:ext cx="138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Second sampling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087406" y="4495800"/>
            <a:ext cx="0" cy="28524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73080" y="4788129"/>
            <a:ext cx="1381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Burial of in-growth screens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 rotWithShape="1">
          <a:blip r:embed="rId3">
            <a:extLst/>
          </a:blip>
          <a:srcRect l="2369" t="53559"/>
          <a:stretch/>
        </p:blipFill>
        <p:spPr>
          <a:xfrm>
            <a:off x="4429806" y="5427371"/>
            <a:ext cx="2819400" cy="92559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80"/>
          <p:cNvSpPr/>
          <p:nvPr/>
        </p:nvSpPr>
        <p:spPr>
          <a:xfrm>
            <a:off x="3124200" y="6065475"/>
            <a:ext cx="368313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endParaRPr sz="16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5149" y="6400510"/>
            <a:ext cx="2936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da-DK" sz="1600" dirty="0">
                <a:solidFill>
                  <a:prstClr val="black"/>
                </a:solidFill>
                <a:latin typeface="Gill Sans"/>
                <a:ea typeface="Gill Sans"/>
                <a:cs typeface="Gill Sans"/>
                <a:sym typeface="Gill Sans"/>
              </a:rPr>
              <a:t>Gaundinski et al 2010 GBC</a:t>
            </a:r>
          </a:p>
        </p:txBody>
      </p:sp>
    </p:spTree>
    <p:extLst>
      <p:ext uri="{BB962C8B-B14F-4D97-AF65-F5344CB8AC3E}">
        <p14:creationId xmlns:p14="http://schemas.microsoft.com/office/powerpoint/2010/main" val="41773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44" y="137022"/>
            <a:ext cx="882579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Manipulations of the carbon supply to the roots</a:t>
            </a:r>
            <a:endParaRPr lang="en-US" sz="3600" dirty="0"/>
          </a:p>
        </p:txBody>
      </p:sp>
      <p:pic>
        <p:nvPicPr>
          <p:cNvPr id="4" name="pasted-image.tif"/>
          <p:cNvPicPr>
            <a:picLocks noChangeAspect="1"/>
          </p:cNvPicPr>
          <p:nvPr/>
        </p:nvPicPr>
        <p:blipFill rotWithShape="1">
          <a:blip r:embed="rId2">
            <a:extLst/>
          </a:blip>
          <a:srcRect l="9144" t="19857" r="19478" b="15495"/>
          <a:stretch/>
        </p:blipFill>
        <p:spPr>
          <a:xfrm>
            <a:off x="3581400" y="1600200"/>
            <a:ext cx="5276850" cy="3528561"/>
          </a:xfrm>
          <a:prstGeom prst="rect">
            <a:avLst/>
          </a:prstGeom>
          <a:ln w="12700">
            <a:round/>
          </a:ln>
        </p:spPr>
      </p:pic>
      <p:sp>
        <p:nvSpPr>
          <p:cNvPr id="7" name="TextBox 6"/>
          <p:cNvSpPr txBox="1"/>
          <p:nvPr/>
        </p:nvSpPr>
        <p:spPr>
          <a:xfrm>
            <a:off x="20754" y="1143000"/>
            <a:ext cx="356064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Girdling: the removal of bark and phloem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blocks the supply of fresh C to belowground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8" name="Picture 2" descr="M:\projects\Hermannsberg_PPSP_2018\Bilder\20180829 Bäume Juliane Helm\IMG_7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2907" y="3072286"/>
            <a:ext cx="2648410" cy="19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685800" y="5486400"/>
            <a:ext cx="41338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Roots collected in the field were kept moist and re-incubated for three weeks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21" y="5211966"/>
            <a:ext cx="3554413" cy="164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11966"/>
            <a:ext cx="1154717" cy="109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8943" y="2238006"/>
            <a:ext cx="338137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fast storage pool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524000"/>
            <a:ext cx="0" cy="57889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43174" y="1497352"/>
            <a:ext cx="2181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Input from phloem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4559" y="193700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Respired C</a:t>
            </a:r>
            <a:endParaRPr lang="en-US" sz="48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55718" y="2930099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10100" y="2965507"/>
            <a:ext cx="0" cy="2139893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10" y="26214"/>
            <a:ext cx="8991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Scheme of carbon dynamics in a root (based on Richardson</a:t>
            </a:r>
            <a:r>
              <a:rPr lang="en-US" sz="4000" dirty="0"/>
              <a:t> et al</a:t>
            </a:r>
            <a:r>
              <a:rPr lang="en-US" sz="4000" dirty="0" smtClean="0"/>
              <a:t>., 2013)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022589" y="3148651"/>
            <a:ext cx="314870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Storage C (NSC)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3471816"/>
            <a:ext cx="257175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slow storage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57475" y="5048581"/>
            <a:ext cx="240982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Structural C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188843" y="2472899"/>
            <a:ext cx="523875" cy="1371600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45359" y="2938586"/>
            <a:ext cx="396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incoming C is stored in ‘fast storage pool’ (usually sugars). From this pool C is allocated to growth, storage, and metabolism (respiration).  </a:t>
            </a:r>
          </a:p>
          <a:p>
            <a:r>
              <a:rPr lang="en-US" sz="19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 measured the radiocarbon in the purple pools:</a:t>
            </a:r>
          </a:p>
          <a:p>
            <a:r>
              <a:rPr lang="en-US" sz="19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Fast storage pool </a:t>
            </a:r>
            <a:r>
              <a:rPr lang="en-US" sz="19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–represented by the respired CO</a:t>
            </a:r>
            <a:r>
              <a:rPr lang="en-US" sz="1900" b="1" baseline="-25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</a:t>
            </a:r>
            <a:r>
              <a:rPr lang="en-US" sz="19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19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Storage C</a:t>
            </a:r>
            <a:r>
              <a:rPr lang="en-US" sz="19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represented by water-soluble </a:t>
            </a:r>
            <a:r>
              <a:rPr lang="en-US" sz="19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metabilites</a:t>
            </a:r>
            <a:r>
              <a:rPr lang="en-US" sz="19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Structural C</a:t>
            </a:r>
            <a:r>
              <a:rPr lang="en-US" sz="19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en-US" sz="19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alphe</a:t>
            </a:r>
            <a:r>
              <a:rPr lang="en-US" sz="19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-cellulose</a:t>
            </a:r>
            <a:endParaRPr lang="en-US" sz="19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08418" y="2377788"/>
            <a:ext cx="99238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1600" y="183206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metabolism</a:t>
            </a:r>
            <a:endParaRPr lang="en-US" sz="20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08178" y="4419600"/>
            <a:ext cx="118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Growth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863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80945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NSC vs. structural </a:t>
            </a:r>
            <a:r>
              <a:rPr lang="en-US" sz="2000" b="1" dirty="0">
                <a:latin typeface="Symbol" panose="05050102010706020507" pitchFamily="18" charset="2"/>
              </a:rPr>
              <a:t>D</a:t>
            </a:r>
            <a:r>
              <a:rPr lang="en-US" sz="2000" b="1" baseline="30000" dirty="0"/>
              <a:t>14</a:t>
            </a:r>
            <a:r>
              <a:rPr lang="en-US" sz="2000" b="1" dirty="0"/>
              <a:t>C</a:t>
            </a:r>
            <a:r>
              <a:rPr lang="en-US" sz="2000" b="1" dirty="0" smtClean="0"/>
              <a:t> results        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99"/>
          <a:stretch/>
        </p:blipFill>
        <p:spPr bwMode="auto">
          <a:xfrm>
            <a:off x="227142" y="552480"/>
            <a:ext cx="3727919" cy="34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629400" y="44063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37519" y="152400"/>
            <a:ext cx="4583761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Relation between the </a:t>
            </a:r>
            <a:r>
              <a:rPr lang="en-US" sz="2100" b="1" dirty="0">
                <a:latin typeface="Symbol" panose="05050102010706020507" pitchFamily="18" charset="2"/>
              </a:rPr>
              <a:t>D</a:t>
            </a:r>
            <a:r>
              <a:rPr lang="en-US" sz="2100" b="1" baseline="30000" dirty="0"/>
              <a:t>14</a:t>
            </a:r>
            <a:r>
              <a:rPr lang="en-US" sz="2100" b="1" dirty="0"/>
              <a:t>C</a:t>
            </a:r>
            <a:r>
              <a:rPr lang="en-US" sz="2100" b="1" dirty="0" smtClean="0"/>
              <a:t> content of NSC and structural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Results can be interpreted according to a simple mixing model (example with 3 scenarios in the bottom) where the relation can be manipulated by changing the fast pool </a:t>
            </a:r>
            <a:r>
              <a:rPr lang="en-US" sz="2100" dirty="0" smtClean="0">
                <a:latin typeface="Symbol" panose="05050102010706020507" pitchFamily="18" charset="2"/>
              </a:rPr>
              <a:t>D</a:t>
            </a:r>
            <a:r>
              <a:rPr lang="en-US" sz="2100" baseline="30000" dirty="0" smtClean="0"/>
              <a:t>14</a:t>
            </a:r>
            <a:r>
              <a:rPr lang="en-US" sz="2100" dirty="0" smtClean="0"/>
              <a:t>C (input) and the fraction of the fast pool from total storage. The </a:t>
            </a:r>
            <a:r>
              <a:rPr lang="en-US" sz="2100" dirty="0">
                <a:latin typeface="Symbol" panose="05050102010706020507" pitchFamily="18" charset="2"/>
              </a:rPr>
              <a:t>D</a:t>
            </a:r>
            <a:r>
              <a:rPr lang="en-US" sz="2100" baseline="30000" dirty="0"/>
              <a:t>14</a:t>
            </a:r>
            <a:r>
              <a:rPr lang="en-US" sz="2100" dirty="0"/>
              <a:t>C </a:t>
            </a:r>
            <a:r>
              <a:rPr lang="en-US" sz="2100" dirty="0" smtClean="0"/>
              <a:t>of the slow pool is equal to cellulose 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The slope of the relation is determined by the fraction of the fast pool. Thus, the fast pool fraction increased from 30% (pre-girdling) to 40% (control trees, 3 months later)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Older C input will shift the intercept towards higher values. In both control and girdled trees we observed this shift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462" y="6046385"/>
            <a:ext cx="4038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NSC vs. structural </a:t>
            </a:r>
            <a:r>
              <a:rPr lang="en-US" sz="1900" b="1" dirty="0">
                <a:latin typeface="Symbol" panose="05050102010706020507" pitchFamily="18" charset="2"/>
              </a:rPr>
              <a:t>D</a:t>
            </a:r>
            <a:r>
              <a:rPr lang="en-US" sz="1900" b="1" baseline="30000" dirty="0"/>
              <a:t>14</a:t>
            </a:r>
            <a:r>
              <a:rPr lang="en-US" sz="1900" b="1" dirty="0"/>
              <a:t>C</a:t>
            </a:r>
            <a:r>
              <a:rPr lang="en-US" sz="1900" b="1" dirty="0" smtClean="0"/>
              <a:t> mixing model after Richardson et al. 2015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4" t="26447" r="2064" b="52365"/>
          <a:stretch/>
        </p:blipFill>
        <p:spPr bwMode="auto">
          <a:xfrm>
            <a:off x="2876597" y="2582203"/>
            <a:ext cx="1367956" cy="737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142" y="4076825"/>
            <a:ext cx="3991948" cy="2646667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4202133"/>
            <a:ext cx="2474050" cy="171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3078"/>
            <a:ext cx="7381875" cy="34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3"/>
          <a:stretch/>
        </p:blipFill>
        <p:spPr bwMode="auto">
          <a:xfrm>
            <a:off x="4419600" y="4314824"/>
            <a:ext cx="3648075" cy="22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629400" y="440638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180945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  NSC vs. structural </a:t>
            </a:r>
            <a:r>
              <a:rPr lang="en-US" sz="2000" b="1" dirty="0">
                <a:latin typeface="Symbol" panose="05050102010706020507" pitchFamily="18" charset="2"/>
              </a:rPr>
              <a:t>D</a:t>
            </a:r>
            <a:r>
              <a:rPr lang="en-US" sz="2000" b="1" baseline="30000" dirty="0"/>
              <a:t>14</a:t>
            </a:r>
            <a:r>
              <a:rPr lang="en-US" sz="2000" b="1" dirty="0"/>
              <a:t>C</a:t>
            </a:r>
            <a:r>
              <a:rPr lang="en-US" sz="2000" b="1" dirty="0" smtClean="0"/>
              <a:t>                Respired CO</a:t>
            </a:r>
            <a:r>
              <a:rPr lang="en-US" sz="2000" b="1" baseline="-25000" dirty="0" smtClean="0"/>
              <a:t>2 </a:t>
            </a:r>
            <a:r>
              <a:rPr lang="en-US" sz="2000" b="1" dirty="0"/>
              <a:t>vs. structural </a:t>
            </a:r>
            <a:r>
              <a:rPr lang="en-US" sz="2000" b="1" dirty="0">
                <a:latin typeface="Symbol" panose="05050102010706020507" pitchFamily="18" charset="2"/>
              </a:rPr>
              <a:t>D</a:t>
            </a:r>
            <a:r>
              <a:rPr lang="en-US" sz="2000" b="1" baseline="30000" dirty="0"/>
              <a:t>14</a:t>
            </a:r>
            <a:r>
              <a:rPr lang="en-US" sz="2000" b="1" dirty="0"/>
              <a:t>C</a:t>
            </a:r>
            <a:r>
              <a:rPr lang="en-US" sz="2000" b="1" dirty="0" smtClean="0"/>
              <a:t>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" y="4314824"/>
            <a:ext cx="414813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contrast to NSC in intact trees the </a:t>
            </a:r>
            <a:r>
              <a:rPr lang="en-US" sz="2000" dirty="0"/>
              <a:t>r</a:t>
            </a:r>
            <a:r>
              <a:rPr lang="en-US" sz="2000" dirty="0" smtClean="0"/>
              <a:t>espired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was unrelated to structural 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But in the girdled trees the respired 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 smtClean="0"/>
              <a:t> correlated with structural C –evidence for contribution of local storage to respiration</a:t>
            </a:r>
          </a:p>
        </p:txBody>
      </p:sp>
    </p:spTree>
    <p:extLst>
      <p:ext uri="{BB962C8B-B14F-4D97-AF65-F5344CB8AC3E}">
        <p14:creationId xmlns:p14="http://schemas.microsoft.com/office/powerpoint/2010/main" val="19544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NSC concentration and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efflux rate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1" y="915055"/>
            <a:ext cx="481002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3" y="3429655"/>
            <a:ext cx="5098009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4376" y="905530"/>
            <a:ext cx="3657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converted the CO</a:t>
            </a:r>
            <a:r>
              <a:rPr lang="en-US" baseline="-25000" dirty="0" smtClean="0"/>
              <a:t>2 </a:t>
            </a:r>
            <a:r>
              <a:rPr lang="en-US" dirty="0" smtClean="0"/>
              <a:t> efflux rate measured at room temperature (Room T) to field temperature (Field T) using Q</a:t>
            </a:r>
            <a:r>
              <a:rPr lang="en-US" baseline="-25000" dirty="0" smtClean="0"/>
              <a:t>10</a:t>
            </a:r>
            <a:r>
              <a:rPr lang="en-US" dirty="0" smtClean="0"/>
              <a:t> = 2.3 measured in </a:t>
            </a:r>
            <a:r>
              <a:rPr lang="en-US" dirty="0"/>
              <a:t>sub-sample of roots (n=11</a:t>
            </a:r>
            <a:r>
              <a:rPr lang="en-US" dirty="0" smtClean="0"/>
              <a:t>). The Q</a:t>
            </a:r>
            <a:r>
              <a:rPr lang="en-US" baseline="-25000" dirty="0" smtClean="0"/>
              <a:t>10</a:t>
            </a:r>
            <a:r>
              <a:rPr lang="en-US" dirty="0" smtClean="0"/>
              <a:t> factor means that </a:t>
            </a:r>
            <a:r>
              <a:rPr lang="en-US" dirty="0"/>
              <a:t>10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dirty="0" smtClean="0"/>
              <a:t>warming causes </a:t>
            </a:r>
            <a:r>
              <a:rPr lang="en-US" dirty="0"/>
              <a:t>2.3-fold higher </a:t>
            </a:r>
            <a:r>
              <a:rPr lang="en-US" dirty="0" smtClean="0"/>
              <a:t>efflux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Fine roots respired faster than coarse roots, with no seasonal or girdling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NSC concentrations did not varied significantly with season or girdling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Turn over times are 17.3 days for fine roots and 26.5 days for coarse roots.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days passed since girdling (82) fine roots were expected to turned over stored C nearly 5 times, while coarse roots 3 times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71575" y="4229100"/>
            <a:ext cx="6858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23925" y="6054775"/>
            <a:ext cx="152400" cy="3149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8743" y="63347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this campaign starch was not measured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73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Respiration and C dynamics in Poplar roots Boaz Hilman 1, Jan Muhr1,2, Juliane Helm 1, Iris Kuhlmann 1, Susan Trumbore 1  1 Department of Biogeochemical Processes, Max-Planck Institute for Biogeochemistry, Jena, 07745, Germany 2 University of Goettingen, Bioclimatology, Faculty of Forest Sciences, Germany</vt:lpstr>
      <vt:lpstr>Introduction</vt:lpstr>
      <vt:lpstr>Estimating the mean time elapsed (‘age’) since the carbon was fixed from the atmosphere using radiocarbon </vt:lpstr>
      <vt:lpstr>Experimental design</vt:lpstr>
      <vt:lpstr>Manipulations of the carbon supply to the roots</vt:lpstr>
      <vt:lpstr>PowerPoint Presentation</vt:lpstr>
      <vt:lpstr>PowerPoint Presentation</vt:lpstr>
      <vt:lpstr>PowerPoint Presentation</vt:lpstr>
      <vt:lpstr>NSC concentration and CO2 efflux rate</vt:lpstr>
      <vt:lpstr>Repeated respiration incubations of stored roots</vt:lpstr>
      <vt:lpstr>Newly grown roots harvested in summer 2019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Hilman</dc:creator>
  <cp:lastModifiedBy>Boaz Hilman</cp:lastModifiedBy>
  <cp:revision>118</cp:revision>
  <dcterms:created xsi:type="dcterms:W3CDTF">2020-05-01T12:38:19Z</dcterms:created>
  <dcterms:modified xsi:type="dcterms:W3CDTF">2020-05-10T11:52:25Z</dcterms:modified>
</cp:coreProperties>
</file>