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85" r:id="rId2"/>
    <p:sldId id="306" r:id="rId3"/>
    <p:sldId id="307" r:id="rId4"/>
    <p:sldId id="296" r:id="rId5"/>
    <p:sldId id="303" r:id="rId6"/>
    <p:sldId id="308" r:id="rId7"/>
    <p:sldId id="297" r:id="rId8"/>
    <p:sldId id="280" r:id="rId9"/>
    <p:sldId id="290" r:id="rId10"/>
    <p:sldId id="305" r:id="rId11"/>
    <p:sldId id="309" r:id="rId12"/>
    <p:sldId id="310" r:id="rId13"/>
    <p:sldId id="274" r:id="rId14"/>
  </p:sldIdLst>
  <p:sldSz cx="12192000" cy="6858000"/>
  <p:notesSz cx="6805613" cy="99441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88730"/>
  </p:normalViewPr>
  <p:slideViewPr>
    <p:cSldViewPr snapToGrid="0">
      <p:cViewPr varScale="1">
        <p:scale>
          <a:sx n="96" d="100"/>
          <a:sy n="96" d="100"/>
        </p:scale>
        <p:origin x="1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CF6AD-A4FF-4406-AA81-FF254544656E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BA563-E10B-48CC-B9D7-C6442954B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6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2BDA5-7F4A-43C4-B0E0-402D0C3406B3}" type="datetimeFigureOut">
              <a:rPr lang="pt-PT" smtClean="0"/>
              <a:t>04/05/20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1133E-F13A-45F3-AF23-F1EBC079997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525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253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CITIZEN ENGAGEMENT / APPLICATION / OTHER CITIZEN OBSERVATORIES / CLUSTERING ACTIVITIES – COLABORAR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133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4823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367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690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INTERREG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Espacio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Atlántico es un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promueve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cooperación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transnacional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36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atlánticas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cofinancia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cooperación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Competitividad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Eficiencia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Territoriales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Biodiversidad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Patrimonio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 y Cultural.</a:t>
            </a:r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897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INTERREG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Espacio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Atlántico es un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promueve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cooperación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transnacional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36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atlánticas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cofinancia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cooperación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Competitividad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Eficiencia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Riesgos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Territoriales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Biodiversidad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Patrimonio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 y Cultural.</a:t>
            </a:r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954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14 </a:t>
            </a:r>
            <a:r>
              <a:rPr lang="en-GB" noProof="0" dirty="0" err="1"/>
              <a:t>socios</a:t>
            </a:r>
            <a:r>
              <a:rPr lang="en-GB" noProof="0" dirty="0"/>
              <a:t> de 5 </a:t>
            </a:r>
            <a:r>
              <a:rPr lang="en-GB" noProof="0" dirty="0" err="1"/>
              <a:t>países</a:t>
            </a:r>
            <a:r>
              <a:rPr lang="en-GB" noProof="0" dirty="0"/>
              <a:t>: </a:t>
            </a:r>
            <a:r>
              <a:rPr lang="en-GB" noProof="0" dirty="0" err="1"/>
              <a:t>España</a:t>
            </a:r>
            <a:r>
              <a:rPr lang="en-GB" noProof="0" dirty="0"/>
              <a:t>, Portugal, </a:t>
            </a:r>
            <a:r>
              <a:rPr lang="en-GB" noProof="0" dirty="0" err="1"/>
              <a:t>Irlanda</a:t>
            </a:r>
            <a:r>
              <a:rPr lang="en-GB" noProof="0" dirty="0"/>
              <a:t>, </a:t>
            </a:r>
            <a:r>
              <a:rPr lang="en-GB" noProof="0" dirty="0" err="1"/>
              <a:t>Reino</a:t>
            </a:r>
            <a:r>
              <a:rPr lang="en-GB" noProof="0" dirty="0"/>
              <a:t> </a:t>
            </a:r>
            <a:r>
              <a:rPr lang="en-GB" noProof="0" dirty="0" err="1"/>
              <a:t>Unido</a:t>
            </a:r>
            <a:r>
              <a:rPr lang="en-GB" noProof="0" dirty="0"/>
              <a:t> y Francia.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1459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err="1"/>
              <a:t>Plataforma</a:t>
            </a:r>
            <a:r>
              <a:rPr lang="en-GB" noProof="0" dirty="0"/>
              <a:t> de </a:t>
            </a:r>
            <a:r>
              <a:rPr lang="en-GB" noProof="0" dirty="0" err="1"/>
              <a:t>cooperación</a:t>
            </a:r>
            <a:r>
              <a:rPr lang="en-GB" noProof="0" dirty="0"/>
              <a:t> – a </a:t>
            </a:r>
            <a:r>
              <a:rPr lang="en-GB" noProof="0" dirty="0" err="1"/>
              <a:t>través</a:t>
            </a:r>
            <a:r>
              <a:rPr lang="en-GB" noProof="0" dirty="0"/>
              <a:t> de una </a:t>
            </a:r>
            <a:r>
              <a:rPr lang="en-GB" noProof="0" dirty="0" err="1"/>
              <a:t>aplicación</a:t>
            </a:r>
            <a:r>
              <a:rPr lang="en-GB" noProof="0" dirty="0"/>
              <a:t> </a:t>
            </a:r>
            <a:r>
              <a:rPr lang="en-GB" noProof="0" dirty="0" err="1"/>
              <a:t>móvil</a:t>
            </a:r>
            <a:r>
              <a:rPr lang="en-GB" noProof="0" dirty="0"/>
              <a:t>/web</a:t>
            </a:r>
          </a:p>
          <a:p>
            <a:r>
              <a:rPr lang="en-GB" noProof="0" dirty="0"/>
              <a:t>Copernicus – </a:t>
            </a:r>
            <a:r>
              <a:rPr lang="en-GB" noProof="0" dirty="0" err="1"/>
              <a:t>talleres</a:t>
            </a:r>
            <a:r>
              <a:rPr lang="en-GB" noProof="0" dirty="0"/>
              <a:t> y </a:t>
            </a:r>
            <a:r>
              <a:rPr lang="en-GB" noProof="0" dirty="0" err="1"/>
              <a:t>jornadas</a:t>
            </a:r>
            <a:r>
              <a:rPr lang="en-GB" noProof="0" dirty="0"/>
              <a:t> </a:t>
            </a:r>
            <a:r>
              <a:rPr lang="en-GB" noProof="0" dirty="0" err="1"/>
              <a:t>informativas</a:t>
            </a:r>
            <a:r>
              <a:rPr lang="en-GB" noProof="0" dirty="0"/>
              <a:t>, </a:t>
            </a:r>
            <a:r>
              <a:rPr lang="en-GB" noProof="0" dirty="0" err="1"/>
              <a:t>otras</a:t>
            </a:r>
            <a:r>
              <a:rPr lang="en-GB" noProof="0" dirty="0"/>
              <a:t> </a:t>
            </a:r>
            <a:r>
              <a:rPr lang="en-GB" noProof="0" dirty="0" err="1"/>
              <a:t>acciones</a:t>
            </a:r>
            <a:endParaRPr lang="en-GB" noProof="0" dirty="0"/>
          </a:p>
          <a:p>
            <a:r>
              <a:rPr lang="en-GB" noProof="0" dirty="0" err="1"/>
              <a:t>Observatorios</a:t>
            </a:r>
            <a:r>
              <a:rPr lang="en-GB" noProof="0" dirty="0"/>
              <a:t> </a:t>
            </a:r>
            <a:r>
              <a:rPr lang="en-GB" noProof="0" dirty="0" err="1"/>
              <a:t>Ciudadanos</a:t>
            </a:r>
            <a:r>
              <a:rPr lang="en-GB" noProof="0" dirty="0"/>
              <a:t> – </a:t>
            </a:r>
            <a:r>
              <a:rPr lang="en-GB" noProof="0" dirty="0" err="1"/>
              <a:t>resultados</a:t>
            </a:r>
            <a:r>
              <a:rPr lang="en-GB" noProof="0" dirty="0"/>
              <a:t> de la </a:t>
            </a:r>
            <a:r>
              <a:rPr lang="en-GB" noProof="0" dirty="0" err="1"/>
              <a:t>plataforma</a:t>
            </a:r>
            <a:r>
              <a:rPr lang="en-GB" noProof="0" dirty="0"/>
              <a:t>/Proyecto y a </a:t>
            </a:r>
            <a:r>
              <a:rPr lang="en-GB" noProof="0" dirty="0" err="1"/>
              <a:t>través</a:t>
            </a:r>
            <a:r>
              <a:rPr lang="en-GB" noProof="0" dirty="0"/>
              <a:t> de </a:t>
            </a:r>
            <a:r>
              <a:rPr lang="en-GB" noProof="0" dirty="0" err="1"/>
              <a:t>talleres</a:t>
            </a:r>
            <a:r>
              <a:rPr lang="en-GB" noProof="0" dirty="0"/>
              <a:t>, </a:t>
            </a:r>
            <a:r>
              <a:rPr lang="en-GB" noProof="0" dirty="0" err="1"/>
              <a:t>actividades</a:t>
            </a:r>
            <a:r>
              <a:rPr lang="en-GB" noProof="0" dirty="0"/>
              <a:t> para la población general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402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err="1"/>
              <a:t>Plataforma</a:t>
            </a:r>
            <a:r>
              <a:rPr lang="en-GB" noProof="0" dirty="0"/>
              <a:t> de </a:t>
            </a:r>
            <a:r>
              <a:rPr lang="en-GB" noProof="0" dirty="0" err="1"/>
              <a:t>cooperación</a:t>
            </a:r>
            <a:r>
              <a:rPr lang="en-GB" noProof="0" dirty="0"/>
              <a:t> – a </a:t>
            </a:r>
            <a:r>
              <a:rPr lang="en-GB" noProof="0" dirty="0" err="1"/>
              <a:t>través</a:t>
            </a:r>
            <a:r>
              <a:rPr lang="en-GB" noProof="0" dirty="0"/>
              <a:t> de una </a:t>
            </a:r>
            <a:r>
              <a:rPr lang="en-GB" noProof="0" dirty="0" err="1"/>
              <a:t>aplicación</a:t>
            </a:r>
            <a:r>
              <a:rPr lang="en-GB" noProof="0" dirty="0"/>
              <a:t> </a:t>
            </a:r>
            <a:r>
              <a:rPr lang="en-GB" noProof="0" dirty="0" err="1"/>
              <a:t>móvil</a:t>
            </a:r>
            <a:r>
              <a:rPr lang="en-GB" noProof="0" dirty="0"/>
              <a:t>/web</a:t>
            </a:r>
          </a:p>
          <a:p>
            <a:r>
              <a:rPr lang="en-GB" noProof="0" dirty="0"/>
              <a:t>Copernicus – </a:t>
            </a:r>
            <a:r>
              <a:rPr lang="en-GB" noProof="0" dirty="0" err="1"/>
              <a:t>talleres</a:t>
            </a:r>
            <a:r>
              <a:rPr lang="en-GB" noProof="0" dirty="0"/>
              <a:t> y </a:t>
            </a:r>
            <a:r>
              <a:rPr lang="en-GB" noProof="0" dirty="0" err="1"/>
              <a:t>jornadas</a:t>
            </a:r>
            <a:r>
              <a:rPr lang="en-GB" noProof="0" dirty="0"/>
              <a:t> </a:t>
            </a:r>
            <a:r>
              <a:rPr lang="en-GB" noProof="0" dirty="0" err="1"/>
              <a:t>informativas</a:t>
            </a:r>
            <a:r>
              <a:rPr lang="en-GB" noProof="0" dirty="0"/>
              <a:t>, </a:t>
            </a:r>
            <a:r>
              <a:rPr lang="en-GB" noProof="0" dirty="0" err="1"/>
              <a:t>otras</a:t>
            </a:r>
            <a:r>
              <a:rPr lang="en-GB" noProof="0" dirty="0"/>
              <a:t> </a:t>
            </a:r>
            <a:r>
              <a:rPr lang="en-GB" noProof="0" dirty="0" err="1"/>
              <a:t>acciones</a:t>
            </a:r>
            <a:endParaRPr lang="en-GB" noProof="0" dirty="0"/>
          </a:p>
          <a:p>
            <a:r>
              <a:rPr lang="en-GB" noProof="0" dirty="0" err="1"/>
              <a:t>Observatorios</a:t>
            </a:r>
            <a:r>
              <a:rPr lang="en-GB" noProof="0" dirty="0"/>
              <a:t> </a:t>
            </a:r>
            <a:r>
              <a:rPr lang="en-GB" noProof="0" dirty="0" err="1"/>
              <a:t>Ciudadanos</a:t>
            </a:r>
            <a:r>
              <a:rPr lang="en-GB" noProof="0" dirty="0"/>
              <a:t> – </a:t>
            </a:r>
            <a:r>
              <a:rPr lang="en-GB" noProof="0" dirty="0" err="1"/>
              <a:t>resultados</a:t>
            </a:r>
            <a:r>
              <a:rPr lang="en-GB" noProof="0" dirty="0"/>
              <a:t> de la </a:t>
            </a:r>
            <a:r>
              <a:rPr lang="en-GB" noProof="0" dirty="0" err="1"/>
              <a:t>plataforma</a:t>
            </a:r>
            <a:r>
              <a:rPr lang="en-GB" noProof="0" dirty="0"/>
              <a:t>/Proyecto y a </a:t>
            </a:r>
            <a:r>
              <a:rPr lang="en-GB" noProof="0" dirty="0" err="1"/>
              <a:t>través</a:t>
            </a:r>
            <a:r>
              <a:rPr lang="en-GB" noProof="0" dirty="0"/>
              <a:t> de </a:t>
            </a:r>
            <a:r>
              <a:rPr lang="en-GB" noProof="0" dirty="0" err="1"/>
              <a:t>talleres</a:t>
            </a:r>
            <a:r>
              <a:rPr lang="en-GB" noProof="0" dirty="0"/>
              <a:t>, </a:t>
            </a:r>
            <a:r>
              <a:rPr lang="en-GB" noProof="0" dirty="0" err="1"/>
              <a:t>actividades</a:t>
            </a:r>
            <a:r>
              <a:rPr lang="en-GB" noProof="0" dirty="0"/>
              <a:t> para la población general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803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1594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1133E-F13A-45F3-AF23-F1EBC079997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57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A652-04E6-F746-9B5C-36AD29747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CE83FC-17A8-924C-8D09-E3CD5755E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C851A-8D03-C648-9709-64EE2EE7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A5D4-C0CD-4036-ACA3-CA6E1C30D9DF}" type="datetime1">
              <a:rPr lang="pt-PT" smtClean="0"/>
              <a:t>04/05/20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A5DA5-A9A8-0C4F-91A3-3DA21BDA1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1753D-48CB-8B46-B370-1032F003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277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26FDF-03AF-7D42-A723-969D953AD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B6472-7E4F-0B46-9C6B-B2A0F342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9DE4-3B2B-4B04-AC87-A52D8B31CE4F}" type="datetime1">
              <a:rPr lang="pt-PT" smtClean="0"/>
              <a:t>04/05/20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C6C69-1B47-5544-BF80-AC1B767C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961B8-9CF5-714A-A2B0-3ECBB93E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733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65D98-5D4B-4F40-BDED-62213B2F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s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08958-67BB-784C-8293-A251862B5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139CB-AB2F-5849-BEBF-3C34C1F31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DF0E-80E5-483F-8F3C-3C0A45B6008C}" type="datetime1">
              <a:rPr lang="pt-PT" smtClean="0"/>
              <a:t>04/05/20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F0595-0CA6-9A45-A4ED-A3BE3EF22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4C130-481F-5748-AC7F-61BC44A9D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38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A10A8-0DB5-5F42-A943-4B8E1F109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F4A8-FDD6-BF4D-84DA-A94EA3FA4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908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7363-62F0-FE45-92D7-12DBE880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72BBB-571F-3F40-9837-1FAED344F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AD242-2CE5-B947-9D27-3844AB6F6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62875-0611-524D-91FD-96601B10D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BF0EB2-1B09-A64B-BC38-649932000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0C3CC-A943-CC4B-837E-47683E1EC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E9D-AEE5-4117-9E1D-1306DAE9B58A}" type="datetime1">
              <a:rPr lang="pt-PT" smtClean="0"/>
              <a:t>04/05/20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F95D5-0D1E-D64D-84B0-ED38F03F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59F3D-D578-EB42-92AE-8068C267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374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263B-C4AD-8343-8E09-C5A8122C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15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C2001-25F7-5141-934D-A3962DFB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9BA0-4D27-4F81-A9DE-BDE62195ED1E}" type="datetime1">
              <a:rPr lang="pt-PT" smtClean="0"/>
              <a:t>04/05/20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4DE217-4B46-2E4C-A12B-7D9325E7A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8A154-ED6B-004E-8CEA-CCB39D33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757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5E56C-BC20-446C-81C1-32B09FFE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85B2C84-2E55-4330-8C5F-9FE085291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591B7D0-DB18-4DBE-B02F-D56CB5DD5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EF72-7568-4475-A6D4-6DFE351BDAEA}" type="datetime1">
              <a:rPr lang="pt-PT" smtClean="0"/>
              <a:t>04/05/20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07C6C06-0422-4638-B0F9-0B784AE9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00226E1-357C-4D09-B0DF-758870EE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349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2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120AE-C0ED-0B40-B05C-04DF70893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8334E-6D58-4D3F-825A-E536C4B216BA}" type="datetime1">
              <a:rPr lang="pt-PT" smtClean="0"/>
              <a:t>04/05/20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FCB7-BF0A-584C-8298-23A884AB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869A6-DE8B-4246-8FED-81580532B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7FE69-B19E-4715-A9FB-D6C4724C5AB2}" type="slidenum">
              <a:rPr lang="pt-PT" smtClean="0"/>
              <a:t>‹#›</a:t>
            </a:fld>
            <a:endParaRPr lang="pt-P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90C989-6A4C-2548-B473-ACF4E911A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9000"/>
          </a:blip>
          <a:stretch>
            <a:fillRect/>
          </a:stretch>
        </p:blipFill>
        <p:spPr>
          <a:xfrm>
            <a:off x="10614831" y="-225425"/>
            <a:ext cx="1283914" cy="162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1D2F3-5661-4D49-9227-C4B63F987C7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4000"/>
          </a:blip>
          <a:stretch>
            <a:fillRect/>
          </a:stretch>
        </p:blipFill>
        <p:spPr>
          <a:xfrm>
            <a:off x="293255" y="165528"/>
            <a:ext cx="9190987" cy="19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ui.carrilho.gomes@tecnico.ulisboa.p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riadna.ortega@lapalmacentre.eu" TargetMode="External"/><Relationship Id="rId4" Type="http://schemas.openxmlformats.org/officeDocument/2006/relationships/hyperlink" Target="mailto:vcorreia@apgeologos.p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lapalmaresearch.eu/" TargetMode="External"/><Relationship Id="rId4" Type="http://schemas.openxmlformats.org/officeDocument/2006/relationships/hyperlink" Target="mailto:ARIADNA.ORTEGA.R@LAPALMACENTRE.E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jp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enseit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3999" y="2423696"/>
            <a:ext cx="9143999" cy="26638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9pPr>
          </a:lstStyle>
          <a:p>
            <a:pPr algn="ctr"/>
            <a:r>
              <a:rPr lang="en-GB" sz="7200" dirty="0">
                <a:solidFill>
                  <a:schemeClr val="accent5">
                    <a:lumMod val="50000"/>
                  </a:schemeClr>
                </a:solidFill>
                <a:latin typeface="Gotham Rounded Medium" panose="02000000000000000000" pitchFamily="2" charset="0"/>
                <a:cs typeface="Arial" pitchFamily="34" charset="0"/>
              </a:rPr>
              <a:t>AGEO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Natural hazard prevention and awareness raising through citizen observatories.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4169E04F-308A-4AB7-BF64-69C42E5E75BF}"/>
              </a:ext>
            </a:extLst>
          </p:cNvPr>
          <p:cNvSpPr txBox="1">
            <a:spLocks/>
          </p:cNvSpPr>
          <p:nvPr/>
        </p:nvSpPr>
        <p:spPr>
          <a:xfrm>
            <a:off x="1523999" y="5510464"/>
            <a:ext cx="9144000" cy="1028448"/>
          </a:xfr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 err="1"/>
              <a:t>Ariadna</a:t>
            </a:r>
            <a:r>
              <a:rPr lang="en-GB" sz="2000" b="1" dirty="0"/>
              <a:t> Ortega Rodriguez</a:t>
            </a:r>
            <a:r>
              <a:rPr lang="en-GB" sz="2000" dirty="0"/>
              <a:t>,</a:t>
            </a:r>
            <a:r>
              <a:rPr lang="en-GB" dirty="0"/>
              <a:t> </a:t>
            </a:r>
            <a:r>
              <a:rPr lang="en-GB" sz="2000" dirty="0"/>
              <a:t>Rui </a:t>
            </a:r>
            <a:r>
              <a:rPr lang="en-GB" sz="2000" dirty="0" err="1"/>
              <a:t>Carrilho</a:t>
            </a:r>
            <a:r>
              <a:rPr lang="en-GB" sz="2000" dirty="0"/>
              <a:t> Gomes,</a:t>
            </a:r>
            <a:r>
              <a:rPr lang="en-GB" dirty="0"/>
              <a:t> </a:t>
            </a:r>
            <a:r>
              <a:rPr lang="en-GB" sz="2000" dirty="0"/>
              <a:t>Filipe </a:t>
            </a:r>
            <a:r>
              <a:rPr lang="en-GB" sz="2000" dirty="0" err="1"/>
              <a:t>Telmo</a:t>
            </a:r>
            <a:r>
              <a:rPr lang="en-GB" sz="2000" dirty="0"/>
              <a:t> Jeremias,</a:t>
            </a:r>
            <a:r>
              <a:rPr lang="en-GB" dirty="0"/>
              <a:t> </a:t>
            </a:r>
            <a:r>
              <a:rPr lang="en-GB" sz="2000" dirty="0"/>
              <a:t>Juan Carlos </a:t>
            </a:r>
            <a:r>
              <a:rPr lang="en-GB" sz="2000" dirty="0" err="1"/>
              <a:t>Santamarta</a:t>
            </a:r>
            <a:r>
              <a:rPr lang="en-GB" sz="2000" dirty="0"/>
              <a:t> </a:t>
            </a:r>
            <a:r>
              <a:rPr lang="en-GB" sz="2000" dirty="0" err="1"/>
              <a:t>Cerezal</a:t>
            </a:r>
            <a:r>
              <a:rPr lang="en-GB" sz="2000" dirty="0"/>
              <a:t>,</a:t>
            </a:r>
            <a:r>
              <a:rPr lang="en-GB" dirty="0"/>
              <a:t> </a:t>
            </a:r>
            <a:r>
              <a:rPr lang="en-GB" sz="2000" dirty="0"/>
              <a:t>Lidia </a:t>
            </a:r>
            <a:r>
              <a:rPr lang="en-GB" sz="2000" dirty="0" err="1"/>
              <a:t>Quental</a:t>
            </a:r>
            <a:r>
              <a:rPr lang="en-GB" sz="2000" dirty="0"/>
              <a:t>,</a:t>
            </a:r>
            <a:r>
              <a:rPr lang="en-GB" dirty="0"/>
              <a:t> </a:t>
            </a:r>
            <a:r>
              <a:rPr lang="en-GB" sz="2000" dirty="0"/>
              <a:t>Inés Galindo </a:t>
            </a:r>
            <a:r>
              <a:rPr lang="en-GB" sz="2000" dirty="0" err="1"/>
              <a:t>Jiménez,Vitor</a:t>
            </a:r>
            <a:r>
              <a:rPr lang="en-GB" sz="2000" dirty="0"/>
              <a:t> Correia,</a:t>
            </a:r>
            <a:r>
              <a:rPr lang="en-GB" dirty="0"/>
              <a:t> </a:t>
            </a:r>
            <a:r>
              <a:rPr lang="en-GB" sz="2000" dirty="0" err="1"/>
              <a:t>Cláudia</a:t>
            </a:r>
            <a:r>
              <a:rPr lang="en-GB" sz="2000" dirty="0"/>
              <a:t> Narciso Pinto,</a:t>
            </a:r>
            <a:r>
              <a:rPr lang="en-GB" dirty="0"/>
              <a:t> </a:t>
            </a:r>
            <a:r>
              <a:rPr lang="en-GB" sz="2000" dirty="0"/>
              <a:t>Nicolas Le </a:t>
            </a:r>
            <a:r>
              <a:rPr lang="en-GB" sz="2000" dirty="0" err="1"/>
              <a:t>Dantec</a:t>
            </a:r>
            <a:r>
              <a:rPr lang="en-GB" sz="2000" dirty="0"/>
              <a:t>,</a:t>
            </a:r>
            <a:r>
              <a:rPr lang="en-GB" dirty="0"/>
              <a:t> </a:t>
            </a:r>
            <a:r>
              <a:rPr lang="en-GB" sz="2000" dirty="0"/>
              <a:t>Fátima Gouveia,</a:t>
            </a:r>
            <a:r>
              <a:rPr lang="en-GB" dirty="0"/>
              <a:t> </a:t>
            </a:r>
            <a:r>
              <a:rPr lang="en-GB" sz="2000" dirty="0"/>
              <a:t>Kirstin Lemon,</a:t>
            </a:r>
            <a:r>
              <a:rPr lang="en-GB" dirty="0"/>
              <a:t> </a:t>
            </a:r>
            <a:r>
              <a:rPr lang="en-GB" sz="2000" dirty="0"/>
              <a:t>Alain </a:t>
            </a:r>
            <a:r>
              <a:rPr lang="en-GB" sz="2000" dirty="0" err="1"/>
              <a:t>Hénaff</a:t>
            </a:r>
            <a:r>
              <a:rPr lang="en-GB" sz="2000" dirty="0"/>
              <a:t>,</a:t>
            </a:r>
            <a:r>
              <a:rPr lang="en-GB" dirty="0"/>
              <a:t> </a:t>
            </a:r>
            <a:r>
              <a:rPr lang="en-GB" sz="2000" dirty="0"/>
              <a:t>and Gregory O’Hare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b="1" smtClean="0">
                <a:solidFill>
                  <a:schemeClr val="bg1"/>
                </a:solidFill>
              </a:rPr>
              <a:t>1</a:t>
            </a:fld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4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72D2-59A3-DF4D-B62A-58BBD1C7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E4177-2258-094F-BDB9-F89002ECF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6E743-7FE5-C242-98A0-7C79207A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10</a:t>
            </a:fld>
            <a:endParaRPr lang="pt-PT"/>
          </a:p>
        </p:txBody>
      </p:sp>
      <p:pic>
        <p:nvPicPr>
          <p:cNvPr id="6" name="Imagem 17">
            <a:extLst>
              <a:ext uri="{FF2B5EF4-FFF2-40B4-BE49-F238E27FC236}">
                <a16:creationId xmlns:a16="http://schemas.microsoft.com/office/drawing/2014/main" id="{B5693C4E-9EA6-B24A-BB9E-6C8F405D1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1964" cy="6854425"/>
          </a:xfrm>
          <a:prstGeom prst="rect">
            <a:avLst/>
          </a:prstGeom>
        </p:spPr>
      </p:pic>
      <p:sp>
        <p:nvSpPr>
          <p:cNvPr id="7" name="Doughnut 6">
            <a:extLst>
              <a:ext uri="{FF2B5EF4-FFF2-40B4-BE49-F238E27FC236}">
                <a16:creationId xmlns:a16="http://schemas.microsoft.com/office/drawing/2014/main" id="{5186418D-4591-B64C-95AC-F11AB7761C88}"/>
              </a:ext>
            </a:extLst>
          </p:cNvPr>
          <p:cNvSpPr/>
          <p:nvPr/>
        </p:nvSpPr>
        <p:spPr>
          <a:xfrm>
            <a:off x="1219199" y="4030134"/>
            <a:ext cx="448734" cy="415577"/>
          </a:xfrm>
          <a:prstGeom prst="donu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D0AB5C-F982-934E-B1EA-13D4BDE2FA4B}"/>
              </a:ext>
            </a:extLst>
          </p:cNvPr>
          <p:cNvSpPr/>
          <p:nvPr/>
        </p:nvSpPr>
        <p:spPr>
          <a:xfrm>
            <a:off x="660400" y="3877734"/>
            <a:ext cx="330200" cy="32173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F36B36-D5B5-5F4E-929C-5E77668F314E}"/>
              </a:ext>
            </a:extLst>
          </p:cNvPr>
          <p:cNvSpPr/>
          <p:nvPr/>
        </p:nvSpPr>
        <p:spPr>
          <a:xfrm>
            <a:off x="1054099" y="3970868"/>
            <a:ext cx="330200" cy="32173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81BE3146-2F17-384C-892D-EBC33FC29502}"/>
              </a:ext>
            </a:extLst>
          </p:cNvPr>
          <p:cNvSpPr txBox="1"/>
          <p:nvPr/>
        </p:nvSpPr>
        <p:spPr>
          <a:xfrm>
            <a:off x="5781964" y="1649756"/>
            <a:ext cx="4369816" cy="4426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s-ES" sz="2000" dirty="0"/>
              <a:t>7 </a:t>
            </a:r>
            <a:r>
              <a:rPr lang="es-ES" sz="2000" dirty="0" err="1"/>
              <a:t>Pilots</a:t>
            </a:r>
            <a:r>
              <a:rPr lang="es-ES" sz="2000" dirty="0"/>
              <a:t> </a:t>
            </a:r>
            <a:r>
              <a:rPr lang="es-ES" sz="2000" dirty="0" err="1"/>
              <a:t>on</a:t>
            </a:r>
            <a:r>
              <a:rPr lang="es-ES" sz="2000" dirty="0"/>
              <a:t> regional </a:t>
            </a:r>
            <a:r>
              <a:rPr lang="es-ES" sz="2000" dirty="0" err="1"/>
              <a:t>priorities</a:t>
            </a:r>
            <a:r>
              <a:rPr lang="es-ES" sz="2000" dirty="0"/>
              <a:t> </a:t>
            </a: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857D1-5F81-3E4F-951A-7719DB256D01}"/>
              </a:ext>
            </a:extLst>
          </p:cNvPr>
          <p:cNvSpPr txBox="1"/>
          <p:nvPr/>
        </p:nvSpPr>
        <p:spPr>
          <a:xfrm>
            <a:off x="5781964" y="2092430"/>
            <a:ext cx="57819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otham Rounded Medium" panose="02000000000000000000" pitchFamily="2" charset="0"/>
              </a:rPr>
              <a:t>Citizens’ Observatory on rockfalls and rockfall-triggers in the</a:t>
            </a:r>
            <a:r>
              <a:rPr lang="en-ES" sz="1600" dirty="0">
                <a:latin typeface="Gotham Rounded Medium" panose="02000000000000000000" pitchFamily="2" charset="0"/>
              </a:rPr>
              <a:t> </a:t>
            </a:r>
            <a:r>
              <a:rPr lang="en-U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Canary Islands, Spain</a:t>
            </a:r>
            <a:endParaRPr lang="en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>
              <a:spcAft>
                <a:spcPts val="0"/>
              </a:spcAft>
            </a:pP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otham Rounded Medium" panose="02000000000000000000" pitchFamily="2" charset="0"/>
              </a:rPr>
              <a:t>Peat-slides and peat </a:t>
            </a:r>
            <a:r>
              <a:rPr lang="en-US" sz="1600" dirty="0" err="1">
                <a:latin typeface="Gotham Rounded Medium" panose="02000000000000000000" pitchFamily="2" charset="0"/>
              </a:rPr>
              <a:t>massmovement</a:t>
            </a:r>
            <a:r>
              <a:rPr lang="en-US" sz="1600" dirty="0">
                <a:latin typeface="Gotham Rounded Medium" panose="02000000000000000000" pitchFamily="2" charset="0"/>
              </a:rPr>
              <a:t> monitoring and control in</a:t>
            </a:r>
            <a:r>
              <a:rPr lang="en-ES" sz="1600" dirty="0">
                <a:latin typeface="Gotham Rounded Medium" panose="02000000000000000000" pitchFamily="2" charset="0"/>
              </a:rPr>
              <a:t> </a:t>
            </a:r>
            <a:r>
              <a:rPr lang="en-U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Cuilcagh</a:t>
            </a:r>
            <a:r>
              <a:rPr lang="en-U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Mountain, Northern Ireland</a:t>
            </a:r>
            <a:endParaRPr lang="en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otham Rounded Medium" panose="02000000000000000000" pitchFamily="2" charset="0"/>
              </a:rPr>
              <a:t>Multi-hazard Citizens’ Observatory in </a:t>
            </a:r>
            <a:r>
              <a:rPr lang="en-U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Lisbon, Portugal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sz="1600" dirty="0"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otham Rounded Medium" panose="02000000000000000000" pitchFamily="2" charset="0"/>
              </a:rPr>
              <a:t>Citizens’ Observatory of slope instability monitoring along the </a:t>
            </a:r>
            <a:r>
              <a:rPr lang="en-U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Cliffs of Moher, Ireland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sz="1600" dirty="0"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otham Rounded Medium" panose="02000000000000000000" pitchFamily="2" charset="0"/>
              </a:rPr>
              <a:t>Citizens’ Observatory of vulnerability to coastal Risks in</a:t>
            </a:r>
            <a:r>
              <a:rPr lang="en-U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 Brittany, France</a:t>
            </a: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Gotham Rounded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4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72D2-59A3-DF4D-B62A-58BBD1C7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E4177-2258-094F-BDB9-F89002ECF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6E743-7FE5-C242-98A0-7C79207A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11</a:t>
            </a:fld>
            <a:endParaRPr lang="pt-PT"/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81BE3146-2F17-384C-892D-EBC33FC29502}"/>
              </a:ext>
            </a:extLst>
          </p:cNvPr>
          <p:cNvSpPr txBox="1"/>
          <p:nvPr/>
        </p:nvSpPr>
        <p:spPr>
          <a:xfrm>
            <a:off x="3471354" y="1649756"/>
            <a:ext cx="5249292" cy="4426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s-ES" sz="2000" dirty="0" err="1"/>
              <a:t>Pilots</a:t>
            </a:r>
            <a:r>
              <a:rPr lang="es-ES" sz="2000" dirty="0"/>
              <a:t>’ </a:t>
            </a:r>
            <a:r>
              <a:rPr lang="es-ES" sz="2000" dirty="0" err="1"/>
              <a:t>phases</a:t>
            </a:r>
            <a:r>
              <a:rPr lang="es-ES" sz="2000" dirty="0"/>
              <a:t> </a:t>
            </a: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857D1-5F81-3E4F-951A-7719DB256D01}"/>
              </a:ext>
            </a:extLst>
          </p:cNvPr>
          <p:cNvSpPr txBox="1"/>
          <p:nvPr/>
        </p:nvSpPr>
        <p:spPr>
          <a:xfrm>
            <a:off x="1221810" y="2208024"/>
            <a:ext cx="97483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latin typeface="Gotham Rounded Medium" panose="02000000000000000000" pitchFamily="2" charset="0"/>
              </a:rPr>
              <a:t>Stakeholder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engagement</a:t>
            </a:r>
            <a:r>
              <a:rPr lang="es-ES" sz="1600" dirty="0">
                <a:latin typeface="Gotham Rounded Medium" panose="02000000000000000000" pitchFamily="2" charset="0"/>
              </a:rPr>
              <a:t>: </a:t>
            </a:r>
            <a:r>
              <a:rPr lang="es-ES" sz="1600" dirty="0" err="1">
                <a:latin typeface="Gotham Rounded Medium" panose="02000000000000000000" pitchFamily="2" charset="0"/>
              </a:rPr>
              <a:t>First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phase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already</a:t>
            </a:r>
            <a:r>
              <a:rPr lang="es-ES" sz="1600" dirty="0">
                <a:latin typeface="Gotham Rounded Medium" panose="02000000000000000000" pitchFamily="2" charset="0"/>
              </a:rPr>
              <a:t> in swing are a series of workshops and </a:t>
            </a:r>
            <a:r>
              <a:rPr lang="es-ES" sz="1600" dirty="0" err="1">
                <a:latin typeface="Gotham Rounded Medium" panose="02000000000000000000" pitchFamily="2" charset="0"/>
              </a:rPr>
              <a:t>info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days</a:t>
            </a:r>
            <a:r>
              <a:rPr lang="es-ES" sz="1600" dirty="0">
                <a:latin typeface="Gotham Rounded Medium" panose="02000000000000000000" pitchFamily="2" charset="0"/>
              </a:rPr>
              <a:t> in </a:t>
            </a:r>
            <a:r>
              <a:rPr lang="es-ES" sz="1600" dirty="0" err="1">
                <a:latin typeface="Gotham Rounded Medium" panose="02000000000000000000" pitchFamily="2" charset="0"/>
              </a:rPr>
              <a:t>all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participating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regions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for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identified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stakeholders</a:t>
            </a:r>
            <a:r>
              <a:rPr lang="es-ES" sz="1600" dirty="0">
                <a:latin typeface="Gotham Rounded Medium" panose="02000000000000000000" pitchFamily="2" charset="0"/>
              </a:rPr>
              <a:t>.</a:t>
            </a:r>
          </a:p>
          <a:p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latin typeface="Gotham Rounded Medium" panose="02000000000000000000" pitchFamily="2" charset="0"/>
              </a:rPr>
              <a:t>Citizen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awareness</a:t>
            </a:r>
            <a:r>
              <a:rPr lang="es-ES" sz="1600" dirty="0">
                <a:latin typeface="Gotham Rounded Medium" panose="02000000000000000000" pitchFamily="2" charset="0"/>
              </a:rPr>
              <a:t>: </a:t>
            </a:r>
            <a:r>
              <a:rPr lang="es-ES" sz="1600" dirty="0" err="1">
                <a:latin typeface="Gotham Rounded Medium" panose="02000000000000000000" pitchFamily="2" charset="0"/>
              </a:rPr>
              <a:t>With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help</a:t>
            </a:r>
            <a:r>
              <a:rPr lang="es-ES" sz="1600" dirty="0">
                <a:latin typeface="Gotham Rounded Medium" panose="02000000000000000000" pitchFamily="2" charset="0"/>
              </a:rPr>
              <a:t> of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stakeholders</a:t>
            </a:r>
            <a:r>
              <a:rPr lang="es-ES" sz="1600" dirty="0">
                <a:latin typeface="Gotham Rounded Medium" panose="02000000000000000000" pitchFamily="2" charset="0"/>
              </a:rPr>
              <a:t>, </a:t>
            </a:r>
            <a:r>
              <a:rPr lang="es-ES" sz="1600" dirty="0" err="1">
                <a:latin typeface="Gotham Rounded Medium" panose="02000000000000000000" pitchFamily="2" charset="0"/>
              </a:rPr>
              <a:t>citizens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will</a:t>
            </a:r>
            <a:r>
              <a:rPr lang="es-ES" sz="1600" dirty="0">
                <a:latin typeface="Gotham Rounded Medium" panose="02000000000000000000" pitchFamily="2" charset="0"/>
              </a:rPr>
              <a:t> be </a:t>
            </a:r>
            <a:r>
              <a:rPr lang="es-ES" sz="1600" dirty="0" err="1">
                <a:latin typeface="Gotham Rounded Medium" panose="02000000000000000000" pitchFamily="2" charset="0"/>
              </a:rPr>
              <a:t>reached</a:t>
            </a:r>
            <a:r>
              <a:rPr lang="es-ES" sz="1600" dirty="0">
                <a:latin typeface="Gotham Rounded Medium" panose="02000000000000000000" pitchFamily="2" charset="0"/>
              </a:rPr>
              <a:t> to a local </a:t>
            </a:r>
            <a:r>
              <a:rPr lang="es-ES" sz="1600" dirty="0" err="1">
                <a:latin typeface="Gotham Rounded Medium" panose="02000000000000000000" pitchFamily="2" charset="0"/>
              </a:rPr>
              <a:t>level</a:t>
            </a:r>
            <a:r>
              <a:rPr lang="es-ES" sz="1600" dirty="0">
                <a:latin typeface="Gotham Rounded Medium" panose="02000000000000000000" pitchFamily="2" charset="0"/>
              </a:rPr>
              <a:t> and be </a:t>
            </a:r>
            <a:r>
              <a:rPr lang="es-ES" sz="1600" dirty="0" err="1">
                <a:latin typeface="Gotham Rounded Medium" panose="02000000000000000000" pitchFamily="2" charset="0"/>
              </a:rPr>
              <a:t>made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aware</a:t>
            </a:r>
            <a:r>
              <a:rPr lang="es-ES" sz="1600" dirty="0">
                <a:latin typeface="Gotham Rounded Medium" panose="02000000000000000000" pitchFamily="2" charset="0"/>
              </a:rPr>
              <a:t> of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project</a:t>
            </a:r>
            <a:r>
              <a:rPr lang="es-ES" sz="1600" dirty="0">
                <a:latin typeface="Gotham Rounded Medium" panose="02000000000000000000" pitchFamily="2" charset="0"/>
              </a:rPr>
              <a:t> and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geohazards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faced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by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their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regions</a:t>
            </a:r>
            <a:r>
              <a:rPr lang="es-ES" sz="1600" dirty="0">
                <a:latin typeface="Gotham Rounded Medium" panose="02000000000000000000" pitchFamily="2" charset="0"/>
              </a:rPr>
              <a:t>.</a:t>
            </a: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latin typeface="Gotham Rounded Medium" panose="02000000000000000000" pitchFamily="2" charset="0"/>
              </a:rPr>
              <a:t>Citizen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engagement</a:t>
            </a:r>
            <a:r>
              <a:rPr lang="es-ES" sz="1600" dirty="0">
                <a:latin typeface="Gotham Rounded Medium" panose="02000000000000000000" pitchFamily="2" charset="0"/>
              </a:rPr>
              <a:t>: </a:t>
            </a:r>
            <a:r>
              <a:rPr lang="es-ES" sz="1600" dirty="0" err="1">
                <a:latin typeface="Gotham Rounded Medium" panose="02000000000000000000" pitchFamily="2" charset="0"/>
              </a:rPr>
              <a:t>During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citizen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awareness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campaign</a:t>
            </a:r>
            <a:r>
              <a:rPr lang="es-ES" sz="1600" dirty="0">
                <a:latin typeface="Gotham Rounded Medium" panose="02000000000000000000" pitchFamily="2" charset="0"/>
              </a:rPr>
              <a:t>, </a:t>
            </a:r>
            <a:r>
              <a:rPr lang="es-ES" sz="1600" dirty="0" err="1">
                <a:latin typeface="Gotham Rounded Medium" panose="02000000000000000000" pitchFamily="2" charset="0"/>
              </a:rPr>
              <a:t>those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interested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will</a:t>
            </a:r>
            <a:r>
              <a:rPr lang="es-ES" sz="1600" dirty="0">
                <a:latin typeface="Gotham Rounded Medium" panose="02000000000000000000" pitchFamily="2" charset="0"/>
              </a:rPr>
              <a:t> be </a:t>
            </a:r>
            <a:r>
              <a:rPr lang="es-ES" sz="1600" dirty="0" err="1">
                <a:latin typeface="Gotham Rounded Medium" panose="02000000000000000000" pitchFamily="2" charset="0"/>
              </a:rPr>
              <a:t>informed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about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online </a:t>
            </a:r>
            <a:r>
              <a:rPr lang="es-ES" sz="1600" dirty="0" err="1">
                <a:latin typeface="Gotham Rounded Medium" panose="02000000000000000000" pitchFamily="2" charset="0"/>
              </a:rPr>
              <a:t>tool</a:t>
            </a:r>
            <a:r>
              <a:rPr lang="es-ES" sz="1600" dirty="0">
                <a:latin typeface="Gotham Rounded Medium" panose="02000000000000000000" pitchFamily="2" charset="0"/>
              </a:rPr>
              <a:t> to be </a:t>
            </a:r>
            <a:r>
              <a:rPr lang="es-ES" sz="1600" dirty="0" err="1">
                <a:latin typeface="Gotham Rounded Medium" panose="02000000000000000000" pitchFamily="2" charset="0"/>
              </a:rPr>
              <a:t>developed</a:t>
            </a:r>
            <a:r>
              <a:rPr lang="es-ES" sz="1600" dirty="0">
                <a:latin typeface="Gotham Rounded Medium" panose="02000000000000000000" pitchFamily="2" charset="0"/>
              </a:rPr>
              <a:t> and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activities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organised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for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consecution</a:t>
            </a:r>
            <a:r>
              <a:rPr lang="es-ES" sz="1600" dirty="0">
                <a:latin typeface="Gotham Rounded Medium" panose="02000000000000000000" pitchFamily="2" charset="0"/>
              </a:rPr>
              <a:t> of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data </a:t>
            </a:r>
            <a:r>
              <a:rPr lang="es-ES" sz="1600" dirty="0" err="1">
                <a:latin typeface="Gotham Rounded Medium" panose="02000000000000000000" pitchFamily="2" charset="0"/>
              </a:rPr>
              <a:t>gathering</a:t>
            </a:r>
            <a:r>
              <a:rPr lang="es-ES" sz="1600" dirty="0">
                <a:latin typeface="Gotham Rounded Medium" panose="02000000000000000000" pitchFamily="2" charset="0"/>
              </a:rPr>
              <a:t>.</a:t>
            </a: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Gotham Rounded Medium" panose="02000000000000000000" pitchFamily="2" charset="0"/>
              </a:rPr>
              <a:t>Data </a:t>
            </a:r>
            <a:r>
              <a:rPr lang="es-ES" sz="1600" dirty="0" err="1">
                <a:latin typeface="Gotham Rounded Medium" panose="02000000000000000000" pitchFamily="2" charset="0"/>
              </a:rPr>
              <a:t>gathering</a:t>
            </a:r>
            <a:r>
              <a:rPr lang="es-ES" sz="1600" dirty="0">
                <a:latin typeface="Gotham Rounded Medium" panose="02000000000000000000" pitchFamily="2" charset="0"/>
              </a:rPr>
              <a:t>: </a:t>
            </a:r>
            <a:r>
              <a:rPr lang="es-ES" sz="1600" dirty="0" err="1">
                <a:latin typeface="Gotham Rounded Medium" panose="02000000000000000000" pitchFamily="2" charset="0"/>
              </a:rPr>
              <a:t>Citizens</a:t>
            </a:r>
            <a:r>
              <a:rPr lang="es-ES" sz="1600" dirty="0">
                <a:latin typeface="Gotham Rounded Medium" panose="02000000000000000000" pitchFamily="2" charset="0"/>
              </a:rPr>
              <a:t> are </a:t>
            </a:r>
            <a:r>
              <a:rPr lang="es-ES" sz="1600" dirty="0" err="1">
                <a:latin typeface="Gotham Rounded Medium" panose="02000000000000000000" pitchFamily="2" charset="0"/>
              </a:rPr>
              <a:t>key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for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collection</a:t>
            </a:r>
            <a:r>
              <a:rPr lang="es-ES" sz="1600" dirty="0">
                <a:latin typeface="Gotham Rounded Medium" panose="02000000000000000000" pitchFamily="2" charset="0"/>
              </a:rPr>
              <a:t> of </a:t>
            </a:r>
            <a:r>
              <a:rPr lang="es-ES" sz="1600" dirty="0" err="1">
                <a:latin typeface="Gotham Rounded Medium" panose="02000000000000000000" pitchFamily="2" charset="0"/>
              </a:rPr>
              <a:t>massive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amounts</a:t>
            </a:r>
            <a:r>
              <a:rPr lang="es-ES" sz="1600" dirty="0">
                <a:latin typeface="Gotham Rounded Medium" panose="02000000000000000000" pitchFamily="2" charset="0"/>
              </a:rPr>
              <a:t> of data </a:t>
            </a:r>
            <a:r>
              <a:rPr lang="es-ES" sz="1600" dirty="0" err="1">
                <a:latin typeface="Gotham Rounded Medium" panose="02000000000000000000" pitchFamily="2" charset="0"/>
              </a:rPr>
              <a:t>throughout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implementation</a:t>
            </a:r>
            <a:r>
              <a:rPr lang="es-ES" sz="1600" dirty="0">
                <a:latin typeface="Gotham Rounded Medium" panose="02000000000000000000" pitchFamily="2" charset="0"/>
              </a:rPr>
              <a:t> of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pilots</a:t>
            </a:r>
            <a:r>
              <a:rPr lang="es-ES" sz="1600" dirty="0">
                <a:latin typeface="Gotham Rounded Medium" panose="02000000000000000000" pitchFamily="2" charset="0"/>
              </a:rPr>
              <a:t>, </a:t>
            </a:r>
            <a:r>
              <a:rPr lang="es-ES" sz="1600" dirty="0" err="1">
                <a:latin typeface="Gotham Rounded Medium" panose="02000000000000000000" pitchFamily="2" charset="0"/>
              </a:rPr>
              <a:t>thus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helping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consortium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prove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effectiveness</a:t>
            </a:r>
            <a:r>
              <a:rPr lang="es-ES" sz="1600" dirty="0">
                <a:latin typeface="Gotham Rounded Medium" panose="02000000000000000000" pitchFamily="2" charset="0"/>
              </a:rPr>
              <a:t> of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Citizen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Observatories</a:t>
            </a:r>
            <a:r>
              <a:rPr lang="es-ES" sz="1600" dirty="0">
                <a:latin typeface="Gotham Rounded Medium" panose="02000000000000000000" pitchFamily="2" charset="0"/>
              </a:rPr>
              <a:t> and </a:t>
            </a:r>
            <a:r>
              <a:rPr lang="es-ES" sz="1600" dirty="0" err="1">
                <a:latin typeface="Gotham Rounded Medium" panose="02000000000000000000" pitchFamily="2" charset="0"/>
              </a:rPr>
              <a:t>its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usefulness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for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prevention</a:t>
            </a:r>
            <a:r>
              <a:rPr lang="es-ES" sz="1600" dirty="0">
                <a:latin typeface="Gotham Rounded Medium" panose="02000000000000000000" pitchFamily="2" charset="0"/>
              </a:rPr>
              <a:t>, </a:t>
            </a:r>
            <a:r>
              <a:rPr lang="es-ES" sz="1600" dirty="0" err="1">
                <a:latin typeface="Gotham Rounded Medium" panose="02000000000000000000" pitchFamily="2" charset="0"/>
              </a:rPr>
              <a:t>policy</a:t>
            </a:r>
            <a:r>
              <a:rPr lang="es-ES" sz="1600" dirty="0">
                <a:latin typeface="Gotham Rounded Medium" panose="02000000000000000000" pitchFamily="2" charset="0"/>
              </a:rPr>
              <a:t> and </a:t>
            </a:r>
            <a:r>
              <a:rPr lang="es-ES" sz="1600" dirty="0" err="1">
                <a:latin typeface="Gotham Rounded Medium" panose="02000000000000000000" pitchFamily="2" charset="0"/>
              </a:rPr>
              <a:t>resilience</a:t>
            </a:r>
            <a:r>
              <a:rPr lang="es-ES" sz="1600" dirty="0">
                <a:latin typeface="Gotham Rounded Medium" panose="02000000000000000000" pitchFamily="2" charset="0"/>
              </a:rPr>
              <a:t> in </a:t>
            </a:r>
            <a:r>
              <a:rPr lang="es-ES" sz="1600" dirty="0" err="1">
                <a:latin typeface="Gotham Rounded Medium" panose="02000000000000000000" pitchFamily="2" charset="0"/>
              </a:rPr>
              <a:t>areas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prone</a:t>
            </a:r>
            <a:r>
              <a:rPr lang="es-ES" sz="1600" dirty="0">
                <a:latin typeface="Gotham Rounded Medium" panose="02000000000000000000" pitchFamily="2" charset="0"/>
              </a:rPr>
              <a:t> to </a:t>
            </a:r>
            <a:r>
              <a:rPr lang="es-ES" sz="1600" dirty="0" err="1">
                <a:latin typeface="Gotham Rounded Medium" panose="02000000000000000000" pitchFamily="2" charset="0"/>
              </a:rPr>
              <a:t>geohazards</a:t>
            </a:r>
            <a:r>
              <a:rPr lang="es-ES" sz="1600" dirty="0">
                <a:latin typeface="Gotham Rounded Medium" panose="02000000000000000000" pitchFamily="2" charset="0"/>
              </a:rPr>
              <a:t>.</a:t>
            </a: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endParaRPr lang="es-ES" sz="1600" dirty="0"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Gotham Rounded Medium" panose="02000000000000000000" pitchFamily="2" charset="0"/>
              </a:rPr>
              <a:t>Data </a:t>
            </a:r>
            <a:r>
              <a:rPr lang="es-ES" sz="1600" dirty="0" err="1">
                <a:latin typeface="Gotham Rounded Medium" panose="02000000000000000000" pitchFamily="2" charset="0"/>
              </a:rPr>
              <a:t>processing</a:t>
            </a:r>
            <a:r>
              <a:rPr lang="es-ES" sz="1600" dirty="0">
                <a:latin typeface="Gotham Rounded Medium" panose="02000000000000000000" pitchFamily="2" charset="0"/>
              </a:rPr>
              <a:t>: Once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pilots</a:t>
            </a:r>
            <a:r>
              <a:rPr lang="es-ES" sz="1600" dirty="0">
                <a:latin typeface="Gotham Rounded Medium" panose="02000000000000000000" pitchFamily="2" charset="0"/>
              </a:rPr>
              <a:t> are </a:t>
            </a:r>
            <a:r>
              <a:rPr lang="es-ES" sz="1600" dirty="0" err="1">
                <a:latin typeface="Gotham Rounded Medium" panose="02000000000000000000" pitchFamily="2" charset="0"/>
              </a:rPr>
              <a:t>over</a:t>
            </a:r>
            <a:r>
              <a:rPr lang="es-ES" sz="1600" dirty="0">
                <a:latin typeface="Gotham Rounded Medium" panose="02000000000000000000" pitchFamily="2" charset="0"/>
              </a:rPr>
              <a:t>, </a:t>
            </a:r>
            <a:r>
              <a:rPr lang="es-ES" sz="1600" dirty="0" err="1">
                <a:latin typeface="Gotham Rounded Medium" panose="02000000000000000000" pitchFamily="2" charset="0"/>
              </a:rPr>
              <a:t>all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results</a:t>
            </a:r>
            <a:r>
              <a:rPr lang="es-ES" sz="1600" dirty="0">
                <a:latin typeface="Gotham Rounded Medium" panose="02000000000000000000" pitchFamily="2" charset="0"/>
              </a:rPr>
              <a:t> -</a:t>
            </a:r>
            <a:r>
              <a:rPr lang="es-ES" sz="1600" dirty="0" err="1">
                <a:latin typeface="Gotham Rounded Medium" panose="02000000000000000000" pitchFamily="2" charset="0"/>
              </a:rPr>
              <a:t>from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societal</a:t>
            </a:r>
            <a:r>
              <a:rPr lang="es-ES" sz="1600" dirty="0">
                <a:latin typeface="Gotham Rounded Medium" panose="02000000000000000000" pitchFamily="2" charset="0"/>
              </a:rPr>
              <a:t> to </a:t>
            </a:r>
            <a:r>
              <a:rPr lang="es-ES" sz="1600" dirty="0" err="1">
                <a:latin typeface="Gotham Rounded Medium" panose="02000000000000000000" pitchFamily="2" charset="0"/>
              </a:rPr>
              <a:t>policy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level</a:t>
            </a:r>
            <a:r>
              <a:rPr lang="es-ES" sz="1600" dirty="0">
                <a:latin typeface="Gotham Rounded Medium" panose="02000000000000000000" pitchFamily="2" charset="0"/>
              </a:rPr>
              <a:t>- </a:t>
            </a:r>
            <a:r>
              <a:rPr lang="es-ES" sz="1600" dirty="0" err="1">
                <a:latin typeface="Gotham Rounded Medium" panose="02000000000000000000" pitchFamily="2" charset="0"/>
              </a:rPr>
              <a:t>will</a:t>
            </a:r>
            <a:r>
              <a:rPr lang="es-ES" sz="1600" dirty="0">
                <a:latin typeface="Gotham Rounded Medium" panose="02000000000000000000" pitchFamily="2" charset="0"/>
              </a:rPr>
              <a:t> be </a:t>
            </a:r>
            <a:r>
              <a:rPr lang="es-ES" sz="1600" dirty="0" err="1">
                <a:latin typeface="Gotham Rounded Medium" panose="02000000000000000000" pitchFamily="2" charset="0"/>
              </a:rPr>
              <a:t>compiled</a:t>
            </a:r>
            <a:r>
              <a:rPr lang="es-ES" sz="1600" dirty="0">
                <a:latin typeface="Gotham Rounded Medium" panose="02000000000000000000" pitchFamily="2" charset="0"/>
              </a:rPr>
              <a:t> and </a:t>
            </a:r>
            <a:r>
              <a:rPr lang="es-ES" sz="1600" dirty="0" err="1">
                <a:latin typeface="Gotham Rounded Medium" panose="02000000000000000000" pitchFamily="2" charset="0"/>
              </a:rPr>
              <a:t>published</a:t>
            </a:r>
            <a:r>
              <a:rPr lang="es-ES" sz="1600" dirty="0">
                <a:latin typeface="Gotham Rounded Medium" panose="02000000000000000000" pitchFamily="2" charset="0"/>
              </a:rPr>
              <a:t>.</a:t>
            </a: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Gotham Rounded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37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72D2-59A3-DF4D-B62A-58BBD1C7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E4177-2258-094F-BDB9-F89002ECF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6E743-7FE5-C242-98A0-7C79207A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12</a:t>
            </a:fld>
            <a:endParaRPr lang="pt-PT"/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81BE3146-2F17-384C-892D-EBC33FC29502}"/>
              </a:ext>
            </a:extLst>
          </p:cNvPr>
          <p:cNvSpPr txBox="1"/>
          <p:nvPr/>
        </p:nvSpPr>
        <p:spPr>
          <a:xfrm>
            <a:off x="4162167" y="2092430"/>
            <a:ext cx="3867665" cy="4426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s-ES" sz="2000" dirty="0" err="1"/>
              <a:t>Clustering</a:t>
            </a: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5C1A25-B730-A447-B760-D12AAFCC8A1A}"/>
              </a:ext>
            </a:extLst>
          </p:cNvPr>
          <p:cNvSpPr txBox="1"/>
          <p:nvPr/>
        </p:nvSpPr>
        <p:spPr>
          <a:xfrm>
            <a:off x="1742660" y="2819497"/>
            <a:ext cx="87066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latin typeface="Gotham Rounded Medium" panose="02000000000000000000" pitchFamily="2" charset="0"/>
              </a:rPr>
              <a:t>AGEO is looking for further </a:t>
            </a:r>
            <a:r>
              <a:rPr lang="en-ES" dirty="0">
                <a:solidFill>
                  <a:srgbClr val="5C99B9"/>
                </a:solidFill>
                <a:latin typeface="Gotham Rounded Medium" panose="02000000000000000000" pitchFamily="2" charset="0"/>
              </a:rPr>
              <a:t>capitalisation and collaboration</a:t>
            </a:r>
            <a:r>
              <a:rPr lang="en-ES" dirty="0">
                <a:latin typeface="Gotham Rounded Medium" panose="02000000000000000000" pitchFamily="2" charset="0"/>
              </a:rPr>
              <a:t> through clustering w</a:t>
            </a:r>
            <a:r>
              <a:rPr lang="en-GB" dirty="0" err="1">
                <a:latin typeface="Gotham Rounded Medium" panose="02000000000000000000" pitchFamily="2" charset="0"/>
              </a:rPr>
              <a:t>ith</a:t>
            </a:r>
            <a:r>
              <a:rPr lang="en-GB" dirty="0">
                <a:latin typeface="Gotham Rounded Medium" panose="02000000000000000000" pitchFamily="2" charset="0"/>
              </a:rPr>
              <a:t> other relevant initiatives or projects in the areas of:</a:t>
            </a:r>
          </a:p>
          <a:p>
            <a:endParaRPr lang="en-GB" dirty="0"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otham Rounded Medium" panose="02000000000000000000" pitchFamily="2" charset="0"/>
              </a:rPr>
              <a:t>Citizen Science / Observatories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Gotham Rounded Medium" panose="02000000000000000000" pitchFamily="2" charset="0"/>
              </a:rPr>
              <a:t>Geo-hazard prevention, resilience and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Gotham Rounded Medium" panose="02000000000000000000" pitchFamily="2" charset="0"/>
              </a:rPr>
              <a:t>Products</a:t>
            </a:r>
            <a:r>
              <a:rPr lang="es-ES" dirty="0">
                <a:latin typeface="Gotham Rounded Medium" panose="02000000000000000000" pitchFamily="2" charset="0"/>
              </a:rPr>
              <a:t> and </a:t>
            </a:r>
            <a:r>
              <a:rPr lang="es-ES" dirty="0" err="1">
                <a:latin typeface="Gotham Rounded Medium" panose="02000000000000000000" pitchFamily="2" charset="0"/>
              </a:rPr>
              <a:t>services</a:t>
            </a:r>
            <a:r>
              <a:rPr lang="es-ES" dirty="0">
                <a:latin typeface="Gotham Rounded Medium" panose="02000000000000000000" pitchFamily="2" charset="0"/>
              </a:rPr>
              <a:t> </a:t>
            </a:r>
            <a:r>
              <a:rPr lang="es-ES" dirty="0" err="1">
                <a:latin typeface="Gotham Rounded Medium" panose="02000000000000000000" pitchFamily="2" charset="0"/>
              </a:rPr>
              <a:t>provided</a:t>
            </a:r>
            <a:r>
              <a:rPr lang="es-ES" dirty="0">
                <a:latin typeface="Gotham Rounded Medium" panose="02000000000000000000" pitchFamily="2" charset="0"/>
              </a:rPr>
              <a:t> </a:t>
            </a:r>
            <a:r>
              <a:rPr lang="es-ES" dirty="0" err="1">
                <a:latin typeface="Gotham Rounded Medium" panose="02000000000000000000" pitchFamily="2" charset="0"/>
              </a:rPr>
              <a:t>by</a:t>
            </a:r>
            <a:r>
              <a:rPr lang="es-ES" dirty="0">
                <a:latin typeface="Gotham Rounded Medium" panose="02000000000000000000" pitchFamily="2" charset="0"/>
              </a:rPr>
              <a:t> </a:t>
            </a:r>
            <a:r>
              <a:rPr lang="es-ES" dirty="0" err="1">
                <a:latin typeface="Gotham Rounded Medium" panose="02000000000000000000" pitchFamily="2" charset="0"/>
              </a:rPr>
              <a:t>European</a:t>
            </a:r>
            <a:r>
              <a:rPr lang="es-ES" dirty="0">
                <a:latin typeface="Gotham Rounded Medium" panose="02000000000000000000" pitchFamily="2" charset="0"/>
              </a:rPr>
              <a:t> </a:t>
            </a:r>
            <a:r>
              <a:rPr lang="es-ES" dirty="0" err="1">
                <a:latin typeface="Gotham Rounded Medium" panose="02000000000000000000" pitchFamily="2" charset="0"/>
              </a:rPr>
              <a:t>spatial</a:t>
            </a:r>
            <a:r>
              <a:rPr lang="es-ES" dirty="0">
                <a:latin typeface="Gotham Rounded Medium" panose="02000000000000000000" pitchFamily="2" charset="0"/>
              </a:rPr>
              <a:t> data </a:t>
            </a:r>
            <a:r>
              <a:rPr lang="es-ES" dirty="0" err="1">
                <a:latin typeface="Gotham Rounded Medium" panose="02000000000000000000" pitchFamily="2" charset="0"/>
              </a:rPr>
              <a:t>infrastructure</a:t>
            </a:r>
            <a:endParaRPr lang="es-ES" dirty="0">
              <a:latin typeface="Gotham Rounded Medium" panose="02000000000000000000" pitchFamily="2" charset="0"/>
            </a:endParaRPr>
          </a:p>
          <a:p>
            <a:endParaRPr lang="es-ES" dirty="0">
              <a:latin typeface="Gotham Rounded Medium" panose="02000000000000000000" pitchFamily="2" charset="0"/>
            </a:endParaRPr>
          </a:p>
          <a:p>
            <a:pPr algn="ctr"/>
            <a:r>
              <a:rPr lang="es-ES" b="1" dirty="0">
                <a:solidFill>
                  <a:srgbClr val="5C99B9"/>
                </a:solidFill>
                <a:latin typeface="Gotham Rounded Medium" panose="02000000000000000000" pitchFamily="2" charset="0"/>
              </a:rPr>
              <a:t>CONTACTS</a:t>
            </a:r>
          </a:p>
          <a:p>
            <a:pPr algn="ctr"/>
            <a:endParaRPr lang="es-ES" dirty="0">
              <a:latin typeface="Gotham Rounded Medium" panose="02000000000000000000" pitchFamily="2" charset="0"/>
            </a:endParaRPr>
          </a:p>
          <a:p>
            <a:r>
              <a:rPr lang="es-ES" dirty="0" err="1">
                <a:latin typeface="Gotham Rounded Medium" panose="02000000000000000000" pitchFamily="2" charset="0"/>
              </a:rPr>
              <a:t>Coordinator</a:t>
            </a:r>
            <a:r>
              <a:rPr lang="es-ES" dirty="0">
                <a:latin typeface="Gotham Rounded Medium" panose="02000000000000000000" pitchFamily="2" charset="0"/>
              </a:rPr>
              <a:t>: </a:t>
            </a:r>
            <a:r>
              <a:rPr lang="es-ES" dirty="0" err="1">
                <a:latin typeface="Gotham Rounded Medium" panose="02000000000000000000" pitchFamily="2" charset="0"/>
              </a:rPr>
              <a:t>Rui</a:t>
            </a:r>
            <a:r>
              <a:rPr lang="es-ES" dirty="0">
                <a:latin typeface="Gotham Rounded Medium" panose="02000000000000000000" pitchFamily="2" charset="0"/>
              </a:rPr>
              <a:t> </a:t>
            </a:r>
            <a:r>
              <a:rPr lang="es-ES" dirty="0" err="1">
                <a:latin typeface="Gotham Rounded Medium" panose="02000000000000000000" pitchFamily="2" charset="0"/>
              </a:rPr>
              <a:t>Carrilho</a:t>
            </a:r>
            <a:r>
              <a:rPr lang="es-ES" dirty="0">
                <a:latin typeface="Gotham Rounded Medium" panose="02000000000000000000" pitchFamily="2" charset="0"/>
              </a:rPr>
              <a:t> Gomes - </a:t>
            </a:r>
            <a:r>
              <a:rPr lang="es-ES" dirty="0">
                <a:latin typeface="Gotham Rounded Medium" panose="02000000000000000000" pitchFamily="2" charset="0"/>
                <a:hlinkClick r:id="rId3"/>
              </a:rPr>
              <a:t>Rui.carrilho.gomes@tecnico.ulisboa.pt</a:t>
            </a:r>
            <a:endParaRPr lang="es-ES" dirty="0">
              <a:latin typeface="Gotham Rounded Medium" panose="02000000000000000000" pitchFamily="2" charset="0"/>
            </a:endParaRPr>
          </a:p>
          <a:p>
            <a:r>
              <a:rPr lang="es-ES" dirty="0" err="1">
                <a:latin typeface="Gotham Rounded Medium" panose="02000000000000000000" pitchFamily="2" charset="0"/>
              </a:rPr>
              <a:t>Capitalisation</a:t>
            </a:r>
            <a:r>
              <a:rPr lang="es-ES" dirty="0">
                <a:latin typeface="Gotham Rounded Medium" panose="02000000000000000000" pitchFamily="2" charset="0"/>
              </a:rPr>
              <a:t>: </a:t>
            </a:r>
            <a:r>
              <a:rPr lang="es-ES" dirty="0" err="1">
                <a:latin typeface="Gotham Rounded Medium" panose="02000000000000000000" pitchFamily="2" charset="0"/>
              </a:rPr>
              <a:t>Vitor</a:t>
            </a:r>
            <a:r>
              <a:rPr lang="es-ES" dirty="0">
                <a:latin typeface="Gotham Rounded Medium" panose="02000000000000000000" pitchFamily="2" charset="0"/>
              </a:rPr>
              <a:t> </a:t>
            </a:r>
            <a:r>
              <a:rPr lang="es-ES" dirty="0" err="1">
                <a:latin typeface="Gotham Rounded Medium" panose="02000000000000000000" pitchFamily="2" charset="0"/>
              </a:rPr>
              <a:t>Correia</a:t>
            </a:r>
            <a:r>
              <a:rPr lang="es-ES" dirty="0">
                <a:latin typeface="Gotham Rounded Medium" panose="02000000000000000000" pitchFamily="2" charset="0"/>
              </a:rPr>
              <a:t> - </a:t>
            </a:r>
            <a:r>
              <a:rPr lang="es-ES" dirty="0">
                <a:latin typeface="Gotham Rounded Medium" panose="02000000000000000000" pitchFamily="2" charset="0"/>
                <a:hlinkClick r:id="rId4"/>
              </a:rPr>
              <a:t>vcorreia@apgeologos.pt</a:t>
            </a:r>
            <a:endParaRPr lang="es-ES" dirty="0">
              <a:latin typeface="Gotham Rounded Medium" panose="02000000000000000000" pitchFamily="2" charset="0"/>
            </a:endParaRPr>
          </a:p>
          <a:p>
            <a:r>
              <a:rPr lang="es-ES" dirty="0" err="1">
                <a:latin typeface="Gotham Rounded Medium" panose="02000000000000000000" pitchFamily="2" charset="0"/>
              </a:rPr>
              <a:t>Communication</a:t>
            </a:r>
            <a:r>
              <a:rPr lang="es-ES" dirty="0">
                <a:latin typeface="Gotham Rounded Medium" panose="02000000000000000000" pitchFamily="2" charset="0"/>
              </a:rPr>
              <a:t>: Ariadna Ortega – </a:t>
            </a:r>
            <a:r>
              <a:rPr lang="es-ES" dirty="0">
                <a:latin typeface="Gotham Rounded Medium" panose="02000000000000000000" pitchFamily="2" charset="0"/>
                <a:hlinkClick r:id="rId5"/>
              </a:rPr>
              <a:t>Ariadna.ortega@lapalmacentre.eu</a:t>
            </a:r>
            <a:endParaRPr lang="es-ES" dirty="0">
              <a:latin typeface="Gotham Rounded Medium" panose="02000000000000000000" pitchFamily="2" charset="0"/>
            </a:endParaRPr>
          </a:p>
          <a:p>
            <a:endParaRPr lang="es-ES" dirty="0">
              <a:latin typeface="Gotham Rounded Medium" panose="02000000000000000000" pitchFamily="2" charset="0"/>
            </a:endParaRPr>
          </a:p>
          <a:p>
            <a:endParaRPr lang="es-ES" dirty="0">
              <a:latin typeface="Gotham Rounded Medium" panose="02000000000000000000" pitchFamily="2" charset="0"/>
            </a:endParaRPr>
          </a:p>
          <a:p>
            <a:endParaRPr lang="en-GB" dirty="0"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89125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smtClean="0"/>
              <a:t>13</a:t>
            </a:fld>
            <a:endParaRPr lang="pt-P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F06C25-ECBD-D949-A7A1-782E68F38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FE6842-0E2E-6B48-83AC-8D445A62F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3" y="252957"/>
            <a:ext cx="7846541" cy="5097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4C17DA-414B-A549-B8C1-B51B05D3AECF}"/>
              </a:ext>
            </a:extLst>
          </p:cNvPr>
          <p:cNvSpPr txBox="1"/>
          <p:nvPr/>
        </p:nvSpPr>
        <p:spPr>
          <a:xfrm>
            <a:off x="395417" y="5202188"/>
            <a:ext cx="12799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rgbClr val="5C99B9"/>
                </a:solidFill>
                <a:latin typeface="Gotham Rounded Medium" panose="02000000000000000000" pitchFamily="2" charset="0"/>
              </a:rPr>
              <a:t>¡GRACIAS POR SU ATENCIÓN!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9C20F-D964-0242-AB5F-D161206CB8E1}"/>
              </a:ext>
            </a:extLst>
          </p:cNvPr>
          <p:cNvSpPr txBox="1"/>
          <p:nvPr/>
        </p:nvSpPr>
        <p:spPr>
          <a:xfrm>
            <a:off x="2077994" y="5965393"/>
            <a:ext cx="7397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Gotham Rounded Medium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ARIADNA.ORTEGA@LAPALMACENTRE.EU</a:t>
            </a:r>
            <a:endParaRPr lang="es-ES" sz="2400" dirty="0">
              <a:latin typeface="Gotham Rounded Medium" panose="02000000000000000000" pitchFamily="2" charset="0"/>
            </a:endParaRPr>
          </a:p>
          <a:p>
            <a:pPr algn="ctr"/>
            <a:r>
              <a:rPr lang="es-ES" sz="2400" dirty="0">
                <a:latin typeface="Gotham Rounded Medium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WWW.LAPALMARESEARCH.EU</a:t>
            </a:r>
            <a:endParaRPr lang="es-ES" sz="2400" dirty="0">
              <a:latin typeface="Gotham Rounded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82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38200" y="3429000"/>
            <a:ext cx="5713708" cy="26638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Swis721 Lt BT" pitchFamily="34" charset="0"/>
                <a:cs typeface="Arial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Interreg</a:t>
            </a:r>
            <a:r>
              <a:rPr lang="pt-PT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pt-PT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Atlantic</a:t>
            </a:r>
            <a:r>
              <a:rPr lang="pt-PT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pt-PT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Area</a:t>
            </a:r>
            <a:endParaRPr lang="pt-PT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What</a:t>
            </a:r>
            <a:r>
              <a:rPr lang="pt-PT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pt-PT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is</a:t>
            </a:r>
            <a:r>
              <a:rPr lang="pt-PT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AGEO?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Goals</a:t>
            </a:r>
            <a:endParaRPr lang="pt-PT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Citizen</a:t>
            </a:r>
            <a:r>
              <a:rPr lang="pt-PT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pt-PT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Observatories</a:t>
            </a:r>
            <a:endParaRPr lang="pt-PT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Pilots</a:t>
            </a:r>
            <a:endParaRPr lang="pt-PT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b="1" smtClean="0">
                <a:solidFill>
                  <a:schemeClr val="bg1"/>
                </a:solidFill>
              </a:rPr>
              <a:t>2</a:t>
            </a:fld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2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b="1" smtClean="0">
                <a:solidFill>
                  <a:schemeClr val="bg1"/>
                </a:solidFill>
              </a:rPr>
              <a:t>3</a:t>
            </a:fld>
            <a:endParaRPr lang="pt-PT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1B0A9-2978-964A-981D-DC89A8FCA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80" y="2198859"/>
            <a:ext cx="4089231" cy="1101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32109B-1106-D144-BBF2-309FFE22F500}"/>
              </a:ext>
            </a:extLst>
          </p:cNvPr>
          <p:cNvSpPr txBox="1"/>
          <p:nvPr/>
        </p:nvSpPr>
        <p:spPr>
          <a:xfrm rot="10800000" flipV="1">
            <a:off x="728135" y="3003871"/>
            <a:ext cx="45537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C99B9"/>
                </a:solidFill>
                <a:latin typeface="Gotham Rounded Medium" panose="02000000000000000000" pitchFamily="2" charset="0"/>
              </a:rPr>
              <a:t>INTERREG Atlantic Area is an European funding programme that promotes transnational cooperation among 36 Atlantic regions of five European countries this programme co-finances cooperation projects in the fields of Innovation &amp; Competitiveness, Resource Efficiency, Territorial Risks Management, Biodiversity and Natural &amp; Cultural Assets</a:t>
            </a:r>
            <a:r>
              <a:rPr lang="en-GB" b="1" dirty="0">
                <a:solidFill>
                  <a:srgbClr val="5C99B9"/>
                </a:solidFill>
                <a:latin typeface="Gotham Rounded Medium" panose="02000000000000000000" pitchFamily="2" charset="0"/>
              </a:rPr>
              <a:t>.</a:t>
            </a:r>
            <a:endParaRPr lang="en-ES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A2774B4-FEB7-104C-BC31-0F2D208BA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92" y="3111063"/>
            <a:ext cx="3190073" cy="3610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EC91DF-8B8C-B149-8A46-820EF5980FD7}"/>
              </a:ext>
            </a:extLst>
          </p:cNvPr>
          <p:cNvSpPr txBox="1"/>
          <p:nvPr/>
        </p:nvSpPr>
        <p:spPr>
          <a:xfrm>
            <a:off x="577612" y="1638138"/>
            <a:ext cx="88013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n-GB" sz="3600" dirty="0"/>
              <a:t>Interreg Atlantic Area</a:t>
            </a:r>
          </a:p>
        </p:txBody>
      </p:sp>
    </p:spTree>
    <p:extLst>
      <p:ext uri="{BB962C8B-B14F-4D97-AF65-F5344CB8AC3E}">
        <p14:creationId xmlns:p14="http://schemas.microsoft.com/office/powerpoint/2010/main" val="162207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C0DFDC2-498E-4AB7-962D-19968FD388A8}"/>
              </a:ext>
            </a:extLst>
          </p:cNvPr>
          <p:cNvSpPr txBox="1"/>
          <p:nvPr/>
        </p:nvSpPr>
        <p:spPr>
          <a:xfrm>
            <a:off x="7452700" y="5074681"/>
            <a:ext cx="3506260" cy="1464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6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n-GB" sz="2000" dirty="0"/>
              <a:t>Priority 4: Enhancing biodiversity and the natural and cultural assets 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b="1" smtClean="0">
                <a:solidFill>
                  <a:schemeClr val="bg1"/>
                </a:solidFill>
              </a:rPr>
              <a:t>4</a:t>
            </a:fld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5" name="CasellaDiTesto 11">
            <a:extLst>
              <a:ext uri="{FF2B5EF4-FFF2-40B4-BE49-F238E27FC236}">
                <a16:creationId xmlns:a16="http://schemas.microsoft.com/office/drawing/2014/main" id="{BE045078-6037-334B-A3C1-FF38A7824724}"/>
              </a:ext>
            </a:extLst>
          </p:cNvPr>
          <p:cNvSpPr txBox="1"/>
          <p:nvPr/>
        </p:nvSpPr>
        <p:spPr>
          <a:xfrm>
            <a:off x="7452700" y="2811881"/>
            <a:ext cx="3506260" cy="18047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6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n-GB" sz="2000" dirty="0"/>
              <a:t>Priority 3: Strengthening the territory's resilience to risks of natural, climate and human origin</a:t>
            </a:r>
          </a:p>
        </p:txBody>
      </p:sp>
      <p:sp>
        <p:nvSpPr>
          <p:cNvPr id="7" name="CasellaDiTesto 11">
            <a:extLst>
              <a:ext uri="{FF2B5EF4-FFF2-40B4-BE49-F238E27FC236}">
                <a16:creationId xmlns:a16="http://schemas.microsoft.com/office/drawing/2014/main" id="{429D092A-1C55-F14C-A7F7-8D195D761314}"/>
              </a:ext>
            </a:extLst>
          </p:cNvPr>
          <p:cNvSpPr txBox="1"/>
          <p:nvPr/>
        </p:nvSpPr>
        <p:spPr>
          <a:xfrm>
            <a:off x="1233040" y="5415199"/>
            <a:ext cx="3506260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6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n-GB" sz="2000" dirty="0"/>
              <a:t>Priority 2: Fostering resource efficiency</a:t>
            </a:r>
          </a:p>
        </p:txBody>
      </p:sp>
      <p:sp>
        <p:nvSpPr>
          <p:cNvPr id="8" name="CasellaDiTesto 11">
            <a:extLst>
              <a:ext uri="{FF2B5EF4-FFF2-40B4-BE49-F238E27FC236}">
                <a16:creationId xmlns:a16="http://schemas.microsoft.com/office/drawing/2014/main" id="{FCE2F51F-12C7-BD46-9075-5351F096C657}"/>
              </a:ext>
            </a:extLst>
          </p:cNvPr>
          <p:cNvSpPr txBox="1"/>
          <p:nvPr/>
        </p:nvSpPr>
        <p:spPr>
          <a:xfrm>
            <a:off x="1233040" y="3429000"/>
            <a:ext cx="3506260" cy="1123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6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n-GB" sz="2000" dirty="0"/>
              <a:t>Priority 1: Stimulating innovation and competitiveness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E1905-27AF-C74C-954C-8AC308359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61" y="3990855"/>
            <a:ext cx="855870" cy="85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5F2D3E-2FCA-4049-9042-B806A410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61" y="5671120"/>
            <a:ext cx="855870" cy="855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4D010-900F-4747-B34D-07222B57F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735" y="4129747"/>
            <a:ext cx="845930" cy="845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E7731F-CF16-1240-9DCF-0801E5081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735" y="5874433"/>
            <a:ext cx="845930" cy="8459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4E812B-5CAA-364E-9433-8C8C4C5550B5}"/>
              </a:ext>
            </a:extLst>
          </p:cNvPr>
          <p:cNvSpPr txBox="1"/>
          <p:nvPr/>
        </p:nvSpPr>
        <p:spPr>
          <a:xfrm>
            <a:off x="577612" y="1638138"/>
            <a:ext cx="88013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n-GB" sz="3600" dirty="0"/>
              <a:t>Interreg Atlantic Area Priorities</a:t>
            </a:r>
          </a:p>
        </p:txBody>
      </p:sp>
    </p:spTree>
    <p:extLst>
      <p:ext uri="{BB962C8B-B14F-4D97-AF65-F5344CB8AC3E}">
        <p14:creationId xmlns:p14="http://schemas.microsoft.com/office/powerpoint/2010/main" val="209795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b="1" smtClean="0">
                <a:solidFill>
                  <a:schemeClr val="bg1"/>
                </a:solidFill>
              </a:rPr>
              <a:t>5</a:t>
            </a:fld>
            <a:endParaRPr lang="pt-PT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99E8A5-EAC0-3E49-92FD-AF8F4AD5BB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95" y="2498197"/>
            <a:ext cx="1248311" cy="1534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5A3C91-1916-F346-830B-96C8888C2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50" y="3383878"/>
            <a:ext cx="2242546" cy="1590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CF375B-E427-E646-8A81-341105BCC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50" y="4400995"/>
            <a:ext cx="2242547" cy="688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411914-0073-9341-B442-9755F170E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1" y="3900932"/>
            <a:ext cx="2195122" cy="487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85427D-FA15-CA41-B2C1-2AC5C1E2F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6" y="2014641"/>
            <a:ext cx="3106470" cy="21951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E70BF4-C62F-DA4E-9EA4-FECAE19FF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44" y="5619479"/>
            <a:ext cx="2462228" cy="7368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168122-2A25-AE4E-BDAE-F9913D7CE4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26" y="2445477"/>
            <a:ext cx="1580976" cy="13335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4D05EB-A03E-FC45-B04C-BA47ADE7CAC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29" y="4770297"/>
            <a:ext cx="2743200" cy="5680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651739-CD45-D740-98EC-D33F4A505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80" y="5744011"/>
            <a:ext cx="2242547" cy="487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122EC6-D672-0C49-A9E4-EB2CF08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3" y="4394420"/>
            <a:ext cx="2729184" cy="1209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6F8F1-68DD-D747-A8DD-ABCF115A134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200" y="4277558"/>
            <a:ext cx="1817303" cy="1054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CF39BF-AE93-EE46-8D02-0551549A1F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07" y="5321478"/>
            <a:ext cx="2338090" cy="1176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1C41E-8DB3-244B-9B6D-51ECD619B25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39" y="2740155"/>
            <a:ext cx="721942" cy="10540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2A719-E8F6-5E42-90CE-19C64D50B5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15" y="5551916"/>
            <a:ext cx="3146092" cy="7776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4D758D-F2E1-7343-B642-79EFFE757A59}"/>
              </a:ext>
            </a:extLst>
          </p:cNvPr>
          <p:cNvSpPr txBox="1"/>
          <p:nvPr/>
        </p:nvSpPr>
        <p:spPr>
          <a:xfrm>
            <a:off x="577612" y="1638138"/>
            <a:ext cx="88013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n-US" sz="3600" dirty="0"/>
              <a:t>Consortium</a:t>
            </a:r>
          </a:p>
        </p:txBody>
      </p:sp>
    </p:spTree>
    <p:extLst>
      <p:ext uri="{BB962C8B-B14F-4D97-AF65-F5344CB8AC3E}">
        <p14:creationId xmlns:p14="http://schemas.microsoft.com/office/powerpoint/2010/main" val="4115669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71188" y="5800296"/>
            <a:ext cx="2743200" cy="365125"/>
          </a:xfrm>
        </p:spPr>
        <p:txBody>
          <a:bodyPr/>
          <a:lstStyle/>
          <a:p>
            <a:fld id="{1B07FE69-B19E-4715-A9FB-D6C4724C5AB2}" type="slidenum">
              <a:rPr lang="pt-PT" b="1" smtClean="0">
                <a:solidFill>
                  <a:schemeClr val="bg1"/>
                </a:solidFill>
              </a:rPr>
              <a:t>6</a:t>
            </a:fld>
            <a:endParaRPr lang="pt-PT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41D50-6383-8C41-A8B5-C7ADCB88A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1" y="869884"/>
            <a:ext cx="11547644" cy="55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30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612" y="1638138"/>
            <a:ext cx="88013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n-US" sz="3600" dirty="0"/>
              <a:t>Specific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71188" y="5800296"/>
            <a:ext cx="2743200" cy="365125"/>
          </a:xfrm>
        </p:spPr>
        <p:txBody>
          <a:bodyPr/>
          <a:lstStyle/>
          <a:p>
            <a:fld id="{1B07FE69-B19E-4715-A9FB-D6C4724C5AB2}" type="slidenum">
              <a:rPr lang="pt-PT" b="1" smtClean="0">
                <a:solidFill>
                  <a:schemeClr val="bg1"/>
                </a:solidFill>
              </a:rPr>
              <a:t>7</a:t>
            </a:fld>
            <a:endParaRPr lang="pt-PT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5531B-6069-AF4F-99D1-8B5A376082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36" y="2578091"/>
            <a:ext cx="1536700" cy="143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A82B74-3603-C74C-9AC7-90D8FB4531B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85" y="2578091"/>
            <a:ext cx="1536700" cy="143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1FAC75-D300-2C4E-B0DA-CCDC6B58B63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38" y="2578091"/>
            <a:ext cx="1536700" cy="143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61594B-B9BB-B84F-8C6E-D79CA909B754}"/>
              </a:ext>
            </a:extLst>
          </p:cNvPr>
          <p:cNvSpPr txBox="1"/>
          <p:nvPr/>
        </p:nvSpPr>
        <p:spPr>
          <a:xfrm>
            <a:off x="1238035" y="404597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latin typeface="Gotham Rounded Medium" panose="02000000000000000000" pitchFamily="2" charset="0"/>
              </a:rPr>
              <a:t>Encourage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regional-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level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uptake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and use </a:t>
            </a:r>
            <a:r>
              <a:rPr lang="es-ES" sz="1600" dirty="0">
                <a:latin typeface="Gotham Rounded Medium" panose="02000000000000000000" pitchFamily="2" charset="0"/>
              </a:rPr>
              <a:t>of </a:t>
            </a:r>
            <a:r>
              <a:rPr lang="es-ES" sz="1600" dirty="0" err="1">
                <a:latin typeface="Gotham Rounded Medium" panose="02000000000000000000" pitchFamily="2" charset="0"/>
              </a:rPr>
              <a:t>products</a:t>
            </a:r>
            <a:r>
              <a:rPr lang="es-ES" sz="1600" dirty="0">
                <a:latin typeface="Gotham Rounded Medium" panose="02000000000000000000" pitchFamily="2" charset="0"/>
              </a:rPr>
              <a:t> and </a:t>
            </a:r>
            <a:r>
              <a:rPr lang="es-ES" sz="1600" dirty="0" err="1">
                <a:latin typeface="Gotham Rounded Medium" panose="02000000000000000000" pitchFamily="2" charset="0"/>
              </a:rPr>
              <a:t>services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provided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by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European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spatial</a:t>
            </a:r>
            <a:r>
              <a:rPr lang="es-ES" sz="1600" dirty="0">
                <a:latin typeface="Gotham Rounded Medium" panose="02000000000000000000" pitchFamily="2" charset="0"/>
              </a:rPr>
              <a:t> data </a:t>
            </a:r>
            <a:r>
              <a:rPr lang="es-ES" sz="1600" dirty="0" err="1">
                <a:latin typeface="Gotham Rounded Medium" panose="02000000000000000000" pitchFamily="2" charset="0"/>
              </a:rPr>
              <a:t>infrastructures</a:t>
            </a:r>
            <a:r>
              <a:rPr lang="es-ES" sz="1600" dirty="0">
                <a:latin typeface="Gotham Rounded Medium" panose="02000000000000000000" pitchFamily="2" charset="0"/>
              </a:rPr>
              <a:t>, </a:t>
            </a:r>
            <a:r>
              <a:rPr lang="es-ES" sz="1600" dirty="0" err="1">
                <a:latin typeface="Gotham Rounded Medium" panose="02000000000000000000" pitchFamily="2" charset="0"/>
              </a:rPr>
              <a:t>such</a:t>
            </a:r>
            <a:r>
              <a:rPr lang="es-ES" sz="1600" dirty="0">
                <a:latin typeface="Gotham Rounded Medium" panose="02000000000000000000" pitchFamily="2" charset="0"/>
              </a:rPr>
              <a:t> as 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Copernicus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or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EGDI</a:t>
            </a:r>
            <a:r>
              <a:rPr lang="es-ES" sz="1600" dirty="0">
                <a:latin typeface="Gotham Rounded Medium" panose="02000000000000000000" pitchFamily="2" charset="0"/>
              </a:rPr>
              <a:t>.</a:t>
            </a:r>
          </a:p>
          <a:p>
            <a:pPr algn="ctr"/>
            <a:br>
              <a:rPr lang="es-ES" sz="1600" dirty="0">
                <a:latin typeface="Gotham Rounded Medium" panose="02000000000000000000" pitchFamily="2" charset="0"/>
              </a:rPr>
            </a:br>
            <a:endParaRPr lang="es-ES" sz="1600" dirty="0">
              <a:latin typeface="Gotham Rounded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3B7F1C-0D9B-7941-8164-87F6A8993A3D}"/>
              </a:ext>
            </a:extLst>
          </p:cNvPr>
          <p:cNvSpPr txBox="1"/>
          <p:nvPr/>
        </p:nvSpPr>
        <p:spPr>
          <a:xfrm>
            <a:off x="4349686" y="4045970"/>
            <a:ext cx="274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600" dirty="0" err="1">
                <a:latin typeface="Gotham Rounded Medium" panose="02000000000000000000" pitchFamily="2" charset="0"/>
              </a:rPr>
              <a:t>Create</a:t>
            </a:r>
            <a:r>
              <a:rPr lang="es-ES" sz="1600" dirty="0">
                <a:latin typeface="Gotham Rounded Medium" panose="02000000000000000000" pitchFamily="2" charset="0"/>
              </a:rPr>
              <a:t> a 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cooperation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and 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resource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platform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on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Atlantic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geohazards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risk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assessment</a:t>
            </a:r>
            <a:r>
              <a:rPr lang="es-ES" sz="1600" dirty="0">
                <a:latin typeface="Gotham Rounded Medium" panose="02000000000000000000" pitchFamily="2" charset="0"/>
              </a:rPr>
              <a:t>, </a:t>
            </a:r>
            <a:r>
              <a:rPr lang="es-ES" sz="1600" dirty="0" err="1">
                <a:latin typeface="Gotham Rounded Medium" panose="02000000000000000000" pitchFamily="2" charset="0"/>
              </a:rPr>
              <a:t>preparedness</a:t>
            </a:r>
            <a:r>
              <a:rPr lang="es-ES" sz="1600" dirty="0">
                <a:latin typeface="Gotham Rounded Medium" panose="02000000000000000000" pitchFamily="2" charset="0"/>
              </a:rPr>
              <a:t>, </a:t>
            </a:r>
            <a:r>
              <a:rPr lang="es-ES" sz="1600" dirty="0" err="1">
                <a:latin typeface="Gotham Rounded Medium" panose="02000000000000000000" pitchFamily="2" charset="0"/>
              </a:rPr>
              <a:t>mitigation</a:t>
            </a:r>
            <a:r>
              <a:rPr lang="es-ES" sz="1600" dirty="0">
                <a:latin typeface="Gotham Rounded Medium" panose="02000000000000000000" pitchFamily="2" charset="0"/>
              </a:rPr>
              <a:t> and </a:t>
            </a:r>
            <a:r>
              <a:rPr lang="es-ES" sz="1600" dirty="0" err="1">
                <a:latin typeface="Gotham Rounded Medium" panose="02000000000000000000" pitchFamily="2" charset="0"/>
              </a:rPr>
              <a:t>prevention</a:t>
            </a:r>
            <a:r>
              <a:rPr lang="es-ES" sz="1600" dirty="0">
                <a:latin typeface="Gotham Rounded Medium" panose="02000000000000000000" pitchFamily="2" charset="0"/>
              </a:rPr>
              <a:t>.</a:t>
            </a:r>
          </a:p>
          <a:p>
            <a:pPr lvl="0" algn="ctr"/>
            <a:br>
              <a:rPr lang="es-ES" sz="1600" dirty="0">
                <a:latin typeface="Gotham Rounded Medium" panose="02000000000000000000" pitchFamily="2" charset="0"/>
              </a:rPr>
            </a:br>
            <a:endParaRPr lang="es-ES" sz="1600" dirty="0">
              <a:latin typeface="Gotham Rounded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AA1774-57DE-634D-BC6C-CDB90426833B}"/>
              </a:ext>
            </a:extLst>
          </p:cNvPr>
          <p:cNvSpPr txBox="1"/>
          <p:nvPr/>
        </p:nvSpPr>
        <p:spPr>
          <a:xfrm>
            <a:off x="7461336" y="4045969"/>
            <a:ext cx="2872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600" dirty="0" err="1">
                <a:latin typeface="Gotham Rounded Medium" panose="02000000000000000000" pitchFamily="2" charset="0"/>
              </a:rPr>
              <a:t>Deliver</a:t>
            </a:r>
            <a:r>
              <a:rPr lang="es-ES" sz="1600" dirty="0">
                <a:latin typeface="Gotham Rounded Medium" panose="02000000000000000000" pitchFamily="2" charset="0"/>
              </a:rPr>
              <a:t> concrete case </a:t>
            </a:r>
            <a:r>
              <a:rPr lang="es-ES" sz="1600" dirty="0" err="1">
                <a:latin typeface="Gotham Rounded Medium" panose="02000000000000000000" pitchFamily="2" charset="0"/>
              </a:rPr>
              <a:t>studies</a:t>
            </a:r>
            <a:r>
              <a:rPr lang="es-ES" sz="1600" dirty="0">
                <a:latin typeface="Gotham Rounded Medium" panose="02000000000000000000" pitchFamily="2" charset="0"/>
              </a:rPr>
              <a:t> to </a:t>
            </a:r>
            <a:r>
              <a:rPr lang="es-ES" sz="1600" dirty="0" err="1">
                <a:latin typeface="Gotham Rounded Medium" panose="02000000000000000000" pitchFamily="2" charset="0"/>
              </a:rPr>
              <a:t>confirm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the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capacities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of 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Citizens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’ </a:t>
            </a:r>
            <a:r>
              <a:rPr lang="es-ES" sz="1600" dirty="0" err="1">
                <a:solidFill>
                  <a:srgbClr val="5C99B9"/>
                </a:solidFill>
                <a:latin typeface="Gotham Rounded Medium" panose="02000000000000000000" pitchFamily="2" charset="0"/>
              </a:rPr>
              <a:t>Observatories</a:t>
            </a:r>
            <a:r>
              <a:rPr lang="es-ES" sz="1600" dirty="0">
                <a:solidFill>
                  <a:srgbClr val="5C99B9"/>
                </a:solidFill>
                <a:latin typeface="Gotham Rounded Medium" panose="02000000000000000000" pitchFamily="2" charset="0"/>
              </a:rPr>
              <a:t> </a:t>
            </a:r>
            <a:r>
              <a:rPr lang="es-ES" sz="1600" dirty="0">
                <a:latin typeface="Gotham Rounded Medium" panose="02000000000000000000" pitchFamily="2" charset="0"/>
              </a:rPr>
              <a:t>in </a:t>
            </a:r>
            <a:r>
              <a:rPr lang="es-ES" sz="1600" dirty="0" err="1">
                <a:latin typeface="Gotham Rounded Medium" panose="02000000000000000000" pitchFamily="2" charset="0"/>
              </a:rPr>
              <a:t>improving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risk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management</a:t>
            </a:r>
            <a:r>
              <a:rPr lang="es-ES" sz="1600" dirty="0">
                <a:latin typeface="Gotham Rounded Medium" panose="02000000000000000000" pitchFamily="2" charset="0"/>
              </a:rPr>
              <a:t> </a:t>
            </a:r>
            <a:r>
              <a:rPr lang="es-ES" sz="1600" dirty="0" err="1">
                <a:latin typeface="Gotham Rounded Medium" panose="02000000000000000000" pitchFamily="2" charset="0"/>
              </a:rPr>
              <a:t>systems</a:t>
            </a:r>
            <a:r>
              <a:rPr lang="es-ES" sz="1600" dirty="0">
                <a:latin typeface="Gotham Rounded Medium" panose="02000000000000000000" pitchFamily="2" charset="0"/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0305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C32E54C-3569-46AB-9622-02911A047803}"/>
              </a:ext>
            </a:extLst>
          </p:cNvPr>
          <p:cNvSpPr txBox="1"/>
          <p:nvPr/>
        </p:nvSpPr>
        <p:spPr>
          <a:xfrm>
            <a:off x="122168" y="1443973"/>
            <a:ext cx="9860032" cy="11577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5C99B9"/>
                </a:solidFill>
                <a:latin typeface="Gotham Rounded Medium" panose="02000000000000000000" pitchFamily="2" charset="0"/>
              </a:rPr>
              <a:t>Citizen Science</a:t>
            </a:r>
          </a:p>
          <a:p>
            <a:pPr algn="ctr"/>
            <a:r>
              <a:rPr lang="en-GB" b="1" dirty="0">
                <a:solidFill>
                  <a:srgbClr val="5C99B9"/>
                </a:solidFill>
                <a:latin typeface="Gotham Rounded Medium" panose="02000000000000000000" pitchFamily="2" charset="0"/>
              </a:rPr>
              <a:t>Citizen Observatories</a:t>
            </a:r>
            <a:endParaRPr lang="en-US" b="1" dirty="0">
              <a:solidFill>
                <a:srgbClr val="5C99B9"/>
              </a:solidFill>
              <a:latin typeface="Gotham Rounded Medium" panose="02000000000000000000" pitchFamily="2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05B5FA99-7111-4604-96BA-5437DD6FC02F}"/>
              </a:ext>
            </a:extLst>
          </p:cNvPr>
          <p:cNvSpPr txBox="1"/>
          <p:nvPr/>
        </p:nvSpPr>
        <p:spPr>
          <a:xfrm>
            <a:off x="1075019" y="2723250"/>
            <a:ext cx="7674994" cy="3260765"/>
          </a:xfrm>
          <a:prstGeom prst="roundRect">
            <a:avLst>
              <a:gd name="adj" fmla="val 6820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 Rounded Medium" panose="02000000000000000000" pitchFamily="2" charset="0"/>
              <a:sym typeface="Wingdings" panose="05000000000000000000" pitchFamily="2" charset="2"/>
            </a:endParaRPr>
          </a:p>
          <a:p>
            <a:pPr algn="just"/>
            <a:r>
              <a:rPr lang="en-GB" b="1" dirty="0">
                <a:latin typeface="Gotham Rounded Medium" panose="02000000000000000000" pitchFamily="2" charset="0"/>
              </a:rPr>
              <a:t>Citizen Observatories</a:t>
            </a:r>
            <a:r>
              <a:rPr lang="en-GB" b="1" baseline="30000" dirty="0">
                <a:latin typeface="Gotham Rounded Medium" panose="02000000000000000000" pitchFamily="2" charset="0"/>
              </a:rPr>
              <a:t>1</a:t>
            </a:r>
            <a:r>
              <a:rPr lang="en-GB" b="1" dirty="0">
                <a:latin typeface="Gotham Rounded Medium" panose="02000000000000000000" pitchFamily="2" charset="0"/>
              </a:rPr>
              <a:t> </a:t>
            </a:r>
            <a:r>
              <a:rPr lang="en-GB" dirty="0">
                <a:latin typeface="Gotham Rounded Medium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0070C0"/>
                </a:solidFill>
                <a:latin typeface="Gotham Rounded Medium" panose="02000000000000000000" pitchFamily="2" charset="0"/>
              </a:rPr>
              <a:t>Citizens' Observatories are community-based environmental monitoring and information systems. </a:t>
            </a:r>
          </a:p>
          <a:p>
            <a:pPr algn="just"/>
            <a:endParaRPr lang="en-GB" dirty="0">
              <a:solidFill>
                <a:srgbClr val="0070C0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Gotham Rounded Medium" panose="02000000000000000000" pitchFamily="2" charset="0"/>
              </a:rPr>
              <a:t>They build on innovative and novel Earth observation applications embedded in portable or mobile personal devices.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otham Rounded Medium" panose="02000000000000000000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Gotham Rounded Medium" panose="02000000000000000000" pitchFamily="2" charset="0"/>
              </a:rPr>
              <a:t>This means that citizens can help and be engaged in observing our environment. </a:t>
            </a:r>
            <a:endParaRPr lang="en-US" dirty="0">
              <a:latin typeface="Gotham Rounded Medium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b="1" smtClean="0">
                <a:solidFill>
                  <a:schemeClr val="bg1"/>
                </a:solidFill>
              </a:rPr>
              <a:t>8</a:t>
            </a:fld>
            <a:endParaRPr lang="pt-PT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2BC6F-D9F0-164E-8465-D42C9558C9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/>
          <a:stretch/>
        </p:blipFill>
        <p:spPr>
          <a:xfrm>
            <a:off x="9168255" y="3485427"/>
            <a:ext cx="2185545" cy="3053485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28AD59-5AAE-8F4E-BC51-DE988AC2B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9" b="65039"/>
          <a:stretch/>
        </p:blipFill>
        <p:spPr>
          <a:xfrm rot="2350182">
            <a:off x="10192554" y="1809423"/>
            <a:ext cx="1848853" cy="1513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3E6FF-D9F7-D14A-B9EF-D14EC03A4836}"/>
              </a:ext>
            </a:extLst>
          </p:cNvPr>
          <p:cNvSpPr txBox="1"/>
          <p:nvPr/>
        </p:nvSpPr>
        <p:spPr>
          <a:xfrm>
            <a:off x="1075019" y="6458967"/>
            <a:ext cx="8596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baseline="30000" dirty="0"/>
              <a:t>1. </a:t>
            </a:r>
            <a:r>
              <a:rPr lang="en-ES" sz="1200" dirty="0"/>
              <a:t>Definition by the European Commission: </a:t>
            </a:r>
            <a:r>
              <a:rPr lang="en-GB" sz="1200" dirty="0"/>
              <a:t>https://</a:t>
            </a:r>
            <a:r>
              <a:rPr lang="en-GB" sz="1200" dirty="0" err="1"/>
              <a:t>ec.europa.eu</a:t>
            </a:r>
            <a:r>
              <a:rPr lang="en-GB" sz="1200" dirty="0"/>
              <a:t>/</a:t>
            </a:r>
            <a:r>
              <a:rPr lang="en-GB" sz="1200" dirty="0" err="1"/>
              <a:t>easme</a:t>
            </a:r>
            <a:r>
              <a:rPr lang="en-GB" sz="1200" dirty="0"/>
              <a:t>/</a:t>
            </a:r>
            <a:r>
              <a:rPr lang="en-GB" sz="1200" dirty="0" err="1"/>
              <a:t>en</a:t>
            </a:r>
            <a:r>
              <a:rPr lang="en-GB" sz="1200" dirty="0"/>
              <a:t>/news/have-you-heard-about-concept-citizens-observatories</a:t>
            </a:r>
            <a:endParaRPr lang="en-E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3693709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45708ED-DE0E-46BF-B493-727341C23976}"/>
              </a:ext>
            </a:extLst>
          </p:cNvPr>
          <p:cNvSpPr txBox="1"/>
          <p:nvPr/>
        </p:nvSpPr>
        <p:spPr>
          <a:xfrm>
            <a:off x="523675" y="1410280"/>
            <a:ext cx="8909220" cy="12599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>
                <a:solidFill>
                  <a:srgbClr val="5C99B9"/>
                </a:solidFill>
                <a:latin typeface="Gotham Rounded Medium" panose="02000000000000000000" pitchFamily="2" charset="0"/>
              </a:defRPr>
            </a:lvl1pPr>
          </a:lstStyle>
          <a:p>
            <a:r>
              <a:rPr lang="en-US" sz="4800" dirty="0"/>
              <a:t>Citizen Observatories</a:t>
            </a:r>
          </a:p>
          <a:p>
            <a:r>
              <a:rPr lang="en-GB" sz="2000" dirty="0"/>
              <a:t>Examples for AGEO </a:t>
            </a:r>
            <a:r>
              <a:rPr lang="es-ES" sz="2000" dirty="0"/>
              <a:t>: </a:t>
            </a:r>
            <a:r>
              <a:rPr lang="es-ES" sz="2000" dirty="0" err="1">
                <a:hlinkClick r:id="rId3"/>
              </a:rPr>
              <a:t>WeSenseIt</a:t>
            </a: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FE69-B19E-4715-A9FB-D6C4724C5AB2}" type="slidenum">
              <a:rPr lang="pt-PT" b="1" smtClean="0">
                <a:solidFill>
                  <a:schemeClr val="bg1"/>
                </a:solidFill>
              </a:rPr>
              <a:t>9</a:t>
            </a:fld>
            <a:endParaRPr lang="pt-PT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FA283-388D-904F-8929-B674FA760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32579"/>
            <a:ext cx="5784462" cy="30503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94971-10DA-8E4C-8579-52E2966C6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716" y="2243060"/>
            <a:ext cx="4978284" cy="4467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3471C-B2EF-F947-BDD1-4CFF254C413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3060"/>
            <a:ext cx="1058282" cy="17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502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AGEO">
      <a:dk1>
        <a:srgbClr val="000000"/>
      </a:dk1>
      <a:lt1>
        <a:srgbClr val="FFFFFF"/>
      </a:lt1>
      <a:dk2>
        <a:srgbClr val="44546A"/>
      </a:dk2>
      <a:lt2>
        <a:srgbClr val="236790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463BA4EB-D59F-43E7-BCC9-5CD6B0347A66}" vid="{63A4FE83-EEDA-43C6-B079-AAE58A2FE16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4486</TotalTime>
  <Words>884</Words>
  <Application>Microsoft Macintosh PowerPoint</Application>
  <PresentationFormat>Widescreen</PresentationFormat>
  <Paragraphs>110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Gotham Rounded Medium</vt:lpstr>
      <vt:lpstr>Tema1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Rui Carrilho Gomes</dc:creator>
  <cp:lastModifiedBy>Ariadna Ortega</cp:lastModifiedBy>
  <cp:revision>287</cp:revision>
  <cp:lastPrinted>2019-07-03T13:17:47Z</cp:lastPrinted>
  <dcterms:created xsi:type="dcterms:W3CDTF">2019-04-03T09:19:47Z</dcterms:created>
  <dcterms:modified xsi:type="dcterms:W3CDTF">2020-05-04T20:41:56Z</dcterms:modified>
</cp:coreProperties>
</file>