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media/image42.png" ContentType="image/png"/>
  <Override PartName="/ppt/media/image41.jpeg" ContentType="image/jpeg"/>
  <Override PartName="/ppt/media/image40.jpeg" ContentType="image/jpeg"/>
  <Override PartName="/ppt/media/image38.png" ContentType="image/png"/>
  <Override PartName="/ppt/media/image37.png" ContentType="image/png"/>
  <Override PartName="/ppt/media/image12.png" ContentType="image/png"/>
  <Override PartName="/ppt/media/image10.png" ContentType="image/png"/>
  <Override PartName="/ppt/media/image3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11.png" ContentType="image/png"/>
  <Override PartName="/ppt/media/image36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2.wmf" ContentType="image/x-wmf"/>
  <Override PartName="/ppt/media/image1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13.jpeg" ContentType="image/jpeg"/>
  <Override PartName="/ppt/media/image26.png" ContentType="image/png"/>
  <Override PartName="/ppt/media/image29.jpeg" ContentType="image/jpeg"/>
  <Override PartName="/ppt/media/image9.png" ContentType="image/png"/>
  <Override PartName="/ppt/media/image34.wmf" ContentType="image/x-wmf"/>
  <Override PartName="/ppt/media/image19.png" ContentType="image/png"/>
  <Override PartName="/ppt/media/image35.jpeg" ContentType="image/jpeg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7104062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D8AE859-8D5D-4B63-8B17-B52948B36FA2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Img"/>
          </p:nvPr>
        </p:nvSpPr>
        <p:spPr>
          <a:xfrm>
            <a:off x="995400" y="768240"/>
            <a:ext cx="5110200" cy="3832200"/>
          </a:xfrm>
          <a:prstGeom prst="rect">
            <a:avLst/>
          </a:prstGeom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79000" cy="459972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4025520" y="9721800"/>
            <a:ext cx="3073320" cy="505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7C6521C8-999E-421F-A9DA-E3D80B667525}" type="slidenum">
              <a:rPr b="0" lang="en-US" sz="13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4025520" y="9721800"/>
            <a:ext cx="3073320" cy="50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5E2C55D3-7FA8-4B4A-9117-BD9E59AFD88B}" type="slidenum">
              <a:rPr b="0" lang="en-US" sz="13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172200"/>
            <a:ext cx="9138600" cy="70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8" descr=""/>
          <p:cNvPicPr/>
          <p:nvPr/>
        </p:nvPicPr>
        <p:blipFill>
          <a:blip r:embed="rId2"/>
          <a:stretch/>
        </p:blipFill>
        <p:spPr>
          <a:xfrm>
            <a:off x="8305920" y="6280200"/>
            <a:ext cx="399240" cy="45180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6168600" y="6264360"/>
            <a:ext cx="2168640" cy="5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Institut für Umweltphysik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University of Heidelberg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6172200"/>
            <a:ext cx="9138600" cy="70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2" name="Picture 8" descr=""/>
          <p:cNvPicPr/>
          <p:nvPr/>
        </p:nvPicPr>
        <p:blipFill>
          <a:blip r:embed="rId2"/>
          <a:stretch/>
        </p:blipFill>
        <p:spPr>
          <a:xfrm>
            <a:off x="8305920" y="6280200"/>
            <a:ext cx="399240" cy="451800"/>
          </a:xfrm>
          <a:prstGeom prst="rect">
            <a:avLst/>
          </a:prstGeom>
          <a:ln>
            <a:noFill/>
          </a:ln>
        </p:spPr>
      </p:pic>
      <p:sp>
        <p:nvSpPr>
          <p:cNvPr id="43" name="CustomShape 2"/>
          <p:cNvSpPr/>
          <p:nvPr/>
        </p:nvSpPr>
        <p:spPr>
          <a:xfrm>
            <a:off x="6168600" y="6264360"/>
            <a:ext cx="2168640" cy="5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Institut für Umweltphysik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University of Heidelberg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172200"/>
            <a:ext cx="9138600" cy="70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8" descr=""/>
          <p:cNvPicPr/>
          <p:nvPr/>
        </p:nvPicPr>
        <p:blipFill>
          <a:blip r:embed="rId2"/>
          <a:stretch/>
        </p:blipFill>
        <p:spPr>
          <a:xfrm>
            <a:off x="8305920" y="6280200"/>
            <a:ext cx="399240" cy="4518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6168600" y="6264360"/>
            <a:ext cx="2168640" cy="5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Institut für Umweltphysik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University of Heidelberg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6172200"/>
            <a:ext cx="9138600" cy="70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Picture 8" descr=""/>
          <p:cNvPicPr/>
          <p:nvPr/>
        </p:nvPicPr>
        <p:blipFill>
          <a:blip r:embed="rId2"/>
          <a:stretch/>
        </p:blipFill>
        <p:spPr>
          <a:xfrm>
            <a:off x="8305920" y="6280200"/>
            <a:ext cx="399240" cy="45180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6168600" y="6264360"/>
            <a:ext cx="2168640" cy="5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Institut für Umweltphysik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University of Heidelberg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6172200"/>
            <a:ext cx="9138600" cy="709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Picture 8" descr=""/>
          <p:cNvPicPr/>
          <p:nvPr/>
        </p:nvPicPr>
        <p:blipFill>
          <a:blip r:embed="rId2"/>
          <a:stretch/>
        </p:blipFill>
        <p:spPr>
          <a:xfrm>
            <a:off x="8305920" y="6280200"/>
            <a:ext cx="399240" cy="45180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6168600" y="6264360"/>
            <a:ext cx="2168640" cy="5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Institut für Umweltphysik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3333cc"/>
                </a:solidFill>
                <a:latin typeface="Times New Roman"/>
                <a:ea typeface="DejaVu Sans"/>
              </a:rPr>
              <a:t>University of Heidelberg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-160200" y="6336360"/>
            <a:ext cx="12193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FA561E83-DB1D-4233-BC6C-CA23B878DE45}" type="slidenum"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hyperlink" Target="http://www.iup.uni-bremen.de/emerge/home/home.html" TargetMode="External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 1"/>
          <p:cNvSpPr/>
          <p:nvPr/>
        </p:nvSpPr>
        <p:spPr>
          <a:xfrm>
            <a:off x="0" y="0"/>
            <a:ext cx="914400" cy="360"/>
          </a:xfrm>
          <a:prstGeom prst="line">
            <a:avLst/>
          </a:prstGeom>
          <a:ln>
            <a:solidFill>
              <a:srgbClr val="fb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2"/>
          <p:cNvSpPr/>
          <p:nvPr/>
        </p:nvSpPr>
        <p:spPr>
          <a:xfrm>
            <a:off x="0" y="0"/>
            <a:ext cx="457200" cy="360"/>
          </a:xfrm>
          <a:prstGeom prst="line">
            <a:avLst/>
          </a:prstGeom>
          <a:ln>
            <a:solidFill>
              <a:srgbClr val="fe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3"/>
          <p:cNvSpPr/>
          <p:nvPr/>
        </p:nvSpPr>
        <p:spPr>
          <a:xfrm>
            <a:off x="0" y="0"/>
            <a:ext cx="457200" cy="360"/>
          </a:xfrm>
          <a:prstGeom prst="line">
            <a:avLst/>
          </a:prstGeom>
          <a:ln>
            <a:solidFill>
              <a:srgbClr val="fe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4"/>
          <p:cNvSpPr/>
          <p:nvPr/>
        </p:nvSpPr>
        <p:spPr>
          <a:xfrm>
            <a:off x="304920" y="228600"/>
            <a:ext cx="8605080" cy="96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170bb5"/>
                </a:solidFill>
                <a:uFillTx/>
                <a:latin typeface="Arial"/>
                <a:ea typeface="DejaVu Sans"/>
              </a:rPr>
              <a:t>Aircraft-borne measurements of HONO and other UV/vis absorbing trace gases during EMeRGe Europe and Asia in 2017/2018</a:t>
            </a:r>
            <a:r>
              <a:rPr b="0" lang="en-US" sz="2000" spc="-1" strike="noStrike">
                <a:solidFill>
                  <a:srgbClr val="3333cc"/>
                </a:solidFill>
                <a:latin typeface="Arial"/>
                <a:ea typeface="Arial"/>
              </a:rPr>
              <a:t>	</a:t>
            </a:r>
            <a:br/>
            <a:endParaRPr b="0" lang="en-US" sz="2000" spc="-1" strike="noStrike">
              <a:latin typeface="Arial"/>
            </a:endParaRPr>
          </a:p>
        </p:txBody>
      </p:sp>
      <p:sp>
        <p:nvSpPr>
          <p:cNvPr id="216" name="Line 5"/>
          <p:cNvSpPr/>
          <p:nvPr/>
        </p:nvSpPr>
        <p:spPr>
          <a:xfrm>
            <a:off x="0" y="0"/>
            <a:ext cx="457200" cy="360"/>
          </a:xfrm>
          <a:prstGeom prst="line">
            <a:avLst/>
          </a:prstGeom>
          <a:ln>
            <a:solidFill>
              <a:srgbClr val="fe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6"/>
          <p:cNvSpPr/>
          <p:nvPr/>
        </p:nvSpPr>
        <p:spPr>
          <a:xfrm>
            <a:off x="1107720" y="981000"/>
            <a:ext cx="6737400" cy="2065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  <a:spcBef>
                <a:spcPts val="448"/>
              </a:spcBef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Benjamin Schreiner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Birger Bohn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Katharina Kaiser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Flora Kluge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Mariano Mertens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Meike Rotermund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Johannes Schneider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, and Klaus Pfeilsticker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Institute for Environmental Physics, University of Heidelberg, Heidelberg, Germany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Forschungszentrum Jülich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Max Planck Institut für Chemie, Mainz, Germany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Institute of Atmospheric Physics, Deutsches Zentrum für Luft und Raumfahrt, Germany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18" name="Line 7"/>
          <p:cNvSpPr/>
          <p:nvPr/>
        </p:nvSpPr>
        <p:spPr>
          <a:xfrm>
            <a:off x="0" y="0"/>
            <a:ext cx="457200" cy="360"/>
          </a:xfrm>
          <a:prstGeom prst="line">
            <a:avLst/>
          </a:prstGeom>
          <a:ln>
            <a:solidFill>
              <a:srgbClr val="fe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8"/>
          <p:cNvSpPr/>
          <p:nvPr/>
        </p:nvSpPr>
        <p:spPr>
          <a:xfrm>
            <a:off x="304920" y="3137040"/>
            <a:ext cx="8444880" cy="2943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Contents</a:t>
            </a:r>
            <a:endParaRPr b="0" lang="en-US" sz="1800" spc="-1" strike="noStrike">
              <a:latin typeface="Arial"/>
            </a:endParaRPr>
          </a:p>
          <a:p>
            <a:pPr marL="461160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lvl="1" marL="799920" indent="-3373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 overview of the EMeRGe campaign and its objectives </a:t>
            </a:r>
            <a:endParaRPr b="0" lang="en-US" sz="1800" spc="-1" strike="noStrike">
              <a:latin typeface="Arial"/>
            </a:endParaRPr>
          </a:p>
          <a:p>
            <a:pPr lvl="1" marL="799920" indent="-3373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air-borne mini-DOAS instrument and the scaling method</a:t>
            </a:r>
            <a:endParaRPr b="0" lang="en-US" sz="1800" spc="-1" strike="noStrike">
              <a:latin typeface="Arial"/>
            </a:endParaRPr>
          </a:p>
          <a:p>
            <a:pPr lvl="1" marL="799920" indent="-3373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Retrieved trace gas profiles</a:t>
            </a:r>
            <a:endParaRPr b="0" lang="en-US" sz="1800" spc="-1" strike="noStrike">
              <a:latin typeface="Arial"/>
            </a:endParaRPr>
          </a:p>
          <a:p>
            <a:pPr lvl="1" marL="799920" indent="-3373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Inter-comparison results and sample spectral HONO fits</a:t>
            </a:r>
            <a:endParaRPr b="0" lang="en-US" sz="1800" spc="-1" strike="noStrike">
              <a:latin typeface="Arial"/>
            </a:endParaRPr>
          </a:p>
          <a:p>
            <a:pPr lvl="1" marL="799920" indent="-3373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as a function of relative humidity and aerosol composition</a:t>
            </a:r>
            <a:endParaRPr b="0" lang="en-US" sz="1800" spc="-1" strike="noStrike">
              <a:latin typeface="Arial"/>
            </a:endParaRPr>
          </a:p>
          <a:p>
            <a:pPr lvl="1" marL="799920" indent="-33732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Summary &amp; Outlook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0" name="Line 9"/>
          <p:cNvSpPr/>
          <p:nvPr/>
        </p:nvSpPr>
        <p:spPr>
          <a:xfrm>
            <a:off x="0" y="0"/>
            <a:ext cx="360" cy="457200"/>
          </a:xfrm>
          <a:prstGeom prst="line">
            <a:avLst/>
          </a:prstGeom>
          <a:ln>
            <a:solidFill>
              <a:srgbClr val="fd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21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rafik 2" descr=""/>
          <p:cNvPicPr/>
          <p:nvPr/>
        </p:nvPicPr>
        <p:blipFill>
          <a:blip r:embed="rId1"/>
          <a:srcRect l="13369" t="10752" r="15282" b="10919"/>
          <a:stretch/>
        </p:blipFill>
        <p:spPr>
          <a:xfrm>
            <a:off x="967320" y="791640"/>
            <a:ext cx="6522480" cy="5370480"/>
          </a:xfrm>
          <a:prstGeom prst="rect">
            <a:avLst/>
          </a:prstGeom>
          <a:ln>
            <a:noFill/>
          </a:ln>
        </p:spPr>
      </p:pic>
      <p:sp>
        <p:nvSpPr>
          <p:cNvPr id="305" name="CustomShape 1"/>
          <p:cNvSpPr/>
          <p:nvPr/>
        </p:nvSpPr>
        <p:spPr>
          <a:xfrm>
            <a:off x="442080" y="130680"/>
            <a:ext cx="8227800" cy="56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Aerosol composition and excess-HONO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6" name="Line 2"/>
          <p:cNvSpPr/>
          <p:nvPr/>
        </p:nvSpPr>
        <p:spPr>
          <a:xfrm>
            <a:off x="3009960" y="2336040"/>
            <a:ext cx="1244160" cy="2123280"/>
          </a:xfrm>
          <a:prstGeom prst="line">
            <a:avLst/>
          </a:prstGeom>
          <a:ln w="2556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3"/>
          <p:cNvSpPr/>
          <p:nvPr/>
        </p:nvSpPr>
        <p:spPr>
          <a:xfrm>
            <a:off x="2197080" y="2010600"/>
            <a:ext cx="9223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70c0"/>
                </a:solidFill>
                <a:latin typeface="Arial"/>
                <a:ea typeface="DejaVu Sans"/>
              </a:rPr>
              <a:t>(NH</a:t>
            </a:r>
            <a:r>
              <a:rPr b="1" lang="en-US" sz="1200" spc="-1" strike="noStrike" baseline="-25000">
                <a:solidFill>
                  <a:srgbClr val="0070c0"/>
                </a:solidFill>
                <a:latin typeface="Arial"/>
                <a:ea typeface="DejaVu Sans"/>
              </a:rPr>
              <a:t>4</a:t>
            </a:r>
            <a:r>
              <a:rPr b="1" lang="en-US" sz="1200" spc="-1" strike="noStrike">
                <a:solidFill>
                  <a:srgbClr val="0070c0"/>
                </a:solidFill>
                <a:latin typeface="Arial"/>
                <a:ea typeface="DejaVu Sans"/>
              </a:rPr>
              <a:t>)</a:t>
            </a:r>
            <a:r>
              <a:rPr b="1" lang="en-US" sz="1200" spc="-1" strike="noStrike" baseline="-25000">
                <a:solidFill>
                  <a:srgbClr val="0070c0"/>
                </a:solidFill>
                <a:latin typeface="Arial"/>
                <a:ea typeface="DejaVu Sans"/>
              </a:rPr>
              <a:t>2</a:t>
            </a:r>
            <a:r>
              <a:rPr b="1" lang="en-US" sz="1200" spc="-1" strike="noStrike">
                <a:solidFill>
                  <a:srgbClr val="0070c0"/>
                </a:solidFill>
                <a:latin typeface="Arial"/>
                <a:ea typeface="DejaVu Sans"/>
              </a:rPr>
              <a:t>SO</a:t>
            </a:r>
            <a:r>
              <a:rPr b="1" lang="en-US" sz="1200" spc="-1" strike="noStrike" baseline="-25000">
                <a:solidFill>
                  <a:srgbClr val="0070c0"/>
                </a:solidFill>
                <a:latin typeface="Arial"/>
                <a:ea typeface="DejaVu Sans"/>
              </a:rPr>
              <a:t>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08" name="Line 4"/>
          <p:cNvSpPr/>
          <p:nvPr/>
        </p:nvSpPr>
        <p:spPr>
          <a:xfrm>
            <a:off x="3007080" y="2345400"/>
            <a:ext cx="1562040" cy="5400"/>
          </a:xfrm>
          <a:prstGeom prst="line">
            <a:avLst/>
          </a:prstGeom>
          <a:ln w="25560"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5"/>
          <p:cNvSpPr/>
          <p:nvPr/>
        </p:nvSpPr>
        <p:spPr>
          <a:xfrm>
            <a:off x="2891520" y="2188080"/>
            <a:ext cx="341640" cy="334800"/>
          </a:xfrm>
          <a:prstGeom prst="ellipse">
            <a:avLst/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Line 6"/>
          <p:cNvSpPr/>
          <p:nvPr/>
        </p:nvSpPr>
        <p:spPr>
          <a:xfrm>
            <a:off x="4722120" y="4953960"/>
            <a:ext cx="385200" cy="622080"/>
          </a:xfrm>
          <a:prstGeom prst="line">
            <a:avLst/>
          </a:prstGeom>
          <a:ln w="25560">
            <a:solidFill>
              <a:schemeClr val="accent2"/>
            </a:solidFill>
            <a:round/>
            <a:head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Line 7"/>
          <p:cNvSpPr/>
          <p:nvPr/>
        </p:nvSpPr>
        <p:spPr>
          <a:xfrm flipH="1">
            <a:off x="5116320" y="5027400"/>
            <a:ext cx="303120" cy="566280"/>
          </a:xfrm>
          <a:prstGeom prst="line">
            <a:avLst/>
          </a:prstGeom>
          <a:ln w="25560">
            <a:solidFill>
              <a:schemeClr val="accent2"/>
            </a:solidFill>
            <a:round/>
            <a:head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2" name="CustomShape 8"/>
          <p:cNvSpPr/>
          <p:nvPr/>
        </p:nvSpPr>
        <p:spPr>
          <a:xfrm>
            <a:off x="4812840" y="5783040"/>
            <a:ext cx="9223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c00000"/>
                </a:solidFill>
                <a:latin typeface="Arial"/>
                <a:ea typeface="DejaVu Sans"/>
              </a:rPr>
              <a:t>NH</a:t>
            </a:r>
            <a:r>
              <a:rPr b="1" lang="en-US" sz="1200" spc="-1" strike="noStrike" baseline="-25000">
                <a:solidFill>
                  <a:srgbClr val="c00000"/>
                </a:solidFill>
                <a:latin typeface="Arial"/>
                <a:ea typeface="DejaVu Sans"/>
              </a:rPr>
              <a:t>4</a:t>
            </a:r>
            <a:r>
              <a:rPr b="1" lang="en-US" sz="1200" spc="-1" strike="noStrike">
                <a:solidFill>
                  <a:srgbClr val="c00000"/>
                </a:solidFill>
                <a:latin typeface="Arial"/>
                <a:ea typeface="DejaVu Sans"/>
              </a:rPr>
              <a:t>∙NO</a:t>
            </a:r>
            <a:r>
              <a:rPr b="1" lang="en-US" sz="1200" spc="-1" strike="noStrike" baseline="-25000">
                <a:solidFill>
                  <a:srgbClr val="c00000"/>
                </a:solidFill>
                <a:latin typeface="Arial"/>
                <a:ea typeface="DejaVu Sans"/>
              </a:rPr>
              <a:t>3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3" name="CustomShape 9"/>
          <p:cNvSpPr/>
          <p:nvPr/>
        </p:nvSpPr>
        <p:spPr>
          <a:xfrm>
            <a:off x="4935960" y="5430240"/>
            <a:ext cx="341640" cy="3348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Line 10"/>
          <p:cNvSpPr/>
          <p:nvPr/>
        </p:nvSpPr>
        <p:spPr>
          <a:xfrm>
            <a:off x="3306240" y="1804680"/>
            <a:ext cx="932760" cy="2880"/>
          </a:xfrm>
          <a:prstGeom prst="line">
            <a:avLst/>
          </a:prstGeom>
          <a:ln w="25560"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Line 11"/>
          <p:cNvSpPr/>
          <p:nvPr/>
        </p:nvSpPr>
        <p:spPr>
          <a:xfrm>
            <a:off x="3301560" y="1804320"/>
            <a:ext cx="352440" cy="619200"/>
          </a:xfrm>
          <a:prstGeom prst="line">
            <a:avLst/>
          </a:prstGeom>
          <a:ln w="25560">
            <a:solidFill>
              <a:srgbClr val="00b0f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12"/>
          <p:cNvSpPr/>
          <p:nvPr/>
        </p:nvSpPr>
        <p:spPr>
          <a:xfrm>
            <a:off x="3418200" y="1118160"/>
            <a:ext cx="341640" cy="334800"/>
          </a:xfrm>
          <a:prstGeom prst="ellipse">
            <a:avLst/>
          </a:prstGeom>
          <a:noFill/>
          <a:ln>
            <a:solidFill>
              <a:srgbClr val="02eee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7" name="CustomShape 13"/>
          <p:cNvSpPr/>
          <p:nvPr/>
        </p:nvSpPr>
        <p:spPr>
          <a:xfrm>
            <a:off x="2310480" y="1587240"/>
            <a:ext cx="922320" cy="29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b0f0"/>
                </a:solidFill>
                <a:latin typeface="Arial"/>
                <a:ea typeface="DejaVu Sans"/>
              </a:rPr>
              <a:t>NH</a:t>
            </a:r>
            <a:r>
              <a:rPr b="1" lang="en-US" sz="1200" spc="-1" strike="noStrike" baseline="-25000">
                <a:solidFill>
                  <a:srgbClr val="00b0f0"/>
                </a:solidFill>
                <a:latin typeface="Arial"/>
                <a:ea typeface="DejaVu Sans"/>
              </a:rPr>
              <a:t>4</a:t>
            </a:r>
            <a:r>
              <a:rPr b="1" lang="en-US" sz="1200" spc="-1" strike="noStrike">
                <a:solidFill>
                  <a:srgbClr val="00b0f0"/>
                </a:solidFill>
                <a:latin typeface="Arial"/>
                <a:ea typeface="DejaVu Sans"/>
              </a:rPr>
              <a:t>∙HSO</a:t>
            </a:r>
            <a:r>
              <a:rPr b="1" lang="en-US" sz="1200" spc="-1" strike="noStrike" baseline="-25000">
                <a:solidFill>
                  <a:srgbClr val="00b0f0"/>
                </a:solidFill>
                <a:latin typeface="Arial"/>
                <a:ea typeface="DejaVu Sans"/>
              </a:rPr>
              <a:t>4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18" name="Line 14"/>
          <p:cNvSpPr/>
          <p:nvPr/>
        </p:nvSpPr>
        <p:spPr>
          <a:xfrm>
            <a:off x="1640160" y="3160800"/>
            <a:ext cx="707400" cy="309960"/>
          </a:xfrm>
          <a:prstGeom prst="line">
            <a:avLst/>
          </a:prstGeom>
          <a:ln w="25560">
            <a:solidFill>
              <a:srgbClr val="ffc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15"/>
          <p:cNvSpPr/>
          <p:nvPr/>
        </p:nvSpPr>
        <p:spPr>
          <a:xfrm>
            <a:off x="278640" y="2435400"/>
            <a:ext cx="1847880" cy="84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Threshold (53%) for HNO</a:t>
            </a:r>
            <a:r>
              <a:rPr b="1" lang="en-US" sz="12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b="1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S formation from HONO (Becker et al., 1996)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20" name="CustomShape 16"/>
          <p:cNvSpPr/>
          <p:nvPr/>
        </p:nvSpPr>
        <p:spPr>
          <a:xfrm rot="16200000">
            <a:off x="6022080" y="2979360"/>
            <a:ext cx="31928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Relative Humidity [%]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1" name="CustomShape 17"/>
          <p:cNvSpPr/>
          <p:nvPr/>
        </p:nvSpPr>
        <p:spPr>
          <a:xfrm>
            <a:off x="4110840" y="838080"/>
            <a:ext cx="890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Sulfate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2" name="CustomShape 18"/>
          <p:cNvSpPr/>
          <p:nvPr/>
        </p:nvSpPr>
        <p:spPr>
          <a:xfrm>
            <a:off x="-21240" y="5077080"/>
            <a:ext cx="13338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Ammonium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CustomShape 19"/>
          <p:cNvSpPr/>
          <p:nvPr/>
        </p:nvSpPr>
        <p:spPr>
          <a:xfrm>
            <a:off x="5920920" y="5749200"/>
            <a:ext cx="8521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Nitrate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4" name="CustomShape 20"/>
          <p:cNvSpPr/>
          <p:nvPr/>
        </p:nvSpPr>
        <p:spPr>
          <a:xfrm rot="17914200">
            <a:off x="1328400" y="3085920"/>
            <a:ext cx="132444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weight (%)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5" name="CustomShape 21"/>
          <p:cNvSpPr/>
          <p:nvPr/>
        </p:nvSpPr>
        <p:spPr>
          <a:xfrm rot="3715200">
            <a:off x="4718160" y="3068280"/>
            <a:ext cx="15480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weight (%)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6" name="CustomShape 22"/>
          <p:cNvSpPr/>
          <p:nvPr/>
        </p:nvSpPr>
        <p:spPr>
          <a:xfrm>
            <a:off x="3013560" y="5749200"/>
            <a:ext cx="13244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weight (%)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7" name="CustomShape 23"/>
          <p:cNvSpPr/>
          <p:nvPr/>
        </p:nvSpPr>
        <p:spPr>
          <a:xfrm>
            <a:off x="3187800" y="1690920"/>
            <a:ext cx="339480" cy="334800"/>
          </a:xfrm>
          <a:prstGeom prst="ellipse">
            <a:avLst/>
          </a:prstGeom>
          <a:noFill/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24"/>
          <p:cNvSpPr/>
          <p:nvPr/>
        </p:nvSpPr>
        <p:spPr>
          <a:xfrm>
            <a:off x="2273040" y="1113480"/>
            <a:ext cx="2224080" cy="57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2eee8"/>
                </a:solidFill>
                <a:latin typeface="Arial"/>
                <a:ea typeface="DejaVu Sans"/>
              </a:rPr>
              <a:t>(NH</a:t>
            </a:r>
            <a:r>
              <a:rPr b="1" lang="en-US" sz="1200" spc="-1" strike="noStrike" baseline="-25000">
                <a:solidFill>
                  <a:srgbClr val="02eee8"/>
                </a:solidFill>
                <a:latin typeface="Arial"/>
                <a:ea typeface="DejaVu Sans"/>
              </a:rPr>
              <a:t>4</a:t>
            </a:r>
            <a:r>
              <a:rPr b="1" lang="en-US" sz="1200" spc="-1" strike="noStrike">
                <a:solidFill>
                  <a:srgbClr val="02eee8"/>
                </a:solidFill>
                <a:latin typeface="Arial"/>
                <a:ea typeface="DejaVu Sans"/>
              </a:rPr>
              <a:t>)</a:t>
            </a:r>
            <a:r>
              <a:rPr b="1" lang="en-US" sz="1200" spc="-1" strike="noStrike" baseline="-25000">
                <a:solidFill>
                  <a:srgbClr val="02eee8"/>
                </a:solidFill>
                <a:latin typeface="Arial"/>
                <a:ea typeface="DejaVu Sans"/>
              </a:rPr>
              <a:t>3</a:t>
            </a:r>
            <a:r>
              <a:rPr b="1" lang="en-US" sz="1200" spc="-1" strike="noStrike">
                <a:solidFill>
                  <a:srgbClr val="02eee8"/>
                </a:solidFill>
                <a:latin typeface="Arial"/>
                <a:ea typeface="DejaVu Sans"/>
              </a:rPr>
              <a:t>∙H(SO</a:t>
            </a:r>
            <a:r>
              <a:rPr b="1" lang="en-US" sz="1200" spc="-1" strike="noStrike" baseline="-25000">
                <a:solidFill>
                  <a:srgbClr val="02eee8"/>
                </a:solidFill>
                <a:latin typeface="Arial"/>
                <a:ea typeface="DejaVu Sans"/>
              </a:rPr>
              <a:t>4</a:t>
            </a:r>
            <a:r>
              <a:rPr b="1" lang="en-US" sz="1200" spc="-1" strike="noStrike">
                <a:solidFill>
                  <a:srgbClr val="02eee8"/>
                </a:solidFill>
                <a:latin typeface="Arial"/>
                <a:ea typeface="DejaVu Sans"/>
              </a:rPr>
              <a:t>)</a:t>
            </a:r>
            <a:r>
              <a:rPr b="1" lang="en-US" sz="1200" spc="-1" strike="noStrike" baseline="-25000">
                <a:solidFill>
                  <a:srgbClr val="02eee8"/>
                </a:solidFill>
                <a:latin typeface="Arial"/>
                <a:ea typeface="DejaVu Sans"/>
              </a:rPr>
              <a:t>2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  <p:sp>
        <p:nvSpPr>
          <p:cNvPr id="329" name="Line 25"/>
          <p:cNvSpPr/>
          <p:nvPr/>
        </p:nvSpPr>
        <p:spPr>
          <a:xfrm>
            <a:off x="3606480" y="1264320"/>
            <a:ext cx="352440" cy="618840"/>
          </a:xfrm>
          <a:prstGeom prst="line">
            <a:avLst/>
          </a:prstGeom>
          <a:ln w="25560">
            <a:solidFill>
              <a:srgbClr val="02eee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Line 26"/>
          <p:cNvSpPr/>
          <p:nvPr/>
        </p:nvSpPr>
        <p:spPr>
          <a:xfrm>
            <a:off x="3611520" y="1264320"/>
            <a:ext cx="635040" cy="360"/>
          </a:xfrm>
          <a:prstGeom prst="line">
            <a:avLst/>
          </a:prstGeom>
          <a:ln w="25560">
            <a:solidFill>
              <a:srgbClr val="02eee8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27"/>
          <p:cNvSpPr/>
          <p:nvPr/>
        </p:nvSpPr>
        <p:spPr>
          <a:xfrm>
            <a:off x="4215240" y="1174680"/>
            <a:ext cx="71496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2eee8"/>
                </a:solidFill>
                <a:latin typeface="Arial"/>
                <a:ea typeface="DejaVu Sans"/>
              </a:rPr>
              <a:t>(95,4%)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32" name="CustomShape 28"/>
          <p:cNvSpPr/>
          <p:nvPr/>
        </p:nvSpPr>
        <p:spPr>
          <a:xfrm>
            <a:off x="4219560" y="1648080"/>
            <a:ext cx="8002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b0f0"/>
                </a:solidFill>
                <a:latin typeface="Arial"/>
                <a:ea typeface="DejaVu Sans"/>
              </a:rPr>
              <a:t>(84,45%)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33" name="CustomShape 29"/>
          <p:cNvSpPr/>
          <p:nvPr/>
        </p:nvSpPr>
        <p:spPr>
          <a:xfrm>
            <a:off x="4607640" y="2184840"/>
            <a:ext cx="8002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70c0"/>
                </a:solidFill>
                <a:latin typeface="Arial"/>
                <a:ea typeface="DejaVu Sans"/>
              </a:rPr>
              <a:t>(72,73%)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34" name="CustomShape 30"/>
          <p:cNvSpPr/>
          <p:nvPr/>
        </p:nvSpPr>
        <p:spPr>
          <a:xfrm>
            <a:off x="4756320" y="4788000"/>
            <a:ext cx="71496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c00000"/>
                </a:solidFill>
                <a:latin typeface="Arial"/>
                <a:ea typeface="DejaVu Sans"/>
              </a:rPr>
              <a:t>(77,5%)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335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sp>
        <p:nvSpPr>
          <p:cNvPr id="336" name="CustomShape 31"/>
          <p:cNvSpPr/>
          <p:nvPr/>
        </p:nvSpPr>
        <p:spPr>
          <a:xfrm>
            <a:off x="7200" y="773280"/>
            <a:ext cx="6276240" cy="33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Size parameter is excess-HONO!</a:t>
            </a:r>
            <a:endParaRPr b="0" lang="en-US" sz="16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604440" y="836640"/>
            <a:ext cx="8081280" cy="54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5040" y="6488640"/>
            <a:ext cx="74592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17/17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>
            <a:off x="0" y="8280"/>
            <a:ext cx="903780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90000"/>
              </a:lnSpc>
            </a:pPr>
            <a:r>
              <a:rPr b="1" lang="en-US" sz="2000" spc="-1" strike="noStrike">
                <a:solidFill>
                  <a:srgbClr val="0000cc"/>
                </a:solidFill>
                <a:latin typeface="Arial"/>
                <a:ea typeface="Arial"/>
              </a:rPr>
              <a:t>  </a:t>
            </a:r>
            <a:r>
              <a:rPr b="1" lang="en-US" sz="2000" spc="-1" strike="noStrike" u="sng">
                <a:solidFill>
                  <a:srgbClr val="0000cc"/>
                </a:solidFill>
                <a:uFillTx/>
                <a:latin typeface="Arial"/>
                <a:ea typeface="Arial"/>
              </a:rPr>
              <a:t>HONO formation mechanisms (discussed in the literature)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40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pic>
        <p:nvPicPr>
          <p:cNvPr id="341" name="Picture 3" descr=""/>
          <p:cNvPicPr/>
          <p:nvPr/>
        </p:nvPicPr>
        <p:blipFill>
          <a:blip r:embed="rId2"/>
          <a:stretch/>
        </p:blipFill>
        <p:spPr>
          <a:xfrm>
            <a:off x="1188720" y="660240"/>
            <a:ext cx="6847920" cy="5497560"/>
          </a:xfrm>
          <a:prstGeom prst="rect">
            <a:avLst/>
          </a:prstGeom>
          <a:ln>
            <a:noFill/>
          </a:ln>
        </p:spPr>
      </p:pic>
      <p:sp>
        <p:nvSpPr>
          <p:cNvPr id="342" name="CustomShape 4"/>
          <p:cNvSpPr/>
          <p:nvPr/>
        </p:nvSpPr>
        <p:spPr>
          <a:xfrm>
            <a:off x="1234440" y="5438880"/>
            <a:ext cx="341640" cy="3348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5"/>
          <p:cNvSpPr/>
          <p:nvPr/>
        </p:nvSpPr>
        <p:spPr>
          <a:xfrm>
            <a:off x="1216800" y="2950560"/>
            <a:ext cx="341640" cy="3348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6"/>
          <p:cNvSpPr/>
          <p:nvPr/>
        </p:nvSpPr>
        <p:spPr>
          <a:xfrm>
            <a:off x="1216800" y="4840920"/>
            <a:ext cx="341640" cy="3348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7"/>
          <p:cNvSpPr/>
          <p:nvPr/>
        </p:nvSpPr>
        <p:spPr>
          <a:xfrm>
            <a:off x="1216800" y="2387880"/>
            <a:ext cx="341640" cy="3348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8"/>
          <p:cNvSpPr/>
          <p:nvPr/>
        </p:nvSpPr>
        <p:spPr>
          <a:xfrm>
            <a:off x="1213920" y="4444920"/>
            <a:ext cx="341640" cy="33480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68360" y="28080"/>
            <a:ext cx="8224200" cy="4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0cc"/>
                </a:solidFill>
                <a:uFillTx/>
                <a:latin typeface="Arial"/>
                <a:ea typeface="Arial"/>
              </a:rPr>
              <a:t>Summary and (preliminary) conclusions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604440" y="836640"/>
            <a:ext cx="8081280" cy="54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3"/>
          <p:cNvSpPr/>
          <p:nvPr/>
        </p:nvSpPr>
        <p:spPr>
          <a:xfrm>
            <a:off x="321840" y="529200"/>
            <a:ext cx="8363880" cy="570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NO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, HONO, CH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O, C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H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,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and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C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3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H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4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were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inferred from aircraft-borne limb measurements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NO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, and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CH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 compare well with other measurements and models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HONO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 could be detected during all EMeRGe flights, and at least for one flight towards the Philippines (19/03/18)</a:t>
            </a:r>
            <a:r>
              <a:rPr b="1" lang="en-US" sz="1700" spc="-1" strike="noStrike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the amounts are comparable to the HEIDI observations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The inferred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DejaVu Sans"/>
              </a:rPr>
              <a:t>HONO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 source strength is up to </a:t>
            </a:r>
            <a:r>
              <a:rPr b="1" lang="en-US" sz="1700" spc="-1" strike="noStrike">
                <a:solidFill>
                  <a:srgbClr val="170bb5"/>
                </a:solidFill>
                <a:latin typeface="Arial"/>
                <a:ea typeface="DejaVu Sans"/>
              </a:rPr>
              <a:t>P</a:t>
            </a:r>
            <a:r>
              <a:rPr b="1" lang="en-US" sz="1700" spc="-1" strike="noStrike" baseline="-25000">
                <a:solidFill>
                  <a:srgbClr val="170bb5"/>
                </a:solidFill>
                <a:latin typeface="Arial"/>
                <a:ea typeface="DejaVu Sans"/>
              </a:rPr>
              <a:t>HONO</a:t>
            </a:r>
            <a:r>
              <a:rPr b="1" lang="en-US" sz="1700" spc="-1" strike="noStrike">
                <a:solidFill>
                  <a:srgbClr val="170bb5"/>
                </a:solidFill>
                <a:latin typeface="Arial"/>
                <a:ea typeface="DejaVu Sans"/>
              </a:rPr>
              <a:t> &lt;=1000 ppt/h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, i.e. about as much as Zhang et al., (2009) and Li et al., (2014) detected but up to factor of 5 larger than Ye et al., (2016, and 2017) found in the BL, and FT. 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In polluted air masses of the BL and free troposphere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DejaVu Sans"/>
              </a:rPr>
              <a:t>OH</a:t>
            </a:r>
            <a:r>
              <a:rPr b="1" lang="en-US" sz="1700" spc="-1" strike="noStrike">
                <a:solidFill>
                  <a:srgbClr val="170bb5"/>
                </a:solidFill>
                <a:latin typeface="Arial"/>
                <a:ea typeface="DejaVu Sans"/>
              </a:rPr>
              <a:t> formed by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DejaVu Sans"/>
              </a:rPr>
              <a:t>HONO</a:t>
            </a:r>
            <a:r>
              <a:rPr b="1" lang="en-US" sz="1700" spc="-1" strike="noStrike">
                <a:solidFill>
                  <a:srgbClr val="170bb5"/>
                </a:solidFill>
                <a:latin typeface="Arial"/>
                <a:ea typeface="DejaVu Sans"/>
              </a:rPr>
              <a:t> photolysis could be as large as 30% (max 50%) due to O(</a:t>
            </a:r>
            <a:r>
              <a:rPr b="1" lang="en-US" sz="1700" spc="-1" strike="noStrike" baseline="30000">
                <a:solidFill>
                  <a:srgbClr val="170bb5"/>
                </a:solidFill>
                <a:latin typeface="Arial"/>
                <a:ea typeface="DejaVu Sans"/>
              </a:rPr>
              <a:t>1</a:t>
            </a:r>
            <a:r>
              <a:rPr b="1" lang="en-US" sz="1700" spc="-1" strike="noStrike">
                <a:solidFill>
                  <a:srgbClr val="170bb5"/>
                </a:solidFill>
                <a:latin typeface="Arial"/>
                <a:ea typeface="DejaVu Sans"/>
              </a:rPr>
              <a:t>D) + H</a:t>
            </a:r>
            <a:r>
              <a:rPr b="1" lang="en-US" sz="1700" spc="-1" strike="noStrike" baseline="-25000">
                <a:solidFill>
                  <a:srgbClr val="170bb5"/>
                </a:solidFill>
                <a:latin typeface="Arial"/>
                <a:ea typeface="DejaVu Sans"/>
              </a:rPr>
              <a:t>2</a:t>
            </a:r>
            <a:r>
              <a:rPr b="1" lang="en-US" sz="1700" spc="-1" strike="noStrike">
                <a:solidFill>
                  <a:srgbClr val="170bb5"/>
                </a:solidFill>
                <a:latin typeface="Arial"/>
                <a:ea typeface="DejaVu Sans"/>
              </a:rPr>
              <a:t>O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Some known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DejaVu Sans"/>
              </a:rPr>
              <a:t>HONO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 formation mechanisms can be ruled out, c.f. those which are related to reactions at the Earth surface, direct emissions, ~ [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DejaVu Sans"/>
              </a:rPr>
              <a:t>NO</a:t>
            </a:r>
            <a:r>
              <a:rPr b="1" lang="en-US" sz="1700" spc="-1" strike="noStrike" baseline="-25000">
                <a:solidFill>
                  <a:srgbClr val="00b0f0"/>
                </a:solidFill>
                <a:latin typeface="Arial"/>
                <a:ea typeface="DejaVu Sans"/>
              </a:rPr>
              <a:t>2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r>
              <a:rPr b="1" lang="en-US" sz="17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, ..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Humid conditions (i.e. the </a:t>
            </a:r>
            <a:r>
              <a:rPr b="1" lang="en-US" sz="1700" spc="-1" strike="noStrike">
                <a:solidFill>
                  <a:srgbClr val="0009c0"/>
                </a:solidFill>
                <a:latin typeface="Arial"/>
                <a:ea typeface="Arial"/>
              </a:rPr>
              <a:t>deliquescence of the ammonium sulfate/nitrate system)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seems to favor excess-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HONO</a:t>
            </a:r>
            <a:r>
              <a:rPr b="1" lang="en-US" sz="17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DejaVu Sans"/>
              </a:rPr>
              <a:t>(a 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necessary but probably not sufficient condition?) </a:t>
            </a:r>
            <a:endParaRPr b="0" lang="en-US" sz="1700" spc="-1" strike="noStrike">
              <a:latin typeface="Arial"/>
            </a:endParaRPr>
          </a:p>
          <a:p>
            <a:pPr marL="3470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A second </a:t>
            </a:r>
            <a:r>
              <a:rPr b="1" lang="en-US" sz="1700" spc="-1" strike="noStrike">
                <a:solidFill>
                  <a:srgbClr val="00b0f0"/>
                </a:solidFill>
                <a:latin typeface="Arial"/>
                <a:ea typeface="Arial"/>
              </a:rPr>
              <a:t>HONO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 formation mechanism is likely to act occasionally, c.f. heterogeneous reactions of HNO</a:t>
            </a:r>
            <a:r>
              <a:rPr b="1" lang="en-US" sz="17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1" lang="en-US" sz="1700" spc="-1" strike="noStrike">
                <a:solidFill>
                  <a:srgbClr val="000000"/>
                </a:solidFill>
                <a:latin typeface="Arial"/>
                <a:ea typeface="Arial"/>
              </a:rPr>
              <a:t> on mineral dust, …</a:t>
            </a:r>
            <a:endParaRPr b="0" lang="en-US" sz="1700" spc="-1" strike="noStrike"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5040" y="6488640"/>
            <a:ext cx="74592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16/17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1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604440" y="836640"/>
            <a:ext cx="8081280" cy="549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2"/>
          <p:cNvSpPr/>
          <p:nvPr/>
        </p:nvSpPr>
        <p:spPr>
          <a:xfrm>
            <a:off x="182880" y="457200"/>
            <a:ext cx="8818560" cy="532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89800" indent="-284400">
              <a:lnSpc>
                <a:spcPct val="2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The Roles of aerosol Cl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and organics, gas phase SO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are elusive (no clear picture), and relation to organics (acids) soot, mineral dust, ….. still need to be investigated. </a:t>
            </a:r>
            <a:endParaRPr b="0" lang="en-US" sz="1800" spc="-1" strike="noStrike">
              <a:latin typeface="Arial"/>
            </a:endParaRPr>
          </a:p>
          <a:p>
            <a:pPr marL="289800" indent="-284400">
              <a:lnSpc>
                <a:spcPct val="2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Mostly likely mechanisms are photolysis of particulate nitrate (with VOCs acting as OH scavengers) within the aerosol or reaction of NO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on mineral dust.</a:t>
            </a:r>
            <a:endParaRPr b="0" lang="en-US" sz="1800" spc="-1" strike="noStrike">
              <a:latin typeface="Arial"/>
            </a:endParaRPr>
          </a:p>
          <a:p>
            <a:pPr marL="289800" indent="-284400">
              <a:lnSpc>
                <a:spcPct val="2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Also, presently the MPIC (Andrea Pozzer) undertakes ISORROPIA pH calculations, and we argue that excess-HONO formation as functions of aerosol composition and radiation should be studied in the laboratory, c.f. in the AIDA chamber.</a:t>
            </a:r>
            <a:endParaRPr b="0" lang="en-US" sz="1800" spc="-1" strike="noStrike">
              <a:latin typeface="Arial"/>
            </a:endParaRPr>
          </a:p>
          <a:p>
            <a:pPr marL="3960">
              <a:lnSpc>
                <a:spcPct val="200000"/>
              </a:lnSpc>
              <a:spcBef>
                <a:spcPts val="448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5040" y="6488640"/>
            <a:ext cx="74592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17/17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828800" y="28800"/>
            <a:ext cx="903780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en-US" sz="2000" spc="-1" strike="noStrike">
                <a:solidFill>
                  <a:srgbClr val="0000cc"/>
                </a:solidFill>
                <a:latin typeface="Arial"/>
                <a:ea typeface="Arial"/>
              </a:rPr>
              <a:t>	</a:t>
            </a:r>
            <a:r>
              <a:rPr b="1" lang="en-US" sz="2000" spc="-1" strike="noStrike">
                <a:solidFill>
                  <a:srgbClr val="0000cc"/>
                </a:solidFill>
                <a:latin typeface="Arial"/>
                <a:ea typeface="Arial"/>
              </a:rPr>
              <a:t>	</a:t>
            </a:r>
            <a:r>
              <a:rPr b="1" lang="en-US" sz="2000" spc="-1" strike="noStrike">
                <a:solidFill>
                  <a:srgbClr val="0000cc"/>
                </a:solidFill>
                <a:latin typeface="Arial"/>
                <a:ea typeface="Arial"/>
              </a:rPr>
              <a:t>	</a:t>
            </a:r>
            <a:r>
              <a:rPr b="1" lang="en-US" sz="2000" spc="-1" strike="noStrike">
                <a:solidFill>
                  <a:srgbClr val="0000cc"/>
                </a:solidFill>
                <a:latin typeface="Arial"/>
                <a:ea typeface="Arial"/>
              </a:rPr>
              <a:t>	</a:t>
            </a:r>
            <a:r>
              <a:rPr b="1" lang="en-US" sz="2000" spc="-1" strike="noStrike">
                <a:solidFill>
                  <a:srgbClr val="0000cc"/>
                </a:solidFill>
                <a:latin typeface="Arial"/>
                <a:ea typeface="Arial"/>
              </a:rPr>
              <a:t>     </a:t>
            </a:r>
            <a:r>
              <a:rPr b="1" lang="en-US" sz="2000" spc="-1" strike="noStrike" u="sng">
                <a:solidFill>
                  <a:srgbClr val="0000cc"/>
                </a:solidFill>
                <a:uFillTx/>
                <a:latin typeface="Arial"/>
                <a:ea typeface="Arial"/>
              </a:rPr>
              <a:t>Outlook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56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rafik 1" descr=""/>
          <p:cNvPicPr/>
          <p:nvPr/>
        </p:nvPicPr>
        <p:blipFill>
          <a:blip r:embed="rId1"/>
          <a:srcRect l="6273" t="6392" r="1667" b="6585"/>
          <a:stretch/>
        </p:blipFill>
        <p:spPr>
          <a:xfrm>
            <a:off x="343080" y="666000"/>
            <a:ext cx="6674400" cy="4858200"/>
          </a:xfrm>
          <a:prstGeom prst="rect">
            <a:avLst/>
          </a:prstGeom>
          <a:ln>
            <a:noFill/>
          </a:ln>
        </p:spPr>
      </p:pic>
      <p:sp>
        <p:nvSpPr>
          <p:cNvPr id="358" name="CustomShape 1"/>
          <p:cNvSpPr/>
          <p:nvPr/>
        </p:nvSpPr>
        <p:spPr>
          <a:xfrm>
            <a:off x="602640" y="76320"/>
            <a:ext cx="77670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Inter-comparison results for HONO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5296320" y="5351400"/>
            <a:ext cx="3610080" cy="67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from the EMeRGe4 TEAM4 meeting, as an update of the inter-comparison report, Schumann et al., (Dec., 2019)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6845760" y="2506320"/>
            <a:ext cx="171720" cy="182628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8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4"/>
          <p:cNvSpPr/>
          <p:nvPr/>
        </p:nvSpPr>
        <p:spPr>
          <a:xfrm>
            <a:off x="7102080" y="2754720"/>
            <a:ext cx="2126520" cy="117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excess-HONO =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[HONO]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measured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- [HONO]</a:t>
            </a:r>
            <a:r>
              <a:rPr b="1" lang="en-US" sz="1800" spc="-1" strike="noStrike" baseline="-25000">
                <a:solidFill>
                  <a:srgbClr val="ff0000"/>
                </a:solidFill>
                <a:latin typeface="Arial"/>
                <a:ea typeface="DejaVu Sans"/>
              </a:rPr>
              <a:t>modelled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3517200" y="1194840"/>
            <a:ext cx="9838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3 km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5669280" y="1181520"/>
            <a:ext cx="98388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1.2 km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1678680" y="1194840"/>
            <a:ext cx="113904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4.5 km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65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602640" y="76320"/>
            <a:ext cx="77670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Nitrous Acid as a function of Glyoxal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67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pic>
        <p:nvPicPr>
          <p:cNvPr id="368" name="" descr=""/>
          <p:cNvPicPr/>
          <p:nvPr/>
        </p:nvPicPr>
        <p:blipFill>
          <a:blip r:embed="rId2"/>
          <a:srcRect l="0" t="9752" r="8219" b="0"/>
          <a:stretch/>
        </p:blipFill>
        <p:spPr>
          <a:xfrm>
            <a:off x="731520" y="591120"/>
            <a:ext cx="7381800" cy="544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34080" y="795600"/>
            <a:ext cx="8501040" cy="53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228600" indent="-227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 concentration of the targeted gas x is inferred from the knowledge of concentration of a reference gas   </a:t>
            </a:r>
            <a:endParaRPr b="0" lang="en-US" sz="1800" spc="-1" strike="noStrike">
              <a:latin typeface="Arial"/>
            </a:endParaRPr>
          </a:p>
          <a:p>
            <a:pPr lvl="1" marL="6858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Use the differential absorption measured adjacent to an O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(or O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 absorption band</a:t>
            </a:r>
            <a:endParaRPr b="0" lang="en-US" sz="1800" spc="-1" strike="noStrike">
              <a:latin typeface="Arial"/>
            </a:endParaRPr>
          </a:p>
          <a:p>
            <a:pPr lvl="1" marL="685800" indent="-2271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Scale concentration of X to the in-situ measured [O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 (or [O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], ..) concentration, via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latin typeface="Arial"/>
            </a:endParaRPr>
          </a:p>
          <a:p>
            <a:pPr marL="457200">
              <a:lnSpc>
                <a:spcPct val="90000"/>
              </a:lnSpc>
              <a:spcBef>
                <a:spcPts val="499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357120" y="-152280"/>
            <a:ext cx="8785440" cy="98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0cc"/>
                </a:solidFill>
                <a:uFillTx/>
                <a:latin typeface="Arial"/>
                <a:ea typeface="DejaVu Sans"/>
              </a:rPr>
              <a:t>Method: Concentration retrieval using the novel scaling method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371" name="Group 3"/>
          <p:cNvGrpSpPr/>
          <p:nvPr/>
        </p:nvGrpSpPr>
        <p:grpSpPr>
          <a:xfrm>
            <a:off x="829080" y="1689840"/>
            <a:ext cx="7547400" cy="3842280"/>
            <a:chOff x="829080" y="1689840"/>
            <a:chExt cx="7547400" cy="3842280"/>
          </a:xfrm>
        </p:grpSpPr>
        <p:sp>
          <p:nvSpPr>
            <p:cNvPr id="372" name="CustomShape 4"/>
            <p:cNvSpPr/>
            <p:nvPr/>
          </p:nvSpPr>
          <p:spPr>
            <a:xfrm>
              <a:off x="7162200" y="4236120"/>
              <a:ext cx="120564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calculated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3" name="CustomShape 5"/>
            <p:cNvSpPr/>
            <p:nvPr/>
          </p:nvSpPr>
          <p:spPr>
            <a:xfrm>
              <a:off x="3076200" y="4374720"/>
              <a:ext cx="3852720" cy="504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SCD = dSCD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Times New Roman"/>
                  <a:ea typeface="DejaVu Sans"/>
                </a:rPr>
                <a:t>meas</a:t>
              </a: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+ dSCD</a:t>
              </a:r>
              <a:r>
                <a:rPr b="0" lang="en-US" sz="2400" spc="-1" strike="noStrike" baseline="-25000">
                  <a:solidFill>
                    <a:srgbClr val="000000"/>
                  </a:solidFill>
                  <a:latin typeface="Times New Roman"/>
                  <a:ea typeface="DejaVu Sans"/>
                </a:rPr>
                <a:t>ref,solar</a:t>
              </a:r>
              <a:endParaRPr b="0" lang="en-US" sz="2400" spc="-1" strike="noStrike">
                <a:latin typeface="Arial"/>
              </a:endParaRPr>
            </a:p>
          </p:txBody>
        </p:sp>
        <p:sp>
          <p:nvSpPr>
            <p:cNvPr id="374" name="CustomShape 6"/>
            <p:cNvSpPr/>
            <p:nvPr/>
          </p:nvSpPr>
          <p:spPr>
            <a:xfrm>
              <a:off x="837000" y="4245120"/>
              <a:ext cx="1713240" cy="729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Times New Roman"/>
                  <a:ea typeface="DejaVu Sans"/>
                </a:rPr>
                <a:t>  </a:t>
              </a: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RT model</a:t>
              </a:r>
              <a:endParaRPr b="0" lang="en-US" sz="18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calculations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75" name="CustomShape 7"/>
            <p:cNvSpPr/>
            <p:nvPr/>
          </p:nvSpPr>
          <p:spPr>
            <a:xfrm flipV="1">
              <a:off x="1846800" y="2096280"/>
              <a:ext cx="410040" cy="419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6" name="CustomShape 8"/>
            <p:cNvSpPr/>
            <p:nvPr/>
          </p:nvSpPr>
          <p:spPr>
            <a:xfrm flipV="1">
              <a:off x="3434040" y="1019520"/>
              <a:ext cx="212040" cy="6699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7" name="CustomShape 9"/>
            <p:cNvSpPr/>
            <p:nvPr/>
          </p:nvSpPr>
          <p:spPr>
            <a:xfrm flipH="1" flipV="1">
              <a:off x="5893200" y="3468240"/>
              <a:ext cx="1803960" cy="658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8" name="CustomShape 10"/>
            <p:cNvSpPr/>
            <p:nvPr/>
          </p:nvSpPr>
          <p:spPr>
            <a:xfrm>
              <a:off x="829080" y="4244400"/>
              <a:ext cx="1721160" cy="722520"/>
            </a:xfrm>
            <a:prstGeom prst="rect">
              <a:avLst/>
            </a:prstGeom>
            <a:noFill/>
            <a:ln>
              <a:solidFill>
                <a:srgbClr val="ffc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" name="CustomShape 11"/>
            <p:cNvSpPr/>
            <p:nvPr/>
          </p:nvSpPr>
          <p:spPr>
            <a:xfrm>
              <a:off x="3300120" y="5131800"/>
              <a:ext cx="1202400" cy="368280"/>
            </a:xfrm>
            <a:prstGeom prst="rect">
              <a:avLst/>
            </a:prstGeom>
            <a:noFill/>
            <a:ln>
              <a:solidFill>
                <a:srgbClr val="ffc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0" name="CustomShape 12"/>
            <p:cNvSpPr/>
            <p:nvPr/>
          </p:nvSpPr>
          <p:spPr>
            <a:xfrm>
              <a:off x="7038000" y="4196520"/>
              <a:ext cx="1338480" cy="435960"/>
            </a:xfrm>
            <a:prstGeom prst="rect">
              <a:avLst/>
            </a:prstGeom>
            <a:noFill/>
            <a:ln>
              <a:solidFill>
                <a:srgbClr val="ffc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1" name="CustomShape 13"/>
            <p:cNvSpPr/>
            <p:nvPr/>
          </p:nvSpPr>
          <p:spPr>
            <a:xfrm>
              <a:off x="4737600" y="5136480"/>
              <a:ext cx="2727360" cy="339840"/>
            </a:xfrm>
            <a:prstGeom prst="rect">
              <a:avLst/>
            </a:prstGeom>
            <a:noFill/>
            <a:ln>
              <a:solidFill>
                <a:srgbClr val="ffc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2" name="CustomShape 14"/>
            <p:cNvSpPr/>
            <p:nvPr/>
          </p:nvSpPr>
          <p:spPr>
            <a:xfrm>
              <a:off x="4609080" y="5131800"/>
              <a:ext cx="2728080" cy="363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calculated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83" name="CustomShape 15"/>
            <p:cNvSpPr/>
            <p:nvPr/>
          </p:nvSpPr>
          <p:spPr>
            <a:xfrm>
              <a:off x="3139560" y="5131800"/>
              <a:ext cx="1524240" cy="40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DOAS</a:t>
              </a:r>
              <a:r>
                <a:rPr b="0" lang="en-US" sz="1800" spc="-1" strike="noStrike" baseline="-25000">
                  <a:solidFill>
                    <a:srgbClr val="000000"/>
                  </a:solidFill>
                  <a:latin typeface="Arial"/>
                  <a:ea typeface="DejaVu Sans"/>
                </a:rPr>
                <a:t>meas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384" name="CustomShape 16"/>
            <p:cNvSpPr/>
            <p:nvPr/>
          </p:nvSpPr>
          <p:spPr>
            <a:xfrm flipV="1">
              <a:off x="4082040" y="3561120"/>
              <a:ext cx="246240" cy="301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5" name="CustomShape 17"/>
            <p:cNvSpPr/>
            <p:nvPr/>
          </p:nvSpPr>
          <p:spPr>
            <a:xfrm flipV="1">
              <a:off x="5739120" y="3569040"/>
              <a:ext cx="360" cy="290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chemeClr val="tx1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6" name="CustomShape 18"/>
          <p:cNvSpPr/>
          <p:nvPr/>
        </p:nvSpPr>
        <p:spPr>
          <a:xfrm>
            <a:off x="2735640" y="5807160"/>
            <a:ext cx="5975640" cy="33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Stutz et al., (2017), Werner et al., (2017), Hüneke et al., (2017)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87" name="CustomShape 19"/>
          <p:cNvSpPr/>
          <p:nvPr/>
        </p:nvSpPr>
        <p:spPr>
          <a:xfrm>
            <a:off x="6633720" y="2303280"/>
            <a:ext cx="19375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DOAS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meas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8" name="CustomShape 20"/>
          <p:cNvSpPr/>
          <p:nvPr/>
        </p:nvSpPr>
        <p:spPr>
          <a:xfrm flipH="1">
            <a:off x="4415040" y="2562120"/>
            <a:ext cx="2215800" cy="145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21"/>
          <p:cNvSpPr/>
          <p:nvPr/>
        </p:nvSpPr>
        <p:spPr>
          <a:xfrm>
            <a:off x="6660000" y="2320560"/>
            <a:ext cx="1937520" cy="348480"/>
          </a:xfrm>
          <a:prstGeom prst="rect">
            <a:avLst/>
          </a:prstGeom>
          <a:noFill/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0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pic>
        <p:nvPicPr>
          <p:cNvPr id="391" name="" descr=""/>
          <p:cNvPicPr/>
          <p:nvPr/>
        </p:nvPicPr>
        <p:blipFill>
          <a:blip r:embed="rId2"/>
          <a:stretch/>
        </p:blipFill>
        <p:spPr>
          <a:xfrm>
            <a:off x="977760" y="2666880"/>
            <a:ext cx="6183720" cy="1053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2103120" y="182880"/>
            <a:ext cx="17640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CustomShape 2"/>
          <p:cNvSpPr/>
          <p:nvPr/>
        </p:nvSpPr>
        <p:spPr>
          <a:xfrm>
            <a:off x="731520" y="92520"/>
            <a:ext cx="77670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Inter-comparison results for NO</a:t>
            </a:r>
            <a:r>
              <a:rPr b="1" lang="en-US" sz="2000" spc="-1" strike="noStrike" u="sng" baseline="-25000">
                <a:solidFill>
                  <a:srgbClr val="0009c0"/>
                </a:solidFill>
                <a:uFillTx/>
                <a:latin typeface="Arial"/>
                <a:ea typeface="Arial"/>
              </a:rPr>
              <a:t>2</a:t>
            </a: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 &amp; HCHO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4" name="CustomShape 3"/>
          <p:cNvSpPr/>
          <p:nvPr/>
        </p:nvSpPr>
        <p:spPr>
          <a:xfrm>
            <a:off x="2171160" y="1061640"/>
            <a:ext cx="7239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5" name="CustomShape 4"/>
          <p:cNvSpPr/>
          <p:nvPr/>
        </p:nvSpPr>
        <p:spPr>
          <a:xfrm>
            <a:off x="6749280" y="1096560"/>
            <a:ext cx="88956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96" name="Grafik 2" descr=""/>
          <p:cNvPicPr/>
          <p:nvPr/>
        </p:nvPicPr>
        <p:blipFill>
          <a:blip r:embed="rId1"/>
          <a:srcRect l="2003" t="-1625" r="29402" b="17238"/>
          <a:stretch/>
        </p:blipFill>
        <p:spPr>
          <a:xfrm>
            <a:off x="4457880" y="1353960"/>
            <a:ext cx="4535280" cy="3533400"/>
          </a:xfrm>
          <a:prstGeom prst="rect">
            <a:avLst/>
          </a:prstGeom>
          <a:ln>
            <a:noFill/>
          </a:ln>
        </p:spPr>
      </p:pic>
      <p:sp>
        <p:nvSpPr>
          <p:cNvPr id="397" name="CustomShape 5"/>
          <p:cNvSpPr/>
          <p:nvPr/>
        </p:nvSpPr>
        <p:spPr>
          <a:xfrm>
            <a:off x="5296320" y="5351400"/>
            <a:ext cx="3610080" cy="67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from the EMeRGe4 TEAM4 meeting, as an update of the inter-comparison report, Schumann et al., (Dec., 2019)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398" name="Picture 5" descr=""/>
          <p:cNvPicPr/>
          <p:nvPr/>
        </p:nvPicPr>
        <p:blipFill>
          <a:blip r:embed="rId2"/>
          <a:stretch/>
        </p:blipFill>
        <p:spPr>
          <a:xfrm>
            <a:off x="0" y="1432800"/>
            <a:ext cx="4582440" cy="3427920"/>
          </a:xfrm>
          <a:prstGeom prst="rect">
            <a:avLst/>
          </a:prstGeom>
          <a:ln>
            <a:noFill/>
          </a:ln>
        </p:spPr>
      </p:pic>
      <p:pic>
        <p:nvPicPr>
          <p:cNvPr id="399" name="Picture 2" descr=""/>
          <p:cNvPicPr/>
          <p:nvPr/>
        </p:nvPicPr>
        <p:blipFill>
          <a:blip r:embed="rId3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602640" y="76320"/>
            <a:ext cx="776700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Model (EMAC) a-priori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401" name="Picture 2" descr=""/>
          <p:cNvPicPr/>
          <p:nvPr/>
        </p:nvPicPr>
        <p:blipFill>
          <a:blip r:embed="rId1"/>
          <a:stretch/>
        </p:blipFill>
        <p:spPr>
          <a:xfrm>
            <a:off x="-685800" y="566640"/>
            <a:ext cx="10273320" cy="5061240"/>
          </a:xfrm>
          <a:prstGeom prst="rect">
            <a:avLst/>
          </a:prstGeom>
          <a:ln>
            <a:noFill/>
          </a:ln>
        </p:spPr>
      </p:pic>
      <p:sp>
        <p:nvSpPr>
          <p:cNvPr id="402" name="CustomShape 2"/>
          <p:cNvSpPr/>
          <p:nvPr/>
        </p:nvSpPr>
        <p:spPr>
          <a:xfrm>
            <a:off x="3240" y="1819440"/>
            <a:ext cx="6127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[km]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3" name="CustomShape 3"/>
          <p:cNvSpPr/>
          <p:nvPr/>
        </p:nvSpPr>
        <p:spPr>
          <a:xfrm>
            <a:off x="3240" y="3949920"/>
            <a:ext cx="61272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[km]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4" name="CustomShape 4"/>
          <p:cNvSpPr/>
          <p:nvPr/>
        </p:nvSpPr>
        <p:spPr>
          <a:xfrm>
            <a:off x="790560" y="494640"/>
            <a:ext cx="29948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Upper panels: EMeRGe-EU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5" name="CustomShape 5"/>
          <p:cNvSpPr/>
          <p:nvPr/>
        </p:nvSpPr>
        <p:spPr>
          <a:xfrm>
            <a:off x="1231200" y="5757120"/>
            <a:ext cx="31212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Lower panels: EMeRGe-Asia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6" name="CustomShape 6"/>
          <p:cNvSpPr/>
          <p:nvPr/>
        </p:nvSpPr>
        <p:spPr>
          <a:xfrm>
            <a:off x="1531080" y="5454360"/>
            <a:ext cx="12301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[/cm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7" name="CustomShape 7"/>
          <p:cNvSpPr/>
          <p:nvPr/>
        </p:nvSpPr>
        <p:spPr>
          <a:xfrm>
            <a:off x="4007880" y="5387760"/>
            <a:ext cx="14860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HCHO [/cm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8" name="CustomShape 8"/>
          <p:cNvSpPr/>
          <p:nvPr/>
        </p:nvSpPr>
        <p:spPr>
          <a:xfrm>
            <a:off x="6786720" y="5387760"/>
            <a:ext cx="1499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[/cm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9" name="CustomShape 9"/>
          <p:cNvSpPr/>
          <p:nvPr/>
        </p:nvSpPr>
        <p:spPr>
          <a:xfrm>
            <a:off x="1396440" y="814320"/>
            <a:ext cx="12301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[/cm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0" name="CustomShape 10"/>
          <p:cNvSpPr/>
          <p:nvPr/>
        </p:nvSpPr>
        <p:spPr>
          <a:xfrm>
            <a:off x="3890520" y="808920"/>
            <a:ext cx="14860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HCHO [/cm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6669360" y="808920"/>
            <a:ext cx="14997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[/cm</a:t>
            </a:r>
            <a:r>
              <a:rPr b="0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412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rafik 1" descr=""/>
          <p:cNvPicPr/>
          <p:nvPr/>
        </p:nvPicPr>
        <p:blipFill>
          <a:blip r:embed="rId1"/>
          <a:stretch/>
        </p:blipFill>
        <p:spPr>
          <a:xfrm>
            <a:off x="77760" y="1196640"/>
            <a:ext cx="5291280" cy="4625640"/>
          </a:xfrm>
          <a:prstGeom prst="rect">
            <a:avLst/>
          </a:prstGeom>
          <a:ln>
            <a:noFill/>
          </a:ln>
        </p:spPr>
      </p:pic>
      <p:sp>
        <p:nvSpPr>
          <p:cNvPr id="414" name="CustomShape 1"/>
          <p:cNvSpPr/>
          <p:nvPr/>
        </p:nvSpPr>
        <p:spPr>
          <a:xfrm>
            <a:off x="2483640" y="404640"/>
            <a:ext cx="45345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9c0"/>
                </a:solidFill>
                <a:uFillTx/>
                <a:latin typeface="Arial"/>
                <a:ea typeface="DejaVu Sans"/>
              </a:rPr>
              <a:t>The mini-DOAS Instrument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415" name="Picture 11" descr=""/>
          <p:cNvPicPr/>
          <p:nvPr/>
        </p:nvPicPr>
        <p:blipFill>
          <a:blip r:embed="rId2"/>
          <a:srcRect l="9571" t="0" r="9045" b="0"/>
          <a:stretch/>
        </p:blipFill>
        <p:spPr>
          <a:xfrm>
            <a:off x="5394600" y="1216800"/>
            <a:ext cx="3670560" cy="3383280"/>
          </a:xfrm>
          <a:prstGeom prst="rect">
            <a:avLst/>
          </a:prstGeom>
          <a:ln>
            <a:noFill/>
          </a:ln>
        </p:spPr>
      </p:pic>
      <p:sp>
        <p:nvSpPr>
          <p:cNvPr id="416" name="CustomShape 2"/>
          <p:cNvSpPr/>
          <p:nvPr/>
        </p:nvSpPr>
        <p:spPr>
          <a:xfrm>
            <a:off x="5370480" y="4934880"/>
            <a:ext cx="3694320" cy="136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Weight: 58 kg including aperture plate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Power consumption: ~200 W at 28 DC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Location: boiler room (in the fuselage of HALO aircraft)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</p:txBody>
      </p:sp>
      <p:pic>
        <p:nvPicPr>
          <p:cNvPr id="417" name="Picture 2" descr=""/>
          <p:cNvPicPr/>
          <p:nvPr/>
        </p:nvPicPr>
        <p:blipFill>
          <a:blip r:embed="rId3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539640" y="122040"/>
            <a:ext cx="776700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Overview of EMeRGe objectives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160200" y="623160"/>
            <a:ext cx="8799840" cy="53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8042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to measure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NO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 HONO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 CH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 BrO, IO, SO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C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C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3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4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*</a:t>
            </a:r>
            <a:r>
              <a:rPr b="1" lang="en-US" sz="1600" spc="-1" strike="noStrike">
                <a:solidFill>
                  <a:srgbClr val="f79646"/>
                </a:solidFill>
                <a:latin typeface="Arial"/>
                <a:ea typeface="Arial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if detectable. These measurements are provided to the Schumann et al., comparison as well as serve for the measurement model inter-comparisons (MECO, WRF/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CMAQ,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etc.) (</a:t>
            </a:r>
            <a:r>
              <a:rPr b="1" lang="en-US" sz="16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ongoing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n-US" sz="1600" spc="-1" strike="noStrike">
              <a:latin typeface="Arial"/>
            </a:endParaRPr>
          </a:p>
          <a:p>
            <a:pPr lvl="1" marL="8042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to study the NO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partitioning (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NO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/NO) as function of 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 J(NO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), HO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 i.e. the Leighton ratio </a:t>
            </a:r>
            <a:r>
              <a:rPr b="1" lang="en-US" sz="16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oxidation potential of the investigated air masses. Here the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NO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measurements are contributing to the NO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X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/NO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partitioning study of H. Ziereis (</a:t>
            </a:r>
            <a:r>
              <a:rPr b="1" lang="en-US" sz="16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ongoing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n-US" sz="1600" spc="-1" strike="noStrike">
              <a:latin typeface="Arial"/>
            </a:endParaRPr>
          </a:p>
          <a:p>
            <a:pPr lvl="1" marL="8042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To investigate the oxidation of VOCs via measured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CH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 C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 C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3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4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* </a:t>
            </a:r>
            <a:r>
              <a:rPr b="1" lang="en-US" sz="1600" spc="-1" strike="noStrike">
                <a:solidFill>
                  <a:srgbClr val="000000"/>
                </a:solidFill>
                <a:latin typeface="Wingdings"/>
                <a:ea typeface="DejaVu Sans"/>
              </a:rPr>
              <a:t>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 CO Comparison of mini-DOAS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CH</a:t>
            </a:r>
            <a:r>
              <a:rPr b="1" lang="en-US" sz="1600" spc="-1" strike="noStrike" baseline="-25000">
                <a:solidFill>
                  <a:srgbClr val="00b0f0"/>
                </a:solidFill>
                <a:latin typeface="Arial"/>
                <a:ea typeface="Arial"/>
              </a:rPr>
              <a:t>2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measurements with HKMS (</a:t>
            </a:r>
            <a:r>
              <a:rPr b="1" lang="en-US" sz="16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ongoing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n-US" sz="1600" spc="-1" strike="noStrike">
              <a:latin typeface="Arial"/>
            </a:endParaRPr>
          </a:p>
          <a:p>
            <a:pPr lvl="1" marL="8042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to detect BrO, IO, in pristine air from marine emissions and/or salt pans (Tainan) and SO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2 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emitted from power plants (</a:t>
            </a:r>
            <a:r>
              <a:rPr b="1" lang="en-US" sz="16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tbd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n-US" sz="1600" spc="-1" strike="noStrike">
              <a:latin typeface="Arial"/>
            </a:endParaRPr>
          </a:p>
          <a:p>
            <a:pPr lvl="1" marL="804240" indent="-34164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to monitor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HONO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via its formation reaction NO + OH, and destruction by photolysis. Ongoing is the investigation on the reasons for the excess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HONO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(HONO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meas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– HONO</a:t>
            </a:r>
            <a:r>
              <a:rPr b="1" lang="en-US" sz="1600" spc="-1" strike="noStrike" baseline="-25000">
                <a:solidFill>
                  <a:srgbClr val="000000"/>
                </a:solidFill>
                <a:latin typeface="Arial"/>
                <a:ea typeface="Arial"/>
              </a:rPr>
              <a:t>model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), i.e. on a missing </a:t>
            </a:r>
            <a:r>
              <a:rPr b="1" lang="en-US" sz="1600" spc="-1" strike="noStrike">
                <a:solidFill>
                  <a:srgbClr val="00b0f0"/>
                </a:solidFill>
                <a:latin typeface="Arial"/>
                <a:ea typeface="Arial"/>
              </a:rPr>
              <a:t>HONO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Arial"/>
              </a:rPr>
              <a:t> source in the boundary layer and free troposphere (</a:t>
            </a:r>
            <a:r>
              <a:rPr b="1" lang="en-US" sz="16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this talk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4320" y="6488640"/>
            <a:ext cx="61956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1/17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33" descr=""/>
          <p:cNvPicPr/>
          <p:nvPr/>
        </p:nvPicPr>
        <p:blipFill>
          <a:blip r:embed="rId1"/>
          <a:stretch/>
        </p:blipFill>
        <p:spPr>
          <a:xfrm>
            <a:off x="0" y="1123920"/>
            <a:ext cx="4628880" cy="3467880"/>
          </a:xfrm>
          <a:prstGeom prst="rect">
            <a:avLst/>
          </a:prstGeom>
          <a:ln>
            <a:noFill/>
          </a:ln>
        </p:spPr>
      </p:pic>
      <p:pic>
        <p:nvPicPr>
          <p:cNvPr id="227" name="Picture 234" descr=""/>
          <p:cNvPicPr/>
          <p:nvPr/>
        </p:nvPicPr>
        <p:blipFill>
          <a:blip r:embed="rId2"/>
          <a:srcRect l="10164" t="0" r="13813" b="0"/>
          <a:stretch/>
        </p:blipFill>
        <p:spPr>
          <a:xfrm>
            <a:off x="4337280" y="1045080"/>
            <a:ext cx="4766040" cy="4360320"/>
          </a:xfrm>
          <a:prstGeom prst="rect">
            <a:avLst/>
          </a:prstGeom>
          <a:ln>
            <a:noFill/>
          </a:ln>
        </p:spPr>
      </p:pic>
      <p:sp>
        <p:nvSpPr>
          <p:cNvPr id="228" name="CustomShape 1"/>
          <p:cNvSpPr/>
          <p:nvPr/>
        </p:nvSpPr>
        <p:spPr>
          <a:xfrm>
            <a:off x="685800" y="133200"/>
            <a:ext cx="776700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DejaVu Sans"/>
              </a:rPr>
              <a:t>HALO Flight Tracks from EMeRGe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-227880" y="634680"/>
            <a:ext cx="889488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DejaVu Sans"/>
              </a:rPr>
              <a:t>Europe (summer 2017)</a:t>
            </a:r>
            <a:r>
              <a:rPr b="1" lang="en-US" sz="2000" spc="-1" strike="noStrike">
                <a:solidFill>
                  <a:srgbClr val="0009c0"/>
                </a:solidFill>
                <a:latin typeface="Arial"/>
                <a:ea typeface="DejaVu Sans"/>
              </a:rPr>
              <a:t>                     </a:t>
            </a: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DejaVu Sans"/>
              </a:rPr>
              <a:t> Asia (spring 2018)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3641040" y="2323800"/>
            <a:ext cx="67356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CustomShape 4"/>
          <p:cNvSpPr/>
          <p:nvPr/>
        </p:nvSpPr>
        <p:spPr>
          <a:xfrm>
            <a:off x="6136920" y="3520800"/>
            <a:ext cx="163476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Tainan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2" name="CustomShape 5"/>
          <p:cNvSpPr/>
          <p:nvPr/>
        </p:nvSpPr>
        <p:spPr>
          <a:xfrm>
            <a:off x="292680" y="5457600"/>
            <a:ext cx="622440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More information on EMeRGe can be found here: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http://www.iup.uni-bremen.de/emerge/home/home.html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3" name="CustomShape 6"/>
          <p:cNvSpPr/>
          <p:nvPr/>
        </p:nvSpPr>
        <p:spPr>
          <a:xfrm flipH="1">
            <a:off x="3007440" y="2548800"/>
            <a:ext cx="630360" cy="41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7"/>
          <p:cNvSpPr/>
          <p:nvPr/>
        </p:nvSpPr>
        <p:spPr>
          <a:xfrm flipH="1" flipV="1">
            <a:off x="5509800" y="3700440"/>
            <a:ext cx="6242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5" name="Picture 2" descr=""/>
          <p:cNvPicPr/>
          <p:nvPr/>
        </p:nvPicPr>
        <p:blipFill>
          <a:blip r:embed="rId4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116000" y="101520"/>
            <a:ext cx="6906600" cy="39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DejaVu Sans"/>
              </a:rPr>
              <a:t>HALO mini-DOAS: Basic Features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57200" y="520560"/>
            <a:ext cx="8224200" cy="299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3768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Measurement principle: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Remote sensing of UV/vis/near-IR skylight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in nadir and limb scanning geometry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DejaVu Sans"/>
              </a:rPr>
              <a:t>	</a:t>
            </a:r>
            <a:r>
              <a:rPr b="1" lang="en-US" sz="1600" spc="-1" strike="noStrike">
                <a:solidFill>
                  <a:srgbClr val="0070c0"/>
                </a:solidFill>
                <a:latin typeface="Arial"/>
                <a:ea typeface="DejaVu Sans"/>
              </a:rPr>
              <a:t>the focus here is on limb data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Data Evaluation includes 3 steps: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Retrieval of trace gas slant column densities (SCDs) using the DOAS method (Platt &amp; Stutz, 2008)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Forward radiative transfer modelling for each measurement using McArtim (Deutschmann et al., 2011)</a:t>
            </a:r>
            <a:endParaRPr b="0" lang="en-US" sz="1600" spc="-1" strike="noStrike">
              <a:latin typeface="Arial"/>
            </a:endParaRPr>
          </a:p>
          <a:p>
            <a:pPr marL="343080" indent="-33768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Concentration retrieval using the novel scaling method for UV/vis data (Stutz et al., 2017, Hüneke et al., 2017; Werner et al., 2017).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</p:txBody>
      </p:sp>
      <p:graphicFrame>
        <p:nvGraphicFramePr>
          <p:cNvPr id="238" name="Table 3"/>
          <p:cNvGraphicFramePr/>
          <p:nvPr/>
        </p:nvGraphicFramePr>
        <p:xfrm>
          <a:off x="545040" y="3885480"/>
          <a:ext cx="8100720" cy="2217600"/>
        </p:xfrm>
        <a:graphic>
          <a:graphicData uri="http://schemas.openxmlformats.org/drawingml/2006/table">
            <a:tbl>
              <a:tblPr/>
              <a:tblGrid>
                <a:gridCol w="1013040"/>
                <a:gridCol w="1408680"/>
                <a:gridCol w="1590840"/>
                <a:gridCol w="1513800"/>
                <a:gridCol w="2574720"/>
              </a:tblGrid>
              <a:tr h="5180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Wavelength Region [nm]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Resolution FWHM [nm]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Field of View [deg]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Arial"/>
                          <a:ea typeface="DejaVu Sans"/>
                        </a:rPr>
                        <a:t>Targeted Trace Gases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47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UV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310 – 440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O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HONO,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 SO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CH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O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BrO, OClO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576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VIS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420 – 550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0.76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O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NO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 C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H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O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 C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3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H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r>
                        <a:rPr b="1" lang="en-US" sz="1400" spc="-1" strike="noStrike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O</a:t>
                      </a:r>
                      <a:r>
                        <a:rPr b="1" lang="en-US" sz="1400" spc="-1" strike="noStrike" baseline="-25000">
                          <a:solidFill>
                            <a:srgbClr val="00b0f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H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O(g), IO, I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576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NIR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1100 - 1680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4-7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0.52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H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O: vapor, liquid, ice</a:t>
                      </a:r>
                      <a:endParaRPr b="0" lang="en-US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CO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</a:t>
                      </a:r>
                      <a:r>
                        <a:rPr b="1" lang="en-US" sz="14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, CH</a:t>
                      </a:r>
                      <a:r>
                        <a:rPr b="1" lang="en-US" sz="1400" spc="-1" strike="noStrike" baseline="-25000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39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grpSp>
        <p:nvGrpSpPr>
          <p:cNvPr id="240" name="Group 4"/>
          <p:cNvGrpSpPr/>
          <p:nvPr/>
        </p:nvGrpSpPr>
        <p:grpSpPr>
          <a:xfrm>
            <a:off x="5909760" y="498960"/>
            <a:ext cx="2654280" cy="1511280"/>
            <a:chOff x="5909760" y="498960"/>
            <a:chExt cx="2654280" cy="1511280"/>
          </a:xfrm>
        </p:grpSpPr>
        <p:pic>
          <p:nvPicPr>
            <p:cNvPr id="241" name="Picture 5" descr=""/>
            <p:cNvPicPr/>
            <p:nvPr/>
          </p:nvPicPr>
          <p:blipFill>
            <a:blip r:embed="rId2"/>
            <a:stretch/>
          </p:blipFill>
          <p:spPr>
            <a:xfrm>
              <a:off x="5909760" y="498960"/>
              <a:ext cx="2654280" cy="1087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2" name="CustomShape 5"/>
            <p:cNvSpPr/>
            <p:nvPr/>
          </p:nvSpPr>
          <p:spPr>
            <a:xfrm>
              <a:off x="7170480" y="1219680"/>
              <a:ext cx="142920" cy="79056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CustomShape 6"/>
            <p:cNvSpPr/>
            <p:nvPr/>
          </p:nvSpPr>
          <p:spPr>
            <a:xfrm>
              <a:off x="7494120" y="1004040"/>
              <a:ext cx="1006560" cy="14148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4" name="CustomShape 7"/>
            <p:cNvSpPr/>
            <p:nvPr/>
          </p:nvSpPr>
          <p:spPr>
            <a:xfrm rot="2083800">
              <a:off x="7373520" y="1420920"/>
              <a:ext cx="1006560" cy="14292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CustomShape 8"/>
            <p:cNvSpPr/>
            <p:nvPr/>
          </p:nvSpPr>
          <p:spPr>
            <a:xfrm rot="2973600">
              <a:off x="7929360" y="1141200"/>
              <a:ext cx="408240" cy="516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9080">
              <a:solidFill>
                <a:srgbClr val="4a7ebb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rafik 4" descr=""/>
          <p:cNvPicPr/>
          <p:nvPr/>
        </p:nvPicPr>
        <p:blipFill>
          <a:blip r:embed="rId1"/>
          <a:stretch/>
        </p:blipFill>
        <p:spPr>
          <a:xfrm>
            <a:off x="223920" y="776880"/>
            <a:ext cx="8843400" cy="5304600"/>
          </a:xfrm>
          <a:prstGeom prst="rect">
            <a:avLst/>
          </a:prstGeom>
          <a:ln>
            <a:noFill/>
          </a:ln>
        </p:spPr>
      </p:pic>
      <p:sp>
        <p:nvSpPr>
          <p:cNvPr id="247" name="CustomShape 1"/>
          <p:cNvSpPr/>
          <p:nvPr/>
        </p:nvSpPr>
        <p:spPr>
          <a:xfrm>
            <a:off x="84240" y="100800"/>
            <a:ext cx="898308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DOAS Detection of HONO from the HALO/FAAM Inter-comparison (13/07/17)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 flipH="1" flipV="1">
            <a:off x="7079040" y="3043080"/>
            <a:ext cx="635760" cy="740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7409520" y="3794400"/>
            <a:ext cx="86184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HONO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CustomShape 4"/>
          <p:cNvSpPr/>
          <p:nvPr/>
        </p:nvSpPr>
        <p:spPr>
          <a:xfrm>
            <a:off x="6397200" y="3794400"/>
            <a:ext cx="4309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CustomShape 5"/>
          <p:cNvSpPr/>
          <p:nvPr/>
        </p:nvSpPr>
        <p:spPr>
          <a:xfrm>
            <a:off x="8428320" y="1665360"/>
            <a:ext cx="4309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CustomShape 6"/>
          <p:cNvSpPr/>
          <p:nvPr/>
        </p:nvSpPr>
        <p:spPr>
          <a:xfrm>
            <a:off x="6308280" y="1736640"/>
            <a:ext cx="75996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CH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3" name="CustomShape 7"/>
          <p:cNvSpPr/>
          <p:nvPr/>
        </p:nvSpPr>
        <p:spPr>
          <a:xfrm>
            <a:off x="4206600" y="4444560"/>
            <a:ext cx="59544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4" name="CustomShape 8"/>
          <p:cNvSpPr/>
          <p:nvPr/>
        </p:nvSpPr>
        <p:spPr>
          <a:xfrm>
            <a:off x="4067640" y="3047040"/>
            <a:ext cx="59580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5" name="CustomShape 9"/>
          <p:cNvSpPr/>
          <p:nvPr/>
        </p:nvSpPr>
        <p:spPr>
          <a:xfrm>
            <a:off x="4206240" y="1896120"/>
            <a:ext cx="59580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CustomShape 10"/>
          <p:cNvSpPr/>
          <p:nvPr/>
        </p:nvSpPr>
        <p:spPr>
          <a:xfrm>
            <a:off x="2361240" y="3766680"/>
            <a:ext cx="4309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7" name="CustomShape 11"/>
          <p:cNvSpPr/>
          <p:nvPr/>
        </p:nvSpPr>
        <p:spPr>
          <a:xfrm>
            <a:off x="315000" y="5181480"/>
            <a:ext cx="668520" cy="63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S/N: 13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8" name="CustomShape 12"/>
          <p:cNvSpPr/>
          <p:nvPr/>
        </p:nvSpPr>
        <p:spPr>
          <a:xfrm>
            <a:off x="5919840" y="3261960"/>
            <a:ext cx="13860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ff0000"/>
                </a:solidFill>
                <a:latin typeface="Arial"/>
                <a:ea typeface="DejaVu Sans"/>
              </a:rPr>
              <a:t>S/N~12.5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259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2103120" y="182880"/>
            <a:ext cx="17640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731520" y="92520"/>
            <a:ext cx="77670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Altitude Profiles of NO</a:t>
            </a:r>
            <a:r>
              <a:rPr b="1" lang="en-US" sz="2000" spc="-1" strike="noStrike" baseline="-25000">
                <a:solidFill>
                  <a:srgbClr val="0009c0"/>
                </a:solidFill>
                <a:latin typeface="Arial"/>
                <a:ea typeface="Arial"/>
              </a:rPr>
              <a:t>2</a:t>
            </a: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, CH</a:t>
            </a:r>
            <a:r>
              <a:rPr b="1" lang="en-US" sz="2000" spc="-1" strike="noStrike" baseline="-25000">
                <a:solidFill>
                  <a:srgbClr val="0009c0"/>
                </a:solidFill>
                <a:latin typeface="Arial"/>
                <a:ea typeface="Arial"/>
              </a:rPr>
              <a:t>2</a:t>
            </a: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O &amp; HONO from EMeRGe-EU/Asia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1595520" y="1185120"/>
            <a:ext cx="183240" cy="36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4"/>
          <p:cNvSpPr/>
          <p:nvPr/>
        </p:nvSpPr>
        <p:spPr>
          <a:xfrm>
            <a:off x="2206080" y="5423040"/>
            <a:ext cx="15030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 [ppt]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2286000" y="1211400"/>
            <a:ext cx="11419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[ppt]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6102360" y="1231920"/>
            <a:ext cx="148896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HCHO  [ppt]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6" name="CustomShape 7"/>
          <p:cNvSpPr/>
          <p:nvPr/>
        </p:nvSpPr>
        <p:spPr>
          <a:xfrm>
            <a:off x="6220080" y="5417280"/>
            <a:ext cx="154368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[ppt]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7" name="CustomShape 8"/>
          <p:cNvSpPr/>
          <p:nvPr/>
        </p:nvSpPr>
        <p:spPr>
          <a:xfrm rot="16200000">
            <a:off x="-216000" y="2301120"/>
            <a:ext cx="132264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Altitude [m]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8" name="CustomShape 9"/>
          <p:cNvSpPr/>
          <p:nvPr/>
        </p:nvSpPr>
        <p:spPr>
          <a:xfrm>
            <a:off x="1459080" y="518760"/>
            <a:ext cx="600012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Upper panels: EMeRGe-EU/Lower panels: EMeRGe-Asia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69" name="CustomShape 10"/>
          <p:cNvSpPr/>
          <p:nvPr/>
        </p:nvSpPr>
        <p:spPr>
          <a:xfrm rot="16200000">
            <a:off x="-198720" y="4093200"/>
            <a:ext cx="132264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Altitude [m]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0" name="Picture 2" descr=""/>
          <p:cNvPicPr/>
          <p:nvPr/>
        </p:nvPicPr>
        <p:blipFill>
          <a:blip r:embed="rId1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pic>
        <p:nvPicPr>
          <p:cNvPr id="271" name="Picture 2" descr=""/>
          <p:cNvPicPr/>
          <p:nvPr/>
        </p:nvPicPr>
        <p:blipFill>
          <a:blip r:embed="rId2"/>
          <a:srcRect l="7708" t="10352" r="7983" b="5691"/>
          <a:stretch/>
        </p:blipFill>
        <p:spPr>
          <a:xfrm>
            <a:off x="704520" y="1610640"/>
            <a:ext cx="7707960" cy="384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rafik 3" descr=""/>
          <p:cNvPicPr/>
          <p:nvPr/>
        </p:nvPicPr>
        <p:blipFill>
          <a:blip r:embed="rId1"/>
          <a:srcRect l="10480" t="2816" r="7981" b="8388"/>
          <a:stretch/>
        </p:blipFill>
        <p:spPr>
          <a:xfrm>
            <a:off x="958320" y="492480"/>
            <a:ext cx="7454520" cy="4113360"/>
          </a:xfrm>
          <a:prstGeom prst="rect">
            <a:avLst/>
          </a:prstGeom>
          <a:ln>
            <a:noFill/>
          </a:ln>
        </p:spPr>
      </p:pic>
      <p:sp>
        <p:nvSpPr>
          <p:cNvPr id="273" name="CustomShape 1"/>
          <p:cNvSpPr/>
          <p:nvPr/>
        </p:nvSpPr>
        <p:spPr>
          <a:xfrm>
            <a:off x="2103120" y="182880"/>
            <a:ext cx="17640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2"/>
          <p:cNvSpPr/>
          <p:nvPr/>
        </p:nvSpPr>
        <p:spPr>
          <a:xfrm>
            <a:off x="731520" y="92520"/>
            <a:ext cx="77670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Excess-HONO v Relative Humidity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974160" y="5049000"/>
            <a:ext cx="7524360" cy="94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Steady state HONO source strength: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j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∙[HONO]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excess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j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∙([HONO]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meas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MECO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4320" y="6488640"/>
            <a:ext cx="61956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11/17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2488320" y="1343520"/>
            <a:ext cx="337104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Flights over Europe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July 2017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8" name="CustomShape 6"/>
          <p:cNvSpPr/>
          <p:nvPr/>
        </p:nvSpPr>
        <p:spPr>
          <a:xfrm>
            <a:off x="3239640" y="4607280"/>
            <a:ext cx="413316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Relative Humidity [%]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CustomShape 7"/>
          <p:cNvSpPr/>
          <p:nvPr/>
        </p:nvSpPr>
        <p:spPr>
          <a:xfrm rot="16200000">
            <a:off x="-1299960" y="2579760"/>
            <a:ext cx="411552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source strength [10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/cm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0" name="CustomShape 8"/>
          <p:cNvSpPr/>
          <p:nvPr/>
        </p:nvSpPr>
        <p:spPr>
          <a:xfrm>
            <a:off x="1158840" y="2554920"/>
            <a:ext cx="7079760" cy="1923120"/>
          </a:xfrm>
          <a:custGeom>
            <a:avLst/>
            <a:gdLst/>
            <a:ahLst/>
            <a:rect l="l" t="t" r="r" b="b"/>
            <a:pathLst>
              <a:path w="7081284" h="1711842">
                <a:moveTo>
                  <a:pt x="0" y="1711842"/>
                </a:moveTo>
                <a:cubicBezTo>
                  <a:pt x="844402" y="1705639"/>
                  <a:pt x="1688804" y="1699437"/>
                  <a:pt x="2519916" y="1616149"/>
                </a:cubicBezTo>
                <a:cubicBezTo>
                  <a:pt x="3351028" y="1532861"/>
                  <a:pt x="4355805" y="1368056"/>
                  <a:pt x="4986670" y="1212112"/>
                </a:cubicBezTo>
                <a:cubicBezTo>
                  <a:pt x="5617535" y="1056168"/>
                  <a:pt x="5956005" y="882503"/>
                  <a:pt x="6305107" y="680484"/>
                </a:cubicBezTo>
                <a:cubicBezTo>
                  <a:pt x="6654209" y="478465"/>
                  <a:pt x="7081284" y="0"/>
                  <a:pt x="7081284" y="0"/>
                </a:cubicBezTo>
                <a:lnTo>
                  <a:pt x="7081284" y="0"/>
                </a:lnTo>
                <a:lnTo>
                  <a:pt x="7081284" y="0"/>
                </a:lnTo>
              </a:path>
            </a:pathLst>
          </a:cu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9"/>
          <p:cNvSpPr/>
          <p:nvPr/>
        </p:nvSpPr>
        <p:spPr>
          <a:xfrm rot="5400000">
            <a:off x="6143400" y="2763360"/>
            <a:ext cx="479880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Indicative mass change by water uptake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2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rafik 2" descr=""/>
          <p:cNvPicPr/>
          <p:nvPr/>
        </p:nvPicPr>
        <p:blipFill>
          <a:blip r:embed="rId1"/>
          <a:srcRect l="10386" t="5568" r="9133" b="8671"/>
          <a:stretch/>
        </p:blipFill>
        <p:spPr>
          <a:xfrm>
            <a:off x="993600" y="632880"/>
            <a:ext cx="7357680" cy="3972600"/>
          </a:xfrm>
          <a:prstGeom prst="rect">
            <a:avLst/>
          </a:prstGeom>
          <a:ln>
            <a:noFill/>
          </a:ln>
        </p:spPr>
      </p:pic>
      <p:sp>
        <p:nvSpPr>
          <p:cNvPr id="284" name="CustomShape 1"/>
          <p:cNvSpPr/>
          <p:nvPr/>
        </p:nvSpPr>
        <p:spPr>
          <a:xfrm>
            <a:off x="2103120" y="182880"/>
            <a:ext cx="17640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2"/>
          <p:cNvSpPr/>
          <p:nvPr/>
        </p:nvSpPr>
        <p:spPr>
          <a:xfrm>
            <a:off x="731520" y="92520"/>
            <a:ext cx="77670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Excess-HONO v Relative Humidity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4320" y="6488640"/>
            <a:ext cx="619560" cy="35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11/17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2535120" y="1362960"/>
            <a:ext cx="43599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Flights toward China Sea &amp; Philippines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March 2018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3239640" y="4607280"/>
            <a:ext cx="413316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Relative Humidity [%]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 rot="16200000">
            <a:off x="-1236240" y="2579760"/>
            <a:ext cx="411552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source strength [10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/cm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1180080" y="2572920"/>
            <a:ext cx="7079760" cy="1923120"/>
          </a:xfrm>
          <a:custGeom>
            <a:avLst/>
            <a:gdLst/>
            <a:ahLst/>
            <a:rect l="l" t="t" r="r" b="b"/>
            <a:pathLst>
              <a:path w="7081284" h="1711842">
                <a:moveTo>
                  <a:pt x="0" y="1711842"/>
                </a:moveTo>
                <a:cubicBezTo>
                  <a:pt x="844402" y="1705639"/>
                  <a:pt x="1688804" y="1699437"/>
                  <a:pt x="2519916" y="1616149"/>
                </a:cubicBezTo>
                <a:cubicBezTo>
                  <a:pt x="3351028" y="1532861"/>
                  <a:pt x="4355805" y="1368056"/>
                  <a:pt x="4986670" y="1212112"/>
                </a:cubicBezTo>
                <a:cubicBezTo>
                  <a:pt x="5617535" y="1056168"/>
                  <a:pt x="5956005" y="882503"/>
                  <a:pt x="6305107" y="680484"/>
                </a:cubicBezTo>
                <a:cubicBezTo>
                  <a:pt x="6654209" y="478465"/>
                  <a:pt x="7081284" y="0"/>
                  <a:pt x="7081284" y="0"/>
                </a:cubicBezTo>
                <a:lnTo>
                  <a:pt x="7081284" y="0"/>
                </a:lnTo>
                <a:lnTo>
                  <a:pt x="7081284" y="0"/>
                </a:lnTo>
              </a:path>
            </a:pathLst>
          </a:cu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8"/>
          <p:cNvSpPr/>
          <p:nvPr/>
        </p:nvSpPr>
        <p:spPr>
          <a:xfrm rot="5400000">
            <a:off x="6143400" y="2763360"/>
            <a:ext cx="479880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Indicative mass change by water uptake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92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sp>
        <p:nvSpPr>
          <p:cNvPr id="293" name="CustomShape 9"/>
          <p:cNvSpPr/>
          <p:nvPr/>
        </p:nvSpPr>
        <p:spPr>
          <a:xfrm>
            <a:off x="974160" y="5049000"/>
            <a:ext cx="7524360" cy="94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Steady state HONO source strength: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j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∙[HONO]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excess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j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∙([HONO]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meas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MECO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rafik 9" descr=""/>
          <p:cNvPicPr/>
          <p:nvPr/>
        </p:nvPicPr>
        <p:blipFill>
          <a:blip r:embed="rId1"/>
          <a:srcRect l="10583" t="7413" r="8803" b="7979"/>
          <a:stretch/>
        </p:blipFill>
        <p:spPr>
          <a:xfrm>
            <a:off x="967320" y="536400"/>
            <a:ext cx="7366680" cy="4122000"/>
          </a:xfrm>
          <a:prstGeom prst="rect">
            <a:avLst/>
          </a:prstGeom>
          <a:ln>
            <a:noFill/>
          </a:ln>
        </p:spPr>
      </p:pic>
      <p:sp>
        <p:nvSpPr>
          <p:cNvPr id="295" name="CustomShape 1"/>
          <p:cNvSpPr/>
          <p:nvPr/>
        </p:nvSpPr>
        <p:spPr>
          <a:xfrm>
            <a:off x="2103120" y="182880"/>
            <a:ext cx="176400" cy="4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"/>
          <p:cNvSpPr/>
          <p:nvPr/>
        </p:nvSpPr>
        <p:spPr>
          <a:xfrm>
            <a:off x="731520" y="92520"/>
            <a:ext cx="77670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0009c0"/>
                </a:solidFill>
                <a:uFillTx/>
                <a:latin typeface="Arial"/>
                <a:ea typeface="Arial"/>
              </a:rPr>
              <a:t>Excess-HONO v Relative Humidity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2496960" y="1225440"/>
            <a:ext cx="379260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Flights toward Korea &amp; Japan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March &amp; April 2018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3239640" y="4607280"/>
            <a:ext cx="413316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Relative Humidity [%]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9" name="CustomShape 5"/>
          <p:cNvSpPr/>
          <p:nvPr/>
        </p:nvSpPr>
        <p:spPr>
          <a:xfrm rot="16200000">
            <a:off x="-1288080" y="2552400"/>
            <a:ext cx="411552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HONO source strength [10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/cm</a:t>
            </a:r>
            <a:r>
              <a:rPr b="1" lang="en-US" sz="1800" spc="-1" strike="noStrike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sec]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0" name="CustomShape 6"/>
          <p:cNvSpPr/>
          <p:nvPr/>
        </p:nvSpPr>
        <p:spPr>
          <a:xfrm>
            <a:off x="1180080" y="2572920"/>
            <a:ext cx="7058520" cy="1923120"/>
          </a:xfrm>
          <a:custGeom>
            <a:avLst/>
            <a:gdLst/>
            <a:ahLst/>
            <a:rect l="l" t="t" r="r" b="b"/>
            <a:pathLst>
              <a:path w="7081284" h="1711842">
                <a:moveTo>
                  <a:pt x="0" y="1711842"/>
                </a:moveTo>
                <a:cubicBezTo>
                  <a:pt x="844402" y="1705639"/>
                  <a:pt x="1688804" y="1699437"/>
                  <a:pt x="2519916" y="1616149"/>
                </a:cubicBezTo>
                <a:cubicBezTo>
                  <a:pt x="3351028" y="1532861"/>
                  <a:pt x="4355805" y="1368056"/>
                  <a:pt x="4986670" y="1212112"/>
                </a:cubicBezTo>
                <a:cubicBezTo>
                  <a:pt x="5617535" y="1056168"/>
                  <a:pt x="5956005" y="882503"/>
                  <a:pt x="6305107" y="680484"/>
                </a:cubicBezTo>
                <a:cubicBezTo>
                  <a:pt x="6654209" y="478465"/>
                  <a:pt x="7081284" y="0"/>
                  <a:pt x="7081284" y="0"/>
                </a:cubicBezTo>
                <a:lnTo>
                  <a:pt x="7081284" y="0"/>
                </a:lnTo>
                <a:lnTo>
                  <a:pt x="7081284" y="0"/>
                </a:lnTo>
              </a:path>
            </a:pathLst>
          </a:custGeom>
          <a:noFill/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7"/>
          <p:cNvSpPr/>
          <p:nvPr/>
        </p:nvSpPr>
        <p:spPr>
          <a:xfrm rot="5400000">
            <a:off x="6143400" y="2763360"/>
            <a:ext cx="4798800" cy="3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Indicative mass change by water uptake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02" name="Picture 2" descr=""/>
          <p:cNvPicPr/>
          <p:nvPr/>
        </p:nvPicPr>
        <p:blipFill>
          <a:blip r:embed="rId2"/>
          <a:stretch/>
        </p:blipFill>
        <p:spPr>
          <a:xfrm>
            <a:off x="0" y="6248880"/>
            <a:ext cx="1739520" cy="607680"/>
          </a:xfrm>
          <a:prstGeom prst="rect">
            <a:avLst/>
          </a:prstGeom>
          <a:ln>
            <a:noFill/>
          </a:ln>
        </p:spPr>
      </p:pic>
      <p:sp>
        <p:nvSpPr>
          <p:cNvPr id="303" name="CustomShape 8"/>
          <p:cNvSpPr/>
          <p:nvPr/>
        </p:nvSpPr>
        <p:spPr>
          <a:xfrm>
            <a:off x="974160" y="5049000"/>
            <a:ext cx="7524360" cy="94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Steady state HONO source strength: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j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∙[HONO]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excess 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= j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HONO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∙([HONO]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meas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[HONO]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MECO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r>
              <a:rPr b="1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Application>LibreOffice/6.0.7.3$Linux_X86_64 LibreOffice_project/00m0$Build-3</Application>
  <Words>1537</Words>
  <Paragraphs>202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2013-03-20T12:37:35Z</dcterms:created>
  <dc:creator>Tilman Hüneke</dc:creator>
  <dc:description/>
  <dc:language>en-US</dc:language>
  <cp:lastModifiedBy/>
  <cp:lastPrinted>2020-03-10T09:40:35Z</cp:lastPrinted>
  <dcterms:modified xsi:type="dcterms:W3CDTF">2020-05-06T10:06:29Z</dcterms:modified>
  <cp:revision>1208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