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7" r:id="rId2"/>
    <p:sldId id="263" r:id="rId3"/>
    <p:sldId id="264" r:id="rId4"/>
    <p:sldId id="259" r:id="rId5"/>
    <p:sldId id="260" r:id="rId6"/>
    <p:sldId id="261" r:id="rId7"/>
    <p:sldId id="262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5">
          <p15:clr>
            <a:srgbClr val="A4A3A4"/>
          </p15:clr>
        </p15:guide>
        <p15:guide id="2" pos="49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78"/>
    <a:srgbClr val="009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5819" autoAdjust="0"/>
  </p:normalViewPr>
  <p:slideViewPr>
    <p:cSldViewPr snapToGrid="0" snapToObjects="1">
      <p:cViewPr varScale="1">
        <p:scale>
          <a:sx n="111" d="100"/>
          <a:sy n="111" d="100"/>
        </p:scale>
        <p:origin x="2448" y="208"/>
      </p:cViewPr>
      <p:guideLst>
        <p:guide orient="horz" pos="735"/>
        <p:guide pos="49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2403" y="4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5915A-6A55-4506-88E6-B48A4C8177C7}" type="datetimeFigureOut">
              <a:rPr lang="de-DE" smtClean="0"/>
              <a:t>04.05.20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9AE6A-E7C8-4743-BCF3-EA6C9CF957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315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0AB8-CB8F-48A5-9B4D-5F7B7FC7FE2E}" type="datetimeFigureOut">
              <a:rPr lang="de-DE" smtClean="0"/>
              <a:t>04.05.20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66281-F782-4953-8171-143FEAD5302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65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66281-F782-4953-8171-143FEAD5302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87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8739" y="1636661"/>
            <a:ext cx="8612513" cy="899317"/>
          </a:xfrm>
          <a:prstGeom prst="rect">
            <a:avLst/>
          </a:prstGeom>
        </p:spPr>
        <p:txBody>
          <a:bodyPr anchor="t"/>
          <a:lstStyle>
            <a:lvl1pPr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/>
              <a:t>Titel „Weiß“ bearbeiten</a:t>
            </a:r>
          </a:p>
        </p:txBody>
      </p:sp>
      <p:pic>
        <p:nvPicPr>
          <p:cNvPr id="8" name="Bild 7" descr="Logo_AWI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87" y="456155"/>
            <a:ext cx="2621832" cy="379909"/>
          </a:xfrm>
          <a:prstGeom prst="rect">
            <a:avLst/>
          </a:prstGeom>
        </p:spPr>
      </p:pic>
      <p:pic>
        <p:nvPicPr>
          <p:cNvPr id="5" name="Bild 4" descr="HG_LOGO_S_ENG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69" y="6082875"/>
            <a:ext cx="936399" cy="413842"/>
          </a:xfrm>
          <a:prstGeom prst="rect">
            <a:avLst/>
          </a:prstGeom>
        </p:spPr>
      </p:pic>
      <p:grpSp>
        <p:nvGrpSpPr>
          <p:cNvPr id="6" name="Gruppierung 5"/>
          <p:cNvGrpSpPr/>
          <p:nvPr userDrawn="1"/>
        </p:nvGrpSpPr>
        <p:grpSpPr>
          <a:xfrm>
            <a:off x="9088086" y="2084653"/>
            <a:ext cx="63902" cy="527154"/>
            <a:chOff x="6286375" y="1956861"/>
            <a:chExt cx="63902" cy="527154"/>
          </a:xfrm>
        </p:grpSpPr>
        <p:sp>
          <p:nvSpPr>
            <p:cNvPr id="7" name="Rechteck 6"/>
            <p:cNvSpPr/>
            <p:nvPr/>
          </p:nvSpPr>
          <p:spPr>
            <a:xfrm>
              <a:off x="6286375" y="1956861"/>
              <a:ext cx="63902" cy="175718"/>
            </a:xfrm>
            <a:prstGeom prst="rect">
              <a:avLst/>
            </a:prstGeom>
            <a:solidFill>
              <a:srgbClr val="1413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6286375" y="2132579"/>
              <a:ext cx="63902" cy="175718"/>
            </a:xfrm>
            <a:prstGeom prst="rect">
              <a:avLst/>
            </a:prstGeom>
            <a:solidFill>
              <a:srgbClr val="8612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6286375" y="2308297"/>
              <a:ext cx="63902" cy="175718"/>
            </a:xfrm>
            <a:prstGeom prst="rect">
              <a:avLst/>
            </a:prstGeom>
            <a:solidFill>
              <a:srgbClr val="E9942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60" y="6075075"/>
            <a:ext cx="1227411" cy="4294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8" y="5929796"/>
            <a:ext cx="156047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380022"/>
            <a:ext cx="8330195" cy="660734"/>
          </a:xfrm>
          <a:prstGeom prst="rect">
            <a:avLst/>
          </a:prstGeom>
        </p:spPr>
        <p:txBody>
          <a:bodyPr anchor="t"/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21045" y="6506065"/>
            <a:ext cx="4987637" cy="30784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49311" y="1166813"/>
            <a:ext cx="8331107" cy="504137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00">
                <a:solidFill>
                  <a:srgbClr val="404040"/>
                </a:solidFill>
              </a:defRPr>
            </a:lvl2pPr>
            <a:lvl3pPr>
              <a:defRPr sz="1400">
                <a:solidFill>
                  <a:srgbClr val="404040"/>
                </a:solidFill>
              </a:defRPr>
            </a:lvl3pPr>
            <a:lvl4pPr>
              <a:defRPr sz="1200">
                <a:solidFill>
                  <a:srgbClr val="404040"/>
                </a:solidFill>
              </a:defRPr>
            </a:lvl4pPr>
            <a:lvl5pPr>
              <a:defRPr sz="10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grpSp>
        <p:nvGrpSpPr>
          <p:cNvPr id="9" name="Gruppierung 8"/>
          <p:cNvGrpSpPr/>
          <p:nvPr userDrawn="1"/>
        </p:nvGrpSpPr>
        <p:grpSpPr>
          <a:xfrm>
            <a:off x="9088086" y="2084653"/>
            <a:ext cx="63902" cy="527154"/>
            <a:chOff x="6286375" y="1956861"/>
            <a:chExt cx="63902" cy="527154"/>
          </a:xfrm>
        </p:grpSpPr>
        <p:sp>
          <p:nvSpPr>
            <p:cNvPr id="10" name="Rechteck 9"/>
            <p:cNvSpPr/>
            <p:nvPr/>
          </p:nvSpPr>
          <p:spPr>
            <a:xfrm>
              <a:off x="6286375" y="1956861"/>
              <a:ext cx="63902" cy="175718"/>
            </a:xfrm>
            <a:prstGeom prst="rect">
              <a:avLst/>
            </a:prstGeom>
            <a:solidFill>
              <a:srgbClr val="1413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286375" y="2132579"/>
              <a:ext cx="63902" cy="175718"/>
            </a:xfrm>
            <a:prstGeom prst="rect">
              <a:avLst/>
            </a:prstGeom>
            <a:solidFill>
              <a:srgbClr val="86121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286375" y="2308297"/>
              <a:ext cx="63902" cy="175718"/>
            </a:xfrm>
            <a:prstGeom prst="rect">
              <a:avLst/>
            </a:prstGeom>
            <a:solidFill>
              <a:srgbClr val="E9942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Bild 13" descr="HG_LOGO_S_ENG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97" y="6512842"/>
            <a:ext cx="683868" cy="302236"/>
          </a:xfrm>
          <a:prstGeom prst="rect">
            <a:avLst/>
          </a:prstGeom>
          <a:noFill/>
        </p:spPr>
      </p:pic>
      <p:pic>
        <p:nvPicPr>
          <p:cNvPr id="15" name="Bild 14" descr="AWI_WortBildmarke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418213"/>
            <a:ext cx="1090955" cy="48683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8" y="6417690"/>
            <a:ext cx="874595" cy="30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" y="6327690"/>
            <a:ext cx="613108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550156"/>
            <a:ext cx="812822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8D566-8D13-5C43-8939-614299B6941B}" type="datetimeFigureOut">
              <a:rPr lang="de-DE" smtClean="0"/>
              <a:pPr/>
              <a:t>04.05.20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70022" y="6550156"/>
            <a:ext cx="5711878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27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Spatial variability of surface snow isotopic composition on the East Antarctic Plateau and implications for climate reconstructions</a:t>
            </a:r>
            <a:endParaRPr lang="de-DE" sz="24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28739" y="2803944"/>
            <a:ext cx="8612513" cy="899317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b="0" dirty="0"/>
              <a:t>Alexander Weinhart, </a:t>
            </a:r>
            <a:r>
              <a:rPr lang="en-US" sz="1800" dirty="0"/>
              <a:t>Maria </a:t>
            </a:r>
            <a:r>
              <a:rPr lang="en-US" sz="1800" dirty="0" err="1"/>
              <a:t>Hörhold</a:t>
            </a:r>
            <a:r>
              <a:rPr lang="en-US" sz="1800" b="0" dirty="0"/>
              <a:t>, Sepp </a:t>
            </a:r>
            <a:r>
              <a:rPr lang="en-US" sz="1800" b="0" dirty="0" err="1"/>
              <a:t>Kipfstuhl</a:t>
            </a:r>
            <a:r>
              <a:rPr lang="en-US" sz="1800" b="0" dirty="0"/>
              <a:t>, Johannes </a:t>
            </a:r>
            <a:r>
              <a:rPr lang="en-US" sz="1800" b="0" dirty="0" err="1"/>
              <a:t>Freitag</a:t>
            </a:r>
            <a:r>
              <a:rPr lang="en-US" sz="1800" b="0" dirty="0"/>
              <a:t>, Georgia Micha, Martin Werner, and </a:t>
            </a:r>
            <a:r>
              <a:rPr lang="en-US" sz="1800" b="0" dirty="0" err="1"/>
              <a:t>Gerrit</a:t>
            </a:r>
            <a:r>
              <a:rPr lang="en-US" sz="1800" b="0" dirty="0"/>
              <a:t> </a:t>
            </a:r>
            <a:r>
              <a:rPr lang="en-US" sz="1800" b="0" dirty="0" err="1"/>
              <a:t>Lohmann</a:t>
            </a:r>
            <a:endParaRPr lang="de-DE" sz="1800" b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Stable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isotopes in </a:t>
            </a:r>
            <a:r>
              <a:rPr lang="de-DE" dirty="0" err="1"/>
              <a:t>Antarctica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31" y="1040756"/>
            <a:ext cx="2798064" cy="21336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5580"/>
            <a:ext cx="5650525" cy="243819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353304"/>
            <a:ext cx="2925610" cy="310383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419105" y="1079372"/>
            <a:ext cx="3319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Kurri Island Caps Italics" pitchFamily="2" charset="0"/>
              </a:rPr>
              <a:t>High </a:t>
            </a:r>
            <a:r>
              <a:rPr lang="de-DE" sz="1200" dirty="0" err="1">
                <a:latin typeface="Kurri Island Caps Italics" pitchFamily="2" charset="0"/>
              </a:rPr>
              <a:t>spatial</a:t>
            </a:r>
            <a:r>
              <a:rPr lang="de-DE" sz="1200" dirty="0">
                <a:latin typeface="Kurri Island Caps Italics" pitchFamily="2" charset="0"/>
              </a:rPr>
              <a:t> &amp; temporal </a:t>
            </a:r>
            <a:r>
              <a:rPr lang="de-DE" sz="1200" dirty="0" err="1">
                <a:latin typeface="Kurri Island Caps Italics" pitchFamily="2" charset="0"/>
              </a:rPr>
              <a:t>variability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of</a:t>
            </a:r>
            <a:endParaRPr lang="de-DE" sz="1200" dirty="0">
              <a:latin typeface="Kurri Island Caps Italics" pitchFamily="2" charset="0"/>
            </a:endParaRPr>
          </a:p>
          <a:p>
            <a:pPr algn="ctr"/>
            <a:r>
              <a:rPr lang="de-DE" sz="1200" dirty="0" err="1">
                <a:latin typeface="Kurri Island Caps Italics" pitchFamily="2" charset="0"/>
              </a:rPr>
              <a:t>stable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water</a:t>
            </a:r>
            <a:r>
              <a:rPr lang="de-DE" sz="1200" dirty="0">
                <a:latin typeface="Kurri Island Caps Italics" pitchFamily="2" charset="0"/>
              </a:rPr>
              <a:t> isotopes in East </a:t>
            </a:r>
            <a:r>
              <a:rPr lang="de-DE" sz="1200" dirty="0" err="1">
                <a:latin typeface="Kurri Island Caps Italics" pitchFamily="2" charset="0"/>
              </a:rPr>
              <a:t>Antarctica</a:t>
            </a:r>
            <a:endParaRPr lang="de-DE" sz="1200" dirty="0">
              <a:latin typeface="Kurri Island Caps Italics" pitchFamily="2" charset="0"/>
            </a:endParaRPr>
          </a:p>
          <a:p>
            <a:pPr algn="ctr"/>
            <a:r>
              <a:rPr lang="de-DE" sz="1200" dirty="0">
                <a:latin typeface="Kurri Island Caps Italics" pitchFamily="2" charset="0"/>
              </a:rPr>
              <a:t>(Casado et al., 2017)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215865" y="5080600"/>
            <a:ext cx="1842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Kurri Island Caps Italics" pitchFamily="2" charset="0"/>
              </a:rPr>
              <a:t>Data </a:t>
            </a:r>
            <a:r>
              <a:rPr lang="de-DE" sz="1200" dirty="0" err="1">
                <a:latin typeface="Kurri Island Caps Italics" pitchFamily="2" charset="0"/>
              </a:rPr>
              <a:t>gap</a:t>
            </a:r>
            <a:r>
              <a:rPr lang="de-DE" sz="1200" dirty="0">
                <a:latin typeface="Kurri Island Caps Italics" pitchFamily="2" charset="0"/>
              </a:rPr>
              <a:t> on </a:t>
            </a:r>
            <a:r>
              <a:rPr lang="de-DE" sz="1200" dirty="0" err="1">
                <a:latin typeface="Kurri Island Caps Italics" pitchFamily="2" charset="0"/>
              </a:rPr>
              <a:t>the</a:t>
            </a:r>
            <a:r>
              <a:rPr lang="de-DE" sz="1200" dirty="0">
                <a:latin typeface="Kurri Island Caps Italics" pitchFamily="2" charset="0"/>
              </a:rPr>
              <a:t> East </a:t>
            </a:r>
            <a:r>
              <a:rPr lang="de-DE" sz="1200" dirty="0" err="1">
                <a:latin typeface="Kurri Island Caps Italics" pitchFamily="2" charset="0"/>
              </a:rPr>
              <a:t>Antarctic</a:t>
            </a:r>
            <a:r>
              <a:rPr lang="de-DE" sz="1200" dirty="0">
                <a:latin typeface="Kurri Island Caps Italics" pitchFamily="2" charset="0"/>
              </a:rPr>
              <a:t> Plateau</a:t>
            </a:r>
          </a:p>
          <a:p>
            <a:pPr algn="ctr"/>
            <a:r>
              <a:rPr lang="de-DE" sz="1200" dirty="0">
                <a:latin typeface="Kurri Island Caps Italics" pitchFamily="2" charset="0"/>
              </a:rPr>
              <a:t>(Dataset </a:t>
            </a:r>
            <a:r>
              <a:rPr lang="de-DE" sz="1200" dirty="0" err="1">
                <a:latin typeface="Kurri Island Caps Italics" pitchFamily="2" charset="0"/>
              </a:rPr>
              <a:t>from</a:t>
            </a:r>
            <a:r>
              <a:rPr lang="de-DE" sz="1200" dirty="0">
                <a:latin typeface="Kurri Island Caps Italics" pitchFamily="2" charset="0"/>
              </a:rPr>
              <a:t> Masson-</a:t>
            </a:r>
            <a:r>
              <a:rPr lang="de-DE" sz="1200" dirty="0" err="1">
                <a:latin typeface="Kurri Island Caps Italics" pitchFamily="2" charset="0"/>
              </a:rPr>
              <a:t>Delmotte</a:t>
            </a:r>
            <a:r>
              <a:rPr lang="de-DE" sz="1200" dirty="0">
                <a:latin typeface="Kurri Island Caps Italics" pitchFamily="2" charset="0"/>
              </a:rPr>
              <a:t> et al., 2008)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5879" y="5029365"/>
            <a:ext cx="370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Kurri Island Caps Italics" pitchFamily="2" charset="0"/>
              </a:rPr>
              <a:t>Seasonal</a:t>
            </a:r>
            <a:r>
              <a:rPr lang="de-DE" sz="1200" dirty="0">
                <a:latin typeface="Kurri Island Caps Italics" pitchFamily="2" charset="0"/>
              </a:rPr>
              <a:t>/Annual/</a:t>
            </a:r>
            <a:r>
              <a:rPr lang="de-DE" sz="1200" dirty="0" err="1">
                <a:latin typeface="Kurri Island Caps Italics" pitchFamily="2" charset="0"/>
              </a:rPr>
              <a:t>Decadal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Temperature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fluctuations</a:t>
            </a:r>
            <a:r>
              <a:rPr lang="de-DE" sz="1200" dirty="0">
                <a:latin typeface="Kurri Island Caps Italics" pitchFamily="2" charset="0"/>
              </a:rPr>
              <a:t> not </a:t>
            </a:r>
            <a:r>
              <a:rPr lang="de-DE" sz="1200" dirty="0" err="1">
                <a:latin typeface="Kurri Island Caps Italics" pitchFamily="2" charset="0"/>
              </a:rPr>
              <a:t>directly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visible</a:t>
            </a:r>
            <a:r>
              <a:rPr lang="de-DE" sz="1200" dirty="0">
                <a:latin typeface="Kurri Island Caps Italics" pitchFamily="2" charset="0"/>
              </a:rPr>
              <a:t> in </a:t>
            </a:r>
            <a:r>
              <a:rPr lang="de-DE" sz="1200" dirty="0" err="1">
                <a:latin typeface="Kurri Island Caps Italics" pitchFamily="2" charset="0"/>
              </a:rPr>
              <a:t>isotopic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record</a:t>
            </a:r>
            <a:endParaRPr lang="de-DE" sz="1200" dirty="0">
              <a:latin typeface="Kurri Island Caps Italics" pitchFamily="2" charset="0"/>
            </a:endParaRPr>
          </a:p>
          <a:p>
            <a:pPr algn="ctr"/>
            <a:r>
              <a:rPr lang="de-DE" sz="1200" dirty="0">
                <a:latin typeface="Kurri Island Caps Italics" pitchFamily="2" charset="0"/>
              </a:rPr>
              <a:t>(Münch et al., 2016)</a:t>
            </a:r>
          </a:p>
        </p:txBody>
      </p:sp>
      <p:sp>
        <p:nvSpPr>
          <p:cNvPr id="19" name="Ellipse 18"/>
          <p:cNvSpPr/>
          <p:nvPr/>
        </p:nvSpPr>
        <p:spPr>
          <a:xfrm>
            <a:off x="7250810" y="4422050"/>
            <a:ext cx="432000" cy="324000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 Verbindung mit Pfeil 21"/>
          <p:cNvCxnSpPr>
            <a:stCxn id="14" idx="2"/>
          </p:cNvCxnSpPr>
          <p:nvPr/>
        </p:nvCxnSpPr>
        <p:spPr>
          <a:xfrm>
            <a:off x="4078863" y="1725703"/>
            <a:ext cx="1769311" cy="1319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18" idx="0"/>
          </p:cNvCxnSpPr>
          <p:nvPr/>
        </p:nvCxnSpPr>
        <p:spPr>
          <a:xfrm flipV="1">
            <a:off x="1958742" y="4651425"/>
            <a:ext cx="1323720" cy="377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krümmte Verbindung 30"/>
          <p:cNvCxnSpPr>
            <a:cxnSpLocks/>
          </p:cNvCxnSpPr>
          <p:nvPr/>
        </p:nvCxnSpPr>
        <p:spPr>
          <a:xfrm flipV="1">
            <a:off x="6074549" y="4746051"/>
            <a:ext cx="1176261" cy="997723"/>
          </a:xfrm>
          <a:prstGeom prst="curvedConnector3">
            <a:avLst>
              <a:gd name="adj1" fmla="val 7373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-900410" y="175142"/>
            <a:ext cx="3319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Kurri Island Caps Italics" pitchFamily="2" charset="0"/>
              </a:rPr>
              <a:t>Why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investigating</a:t>
            </a:r>
            <a:r>
              <a:rPr lang="de-DE" sz="1200" dirty="0">
                <a:latin typeface="Kurri Island Caps Italics" pitchFamily="2" charset="0"/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95267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Setting &amp; sampling</a:t>
            </a:r>
          </a:p>
        </p:txBody>
      </p:sp>
      <p:pic>
        <p:nvPicPr>
          <p:cNvPr id="6" name="Inhaltsplatzhalt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371" y="3015075"/>
            <a:ext cx="3706366" cy="341058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1" y="2235961"/>
            <a:ext cx="3657600" cy="9144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1166400"/>
            <a:ext cx="3657600" cy="9144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" y="5415068"/>
            <a:ext cx="612000" cy="612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435515" y="6108989"/>
            <a:ext cx="142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Kurri Island Caps Italics" pitchFamily="2" charset="0"/>
              </a:rPr>
              <a:t>Masson-</a:t>
            </a:r>
            <a:r>
              <a:rPr lang="de-DE" sz="1200" dirty="0" err="1">
                <a:latin typeface="Kurri Island Caps Italics" pitchFamily="2" charset="0"/>
              </a:rPr>
              <a:t>Delmotte</a:t>
            </a:r>
            <a:endParaRPr lang="de-DE" sz="1200" dirty="0">
              <a:latin typeface="Kurri Island Caps Italics" pitchFamily="2" charset="0"/>
            </a:endParaRPr>
          </a:p>
          <a:p>
            <a:r>
              <a:rPr lang="de-DE" sz="1200" dirty="0">
                <a:latin typeface="Kurri Island Caps Italics" pitchFamily="2" charset="0"/>
              </a:rPr>
              <a:t>et al., 2008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136909" y="5722899"/>
            <a:ext cx="952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Kurri Island Caps Italics" pitchFamily="2" charset="0"/>
              </a:rPr>
              <a:t>Klick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723065" y="4074970"/>
            <a:ext cx="1164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This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study</a:t>
            </a:r>
            <a:endParaRPr lang="de-DE" sz="1200" dirty="0">
              <a:solidFill>
                <a:srgbClr val="C00000"/>
              </a:solidFill>
              <a:latin typeface="Kurri Island Caps Italics" pitchFamily="2" charset="0"/>
            </a:endParaRPr>
          </a:p>
        </p:txBody>
      </p:sp>
      <p:cxnSp>
        <p:nvCxnSpPr>
          <p:cNvPr id="25" name="Gekrümmte Verbindung 24"/>
          <p:cNvCxnSpPr>
            <a:cxnSpLocks/>
          </p:cNvCxnSpPr>
          <p:nvPr/>
        </p:nvCxnSpPr>
        <p:spPr>
          <a:xfrm rot="8520000">
            <a:off x="6545943" y="4189685"/>
            <a:ext cx="1335451" cy="662359"/>
          </a:xfrm>
          <a:prstGeom prst="curved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Gekrümmte Verbindung 38"/>
          <p:cNvCxnSpPr>
            <a:cxnSpLocks/>
          </p:cNvCxnSpPr>
          <p:nvPr/>
        </p:nvCxnSpPr>
        <p:spPr>
          <a:xfrm rot="10800000">
            <a:off x="5524921" y="5477403"/>
            <a:ext cx="910594" cy="767791"/>
          </a:xfrm>
          <a:prstGeom prst="curvedConnector3">
            <a:avLst>
              <a:gd name="adj1" fmla="val 12927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Explosion 1 56"/>
          <p:cNvSpPr/>
          <p:nvPr/>
        </p:nvSpPr>
        <p:spPr>
          <a:xfrm rot="19884756">
            <a:off x="326993" y="2202271"/>
            <a:ext cx="1221330" cy="680242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Textfeld 55"/>
          <p:cNvSpPr txBox="1"/>
          <p:nvPr/>
        </p:nvSpPr>
        <p:spPr>
          <a:xfrm rot="20026196">
            <a:off x="426676" y="2296981"/>
            <a:ext cx="142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Kurri Island Caps Italics" pitchFamily="2" charset="0"/>
              </a:rPr>
              <a:t>Manpower!</a:t>
            </a:r>
          </a:p>
        </p:txBody>
      </p:sp>
      <p:pic>
        <p:nvPicPr>
          <p:cNvPr id="5" name="Traverse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3312000"/>
            <a:ext cx="3664443" cy="2059200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4628243" y="1128939"/>
            <a:ext cx="2973903" cy="1914307"/>
            <a:chOff x="1759090" y="1558407"/>
            <a:chExt cx="4838825" cy="3114761"/>
          </a:xfrm>
        </p:grpSpPr>
        <p:sp>
          <p:nvSpPr>
            <p:cNvPr id="18" name="Geschweifte Klammer rechts 17"/>
            <p:cNvSpPr/>
            <p:nvPr/>
          </p:nvSpPr>
          <p:spPr>
            <a:xfrm>
              <a:off x="4279776" y="2444164"/>
              <a:ext cx="144000" cy="2196000"/>
            </a:xfrm>
            <a:prstGeom prst="rightBrace">
              <a:avLst>
                <a:gd name="adj1" fmla="val 8333"/>
                <a:gd name="adj2" fmla="val 33146"/>
              </a:avLst>
            </a:prstGeom>
            <a:ln w="12700">
              <a:solidFill>
                <a:schemeClr val="tx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cs typeface="Times New Roman" panose="02020603050405020304" pitchFamily="18" charset="0"/>
              </a:endParaRPr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3964130" y="3490778"/>
              <a:ext cx="245505" cy="1182390"/>
              <a:chOff x="6300192" y="2373660"/>
              <a:chExt cx="324000" cy="1560432"/>
            </a:xfrm>
          </p:grpSpPr>
          <p:sp>
            <p:nvSpPr>
              <p:cNvPr id="67" name="Ellipse 66"/>
              <p:cNvSpPr/>
              <p:nvPr/>
            </p:nvSpPr>
            <p:spPr>
              <a:xfrm>
                <a:off x="6300192" y="2373660"/>
                <a:ext cx="324000" cy="108000"/>
              </a:xfrm>
              <a:prstGeom prst="ellipse">
                <a:avLst/>
              </a:prstGeom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8" name="Gerade Verbindung 6"/>
              <p:cNvCxnSpPr/>
              <p:nvPr/>
            </p:nvCxnSpPr>
            <p:spPr>
              <a:xfrm>
                <a:off x="6621488" y="2441476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7"/>
              <p:cNvCxnSpPr/>
              <p:nvPr/>
            </p:nvCxnSpPr>
            <p:spPr>
              <a:xfrm>
                <a:off x="6300192" y="2440800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Bogen 69"/>
              <p:cNvSpPr/>
              <p:nvPr/>
            </p:nvSpPr>
            <p:spPr>
              <a:xfrm rot="5400000">
                <a:off x="6407790" y="3721692"/>
                <a:ext cx="108000" cy="316800"/>
              </a:xfrm>
              <a:prstGeom prst="arc">
                <a:avLst>
                  <a:gd name="adj1" fmla="val 16200000"/>
                  <a:gd name="adj2" fmla="val 5501805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Gruppieren 21"/>
            <p:cNvGrpSpPr/>
            <p:nvPr/>
          </p:nvGrpSpPr>
          <p:grpSpPr>
            <a:xfrm>
              <a:off x="5595159" y="2390223"/>
              <a:ext cx="245505" cy="1182390"/>
              <a:chOff x="6300192" y="2373660"/>
              <a:chExt cx="324000" cy="1560432"/>
            </a:xfrm>
          </p:grpSpPr>
          <p:sp>
            <p:nvSpPr>
              <p:cNvPr id="63" name="Ellipse 62"/>
              <p:cNvSpPr/>
              <p:nvPr/>
            </p:nvSpPr>
            <p:spPr>
              <a:xfrm>
                <a:off x="6300192" y="2373660"/>
                <a:ext cx="324000" cy="108000"/>
              </a:xfrm>
              <a:prstGeom prst="ellipse">
                <a:avLst/>
              </a:prstGeom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4" name="Gerade Verbindung 11"/>
              <p:cNvCxnSpPr/>
              <p:nvPr/>
            </p:nvCxnSpPr>
            <p:spPr>
              <a:xfrm>
                <a:off x="6621488" y="2441476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12"/>
              <p:cNvCxnSpPr/>
              <p:nvPr/>
            </p:nvCxnSpPr>
            <p:spPr>
              <a:xfrm>
                <a:off x="6300192" y="2440800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Bogen 65"/>
              <p:cNvSpPr/>
              <p:nvPr/>
            </p:nvSpPr>
            <p:spPr>
              <a:xfrm rot="5400000">
                <a:off x="6407790" y="3721692"/>
                <a:ext cx="108000" cy="316800"/>
              </a:xfrm>
              <a:prstGeom prst="arc">
                <a:avLst>
                  <a:gd name="adj1" fmla="val 16200000"/>
                  <a:gd name="adj2" fmla="val 5501805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2689441" y="1558407"/>
              <a:ext cx="245505" cy="1182390"/>
              <a:chOff x="6300192" y="2373660"/>
              <a:chExt cx="324000" cy="1560432"/>
            </a:xfrm>
          </p:grpSpPr>
          <p:sp>
            <p:nvSpPr>
              <p:cNvPr id="59" name="Ellipse 58"/>
              <p:cNvSpPr/>
              <p:nvPr/>
            </p:nvSpPr>
            <p:spPr>
              <a:xfrm>
                <a:off x="6300192" y="2373660"/>
                <a:ext cx="324000" cy="108000"/>
              </a:xfrm>
              <a:prstGeom prst="ellipse">
                <a:avLst/>
              </a:prstGeom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0" name="Gerade Verbindung 16"/>
              <p:cNvCxnSpPr/>
              <p:nvPr/>
            </p:nvCxnSpPr>
            <p:spPr>
              <a:xfrm>
                <a:off x="6621488" y="2441476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17"/>
              <p:cNvCxnSpPr/>
              <p:nvPr/>
            </p:nvCxnSpPr>
            <p:spPr>
              <a:xfrm>
                <a:off x="6300192" y="2440800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Bogen 61"/>
              <p:cNvSpPr/>
              <p:nvPr/>
            </p:nvSpPr>
            <p:spPr>
              <a:xfrm rot="5400000">
                <a:off x="6407790" y="3721692"/>
                <a:ext cx="108000" cy="316800"/>
              </a:xfrm>
              <a:prstGeom prst="arc">
                <a:avLst>
                  <a:gd name="adj1" fmla="val 16200000"/>
                  <a:gd name="adj2" fmla="val 5501805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Gruppieren 23"/>
            <p:cNvGrpSpPr/>
            <p:nvPr/>
          </p:nvGrpSpPr>
          <p:grpSpPr>
            <a:xfrm>
              <a:off x="2790594" y="3331856"/>
              <a:ext cx="245505" cy="1182390"/>
              <a:chOff x="6300192" y="2373660"/>
              <a:chExt cx="324000" cy="1560432"/>
            </a:xfrm>
          </p:grpSpPr>
          <p:sp>
            <p:nvSpPr>
              <p:cNvPr id="53" name="Ellipse 52"/>
              <p:cNvSpPr/>
              <p:nvPr/>
            </p:nvSpPr>
            <p:spPr>
              <a:xfrm>
                <a:off x="6300192" y="2373660"/>
                <a:ext cx="324000" cy="108000"/>
              </a:xfrm>
              <a:prstGeom prst="ellipse">
                <a:avLst/>
              </a:prstGeom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4" name="Gerade Verbindung 21"/>
              <p:cNvCxnSpPr/>
              <p:nvPr/>
            </p:nvCxnSpPr>
            <p:spPr>
              <a:xfrm>
                <a:off x="6621488" y="2441476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22"/>
              <p:cNvCxnSpPr/>
              <p:nvPr/>
            </p:nvCxnSpPr>
            <p:spPr>
              <a:xfrm>
                <a:off x="6300192" y="2440800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Bogen 57"/>
              <p:cNvSpPr/>
              <p:nvPr/>
            </p:nvSpPr>
            <p:spPr>
              <a:xfrm rot="5400000">
                <a:off x="6407790" y="3721692"/>
                <a:ext cx="108000" cy="316800"/>
              </a:xfrm>
              <a:prstGeom prst="arc">
                <a:avLst>
                  <a:gd name="adj1" fmla="val 16200000"/>
                  <a:gd name="adj2" fmla="val 5501805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3962642" y="2392290"/>
              <a:ext cx="245505" cy="1182390"/>
              <a:chOff x="6300192" y="2373660"/>
              <a:chExt cx="324000" cy="1560432"/>
            </a:xfrm>
          </p:grpSpPr>
          <p:sp>
            <p:nvSpPr>
              <p:cNvPr id="49" name="Ellipse 48"/>
              <p:cNvSpPr/>
              <p:nvPr/>
            </p:nvSpPr>
            <p:spPr>
              <a:xfrm>
                <a:off x="6300192" y="2373660"/>
                <a:ext cx="324000" cy="108000"/>
              </a:xfrm>
              <a:prstGeom prst="ellipse">
                <a:avLst/>
              </a:prstGeom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Gerade Verbindung 26"/>
              <p:cNvCxnSpPr/>
              <p:nvPr/>
            </p:nvCxnSpPr>
            <p:spPr>
              <a:xfrm>
                <a:off x="6621488" y="2441476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27"/>
              <p:cNvCxnSpPr/>
              <p:nvPr/>
            </p:nvCxnSpPr>
            <p:spPr>
              <a:xfrm>
                <a:off x="6300192" y="2440800"/>
                <a:ext cx="0" cy="14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Bogen 51"/>
              <p:cNvSpPr/>
              <p:nvPr/>
            </p:nvSpPr>
            <p:spPr>
              <a:xfrm rot="5400000">
                <a:off x="6407790" y="3721692"/>
                <a:ext cx="108000" cy="316800"/>
              </a:xfrm>
              <a:prstGeom prst="arc">
                <a:avLst>
                  <a:gd name="adj1" fmla="val 16200000"/>
                  <a:gd name="adj2" fmla="val 5501805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Geschweifte Klammer links 27"/>
            <p:cNvSpPr/>
            <p:nvPr/>
          </p:nvSpPr>
          <p:spPr>
            <a:xfrm>
              <a:off x="2525752" y="1609793"/>
              <a:ext cx="109126" cy="1091135"/>
            </a:xfrm>
            <a:prstGeom prst="leftBrace">
              <a:avLst/>
            </a:prstGeom>
            <a:ln w="12700">
              <a:solidFill>
                <a:schemeClr val="tx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cs typeface="Times New Roman" panose="02020603050405020304" pitchFamily="18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759090" y="1938700"/>
              <a:ext cx="805027" cy="45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cs typeface="Times New Roman" panose="02020603050405020304" pitchFamily="18" charset="0"/>
                </a:rPr>
                <a:t>1m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260704" y="2949284"/>
              <a:ext cx="793827" cy="4507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>
                  <a:cs typeface="Times New Roman" panose="02020603050405020304" pitchFamily="18" charset="0"/>
                </a:rPr>
                <a:t>2m</a:t>
              </a:r>
            </a:p>
          </p:txBody>
        </p:sp>
        <p:cxnSp>
          <p:nvCxnSpPr>
            <p:cNvPr id="31" name="Gerade Verbindung mit Pfeil 30"/>
            <p:cNvCxnSpPr/>
            <p:nvPr/>
          </p:nvCxnSpPr>
          <p:spPr>
            <a:xfrm flipH="1">
              <a:off x="4423776" y="2442291"/>
              <a:ext cx="1114252" cy="0"/>
            </a:xfrm>
            <a:prstGeom prst="straightConnector1">
              <a:avLst/>
            </a:prstGeom>
            <a:ln>
              <a:solidFill>
                <a:schemeClr val="tx1">
                  <a:alpha val="3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4600042" y="2049386"/>
              <a:ext cx="800881" cy="45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i="1" dirty="0">
                  <a:cs typeface="Times New Roman" panose="02020603050405020304" pitchFamily="18" charset="0"/>
                </a:rPr>
                <a:t>10m</a:t>
              </a:r>
            </a:p>
          </p:txBody>
        </p:sp>
        <p:cxnSp>
          <p:nvCxnSpPr>
            <p:cNvPr id="33" name="Gerade Verbindung mit Pfeil 32"/>
            <p:cNvCxnSpPr/>
            <p:nvPr/>
          </p:nvCxnSpPr>
          <p:spPr>
            <a:xfrm rot="2400000" flipH="1">
              <a:off x="2833311" y="2006419"/>
              <a:ext cx="1236566" cy="0"/>
            </a:xfrm>
            <a:prstGeom prst="straightConnector1">
              <a:avLst/>
            </a:prstGeom>
            <a:ln>
              <a:solidFill>
                <a:schemeClr val="tx1">
                  <a:alpha val="3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rot="-2700000" flipH="1">
              <a:off x="2869530" y="2905128"/>
              <a:ext cx="1236566" cy="0"/>
            </a:xfrm>
            <a:prstGeom prst="straightConnector1">
              <a:avLst/>
            </a:prstGeom>
            <a:ln>
              <a:solidFill>
                <a:schemeClr val="tx1">
                  <a:alpha val="3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3292473" y="1619080"/>
              <a:ext cx="855267" cy="45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i="1" dirty="0">
                  <a:cs typeface="Times New Roman" panose="02020603050405020304" pitchFamily="18" charset="0"/>
                </a:rPr>
                <a:t>10m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204796" y="2809666"/>
              <a:ext cx="879574" cy="45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i="1" dirty="0">
                  <a:cs typeface="Times New Roman" panose="02020603050405020304" pitchFamily="18" charset="0"/>
                </a:rPr>
                <a:t>10m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2718502" y="3701418"/>
              <a:ext cx="396762" cy="4507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519225" y="2761311"/>
              <a:ext cx="396762" cy="4507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621758" y="1916036"/>
              <a:ext cx="396762" cy="4507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882406" y="2752450"/>
              <a:ext cx="396762" cy="4507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42" name="Gerade Verbindung mit Pfeil 41"/>
            <p:cNvCxnSpPr/>
            <p:nvPr/>
          </p:nvCxnSpPr>
          <p:spPr>
            <a:xfrm flipH="1">
              <a:off x="4423776" y="3534811"/>
              <a:ext cx="1116000" cy="0"/>
            </a:xfrm>
            <a:prstGeom prst="straightConnector1">
              <a:avLst/>
            </a:prstGeom>
            <a:ln w="6350">
              <a:solidFill>
                <a:schemeClr val="tx1">
                  <a:alpha val="15000"/>
                </a:schemeClr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/>
          </p:nvCxnSpPr>
          <p:spPr>
            <a:xfrm rot="-2700000" flipH="1">
              <a:off x="2870005" y="4035452"/>
              <a:ext cx="1236566" cy="0"/>
            </a:xfrm>
            <a:prstGeom prst="straightConnector1">
              <a:avLst/>
            </a:prstGeom>
            <a:ln w="6350">
              <a:solidFill>
                <a:schemeClr val="tx1">
                  <a:alpha val="15000"/>
                </a:schemeClr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rot="2400000" flipH="1">
              <a:off x="2833092" y="3111512"/>
              <a:ext cx="1236566" cy="0"/>
            </a:xfrm>
            <a:prstGeom prst="straightConnector1">
              <a:avLst/>
            </a:prstGeom>
            <a:ln w="6350">
              <a:solidFill>
                <a:schemeClr val="tx1">
                  <a:alpha val="15000"/>
                </a:schemeClr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Geschweifte Klammer links 44"/>
            <p:cNvSpPr/>
            <p:nvPr/>
          </p:nvSpPr>
          <p:spPr>
            <a:xfrm flipH="1">
              <a:off x="5919260" y="2435940"/>
              <a:ext cx="109126" cy="1091135"/>
            </a:xfrm>
            <a:prstGeom prst="leftBrace">
              <a:avLst/>
            </a:prstGeom>
            <a:ln w="12700">
              <a:solidFill>
                <a:schemeClr val="tx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cs typeface="Times New Roman" panose="02020603050405020304" pitchFamily="18" charset="0"/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919260" y="2758177"/>
              <a:ext cx="678655" cy="45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cs typeface="Times New Roman" panose="02020603050405020304" pitchFamily="18" charset="0"/>
                </a:rPr>
                <a:t>1m</a:t>
              </a:r>
            </a:p>
          </p:txBody>
        </p:sp>
        <p:sp>
          <p:nvSpPr>
            <p:cNvPr id="47" name="Geschweifte Klammer links 46"/>
            <p:cNvSpPr/>
            <p:nvPr/>
          </p:nvSpPr>
          <p:spPr>
            <a:xfrm>
              <a:off x="2609222" y="3382776"/>
              <a:ext cx="109126" cy="1091135"/>
            </a:xfrm>
            <a:prstGeom prst="leftBrace">
              <a:avLst/>
            </a:prstGeom>
            <a:ln w="12700">
              <a:solidFill>
                <a:schemeClr val="tx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cs typeface="Times New Roman" panose="02020603050405020304" pitchFamily="18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1955643" y="3711683"/>
              <a:ext cx="691944" cy="450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cs typeface="Times New Roman" panose="02020603050405020304" pitchFamily="18" charset="0"/>
                </a:rPr>
                <a:t>1m</a:t>
              </a:r>
            </a:p>
          </p:txBody>
        </p:sp>
      </p:grpSp>
      <p:sp>
        <p:nvSpPr>
          <p:cNvPr id="71" name="Textfeld 70"/>
          <p:cNvSpPr txBox="1"/>
          <p:nvPr/>
        </p:nvSpPr>
        <p:spPr>
          <a:xfrm>
            <a:off x="7327290" y="1095674"/>
            <a:ext cx="164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4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spatially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independent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samples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per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location</a:t>
            </a:r>
            <a:endParaRPr lang="de-DE" sz="1200" dirty="0">
              <a:solidFill>
                <a:srgbClr val="C00000"/>
              </a:solidFill>
              <a:latin typeface="Kurri Island Caps Italics" pitchFamily="2" charset="0"/>
            </a:endParaRPr>
          </a:p>
        </p:txBody>
      </p:sp>
      <p:cxnSp>
        <p:nvCxnSpPr>
          <p:cNvPr id="72" name="Gekrümmte Verbindung 71"/>
          <p:cNvCxnSpPr>
            <a:cxnSpLocks/>
            <a:stCxn id="71" idx="2"/>
          </p:cNvCxnSpPr>
          <p:nvPr/>
        </p:nvCxnSpPr>
        <p:spPr>
          <a:xfrm rot="5400000">
            <a:off x="7144739" y="1536458"/>
            <a:ext cx="800389" cy="1211482"/>
          </a:xfrm>
          <a:prstGeom prst="curved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4" y="3559787"/>
            <a:ext cx="8455885" cy="27434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27" y="3255980"/>
            <a:ext cx="612000" cy="612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909003" y="3492681"/>
            <a:ext cx="952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Kurri Island Caps Italics" pitchFamily="2" charset="0"/>
              </a:rPr>
              <a:t>Klick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89182" y="2868379"/>
            <a:ext cx="147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Kurri Island Caps Italics" pitchFamily="2" charset="0"/>
              </a:rPr>
              <a:t>Ice</a:t>
            </a:r>
            <a:r>
              <a:rPr lang="de-DE" sz="1200" dirty="0">
                <a:latin typeface="Kurri Island Caps Italics" pitchFamily="2" charset="0"/>
              </a:rPr>
              <a:t> lab at T = -18°C</a:t>
            </a:r>
          </a:p>
        </p:txBody>
      </p:sp>
      <p:cxnSp>
        <p:nvCxnSpPr>
          <p:cNvPr id="11" name="Gekrümmte Verbindung 10"/>
          <p:cNvCxnSpPr>
            <a:cxnSpLocks/>
            <a:stCxn id="10" idx="0"/>
          </p:cNvCxnSpPr>
          <p:nvPr/>
        </p:nvCxnSpPr>
        <p:spPr>
          <a:xfrm rot="5400000" flipH="1" flipV="1">
            <a:off x="4582108" y="2235757"/>
            <a:ext cx="477637" cy="787609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Eislabor_small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7727" y="1166400"/>
            <a:ext cx="3664443" cy="20592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57199" y="1166400"/>
            <a:ext cx="4721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Kurri Island Caps Italics" pitchFamily="2" charset="0"/>
              </a:rPr>
              <a:t>Snow profiles cut into discrete samples (1 cm or 2 cm resolution) &amp; </a:t>
            </a:r>
            <a:r>
              <a:rPr lang="en-US" sz="1200" dirty="0" err="1">
                <a:solidFill>
                  <a:srgbClr val="C00000"/>
                </a:solidFill>
                <a:latin typeface="Kurri Island Caps Italics" pitchFamily="2" charset="0"/>
              </a:rPr>
              <a:t>analysed</a:t>
            </a:r>
            <a:r>
              <a:rPr lang="en-US" sz="1200" dirty="0">
                <a:solidFill>
                  <a:srgbClr val="C00000"/>
                </a:solidFill>
                <a:latin typeface="Kurri Island Caps Italics" pitchFamily="2" charset="0"/>
              </a:rPr>
              <a:t> for stable water isotopes (</a:t>
            </a:r>
            <a:r>
              <a:rPr lang="en-US" sz="1200" baseline="30000" dirty="0">
                <a:solidFill>
                  <a:srgbClr val="C00000"/>
                </a:solidFill>
                <a:latin typeface="Kurri Island Caps Italics" pitchFamily="2" charset="0"/>
              </a:rPr>
              <a:t>18</a:t>
            </a:r>
            <a:r>
              <a:rPr lang="en-US" sz="1200" dirty="0">
                <a:solidFill>
                  <a:srgbClr val="C00000"/>
                </a:solidFill>
                <a:latin typeface="Kurri Island Caps Italics" pitchFamily="2" charset="0"/>
              </a:rPr>
              <a:t>O &amp; </a:t>
            </a:r>
            <a:r>
              <a:rPr lang="en-US" sz="1200" baseline="30000" dirty="0">
                <a:solidFill>
                  <a:srgbClr val="C00000"/>
                </a:solidFill>
                <a:latin typeface="Kurri Island Caps Italics" pitchFamily="2" charset="0"/>
              </a:rPr>
              <a:t>2</a:t>
            </a:r>
            <a:r>
              <a:rPr lang="en-US" sz="1200" dirty="0">
                <a:solidFill>
                  <a:srgbClr val="C00000"/>
                </a:solidFill>
                <a:latin typeface="Kurri Island Caps Italics" pitchFamily="2" charset="0"/>
              </a:rPr>
              <a:t>H)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349172" y="5917875"/>
            <a:ext cx="1455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Mean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values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of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each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location</a:t>
            </a:r>
            <a:endParaRPr lang="de-DE" sz="1200" dirty="0">
              <a:solidFill>
                <a:srgbClr val="C00000"/>
              </a:solidFill>
              <a:latin typeface="Kurri Island Caps Italics" pitchFamily="2" charset="0"/>
            </a:endParaRPr>
          </a:p>
        </p:txBody>
      </p:sp>
      <p:sp>
        <p:nvSpPr>
          <p:cNvPr id="16" name="Nach oben gekrümmter Pfeil 15"/>
          <p:cNvSpPr/>
          <p:nvPr/>
        </p:nvSpPr>
        <p:spPr>
          <a:xfrm>
            <a:off x="5590927" y="5526993"/>
            <a:ext cx="972152" cy="288000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Nach unten gekrümmter Pfeil 16"/>
          <p:cNvSpPr/>
          <p:nvPr/>
        </p:nvSpPr>
        <p:spPr>
          <a:xfrm>
            <a:off x="2769097" y="4281838"/>
            <a:ext cx="972000" cy="288000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527266" y="3738080"/>
            <a:ext cx="1455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Mean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values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of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each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profile</a:t>
            </a:r>
            <a:endParaRPr lang="de-DE" sz="1200" dirty="0">
              <a:solidFill>
                <a:srgbClr val="C00000"/>
              </a:solidFill>
              <a:latin typeface="Kurri Island Caps Italics" pitchFamily="2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0" y="4327193"/>
            <a:ext cx="1455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Isotope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record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of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each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profile</a:t>
            </a:r>
            <a:endParaRPr lang="de-DE" sz="1200" dirty="0">
              <a:solidFill>
                <a:srgbClr val="C00000"/>
              </a:solidFill>
              <a:latin typeface="Kurri Island Caps Italics" pitchFamily="2" charset="0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524107" y="1824125"/>
            <a:ext cx="2728907" cy="566618"/>
            <a:chOff x="457201" y="1824126"/>
            <a:chExt cx="1182389" cy="245506"/>
          </a:xfrm>
        </p:grpSpPr>
        <p:sp>
          <p:nvSpPr>
            <p:cNvPr id="25" name="Ellipse 24"/>
            <p:cNvSpPr/>
            <p:nvPr/>
          </p:nvSpPr>
          <p:spPr>
            <a:xfrm rot="16200000">
              <a:off x="375366" y="1905961"/>
              <a:ext cx="245505" cy="81835"/>
            </a:xfrm>
            <a:prstGeom prst="ellipse">
              <a:avLst/>
            </a:prstGeom>
            <a:ln w="127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Gerade Verbindung 11"/>
            <p:cNvCxnSpPr/>
            <p:nvPr/>
          </p:nvCxnSpPr>
          <p:spPr>
            <a:xfrm rot="16200000">
              <a:off x="1054154" y="1280608"/>
              <a:ext cx="0" cy="10911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2"/>
            <p:cNvCxnSpPr/>
            <p:nvPr/>
          </p:nvCxnSpPr>
          <p:spPr>
            <a:xfrm rot="16200000">
              <a:off x="1053642" y="1524064"/>
              <a:ext cx="0" cy="10911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Bogen 27"/>
            <p:cNvSpPr/>
            <p:nvPr/>
          </p:nvSpPr>
          <p:spPr>
            <a:xfrm>
              <a:off x="1557755" y="1827159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135430" y="1825490"/>
            <a:ext cx="360000" cy="565200"/>
            <a:chOff x="1611243" y="1828800"/>
            <a:chExt cx="127682" cy="241200"/>
          </a:xfrm>
        </p:grpSpPr>
        <p:sp>
          <p:nvSpPr>
            <p:cNvPr id="29" name="Bogen 28"/>
            <p:cNvSpPr/>
            <p:nvPr/>
          </p:nvSpPr>
          <p:spPr>
            <a:xfrm>
              <a:off x="1611243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Bogen 29"/>
            <p:cNvSpPr/>
            <p:nvPr/>
          </p:nvSpPr>
          <p:spPr>
            <a:xfrm>
              <a:off x="1657090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Gerade Verbindung 12"/>
            <p:cNvCxnSpPr/>
            <p:nvPr/>
          </p:nvCxnSpPr>
          <p:spPr>
            <a:xfrm rot="16200000">
              <a:off x="1677323" y="20520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12"/>
            <p:cNvCxnSpPr/>
            <p:nvPr/>
          </p:nvCxnSpPr>
          <p:spPr>
            <a:xfrm rot="16200000">
              <a:off x="1680007" y="18108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/>
          <p:cNvGrpSpPr/>
          <p:nvPr/>
        </p:nvGrpSpPr>
        <p:grpSpPr>
          <a:xfrm>
            <a:off x="3345317" y="1824871"/>
            <a:ext cx="360000" cy="565200"/>
            <a:chOff x="1611243" y="1828800"/>
            <a:chExt cx="127682" cy="241200"/>
          </a:xfrm>
        </p:grpSpPr>
        <p:sp>
          <p:nvSpPr>
            <p:cNvPr id="41" name="Bogen 40"/>
            <p:cNvSpPr/>
            <p:nvPr/>
          </p:nvSpPr>
          <p:spPr>
            <a:xfrm>
              <a:off x="1611243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Bogen 41"/>
            <p:cNvSpPr/>
            <p:nvPr/>
          </p:nvSpPr>
          <p:spPr>
            <a:xfrm>
              <a:off x="1657090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Gerade Verbindung 12"/>
            <p:cNvCxnSpPr/>
            <p:nvPr/>
          </p:nvCxnSpPr>
          <p:spPr>
            <a:xfrm rot="16200000">
              <a:off x="1677323" y="20520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2"/>
            <p:cNvCxnSpPr/>
            <p:nvPr/>
          </p:nvCxnSpPr>
          <p:spPr>
            <a:xfrm rot="16200000">
              <a:off x="1680007" y="18108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/>
          <p:cNvGrpSpPr/>
          <p:nvPr/>
        </p:nvGrpSpPr>
        <p:grpSpPr>
          <a:xfrm>
            <a:off x="3553501" y="1825542"/>
            <a:ext cx="360000" cy="565200"/>
            <a:chOff x="1611243" y="1828800"/>
            <a:chExt cx="127682" cy="241200"/>
          </a:xfrm>
        </p:grpSpPr>
        <p:sp>
          <p:nvSpPr>
            <p:cNvPr id="46" name="Bogen 45"/>
            <p:cNvSpPr/>
            <p:nvPr/>
          </p:nvSpPr>
          <p:spPr>
            <a:xfrm>
              <a:off x="1611243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Bogen 46"/>
            <p:cNvSpPr/>
            <p:nvPr/>
          </p:nvSpPr>
          <p:spPr>
            <a:xfrm>
              <a:off x="1657090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Gerade Verbindung 12"/>
            <p:cNvCxnSpPr/>
            <p:nvPr/>
          </p:nvCxnSpPr>
          <p:spPr>
            <a:xfrm rot="16200000">
              <a:off x="1677323" y="20520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12"/>
            <p:cNvCxnSpPr/>
            <p:nvPr/>
          </p:nvCxnSpPr>
          <p:spPr>
            <a:xfrm rot="16200000">
              <a:off x="1680007" y="18108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95" y="1898916"/>
            <a:ext cx="268155" cy="293008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434" y="2051316"/>
            <a:ext cx="268155" cy="293008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253" y="1887213"/>
            <a:ext cx="268155" cy="293008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8933" y="2063297"/>
            <a:ext cx="268155" cy="293008"/>
          </a:xfrm>
          <a:prstGeom prst="rect">
            <a:avLst/>
          </a:prstGeom>
        </p:spPr>
      </p:pic>
      <p:grpSp>
        <p:nvGrpSpPr>
          <p:cNvPr id="51" name="Gruppieren 50"/>
          <p:cNvGrpSpPr/>
          <p:nvPr/>
        </p:nvGrpSpPr>
        <p:grpSpPr>
          <a:xfrm>
            <a:off x="3761270" y="1823693"/>
            <a:ext cx="360000" cy="565200"/>
            <a:chOff x="1611243" y="1828800"/>
            <a:chExt cx="127682" cy="241200"/>
          </a:xfrm>
        </p:grpSpPr>
        <p:sp>
          <p:nvSpPr>
            <p:cNvPr id="52" name="Bogen 51"/>
            <p:cNvSpPr/>
            <p:nvPr/>
          </p:nvSpPr>
          <p:spPr>
            <a:xfrm>
              <a:off x="1611243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Bogen 52"/>
            <p:cNvSpPr/>
            <p:nvPr/>
          </p:nvSpPr>
          <p:spPr>
            <a:xfrm>
              <a:off x="1657090" y="1828800"/>
              <a:ext cx="81835" cy="240049"/>
            </a:xfrm>
            <a:prstGeom prst="arc">
              <a:avLst>
                <a:gd name="adj1" fmla="val 16200000"/>
                <a:gd name="adj2" fmla="val 55018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Gerade Verbindung 12"/>
            <p:cNvCxnSpPr/>
            <p:nvPr/>
          </p:nvCxnSpPr>
          <p:spPr>
            <a:xfrm rot="16200000">
              <a:off x="1677323" y="20520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12"/>
            <p:cNvCxnSpPr/>
            <p:nvPr/>
          </p:nvCxnSpPr>
          <p:spPr>
            <a:xfrm rot="16200000">
              <a:off x="1680007" y="1810800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05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Isotope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sz="2000" dirty="0"/>
              <a:t>(1 m </a:t>
            </a:r>
            <a:r>
              <a:rPr lang="de-DE" sz="2000" dirty="0" err="1"/>
              <a:t>means</a:t>
            </a:r>
            <a:r>
              <a:rPr lang="de-DE" sz="2000" dirty="0"/>
              <a:t>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" y="1099470"/>
            <a:ext cx="4286250" cy="42862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2904792"/>
            <a:ext cx="3571875" cy="35718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88395" y="2713410"/>
            <a:ext cx="350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Low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annual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mean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temperatures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(&lt; -45°C)</a:t>
            </a:r>
          </a:p>
          <a:p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Low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accumulation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rates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(20 – 60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mmWE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160334" y="1343690"/>
            <a:ext cx="234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Kurri Island Caps Italics" pitchFamily="2" charset="0"/>
              </a:rPr>
              <a:t>Samples </a:t>
            </a:r>
            <a:r>
              <a:rPr lang="de-DE" sz="1200" dirty="0" err="1">
                <a:latin typeface="Kurri Island Caps Italics" pitchFamily="2" charset="0"/>
              </a:rPr>
              <a:t>from</a:t>
            </a:r>
            <a:br>
              <a:rPr lang="de-DE" sz="1200" dirty="0">
                <a:latin typeface="Kurri Island Caps Italics" pitchFamily="2" charset="0"/>
              </a:rPr>
            </a:br>
            <a:r>
              <a:rPr lang="de-DE" sz="1200" dirty="0" err="1">
                <a:latin typeface="Kurri Island Caps Italics" pitchFamily="2" charset="0"/>
              </a:rPr>
              <a:t>Dronning</a:t>
            </a:r>
            <a:r>
              <a:rPr lang="de-DE" sz="1200" dirty="0">
                <a:latin typeface="Kurri Island Caps Italics" pitchFamily="2" charset="0"/>
              </a:rPr>
              <a:t> Maud Land </a:t>
            </a:r>
            <a:r>
              <a:rPr lang="de-DE" sz="1200" dirty="0" err="1">
                <a:latin typeface="Kurri Island Caps Italics" pitchFamily="2" charset="0"/>
              </a:rPr>
              <a:t>only</a:t>
            </a:r>
            <a:r>
              <a:rPr lang="de-DE" sz="1200" dirty="0">
                <a:latin typeface="Kurri Island Caps Italics" pitchFamily="2" charset="0"/>
              </a:rPr>
              <a:t>!</a:t>
            </a:r>
          </a:p>
          <a:p>
            <a:r>
              <a:rPr lang="de-DE" sz="1200" dirty="0">
                <a:latin typeface="Kurri Island Caps Italics" pitchFamily="2" charset="0"/>
              </a:rPr>
              <a:t>(Masson-</a:t>
            </a:r>
            <a:r>
              <a:rPr lang="de-DE" sz="1200" dirty="0" err="1">
                <a:latin typeface="Kurri Island Caps Italics" pitchFamily="2" charset="0"/>
              </a:rPr>
              <a:t>Delmotte</a:t>
            </a:r>
            <a:r>
              <a:rPr lang="de-DE" sz="1200" dirty="0">
                <a:latin typeface="Kurri Island Caps Italics" pitchFamily="2" charset="0"/>
              </a:rPr>
              <a:t> et al., 2008)</a:t>
            </a:r>
          </a:p>
        </p:txBody>
      </p:sp>
      <p:cxnSp>
        <p:nvCxnSpPr>
          <p:cNvPr id="8" name="Gekrümmte Verbindung 7"/>
          <p:cNvCxnSpPr>
            <a:cxnSpLocks/>
          </p:cNvCxnSpPr>
          <p:nvPr/>
        </p:nvCxnSpPr>
        <p:spPr>
          <a:xfrm rot="8520000">
            <a:off x="2118673" y="3056972"/>
            <a:ext cx="1656000" cy="756000"/>
          </a:xfrm>
          <a:prstGeom prst="curvedConnector3">
            <a:avLst>
              <a:gd name="adj1" fmla="val 36431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Gekrümmte Verbindung 22"/>
          <p:cNvCxnSpPr>
            <a:cxnSpLocks/>
          </p:cNvCxnSpPr>
          <p:nvPr/>
        </p:nvCxnSpPr>
        <p:spPr>
          <a:xfrm>
            <a:off x="5739252" y="3219765"/>
            <a:ext cx="593662" cy="396273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81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85" y="1506350"/>
            <a:ext cx="5029210" cy="411480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3" y="1828661"/>
            <a:ext cx="2743438" cy="320067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240399" y="5401744"/>
            <a:ext cx="26196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200" dirty="0" err="1">
                <a:latin typeface="Kurri Island Caps Italics" pitchFamily="2" charset="0"/>
              </a:rPr>
              <a:t>Possible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effects</a:t>
            </a:r>
            <a:r>
              <a:rPr lang="de-DE" sz="1200" dirty="0">
                <a:latin typeface="Kurri Island Caps Italics" pitchFamily="2" charset="0"/>
              </a:rPr>
              <a:t> on </a:t>
            </a:r>
            <a:r>
              <a:rPr lang="de-DE" sz="1200" dirty="0" err="1">
                <a:latin typeface="Kurri Island Caps Italics" pitchFamily="2" charset="0"/>
              </a:rPr>
              <a:t>isotopic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signal</a:t>
            </a:r>
            <a:r>
              <a:rPr lang="de-DE" sz="1200" dirty="0">
                <a:latin typeface="Kurri Island Caps Italics" pitchFamily="2" charset="0"/>
              </a:rPr>
              <a:t>:</a:t>
            </a:r>
          </a:p>
          <a:p>
            <a:pPr algn="ctr"/>
            <a:r>
              <a:rPr lang="de-DE" sz="1200" dirty="0">
                <a:latin typeface="Kurri Island Caps Italics" pitchFamily="2" charset="0"/>
              </a:rPr>
              <a:t>Noise?</a:t>
            </a:r>
          </a:p>
          <a:p>
            <a:pPr algn="ctr"/>
            <a:r>
              <a:rPr lang="de-DE" sz="1200" dirty="0" err="1">
                <a:latin typeface="Kurri Island Caps Italics" pitchFamily="2" charset="0"/>
              </a:rPr>
              <a:t>Postdepositional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changes</a:t>
            </a:r>
            <a:r>
              <a:rPr lang="de-DE" sz="1200" dirty="0">
                <a:latin typeface="Kurri Island Caps Italics" pitchFamily="2" charset="0"/>
              </a:rPr>
              <a:t>?</a:t>
            </a:r>
          </a:p>
          <a:p>
            <a:pPr algn="ctr"/>
            <a:r>
              <a:rPr lang="de-DE" sz="1200" dirty="0" err="1">
                <a:latin typeface="Kurri Island Caps Italics" pitchFamily="2" charset="0"/>
              </a:rPr>
              <a:t>Precipitation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intermittency</a:t>
            </a:r>
            <a:r>
              <a:rPr lang="de-DE" sz="1200" dirty="0">
                <a:latin typeface="Kurri Island Caps Italics" pitchFamily="2" charset="0"/>
              </a:rPr>
              <a:t>?</a:t>
            </a:r>
          </a:p>
          <a:p>
            <a:pPr algn="ctr"/>
            <a:r>
              <a:rPr lang="de-DE" sz="1200" dirty="0" err="1">
                <a:latin typeface="Kurri Island Caps Italics" pitchFamily="2" charset="0"/>
              </a:rPr>
              <a:t>Topography</a:t>
            </a:r>
            <a:r>
              <a:rPr lang="de-DE" sz="1200" dirty="0">
                <a:latin typeface="Kurri Island Caps Italics" pitchFamily="2" charset="0"/>
              </a:rPr>
              <a:t>?</a:t>
            </a:r>
          </a:p>
        </p:txBody>
      </p:sp>
      <p:sp>
        <p:nvSpPr>
          <p:cNvPr id="7" name="Ellipse 6"/>
          <p:cNvSpPr/>
          <p:nvPr/>
        </p:nvSpPr>
        <p:spPr>
          <a:xfrm>
            <a:off x="5948411" y="3727004"/>
            <a:ext cx="300234" cy="22695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krümmte Verbindung 8"/>
          <p:cNvCxnSpPr/>
          <p:nvPr/>
        </p:nvCxnSpPr>
        <p:spPr>
          <a:xfrm>
            <a:off x="3200281" y="3694481"/>
            <a:ext cx="2792098" cy="291995"/>
          </a:xfrm>
          <a:prstGeom prst="curvedConnector4">
            <a:avLst>
              <a:gd name="adj1" fmla="val 17842"/>
              <a:gd name="adj2" fmla="val 178289"/>
            </a:avLst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/>
          <p:cNvGrpSpPr/>
          <p:nvPr/>
        </p:nvGrpSpPr>
        <p:grpSpPr>
          <a:xfrm>
            <a:off x="1542265" y="1240245"/>
            <a:ext cx="5125826" cy="277208"/>
            <a:chOff x="1542265" y="1296000"/>
            <a:chExt cx="5125826" cy="277208"/>
          </a:xfrm>
        </p:grpSpPr>
        <p:sp>
          <p:nvSpPr>
            <p:cNvPr id="22" name="Rechteck 21"/>
            <p:cNvSpPr/>
            <p:nvPr/>
          </p:nvSpPr>
          <p:spPr>
            <a:xfrm>
              <a:off x="1542265" y="1296209"/>
              <a:ext cx="5725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>
                  <a:latin typeface="Kurri Island Caps Italics" pitchFamily="2" charset="0"/>
                </a:rPr>
                <a:t>Local</a:t>
              </a:r>
              <a:endParaRPr lang="de-DE" sz="1200" dirty="0">
                <a:latin typeface="Kurri Island Caps Italics" pitchFamily="2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5877489" y="1296209"/>
              <a:ext cx="7906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>
                  <a:latin typeface="Kurri Island Caps Italics" pitchFamily="2" charset="0"/>
                </a:rPr>
                <a:t>Regional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794035" y="1296000"/>
              <a:ext cx="4042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>
                  <a:latin typeface="Kurri Island Caps Italics" pitchFamily="2" charset="0"/>
                </a:rPr>
                <a:t>Vs.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52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00" y="2955600"/>
            <a:ext cx="4340728" cy="34262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…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relationship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866851" y="4804572"/>
            <a:ext cx="34483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200" dirty="0">
                <a:latin typeface="Kurri Island Caps Italics" pitchFamily="2" charset="0"/>
              </a:rPr>
              <a:t>-&gt; </a:t>
            </a:r>
            <a:r>
              <a:rPr lang="de-DE" sz="1200" dirty="0" err="1">
                <a:latin typeface="Kurri Island Caps Italics" pitchFamily="2" charset="0"/>
              </a:rPr>
              <a:t>Use</a:t>
            </a:r>
            <a:r>
              <a:rPr lang="de-DE" sz="1200" dirty="0">
                <a:latin typeface="Kurri Island Caps Italics" pitchFamily="2" charset="0"/>
              </a:rPr>
              <a:t> regional T-</a:t>
            </a:r>
            <a:r>
              <a:rPr lang="de-DE" sz="1200" dirty="0" err="1">
                <a:latin typeface="Kurri Island Caps Italics" pitchFamily="2" charset="0"/>
              </a:rPr>
              <a:t>slopes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to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reconstruct</a:t>
            </a:r>
            <a:r>
              <a:rPr lang="de-DE" sz="1200" dirty="0">
                <a:latin typeface="Kurri Island Caps Italics" pitchFamily="2" charset="0"/>
              </a:rPr>
              <a:t> </a:t>
            </a:r>
            <a:r>
              <a:rPr lang="de-DE" sz="1200" dirty="0" err="1">
                <a:latin typeface="Kurri Island Caps Italics" pitchFamily="2" charset="0"/>
              </a:rPr>
              <a:t>climate</a:t>
            </a:r>
            <a:endParaRPr lang="de-DE" sz="1200" dirty="0">
              <a:latin typeface="Kurri Island Caps Italics" pitchFamily="2" charset="0"/>
            </a:endParaRPr>
          </a:p>
          <a:p>
            <a:pPr algn="ctr"/>
            <a:r>
              <a:rPr lang="de-DE" sz="1200" dirty="0" err="1">
                <a:latin typeface="Kurri Island Caps Italics" pitchFamily="2" charset="0"/>
              </a:rPr>
              <a:t>from</a:t>
            </a:r>
            <a:r>
              <a:rPr lang="de-DE" sz="1200" dirty="0">
                <a:latin typeface="Kurri Island Caps Italics" pitchFamily="2" charset="0"/>
              </a:rPr>
              <a:t> East </a:t>
            </a:r>
            <a:r>
              <a:rPr lang="de-DE" sz="1200" dirty="0" err="1">
                <a:latin typeface="Kurri Island Caps Italics" pitchFamily="2" charset="0"/>
              </a:rPr>
              <a:t>Antarctic</a:t>
            </a:r>
            <a:r>
              <a:rPr lang="de-DE" sz="1200" dirty="0">
                <a:latin typeface="Kurri Island Caps Italics" pitchFamily="2" charset="0"/>
              </a:rPr>
              <a:t> firn </a:t>
            </a:r>
            <a:r>
              <a:rPr lang="de-DE" sz="1200" dirty="0" err="1">
                <a:latin typeface="Kurri Island Caps Italics" pitchFamily="2" charset="0"/>
              </a:rPr>
              <a:t>cores</a:t>
            </a:r>
            <a:r>
              <a:rPr lang="de-DE" sz="1200" dirty="0">
                <a:latin typeface="Kurri Island Caps Italics" pitchFamily="2" charset="0"/>
              </a:rPr>
              <a:t>!</a:t>
            </a:r>
            <a:br>
              <a:rPr lang="de-DE" sz="1200" dirty="0">
                <a:latin typeface="Kurri Island Caps Italics" pitchFamily="2" charset="0"/>
              </a:rPr>
            </a:br>
            <a:endParaRPr lang="de-DE" sz="1200" dirty="0">
              <a:latin typeface="Kurri Island Caps Italics" pitchFamily="2" charset="0"/>
            </a:endParaRPr>
          </a:p>
          <a:p>
            <a:pPr algn="ctr"/>
            <a:r>
              <a:rPr lang="de-DE" sz="1200" dirty="0">
                <a:latin typeface="Kurri Island Caps Italics" pitchFamily="2" charset="0"/>
              </a:rPr>
              <a:t>(COMBI </a:t>
            </a:r>
            <a:r>
              <a:rPr lang="de-DE" sz="1200" dirty="0" err="1">
                <a:latin typeface="Kurri Island Caps Italics" pitchFamily="2" charset="0"/>
              </a:rPr>
              <a:t>project</a:t>
            </a:r>
            <a:r>
              <a:rPr lang="de-DE" sz="1200" dirty="0">
                <a:latin typeface="Kurri Island Caps Italics" pitchFamily="2" charset="0"/>
              </a:rPr>
              <a:t>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0755"/>
            <a:ext cx="4340728" cy="3426249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7370956" y="4268779"/>
            <a:ext cx="394254" cy="816177"/>
          </a:xfrm>
          <a:prstGeom prst="ellipse">
            <a:avLst/>
          </a:prstGeom>
          <a:noFill/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7061199" y="2450983"/>
            <a:ext cx="172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Elevation parallel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part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,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distance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from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coast</a:t>
            </a:r>
            <a:r>
              <a:rPr lang="de-DE" sz="1200" dirty="0">
                <a:solidFill>
                  <a:srgbClr val="C00000"/>
                </a:solidFill>
                <a:latin typeface="Kurri Island Caps Italics" pitchFamily="2" charset="0"/>
              </a:rPr>
              <a:t> </a:t>
            </a:r>
            <a:r>
              <a:rPr lang="de-DE" sz="1200" dirty="0" err="1">
                <a:solidFill>
                  <a:srgbClr val="C00000"/>
                </a:solidFill>
                <a:latin typeface="Kurri Island Caps Italics" pitchFamily="2" charset="0"/>
              </a:rPr>
              <a:t>increases</a:t>
            </a:r>
            <a:endParaRPr lang="de-DE" sz="1200" dirty="0">
              <a:solidFill>
                <a:srgbClr val="C00000"/>
              </a:solidFill>
              <a:latin typeface="Kurri Island Caps Italics" pitchFamily="2" charset="0"/>
            </a:endParaRPr>
          </a:p>
        </p:txBody>
      </p:sp>
      <p:cxnSp>
        <p:nvCxnSpPr>
          <p:cNvPr id="13" name="Gekrümmte Verbindung 12"/>
          <p:cNvCxnSpPr>
            <a:cxnSpLocks/>
            <a:stCxn id="12" idx="2"/>
          </p:cNvCxnSpPr>
          <p:nvPr/>
        </p:nvCxnSpPr>
        <p:spPr>
          <a:xfrm rot="5400000">
            <a:off x="7282052" y="3383345"/>
            <a:ext cx="928276" cy="356214"/>
          </a:xfrm>
          <a:prstGeom prst="curvedConnector3">
            <a:avLst>
              <a:gd name="adj1" fmla="val 5600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845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260</Words>
  <Application>Microsoft Macintosh PowerPoint</Application>
  <PresentationFormat>On-screen Show (4:3)</PresentationFormat>
  <Paragraphs>56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Arial</vt:lpstr>
      <vt:lpstr>Kurri Island Caps Italics</vt:lpstr>
      <vt:lpstr>Times New Roman</vt:lpstr>
      <vt:lpstr>Office-Design</vt:lpstr>
      <vt:lpstr>Spatial variability of surface snow isotopic composition on the East Antarctic Plateau and implications for climate reconstructions</vt:lpstr>
      <vt:lpstr>Stable water isotopes in Antarctica</vt:lpstr>
      <vt:lpstr>Setting &amp; sampling</vt:lpstr>
      <vt:lpstr>Analysis</vt:lpstr>
      <vt:lpstr>Isotope overview (1 m means)</vt:lpstr>
      <vt:lpstr>From spatial variability…</vt:lpstr>
      <vt:lpstr>… to temperature relationship</vt:lpstr>
    </vt:vector>
  </TitlesOfParts>
  <Company>AWI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Yves Nowak</dc:creator>
  <cp:lastModifiedBy>Microsoft Office User</cp:lastModifiedBy>
  <cp:revision>154</cp:revision>
  <dcterms:created xsi:type="dcterms:W3CDTF">2013-05-22T10:31:10Z</dcterms:created>
  <dcterms:modified xsi:type="dcterms:W3CDTF">2020-05-04T07:04:33Z</dcterms:modified>
</cp:coreProperties>
</file>