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73" r:id="rId3"/>
    <p:sldId id="270" r:id="rId4"/>
    <p:sldId id="275" r:id="rId5"/>
    <p:sldId id="276" r:id="rId6"/>
    <p:sldId id="258" r:id="rId7"/>
    <p:sldId id="266" r:id="rId8"/>
    <p:sldId id="267" r:id="rId9"/>
    <p:sldId id="261" r:id="rId10"/>
    <p:sldId id="271" r:id="rId11"/>
    <p:sldId id="272" r:id="rId12"/>
    <p:sldId id="262" r:id="rId13"/>
    <p:sldId id="264" r:id="rId14"/>
    <p:sldId id="263" r:id="rId15"/>
    <p:sldId id="269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2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4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7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4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2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7.wmf"/><Relationship Id="rId1" Type="http://schemas.openxmlformats.org/officeDocument/2006/relationships/image" Target="../media/image2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90A6E-F79A-4841-B7D8-66636179FC2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F1AEB-EBA4-40DE-AA45-827DE9E92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1AEB-EBA4-40DE-AA45-827DE9E92C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2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1AEB-EBA4-40DE-AA45-827DE9E92CE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2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8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8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2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2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6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212B-D292-481F-B0CB-2394108B7CC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564CF-F284-44B2-9D1C-D70445F4A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6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1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4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image" Target="../media/image56.png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image" Target="../media/image58.png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5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62.wmf"/><Relationship Id="rId3" Type="http://schemas.openxmlformats.org/officeDocument/2006/relationships/image" Target="../media/image64.png"/><Relationship Id="rId7" Type="http://schemas.openxmlformats.org/officeDocument/2006/relationships/image" Target="../media/image59.wmf"/><Relationship Id="rId12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1.wmf"/><Relationship Id="rId5" Type="http://schemas.openxmlformats.org/officeDocument/2006/relationships/image" Target="../media/image57.wmf"/><Relationship Id="rId15" Type="http://schemas.openxmlformats.org/officeDocument/2006/relationships/image" Target="../media/image63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6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49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6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2.wmf"/><Relationship Id="rId9" Type="http://schemas.openxmlformats.org/officeDocument/2006/relationships/image" Target="../media/image20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3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5.bin"/><Relationship Id="rId3" Type="http://schemas.openxmlformats.org/officeDocument/2006/relationships/oleObject" Target="../embeddings/oleObject27.bin"/><Relationship Id="rId21" Type="http://schemas.openxmlformats.org/officeDocument/2006/relationships/image" Target="../media/image37.wmf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11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6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0.bin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41342" y="543139"/>
            <a:ext cx="159732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71562" y="1609704"/>
            <a:ext cx="10544176" cy="5428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Inhomogeneous </a:t>
            </a:r>
            <a:r>
              <a:rPr lang="en-US" sz="36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waves in isotropic </a:t>
            </a:r>
            <a:r>
              <a:rPr lang="en-US" sz="3600" b="1" dirty="0" err="1">
                <a:latin typeface="Times New Roman" panose="02020603050405020304" pitchFamily="18" charset="0"/>
                <a:ea typeface="DengXian" panose="02010600030101010101" pitchFamily="2" charset="-122"/>
              </a:rPr>
              <a:t>anelastic</a:t>
            </a:r>
            <a:r>
              <a:rPr lang="en-US" sz="36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 media: explicit expressions for Q </a:t>
            </a:r>
            <a:endParaRPr lang="en-US" sz="3600" b="1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algn="ctr">
              <a:lnSpc>
                <a:spcPct val="107000"/>
              </a:lnSpc>
            </a:pPr>
            <a:r>
              <a:rPr lang="de-CH" sz="28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Xu Liu </a:t>
            </a:r>
            <a:r>
              <a:rPr lang="de-CH" sz="2800" b="1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1*</a:t>
            </a:r>
            <a:r>
              <a:rPr lang="de-CH" sz="28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Stewart Greenhalgh </a:t>
            </a:r>
            <a:r>
              <a:rPr lang="de-CH" sz="2800" b="1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de-CH" sz="28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Bing Zhou </a:t>
            </a:r>
            <a:r>
              <a:rPr lang="de-CH" sz="2800" b="1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de-CH" sz="28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Huijian Li </a:t>
            </a:r>
            <a:r>
              <a:rPr lang="de-CH" sz="2800" b="1" baseline="30000" dirty="0" smtClean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</a:p>
          <a:p>
            <a:pPr algn="ctr">
              <a:lnSpc>
                <a:spcPct val="107000"/>
              </a:lnSpc>
            </a:pPr>
            <a:endParaRPr lang="en-US" sz="2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1. College of Petroleum Engineering &amp; Geosciences, King Fahd University of Petroleum &amp; Minerals, Dhahran, 31261, Kingdom of Saudi Arabia</a:t>
            </a:r>
            <a:endParaRPr lang="en-US" sz="2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2. Department of Earth Science, </a:t>
            </a:r>
            <a:r>
              <a:rPr lang="en-US" sz="28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Khalifa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University of Science and Technology, UAE.</a:t>
            </a:r>
            <a:endParaRPr lang="en-US" sz="2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67711" y="1087445"/>
            <a:ext cx="2533226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EGU2020-1365</a:t>
            </a:r>
          </a:p>
        </p:txBody>
      </p:sp>
      <p:pic>
        <p:nvPicPr>
          <p:cNvPr id="4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0" y="0"/>
            <a:ext cx="15557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67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390920" y="880362"/>
            <a:ext cx="24272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Liu et al., 2020, JGE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735941" y="357142"/>
            <a:ext cx="8841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Explicit dissipation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factors </a:t>
            </a:r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for inhomogeneous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SV-waves</a:t>
            </a:r>
            <a:endParaRPr lang="en-US" sz="2800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675496"/>
              </p:ext>
            </p:extLst>
          </p:nvPr>
        </p:nvGraphicFramePr>
        <p:xfrm>
          <a:off x="942975" y="2114276"/>
          <a:ext cx="2053088" cy="92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" name="Equation" r:id="rId3" imgW="927100" imgH="419100" progId="Equation.3">
                  <p:embed/>
                </p:oleObj>
              </mc:Choice>
              <mc:Fallback>
                <p:oleObj name="Equation" r:id="rId3" imgW="927100" imgH="419100" progId="Equation.3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114276"/>
                        <a:ext cx="2053088" cy="928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455607"/>
              </p:ext>
            </p:extLst>
          </p:nvPr>
        </p:nvGraphicFramePr>
        <p:xfrm>
          <a:off x="4157932" y="1823275"/>
          <a:ext cx="8005313" cy="1466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7" name="Equation" r:id="rId5" imgW="4368800" imgH="800100" progId="Equation.3">
                  <p:embed/>
                </p:oleObj>
              </mc:Choice>
              <mc:Fallback>
                <p:oleObj name="Equation" r:id="rId5" imgW="4368800" imgH="800100" progId="Equation.3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932" y="1823275"/>
                        <a:ext cx="8005313" cy="14660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735941" y="5607723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Independent of D !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33341" y="5140578"/>
            <a:ext cx="5006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S- waves limiting dissipation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factors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493918"/>
              </p:ext>
            </p:extLst>
          </p:nvPr>
        </p:nvGraphicFramePr>
        <p:xfrm>
          <a:off x="0" y="5902959"/>
          <a:ext cx="4157932" cy="966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8" name="Equation" r:id="rId7" imgW="1803400" imgH="419100" progId="Equation.3">
                  <p:embed/>
                </p:oleObj>
              </mc:Choice>
              <mc:Fallback>
                <p:oleObj name="Equation" r:id="rId7" imgW="1803400" imgH="419100" progId="Equation.3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902959"/>
                        <a:ext cx="4157932" cy="966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090955"/>
              </p:ext>
            </p:extLst>
          </p:nvPr>
        </p:nvGraphicFramePr>
        <p:xfrm>
          <a:off x="5505052" y="4006806"/>
          <a:ext cx="6053536" cy="1061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9" name="Equation" r:id="rId9" imgW="3035300" imgH="533400" progId="Equation.3">
                  <p:embed/>
                </p:oleObj>
              </mc:Choice>
              <mc:Fallback>
                <p:oleObj name="Equation" r:id="rId9" imgW="3035300" imgH="533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052" y="4006806"/>
                        <a:ext cx="6053536" cy="10615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198603"/>
              </p:ext>
            </p:extLst>
          </p:nvPr>
        </p:nvGraphicFramePr>
        <p:xfrm>
          <a:off x="942975" y="4116754"/>
          <a:ext cx="2117247" cy="95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0" name="Equation" r:id="rId11" imgW="927100" imgH="419100" progId="Equation.3">
                  <p:embed/>
                </p:oleObj>
              </mc:Choice>
              <mc:Fallback>
                <p:oleObj name="Equation" r:id="rId11" imgW="927100" imgH="4191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4116754"/>
                        <a:ext cx="2117247" cy="957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146135"/>
              </p:ext>
            </p:extLst>
          </p:nvPr>
        </p:nvGraphicFramePr>
        <p:xfrm>
          <a:off x="6580555" y="5674435"/>
          <a:ext cx="3604483" cy="99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1" name="Equation" r:id="rId12" imgW="1511300" imgH="419100" progId="Equation.3">
                  <p:embed/>
                </p:oleObj>
              </mc:Choice>
              <mc:Fallback>
                <p:oleObj name="Equation" r:id="rId12" imgW="1511300" imgH="4191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555" y="5674435"/>
                        <a:ext cx="3604483" cy="999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2113861" y="3418776"/>
            <a:ext cx="831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issipation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factors of </a:t>
            </a:r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homogeneous S-waves as the special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case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26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390920" y="880362"/>
            <a:ext cx="24272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Liu et al., 2020, JGE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735941" y="357142"/>
            <a:ext cx="1111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Some important features of dissipation </a:t>
            </a:r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factor for inhomogeneous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waves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5625405" y="2230122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Independent of D !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43787" y="5286648"/>
            <a:ext cx="6450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P- &amp; S- waves- same limiting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dissipation </a:t>
            </a:r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factors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758146"/>
              </p:ext>
            </p:extLst>
          </p:nvPr>
        </p:nvGraphicFramePr>
        <p:xfrm>
          <a:off x="1064127" y="3073013"/>
          <a:ext cx="4157932" cy="966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9" name="Equation" r:id="rId3" imgW="1803400" imgH="419100" progId="Equation.3">
                  <p:embed/>
                </p:oleObj>
              </mc:Choice>
              <mc:Fallback>
                <p:oleObj name="Equation" r:id="rId3" imgW="1803400" imgH="419100" progId="Equation.3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127" y="3073013"/>
                        <a:ext cx="4157932" cy="966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892970"/>
              </p:ext>
            </p:extLst>
          </p:nvPr>
        </p:nvGraphicFramePr>
        <p:xfrm>
          <a:off x="33288" y="5052626"/>
          <a:ext cx="5810500" cy="1050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0" name="Equation" r:id="rId5" imgW="2362200" imgH="419100" progId="Equation.3">
                  <p:embed/>
                </p:oleObj>
              </mc:Choice>
              <mc:Fallback>
                <p:oleObj name="Equation" r:id="rId5" imgW="2362200" imgH="419100" progId="Equation.3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8" y="5052626"/>
                        <a:ext cx="5810500" cy="10507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262467"/>
              </p:ext>
            </p:extLst>
          </p:nvPr>
        </p:nvGraphicFramePr>
        <p:xfrm>
          <a:off x="1646237" y="1838405"/>
          <a:ext cx="2754313" cy="1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1" name="Equation" r:id="rId7" imgW="927000" imgH="419040" progId="Equation.3">
                  <p:embed/>
                </p:oleObj>
              </mc:Choice>
              <mc:Fallback>
                <p:oleObj name="Equation" r:id="rId7" imgW="9270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46237" y="1838405"/>
                        <a:ext cx="2754313" cy="124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3250301" y="1321209"/>
            <a:ext cx="4509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Under the definition of 1/Qv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3555349" y="4205268"/>
            <a:ext cx="4490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Under the definition of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1/Q</a:t>
            </a:r>
            <a:r>
              <a:rPr lang="en-US" sz="2800" b="1" baseline="-25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T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5657453" y="3310208"/>
            <a:ext cx="65345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P- &amp; S- waves - same limiting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dissipation factors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35332" y="6044689"/>
            <a:ext cx="56376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because </a:t>
            </a:r>
            <a:r>
              <a:rPr lang="en-US" sz="20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both P-and S-waves </a:t>
            </a:r>
            <a:r>
              <a:rPr lang="en-US" sz="2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have circular particle </a:t>
            </a:r>
            <a:r>
              <a:rPr lang="en-US" sz="20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motion at infinite degree of wave inhomogeneity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35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Xu_2017_Research\Xu_paper_submittion\reflection_effectiveBiot\Code_matlab_OntheQ\InHomQ_ViscoElastic\image_ViscoElastic\DispInHomoQ1VE-ST-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53" y="1326995"/>
            <a:ext cx="5127828" cy="55310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884488" y="129360"/>
            <a:ext cx="8514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Dispersion </a:t>
            </a:r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curves and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1/Q of inhomogeneous S-wave </a:t>
            </a:r>
            <a:endParaRPr lang="en-US" sz="2800" b="1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545548"/>
              </p:ext>
            </p:extLst>
          </p:nvPr>
        </p:nvGraphicFramePr>
        <p:xfrm>
          <a:off x="2649858" y="1091979"/>
          <a:ext cx="8042769" cy="470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4" imgW="3898900" imgH="228600" progId="Equation.3">
                  <p:embed/>
                </p:oleObj>
              </mc:Choice>
              <mc:Fallback>
                <p:oleObj name="Equation" r:id="rId4" imgW="3898900" imgH="228600" progId="Equation.3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858" y="1091979"/>
                        <a:ext cx="8042769" cy="470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953089"/>
              </p:ext>
            </p:extLst>
          </p:nvPr>
        </p:nvGraphicFramePr>
        <p:xfrm>
          <a:off x="6512313" y="1832194"/>
          <a:ext cx="3132088" cy="531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6" imgW="1346200" imgH="228600" progId="Equation.3">
                  <p:embed/>
                </p:oleObj>
              </mc:Choice>
              <mc:Fallback>
                <p:oleObj name="Equation" r:id="rId6" imgW="13462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2313" y="1832194"/>
                        <a:ext cx="3132088" cy="5318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818258"/>
              </p:ext>
            </p:extLst>
          </p:nvPr>
        </p:nvGraphicFramePr>
        <p:xfrm>
          <a:off x="5970694" y="3389936"/>
          <a:ext cx="793307" cy="753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8" imgW="253800" imgH="241200" progId="Equation.3">
                  <p:embed/>
                </p:oleObj>
              </mc:Choice>
              <mc:Fallback>
                <p:oleObj name="Equation" r:id="rId8" imgW="2538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0694" y="3389936"/>
                        <a:ext cx="793307" cy="7536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078567" y="2384456"/>
            <a:ext cx="6279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Phase velocity increases with frequency and decreases with</a:t>
            </a:r>
          </a:p>
          <a:p>
            <a:r>
              <a:rPr lang="en-US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nhomogeneity parameter D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765180" y="4212381"/>
            <a:ext cx="58878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Dissipation factor increases with inhomogeneity parameter 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For pure elastic case (zero or infinite frequency), attenuation angle only has values of 0</a:t>
            </a:r>
            <a:r>
              <a:rPr lang="en-US" sz="2000" baseline="30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 or 90</a:t>
            </a:r>
            <a:r>
              <a:rPr lang="en-US" sz="2000" baseline="30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8965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Xu_2017_Research\Xu_paper_submittion\reflection_effectiveBiot\Code_matlab_OntheQ\InHomQ_ViscoElastic\image_ViscoElastic\DispInHomoQ1VE-PT-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53" y="1001126"/>
            <a:ext cx="6449749" cy="57558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884488" y="129360"/>
            <a:ext cx="8514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Dispersion </a:t>
            </a:r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curves and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1/Q of inhomogeneous P-wave </a:t>
            </a:r>
            <a:endParaRPr lang="en-US" sz="2800" b="1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491481"/>
              </p:ext>
            </p:extLst>
          </p:nvPr>
        </p:nvGraphicFramePr>
        <p:xfrm>
          <a:off x="2509022" y="677151"/>
          <a:ext cx="7259445" cy="431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4" imgW="3835400" imgH="228600" progId="Equation.3">
                  <p:embed/>
                </p:oleObj>
              </mc:Choice>
              <mc:Fallback>
                <p:oleObj name="Equation" r:id="rId4" imgW="38354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022" y="677151"/>
                        <a:ext cx="7259445" cy="431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140054"/>
              </p:ext>
            </p:extLst>
          </p:nvPr>
        </p:nvGraphicFramePr>
        <p:xfrm>
          <a:off x="7150905" y="1531111"/>
          <a:ext cx="3132088" cy="531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6" imgW="1346200" imgH="228600" progId="Equation.3">
                  <p:embed/>
                </p:oleObj>
              </mc:Choice>
              <mc:Fallback>
                <p:oleObj name="Equation" r:id="rId6" imgW="134620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905" y="1531111"/>
                        <a:ext cx="3132088" cy="5318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802646"/>
              </p:ext>
            </p:extLst>
          </p:nvPr>
        </p:nvGraphicFramePr>
        <p:xfrm>
          <a:off x="6659410" y="3082920"/>
          <a:ext cx="928804" cy="79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8" imgW="266400" imgH="228600" progId="Equation.3">
                  <p:embed/>
                </p:oleObj>
              </mc:Choice>
              <mc:Fallback>
                <p:oleObj name="Equation" r:id="rId8" imgW="266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659410" y="3082920"/>
                        <a:ext cx="928804" cy="796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6078567" y="2384456"/>
            <a:ext cx="6279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Phase velocity increases with frequency and decreases with</a:t>
            </a:r>
          </a:p>
          <a:p>
            <a:r>
              <a:rPr lang="en-US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nhomogeneity parameter D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304157" y="4262926"/>
            <a:ext cx="58878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Dissipation factor decreases with inhomogeneity parameter 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For pure elastic case (zero or infinite frequency), attenuation angle only has values of 0</a:t>
            </a:r>
            <a:r>
              <a:rPr lang="en-US" sz="2000" baseline="30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 or 90</a:t>
            </a:r>
            <a:r>
              <a:rPr lang="en-US" sz="2000" baseline="30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2822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Xu_2017_Research\Xu_paper_submittion\reflection_effectiveBiot\Code_matlab_OntheQ\InHomQ_ViscoElastic\image_ViscoElastic\DispInHomoQ1VE-P-VT-3New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59" y="129396"/>
            <a:ext cx="8091577" cy="672860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43056"/>
              </p:ext>
            </p:extLst>
          </p:nvPr>
        </p:nvGraphicFramePr>
        <p:xfrm>
          <a:off x="8532815" y="518140"/>
          <a:ext cx="928804" cy="79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9" name="Equation" r:id="rId4" imgW="266400" imgH="228600" progId="Equation.3">
                  <p:embed/>
                </p:oleObj>
              </mc:Choice>
              <mc:Fallback>
                <p:oleObj name="Equation" r:id="rId4" imgW="266400" imgH="22860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32815" y="518140"/>
                        <a:ext cx="928804" cy="796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153877"/>
              </p:ext>
            </p:extLst>
          </p:nvPr>
        </p:nvGraphicFramePr>
        <p:xfrm>
          <a:off x="10240549" y="518141"/>
          <a:ext cx="921821" cy="79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0" name="Equation" r:id="rId6" imgW="279360" imgH="241200" progId="Equation.3">
                  <p:embed/>
                </p:oleObj>
              </mc:Choice>
              <mc:Fallback>
                <p:oleObj name="Equation" r:id="rId6" imgW="2793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240549" y="518141"/>
                        <a:ext cx="921821" cy="796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9366956" y="654589"/>
            <a:ext cx="769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Vs.</a:t>
            </a:r>
            <a:endParaRPr lang="en-US" sz="2800" b="1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793818"/>
              </p:ext>
            </p:extLst>
          </p:nvPr>
        </p:nvGraphicFramePr>
        <p:xfrm>
          <a:off x="8052164" y="5091456"/>
          <a:ext cx="3113217" cy="925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1" name="Equation" r:id="rId8" imgW="1409700" imgH="419100" progId="Equation.3">
                  <p:embed/>
                </p:oleObj>
              </mc:Choice>
              <mc:Fallback>
                <p:oleObj name="Equation" r:id="rId8" imgW="14097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2164" y="5091456"/>
                        <a:ext cx="3113217" cy="9255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097739"/>
              </p:ext>
            </p:extLst>
          </p:nvPr>
        </p:nvGraphicFramePr>
        <p:xfrm>
          <a:off x="8049153" y="4232178"/>
          <a:ext cx="3034949" cy="84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" name="Equation" r:id="rId10" imgW="1511300" imgH="419100" progId="Equation.3">
                  <p:embed/>
                </p:oleObj>
              </mc:Choice>
              <mc:Fallback>
                <p:oleObj name="Equation" r:id="rId10" imgW="1511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9153" y="4232178"/>
                        <a:ext cx="3034949" cy="841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839375"/>
              </p:ext>
            </p:extLst>
          </p:nvPr>
        </p:nvGraphicFramePr>
        <p:xfrm>
          <a:off x="8119110" y="5848812"/>
          <a:ext cx="2121439" cy="959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3" name="Equation" r:id="rId12" imgW="927100" imgH="419100" progId="Equation.3">
                  <p:embed/>
                </p:oleObj>
              </mc:Choice>
              <mc:Fallback>
                <p:oleObj name="Equation" r:id="rId12" imgW="9271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9110" y="5848812"/>
                        <a:ext cx="2121439" cy="9590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779941" y="5536579"/>
            <a:ext cx="1269212" cy="312233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832325" y="5858333"/>
            <a:ext cx="1183758" cy="460917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144877" y="1652340"/>
            <a:ext cx="1158750" cy="525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With </a:t>
            </a:r>
            <a:endParaRPr lang="en-US" sz="2800" b="1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269960"/>
              </p:ext>
            </p:extLst>
          </p:nvPr>
        </p:nvGraphicFramePr>
        <p:xfrm>
          <a:off x="10136615" y="1486330"/>
          <a:ext cx="94748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4" name="Equation" r:id="rId14" imgW="266469" imgH="241091" progId="Equation.3">
                  <p:embed/>
                </p:oleObj>
              </mc:Choice>
              <mc:Fallback>
                <p:oleObj name="Equation" r:id="rId14" imgW="266469" imgH="24109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6615" y="1486330"/>
                        <a:ext cx="947487" cy="857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095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74312" y="1984174"/>
            <a:ext cx="105935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b="1" dirty="0" smtClean="0"/>
              <a:t>                 *</a:t>
            </a:r>
            <a:r>
              <a:rPr lang="en-US" altLang="en-US" sz="2400" b="1" dirty="0" err="1" smtClean="0"/>
              <a:t>Borcherdt</a:t>
            </a:r>
            <a:r>
              <a:rPr lang="en-US" altLang="en-US" sz="2400" b="1" dirty="0" smtClean="0"/>
              <a:t> and </a:t>
            </a:r>
            <a:r>
              <a:rPr lang="en-US" altLang="en-US" sz="2400" b="1" dirty="0" err="1" smtClean="0"/>
              <a:t>Wennerberg</a:t>
            </a:r>
            <a:r>
              <a:rPr lang="en-US" altLang="en-US" sz="2400" b="1" dirty="0" smtClean="0"/>
              <a:t>, 1985. BSSA, 75(6), 1729-1763.</a:t>
            </a:r>
            <a:endParaRPr lang="en-US" alt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0" y="182597"/>
            <a:ext cx="119586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Comparison with previous results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 of 1/Q for inhomogeneous waves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364091"/>
              </p:ext>
            </p:extLst>
          </p:nvPr>
        </p:nvGraphicFramePr>
        <p:xfrm>
          <a:off x="3705617" y="1413404"/>
          <a:ext cx="414068" cy="41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" name="Equation" r:id="rId4" imgW="164885" imgH="164885" progId="Equation.3">
                  <p:embed/>
                </p:oleObj>
              </mc:Choice>
              <mc:Fallback>
                <p:oleObj name="Equation" r:id="rId4" imgW="164885" imgH="164885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617" y="1413404"/>
                        <a:ext cx="414068" cy="414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752932"/>
              </p:ext>
            </p:extLst>
          </p:nvPr>
        </p:nvGraphicFramePr>
        <p:xfrm>
          <a:off x="2732312" y="1303983"/>
          <a:ext cx="601763" cy="78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" name="Equation" r:id="rId6" imgW="126720" imgH="164880" progId="Equation.3">
                  <p:embed/>
                </p:oleObj>
              </mc:Choice>
              <mc:Fallback>
                <p:oleObj name="Equation" r:id="rId6" imgW="126720" imgH="164880" progId="Equation.3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312" y="1303983"/>
                        <a:ext cx="601763" cy="78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3214345" y="1439808"/>
            <a:ext cx="491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or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588584" y="1413404"/>
            <a:ext cx="2127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Inhomogeneity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925980" y="1584749"/>
            <a:ext cx="118872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4214804" y="1200150"/>
            <a:ext cx="772423" cy="671512"/>
          </a:xfrm>
          <a:custGeom>
            <a:avLst/>
            <a:gdLst>
              <a:gd name="connsiteX0" fmla="*/ 0 w 772423"/>
              <a:gd name="connsiteY0" fmla="*/ 671512 h 671512"/>
              <a:gd name="connsiteX1" fmla="*/ 157162 w 772423"/>
              <a:gd name="connsiteY1" fmla="*/ 628650 h 671512"/>
              <a:gd name="connsiteX2" fmla="*/ 328612 w 772423"/>
              <a:gd name="connsiteY2" fmla="*/ 600075 h 671512"/>
              <a:gd name="connsiteX3" fmla="*/ 414337 w 772423"/>
              <a:gd name="connsiteY3" fmla="*/ 557212 h 671512"/>
              <a:gd name="connsiteX4" fmla="*/ 500062 w 772423"/>
              <a:gd name="connsiteY4" fmla="*/ 485775 h 671512"/>
              <a:gd name="connsiteX5" fmla="*/ 542925 w 772423"/>
              <a:gd name="connsiteY5" fmla="*/ 471487 h 671512"/>
              <a:gd name="connsiteX6" fmla="*/ 571500 w 772423"/>
              <a:gd name="connsiteY6" fmla="*/ 428625 h 671512"/>
              <a:gd name="connsiteX7" fmla="*/ 614362 w 772423"/>
              <a:gd name="connsiteY7" fmla="*/ 400050 h 671512"/>
              <a:gd name="connsiteX8" fmla="*/ 671512 w 772423"/>
              <a:gd name="connsiteY8" fmla="*/ 314325 h 671512"/>
              <a:gd name="connsiteX9" fmla="*/ 728662 w 772423"/>
              <a:gd name="connsiteY9" fmla="*/ 200025 h 671512"/>
              <a:gd name="connsiteX10" fmla="*/ 742950 w 772423"/>
              <a:gd name="connsiteY10" fmla="*/ 142875 h 671512"/>
              <a:gd name="connsiteX11" fmla="*/ 771525 w 772423"/>
              <a:gd name="connsiteY11" fmla="*/ 42862 h 671512"/>
              <a:gd name="connsiteX12" fmla="*/ 771525 w 772423"/>
              <a:gd name="connsiteY12" fmla="*/ 0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2423" h="671512">
                <a:moveTo>
                  <a:pt x="0" y="671512"/>
                </a:moveTo>
                <a:cubicBezTo>
                  <a:pt x="16898" y="666684"/>
                  <a:pt x="124141" y="634841"/>
                  <a:pt x="157162" y="628650"/>
                </a:cubicBezTo>
                <a:cubicBezTo>
                  <a:pt x="214108" y="617973"/>
                  <a:pt x="328612" y="600075"/>
                  <a:pt x="328612" y="600075"/>
                </a:cubicBezTo>
                <a:cubicBezTo>
                  <a:pt x="451453" y="518182"/>
                  <a:pt x="296031" y="616366"/>
                  <a:pt x="414337" y="557212"/>
                </a:cubicBezTo>
                <a:cubicBezTo>
                  <a:pt x="507834" y="510463"/>
                  <a:pt x="405260" y="548976"/>
                  <a:pt x="500062" y="485775"/>
                </a:cubicBezTo>
                <a:cubicBezTo>
                  <a:pt x="512593" y="477421"/>
                  <a:pt x="528637" y="476250"/>
                  <a:pt x="542925" y="471487"/>
                </a:cubicBezTo>
                <a:cubicBezTo>
                  <a:pt x="552450" y="457200"/>
                  <a:pt x="559358" y="440767"/>
                  <a:pt x="571500" y="428625"/>
                </a:cubicBezTo>
                <a:cubicBezTo>
                  <a:pt x="583642" y="416483"/>
                  <a:pt x="603055" y="412973"/>
                  <a:pt x="614362" y="400050"/>
                </a:cubicBezTo>
                <a:cubicBezTo>
                  <a:pt x="636977" y="374204"/>
                  <a:pt x="652462" y="342900"/>
                  <a:pt x="671512" y="314325"/>
                </a:cubicBezTo>
                <a:cubicBezTo>
                  <a:pt x="706512" y="261824"/>
                  <a:pt x="705361" y="269928"/>
                  <a:pt x="728662" y="200025"/>
                </a:cubicBezTo>
                <a:cubicBezTo>
                  <a:pt x="734872" y="181396"/>
                  <a:pt x="737556" y="161756"/>
                  <a:pt x="742950" y="142875"/>
                </a:cubicBezTo>
                <a:cubicBezTo>
                  <a:pt x="754579" y="102173"/>
                  <a:pt x="765146" y="87516"/>
                  <a:pt x="771525" y="42862"/>
                </a:cubicBezTo>
                <a:cubicBezTo>
                  <a:pt x="773546" y="28718"/>
                  <a:pt x="771525" y="14287"/>
                  <a:pt x="771525" y="0"/>
                </a:cubicBezTo>
              </a:path>
            </a:pathLst>
          </a:custGeom>
          <a:noFill/>
          <a:ln w="412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252851" y="1358828"/>
            <a:ext cx="791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1/Q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endParaRPr lang="en-US" dirty="0"/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7655924" y="1389605"/>
            <a:ext cx="16197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attenuation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10267955" y="1195382"/>
            <a:ext cx="772423" cy="671512"/>
          </a:xfrm>
          <a:custGeom>
            <a:avLst/>
            <a:gdLst>
              <a:gd name="connsiteX0" fmla="*/ 0 w 772423"/>
              <a:gd name="connsiteY0" fmla="*/ 671512 h 671512"/>
              <a:gd name="connsiteX1" fmla="*/ 157162 w 772423"/>
              <a:gd name="connsiteY1" fmla="*/ 628650 h 671512"/>
              <a:gd name="connsiteX2" fmla="*/ 328612 w 772423"/>
              <a:gd name="connsiteY2" fmla="*/ 600075 h 671512"/>
              <a:gd name="connsiteX3" fmla="*/ 414337 w 772423"/>
              <a:gd name="connsiteY3" fmla="*/ 557212 h 671512"/>
              <a:gd name="connsiteX4" fmla="*/ 500062 w 772423"/>
              <a:gd name="connsiteY4" fmla="*/ 485775 h 671512"/>
              <a:gd name="connsiteX5" fmla="*/ 542925 w 772423"/>
              <a:gd name="connsiteY5" fmla="*/ 471487 h 671512"/>
              <a:gd name="connsiteX6" fmla="*/ 571500 w 772423"/>
              <a:gd name="connsiteY6" fmla="*/ 428625 h 671512"/>
              <a:gd name="connsiteX7" fmla="*/ 614362 w 772423"/>
              <a:gd name="connsiteY7" fmla="*/ 400050 h 671512"/>
              <a:gd name="connsiteX8" fmla="*/ 671512 w 772423"/>
              <a:gd name="connsiteY8" fmla="*/ 314325 h 671512"/>
              <a:gd name="connsiteX9" fmla="*/ 728662 w 772423"/>
              <a:gd name="connsiteY9" fmla="*/ 200025 h 671512"/>
              <a:gd name="connsiteX10" fmla="*/ 742950 w 772423"/>
              <a:gd name="connsiteY10" fmla="*/ 142875 h 671512"/>
              <a:gd name="connsiteX11" fmla="*/ 771525 w 772423"/>
              <a:gd name="connsiteY11" fmla="*/ 42862 h 671512"/>
              <a:gd name="connsiteX12" fmla="*/ 771525 w 772423"/>
              <a:gd name="connsiteY12" fmla="*/ 0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2423" h="671512">
                <a:moveTo>
                  <a:pt x="0" y="671512"/>
                </a:moveTo>
                <a:cubicBezTo>
                  <a:pt x="16898" y="666684"/>
                  <a:pt x="124141" y="634841"/>
                  <a:pt x="157162" y="628650"/>
                </a:cubicBezTo>
                <a:cubicBezTo>
                  <a:pt x="214108" y="617973"/>
                  <a:pt x="328612" y="600075"/>
                  <a:pt x="328612" y="600075"/>
                </a:cubicBezTo>
                <a:cubicBezTo>
                  <a:pt x="451453" y="518182"/>
                  <a:pt x="296031" y="616366"/>
                  <a:pt x="414337" y="557212"/>
                </a:cubicBezTo>
                <a:cubicBezTo>
                  <a:pt x="507834" y="510463"/>
                  <a:pt x="405260" y="548976"/>
                  <a:pt x="500062" y="485775"/>
                </a:cubicBezTo>
                <a:cubicBezTo>
                  <a:pt x="512593" y="477421"/>
                  <a:pt x="528637" y="476250"/>
                  <a:pt x="542925" y="471487"/>
                </a:cubicBezTo>
                <a:cubicBezTo>
                  <a:pt x="552450" y="457200"/>
                  <a:pt x="559358" y="440767"/>
                  <a:pt x="571500" y="428625"/>
                </a:cubicBezTo>
                <a:cubicBezTo>
                  <a:pt x="583642" y="416483"/>
                  <a:pt x="603055" y="412973"/>
                  <a:pt x="614362" y="400050"/>
                </a:cubicBezTo>
                <a:cubicBezTo>
                  <a:pt x="636977" y="374204"/>
                  <a:pt x="652462" y="342900"/>
                  <a:pt x="671512" y="314325"/>
                </a:cubicBezTo>
                <a:cubicBezTo>
                  <a:pt x="706512" y="261824"/>
                  <a:pt x="705361" y="269928"/>
                  <a:pt x="728662" y="200025"/>
                </a:cubicBezTo>
                <a:cubicBezTo>
                  <a:pt x="734872" y="181396"/>
                  <a:pt x="737556" y="161756"/>
                  <a:pt x="742950" y="142875"/>
                </a:cubicBezTo>
                <a:cubicBezTo>
                  <a:pt x="754579" y="102173"/>
                  <a:pt x="765146" y="87516"/>
                  <a:pt x="771525" y="42862"/>
                </a:cubicBezTo>
                <a:cubicBezTo>
                  <a:pt x="773546" y="28718"/>
                  <a:pt x="771525" y="14287"/>
                  <a:pt x="771525" y="0"/>
                </a:cubicBezTo>
              </a:path>
            </a:pathLst>
          </a:custGeom>
          <a:noFill/>
          <a:ln w="412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934373"/>
              </p:ext>
            </p:extLst>
          </p:nvPr>
        </p:nvGraphicFramePr>
        <p:xfrm>
          <a:off x="3705617" y="2865980"/>
          <a:ext cx="3332449" cy="562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" name="Equation" r:id="rId8" imgW="1536033" imgH="253890" progId="Equation.3">
                  <p:embed/>
                </p:oleObj>
              </mc:Choice>
              <mc:Fallback>
                <p:oleObj name="Equation" r:id="rId8" imgW="1536033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617" y="2865980"/>
                        <a:ext cx="3332449" cy="5622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740984" y="2865980"/>
            <a:ext cx="2745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Under the definition: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40985" y="3702468"/>
            <a:ext cx="79458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Sample material,  S-waves are more dissipative than P-wave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57188" y="4600575"/>
            <a:ext cx="11458575" cy="142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520000" y="5520259"/>
            <a:ext cx="109099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rabicParenBoth"/>
            </a:pPr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1/</a:t>
            </a:r>
            <a:r>
              <a:rPr lang="en-US" altLang="en-US" sz="2400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Qsv</a:t>
            </a:r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is independent of D</a:t>
            </a:r>
          </a:p>
          <a:p>
            <a:endParaRPr lang="en-US" altLang="en-US" sz="2400" noProof="0" dirty="0" smtClean="0">
              <a:solidFill>
                <a:prstClr val="black"/>
              </a:solidFill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(2) If P-waves are more dissipative than S-wave, 1/Q may decrease with increasing D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07643"/>
              </p:ext>
            </p:extLst>
          </p:nvPr>
        </p:nvGraphicFramePr>
        <p:xfrm>
          <a:off x="3459981" y="4780431"/>
          <a:ext cx="4157932" cy="966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" name="Equation" r:id="rId10" imgW="1803400" imgH="419100" progId="Equation.3">
                  <p:embed/>
                </p:oleObj>
              </mc:Choice>
              <mc:Fallback>
                <p:oleObj name="Equation" r:id="rId10" imgW="1803400" imgH="419100" progId="Equation.3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981" y="4780431"/>
                        <a:ext cx="4157932" cy="966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664781" y="4990064"/>
            <a:ext cx="2745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Liu et al (2020)</a:t>
            </a:r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67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82597"/>
            <a:ext cx="119586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Conclusions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38582" y="1317237"/>
            <a:ext cx="10909999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xplicit 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formulas for the dissipation factors of P- and SV-waves are developed under the two different 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definitions.</a:t>
            </a:r>
          </a:p>
          <a:p>
            <a:endParaRPr lang="en-US" sz="2800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dissipation factor of the SV-wave 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under the definition 1/Qv 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is found to be independent of the  degree of 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wave inhomogeneity. </a:t>
            </a:r>
          </a:p>
          <a:p>
            <a:endParaRPr lang="en-US" sz="2800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P- 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&amp; S- waves 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have same 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limiting dissipation 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factors that </a:t>
            </a:r>
            <a:r>
              <a:rPr lang="en-US" sz="2800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only depend on the 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ratio of the imaginary to the real part of the complex shear modulus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</a:p>
          <a:p>
            <a:endParaRPr lang="en-US" sz="2800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If P-waves are more dissipative than </a:t>
            </a:r>
            <a:r>
              <a:rPr lang="en-US" altLang="en-US" sz="28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S-waves, </a:t>
            </a:r>
            <a:r>
              <a:rPr lang="en-US" altLang="en-US" sz="28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1/Q may decrease with increasing D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90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82597"/>
            <a:ext cx="119586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Motivation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38582" y="1748122"/>
            <a:ext cx="1090999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800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seismic waves </a:t>
            </a:r>
            <a:r>
              <a:rPr lang="en-US" sz="2800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which propagate </a:t>
            </a:r>
            <a:r>
              <a:rPr lang="en-US" sz="2800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in </a:t>
            </a:r>
            <a:r>
              <a:rPr lang="en-US" sz="2800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dissipative </a:t>
            </a:r>
            <a:r>
              <a:rPr lang="en-US" sz="2800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materials are generally inhomogeneous </a:t>
            </a:r>
            <a:r>
              <a:rPr lang="en-US" sz="2800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waves. </a:t>
            </a:r>
            <a:endParaRPr lang="en-US" sz="2800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endParaRPr lang="en-US" sz="2800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The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dissipation factors of inhomogeneous waves are dependent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on the degree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of inhomogeneity of the wave.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Furthermore, the 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dissipation factors of inhomogeneous waves are dependent on the 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different definitions</a:t>
            </a:r>
            <a:r>
              <a:rPr lang="en-US" sz="2800" dirty="0">
                <a:latin typeface="Times New Roman" panose="02020603050405020304" pitchFamily="18" charset="0"/>
                <a:ea typeface="DengXian" panose="02010600030101010101" pitchFamily="2" charset="-122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They need to be clarified and unified.</a:t>
            </a:r>
            <a:endParaRPr lang="en-US" sz="2800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endParaRPr lang="en-US" sz="2800" dirty="0" smtClean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249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414" y="1014824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The wave equation 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41342" y="543139"/>
            <a:ext cx="159732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68579"/>
              </p:ext>
            </p:extLst>
          </p:nvPr>
        </p:nvGraphicFramePr>
        <p:xfrm>
          <a:off x="4376507" y="939952"/>
          <a:ext cx="5099481" cy="5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" name="Equation" r:id="rId3" imgW="2146300" imgH="228600" progId="Equation.3">
                  <p:embed/>
                </p:oleObj>
              </mc:Choice>
              <mc:Fallback>
                <p:oleObj name="Equation" r:id="rId3" imgW="214630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507" y="939952"/>
                        <a:ext cx="5099481" cy="543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087094"/>
              </p:ext>
            </p:extLst>
          </p:nvPr>
        </p:nvGraphicFramePr>
        <p:xfrm>
          <a:off x="828446" y="1864604"/>
          <a:ext cx="4578875" cy="67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1" name="Equation" r:id="rId5" imgW="1562100" imgH="228600" progId="Equation.3">
                  <p:embed/>
                </p:oleObj>
              </mc:Choice>
              <mc:Fallback>
                <p:oleObj name="Equation" r:id="rId5" imgW="156210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446" y="1864604"/>
                        <a:ext cx="4578875" cy="6700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507206" y="1382543"/>
            <a:ext cx="2738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lane </a:t>
            </a:r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wave 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solution </a:t>
            </a:r>
            <a:endParaRPr lang="en-US" sz="2400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300075"/>
              </p:ext>
            </p:extLst>
          </p:nvPr>
        </p:nvGraphicFramePr>
        <p:xfrm>
          <a:off x="2296997" y="2434817"/>
          <a:ext cx="2002140" cy="42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2" name="Equation" r:id="rId7" imgW="990170" imgH="203112" progId="Equation.3">
                  <p:embed/>
                </p:oleObj>
              </mc:Choice>
              <mc:Fallback>
                <p:oleObj name="Equation" r:id="rId7" imgW="990170" imgH="203112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6997" y="2434817"/>
                        <a:ext cx="2002140" cy="426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11147" y="3536427"/>
            <a:ext cx="628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and</a:t>
            </a:r>
            <a:endParaRPr 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53316"/>
              </p:ext>
            </p:extLst>
          </p:nvPr>
        </p:nvGraphicFramePr>
        <p:xfrm>
          <a:off x="400421" y="3651676"/>
          <a:ext cx="285533" cy="25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3" name="Equation" r:id="rId9" imgW="139680" imgH="126720" progId="Equation.3">
                  <p:embed/>
                </p:oleObj>
              </mc:Choice>
              <mc:Fallback>
                <p:oleObj name="Equation" r:id="rId9" imgW="139680" imgH="126720" progId="Equation.3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0421" y="3651676"/>
                        <a:ext cx="285533" cy="25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296904"/>
              </p:ext>
            </p:extLst>
          </p:nvPr>
        </p:nvGraphicFramePr>
        <p:xfrm>
          <a:off x="1191315" y="3623287"/>
          <a:ext cx="285798" cy="314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4" name="Equation" r:id="rId11" imgW="126720" imgH="139680" progId="Equation.3">
                  <p:embed/>
                </p:oleObj>
              </mc:Choice>
              <mc:Fallback>
                <p:oleObj name="Equation" r:id="rId11" imgW="126720" imgH="139680" progId="Equation.3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91315" y="3623287"/>
                        <a:ext cx="285798" cy="314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478783" y="3565792"/>
            <a:ext cx="3865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m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ay have different directions 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-114300" y="2861079"/>
            <a:ext cx="6239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w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ave number vector: real and imaginative parts 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1884488" y="129360"/>
            <a:ext cx="785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Wave equation and the degree of inhomogeneity </a:t>
            </a:r>
            <a:endParaRPr lang="en-US" sz="28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864944"/>
              </p:ext>
            </p:extLst>
          </p:nvPr>
        </p:nvGraphicFramePr>
        <p:xfrm>
          <a:off x="7037163" y="1692843"/>
          <a:ext cx="4833688" cy="707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5" name="Equation" r:id="rId13" imgW="1562100" imgH="228600" progId="Equation.3">
                  <p:embed/>
                </p:oleObj>
              </mc:Choice>
              <mc:Fallback>
                <p:oleObj name="Equation" r:id="rId13" imgW="1562100" imgH="228600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7163" y="1692843"/>
                        <a:ext cx="4833688" cy="7073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464935"/>
              </p:ext>
            </p:extLst>
          </p:nvPr>
        </p:nvGraphicFramePr>
        <p:xfrm>
          <a:off x="6313792" y="2356718"/>
          <a:ext cx="5878208" cy="506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6" name="Equation" r:id="rId15" imgW="2578100" imgH="215900" progId="Equation.3">
                  <p:embed/>
                </p:oleObj>
              </mc:Choice>
              <mc:Fallback>
                <p:oleObj name="Equation" r:id="rId15" imgW="2578100" imgH="215900" progId="Equation.3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3792" y="2356718"/>
                        <a:ext cx="5878208" cy="5067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335532"/>
              </p:ext>
            </p:extLst>
          </p:nvPr>
        </p:nvGraphicFramePr>
        <p:xfrm>
          <a:off x="6858170" y="2878892"/>
          <a:ext cx="437610" cy="401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7" name="Equation" r:id="rId17" imgW="152334" imgH="139639" progId="Equation.3">
                  <p:embed/>
                </p:oleObj>
              </mc:Choice>
              <mc:Fallback>
                <p:oleObj name="Equation" r:id="rId17" imgW="152334" imgH="139639" progId="Equation.3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170" y="2878892"/>
                        <a:ext cx="437610" cy="4011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75"/>
          <p:cNvSpPr>
            <a:spLocks noChangeArrowheads="1"/>
          </p:cNvSpPr>
          <p:nvPr/>
        </p:nvSpPr>
        <p:spPr bwMode="auto">
          <a:xfrm>
            <a:off x="7228935" y="2825041"/>
            <a:ext cx="4963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complex slowness in direction of wave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637420"/>
              </p:ext>
            </p:extLst>
          </p:nvPr>
        </p:nvGraphicFramePr>
        <p:xfrm>
          <a:off x="6621786" y="3534001"/>
          <a:ext cx="414068" cy="41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8" name="Equation" r:id="rId19" imgW="164885" imgH="164885" progId="Equation.3">
                  <p:embed/>
                </p:oleObj>
              </mc:Choice>
              <mc:Fallback>
                <p:oleObj name="Equation" r:id="rId19" imgW="164885" imgH="164885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1786" y="3534001"/>
                        <a:ext cx="414068" cy="414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86"/>
          <p:cNvSpPr>
            <a:spLocks noChangeArrowheads="1"/>
          </p:cNvSpPr>
          <p:nvPr/>
        </p:nvSpPr>
        <p:spPr bwMode="auto">
          <a:xfrm>
            <a:off x="7032509" y="3341633"/>
            <a:ext cx="50547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real valued inhomogeneity parameter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 the perpendicular direction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6184569" y="1864604"/>
            <a:ext cx="0" cy="4639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7115972" y="4233375"/>
            <a:ext cx="3373749" cy="2270942"/>
            <a:chOff x="0" y="0"/>
            <a:chExt cx="1377696" cy="9271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266446" y="0"/>
              <a:ext cx="1111250" cy="927100"/>
            </a:xfrm>
            <a:prstGeom prst="straightConnector1">
              <a:avLst/>
            </a:prstGeom>
            <a:ln w="412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cxnSpLocks noChangeAspect="1"/>
            </p:cNvCxnSpPr>
            <p:nvPr/>
          </p:nvCxnSpPr>
          <p:spPr>
            <a:xfrm rot="16200000" flipV="1">
              <a:off x="-32004" y="609600"/>
              <a:ext cx="338328" cy="27432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887788"/>
              </p:ext>
            </p:extLst>
          </p:nvPr>
        </p:nvGraphicFramePr>
        <p:xfrm>
          <a:off x="7115971" y="5111413"/>
          <a:ext cx="886659" cy="536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9" name="Equation" r:id="rId21" imgW="291960" imgH="177480" progId="Equation.3">
                  <p:embed/>
                </p:oleObj>
              </mc:Choice>
              <mc:Fallback>
                <p:oleObj name="Equation" r:id="rId21" imgW="291960" imgH="177480" progId="Equation.3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971" y="5111413"/>
                        <a:ext cx="886659" cy="536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216598"/>
              </p:ext>
            </p:extLst>
          </p:nvPr>
        </p:nvGraphicFramePr>
        <p:xfrm>
          <a:off x="9252896" y="5044663"/>
          <a:ext cx="879698" cy="787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90" name="Equation" r:id="rId23" imgW="241200" imgH="215640" progId="Equation.3">
                  <p:embed/>
                </p:oleObj>
              </mc:Choice>
              <mc:Fallback>
                <p:oleObj name="Equation" r:id="rId23" imgW="241200" imgH="215640" progId="Equation.3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2896" y="5044663"/>
                        <a:ext cx="879698" cy="787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917159" y="4233375"/>
            <a:ext cx="3683526" cy="2247103"/>
            <a:chOff x="0" y="0"/>
            <a:chExt cx="1282700" cy="9271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171450" y="0"/>
              <a:ext cx="1111250" cy="9271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cxnSpLocks noChangeAspect="1"/>
            </p:cNvCxnSpPr>
            <p:nvPr/>
          </p:nvCxnSpPr>
          <p:spPr>
            <a:xfrm rot="19800000" flipV="1">
              <a:off x="0" y="222250"/>
              <a:ext cx="667512" cy="557784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Arc 39"/>
            <p:cNvSpPr>
              <a:spLocks noChangeAspect="1"/>
            </p:cNvSpPr>
            <p:nvPr/>
          </p:nvSpPr>
          <p:spPr>
            <a:xfrm>
              <a:off x="152400" y="742950"/>
              <a:ext cx="201168" cy="91440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426008"/>
              </p:ext>
            </p:extLst>
          </p:nvPr>
        </p:nvGraphicFramePr>
        <p:xfrm>
          <a:off x="3690895" y="4778044"/>
          <a:ext cx="661478" cy="6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91" name="Equation" r:id="rId25" imgW="139680" imgH="126720" progId="Equation.3">
                  <p:embed/>
                </p:oleObj>
              </mc:Choice>
              <mc:Fallback>
                <p:oleObj name="Equation" r:id="rId25" imgW="139680" imgH="126720" progId="Equation.3">
                  <p:embed/>
                  <p:pic>
                    <p:nvPicPr>
                      <p:cNvPr id="4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0895" y="4778044"/>
                        <a:ext cx="661478" cy="60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865464"/>
              </p:ext>
            </p:extLst>
          </p:nvPr>
        </p:nvGraphicFramePr>
        <p:xfrm>
          <a:off x="1574725" y="4433889"/>
          <a:ext cx="601760" cy="661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92" name="Equation" r:id="rId27" imgW="126720" imgH="139680" progId="Equation.3">
                  <p:embed/>
                </p:oleObj>
              </mc:Choice>
              <mc:Fallback>
                <p:oleObj name="Equation" r:id="rId27" imgW="126720" imgH="139680" progId="Equation.3">
                  <p:embed/>
                  <p:pic>
                    <p:nvPicPr>
                      <p:cNvPr id="42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725" y="4433889"/>
                        <a:ext cx="601760" cy="661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957259"/>
              </p:ext>
            </p:extLst>
          </p:nvPr>
        </p:nvGraphicFramePr>
        <p:xfrm>
          <a:off x="1796437" y="5282463"/>
          <a:ext cx="601763" cy="78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93" name="Equation" r:id="rId29" imgW="126720" imgH="164880" progId="Equation.3">
                  <p:embed/>
                </p:oleObj>
              </mc:Choice>
              <mc:Fallback>
                <p:oleObj name="Equation" r:id="rId29" imgW="126720" imgH="164880" progId="Equation.3">
                  <p:embed/>
                  <p:pic>
                    <p:nvPicPr>
                      <p:cNvPr id="43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437" y="5282463"/>
                        <a:ext cx="601763" cy="78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1724188" y="6175636"/>
            <a:ext cx="20040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ttenuation angle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75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414" y="1014824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The wave equation 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41342" y="543139"/>
            <a:ext cx="159732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68579"/>
              </p:ext>
            </p:extLst>
          </p:nvPr>
        </p:nvGraphicFramePr>
        <p:xfrm>
          <a:off x="4376507" y="939952"/>
          <a:ext cx="5099481" cy="5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6" name="Equation" r:id="rId3" imgW="2146300" imgH="228600" progId="Equation.3">
                  <p:embed/>
                </p:oleObj>
              </mc:Choice>
              <mc:Fallback>
                <p:oleObj name="Equation" r:id="rId3" imgW="214630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507" y="939952"/>
                        <a:ext cx="5099481" cy="543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1315" y="129360"/>
            <a:ext cx="11521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Fractional </a:t>
            </a:r>
            <a:r>
              <a:rPr lang="en-US" sz="2800" b="1" dirty="0" err="1" smtClean="0">
                <a:latin typeface="Times New Roman" panose="02020603050405020304" pitchFamily="18" charset="0"/>
                <a:ea typeface="DengXian" panose="02010600030101010101" pitchFamily="2" charset="-122"/>
              </a:rPr>
              <a:t>Zener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 model to represent material attenuation features </a:t>
            </a:r>
            <a:endParaRPr lang="en-US" sz="2800" dirty="0"/>
          </a:p>
        </p:txBody>
      </p:sp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980844"/>
              </p:ext>
            </p:extLst>
          </p:nvPr>
        </p:nvGraphicFramePr>
        <p:xfrm>
          <a:off x="2964968" y="3357144"/>
          <a:ext cx="3739310" cy="130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" name="Equation" r:id="rId5" imgW="1473200" imgH="508000" progId="Equation.3">
                  <p:embed/>
                </p:oleObj>
              </mc:Choice>
              <mc:Fallback>
                <p:oleObj name="Equation" r:id="rId5" imgW="1473200" imgH="508000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4968" y="3357144"/>
                        <a:ext cx="3739310" cy="13055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778312"/>
              </p:ext>
            </p:extLst>
          </p:nvPr>
        </p:nvGraphicFramePr>
        <p:xfrm>
          <a:off x="3963968" y="5172075"/>
          <a:ext cx="1715127" cy="571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8" name="Equation" r:id="rId7" imgW="647419" imgH="215806" progId="Equation.3">
                  <p:embed/>
                </p:oleObj>
              </mc:Choice>
              <mc:Fallback>
                <p:oleObj name="Equation" r:id="rId7" imgW="647419" imgH="215806" progId="Equation.3">
                  <p:embed/>
                  <p:pic>
                    <p:nvPicPr>
                      <p:cNvPr id="5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968" y="5172075"/>
                        <a:ext cx="1715127" cy="5717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3692121" y="5824941"/>
            <a:ext cx="19639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imHei" panose="02010609060101010101" pitchFamily="49" charset="-122"/>
              </a:rPr>
              <a:t>fractional order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281" name="Picture 280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47" y="3301352"/>
            <a:ext cx="2843195" cy="3399493"/>
          </a:xfrm>
          <a:prstGeom prst="rect">
            <a:avLst/>
          </a:prstGeom>
          <a:noFill/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384465"/>
              </p:ext>
            </p:extLst>
          </p:nvPr>
        </p:nvGraphicFramePr>
        <p:xfrm>
          <a:off x="4224338" y="1581150"/>
          <a:ext cx="32686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9" name="Equation" r:id="rId10" imgW="1333440" imgH="253800" progId="Equation.DSMT4">
                  <p:embed/>
                </p:oleObj>
              </mc:Choice>
              <mc:Fallback>
                <p:oleObj name="Equation" r:id="rId10" imgW="133344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1581150"/>
                        <a:ext cx="3268662" cy="623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606782"/>
              </p:ext>
            </p:extLst>
          </p:nvPr>
        </p:nvGraphicFramePr>
        <p:xfrm>
          <a:off x="503238" y="1609725"/>
          <a:ext cx="31464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0" name="Equation" r:id="rId12" imgW="1307880" imgH="253800" progId="Equation.DSMT4">
                  <p:embed/>
                </p:oleObj>
              </mc:Choice>
              <mc:Fallback>
                <p:oleObj name="Equation" r:id="rId12" imgW="130788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1609725"/>
                        <a:ext cx="3146425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" name="Rectangle 281"/>
          <p:cNvSpPr/>
          <p:nvPr/>
        </p:nvSpPr>
        <p:spPr>
          <a:xfrm>
            <a:off x="351314" y="2017468"/>
            <a:ext cx="53351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Frequency dependent elastic parameter 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Relaxed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modulus × relaxation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function </a:t>
            </a:r>
            <a:endParaRPr lang="en-US" sz="2400" dirty="0"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 Fractional </a:t>
            </a:r>
            <a:r>
              <a:rPr lang="en-US" sz="2400" dirty="0" err="1" smtClean="0">
                <a:latin typeface="Times New Roman" panose="02020603050405020304" pitchFamily="18" charset="0"/>
                <a:ea typeface="DengXian" panose="02010600030101010101" pitchFamily="2" charset="-122"/>
              </a:rPr>
              <a:t>Zener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 model: </a:t>
            </a:r>
            <a:endParaRPr lang="en-US" sz="2400" dirty="0"/>
          </a:p>
        </p:txBody>
      </p:sp>
      <p:pic>
        <p:nvPicPr>
          <p:cNvPr id="283" name="Picture 282"/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582" y="2188682"/>
            <a:ext cx="3938491" cy="3938491"/>
          </a:xfrm>
          <a:prstGeom prst="rect">
            <a:avLst/>
          </a:prstGeom>
        </p:spPr>
      </p:pic>
      <p:sp>
        <p:nvSpPr>
          <p:cNvPr id="284" name="Rectangle 283"/>
          <p:cNvSpPr/>
          <p:nvPr/>
        </p:nvSpPr>
        <p:spPr>
          <a:xfrm>
            <a:off x="3681894" y="6353600"/>
            <a:ext cx="8487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To calculate the 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dispersion 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curves and 1/Q in full frequency range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915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414" y="2107647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The wave equation 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41342" y="543139"/>
            <a:ext cx="159732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679876"/>
              </p:ext>
            </p:extLst>
          </p:nvPr>
        </p:nvGraphicFramePr>
        <p:xfrm>
          <a:off x="4376507" y="2032775"/>
          <a:ext cx="5099481" cy="5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4" name="Equation" r:id="rId3" imgW="2146300" imgH="228600" progId="Equation.3">
                  <p:embed/>
                </p:oleObj>
              </mc:Choice>
              <mc:Fallback>
                <p:oleObj name="Equation" r:id="rId3" imgW="214630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507" y="2032775"/>
                        <a:ext cx="5099481" cy="543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79303" y="1126828"/>
            <a:ext cx="1593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lane wave</a:t>
            </a:r>
            <a:endParaRPr lang="en-US" sz="2400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84488" y="129360"/>
            <a:ext cx="7857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Dispersion </a:t>
            </a:r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curves and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1/Q calculation  </a:t>
            </a:r>
            <a:endParaRPr lang="en-US" sz="2800" b="1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101740"/>
              </p:ext>
            </p:extLst>
          </p:nvPr>
        </p:nvGraphicFramePr>
        <p:xfrm>
          <a:off x="3240983" y="1053817"/>
          <a:ext cx="4833688" cy="707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5" name="Equation" r:id="rId5" imgW="1562100" imgH="228600" progId="Equation.3">
                  <p:embed/>
                </p:oleObj>
              </mc:Choice>
              <mc:Fallback>
                <p:oleObj name="Equation" r:id="rId5" imgW="1562100" imgH="228600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983" y="1053817"/>
                        <a:ext cx="4833688" cy="7073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975658"/>
              </p:ext>
            </p:extLst>
          </p:nvPr>
        </p:nvGraphicFramePr>
        <p:xfrm>
          <a:off x="8175030" y="1124319"/>
          <a:ext cx="3538748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" name="Equation" r:id="rId7" imgW="1828800" imgH="215900" progId="Equation.3">
                  <p:embed/>
                </p:oleObj>
              </mc:Choice>
              <mc:Fallback>
                <p:oleObj name="Equation" r:id="rId7" imgW="1828800" imgH="215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030" y="1124319"/>
                        <a:ext cx="3538748" cy="4616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186584"/>
              </p:ext>
            </p:extLst>
          </p:nvPr>
        </p:nvGraphicFramePr>
        <p:xfrm>
          <a:off x="1970981" y="2888013"/>
          <a:ext cx="3247790" cy="955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7" name="Equation" r:id="rId9" imgW="1727200" imgH="508000" progId="Equation.3">
                  <p:embed/>
                </p:oleObj>
              </mc:Choice>
              <mc:Fallback>
                <p:oleObj name="Equation" r:id="rId9" imgW="1727200" imgH="508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981" y="2888013"/>
                        <a:ext cx="3247790" cy="9552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036519"/>
              </p:ext>
            </p:extLst>
          </p:nvPr>
        </p:nvGraphicFramePr>
        <p:xfrm>
          <a:off x="7906213" y="2825390"/>
          <a:ext cx="2605079" cy="949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" name="Equation" r:id="rId11" imgW="1358900" imgH="508000" progId="Equation.3">
                  <p:embed/>
                </p:oleObj>
              </mc:Choice>
              <mc:Fallback>
                <p:oleObj name="Equation" r:id="rId11" imgW="1358900" imgH="508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6213" y="2825390"/>
                        <a:ext cx="2605079" cy="9495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151724"/>
              </p:ext>
            </p:extLst>
          </p:nvPr>
        </p:nvGraphicFramePr>
        <p:xfrm>
          <a:off x="1679740" y="4030982"/>
          <a:ext cx="8062448" cy="479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9" name="Equation" r:id="rId13" imgW="3835400" imgH="228600" progId="Equation.3">
                  <p:embed/>
                </p:oleObj>
              </mc:Choice>
              <mc:Fallback>
                <p:oleObj name="Equation" r:id="rId13" imgW="38354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740" y="4030982"/>
                        <a:ext cx="8062448" cy="479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437318"/>
              </p:ext>
            </p:extLst>
          </p:nvPr>
        </p:nvGraphicFramePr>
        <p:xfrm>
          <a:off x="1679739" y="4888777"/>
          <a:ext cx="8401761" cy="4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0" name="Equation" r:id="rId15" imgW="3898900" imgH="228600" progId="Equation.3">
                  <p:embed/>
                </p:oleObj>
              </mc:Choice>
              <mc:Fallback>
                <p:oleObj name="Equation" r:id="rId15" imgW="38989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739" y="4888777"/>
                        <a:ext cx="8401761" cy="491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061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3313" y="1271910"/>
            <a:ext cx="4066405" cy="4912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451" y="1210905"/>
            <a:ext cx="5460078" cy="47524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92566" y="6308333"/>
            <a:ext cx="6971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Borcherdt</a:t>
            </a:r>
            <a:r>
              <a:rPr lang="en-US" dirty="0" smtClean="0"/>
              <a:t>, 1973, JGR, 78(14), 2442-2456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27325" y="129360"/>
            <a:ext cx="9616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Elliptical particle motion for P- and S- inhomogeneous waves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998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091543"/>
              </p:ext>
            </p:extLst>
          </p:nvPr>
        </p:nvGraphicFramePr>
        <p:xfrm>
          <a:off x="5856817" y="3221020"/>
          <a:ext cx="514350" cy="44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3" name="Equation" r:id="rId3" imgW="291973" imgH="253890" progId="Equation.3">
                  <p:embed/>
                </p:oleObj>
              </mc:Choice>
              <mc:Fallback>
                <p:oleObj name="Equation" r:id="rId3" imgW="291973" imgH="25389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6817" y="3221020"/>
                        <a:ext cx="514350" cy="448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575777" y="3238273"/>
            <a:ext cx="53888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(2) twice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the time-averaged 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strain-energy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density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726421"/>
              </p:ext>
            </p:extLst>
          </p:nvPr>
        </p:nvGraphicFramePr>
        <p:xfrm>
          <a:off x="1511888" y="3739183"/>
          <a:ext cx="3739635" cy="82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4" name="Equation" r:id="rId5" imgW="1167893" imgH="253890" progId="Equation.3">
                  <p:embed/>
                </p:oleObj>
              </mc:Choice>
              <mc:Fallback>
                <p:oleObj name="Equation" r:id="rId5" imgW="1167893" imgH="25389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888" y="3739183"/>
                        <a:ext cx="3739635" cy="8287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599775" y="3219620"/>
            <a:ext cx="20584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(Carcione 2001).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180061"/>
              </p:ext>
            </p:extLst>
          </p:nvPr>
        </p:nvGraphicFramePr>
        <p:xfrm>
          <a:off x="4651902" y="4823729"/>
          <a:ext cx="599621" cy="52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5" name="Equation" r:id="rId7" imgW="291973" imgH="253890" progId="Equation.3">
                  <p:embed/>
                </p:oleObj>
              </mc:Choice>
              <mc:Fallback>
                <p:oleObj name="Equation" r:id="rId7" imgW="291973" imgH="25389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902" y="4823729"/>
                        <a:ext cx="599621" cy="523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061991"/>
              </p:ext>
            </p:extLst>
          </p:nvPr>
        </p:nvGraphicFramePr>
        <p:xfrm>
          <a:off x="3847522" y="5129063"/>
          <a:ext cx="705497" cy="615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6" name="Equation" r:id="rId9" imgW="291973" imgH="253890" progId="Equation.3">
                  <p:embed/>
                </p:oleObj>
              </mc:Choice>
              <mc:Fallback>
                <p:oleObj name="Equation" r:id="rId9" imgW="291973" imgH="25389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7522" y="5129063"/>
                        <a:ext cx="705497" cy="6154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834664"/>
              </p:ext>
            </p:extLst>
          </p:nvPr>
        </p:nvGraphicFramePr>
        <p:xfrm>
          <a:off x="9171133" y="5170661"/>
          <a:ext cx="659623" cy="53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7" name="Equation" r:id="rId10" imgW="317225" imgH="253780" progId="Equation.3">
                  <p:embed/>
                </p:oleObj>
              </mc:Choice>
              <mc:Fallback>
                <p:oleObj name="Equation" r:id="rId10" imgW="317225" imgH="25378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1133" y="5170661"/>
                        <a:ext cx="659623" cy="5302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721933" y="4894946"/>
            <a:ext cx="39823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(3) the time-averaged energy density</a:t>
            </a:r>
            <a:r>
              <a:rPr kumimoji="0" lang="en-US" altLang="zh-CN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4389494" y="5254332"/>
            <a:ext cx="48992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and the time-averaged kinetic-energy density 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" name="Rectangle 47"/>
          <p:cNvSpPr>
            <a:spLocks noChangeArrowheads="1"/>
          </p:cNvSpPr>
          <p:nvPr/>
        </p:nvSpPr>
        <p:spPr bwMode="auto">
          <a:xfrm>
            <a:off x="9748949" y="5213275"/>
            <a:ext cx="19928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(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Buchen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1971). 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91830" y="5236725"/>
            <a:ext cx="23374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(normally the sum of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315496"/>
              </p:ext>
            </p:extLst>
          </p:nvPr>
        </p:nvGraphicFramePr>
        <p:xfrm>
          <a:off x="1639018" y="5653287"/>
          <a:ext cx="4764084" cy="834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8" name="Equation" r:id="rId12" imgW="1485255" imgH="253890" progId="Equation.3">
                  <p:embed/>
                </p:oleObj>
              </mc:Choice>
              <mc:Fallback>
                <p:oleObj name="Equation" r:id="rId12" imgW="1485255" imgH="253890" progId="Equation.3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018" y="5653287"/>
                        <a:ext cx="4764084" cy="8347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422167"/>
              </p:ext>
            </p:extLst>
          </p:nvPr>
        </p:nvGraphicFramePr>
        <p:xfrm>
          <a:off x="6740993" y="3784581"/>
          <a:ext cx="5197270" cy="686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9" name="Equation" r:id="rId14" imgW="1778000" imgH="241300" progId="Equation.3">
                  <p:embed/>
                </p:oleObj>
              </mc:Choice>
              <mc:Fallback>
                <p:oleObj name="Equation" r:id="rId14" imgW="1778000" imgH="24130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993" y="3784581"/>
                        <a:ext cx="5197270" cy="6867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507979"/>
              </p:ext>
            </p:extLst>
          </p:nvPr>
        </p:nvGraphicFramePr>
        <p:xfrm>
          <a:off x="7810662" y="5622957"/>
          <a:ext cx="2984752" cy="663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0" name="Equation" r:id="rId16" imgW="1028700" imgH="228600" progId="Equation.3">
                  <p:embed/>
                </p:oleObj>
              </mc:Choice>
              <mc:Fallback>
                <p:oleObj name="Equation" r:id="rId16" imgW="1028700" imgH="228600" progId="Equation.3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662" y="5622957"/>
                        <a:ext cx="2984752" cy="6632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5550554" y="4063221"/>
            <a:ext cx="82061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31089" y="5923653"/>
            <a:ext cx="82061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85750" y="348285"/>
            <a:ext cx="11906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G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eneral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 definitions of 1/Q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 and the special cases for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 homogeneous waves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599590" y="1834714"/>
            <a:ext cx="42475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(1)  maximum strain-energy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density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251970" y="1800400"/>
            <a:ext cx="59609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DengXian" panose="02010600030101010101" pitchFamily="2" charset="-122"/>
              </a:rPr>
              <a:t>Borcherdt</a:t>
            </a:r>
            <a:r>
              <a:rPr lang="en-US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 1977, 1982; </a:t>
            </a:r>
            <a:r>
              <a:rPr lang="en-US" sz="2000" dirty="0" err="1">
                <a:latin typeface="Times New Roman" panose="02020603050405020304" pitchFamily="18" charset="0"/>
                <a:ea typeface="DengXian" panose="02010600030101010101" pitchFamily="2" charset="-122"/>
              </a:rPr>
              <a:t>Borcherdt</a:t>
            </a:r>
            <a:r>
              <a:rPr lang="en-US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 &amp; </a:t>
            </a:r>
            <a:r>
              <a:rPr lang="en-US" sz="2000" dirty="0" err="1">
                <a:latin typeface="Times New Roman" panose="02020603050405020304" pitchFamily="18" charset="0"/>
                <a:ea typeface="DengXian" panose="02010600030101010101" pitchFamily="2" charset="-122"/>
              </a:rPr>
              <a:t>Wennerberg</a:t>
            </a:r>
            <a:r>
              <a:rPr lang="en-US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 1985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).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517425"/>
              </p:ext>
            </p:extLst>
          </p:nvPr>
        </p:nvGraphicFramePr>
        <p:xfrm>
          <a:off x="9288784" y="1166349"/>
          <a:ext cx="640297" cy="533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1" name="Equation" r:id="rId18" imgW="304560" imgH="253800" progId="Equation.3">
                  <p:embed/>
                </p:oleObj>
              </mc:Choice>
              <mc:Fallback>
                <p:oleObj name="Equation" r:id="rId18" imgW="3045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288784" y="1166349"/>
                        <a:ext cx="640297" cy="5335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280239"/>
              </p:ext>
            </p:extLst>
          </p:nvPr>
        </p:nvGraphicFramePr>
        <p:xfrm>
          <a:off x="4740265" y="1703620"/>
          <a:ext cx="457189" cy="587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2" name="Equation" r:id="rId20" imgW="177646" imgH="228402" progId="Equation.3">
                  <p:embed/>
                </p:oleObj>
              </mc:Choice>
              <mc:Fallback>
                <p:oleObj name="Equation" r:id="rId20" imgW="177646" imgH="228402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265" y="1703620"/>
                        <a:ext cx="457189" cy="5878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142876" y="1202309"/>
            <a:ext cx="9145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Three definitions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: Ratio of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the time-averaged dissipated energy</a:t>
            </a:r>
            <a:r>
              <a:rPr kumimoji="0" lang="en-US" alt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density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9653979" y="1202308"/>
            <a:ext cx="857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o: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648445"/>
              </p:ext>
            </p:extLst>
          </p:nvPr>
        </p:nvGraphicFramePr>
        <p:xfrm>
          <a:off x="1628784" y="2314574"/>
          <a:ext cx="4885263" cy="8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3" name="Equation" r:id="rId22" imgW="1536033" imgH="253890" progId="Equation.3">
                  <p:embed/>
                </p:oleObj>
              </mc:Choice>
              <mc:Fallback>
                <p:oleObj name="Equation" r:id="rId22" imgW="1536033" imgH="25389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84" y="2314574"/>
                        <a:ext cx="4885263" cy="824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358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29206" y="1085015"/>
            <a:ext cx="1059354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‘..</a:t>
            </a:r>
            <a:r>
              <a:rPr lang="en-US" sz="2400" b="1" dirty="0" smtClean="0"/>
              <a:t>an increase </a:t>
            </a:r>
            <a:r>
              <a:rPr lang="en-US" sz="2400" b="1" dirty="0"/>
              <a:t>in inhomogeneity of the </a:t>
            </a:r>
            <a:r>
              <a:rPr lang="en-US" sz="2400" b="1" dirty="0" err="1" smtClean="0"/>
              <a:t>wavefields</a:t>
            </a:r>
            <a:r>
              <a:rPr lang="en-US" sz="2400" b="1" dirty="0" smtClean="0"/>
              <a:t> </a:t>
            </a:r>
            <a:r>
              <a:rPr lang="en-US" sz="2400" b="1" dirty="0"/>
              <a:t>causes the velocity to </a:t>
            </a:r>
            <a:r>
              <a:rPr lang="en-US" sz="2400" b="1" dirty="0" smtClean="0"/>
              <a:t> decrease, the </a:t>
            </a:r>
            <a:r>
              <a:rPr lang="en-US" sz="2400" b="1" dirty="0"/>
              <a:t>fractional-energy loss </a:t>
            </a:r>
            <a:r>
              <a:rPr lang="en-US" sz="2400" b="1" dirty="0" smtClean="0"/>
              <a:t>(1/Q) </a:t>
            </a:r>
            <a:r>
              <a:rPr lang="en-US" sz="2400" b="1" dirty="0"/>
              <a:t>to increase</a:t>
            </a:r>
            <a:r>
              <a:rPr lang="en-US" sz="2400" b="1" dirty="0" smtClean="0"/>
              <a:t>, …’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.. </a:t>
            </a:r>
            <a:r>
              <a:rPr lang="en-US" sz="2400" b="1" dirty="0"/>
              <a:t>1/Q for inhomogeneous waves are shown to be </a:t>
            </a:r>
            <a:r>
              <a:rPr lang="en-US" sz="2400" b="1" dirty="0" smtClean="0"/>
              <a:t>greater than </a:t>
            </a:r>
            <a:r>
              <a:rPr lang="en-US" sz="2400" b="1" dirty="0"/>
              <a:t>corresponding characteristics for homogeneous waves, with the deviations</a:t>
            </a:r>
          </a:p>
          <a:p>
            <a:r>
              <a:rPr lang="en-US" sz="2400" b="1" dirty="0"/>
              <a:t>increasing as the </a:t>
            </a:r>
            <a:r>
              <a:rPr lang="en-US" sz="2400" b="1" dirty="0" smtClean="0"/>
              <a:t>degree of wave inhomogeneity </a:t>
            </a:r>
            <a:r>
              <a:rPr lang="en-US" sz="2400" b="1" dirty="0"/>
              <a:t>is increased for waves of fixed </a:t>
            </a:r>
            <a:r>
              <a:rPr lang="en-US" sz="2400" b="1" dirty="0" smtClean="0"/>
              <a:t>maximum displacement </a:t>
            </a:r>
            <a:r>
              <a:rPr lang="en-US" sz="2400" b="1" dirty="0"/>
              <a:t>amplitude</a:t>
            </a:r>
            <a:r>
              <a:rPr lang="en-US" sz="2400" b="1" dirty="0" smtClean="0"/>
              <a:t>.</a:t>
            </a:r>
          </a:p>
          <a:p>
            <a:endParaRPr lang="en-US" altLang="en-US" sz="2400" b="1" dirty="0" smtClean="0"/>
          </a:p>
          <a:p>
            <a:r>
              <a:rPr lang="en-US" altLang="en-US" sz="2400" b="1" dirty="0" smtClean="0"/>
              <a:t>                 *</a:t>
            </a:r>
            <a:r>
              <a:rPr lang="en-US" altLang="en-US" sz="2400" b="1" dirty="0" err="1" smtClean="0"/>
              <a:t>Borcherdt</a:t>
            </a:r>
            <a:r>
              <a:rPr lang="en-US" altLang="en-US" sz="2400" b="1" dirty="0" smtClean="0"/>
              <a:t> and </a:t>
            </a:r>
            <a:r>
              <a:rPr lang="en-US" altLang="en-US" sz="2400" b="1" dirty="0" err="1" smtClean="0"/>
              <a:t>Wennerberg</a:t>
            </a:r>
            <a:r>
              <a:rPr lang="en-US" altLang="en-US" sz="2400" b="1" dirty="0" smtClean="0"/>
              <a:t>, 1985. BSSA, 75(6), 1729-1763.</a:t>
            </a:r>
            <a:endParaRPr lang="en-US" altLang="en-US" sz="2400" b="1" dirty="0"/>
          </a:p>
          <a:p>
            <a:endParaRPr lang="en-US" alt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1031380" y="182597"/>
            <a:ext cx="9207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Previous results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 of 1/Q</a:t>
            </a:r>
            <a:r>
              <a:rPr kumimoji="0" lang="en-US" sz="2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B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</a:rPr>
              <a:t> for inhomogeneous waves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511289"/>
              </p:ext>
            </p:extLst>
          </p:nvPr>
        </p:nvGraphicFramePr>
        <p:xfrm>
          <a:off x="3705617" y="5585361"/>
          <a:ext cx="414068" cy="41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6" name="Equation" r:id="rId3" imgW="164885" imgH="164885" progId="Equation.3">
                  <p:embed/>
                </p:oleObj>
              </mc:Choice>
              <mc:Fallback>
                <p:oleObj name="Equation" r:id="rId3" imgW="164885" imgH="164885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617" y="5585361"/>
                        <a:ext cx="414068" cy="414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271453"/>
              </p:ext>
            </p:extLst>
          </p:nvPr>
        </p:nvGraphicFramePr>
        <p:xfrm>
          <a:off x="2732312" y="5475940"/>
          <a:ext cx="601763" cy="78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7" name="Equation" r:id="rId5" imgW="126720" imgH="164880" progId="Equation.3">
                  <p:embed/>
                </p:oleObj>
              </mc:Choice>
              <mc:Fallback>
                <p:oleObj name="Equation" r:id="rId5" imgW="126720" imgH="164880" progId="Equation.3">
                  <p:embed/>
                  <p:pic>
                    <p:nvPicPr>
                      <p:cNvPr id="43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312" y="5475940"/>
                        <a:ext cx="601763" cy="78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3214345" y="5611765"/>
            <a:ext cx="491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or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588584" y="5585361"/>
            <a:ext cx="2127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Inhomogeneity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925980" y="5756706"/>
            <a:ext cx="118872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4214804" y="5372107"/>
            <a:ext cx="772423" cy="671512"/>
          </a:xfrm>
          <a:custGeom>
            <a:avLst/>
            <a:gdLst>
              <a:gd name="connsiteX0" fmla="*/ 0 w 772423"/>
              <a:gd name="connsiteY0" fmla="*/ 671512 h 671512"/>
              <a:gd name="connsiteX1" fmla="*/ 157162 w 772423"/>
              <a:gd name="connsiteY1" fmla="*/ 628650 h 671512"/>
              <a:gd name="connsiteX2" fmla="*/ 328612 w 772423"/>
              <a:gd name="connsiteY2" fmla="*/ 600075 h 671512"/>
              <a:gd name="connsiteX3" fmla="*/ 414337 w 772423"/>
              <a:gd name="connsiteY3" fmla="*/ 557212 h 671512"/>
              <a:gd name="connsiteX4" fmla="*/ 500062 w 772423"/>
              <a:gd name="connsiteY4" fmla="*/ 485775 h 671512"/>
              <a:gd name="connsiteX5" fmla="*/ 542925 w 772423"/>
              <a:gd name="connsiteY5" fmla="*/ 471487 h 671512"/>
              <a:gd name="connsiteX6" fmla="*/ 571500 w 772423"/>
              <a:gd name="connsiteY6" fmla="*/ 428625 h 671512"/>
              <a:gd name="connsiteX7" fmla="*/ 614362 w 772423"/>
              <a:gd name="connsiteY7" fmla="*/ 400050 h 671512"/>
              <a:gd name="connsiteX8" fmla="*/ 671512 w 772423"/>
              <a:gd name="connsiteY8" fmla="*/ 314325 h 671512"/>
              <a:gd name="connsiteX9" fmla="*/ 728662 w 772423"/>
              <a:gd name="connsiteY9" fmla="*/ 200025 h 671512"/>
              <a:gd name="connsiteX10" fmla="*/ 742950 w 772423"/>
              <a:gd name="connsiteY10" fmla="*/ 142875 h 671512"/>
              <a:gd name="connsiteX11" fmla="*/ 771525 w 772423"/>
              <a:gd name="connsiteY11" fmla="*/ 42862 h 671512"/>
              <a:gd name="connsiteX12" fmla="*/ 771525 w 772423"/>
              <a:gd name="connsiteY12" fmla="*/ 0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2423" h="671512">
                <a:moveTo>
                  <a:pt x="0" y="671512"/>
                </a:moveTo>
                <a:cubicBezTo>
                  <a:pt x="16898" y="666684"/>
                  <a:pt x="124141" y="634841"/>
                  <a:pt x="157162" y="628650"/>
                </a:cubicBezTo>
                <a:cubicBezTo>
                  <a:pt x="214108" y="617973"/>
                  <a:pt x="328612" y="600075"/>
                  <a:pt x="328612" y="600075"/>
                </a:cubicBezTo>
                <a:cubicBezTo>
                  <a:pt x="451453" y="518182"/>
                  <a:pt x="296031" y="616366"/>
                  <a:pt x="414337" y="557212"/>
                </a:cubicBezTo>
                <a:cubicBezTo>
                  <a:pt x="507834" y="510463"/>
                  <a:pt x="405260" y="548976"/>
                  <a:pt x="500062" y="485775"/>
                </a:cubicBezTo>
                <a:cubicBezTo>
                  <a:pt x="512593" y="477421"/>
                  <a:pt x="528637" y="476250"/>
                  <a:pt x="542925" y="471487"/>
                </a:cubicBezTo>
                <a:cubicBezTo>
                  <a:pt x="552450" y="457200"/>
                  <a:pt x="559358" y="440767"/>
                  <a:pt x="571500" y="428625"/>
                </a:cubicBezTo>
                <a:cubicBezTo>
                  <a:pt x="583642" y="416483"/>
                  <a:pt x="603055" y="412973"/>
                  <a:pt x="614362" y="400050"/>
                </a:cubicBezTo>
                <a:cubicBezTo>
                  <a:pt x="636977" y="374204"/>
                  <a:pt x="652462" y="342900"/>
                  <a:pt x="671512" y="314325"/>
                </a:cubicBezTo>
                <a:cubicBezTo>
                  <a:pt x="706512" y="261824"/>
                  <a:pt x="705361" y="269928"/>
                  <a:pt x="728662" y="200025"/>
                </a:cubicBezTo>
                <a:cubicBezTo>
                  <a:pt x="734872" y="181396"/>
                  <a:pt x="737556" y="161756"/>
                  <a:pt x="742950" y="142875"/>
                </a:cubicBezTo>
                <a:cubicBezTo>
                  <a:pt x="754579" y="102173"/>
                  <a:pt x="765146" y="87516"/>
                  <a:pt x="771525" y="42862"/>
                </a:cubicBezTo>
                <a:cubicBezTo>
                  <a:pt x="773546" y="28718"/>
                  <a:pt x="771525" y="14287"/>
                  <a:pt x="771525" y="0"/>
                </a:cubicBezTo>
              </a:path>
            </a:pathLst>
          </a:custGeom>
          <a:noFill/>
          <a:ln w="412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252851" y="5530785"/>
            <a:ext cx="791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1/Q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endParaRPr lang="en-US" dirty="0"/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7655924" y="5561562"/>
            <a:ext cx="16197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400" noProof="0" dirty="0" smtClean="0">
                <a:solidFill>
                  <a:prstClr val="black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attenuation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10267955" y="5367339"/>
            <a:ext cx="772423" cy="671512"/>
          </a:xfrm>
          <a:custGeom>
            <a:avLst/>
            <a:gdLst>
              <a:gd name="connsiteX0" fmla="*/ 0 w 772423"/>
              <a:gd name="connsiteY0" fmla="*/ 671512 h 671512"/>
              <a:gd name="connsiteX1" fmla="*/ 157162 w 772423"/>
              <a:gd name="connsiteY1" fmla="*/ 628650 h 671512"/>
              <a:gd name="connsiteX2" fmla="*/ 328612 w 772423"/>
              <a:gd name="connsiteY2" fmla="*/ 600075 h 671512"/>
              <a:gd name="connsiteX3" fmla="*/ 414337 w 772423"/>
              <a:gd name="connsiteY3" fmla="*/ 557212 h 671512"/>
              <a:gd name="connsiteX4" fmla="*/ 500062 w 772423"/>
              <a:gd name="connsiteY4" fmla="*/ 485775 h 671512"/>
              <a:gd name="connsiteX5" fmla="*/ 542925 w 772423"/>
              <a:gd name="connsiteY5" fmla="*/ 471487 h 671512"/>
              <a:gd name="connsiteX6" fmla="*/ 571500 w 772423"/>
              <a:gd name="connsiteY6" fmla="*/ 428625 h 671512"/>
              <a:gd name="connsiteX7" fmla="*/ 614362 w 772423"/>
              <a:gd name="connsiteY7" fmla="*/ 400050 h 671512"/>
              <a:gd name="connsiteX8" fmla="*/ 671512 w 772423"/>
              <a:gd name="connsiteY8" fmla="*/ 314325 h 671512"/>
              <a:gd name="connsiteX9" fmla="*/ 728662 w 772423"/>
              <a:gd name="connsiteY9" fmla="*/ 200025 h 671512"/>
              <a:gd name="connsiteX10" fmla="*/ 742950 w 772423"/>
              <a:gd name="connsiteY10" fmla="*/ 142875 h 671512"/>
              <a:gd name="connsiteX11" fmla="*/ 771525 w 772423"/>
              <a:gd name="connsiteY11" fmla="*/ 42862 h 671512"/>
              <a:gd name="connsiteX12" fmla="*/ 771525 w 772423"/>
              <a:gd name="connsiteY12" fmla="*/ 0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2423" h="671512">
                <a:moveTo>
                  <a:pt x="0" y="671512"/>
                </a:moveTo>
                <a:cubicBezTo>
                  <a:pt x="16898" y="666684"/>
                  <a:pt x="124141" y="634841"/>
                  <a:pt x="157162" y="628650"/>
                </a:cubicBezTo>
                <a:cubicBezTo>
                  <a:pt x="214108" y="617973"/>
                  <a:pt x="328612" y="600075"/>
                  <a:pt x="328612" y="600075"/>
                </a:cubicBezTo>
                <a:cubicBezTo>
                  <a:pt x="451453" y="518182"/>
                  <a:pt x="296031" y="616366"/>
                  <a:pt x="414337" y="557212"/>
                </a:cubicBezTo>
                <a:cubicBezTo>
                  <a:pt x="507834" y="510463"/>
                  <a:pt x="405260" y="548976"/>
                  <a:pt x="500062" y="485775"/>
                </a:cubicBezTo>
                <a:cubicBezTo>
                  <a:pt x="512593" y="477421"/>
                  <a:pt x="528637" y="476250"/>
                  <a:pt x="542925" y="471487"/>
                </a:cubicBezTo>
                <a:cubicBezTo>
                  <a:pt x="552450" y="457200"/>
                  <a:pt x="559358" y="440767"/>
                  <a:pt x="571500" y="428625"/>
                </a:cubicBezTo>
                <a:cubicBezTo>
                  <a:pt x="583642" y="416483"/>
                  <a:pt x="603055" y="412973"/>
                  <a:pt x="614362" y="400050"/>
                </a:cubicBezTo>
                <a:cubicBezTo>
                  <a:pt x="636977" y="374204"/>
                  <a:pt x="652462" y="342900"/>
                  <a:pt x="671512" y="314325"/>
                </a:cubicBezTo>
                <a:cubicBezTo>
                  <a:pt x="706512" y="261824"/>
                  <a:pt x="705361" y="269928"/>
                  <a:pt x="728662" y="200025"/>
                </a:cubicBezTo>
                <a:cubicBezTo>
                  <a:pt x="734872" y="181396"/>
                  <a:pt x="737556" y="161756"/>
                  <a:pt x="742950" y="142875"/>
                </a:cubicBezTo>
                <a:cubicBezTo>
                  <a:pt x="754579" y="102173"/>
                  <a:pt x="765146" y="87516"/>
                  <a:pt x="771525" y="42862"/>
                </a:cubicBezTo>
                <a:cubicBezTo>
                  <a:pt x="773546" y="28718"/>
                  <a:pt x="771525" y="14287"/>
                  <a:pt x="771525" y="0"/>
                </a:cubicBezTo>
              </a:path>
            </a:pathLst>
          </a:custGeom>
          <a:noFill/>
          <a:ln w="412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8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334211"/>
              </p:ext>
            </p:extLst>
          </p:nvPr>
        </p:nvGraphicFramePr>
        <p:xfrm>
          <a:off x="400053" y="2674707"/>
          <a:ext cx="11266099" cy="834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" name="Equation" r:id="rId3" imgW="5143500" imgH="381000" progId="Equation.3">
                  <p:embed/>
                </p:oleObj>
              </mc:Choice>
              <mc:Fallback>
                <p:oleObj name="Equation" r:id="rId3" imgW="51435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3" y="2674707"/>
                        <a:ext cx="11266099" cy="834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608419"/>
              </p:ext>
            </p:extLst>
          </p:nvPr>
        </p:nvGraphicFramePr>
        <p:xfrm>
          <a:off x="342902" y="3304704"/>
          <a:ext cx="11343470" cy="830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0" name="Equation" r:id="rId5" imgW="5207000" imgH="381000" progId="Equation.3">
                  <p:embed/>
                </p:oleObj>
              </mc:Choice>
              <mc:Fallback>
                <p:oleObj name="Equation" r:id="rId5" imgW="5207000" imgH="38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2" y="3304704"/>
                        <a:ext cx="11343470" cy="8300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407926"/>
              </p:ext>
            </p:extLst>
          </p:nvPr>
        </p:nvGraphicFramePr>
        <p:xfrm>
          <a:off x="1542514" y="1578082"/>
          <a:ext cx="1708030" cy="1003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1" name="Equation" r:id="rId7" imgW="723586" imgH="431613" progId="Equation.3">
                  <p:embed/>
                </p:oleObj>
              </mc:Choice>
              <mc:Fallback>
                <p:oleObj name="Equation" r:id="rId7" imgW="723586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2514" y="1578082"/>
                        <a:ext cx="1708030" cy="10038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035170"/>
              </p:ext>
            </p:extLst>
          </p:nvPr>
        </p:nvGraphicFramePr>
        <p:xfrm>
          <a:off x="5389029" y="1525802"/>
          <a:ext cx="4491186" cy="1108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2" name="Equation" r:id="rId9" imgW="1981200" imgH="495300" progId="Equation.3">
                  <p:embed/>
                </p:oleObj>
              </mc:Choice>
              <mc:Fallback>
                <p:oleObj name="Equation" r:id="rId9" imgW="1981200" imgH="495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029" y="1525802"/>
                        <a:ext cx="4491186" cy="11084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9390920" y="880362"/>
            <a:ext cx="24272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Liu et al., 2020, JGE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735941" y="357142"/>
            <a:ext cx="8627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Explicit dissipation 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factors </a:t>
            </a:r>
            <a:r>
              <a:rPr lang="en-US" sz="28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for inhomogeneous P</a:t>
            </a:r>
            <a:r>
              <a:rPr lang="en-US" sz="2800" b="1" dirty="0" smtClean="0">
                <a:latin typeface="Times New Roman" panose="02020603050405020304" pitchFamily="18" charset="0"/>
                <a:ea typeface="DengXian" panose="02010600030101010101" pitchFamily="2" charset="-122"/>
              </a:rPr>
              <a:t>-waves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253011"/>
              </p:ext>
            </p:extLst>
          </p:nvPr>
        </p:nvGraphicFramePr>
        <p:xfrm>
          <a:off x="250228" y="4531360"/>
          <a:ext cx="4451885" cy="869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3" name="Equation" r:id="rId11" imgW="2146300" imgH="419100" progId="Equation.3">
                  <p:embed/>
                </p:oleObj>
              </mc:Choice>
              <mc:Fallback>
                <p:oleObj name="Equation" r:id="rId11" imgW="2146300" imgH="419100" progId="Equation.3">
                  <p:embed/>
                  <p:pic>
                    <p:nvPicPr>
                      <p:cNvPr id="0" name="Object 2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228" y="4531360"/>
                        <a:ext cx="4451885" cy="8693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50353"/>
              </p:ext>
            </p:extLst>
          </p:nvPr>
        </p:nvGraphicFramePr>
        <p:xfrm>
          <a:off x="5629275" y="4389241"/>
          <a:ext cx="6405670" cy="1011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4" name="Equation" r:id="rId13" imgW="3390900" imgH="533400" progId="Equation.3">
                  <p:embed/>
                </p:oleObj>
              </mc:Choice>
              <mc:Fallback>
                <p:oleObj name="Equation" r:id="rId13" imgW="3390900" imgH="533400" progId="Equation.3">
                  <p:embed/>
                  <p:pic>
                    <p:nvPicPr>
                      <p:cNvPr id="0" name="Object 2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4389241"/>
                        <a:ext cx="6405670" cy="10114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425227"/>
              </p:ext>
            </p:extLst>
          </p:nvPr>
        </p:nvGraphicFramePr>
        <p:xfrm>
          <a:off x="735941" y="5878960"/>
          <a:ext cx="3293134" cy="979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5" name="Equation" r:id="rId15" imgW="1409700" imgH="419100" progId="Equation.3">
                  <p:embed/>
                </p:oleObj>
              </mc:Choice>
              <mc:Fallback>
                <p:oleObj name="Equation" r:id="rId15" imgW="1409700" imgH="419100" progId="Equation.3">
                  <p:embed/>
                  <p:pic>
                    <p:nvPicPr>
                      <p:cNvPr id="0" name="Object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941" y="5878960"/>
                        <a:ext cx="3293134" cy="979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3233341" y="5440624"/>
            <a:ext cx="4919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</a:t>
            </a:r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- waves limiting dissipation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factors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13861" y="4047434"/>
            <a:ext cx="8409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issipation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factors of </a:t>
            </a:r>
            <a:r>
              <a:rPr lang="en-US" sz="24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homogeneous P-waves as the special </a:t>
            </a:r>
            <a:r>
              <a:rPr lang="en-US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case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198164"/>
              </p:ext>
            </p:extLst>
          </p:nvPr>
        </p:nvGraphicFramePr>
        <p:xfrm>
          <a:off x="6654677" y="6122637"/>
          <a:ext cx="3225537" cy="902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" name="Equation" r:id="rId17" imgW="1498600" imgH="419100" progId="Equation.3">
                  <p:embed/>
                </p:oleObj>
              </mc:Choice>
              <mc:Fallback>
                <p:oleObj name="Equation" r:id="rId17" imgW="1498600" imgH="419100" progId="Equation.3">
                  <p:embed/>
                  <p:pic>
                    <p:nvPicPr>
                      <p:cNvPr id="0" name="Object 5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677" y="6122637"/>
                        <a:ext cx="3225537" cy="902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288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755</Words>
  <Application>Microsoft Office PowerPoint</Application>
  <PresentationFormat>Widescreen</PresentationFormat>
  <Paragraphs>108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等线</vt:lpstr>
      <vt:lpstr>等线</vt:lpstr>
      <vt:lpstr>SimHei</vt:lpstr>
      <vt:lpstr>SimSun</vt:lpstr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88</cp:revision>
  <dcterms:created xsi:type="dcterms:W3CDTF">2020-02-21T07:53:23Z</dcterms:created>
  <dcterms:modified xsi:type="dcterms:W3CDTF">2020-04-27T08:31:45Z</dcterms:modified>
</cp:coreProperties>
</file>