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56" r:id="rId2"/>
    <p:sldId id="305" r:id="rId3"/>
    <p:sldId id="292" r:id="rId4"/>
    <p:sldId id="309" r:id="rId5"/>
    <p:sldId id="310" r:id="rId6"/>
    <p:sldId id="313" r:id="rId7"/>
    <p:sldId id="312" r:id="rId8"/>
    <p:sldId id="296" r:id="rId9"/>
    <p:sldId id="31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E6"/>
    <a:srgbClr val="151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27" autoAdjust="0"/>
    <p:restoredTop sz="94622" autoAdjust="0"/>
  </p:normalViewPr>
  <p:slideViewPr>
    <p:cSldViewPr snapToGrid="0">
      <p:cViewPr varScale="1">
        <p:scale>
          <a:sx n="109" d="100"/>
          <a:sy n="109" d="100"/>
        </p:scale>
        <p:origin x="9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756E6-7C79-4C1B-A6D8-B8118533E8EB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71CCA-AFE9-40D2-AD4E-77F51904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2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87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660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206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005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504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684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05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708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8178-8D2C-47F4-9C0C-32864C6983BB}" type="datetime1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5713-C422-424A-B413-336F4C80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80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76AA-F1F6-4EB7-BF08-B96431A6215B}" type="datetime1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5713-C422-424A-B413-336F4C80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97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5870E-FC2D-431A-9E1A-08D96C2CFA58}" type="datetime1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5713-C422-424A-B413-336F4C80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06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A68B-5155-4512-A02F-5075FE0986FE}" type="datetime1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7654" y="6109591"/>
            <a:ext cx="3201444" cy="858642"/>
          </a:xfrm>
        </p:spPr>
        <p:txBody>
          <a:bodyPr/>
          <a:lstStyle>
            <a:lvl1pPr>
              <a:defRPr sz="2000"/>
            </a:lvl1pPr>
          </a:lstStyle>
          <a:p>
            <a:fld id="{D0BC5713-C422-424A-B413-336F4C801E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362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5F34-035D-4154-9A84-5DCDAA87B605}" type="datetime1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5713-C422-424A-B413-336F4C80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3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31EDA-37FC-4954-8E4E-B7A08513DE28}" type="datetime1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5713-C422-424A-B413-336F4C80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27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C2DE-81AB-4BCF-93E5-36BD45B076C9}" type="datetime1">
              <a:rPr lang="en-US" smtClean="0"/>
              <a:t>5/7/2020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5713-C422-424A-B413-336F4C80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22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2CF5-F636-462E-8AE4-77C2D7C7B20D}" type="datetime1">
              <a:rPr lang="en-US" smtClean="0"/>
              <a:t>5/7/2020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5713-C422-424A-B413-336F4C80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33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1C54-674B-4766-90F4-C0C8B82AF9D7}" type="datetime1">
              <a:rPr lang="en-US" smtClean="0"/>
              <a:t>5/7/2020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5713-C422-424A-B413-336F4C80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5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A6C-5FA5-4C66-9264-7A41612F479B}" type="datetime1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5713-C422-424A-B413-336F4C80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5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38FD-A726-44A9-9F64-B148EA719D84}" type="datetime1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5713-C422-424A-B413-336F4C80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59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FDA48-3307-4816-B3C6-D9BD587735FC}" type="datetime1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5713-C422-424A-B413-336F4C80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9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A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6451" y="750277"/>
            <a:ext cx="9799096" cy="2678723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2"/>
                </a:solidFill>
              </a:rPr>
              <a:t>Sediment sorting in tidal sand </a:t>
            </a:r>
            <a:r>
              <a:rPr lang="en-US" sz="4400" dirty="0" smtClean="0">
                <a:solidFill>
                  <a:schemeClr val="bg2"/>
                </a:solidFill>
              </a:rPr>
              <a:t>wave </a:t>
            </a:r>
            <a:r>
              <a:rPr lang="en-US" sz="4400" dirty="0">
                <a:solidFill>
                  <a:schemeClr val="bg2"/>
                </a:solidFill>
              </a:rPr>
              <a:t>fields: the internal structure revealed</a:t>
            </a:r>
            <a:r>
              <a:rPr lang="en-US" sz="4400" dirty="0" smtClean="0">
                <a:solidFill>
                  <a:schemeClr val="bg2"/>
                </a:solidFill>
              </a:rPr>
              <a:t>?</a:t>
            </a:r>
            <a:br>
              <a:rPr lang="en-US" sz="4400" dirty="0" smtClean="0">
                <a:solidFill>
                  <a:schemeClr val="bg2"/>
                </a:solidFill>
              </a:rPr>
            </a:br>
            <a:r>
              <a:rPr lang="en-US" sz="2800" dirty="0" smtClean="0">
                <a:solidFill>
                  <a:schemeClr val="bg2"/>
                </a:solidFill>
              </a:rPr>
              <a:t>A model study with Delft3D</a:t>
            </a:r>
            <a:endParaRPr lang="en-US" sz="2800" dirty="0">
              <a:solidFill>
                <a:srgbClr val="E7E6E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25257"/>
            <a:ext cx="9144000" cy="1761218"/>
          </a:xfrm>
        </p:spPr>
        <p:txBody>
          <a:bodyPr>
            <a:normAutofit/>
          </a:bodyPr>
          <a:lstStyle/>
          <a:p>
            <a:endParaRPr lang="en-US" sz="300" dirty="0">
              <a:solidFill>
                <a:schemeClr val="bg2"/>
              </a:solidFill>
            </a:endParaRPr>
          </a:p>
          <a:p>
            <a:r>
              <a:rPr lang="en-US" u="sng" dirty="0" smtClean="0">
                <a:solidFill>
                  <a:schemeClr val="bg2"/>
                </a:solidFill>
              </a:rPr>
              <a:t>Johan </a:t>
            </a:r>
            <a:r>
              <a:rPr lang="en-US" u="sng" dirty="0">
                <a:solidFill>
                  <a:schemeClr val="bg2"/>
                </a:solidFill>
              </a:rPr>
              <a:t>Damveld</a:t>
            </a:r>
            <a:r>
              <a:rPr lang="en-US" dirty="0">
                <a:solidFill>
                  <a:schemeClr val="bg2"/>
                </a:solidFill>
              </a:rPr>
              <a:t>, Bas </a:t>
            </a:r>
            <a:r>
              <a:rPr lang="en-US" dirty="0" err="1">
                <a:solidFill>
                  <a:schemeClr val="bg2"/>
                </a:solidFill>
              </a:rPr>
              <a:t>Borsje</a:t>
            </a:r>
            <a:r>
              <a:rPr lang="en-US" dirty="0">
                <a:solidFill>
                  <a:schemeClr val="bg2"/>
                </a:solidFill>
              </a:rPr>
              <a:t>, Pieter </a:t>
            </a:r>
            <a:r>
              <a:rPr lang="en-US" dirty="0" err="1">
                <a:solidFill>
                  <a:schemeClr val="bg2"/>
                </a:solidFill>
              </a:rPr>
              <a:t>Roos</a:t>
            </a:r>
            <a:r>
              <a:rPr lang="en-US" dirty="0">
                <a:solidFill>
                  <a:schemeClr val="bg2"/>
                </a:solidFill>
              </a:rPr>
              <a:t>, and Suzanne </a:t>
            </a:r>
            <a:r>
              <a:rPr lang="en-US" dirty="0" err="1" smtClean="0">
                <a:solidFill>
                  <a:schemeClr val="bg2"/>
                </a:solidFill>
              </a:rPr>
              <a:t>Hulscher</a:t>
            </a:r>
            <a:endParaRPr lang="en-US" dirty="0" smtClean="0">
              <a:solidFill>
                <a:schemeClr val="bg2"/>
              </a:solidFill>
            </a:endParaRPr>
          </a:p>
          <a:p>
            <a:r>
              <a:rPr lang="en-US" sz="2000" dirty="0">
                <a:solidFill>
                  <a:schemeClr val="bg2"/>
                </a:solidFill>
              </a:rPr>
              <a:t/>
            </a:r>
            <a:br>
              <a:rPr lang="en-US" sz="2000" dirty="0">
                <a:solidFill>
                  <a:schemeClr val="bg2"/>
                </a:solidFill>
              </a:rPr>
            </a:br>
            <a:r>
              <a:rPr lang="en-US" sz="2000" i="1" dirty="0" smtClean="0">
                <a:solidFill>
                  <a:schemeClr val="bg2"/>
                </a:solidFill>
              </a:rPr>
              <a:t>Water Engineering &amp; Management, University of </a:t>
            </a:r>
            <a:r>
              <a:rPr lang="en-US" sz="2000" i="1" dirty="0" err="1" smtClean="0">
                <a:solidFill>
                  <a:schemeClr val="bg2"/>
                </a:solidFill>
              </a:rPr>
              <a:t>Twente</a:t>
            </a:r>
            <a:r>
              <a:rPr lang="en-US" sz="2000" i="1" dirty="0" smtClean="0">
                <a:solidFill>
                  <a:schemeClr val="bg2"/>
                </a:solidFill>
              </a:rPr>
              <a:t>, </a:t>
            </a:r>
            <a:r>
              <a:rPr lang="en-US" sz="2000" i="1" dirty="0" err="1" smtClean="0">
                <a:solidFill>
                  <a:schemeClr val="bg2"/>
                </a:solidFill>
              </a:rPr>
              <a:t>Enschede</a:t>
            </a:r>
            <a:r>
              <a:rPr lang="en-US" sz="2000" i="1" dirty="0" smtClean="0">
                <a:solidFill>
                  <a:schemeClr val="bg2"/>
                </a:solidFill>
              </a:rPr>
              <a:t>, Netherlands</a:t>
            </a:r>
          </a:p>
          <a:p>
            <a:endParaRPr lang="en-US" sz="4000" dirty="0" smtClean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8535" cy="68580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465" y="0"/>
            <a:ext cx="1138535" cy="68580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7" name="Rectangle 6"/>
          <p:cNvSpPr/>
          <p:nvPr/>
        </p:nvSpPr>
        <p:spPr>
          <a:xfrm>
            <a:off x="0" y="0"/>
            <a:ext cx="1138535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rgbClr val="000000">
                  <a:alpha val="20000"/>
                </a:srgbClr>
              </a:gs>
              <a:gs pos="40000">
                <a:srgbClr val="000000">
                  <a:alpha val="10000"/>
                </a:srgbClr>
              </a:gs>
              <a:gs pos="100000">
                <a:srgbClr val="151A21"/>
              </a:gs>
            </a:gsLst>
            <a:lin ang="0" scaled="1"/>
            <a:tileRect/>
          </a:gradFill>
          <a:ln>
            <a:solidFill>
              <a:srgbClr val="151A2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8" name="Rectangle 7"/>
          <p:cNvSpPr/>
          <p:nvPr/>
        </p:nvSpPr>
        <p:spPr>
          <a:xfrm rot="10800000">
            <a:off x="11053464" y="0"/>
            <a:ext cx="113853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rgbClr val="000000">
                  <a:alpha val="20000"/>
                </a:srgbClr>
              </a:gs>
              <a:gs pos="40000">
                <a:srgbClr val="000000">
                  <a:alpha val="10000"/>
                </a:srgbClr>
              </a:gs>
              <a:gs pos="100000">
                <a:srgbClr val="151A21"/>
              </a:gs>
            </a:gsLst>
            <a:lin ang="0" scaled="1"/>
            <a:tileRect/>
          </a:gradFill>
          <a:ln>
            <a:solidFill>
              <a:srgbClr val="151A2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9" name="Picture 2" descr="Afbeeldingsresultaat voor university of twente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328" y="6019628"/>
            <a:ext cx="2845343" cy="59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GU 2020 | SG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7" y="264178"/>
            <a:ext cx="3298825" cy="97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-7565" y="6308079"/>
            <a:ext cx="3628284" cy="549921"/>
            <a:chOff x="10883597" y="-111124"/>
            <a:chExt cx="3628284" cy="5499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5E199FB-B0A8-474B-A321-224FD13BC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3597" y="0"/>
              <a:ext cx="1253706" cy="43879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2105112" y="-111124"/>
              <a:ext cx="24067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>
                  <a:solidFill>
                    <a:srgbClr val="E7E6E6"/>
                  </a:solidFill>
                  <a:latin typeface="Calibri (Body)"/>
                </a:rPr>
                <a:t/>
              </a:r>
              <a:br>
                <a:rPr lang="nl-NL" sz="1200" dirty="0">
                  <a:solidFill>
                    <a:srgbClr val="E7E6E6"/>
                  </a:solidFill>
                  <a:latin typeface="Calibri (Body)"/>
                </a:rPr>
              </a:br>
              <a:r>
                <a:rPr lang="nl-NL" sz="1200" dirty="0">
                  <a:solidFill>
                    <a:srgbClr val="E7E6E6"/>
                  </a:solidFill>
                  <a:latin typeface="Calibri (Body)"/>
                </a:rPr>
                <a:t>EGU2020-13679</a:t>
              </a:r>
              <a:r>
                <a:rPr lang="en-US" sz="1200" dirty="0" smtClean="0">
                  <a:solidFill>
                    <a:srgbClr val="E7E6E6"/>
                  </a:solidFill>
                  <a:latin typeface="Calibri (Body)"/>
                </a:rPr>
                <a:t>: </a:t>
              </a:r>
              <a:r>
                <a:rPr lang="en-US" sz="1200" dirty="0" err="1" smtClean="0">
                  <a:solidFill>
                    <a:srgbClr val="E7E6E6"/>
                  </a:solidFill>
                  <a:latin typeface="Calibri (Body)"/>
                </a:rPr>
                <a:t>Damveld</a:t>
              </a:r>
              <a:r>
                <a:rPr lang="en-US" sz="1200" dirty="0" smtClean="0">
                  <a:solidFill>
                    <a:srgbClr val="E7E6E6"/>
                  </a:solidFill>
                  <a:latin typeface="Calibri (Body)"/>
                </a:rPr>
                <a:t> et al.</a:t>
              </a:r>
              <a:endParaRPr lang="nl-NL" sz="1200" dirty="0">
                <a:solidFill>
                  <a:srgbClr val="E7E6E6"/>
                </a:solidFill>
                <a:latin typeface="Calibri (Body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611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A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979610" y="0"/>
            <a:ext cx="546052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5713-C422-424A-B413-336F4C801EA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8535" cy="6858000"/>
          </a:xfrm>
          <a:prstGeom prst="rect">
            <a:avLst/>
          </a:prstGeom>
          <a:effectLst>
            <a:softEdge rad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4" name="Rectangle 3"/>
          <p:cNvSpPr/>
          <p:nvPr/>
        </p:nvSpPr>
        <p:spPr>
          <a:xfrm>
            <a:off x="0" y="0"/>
            <a:ext cx="1138535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rgbClr val="000000">
                  <a:alpha val="20000"/>
                </a:srgbClr>
              </a:gs>
              <a:gs pos="40000">
                <a:srgbClr val="000000">
                  <a:alpha val="10000"/>
                </a:srgbClr>
              </a:gs>
              <a:gs pos="99000">
                <a:srgbClr val="151A21"/>
              </a:gs>
            </a:gsLst>
            <a:lin ang="0" scaled="1"/>
            <a:tileRect/>
          </a:gradFill>
          <a:ln>
            <a:solidFill>
              <a:srgbClr val="151A2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025" y="71727"/>
            <a:ext cx="5278057" cy="678627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273210" y="420492"/>
                <a:ext cx="4571724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E7E6E6"/>
                    </a:solidFill>
                  </a:rPr>
                  <a:t>Tidal sand waves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srgbClr val="E7E6E6"/>
                    </a:solidFill>
                  </a:rPr>
                  <a:t>Wavelength: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E7E6E6"/>
                        </a:solidFill>
                        <a:latin typeface="Cambria Math" panose="02040503050406030204" pitchFamily="18" charset="0"/>
                      </a:rPr>
                      <m:t>150−800 </m:t>
                    </m:r>
                    <m:r>
                      <a:rPr lang="en-US" sz="2400" b="0" i="1" smtClean="0">
                        <a:solidFill>
                          <a:srgbClr val="E7E6E6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nl-NL" sz="2400" dirty="0" smtClean="0">
                  <a:solidFill>
                    <a:srgbClr val="E7E6E6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srgbClr val="E7E6E6"/>
                    </a:solidFill>
                  </a:rPr>
                  <a:t>Wave height: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E7E6E6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solidFill>
                          <a:srgbClr val="E7E6E6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E7E6E6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2400" i="1">
                        <a:solidFill>
                          <a:srgbClr val="E7E6E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srgbClr val="E7E6E6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nl-NL" sz="2400" dirty="0" smtClean="0">
                  <a:solidFill>
                    <a:srgbClr val="E7E6E6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srgbClr val="E7E6E6"/>
                    </a:solidFill>
                  </a:rPr>
                  <a:t>Migration rate: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E7E6E6"/>
                        </a:solidFill>
                        <a:latin typeface="Cambria Math" panose="02040503050406030204" pitchFamily="18" charset="0"/>
                      </a:rPr>
                      <m:t>0−20 </m:t>
                    </m:r>
                    <m:r>
                      <a:rPr lang="en-US" sz="2400" b="0" i="1" smtClean="0">
                        <a:solidFill>
                          <a:srgbClr val="E7E6E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rgbClr val="E7E6E6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solidFill>
                          <a:srgbClr val="E7E6E6"/>
                        </a:solidFill>
                        <a:latin typeface="Cambria Math" panose="02040503050406030204" pitchFamily="18" charset="0"/>
                      </a:rPr>
                      <m:t>𝑦𝑒𝑎𝑟</m:t>
                    </m:r>
                  </m:oMath>
                </a14:m>
                <a:endParaRPr lang="nl-NL" sz="2400" dirty="0" smtClean="0">
                  <a:solidFill>
                    <a:srgbClr val="E7E6E6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E7E6E6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srgbClr val="E7E6E6"/>
                    </a:solidFill>
                  </a:rPr>
                  <a:t>Interfere with offshore engineering (e.g. wind farms, cables)</a:t>
                </a:r>
                <a:endParaRPr lang="nl-NL" sz="2400" dirty="0">
                  <a:solidFill>
                    <a:srgbClr val="E7E6E6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nl-NL" sz="2400" dirty="0">
                  <a:solidFill>
                    <a:srgbClr val="E7E6E6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210" y="420492"/>
                <a:ext cx="4571724" cy="3416320"/>
              </a:xfrm>
              <a:prstGeom prst="rect">
                <a:avLst/>
              </a:prstGeom>
              <a:blipFill>
                <a:blip r:embed="rId5"/>
                <a:stretch>
                  <a:fillRect l="-2133" t="-142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Callout 8"/>
          <p:cNvSpPr/>
          <p:nvPr/>
        </p:nvSpPr>
        <p:spPr>
          <a:xfrm>
            <a:off x="9202056" y="3898757"/>
            <a:ext cx="1802493" cy="639039"/>
          </a:xfrm>
          <a:prstGeom prst="wedgeEllipseCallout">
            <a:avLst>
              <a:gd name="adj1" fmla="val -78839"/>
              <a:gd name="adj2" fmla="val -813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Current wind farms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7399563" y="246537"/>
            <a:ext cx="1802493" cy="639039"/>
          </a:xfrm>
          <a:prstGeom prst="wedgeEllipseCallout">
            <a:avLst>
              <a:gd name="adj1" fmla="val -31330"/>
              <a:gd name="adj2" fmla="val 207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Future wind farms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73210" y="3630423"/>
            <a:ext cx="45717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E7E6E6"/>
                </a:solidFill>
              </a:rPr>
              <a:t>Sediment sorting over sand waves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E7E6E6"/>
                </a:solidFill>
              </a:rPr>
              <a:t>General trend shows a coarsening of the crests</a:t>
            </a:r>
            <a:endParaRPr lang="nl-NL" sz="2400" dirty="0" smtClean="0">
              <a:solidFill>
                <a:srgbClr val="E7E6E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E7E6E6"/>
                </a:solidFill>
              </a:rPr>
              <a:t>Also field sites with finer crests</a:t>
            </a:r>
            <a:endParaRPr lang="nl-NL" sz="2400" dirty="0" smtClean="0">
              <a:solidFill>
                <a:srgbClr val="E7E6E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E7E6E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E7E6E6"/>
                </a:solidFill>
              </a:rPr>
              <a:t>No information on the internal structure</a:t>
            </a:r>
            <a:endParaRPr lang="nl-NL" sz="2400" dirty="0">
              <a:solidFill>
                <a:srgbClr val="E7E6E6"/>
              </a:solidFill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3661504" y="45351"/>
            <a:ext cx="2540000" cy="697530"/>
          </a:xfrm>
          <a:prstGeom prst="wedgeEllipseCallout">
            <a:avLst>
              <a:gd name="adj1" fmla="val 91269"/>
              <a:gd name="adj2" fmla="val 4221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Netherlands continental shelf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7565" y="6308079"/>
            <a:ext cx="3628284" cy="549921"/>
            <a:chOff x="10883597" y="-111124"/>
            <a:chExt cx="3628284" cy="54992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5E199FB-B0A8-474B-A321-224FD13BC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3597" y="0"/>
              <a:ext cx="1253706" cy="43879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2105112" y="-111124"/>
              <a:ext cx="24067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>
                  <a:solidFill>
                    <a:srgbClr val="E7E6E6"/>
                  </a:solidFill>
                  <a:latin typeface="Calibri (Body)"/>
                </a:rPr>
                <a:t/>
              </a:r>
              <a:br>
                <a:rPr lang="nl-NL" sz="1200" dirty="0">
                  <a:solidFill>
                    <a:srgbClr val="E7E6E6"/>
                  </a:solidFill>
                  <a:latin typeface="Calibri (Body)"/>
                </a:rPr>
              </a:br>
              <a:r>
                <a:rPr lang="nl-NL" sz="1200" dirty="0">
                  <a:solidFill>
                    <a:srgbClr val="E7E6E6"/>
                  </a:solidFill>
                  <a:latin typeface="Calibri (Body)"/>
                </a:rPr>
                <a:t>EGU2020-13679</a:t>
              </a:r>
              <a:r>
                <a:rPr lang="en-US" sz="1200" dirty="0" smtClean="0">
                  <a:solidFill>
                    <a:srgbClr val="E7E6E6"/>
                  </a:solidFill>
                  <a:latin typeface="Calibri (Body)"/>
                </a:rPr>
                <a:t>: </a:t>
              </a:r>
              <a:r>
                <a:rPr lang="en-US" sz="1200" dirty="0" err="1" smtClean="0">
                  <a:solidFill>
                    <a:srgbClr val="E7E6E6"/>
                  </a:solidFill>
                  <a:latin typeface="Calibri (Body)"/>
                </a:rPr>
                <a:t>Damveld</a:t>
              </a:r>
              <a:r>
                <a:rPr lang="en-US" sz="1200" dirty="0" smtClean="0">
                  <a:solidFill>
                    <a:srgbClr val="E7E6E6"/>
                  </a:solidFill>
                  <a:latin typeface="Calibri (Body)"/>
                </a:rPr>
                <a:t> et al.</a:t>
              </a:r>
              <a:endParaRPr lang="nl-NL" sz="1200" dirty="0">
                <a:solidFill>
                  <a:srgbClr val="E7E6E6"/>
                </a:solidFill>
                <a:latin typeface="Calibri (Body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32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A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1767840" y="1051849"/>
            <a:ext cx="11125200" cy="66675"/>
          </a:xfrm>
          <a:prstGeom prst="line">
            <a:avLst/>
          </a:prstGeom>
          <a:ln w="254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7840" y="365125"/>
            <a:ext cx="9585960" cy="1019527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2"/>
                </a:solidFill>
              </a:rPr>
              <a:t>Basic model set-up: Delft3D Flow</a:t>
            </a:r>
            <a:endParaRPr lang="en-US" sz="3600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74034" y="1384652"/>
                <a:ext cx="9579766" cy="4461570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75000"/>
                  </a:lnSpc>
                  <a:buNone/>
                </a:pPr>
                <a:r>
                  <a:rPr lang="en-US" altLang="en-US" sz="2000" dirty="0" smtClean="0">
                    <a:solidFill>
                      <a:srgbClr val="E7E6E6"/>
                    </a:solidFill>
                  </a:rPr>
                  <a:t>Hydrodynamics: 		2DV </a:t>
                </a:r>
                <a:r>
                  <a:rPr lang="en-US" altLang="en-US" sz="2000" dirty="0" err="1" smtClean="0">
                    <a:solidFill>
                      <a:srgbClr val="E7E6E6"/>
                    </a:solidFill>
                  </a:rPr>
                  <a:t>Navier</a:t>
                </a:r>
                <a:r>
                  <a:rPr lang="en-US" altLang="en-US" sz="2000" dirty="0" smtClean="0">
                    <a:solidFill>
                      <a:srgbClr val="E7E6E6"/>
                    </a:solidFill>
                  </a:rPr>
                  <a:t>-Stokes + flow continuity</a:t>
                </a:r>
              </a:p>
              <a:p>
                <a:pPr marL="0" indent="0">
                  <a:lnSpc>
                    <a:spcPct val="75000"/>
                  </a:lnSpc>
                  <a:buNone/>
                </a:pPr>
                <a:r>
                  <a:rPr lang="nl-NL" altLang="en-US" sz="2000" dirty="0" smtClean="0">
                    <a:solidFill>
                      <a:srgbClr val="E7E6E6"/>
                    </a:solidFill>
                  </a:rPr>
                  <a:t>Sediment transport: 	</a:t>
                </a:r>
                <a:r>
                  <a:rPr lang="nl-NL" altLang="en-US" sz="2000" u="sng" dirty="0" smtClean="0">
                    <a:solidFill>
                      <a:srgbClr val="E7E6E6"/>
                    </a:solidFill>
                  </a:rPr>
                  <a:t>bed </a:t>
                </a:r>
                <a:r>
                  <a:rPr lang="nl-NL" altLang="en-US" sz="2000" u="sng" dirty="0">
                    <a:solidFill>
                      <a:srgbClr val="E7E6E6"/>
                    </a:solidFill>
                  </a:rPr>
                  <a:t>load </a:t>
                </a:r>
                <a:r>
                  <a:rPr lang="nl-NL" altLang="en-US" sz="2000" dirty="0">
                    <a:solidFill>
                      <a:srgbClr val="E7E6E6"/>
                    </a:solidFill>
                  </a:rPr>
                  <a:t>+ </a:t>
                </a:r>
                <a:r>
                  <a:rPr lang="nl-NL" altLang="en-US" sz="2000" u="sng" dirty="0" err="1">
                    <a:solidFill>
                      <a:srgbClr val="E7E6E6"/>
                    </a:solidFill>
                  </a:rPr>
                  <a:t>slope-induced</a:t>
                </a:r>
                <a:r>
                  <a:rPr lang="nl-NL" altLang="en-US" sz="2000" u="sng" dirty="0">
                    <a:solidFill>
                      <a:srgbClr val="E7E6E6"/>
                    </a:solidFill>
                  </a:rPr>
                  <a:t> transport </a:t>
                </a:r>
                <a:r>
                  <a:rPr lang="nl-NL" altLang="en-US" sz="2000" dirty="0">
                    <a:solidFill>
                      <a:srgbClr val="E7E6E6"/>
                    </a:solidFill>
                  </a:rPr>
                  <a:t>+ </a:t>
                </a:r>
                <a:r>
                  <a:rPr lang="nl-NL" altLang="en-US" sz="2000" u="sng" dirty="0" err="1">
                    <a:solidFill>
                      <a:srgbClr val="E7E6E6"/>
                    </a:solidFill>
                  </a:rPr>
                  <a:t>suspended</a:t>
                </a:r>
                <a:r>
                  <a:rPr lang="nl-NL" altLang="en-US" sz="2000" u="sng" dirty="0">
                    <a:solidFill>
                      <a:srgbClr val="E7E6E6"/>
                    </a:solidFill>
                  </a:rPr>
                  <a:t> </a:t>
                </a:r>
                <a:r>
                  <a:rPr lang="nl-NL" altLang="en-US" sz="2000" u="sng" dirty="0" smtClean="0">
                    <a:solidFill>
                      <a:srgbClr val="E7E6E6"/>
                    </a:solidFill>
                  </a:rPr>
                  <a:t>load</a:t>
                </a:r>
              </a:p>
              <a:p>
                <a:pPr>
                  <a:lnSpc>
                    <a:spcPct val="75000"/>
                  </a:lnSpc>
                </a:pPr>
                <a:endParaRPr lang="nl-NL" altLang="en-US" sz="2000" dirty="0" smtClean="0">
                  <a:solidFill>
                    <a:srgbClr val="E7E6E6"/>
                  </a:solidFill>
                  <a:latin typeface="+mj-lt"/>
                </a:endParaRPr>
              </a:p>
              <a:p>
                <a:pPr>
                  <a:lnSpc>
                    <a:spcPct val="75000"/>
                  </a:lnSpc>
                </a:pPr>
                <a:r>
                  <a:rPr lang="nl-NL" altLang="en-US" sz="1800" dirty="0" err="1">
                    <a:solidFill>
                      <a:srgbClr val="E7E6E6"/>
                    </a:solidFill>
                  </a:rPr>
                  <a:t>Waterdepth</a:t>
                </a:r>
                <a:r>
                  <a:rPr lang="nl-NL" altLang="en-US" sz="1800" dirty="0">
                    <a:solidFill>
                      <a:srgbClr val="E7E6E6"/>
                    </a:solidFill>
                  </a:rPr>
                  <a:t>: 	25 </a:t>
                </a:r>
                <a:r>
                  <a:rPr lang="nl-NL" altLang="en-US" sz="1800" dirty="0" smtClean="0">
                    <a:solidFill>
                      <a:srgbClr val="E7E6E6"/>
                    </a:solidFill>
                  </a:rPr>
                  <a:t>m</a:t>
                </a:r>
                <a:endParaRPr lang="nl-NL" altLang="en-US" sz="1800" dirty="0">
                  <a:solidFill>
                    <a:srgbClr val="E7E6E6"/>
                  </a:solidFill>
                </a:endParaRPr>
              </a:p>
              <a:p>
                <a:pPr>
                  <a:lnSpc>
                    <a:spcPct val="7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altLang="en-US" sz="1800" i="1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altLang="en-US" sz="180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nl-NL" altLang="en-US" sz="180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nl-NL" altLang="en-US" sz="180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nl-NL" altLang="en-US" sz="1800">
                        <a:solidFill>
                          <a:srgbClr val="E7E6E6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nl-NL" altLang="en-US" sz="1800" dirty="0">
                    <a:solidFill>
                      <a:srgbClr val="E7E6E6"/>
                    </a:solidFill>
                  </a:rPr>
                  <a:t> 		0.65 </a:t>
                </a:r>
                <a:r>
                  <a:rPr lang="nl-NL" altLang="en-US" sz="1800" dirty="0" smtClean="0">
                    <a:solidFill>
                      <a:srgbClr val="E7E6E6"/>
                    </a:solidFill>
                  </a:rPr>
                  <a:t>m/s</a:t>
                </a:r>
              </a:p>
              <a:p>
                <a:pPr>
                  <a:lnSpc>
                    <a:spcPct val="7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altLang="en-US" sz="1800" i="1" smtClean="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altLang="en-US" sz="180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nl-NL" altLang="en-US" sz="180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en-US" sz="1800" b="0" i="0" smtClean="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l-NL" altLang="en-US" sz="1800">
                        <a:solidFill>
                          <a:srgbClr val="E7E6E6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nl-NL" altLang="en-US" sz="1800" dirty="0">
                    <a:solidFill>
                      <a:srgbClr val="E7E6E6"/>
                    </a:solidFill>
                  </a:rPr>
                  <a:t> 		</a:t>
                </a:r>
                <a:r>
                  <a:rPr lang="nl-NL" altLang="en-US" sz="1800" dirty="0" smtClean="0">
                    <a:solidFill>
                      <a:srgbClr val="E7E6E6"/>
                    </a:solidFill>
                  </a:rPr>
                  <a:t>0.05 m/s</a:t>
                </a:r>
                <a:endParaRPr lang="nl-NL" altLang="en-US" sz="1800" dirty="0">
                  <a:solidFill>
                    <a:srgbClr val="E7E6E6"/>
                  </a:solidFill>
                </a:endParaRPr>
              </a:p>
              <a:p>
                <a:pPr>
                  <a:lnSpc>
                    <a:spcPct val="75000"/>
                  </a:lnSpc>
                </a:pPr>
                <a:r>
                  <a:rPr lang="nl-NL" altLang="en-US" sz="1800" dirty="0" err="1" smtClean="0">
                    <a:solidFill>
                      <a:srgbClr val="E7E6E6"/>
                    </a:solidFill>
                  </a:rPr>
                  <a:t>Mean</a:t>
                </a:r>
                <a:r>
                  <a:rPr lang="nl-NL" altLang="en-US" sz="1800" dirty="0" smtClean="0">
                    <a:solidFill>
                      <a:srgbClr val="E7E6E6"/>
                    </a:solidFill>
                  </a:rPr>
                  <a:t> </a:t>
                </a:r>
                <a:r>
                  <a:rPr lang="nl-NL" altLang="en-US" sz="1800" dirty="0" err="1" smtClean="0">
                    <a:solidFill>
                      <a:srgbClr val="E7E6E6"/>
                    </a:solidFill>
                  </a:rPr>
                  <a:t>grain</a:t>
                </a:r>
                <a:r>
                  <a:rPr lang="nl-NL" altLang="en-US" sz="1800" dirty="0" smtClean="0">
                    <a:solidFill>
                      <a:srgbClr val="E7E6E6"/>
                    </a:solidFill>
                  </a:rPr>
                  <a:t> </a:t>
                </a:r>
                <a:r>
                  <a:rPr lang="nl-NL" altLang="en-US" sz="1800" dirty="0" err="1">
                    <a:solidFill>
                      <a:srgbClr val="E7E6E6"/>
                    </a:solidFill>
                  </a:rPr>
                  <a:t>size</a:t>
                </a:r>
                <a:r>
                  <a:rPr lang="nl-NL" altLang="en-US" sz="1800" dirty="0">
                    <a:solidFill>
                      <a:srgbClr val="E7E6E6"/>
                    </a:solidFill>
                  </a:rPr>
                  <a:t>: 	0.35 </a:t>
                </a:r>
                <a:r>
                  <a:rPr lang="nl-NL" altLang="en-US" sz="1800" dirty="0" smtClean="0">
                    <a:solidFill>
                      <a:srgbClr val="E7E6E6"/>
                    </a:solidFill>
                  </a:rPr>
                  <a:t>mm</a:t>
                </a:r>
                <a:endParaRPr lang="nl-NL" altLang="en-US" sz="1800" dirty="0">
                  <a:solidFill>
                    <a:srgbClr val="E7E6E6"/>
                  </a:solidFill>
                </a:endParaRPr>
              </a:p>
              <a:p>
                <a:pPr marL="0" indent="0">
                  <a:lnSpc>
                    <a:spcPct val="75000"/>
                  </a:lnSpc>
                  <a:buNone/>
                </a:pPr>
                <a:endParaRPr lang="nl-NL" altLang="en-US" sz="2000" dirty="0">
                  <a:solidFill>
                    <a:srgbClr val="E7E6E6"/>
                  </a:solidFill>
                  <a:latin typeface="+mj-lt"/>
                </a:endParaRPr>
              </a:p>
              <a:p>
                <a:pPr marL="0" indent="0">
                  <a:lnSpc>
                    <a:spcPct val="75000"/>
                  </a:lnSpc>
                  <a:buNone/>
                </a:pPr>
                <a:endParaRPr lang="nl-NL" altLang="en-US" sz="2000" dirty="0">
                  <a:solidFill>
                    <a:srgbClr val="E7E6E6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74034" y="1384652"/>
                <a:ext cx="9579766" cy="4461570"/>
              </a:xfrm>
              <a:blipFill>
                <a:blip r:embed="rId3"/>
                <a:stretch>
                  <a:fillRect l="-636" t="-218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8535" cy="6858000"/>
          </a:xfrm>
          <a:prstGeom prst="rect">
            <a:avLst/>
          </a:prstGeom>
          <a:effectLst>
            <a:softEdge rad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4" name="Rectangle 3"/>
          <p:cNvSpPr/>
          <p:nvPr/>
        </p:nvSpPr>
        <p:spPr>
          <a:xfrm>
            <a:off x="0" y="0"/>
            <a:ext cx="1138535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rgbClr val="000000">
                  <a:alpha val="20000"/>
                </a:srgbClr>
              </a:gs>
              <a:gs pos="40000">
                <a:srgbClr val="000000">
                  <a:alpha val="10000"/>
                </a:srgbClr>
              </a:gs>
              <a:gs pos="100000">
                <a:srgbClr val="151A21"/>
              </a:gs>
            </a:gsLst>
            <a:lin ang="0" scaled="1"/>
            <a:tileRect/>
          </a:gradFill>
          <a:ln>
            <a:solidFill>
              <a:srgbClr val="151A2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r="18646"/>
          <a:stretch/>
        </p:blipFill>
        <p:spPr>
          <a:xfrm>
            <a:off x="1284293" y="3990440"/>
            <a:ext cx="10553054" cy="25855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5713-C422-424A-B413-336F4C801EA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E199FB-B0A8-474B-A321-224FD13BCC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94" y="0"/>
            <a:ext cx="1253706" cy="4387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00536" y="-91400"/>
            <a:ext cx="2406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rgbClr val="E7E6E6"/>
                </a:solidFill>
                <a:latin typeface="Calibri (Body)"/>
              </a:rPr>
              <a:t/>
            </a:r>
            <a:br>
              <a:rPr lang="nl-NL" sz="1200" dirty="0">
                <a:solidFill>
                  <a:srgbClr val="E7E6E6"/>
                </a:solidFill>
                <a:latin typeface="Calibri (Body)"/>
              </a:rPr>
            </a:br>
            <a:r>
              <a:rPr lang="nl-NL" sz="1200" dirty="0">
                <a:solidFill>
                  <a:srgbClr val="E7E6E6"/>
                </a:solidFill>
                <a:latin typeface="Calibri (Body)"/>
              </a:rPr>
              <a:t>EGU2020-13679</a:t>
            </a:r>
            <a:r>
              <a:rPr lang="en-US" sz="1200" dirty="0" smtClean="0">
                <a:solidFill>
                  <a:srgbClr val="E7E6E6"/>
                </a:solidFill>
                <a:latin typeface="Calibri (Body)"/>
              </a:rPr>
              <a:t>: </a:t>
            </a:r>
            <a:r>
              <a:rPr lang="en-US" sz="1200" dirty="0" err="1" smtClean="0">
                <a:solidFill>
                  <a:srgbClr val="E7E6E6"/>
                </a:solidFill>
                <a:latin typeface="Calibri (Body)"/>
              </a:rPr>
              <a:t>Damveld</a:t>
            </a:r>
            <a:r>
              <a:rPr lang="en-US" sz="1200" dirty="0" smtClean="0">
                <a:solidFill>
                  <a:srgbClr val="E7E6E6"/>
                </a:solidFill>
                <a:latin typeface="Calibri (Body)"/>
              </a:rPr>
              <a:t> et al.</a:t>
            </a:r>
            <a:endParaRPr lang="nl-NL" sz="1200" dirty="0">
              <a:solidFill>
                <a:srgbClr val="E7E6E6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24933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A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1767840" y="1051849"/>
            <a:ext cx="11125200" cy="66675"/>
          </a:xfrm>
          <a:prstGeom prst="line">
            <a:avLst/>
          </a:prstGeom>
          <a:ln w="254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7840" y="365125"/>
            <a:ext cx="9585960" cy="101952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2"/>
                </a:solidFill>
              </a:rPr>
              <a:t>Model </a:t>
            </a:r>
            <a:r>
              <a:rPr lang="en-US" sz="3600" dirty="0" smtClean="0">
                <a:solidFill>
                  <a:schemeClr val="bg2"/>
                </a:solidFill>
              </a:rPr>
              <a:t>set-up: sediment sorting</a:t>
            </a:r>
            <a:endParaRPr lang="en-US" sz="3600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8535" cy="6858000"/>
          </a:xfrm>
          <a:prstGeom prst="rect">
            <a:avLst/>
          </a:prstGeom>
          <a:effectLst>
            <a:softEdge rad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4" name="Rectangle 3"/>
          <p:cNvSpPr/>
          <p:nvPr/>
        </p:nvSpPr>
        <p:spPr>
          <a:xfrm>
            <a:off x="0" y="0"/>
            <a:ext cx="1138535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rgbClr val="000000">
                  <a:alpha val="20000"/>
                </a:srgbClr>
              </a:gs>
              <a:gs pos="40000">
                <a:srgbClr val="000000">
                  <a:alpha val="10000"/>
                </a:srgbClr>
              </a:gs>
              <a:gs pos="100000">
                <a:srgbClr val="151A21"/>
              </a:gs>
            </a:gsLst>
            <a:lin ang="0" scaled="1"/>
            <a:tileRect/>
          </a:gradFill>
          <a:ln>
            <a:solidFill>
              <a:srgbClr val="151A2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5713-C422-424A-B413-336F4C801EA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999" y="4512071"/>
            <a:ext cx="5779623" cy="2228698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999" y="1247754"/>
            <a:ext cx="5150318" cy="3135087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048500" y="1257652"/>
                <a:ext cx="4610100" cy="2319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E7E6E6"/>
                    </a:solidFill>
                  </a:rPr>
                  <a:t>Bed stratification: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E7E6E6"/>
                    </a:solidFill>
                  </a:rPr>
                  <a:t>Active/transport layer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E7E6E6"/>
                    </a:solidFill>
                  </a:rPr>
                  <a:t>Up to 60 under layers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E7E6E6"/>
                    </a:solidFill>
                  </a:rPr>
                  <a:t>Base layer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E7E6E6"/>
                    </a:solidFill>
                  </a:rPr>
                  <a:t>All layers initially well-mixed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E7E6E6"/>
                  </a:solidFill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E7E6E6"/>
                    </a:solidFill>
                  </a:rPr>
                  <a:t>: grain size of sediment class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E7E6E6"/>
                    </a:solidFill>
                  </a:rPr>
                  <a:t>: mass fraction of sediment class</a:t>
                </a:r>
                <a:endParaRPr lang="en-US" dirty="0">
                  <a:solidFill>
                    <a:srgbClr val="E7E6E6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1257652"/>
                <a:ext cx="4610100" cy="2319802"/>
              </a:xfrm>
              <a:prstGeom prst="rect">
                <a:avLst/>
              </a:prstGeom>
              <a:blipFill>
                <a:blip r:embed="rId6"/>
                <a:stretch>
                  <a:fillRect l="-1057" t="-1312" b="-367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20000" y="4495800"/>
                <a:ext cx="426720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E7E6E6"/>
                    </a:solidFill>
                  </a:rPr>
                  <a:t>Probability density function of sediment mixture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E7E6E6"/>
                    </a:solidFill>
                  </a:rPr>
                  <a:t>4 classes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E7E6E6"/>
                    </a:solidFill>
                  </a:rPr>
                  <a:t>Phi-scale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solidFill>
                          <a:srgbClr val="E7E6E6"/>
                        </a:solidFill>
                        <a:latin typeface="Cambria Math" panose="02040503050406030204" pitchFamily="18" charset="0"/>
                      </a:rPr>
                      <m:t>ϕ</m:t>
                    </m:r>
                    <m:r>
                      <a:rPr lang="en-US" b="0" i="0" smtClean="0">
                        <a:solidFill>
                          <a:srgbClr val="E7E6E6"/>
                        </a:solidFill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en-US" b="0" dirty="0" smtClean="0">
                    <a:solidFill>
                      <a:srgbClr val="E7E6E6"/>
                    </a:solidFill>
                  </a:rPr>
                  <a:t> </a:t>
                </a:r>
                <a:r>
                  <a:rPr lang="en-US" b="0" dirty="0" smtClean="0">
                    <a:solidFill>
                      <a:srgbClr val="E7E6E6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𝑚</m:t>
                        </m:r>
                      </m:sub>
                    </m:sSub>
                    <m:r>
                      <a:rPr lang="en-US" b="0" i="0" smtClean="0">
                        <a:solidFill>
                          <a:srgbClr val="E7E6E6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=0.35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E7E6E6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mm</m:t>
                    </m:r>
                    <m:r>
                      <a:rPr lang="en-US" b="0" i="0" smtClean="0">
                        <a:solidFill>
                          <a:srgbClr val="E7E6E6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endParaRPr lang="en-US" b="0" dirty="0" smtClean="0">
                  <a:solidFill>
                    <a:srgbClr val="E7E6E6"/>
                  </a:solidFill>
                </a:endParaRPr>
              </a:p>
              <a:p>
                <a:endParaRPr lang="en-US" b="0" i="1" dirty="0" smtClean="0">
                  <a:solidFill>
                    <a:srgbClr val="E7E6E6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E7E6E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nl-NL" dirty="0" smtClean="0">
                    <a:solidFill>
                      <a:srgbClr val="E7E6E6"/>
                    </a:solidFill>
                  </a:rPr>
                  <a:t>: </a:t>
                </a:r>
                <a:r>
                  <a:rPr lang="nl-NL" dirty="0" err="1" smtClean="0">
                    <a:solidFill>
                      <a:srgbClr val="E7E6E6"/>
                    </a:solidFill>
                  </a:rPr>
                  <a:t>sortedness</a:t>
                </a:r>
                <a:r>
                  <a:rPr lang="nl-NL" dirty="0" smtClean="0">
                    <a:solidFill>
                      <a:srgbClr val="E7E6E6"/>
                    </a:solidFill>
                  </a:rPr>
                  <a:t> of sediment mixture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E7E6E6"/>
                    </a:solidFill>
                  </a:rPr>
                  <a:t>Flatter curve </a:t>
                </a:r>
                <a:r>
                  <a:rPr lang="en-US" dirty="0" smtClean="0">
                    <a:solidFill>
                      <a:srgbClr val="E7E6E6"/>
                    </a:solidFill>
                    <a:sym typeface="Wingdings" panose="05000000000000000000" pitchFamily="2" charset="2"/>
                  </a:rPr>
                  <a:t> higher </a:t>
                </a:r>
                <a:r>
                  <a:rPr lang="en-US" dirty="0" err="1" smtClean="0">
                    <a:solidFill>
                      <a:srgbClr val="E7E6E6"/>
                    </a:solidFill>
                    <a:sym typeface="Wingdings" panose="05000000000000000000" pitchFamily="2" charset="2"/>
                  </a:rPr>
                  <a:t>sortedness</a:t>
                </a:r>
                <a:endParaRPr lang="nl-NL" dirty="0">
                  <a:solidFill>
                    <a:srgbClr val="E7E6E6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495800"/>
                <a:ext cx="4267200" cy="2031325"/>
              </a:xfrm>
              <a:prstGeom prst="rect">
                <a:avLst/>
              </a:prstGeom>
              <a:blipFill>
                <a:blip r:embed="rId7"/>
                <a:stretch>
                  <a:fillRect l="-1143" t="-1802" b="-360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F5E199FB-B0A8-474B-A321-224FD13BCC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94" y="0"/>
            <a:ext cx="1253706" cy="4387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00536" y="-91400"/>
            <a:ext cx="2406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rgbClr val="E7E6E6"/>
                </a:solidFill>
                <a:latin typeface="Calibri (Body)"/>
              </a:rPr>
              <a:t/>
            </a:r>
            <a:br>
              <a:rPr lang="nl-NL" sz="1200" dirty="0">
                <a:solidFill>
                  <a:srgbClr val="E7E6E6"/>
                </a:solidFill>
                <a:latin typeface="Calibri (Body)"/>
              </a:rPr>
            </a:br>
            <a:r>
              <a:rPr lang="nl-NL" sz="1200" dirty="0">
                <a:solidFill>
                  <a:srgbClr val="E7E6E6"/>
                </a:solidFill>
                <a:latin typeface="Calibri (Body)"/>
              </a:rPr>
              <a:t>EGU2020-13679</a:t>
            </a:r>
            <a:r>
              <a:rPr lang="en-US" sz="1200" dirty="0" smtClean="0">
                <a:solidFill>
                  <a:srgbClr val="E7E6E6"/>
                </a:solidFill>
                <a:latin typeface="Calibri (Body)"/>
              </a:rPr>
              <a:t>: </a:t>
            </a:r>
            <a:r>
              <a:rPr lang="en-US" sz="1200" dirty="0" err="1" smtClean="0">
                <a:solidFill>
                  <a:srgbClr val="E7E6E6"/>
                </a:solidFill>
                <a:latin typeface="Calibri (Body)"/>
              </a:rPr>
              <a:t>Damveld</a:t>
            </a:r>
            <a:r>
              <a:rPr lang="en-US" sz="1200" dirty="0" smtClean="0">
                <a:solidFill>
                  <a:srgbClr val="E7E6E6"/>
                </a:solidFill>
                <a:latin typeface="Calibri (Body)"/>
              </a:rPr>
              <a:t> et al.</a:t>
            </a:r>
            <a:endParaRPr lang="nl-NL" sz="1200" dirty="0">
              <a:solidFill>
                <a:srgbClr val="E7E6E6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183644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A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D035_4_S2_A0_sig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267" y="1331595"/>
            <a:ext cx="12339123" cy="508476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767840" y="1051849"/>
            <a:ext cx="11125200" cy="66675"/>
          </a:xfrm>
          <a:prstGeom prst="line">
            <a:avLst/>
          </a:prstGeom>
          <a:ln w="254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7840" y="365125"/>
            <a:ext cx="9585960" cy="1019527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2"/>
                </a:solidFill>
              </a:rPr>
              <a:t>Sediment sorting: asymmetrical tidal forcing</a:t>
            </a:r>
            <a:endParaRPr lang="en-US" sz="3600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8535" cy="6858000"/>
          </a:xfrm>
          <a:prstGeom prst="rect">
            <a:avLst/>
          </a:prstGeom>
          <a:effectLst>
            <a:softEdge rad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4" name="Rectangle 3"/>
          <p:cNvSpPr/>
          <p:nvPr/>
        </p:nvSpPr>
        <p:spPr>
          <a:xfrm>
            <a:off x="0" y="0"/>
            <a:ext cx="1138535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rgbClr val="000000">
                  <a:alpha val="20000"/>
                </a:srgbClr>
              </a:gs>
              <a:gs pos="40000">
                <a:srgbClr val="000000">
                  <a:alpha val="10000"/>
                </a:srgbClr>
              </a:gs>
              <a:gs pos="100000">
                <a:srgbClr val="151A21"/>
              </a:gs>
            </a:gsLst>
            <a:lin ang="0" scaled="1"/>
            <a:tileRect/>
          </a:gradFill>
          <a:ln>
            <a:solidFill>
              <a:srgbClr val="151A2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5713-C422-424A-B413-336F4C801EA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Oval Callout 2"/>
          <p:cNvSpPr/>
          <p:nvPr/>
        </p:nvSpPr>
        <p:spPr>
          <a:xfrm>
            <a:off x="10198100" y="2351122"/>
            <a:ext cx="1752600" cy="731803"/>
          </a:xfrm>
          <a:prstGeom prst="wedgeEllipseCallout">
            <a:avLst>
              <a:gd name="adj1" fmla="val 47375"/>
              <a:gd name="adj2" fmla="val 1598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Mean grain size</a:t>
            </a:r>
            <a:endParaRPr lang="nl-NL" dirty="0"/>
          </a:p>
        </p:txBody>
      </p:sp>
      <p:sp>
        <p:nvSpPr>
          <p:cNvPr id="10" name="Oval Callout 9"/>
          <p:cNvSpPr/>
          <p:nvPr/>
        </p:nvSpPr>
        <p:spPr>
          <a:xfrm>
            <a:off x="475902" y="4611722"/>
            <a:ext cx="1752600" cy="731803"/>
          </a:xfrm>
          <a:prstGeom prst="wedgeEllipseCallout">
            <a:avLst>
              <a:gd name="adj1" fmla="val -29437"/>
              <a:gd name="adj2" fmla="val 1737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Play me</a:t>
            </a:r>
            <a:endParaRPr lang="nl-NL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E199FB-B0A8-474B-A321-224FD13BCC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94" y="0"/>
            <a:ext cx="1253706" cy="4387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00536" y="-91400"/>
            <a:ext cx="2406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rgbClr val="E7E6E6"/>
                </a:solidFill>
                <a:latin typeface="Calibri (Body)"/>
              </a:rPr>
              <a:t/>
            </a:r>
            <a:br>
              <a:rPr lang="nl-NL" sz="1200" dirty="0">
                <a:solidFill>
                  <a:srgbClr val="E7E6E6"/>
                </a:solidFill>
                <a:latin typeface="Calibri (Body)"/>
              </a:rPr>
            </a:br>
            <a:r>
              <a:rPr lang="nl-NL" sz="1200" dirty="0">
                <a:solidFill>
                  <a:srgbClr val="E7E6E6"/>
                </a:solidFill>
                <a:latin typeface="Calibri (Body)"/>
              </a:rPr>
              <a:t>EGU2020-13679</a:t>
            </a:r>
            <a:r>
              <a:rPr lang="en-US" sz="1200" dirty="0" smtClean="0">
                <a:solidFill>
                  <a:srgbClr val="E7E6E6"/>
                </a:solidFill>
                <a:latin typeface="Calibri (Body)"/>
              </a:rPr>
              <a:t>: </a:t>
            </a:r>
            <a:r>
              <a:rPr lang="en-US" sz="1200" dirty="0" err="1" smtClean="0">
                <a:solidFill>
                  <a:srgbClr val="E7E6E6"/>
                </a:solidFill>
                <a:latin typeface="Calibri (Body)"/>
              </a:rPr>
              <a:t>Damveld</a:t>
            </a:r>
            <a:r>
              <a:rPr lang="en-US" sz="1200" dirty="0" smtClean="0">
                <a:solidFill>
                  <a:srgbClr val="E7E6E6"/>
                </a:solidFill>
                <a:latin typeface="Calibri (Body)"/>
              </a:rPr>
              <a:t> et al.</a:t>
            </a:r>
            <a:endParaRPr lang="nl-NL" sz="1200" dirty="0">
              <a:solidFill>
                <a:srgbClr val="E7E6E6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20522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A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1767840" y="1051849"/>
            <a:ext cx="11125200" cy="66675"/>
          </a:xfrm>
          <a:prstGeom prst="line">
            <a:avLst/>
          </a:prstGeom>
          <a:ln w="254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7840" y="365125"/>
            <a:ext cx="9585960" cy="1019527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2"/>
                </a:solidFill>
              </a:rPr>
              <a:t>Sediment sorting: model observations</a:t>
            </a:r>
            <a:endParaRPr lang="en-US" sz="3600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8535" cy="6858000"/>
          </a:xfrm>
          <a:prstGeom prst="rect">
            <a:avLst/>
          </a:prstGeom>
          <a:effectLst>
            <a:softEdge rad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4" name="Rectangle 3"/>
          <p:cNvSpPr/>
          <p:nvPr/>
        </p:nvSpPr>
        <p:spPr>
          <a:xfrm>
            <a:off x="0" y="0"/>
            <a:ext cx="1138535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rgbClr val="000000">
                  <a:alpha val="20000"/>
                </a:srgbClr>
              </a:gs>
              <a:gs pos="40000">
                <a:srgbClr val="000000">
                  <a:alpha val="10000"/>
                </a:srgbClr>
              </a:gs>
              <a:gs pos="100000">
                <a:srgbClr val="151A21"/>
              </a:gs>
            </a:gsLst>
            <a:lin ang="0" scaled="1"/>
            <a:tileRect/>
          </a:gradFill>
          <a:ln>
            <a:solidFill>
              <a:srgbClr val="151A2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5713-C422-424A-B413-336F4C801EA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835" y="1247360"/>
            <a:ext cx="10812165" cy="517549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9200579" y="4895754"/>
            <a:ext cx="2595593" cy="1351129"/>
          </a:xfrm>
          <a:prstGeom prst="wedgeEllipseCallout">
            <a:avLst>
              <a:gd name="adj1" fmla="val -44802"/>
              <a:gd name="adj2" fmla="val -1050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Inner structure revealed: same pattern as lee side surface</a:t>
            </a:r>
            <a:endParaRPr lang="nl-NL" dirty="0"/>
          </a:p>
        </p:txBody>
      </p:sp>
      <p:sp>
        <p:nvSpPr>
          <p:cNvPr id="12" name="Oval Callout 11"/>
          <p:cNvSpPr/>
          <p:nvPr/>
        </p:nvSpPr>
        <p:spPr>
          <a:xfrm>
            <a:off x="7130702" y="1270846"/>
            <a:ext cx="2584798" cy="1031155"/>
          </a:xfrm>
          <a:prstGeom prst="wedgeEllipseCallout">
            <a:avLst>
              <a:gd name="adj1" fmla="val 4394"/>
              <a:gd name="adj2" fmla="val 2333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Fine sediments get re-entrained due to migration</a:t>
            </a:r>
            <a:endParaRPr lang="nl-NL" dirty="0"/>
          </a:p>
        </p:txBody>
      </p:sp>
      <p:sp>
        <p:nvSpPr>
          <p:cNvPr id="14" name="Oval Callout 13"/>
          <p:cNvSpPr/>
          <p:nvPr/>
        </p:nvSpPr>
        <p:spPr>
          <a:xfrm>
            <a:off x="228600" y="1330525"/>
            <a:ext cx="3332316" cy="1216920"/>
          </a:xfrm>
          <a:prstGeom prst="wedgeEllipseCallout">
            <a:avLst>
              <a:gd name="adj1" fmla="val 77501"/>
              <a:gd name="adj2" fmla="val 1767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Sedimentation lee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</a:t>
            </a:r>
            <a:r>
              <a:rPr lang="en-US" dirty="0" smtClean="0"/>
              <a:t>pper: coarse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Lower: finer</a:t>
            </a:r>
            <a:endParaRPr lang="nl-NL" dirty="0"/>
          </a:p>
        </p:txBody>
      </p:sp>
      <p:sp>
        <p:nvSpPr>
          <p:cNvPr id="15" name="Oval Callout 14"/>
          <p:cNvSpPr/>
          <p:nvPr/>
        </p:nvSpPr>
        <p:spPr>
          <a:xfrm>
            <a:off x="4863011" y="3905727"/>
            <a:ext cx="3147060" cy="1447800"/>
          </a:xfrm>
          <a:prstGeom prst="wedgeEllipseCallout">
            <a:avLst>
              <a:gd name="adj1" fmla="val -46718"/>
              <a:gd name="adj2" fmla="val 578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Coarser trough due to different motion thresholds among fractions</a:t>
            </a:r>
            <a:endParaRPr lang="nl-N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E199FB-B0A8-474B-A321-224FD13BCC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94" y="0"/>
            <a:ext cx="1253706" cy="4387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00536" y="-91400"/>
            <a:ext cx="2406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rgbClr val="E7E6E6"/>
                </a:solidFill>
                <a:latin typeface="Calibri (Body)"/>
              </a:rPr>
              <a:t/>
            </a:r>
            <a:br>
              <a:rPr lang="nl-NL" sz="1200" dirty="0">
                <a:solidFill>
                  <a:srgbClr val="E7E6E6"/>
                </a:solidFill>
                <a:latin typeface="Calibri (Body)"/>
              </a:rPr>
            </a:br>
            <a:r>
              <a:rPr lang="nl-NL" sz="1200" dirty="0">
                <a:solidFill>
                  <a:srgbClr val="E7E6E6"/>
                </a:solidFill>
                <a:latin typeface="Calibri (Body)"/>
              </a:rPr>
              <a:t>EGU2020-13679</a:t>
            </a:r>
            <a:r>
              <a:rPr lang="en-US" sz="1200" dirty="0" smtClean="0">
                <a:solidFill>
                  <a:srgbClr val="E7E6E6"/>
                </a:solidFill>
                <a:latin typeface="Calibri (Body)"/>
              </a:rPr>
              <a:t>: </a:t>
            </a:r>
            <a:r>
              <a:rPr lang="en-US" sz="1200" dirty="0" err="1" smtClean="0">
                <a:solidFill>
                  <a:srgbClr val="E7E6E6"/>
                </a:solidFill>
                <a:latin typeface="Calibri (Body)"/>
              </a:rPr>
              <a:t>Damveld</a:t>
            </a:r>
            <a:r>
              <a:rPr lang="en-US" sz="1200" dirty="0" smtClean="0">
                <a:solidFill>
                  <a:srgbClr val="E7E6E6"/>
                </a:solidFill>
                <a:latin typeface="Calibri (Body)"/>
              </a:rPr>
              <a:t> et al.</a:t>
            </a:r>
            <a:endParaRPr lang="nl-NL" sz="1200" dirty="0">
              <a:solidFill>
                <a:srgbClr val="E7E6E6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50986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A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536" y="1262746"/>
            <a:ext cx="5704568" cy="5344968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cxnSp>
        <p:nvCxnSpPr>
          <p:cNvPr id="9" name="Straight Connector 8"/>
          <p:cNvCxnSpPr/>
          <p:nvPr/>
        </p:nvCxnSpPr>
        <p:spPr>
          <a:xfrm flipV="1">
            <a:off x="1767840" y="1051849"/>
            <a:ext cx="11125200" cy="66675"/>
          </a:xfrm>
          <a:prstGeom prst="line">
            <a:avLst/>
          </a:prstGeom>
          <a:ln w="254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7840" y="365125"/>
            <a:ext cx="9585960" cy="1019527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2"/>
                </a:solidFill>
              </a:rPr>
              <a:t>Sediment sorting: influence on wave height</a:t>
            </a:r>
            <a:endParaRPr lang="en-US" sz="3600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8535" cy="6858000"/>
          </a:xfrm>
          <a:prstGeom prst="rect">
            <a:avLst/>
          </a:prstGeom>
          <a:effectLst>
            <a:softEdge rad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4" name="Rectangle 3"/>
          <p:cNvSpPr/>
          <p:nvPr/>
        </p:nvSpPr>
        <p:spPr>
          <a:xfrm>
            <a:off x="0" y="0"/>
            <a:ext cx="1138535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rgbClr val="000000">
                  <a:alpha val="20000"/>
                </a:srgbClr>
              </a:gs>
              <a:gs pos="40000">
                <a:srgbClr val="000000">
                  <a:alpha val="10000"/>
                </a:srgbClr>
              </a:gs>
              <a:gs pos="100000">
                <a:srgbClr val="151A21"/>
              </a:gs>
            </a:gsLst>
            <a:lin ang="0" scaled="1"/>
            <a:tileRect/>
          </a:gradFill>
          <a:ln>
            <a:solidFill>
              <a:srgbClr val="151A2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5713-C422-424A-B413-336F4C801EA8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Callout 14"/>
              <p:cNvSpPr/>
              <p:nvPr/>
            </p:nvSpPr>
            <p:spPr>
              <a:xfrm>
                <a:off x="9330498" y="3353038"/>
                <a:ext cx="2768600" cy="1286289"/>
              </a:xfrm>
              <a:prstGeom prst="wedgeEllipseCallout">
                <a:avLst>
                  <a:gd name="adj1" fmla="val -77117"/>
                  <a:gd name="adj2" fmla="val 3178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nl-NL" dirty="0" smtClean="0"/>
                  <a:t>: </a:t>
                </a:r>
                <a:r>
                  <a:rPr lang="nl-NL" dirty="0" err="1" smtClean="0"/>
                  <a:t>sortedness</a:t>
                </a:r>
                <a:endParaRPr lang="nl-NL" dirty="0" smtClean="0"/>
              </a:p>
              <a:p>
                <a:pPr algn="ctr"/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nl-NL" dirty="0" smtClean="0"/>
                  <a:t>=0 </a:t>
                </a:r>
                <a:r>
                  <a:rPr lang="nl-NL" dirty="0" smtClean="0">
                    <a:sym typeface="Wingdings" panose="05000000000000000000" pitchFamily="2" charset="2"/>
                  </a:rPr>
                  <a:t> uniform sample, </a:t>
                </a:r>
                <a:r>
                  <a:rPr lang="nl-NL" dirty="0" err="1" smtClean="0">
                    <a:sym typeface="Wingdings" panose="05000000000000000000" pitchFamily="2" charset="2"/>
                  </a:rPr>
                  <a:t>perfectly</a:t>
                </a:r>
                <a:r>
                  <a:rPr lang="nl-NL" dirty="0" smtClean="0">
                    <a:sym typeface="Wingdings" panose="05000000000000000000" pitchFamily="2" charset="2"/>
                  </a:rPr>
                  <a:t> </a:t>
                </a:r>
                <a:r>
                  <a:rPr lang="nl-NL" dirty="0" err="1" smtClean="0">
                    <a:sym typeface="Wingdings" panose="05000000000000000000" pitchFamily="2" charset="2"/>
                  </a:rPr>
                  <a:t>sorted</a:t>
                </a:r>
                <a:r>
                  <a:rPr lang="nl-NL" dirty="0" smtClean="0">
                    <a:sym typeface="Wingdings" panose="05000000000000000000" pitchFamily="2" charset="2"/>
                  </a:rPr>
                  <a:t>)</a:t>
                </a:r>
                <a:endParaRPr lang="nl-NL" dirty="0"/>
              </a:p>
            </p:txBody>
          </p:sp>
        </mc:Choice>
        <mc:Fallback xmlns="">
          <p:sp>
            <p:nvSpPr>
              <p:cNvPr id="15" name="Oval Callout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0498" y="3353038"/>
                <a:ext cx="2768600" cy="1286289"/>
              </a:xfrm>
              <a:prstGeom prst="wedgeEllipseCallout">
                <a:avLst>
                  <a:gd name="adj1" fmla="val -77117"/>
                  <a:gd name="adj2" fmla="val 31781"/>
                </a:avLst>
              </a:prstGeom>
              <a:blipFill>
                <a:blip r:embed="rId5"/>
                <a:stretch>
                  <a:fillRect b="-279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Callout 16"/>
          <p:cNvSpPr/>
          <p:nvPr/>
        </p:nvSpPr>
        <p:spPr>
          <a:xfrm>
            <a:off x="9614944" y="1636815"/>
            <a:ext cx="2484154" cy="913907"/>
          </a:xfrm>
          <a:prstGeom prst="wedgeEllipseCallout">
            <a:avLst>
              <a:gd name="adj1" fmla="val -124900"/>
              <a:gd name="adj2" fmla="val 1964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Grey dots: North Sea observations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Callout 18"/>
              <p:cNvSpPr/>
              <p:nvPr/>
            </p:nvSpPr>
            <p:spPr>
              <a:xfrm>
                <a:off x="1165091" y="1941489"/>
                <a:ext cx="2044700" cy="639039"/>
              </a:xfrm>
              <a:prstGeom prst="wedgeEllipseCallout">
                <a:avLst>
                  <a:gd name="adj1" fmla="val 76188"/>
                  <a:gd name="adj2" fmla="val 26618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𝑠𝑤</m:t>
                        </m:r>
                      </m:sub>
                    </m:sSub>
                  </m:oMath>
                </a14:m>
                <a:r>
                  <a:rPr lang="en-US" dirty="0" smtClean="0"/>
                  <a:t>: sand wave height</a:t>
                </a:r>
                <a:endParaRPr lang="nl-NL" dirty="0"/>
              </a:p>
            </p:txBody>
          </p:sp>
        </mc:Choice>
        <mc:Fallback xmlns="">
          <p:sp>
            <p:nvSpPr>
              <p:cNvPr id="19" name="Oval Callout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091" y="1941489"/>
                <a:ext cx="2044700" cy="639039"/>
              </a:xfrm>
              <a:prstGeom prst="wedgeEllipseCallout">
                <a:avLst>
                  <a:gd name="adj1" fmla="val 76188"/>
                  <a:gd name="adj2" fmla="val 266185"/>
                </a:avLst>
              </a:prstGeom>
              <a:blipFill>
                <a:blip r:embed="rId6"/>
                <a:stretch>
                  <a:fillRect t="-88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19"/>
          <p:cNvSpPr/>
          <p:nvPr/>
        </p:nvSpPr>
        <p:spPr>
          <a:xfrm>
            <a:off x="824800" y="4090701"/>
            <a:ext cx="2466178" cy="1460500"/>
          </a:xfrm>
          <a:prstGeom prst="wedgeEllipseCallout">
            <a:avLst>
              <a:gd name="adj1" fmla="val 123925"/>
              <a:gd name="adj2" fmla="val -579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Increasingly poorly-sorted mixtures lead to lower sand wave heights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Callout 20"/>
              <p:cNvSpPr/>
              <p:nvPr/>
            </p:nvSpPr>
            <p:spPr>
              <a:xfrm>
                <a:off x="2977242" y="6056170"/>
                <a:ext cx="1752600" cy="731803"/>
              </a:xfrm>
              <a:prstGeom prst="wedgeEllipseCallout">
                <a:avLst>
                  <a:gd name="adj1" fmla="val 135160"/>
                  <a:gd name="adj2" fmla="val -475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 smtClean="0"/>
                  <a:t>: mean grain size</a:t>
                </a:r>
                <a:endParaRPr lang="nl-NL" dirty="0"/>
              </a:p>
            </p:txBody>
          </p:sp>
        </mc:Choice>
        <mc:Fallback xmlns="">
          <p:sp>
            <p:nvSpPr>
              <p:cNvPr id="21" name="Oval Callout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242" y="6056170"/>
                <a:ext cx="1752600" cy="731803"/>
              </a:xfrm>
              <a:prstGeom prst="wedgeEllipseCallout">
                <a:avLst>
                  <a:gd name="adj1" fmla="val 135160"/>
                  <a:gd name="adj2" fmla="val -4759"/>
                </a:avLst>
              </a:prstGeom>
              <a:blipFill>
                <a:blip r:embed="rId7"/>
                <a:stretch>
                  <a:fillRect b="-480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5E199FB-B0A8-474B-A321-224FD13BCC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94" y="0"/>
            <a:ext cx="1253706" cy="4387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600536" y="-91400"/>
            <a:ext cx="2406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rgbClr val="E7E6E6"/>
                </a:solidFill>
                <a:latin typeface="Calibri (Body)"/>
              </a:rPr>
              <a:t/>
            </a:r>
            <a:br>
              <a:rPr lang="nl-NL" sz="1200" dirty="0">
                <a:solidFill>
                  <a:srgbClr val="E7E6E6"/>
                </a:solidFill>
                <a:latin typeface="Calibri (Body)"/>
              </a:rPr>
            </a:br>
            <a:r>
              <a:rPr lang="nl-NL" sz="1200" dirty="0">
                <a:solidFill>
                  <a:srgbClr val="E7E6E6"/>
                </a:solidFill>
                <a:latin typeface="Calibri (Body)"/>
              </a:rPr>
              <a:t>EGU2020-13679</a:t>
            </a:r>
            <a:r>
              <a:rPr lang="en-US" sz="1200" dirty="0" smtClean="0">
                <a:solidFill>
                  <a:srgbClr val="E7E6E6"/>
                </a:solidFill>
                <a:latin typeface="Calibri (Body)"/>
              </a:rPr>
              <a:t>: </a:t>
            </a:r>
            <a:r>
              <a:rPr lang="en-US" sz="1200" dirty="0" err="1" smtClean="0">
                <a:solidFill>
                  <a:srgbClr val="E7E6E6"/>
                </a:solidFill>
                <a:latin typeface="Calibri (Body)"/>
              </a:rPr>
              <a:t>Damveld</a:t>
            </a:r>
            <a:r>
              <a:rPr lang="en-US" sz="1200" dirty="0" smtClean="0">
                <a:solidFill>
                  <a:srgbClr val="E7E6E6"/>
                </a:solidFill>
                <a:latin typeface="Calibri (Body)"/>
              </a:rPr>
              <a:t> et al.</a:t>
            </a:r>
            <a:endParaRPr lang="nl-NL" sz="1200" dirty="0">
              <a:solidFill>
                <a:srgbClr val="E7E6E6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42618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A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redg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313" y="1573338"/>
            <a:ext cx="12054841" cy="4968254"/>
          </a:xfrm>
        </p:spPr>
      </p:pic>
      <p:cxnSp>
        <p:nvCxnSpPr>
          <p:cNvPr id="9" name="Straight Connector 8"/>
          <p:cNvCxnSpPr/>
          <p:nvPr/>
        </p:nvCxnSpPr>
        <p:spPr>
          <a:xfrm flipV="1">
            <a:off x="1767840" y="1051849"/>
            <a:ext cx="11125200" cy="66675"/>
          </a:xfrm>
          <a:prstGeom prst="line">
            <a:avLst/>
          </a:prstGeom>
          <a:ln w="254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7840" y="365125"/>
            <a:ext cx="9585960" cy="1019527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chemeClr val="bg2"/>
                </a:solidFill>
              </a:rPr>
              <a:t>Utilisation</a:t>
            </a:r>
            <a:r>
              <a:rPr lang="en-US" sz="3600" dirty="0" smtClean="0">
                <a:solidFill>
                  <a:schemeClr val="bg2"/>
                </a:solidFill>
              </a:rPr>
              <a:t>: dredging example</a:t>
            </a:r>
            <a:endParaRPr lang="en-US" sz="3600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8535" cy="6858000"/>
          </a:xfrm>
          <a:prstGeom prst="rect">
            <a:avLst/>
          </a:prstGeom>
          <a:effectLst>
            <a:softEdge rad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4" name="Rectangle 3"/>
          <p:cNvSpPr/>
          <p:nvPr/>
        </p:nvSpPr>
        <p:spPr>
          <a:xfrm>
            <a:off x="0" y="0"/>
            <a:ext cx="1138535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rgbClr val="000000">
                  <a:alpha val="20000"/>
                </a:srgbClr>
              </a:gs>
              <a:gs pos="40000">
                <a:srgbClr val="000000">
                  <a:alpha val="10000"/>
                </a:srgbClr>
              </a:gs>
              <a:gs pos="99000">
                <a:srgbClr val="151A21"/>
              </a:gs>
            </a:gsLst>
            <a:lin ang="0" scaled="1"/>
            <a:tileRect/>
          </a:gradFill>
          <a:ln>
            <a:solidFill>
              <a:srgbClr val="151A2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5713-C422-424A-B413-336F4C801EA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Oval Callout 9"/>
          <p:cNvSpPr/>
          <p:nvPr/>
        </p:nvSpPr>
        <p:spPr>
          <a:xfrm>
            <a:off x="475902" y="4611722"/>
            <a:ext cx="1752600" cy="731803"/>
          </a:xfrm>
          <a:prstGeom prst="wedgeEllipseCallout">
            <a:avLst>
              <a:gd name="adj1" fmla="val -29437"/>
              <a:gd name="adj2" fmla="val 1737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Play me</a:t>
            </a:r>
            <a:endParaRPr lang="nl-NL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E199FB-B0A8-474B-A321-224FD13BCC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94" y="0"/>
            <a:ext cx="1253706" cy="4387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00536" y="-91400"/>
            <a:ext cx="2406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rgbClr val="E7E6E6"/>
                </a:solidFill>
                <a:latin typeface="Calibri (Body)"/>
              </a:rPr>
              <a:t/>
            </a:r>
            <a:br>
              <a:rPr lang="nl-NL" sz="1200" dirty="0">
                <a:solidFill>
                  <a:srgbClr val="E7E6E6"/>
                </a:solidFill>
                <a:latin typeface="Calibri (Body)"/>
              </a:rPr>
            </a:br>
            <a:r>
              <a:rPr lang="nl-NL" sz="1200" dirty="0">
                <a:solidFill>
                  <a:srgbClr val="E7E6E6"/>
                </a:solidFill>
                <a:latin typeface="Calibri (Body)"/>
              </a:rPr>
              <a:t>EGU2020-13679</a:t>
            </a:r>
            <a:r>
              <a:rPr lang="en-US" sz="1200" dirty="0" smtClean="0">
                <a:solidFill>
                  <a:srgbClr val="E7E6E6"/>
                </a:solidFill>
                <a:latin typeface="Calibri (Body)"/>
              </a:rPr>
              <a:t>: </a:t>
            </a:r>
            <a:r>
              <a:rPr lang="en-US" sz="1200" dirty="0" err="1" smtClean="0">
                <a:solidFill>
                  <a:srgbClr val="E7E6E6"/>
                </a:solidFill>
                <a:latin typeface="Calibri (Body)"/>
              </a:rPr>
              <a:t>Damveld</a:t>
            </a:r>
            <a:r>
              <a:rPr lang="en-US" sz="1200" dirty="0" smtClean="0">
                <a:solidFill>
                  <a:srgbClr val="E7E6E6"/>
                </a:solidFill>
                <a:latin typeface="Calibri (Body)"/>
              </a:rPr>
              <a:t> et al.</a:t>
            </a:r>
            <a:endParaRPr lang="nl-NL" sz="1200" dirty="0">
              <a:solidFill>
                <a:srgbClr val="E7E6E6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169377954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A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1767840" y="1051849"/>
            <a:ext cx="11125200" cy="66675"/>
          </a:xfrm>
          <a:prstGeom prst="line">
            <a:avLst/>
          </a:prstGeom>
          <a:ln w="254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7840" y="365125"/>
            <a:ext cx="9585960" cy="1019527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2"/>
                </a:solidFill>
              </a:rPr>
              <a:t>Discussion and conclusions</a:t>
            </a:r>
            <a:endParaRPr lang="en-US" sz="3600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8535" cy="6858000"/>
          </a:xfrm>
          <a:prstGeom prst="rect">
            <a:avLst/>
          </a:prstGeom>
          <a:effectLst>
            <a:softEdge rad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4" name="Rectangle 3"/>
          <p:cNvSpPr/>
          <p:nvPr/>
        </p:nvSpPr>
        <p:spPr>
          <a:xfrm>
            <a:off x="0" y="0"/>
            <a:ext cx="1138535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rgbClr val="000000">
                  <a:alpha val="20000"/>
                </a:srgbClr>
              </a:gs>
              <a:gs pos="40000">
                <a:srgbClr val="000000">
                  <a:alpha val="10000"/>
                </a:srgbClr>
              </a:gs>
              <a:gs pos="99000">
                <a:srgbClr val="151A21"/>
              </a:gs>
            </a:gsLst>
            <a:lin ang="0" scaled="1"/>
            <a:tileRect/>
          </a:gradFill>
          <a:ln>
            <a:solidFill>
              <a:srgbClr val="151A2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5713-C422-424A-B413-336F4C801EA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7840" y="1704516"/>
            <a:ext cx="10104846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E7E6E6"/>
                </a:solidFill>
              </a:rPr>
              <a:t>Including sediment sorting leads to lower sand wave heights</a:t>
            </a:r>
          </a:p>
          <a:p>
            <a:pPr lvl="1"/>
            <a:r>
              <a:rPr lang="en-US" dirty="0" smtClean="0">
                <a:solidFill>
                  <a:srgbClr val="E7E6E6"/>
                </a:solidFill>
              </a:rPr>
              <a:t>Model predictions fall in range of North Sea sand waves</a:t>
            </a:r>
          </a:p>
          <a:p>
            <a:endParaRPr lang="en-US" dirty="0">
              <a:solidFill>
                <a:srgbClr val="E7E6E6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E7E6E6"/>
                </a:solidFill>
              </a:rPr>
              <a:t>Surficial sorting pattern generally agrees with field observations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E7E6E6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E7E6E6"/>
                </a:solidFill>
              </a:rPr>
              <a:t>Internal sediment structure exposed</a:t>
            </a:r>
          </a:p>
          <a:p>
            <a:pPr lvl="1"/>
            <a:r>
              <a:rPr lang="en-US" dirty="0" smtClean="0">
                <a:solidFill>
                  <a:srgbClr val="E7E6E6"/>
                </a:solidFill>
              </a:rPr>
              <a:t>Lack of field evidence for validation </a:t>
            </a:r>
            <a:r>
              <a:rPr lang="en-US" dirty="0" smtClean="0">
                <a:solidFill>
                  <a:srgbClr val="E7E6E6"/>
                </a:solidFill>
                <a:sym typeface="Wingdings" panose="05000000000000000000" pitchFamily="2" charset="2"/>
              </a:rPr>
              <a:t> any suggestions from EGU community</a:t>
            </a:r>
            <a:r>
              <a:rPr lang="en-US" dirty="0" smtClean="0">
                <a:solidFill>
                  <a:srgbClr val="E7E6E6"/>
                </a:solidFill>
                <a:sym typeface="Wingdings" panose="05000000000000000000" pitchFamily="2" charset="2"/>
              </a:rPr>
              <a:t>?</a:t>
            </a:r>
          </a:p>
          <a:p>
            <a:pPr lvl="1"/>
            <a:endParaRPr lang="en-US" dirty="0" smtClean="0">
              <a:solidFill>
                <a:srgbClr val="E7E6E6"/>
              </a:solidFill>
              <a:sym typeface="Wingdings" panose="05000000000000000000" pitchFamily="2" charset="2"/>
            </a:endParaRPr>
          </a:p>
          <a:p>
            <a:pPr lvl="1"/>
            <a:endParaRPr lang="en-US" dirty="0">
              <a:solidFill>
                <a:srgbClr val="E7E6E6"/>
              </a:solidFill>
              <a:sym typeface="Wingdings" panose="05000000000000000000" pitchFamily="2" charset="2"/>
            </a:endParaRPr>
          </a:p>
          <a:p>
            <a:pPr lvl="1"/>
            <a:endParaRPr lang="en-US" dirty="0">
              <a:solidFill>
                <a:srgbClr val="E7E6E6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E7E6E6"/>
                </a:solidFill>
                <a:sym typeface="Wingdings" panose="05000000000000000000" pitchFamily="2" charset="2"/>
              </a:rPr>
              <a:t>This work is undergoing peer-review, so you will be able to read more soon!</a:t>
            </a:r>
            <a:endParaRPr lang="en-US" dirty="0" smtClean="0">
              <a:solidFill>
                <a:srgbClr val="E7E6E6"/>
              </a:solidFill>
            </a:endParaRPr>
          </a:p>
          <a:p>
            <a:pPr lvl="1"/>
            <a:endParaRPr lang="nl-NL" dirty="0">
              <a:solidFill>
                <a:srgbClr val="E7E6E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E199FB-B0A8-474B-A321-224FD13BC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94" y="0"/>
            <a:ext cx="1253706" cy="4387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00536" y="-91400"/>
            <a:ext cx="2406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rgbClr val="E7E6E6"/>
                </a:solidFill>
                <a:latin typeface="Calibri (Body)"/>
              </a:rPr>
              <a:t/>
            </a:r>
            <a:br>
              <a:rPr lang="nl-NL" sz="1200" dirty="0">
                <a:solidFill>
                  <a:srgbClr val="E7E6E6"/>
                </a:solidFill>
                <a:latin typeface="Calibri (Body)"/>
              </a:rPr>
            </a:br>
            <a:r>
              <a:rPr lang="nl-NL" sz="1200" dirty="0">
                <a:solidFill>
                  <a:srgbClr val="E7E6E6"/>
                </a:solidFill>
                <a:latin typeface="Calibri (Body)"/>
              </a:rPr>
              <a:t>EGU2020-13679</a:t>
            </a:r>
            <a:r>
              <a:rPr lang="en-US" sz="1200" dirty="0" smtClean="0">
                <a:solidFill>
                  <a:srgbClr val="E7E6E6"/>
                </a:solidFill>
                <a:latin typeface="Calibri (Body)"/>
              </a:rPr>
              <a:t>: </a:t>
            </a:r>
            <a:r>
              <a:rPr lang="en-US" sz="1200" dirty="0" err="1" smtClean="0">
                <a:solidFill>
                  <a:srgbClr val="E7E6E6"/>
                </a:solidFill>
                <a:latin typeface="Calibri (Body)"/>
              </a:rPr>
              <a:t>Damveld</a:t>
            </a:r>
            <a:r>
              <a:rPr lang="en-US" sz="1200" dirty="0" smtClean="0">
                <a:solidFill>
                  <a:srgbClr val="E7E6E6"/>
                </a:solidFill>
                <a:latin typeface="Calibri (Body)"/>
              </a:rPr>
              <a:t> et al.</a:t>
            </a:r>
            <a:endParaRPr lang="nl-NL" sz="1200" dirty="0">
              <a:solidFill>
                <a:srgbClr val="E7E6E6"/>
              </a:solidFill>
              <a:latin typeface="Calibri (Body)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767840" y="4809095"/>
            <a:ext cx="11125200" cy="66675"/>
          </a:xfrm>
          <a:prstGeom prst="line">
            <a:avLst/>
          </a:prstGeom>
          <a:ln w="254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19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27215</TotalTime>
  <Words>512</Words>
  <Application>Microsoft Office PowerPoint</Application>
  <PresentationFormat>Widescreen</PresentationFormat>
  <Paragraphs>89</Paragraphs>
  <Slides>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(Body)</vt:lpstr>
      <vt:lpstr>Calibri Light</vt:lpstr>
      <vt:lpstr>Cambria Math</vt:lpstr>
      <vt:lpstr>Wingdings</vt:lpstr>
      <vt:lpstr>Office Theme</vt:lpstr>
      <vt:lpstr>Sediment sorting in tidal sand wave fields: the internal structure revealed? A model study with Delft3D</vt:lpstr>
      <vt:lpstr>PowerPoint Presentation</vt:lpstr>
      <vt:lpstr>Basic model set-up: Delft3D Flow</vt:lpstr>
      <vt:lpstr>Model set-up: sediment sorting</vt:lpstr>
      <vt:lpstr>Sediment sorting: asymmetrical tidal forcing</vt:lpstr>
      <vt:lpstr>Sediment sorting: model observations</vt:lpstr>
      <vt:lpstr>Sediment sorting: influence on wave height</vt:lpstr>
      <vt:lpstr>Utilisation: dredging example</vt:lpstr>
      <vt:lpstr>Discussion and conclusions</vt:lpstr>
    </vt:vector>
  </TitlesOfParts>
  <Company>University of Twente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Modelling the two-way coupling between benthic activity and morphodynamics in coastal shelf seas</dc:title>
  <dc:creator>Damveld, J.H. (CTW)</dc:creator>
  <cp:lastModifiedBy>Damveld, J.H. (ET)</cp:lastModifiedBy>
  <cp:revision>228</cp:revision>
  <dcterms:created xsi:type="dcterms:W3CDTF">2016-05-04T07:17:57Z</dcterms:created>
  <dcterms:modified xsi:type="dcterms:W3CDTF">2020-05-07T15:04:06Z</dcterms:modified>
</cp:coreProperties>
</file>