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63" r:id="rId2"/>
    <p:sldId id="353" r:id="rId3"/>
    <p:sldId id="360" r:id="rId4"/>
    <p:sldId id="361" r:id="rId5"/>
    <p:sldId id="362" r:id="rId6"/>
    <p:sldId id="264" r:id="rId7"/>
    <p:sldId id="314" r:id="rId8"/>
    <p:sldId id="271" r:id="rId9"/>
    <p:sldId id="339" r:id="rId10"/>
    <p:sldId id="265" r:id="rId11"/>
    <p:sldId id="267" r:id="rId12"/>
    <p:sldId id="345" r:id="rId13"/>
    <p:sldId id="346" r:id="rId14"/>
    <p:sldId id="315" r:id="rId15"/>
    <p:sldId id="328" r:id="rId16"/>
    <p:sldId id="300" r:id="rId17"/>
    <p:sldId id="303" r:id="rId18"/>
    <p:sldId id="336" r:id="rId19"/>
    <p:sldId id="341" r:id="rId20"/>
    <p:sldId id="316" r:id="rId21"/>
    <p:sldId id="344" r:id="rId22"/>
    <p:sldId id="305" r:id="rId23"/>
    <p:sldId id="307" r:id="rId24"/>
    <p:sldId id="308" r:id="rId25"/>
    <p:sldId id="348" r:id="rId26"/>
    <p:sldId id="347" r:id="rId27"/>
    <p:sldId id="354" r:id="rId28"/>
    <p:sldId id="350" r:id="rId29"/>
    <p:sldId id="351" r:id="rId30"/>
    <p:sldId id="349" r:id="rId31"/>
    <p:sldId id="352" r:id="rId32"/>
    <p:sldId id="317" r:id="rId33"/>
    <p:sldId id="320" r:id="rId34"/>
    <p:sldId id="356" r:id="rId35"/>
    <p:sldId id="355" r:id="rId36"/>
    <p:sldId id="268" r:id="rId37"/>
    <p:sldId id="359" r:id="rId38"/>
  </p:sldIdLst>
  <p:sldSz cx="9144000" cy="6858000" type="screen4x3"/>
  <p:notesSz cx="7099300" cy="10234613"/>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DA2"/>
    <a:srgbClr val="F79191"/>
    <a:srgbClr val="F5B1B1"/>
    <a:srgbClr val="FFFF99"/>
    <a:srgbClr val="159B5B"/>
    <a:srgbClr val="0FC7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313" autoAdjust="0"/>
    <p:restoredTop sz="91304" autoAdjust="0"/>
  </p:normalViewPr>
  <p:slideViewPr>
    <p:cSldViewPr snapToGrid="0">
      <p:cViewPr varScale="1">
        <p:scale>
          <a:sx n="99" d="100"/>
          <a:sy n="99" d="100"/>
        </p:scale>
        <p:origin x="-120" y="-2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defRPr>
            </a:lvl1pPr>
          </a:lstStyle>
          <a:p>
            <a:pPr>
              <a:defRPr/>
            </a:pPr>
            <a:endParaRPr lang="it-IT"/>
          </a:p>
        </p:txBody>
      </p:sp>
      <p:sp>
        <p:nvSpPr>
          <p:cNvPr id="3" name="Segnaposto data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smtClean="0">
                <a:latin typeface="+mn-lt"/>
              </a:defRPr>
            </a:lvl1pPr>
          </a:lstStyle>
          <a:p>
            <a:pPr>
              <a:defRPr/>
            </a:pPr>
            <a:fld id="{B138EA92-1306-4911-ACBD-1BE48FFB0E5E}" type="datetimeFigureOut">
              <a:rPr lang="it-IT"/>
              <a:pPr>
                <a:defRPr/>
              </a:pPr>
              <a:t>07/05/20</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it-IT" noProof="0"/>
          </a:p>
        </p:txBody>
      </p:sp>
      <p:sp>
        <p:nvSpPr>
          <p:cNvPr id="5" name="Segnaposto note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defRPr>
            </a:lvl1pPr>
          </a:lstStyle>
          <a:p>
            <a:pPr>
              <a:defRPr/>
            </a:pPr>
            <a:endParaRPr lang="it-IT"/>
          </a:p>
        </p:txBody>
      </p:sp>
      <p:sp>
        <p:nvSpPr>
          <p:cNvPr id="7" name="Segnaposto numero diapositiva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smtClean="0">
                <a:latin typeface="+mn-lt"/>
              </a:defRPr>
            </a:lvl1pPr>
          </a:lstStyle>
          <a:p>
            <a:pPr>
              <a:defRPr/>
            </a:pPr>
            <a:fld id="{4D87537D-0E31-4FCA-B8FC-11DEFA2CD5C9}" type="slidenum">
              <a:rPr lang="it-IT"/>
              <a:pPr>
                <a:defRPr/>
              </a:pPr>
              <a:t>‹n.›</a:t>
            </a:fld>
            <a:endParaRPr lang="it-IT"/>
          </a:p>
        </p:txBody>
      </p:sp>
    </p:spTree>
    <p:extLst>
      <p:ext uri="{BB962C8B-B14F-4D97-AF65-F5344CB8AC3E}">
        <p14:creationId xmlns:p14="http://schemas.microsoft.com/office/powerpoint/2010/main" val="18213999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355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355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9F5805-9CA4-45F4-925E-5348D58115EE}" type="slidenum">
              <a:rPr lang="it-IT"/>
              <a:pPr fontAlgn="base">
                <a:spcBef>
                  <a:spcPct val="0"/>
                </a:spcBef>
                <a:spcAft>
                  <a:spcPct val="0"/>
                </a:spcAft>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smtClean="0"/>
              <a:t>Dire che i tre punti corrispondono ai </a:t>
            </a:r>
            <a:r>
              <a:rPr lang="it-IT" dirty="0" err="1" smtClean="0"/>
              <a:t>WPs</a:t>
            </a:r>
            <a:r>
              <a:rPr lang="it-IT" dirty="0" smtClean="0"/>
              <a:t>.</a:t>
            </a:r>
            <a:r>
              <a:rPr lang="it-IT" baseline="0" dirty="0" smtClean="0"/>
              <a:t> Parlare qui della tabella messa nel report</a:t>
            </a:r>
            <a:endParaRPr lang="it-IT" dirty="0"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14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15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16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17</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18</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355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355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9F5805-9CA4-45F4-925E-5348D58115EE}" type="slidenum">
              <a:rPr lang="it-IT"/>
              <a:pPr fontAlgn="base">
                <a:spcBef>
                  <a:spcPct val="0"/>
                </a:spcBef>
                <a:spcAft>
                  <a:spcPct val="0"/>
                </a:spcAft>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21</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23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24</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25</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26</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sz="1200" kern="1200" dirty="0" smtClean="0">
                <a:solidFill>
                  <a:schemeClr val="tx1"/>
                </a:solidFill>
                <a:effectLst/>
                <a:latin typeface="+mn-lt"/>
                <a:ea typeface="+mn-ea"/>
                <a:cs typeface="+mn-cs"/>
              </a:rPr>
              <a:t>It is noteworthy that the normalization with </a:t>
            </a:r>
            <a:r>
              <a:rPr lang="en-GB" sz="1200" i="1" kern="1200" dirty="0" smtClean="0">
                <a:solidFill>
                  <a:schemeClr val="tx1"/>
                </a:solidFill>
                <a:effectLst/>
                <a:latin typeface="+mn-lt"/>
                <a:ea typeface="+mn-ea"/>
                <a:cs typeface="+mn-cs"/>
              </a:rPr>
              <a:t>H</a:t>
            </a:r>
            <a:r>
              <a:rPr lang="en-GB" sz="1200" kern="1200" baseline="-25000" dirty="0" smtClean="0">
                <a:solidFill>
                  <a:schemeClr val="tx1"/>
                </a:solidFill>
                <a:effectLst/>
                <a:latin typeface="+mn-lt"/>
                <a:ea typeface="+mn-ea"/>
                <a:cs typeface="+mn-cs"/>
              </a:rPr>
              <a:t>s</a:t>
            </a:r>
            <a:r>
              <a:rPr lang="en-GB" sz="1200" kern="1200" dirty="0" smtClean="0">
                <a:solidFill>
                  <a:schemeClr val="tx1"/>
                </a:solidFill>
                <a:effectLst/>
                <a:latin typeface="+mn-lt"/>
                <a:ea typeface="+mn-ea"/>
                <a:cs typeface="+mn-cs"/>
              </a:rPr>
              <a:t> removes only part of the difference between observed and modeled values, since the extreme distributions incorporate also the average number of waves (</a:t>
            </a:r>
            <a:r>
              <a:rPr lang="en-GB" sz="1200" i="1" kern="1200" dirty="0" smtClean="0">
                <a:solidFill>
                  <a:schemeClr val="tx1"/>
                </a:solidFill>
                <a:effectLst/>
                <a:latin typeface="+mn-lt"/>
                <a:ea typeface="+mn-ea"/>
                <a:cs typeface="+mn-cs"/>
              </a:rPr>
              <a:t>N</a:t>
            </a:r>
            <a:r>
              <a:rPr lang="en-GB" sz="1200" kern="1200" baseline="-25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N</a:t>
            </a:r>
            <a:r>
              <a:rPr lang="en-GB" sz="1200" kern="1200" baseline="-25000" dirty="0" smtClean="0">
                <a:solidFill>
                  <a:schemeClr val="tx1"/>
                </a:solidFill>
                <a:effectLst/>
                <a:latin typeface="+mn-lt"/>
                <a:ea typeface="+mn-ea"/>
                <a:cs typeface="+mn-cs"/>
              </a:rPr>
              <a:t>2 </a:t>
            </a:r>
            <a:r>
              <a:rPr lang="en-GB" sz="1200" kern="1200" dirty="0" smtClean="0">
                <a:solidFill>
                  <a:schemeClr val="tx1"/>
                </a:solidFill>
                <a:effectLst/>
                <a:latin typeface="+mn-lt"/>
                <a:ea typeface="+mn-ea"/>
                <a:cs typeface="+mn-cs"/>
              </a:rPr>
              <a:t>and </a:t>
            </a:r>
            <a:r>
              <a:rPr lang="en-GB" sz="1200" i="1" kern="1200" dirty="0" smtClean="0">
                <a:solidFill>
                  <a:schemeClr val="tx1"/>
                </a:solidFill>
                <a:effectLst/>
                <a:latin typeface="+mn-lt"/>
                <a:ea typeface="+mn-ea"/>
                <a:cs typeface="+mn-cs"/>
              </a:rPr>
              <a:t>N</a:t>
            </a:r>
            <a:r>
              <a:rPr lang="en-GB" sz="1200" kern="1200" baseline="-25000" dirty="0" smtClean="0">
                <a:solidFill>
                  <a:schemeClr val="tx1"/>
                </a:solidFill>
                <a:effectLst/>
                <a:latin typeface="+mn-lt"/>
                <a:ea typeface="+mn-ea"/>
                <a:cs typeface="+mn-cs"/>
              </a:rPr>
              <a:t>3</a:t>
            </a:r>
            <a:r>
              <a:rPr lang="en-GB" sz="1200" kern="1200" dirty="0" smtClean="0">
                <a:solidFill>
                  <a:schemeClr val="tx1"/>
                </a:solidFill>
                <a:effectLst/>
                <a:latin typeface="+mn-lt"/>
                <a:ea typeface="+mn-ea"/>
                <a:cs typeface="+mn-cs"/>
              </a:rPr>
              <a:t>) over the space-time region of volume </a:t>
            </a:r>
            <a:r>
              <a:rPr lang="en-GB" sz="1200" i="1" kern="1200" dirty="0" smtClean="0">
                <a:solidFill>
                  <a:schemeClr val="tx1"/>
                </a:solidFill>
                <a:effectLst/>
                <a:latin typeface="+mn-lt"/>
                <a:ea typeface="+mn-ea"/>
                <a:cs typeface="+mn-cs"/>
              </a:rPr>
              <a:t>V</a:t>
            </a:r>
            <a:r>
              <a:rPr lang="en-GB" sz="1200" kern="1200" dirty="0" smtClean="0">
                <a:solidFill>
                  <a:schemeClr val="tx1"/>
                </a:solidFill>
                <a:effectLst/>
                <a:latin typeface="+mn-lt"/>
                <a:ea typeface="+mn-ea"/>
                <a:cs typeface="+mn-cs"/>
              </a:rPr>
              <a:t>. For example, for a fixed number of waves, the maximum wave height distribution in the time domain according to Rayleigh theory is constant. We shall remove the effect of the number of waves in the analysis provided in section 2.3 (WP3). For the time being, we observe that, after normalization, more (less) energetic sea states produce longer (shorter) waves and, hence, for a fixed volume, a smaller (larger) number of waves, which imply smaller (larger) wave extremes. To account for this contribution, we have analyzed the relative error between model and observed normalized extremes as a function of the difference between mean wave periods, that we assume being a signature of the number of waves (Figure 4, right panels). As expected in confirmation of the theoretical approaches, positive errors (i.e. model &gt; observation) imply the model period is smaller than the observed period, and vice versa. Overall, for all model runs, errors are however small. Indeed, model estimates of normalized space-time maximum wave parameters compared fairly well with stereo observations: for the crest height, the mean difference (model - observations) is 1.1% with a root-mean-square-difference (RMSD) of 4.9%, while for the wave height the mean difference is 1.9% and the RMSD of 4.8%.</a:t>
            </a:r>
            <a:endParaRPr lang="en-US" sz="1200" kern="1200" dirty="0" smtClean="0">
              <a:solidFill>
                <a:schemeClr val="tx1"/>
              </a:solidFill>
              <a:effectLst/>
              <a:latin typeface="+mn-lt"/>
              <a:ea typeface="+mn-ea"/>
              <a:cs typeface="+mn-cs"/>
            </a:endParaRPr>
          </a:p>
          <a:p>
            <a:pPr>
              <a:spcBef>
                <a:spcPct val="0"/>
              </a:spcBef>
            </a:pPr>
            <a:endParaRPr lang="it-IT" dirty="0"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27</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28</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29</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3</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30</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31</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32</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33</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34</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35</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36</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355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355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9F5805-9CA4-45F4-925E-5348D58115EE}" type="slidenum">
              <a:rPr lang="it-IT"/>
              <a:pPr fontAlgn="base">
                <a:spcBef>
                  <a:spcPct val="0"/>
                </a:spcBef>
                <a:spcAft>
                  <a:spcPct val="0"/>
                </a:spcAft>
              </a:pPr>
              <a:t>37</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4</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5</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6</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7</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4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4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BCA379-790F-490F-A668-13B6188D818B}" type="slidenum">
              <a:rPr lang="it-IT"/>
              <a:pPr fontAlgn="base">
                <a:spcBef>
                  <a:spcPct val="0"/>
                </a:spcBef>
                <a:spcAft>
                  <a:spcPct val="0"/>
                </a:spcAft>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3E55CCA-B4C4-4205-A04A-F57F9AF67114}" type="datetimeFigureOut">
              <a:rPr lang="it-IT"/>
              <a:pPr>
                <a:defRPr/>
              </a:pPr>
              <a:t>07/05/20</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561F80C4-EE81-4E06-B5C2-B36BBCB6A991}"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4FA62BF-E919-4276-8CAE-202EB1296335}" type="datetimeFigureOut">
              <a:rPr lang="it-IT"/>
              <a:pPr>
                <a:defRPr/>
              </a:pPr>
              <a:t>07/05/20</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410BA708-DB4B-47EE-9B12-EF4F1ABA69B9}"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6D4A23D8-F4C8-4E3D-972A-B277B875B0D6}" type="datetimeFigureOut">
              <a:rPr lang="it-IT"/>
              <a:pPr>
                <a:defRPr/>
              </a:pPr>
              <a:t>07/05/20</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3E6FD214-B638-4CF6-A62E-D2A4953301E9}"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6561BF18-FBF4-48BC-8D83-98FB2B5D191B}" type="datetimeFigureOut">
              <a:rPr lang="it-IT"/>
              <a:pPr>
                <a:defRPr/>
              </a:pPr>
              <a:t>07/05/20</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5A77AB2A-50FF-49F5-AB57-369A5961235E}"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31480AE-1674-4316-ACCD-2C39D12BDC56}" type="datetimeFigureOut">
              <a:rPr lang="it-IT"/>
              <a:pPr>
                <a:defRPr/>
              </a:pPr>
              <a:t>07/05/20</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6208D17C-8AD6-4FA1-9153-63A477D60AF6}"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D41C9C88-BF7D-4C65-9E20-C463D03E3BDB}" type="datetimeFigureOut">
              <a:rPr lang="it-IT"/>
              <a:pPr>
                <a:defRPr/>
              </a:pPr>
              <a:t>07/05/20</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747A7E7B-AA6E-473D-A83F-643434D42384}"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F20C97D-7F37-4DAC-B9C0-3C7D0E9FAA61}" type="datetimeFigureOut">
              <a:rPr lang="it-IT"/>
              <a:pPr>
                <a:defRPr/>
              </a:pPr>
              <a:t>07/05/20</a:t>
            </a:fld>
            <a:endParaRPr lang="it-IT"/>
          </a:p>
        </p:txBody>
      </p:sp>
      <p:sp>
        <p:nvSpPr>
          <p:cNvPr id="8" name="Segnaposto piè di pagina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it-IT"/>
          </a:p>
        </p:txBody>
      </p:sp>
      <p:sp>
        <p:nvSpPr>
          <p:cNvPr id="9" name="Segnaposto numero diapositiva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D367E653-691F-4DFB-83A5-32B8BBD1052E}"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FEA009C3-E983-432C-AF51-B6F7DB802C17}" type="datetimeFigureOut">
              <a:rPr lang="it-IT"/>
              <a:pPr>
                <a:defRPr/>
              </a:pPr>
              <a:t>07/05/20</a:t>
            </a:fld>
            <a:endParaRPr lang="it-IT"/>
          </a:p>
        </p:txBody>
      </p:sp>
      <p:sp>
        <p:nvSpPr>
          <p:cNvPr id="4" name="Segnaposto piè di pagina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it-IT"/>
          </a:p>
        </p:txBody>
      </p:sp>
      <p:sp>
        <p:nvSpPr>
          <p:cNvPr id="5" name="Segnaposto numero diapositiva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4BFE2090-62E8-477A-9B52-854A767E7FE5}"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B318038-9E52-4D3B-87D2-13A87F955F28}" type="datetimeFigureOut">
              <a:rPr lang="it-IT"/>
              <a:pPr>
                <a:defRPr/>
              </a:pPr>
              <a:t>07/05/20</a:t>
            </a:fld>
            <a:endParaRPr lang="it-IT"/>
          </a:p>
        </p:txBody>
      </p:sp>
      <p:sp>
        <p:nvSpPr>
          <p:cNvPr id="3" name="Segnaposto piè di pagina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it-IT"/>
          </a:p>
        </p:txBody>
      </p:sp>
      <p:sp>
        <p:nvSpPr>
          <p:cNvPr id="4" name="Segnaposto numero diapositiva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48FD5F58-C527-485A-AE1D-EFE952707043}"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3DDFC73-DE3A-4297-9D90-C82B0453B7F4}" type="datetimeFigureOut">
              <a:rPr lang="it-IT"/>
              <a:pPr>
                <a:defRPr/>
              </a:pPr>
              <a:t>07/05/20</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5B25C224-7ECA-47BF-AA61-1EB4C649ADEF}"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97D0BB4-6AA1-4832-80AD-4AB240F7775C}" type="datetimeFigureOut">
              <a:rPr lang="it-IT"/>
              <a:pPr>
                <a:defRPr/>
              </a:pPr>
              <a:t>07/05/20</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A7E42369-2236-4667-853C-E5D512F95856}"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uppo 6"/>
          <p:cNvGrpSpPr>
            <a:grpSpLocks/>
          </p:cNvGrpSpPr>
          <p:nvPr userDrawn="1"/>
        </p:nvGrpSpPr>
        <p:grpSpPr bwMode="auto">
          <a:xfrm>
            <a:off x="71438" y="1222375"/>
            <a:ext cx="8983662" cy="5470525"/>
            <a:chOff x="71406" y="1364935"/>
            <a:chExt cx="8984458" cy="5471031"/>
          </a:xfrm>
        </p:grpSpPr>
        <p:pic>
          <p:nvPicPr>
            <p:cNvPr id="8" name="Immagine 7" descr="ondaISMARgrande.png"/>
            <p:cNvPicPr>
              <a:picLocks noChangeAspect="1"/>
            </p:cNvPicPr>
            <p:nvPr/>
          </p:nvPicPr>
          <p:blipFill>
            <a:blip r:embed="rId13" cstate="screen">
              <a:duotone>
                <a:schemeClr val="bg2">
                  <a:shade val="45000"/>
                  <a:satMod val="135000"/>
                </a:schemeClr>
                <a:prstClr val="white"/>
              </a:duotone>
              <a:lum bright="8000"/>
              <a:extLst>
                <a:ext uri="{28A0092B-C50C-407E-A947-70E740481C1C}">
                  <a14:useLocalDpi xmlns:a14="http://schemas.microsoft.com/office/drawing/2010/main"/>
                </a:ext>
              </a:extLst>
            </a:blip>
            <a:stretch>
              <a:fillRect/>
            </a:stretch>
          </p:blipFill>
          <p:spPr>
            <a:xfrm flipH="1">
              <a:off x="71406" y="1378158"/>
              <a:ext cx="5912164" cy="5456984"/>
            </a:xfrm>
            <a:prstGeom prst="rect">
              <a:avLst/>
            </a:prstGeom>
            <a:ln>
              <a:noFill/>
            </a:ln>
          </p:spPr>
        </p:pic>
        <p:pic>
          <p:nvPicPr>
            <p:cNvPr id="1028" name="Immagine 8" descr="ondaISMARgrande.png"/>
            <p:cNvPicPr>
              <a:picLocks noChangeAspect="1"/>
            </p:cNvPicPr>
            <p:nvPr/>
          </p:nvPicPr>
          <p:blipFill>
            <a:blip r:embed="rId14" cstate="screen">
              <a:lum bright="8000"/>
              <a:extLst>
                <a:ext uri="{28A0092B-C50C-407E-A947-70E740481C1C}">
                  <a14:useLocalDpi xmlns:a14="http://schemas.microsoft.com/office/drawing/2010/main"/>
                </a:ext>
              </a:extLst>
            </a:blip>
            <a:srcRect/>
            <a:stretch>
              <a:fillRect/>
            </a:stretch>
          </p:blipFill>
          <p:spPr bwMode="auto">
            <a:xfrm flipH="1">
              <a:off x="5823702" y="1364935"/>
              <a:ext cx="3232162" cy="5471031"/>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jpeg"/><Relationship Id="rId5" Type="http://schemas.openxmlformats.org/officeDocument/2006/relationships/image" Target="../media/image4.jpeg"/><Relationship Id="rId6"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jpeg"/><Relationship Id="rId5" Type="http://schemas.openxmlformats.org/officeDocument/2006/relationships/image" Target="../media/image4.jpeg"/><Relationship Id="rId6" Type="http://schemas.openxmlformats.org/officeDocument/2006/relationships/image" Target="../media/image20.emf"/><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emf"/><Relationship Id="rId10"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8.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2.xml"/><Relationship Id="rId6" Type="http://schemas.openxmlformats.org/officeDocument/2006/relationships/notesSlide" Target="../notesSlides/notesSlide23.xml"/><Relationship Id="rId7" Type="http://schemas.openxmlformats.org/officeDocument/2006/relationships/image" Target="../media/image7.jpeg"/><Relationship Id="rId8" Type="http://schemas.openxmlformats.org/officeDocument/2006/relationships/image" Target="../media/image4.jpeg"/><Relationship Id="rId9" Type="http://schemas.openxmlformats.org/officeDocument/2006/relationships/image" Target="../media/image35.png"/><Relationship Id="rId1" Type="http://schemas.microsoft.com/office/2007/relationships/media" Target="../media/media1.mp4"/><Relationship Id="rId2" Type="http://schemas.openxmlformats.org/officeDocument/2006/relationships/video" Target="../media/media1.mp4"/></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10.png"/><Relationship Id="rId6"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12.png"/><Relationship Id="rId6" Type="http://schemas.openxmlformats.org/officeDocument/2006/relationships/image" Target="../media/image13.emf"/><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13.emf"/><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tx2"/>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4339"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6563" y="0"/>
            <a:ext cx="2286000"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tx2"/>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4341"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4343" name="Rettangolo 16"/>
          <p:cNvSpPr>
            <a:spLocks noChangeArrowheads="1"/>
          </p:cNvSpPr>
          <p:nvPr/>
        </p:nvSpPr>
        <p:spPr bwMode="auto">
          <a:xfrm>
            <a:off x="2000250" y="2000250"/>
            <a:ext cx="4572000" cy="430213"/>
          </a:xfrm>
          <a:prstGeom prst="rect">
            <a:avLst/>
          </a:prstGeom>
          <a:noFill/>
          <a:ln w="9525">
            <a:noFill/>
            <a:miter lim="800000"/>
            <a:headEnd/>
            <a:tailEnd/>
          </a:ln>
        </p:spPr>
        <p:txBody>
          <a:bodyPr>
            <a:spAutoFit/>
          </a:bodyPr>
          <a:lstStyle/>
          <a:p>
            <a:endParaRPr lang="it-IT" sz="1100">
              <a:latin typeface="Calibri" pitchFamily="34" charset="0"/>
            </a:endParaRPr>
          </a:p>
          <a:p>
            <a:r>
              <a:rPr lang="it-IT" sz="1100">
                <a:latin typeface="Calibri" pitchFamily="34" charset="0"/>
              </a:rPr>
              <a:t>   </a:t>
            </a:r>
          </a:p>
        </p:txBody>
      </p:sp>
      <p:sp>
        <p:nvSpPr>
          <p:cNvPr id="2" name="CasellaDiTesto 1"/>
          <p:cNvSpPr txBox="1"/>
          <p:nvPr/>
        </p:nvSpPr>
        <p:spPr>
          <a:xfrm>
            <a:off x="107504" y="713637"/>
            <a:ext cx="8928992" cy="5186035"/>
          </a:xfrm>
          <a:prstGeom prst="rect">
            <a:avLst/>
          </a:prstGeom>
          <a:solidFill>
            <a:schemeClr val="bg1">
              <a:alpha val="66000"/>
            </a:schemeClr>
          </a:solidFill>
        </p:spPr>
        <p:txBody>
          <a:bodyPr wrap="square" rtlCol="0">
            <a:spAutoFit/>
          </a:bodyPr>
          <a:lstStyle/>
          <a:p>
            <a:pPr algn="ctr"/>
            <a:endParaRPr lang="en-GB" sz="3200" b="1" dirty="0" smtClean="0">
              <a:latin typeface="Cambria"/>
              <a:cs typeface="Cambria"/>
            </a:endParaRPr>
          </a:p>
          <a:p>
            <a:pPr algn="ctr"/>
            <a:r>
              <a:rPr lang="en-GB" sz="3300" b="1" i="1" dirty="0">
                <a:solidFill>
                  <a:srgbClr val="0000FF"/>
                </a:solidFill>
                <a:latin typeface="Cambria"/>
                <a:cs typeface="Cambria"/>
              </a:rPr>
              <a:t>Towards a unified framework for maximum wave computation from numerical models: outcomes from the LATEMAR </a:t>
            </a:r>
            <a:r>
              <a:rPr lang="en-GB" sz="3300" b="1" i="1" dirty="0" smtClean="0">
                <a:solidFill>
                  <a:srgbClr val="0000FF"/>
                </a:solidFill>
                <a:latin typeface="Cambria"/>
                <a:cs typeface="Cambria"/>
              </a:rPr>
              <a:t>project</a:t>
            </a:r>
          </a:p>
          <a:p>
            <a:pPr algn="ctr"/>
            <a:endParaRPr lang="en-GB" sz="3200" dirty="0">
              <a:latin typeface="Cambria"/>
              <a:cs typeface="Cambria"/>
            </a:endParaRPr>
          </a:p>
          <a:p>
            <a:pPr algn="ctr"/>
            <a:r>
              <a:rPr lang="en-GB" sz="2800" b="1" dirty="0" smtClean="0">
                <a:latin typeface="Cambria"/>
                <a:cs typeface="Cambria"/>
              </a:rPr>
              <a:t>Alvise Benetazzo</a:t>
            </a:r>
            <a:r>
              <a:rPr lang="en-GB" sz="2800" dirty="0" smtClean="0">
                <a:latin typeface="Cambria"/>
                <a:cs typeface="Cambria"/>
              </a:rPr>
              <a:t>, F. Barbariol, P. </a:t>
            </a:r>
            <a:r>
              <a:rPr lang="en-GB" sz="2800" dirty="0" err="1" smtClean="0">
                <a:latin typeface="Cambria"/>
                <a:cs typeface="Cambria"/>
              </a:rPr>
              <a:t>Pezzutto</a:t>
            </a:r>
            <a:r>
              <a:rPr lang="en-GB" sz="2800" dirty="0" smtClean="0">
                <a:latin typeface="Cambria"/>
                <a:cs typeface="Cambria"/>
              </a:rPr>
              <a:t>,</a:t>
            </a:r>
          </a:p>
          <a:p>
            <a:pPr algn="ctr"/>
            <a:r>
              <a:rPr lang="en-GB" sz="2800" dirty="0" smtClean="0">
                <a:latin typeface="Cambria"/>
                <a:cs typeface="Cambria"/>
              </a:rPr>
              <a:t>S. Davison, L. </a:t>
            </a:r>
            <a:r>
              <a:rPr lang="en-GB" sz="2800" dirty="0" err="1" smtClean="0">
                <a:latin typeface="Cambria"/>
                <a:cs typeface="Cambria"/>
              </a:rPr>
              <a:t>Bertotti</a:t>
            </a:r>
            <a:r>
              <a:rPr lang="en-GB" sz="2800" dirty="0" smtClean="0">
                <a:latin typeface="Cambria"/>
                <a:cs typeface="Cambria"/>
              </a:rPr>
              <a:t>, M. Sclavo, L. Cavaleri</a:t>
            </a:r>
            <a:endParaRPr lang="en-GB" sz="2800" b="1" dirty="0" smtClean="0">
              <a:latin typeface="Cambria"/>
              <a:cs typeface="Cambria"/>
            </a:endParaRPr>
          </a:p>
          <a:p>
            <a:pPr algn="ctr"/>
            <a:endParaRPr lang="en-GB" sz="2800" b="1" dirty="0" smtClean="0">
              <a:latin typeface="Cambria"/>
              <a:cs typeface="Cambria"/>
            </a:endParaRPr>
          </a:p>
          <a:p>
            <a:pPr algn="ctr"/>
            <a:r>
              <a:rPr lang="en-GB" sz="2000" dirty="0" smtClean="0">
                <a:latin typeface="Cambria"/>
                <a:cs typeface="Cambria"/>
              </a:rPr>
              <a:t>Institute of Marine Sciences, </a:t>
            </a:r>
            <a:r>
              <a:rPr lang="en-GB" sz="2000" b="1" dirty="0" smtClean="0">
                <a:latin typeface="Cambria"/>
                <a:cs typeface="Cambria"/>
              </a:rPr>
              <a:t>ISMAR</a:t>
            </a:r>
            <a:endParaRPr lang="en-GB" sz="2000" dirty="0" smtClean="0">
              <a:latin typeface="Cambria"/>
              <a:cs typeface="Cambria"/>
            </a:endParaRPr>
          </a:p>
          <a:p>
            <a:pPr algn="ctr"/>
            <a:r>
              <a:rPr lang="en-GB" sz="2000" dirty="0" smtClean="0">
                <a:latin typeface="Cambria"/>
                <a:cs typeface="Cambria"/>
              </a:rPr>
              <a:t>National Research Council, </a:t>
            </a:r>
            <a:r>
              <a:rPr lang="en-GB" sz="2000" b="1" dirty="0" smtClean="0">
                <a:latin typeface="Cambria"/>
                <a:cs typeface="Cambria"/>
              </a:rPr>
              <a:t>CNR</a:t>
            </a:r>
          </a:p>
          <a:p>
            <a:pPr algn="ctr"/>
            <a:r>
              <a:rPr lang="en-GB" sz="2000" dirty="0" smtClean="0">
                <a:latin typeface="Cambria"/>
                <a:cs typeface="Cambria"/>
              </a:rPr>
              <a:t>(Venice, Italy)</a:t>
            </a:r>
            <a:endParaRPr lang="en-GB" sz="2000" dirty="0">
              <a:latin typeface="Cambria"/>
              <a:cs typeface="Cambria"/>
            </a:endParaRPr>
          </a:p>
          <a:p>
            <a:pPr algn="ctr"/>
            <a:endParaRPr lang="en-GB" sz="2400" dirty="0">
              <a:latin typeface="Cambria"/>
              <a:cs typeface="Cambria"/>
            </a:endParaRPr>
          </a:p>
        </p:txBody>
      </p:sp>
      <p:pic>
        <p:nvPicPr>
          <p:cNvPr id="10" name="Image 1" descr="../0_KICKOFF/CMEMS_macaron_ServiceEvolution_Vert.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0449" y="5418967"/>
            <a:ext cx="1321463" cy="1321463"/>
          </a:xfrm>
          <a:prstGeom prst="rect">
            <a:avLst/>
          </a:prstGeom>
          <a:noFill/>
          <a:ln>
            <a:noFill/>
          </a:ln>
        </p:spPr>
      </p:pic>
      <p:pic>
        <p:nvPicPr>
          <p:cNvPr id="3" name="Immagine 2"/>
          <p:cNvPicPr>
            <a:picLocks noChangeAspect="1"/>
          </p:cNvPicPr>
          <p:nvPr/>
        </p:nvPicPr>
        <p:blipFill>
          <a:blip r:embed="rId6"/>
          <a:stretch>
            <a:fillRect/>
          </a:stretch>
        </p:blipFill>
        <p:spPr>
          <a:xfrm>
            <a:off x="7491845" y="5463635"/>
            <a:ext cx="1456067" cy="1290150"/>
          </a:xfrm>
          <a:prstGeom prst="rect">
            <a:avLst/>
          </a:prstGeom>
        </p:spPr>
      </p:pic>
    </p:spTree>
    <p:extLst>
      <p:ext uri="{BB962C8B-B14F-4D97-AF65-F5344CB8AC3E}">
        <p14:creationId xmlns:p14="http://schemas.microsoft.com/office/powerpoint/2010/main" val="19432506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6078588"/>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LATEMAR OBJECTIVES</a:t>
            </a:r>
          </a:p>
          <a:p>
            <a:pPr algn="ctr"/>
            <a:endParaRPr lang="en-GB" sz="2100" b="1" dirty="0" smtClean="0">
              <a:solidFill>
                <a:srgbClr val="FF0000"/>
              </a:solidFill>
              <a:latin typeface="Cambria"/>
              <a:cs typeface="Cambria"/>
            </a:endParaRPr>
          </a:p>
          <a:p>
            <a:pPr algn="just"/>
            <a:r>
              <a:rPr lang="en-GB" sz="2100" b="1" dirty="0" smtClean="0">
                <a:solidFill>
                  <a:srgbClr val="000000"/>
                </a:solidFill>
                <a:latin typeface="Cambria"/>
                <a:cs typeface="Cambria"/>
              </a:rPr>
              <a:t>Improving</a:t>
            </a:r>
            <a:r>
              <a:rPr lang="en-GB" sz="2100" dirty="0" smtClean="0">
                <a:solidFill>
                  <a:srgbClr val="000000"/>
                </a:solidFill>
                <a:latin typeface="Cambria"/>
                <a:cs typeface="Cambria"/>
              </a:rPr>
              <a:t> wave forecast and analysis products, by providing </a:t>
            </a:r>
            <a:r>
              <a:rPr lang="en-GB" sz="2100" b="1" dirty="0" smtClean="0">
                <a:solidFill>
                  <a:srgbClr val="000000"/>
                </a:solidFill>
                <a:latin typeface="Cambria"/>
                <a:cs typeface="Cambria"/>
              </a:rPr>
              <a:t>wave</a:t>
            </a:r>
            <a:r>
              <a:rPr lang="en-GB" sz="2100" dirty="0" smtClean="0">
                <a:solidFill>
                  <a:srgbClr val="000000"/>
                </a:solidFill>
                <a:latin typeface="Cambria"/>
                <a:cs typeface="Cambria"/>
              </a:rPr>
              <a:t> </a:t>
            </a:r>
            <a:r>
              <a:rPr lang="en-GB" sz="2100" b="1" dirty="0" smtClean="0">
                <a:solidFill>
                  <a:srgbClr val="000000"/>
                </a:solidFill>
                <a:latin typeface="Cambria"/>
                <a:cs typeface="Cambria"/>
              </a:rPr>
              <a:t>models </a:t>
            </a:r>
            <a:r>
              <a:rPr lang="en-GB" sz="2100" dirty="0" smtClean="0">
                <a:solidFill>
                  <a:srgbClr val="000000"/>
                </a:solidFill>
                <a:latin typeface="Cambria"/>
                <a:cs typeface="Cambria"/>
              </a:rPr>
              <a:t>used by CMEMS (</a:t>
            </a:r>
            <a:r>
              <a:rPr lang="en-GB" sz="2100" b="1" dirty="0" smtClean="0">
                <a:solidFill>
                  <a:srgbClr val="000000"/>
                </a:solidFill>
                <a:latin typeface="Cambria"/>
                <a:cs typeface="Cambria"/>
              </a:rPr>
              <a:t>WAM and WW3</a:t>
            </a:r>
            <a:r>
              <a:rPr lang="en-GB" sz="2100" dirty="0" smtClean="0">
                <a:solidFill>
                  <a:srgbClr val="000000"/>
                </a:solidFill>
                <a:latin typeface="Cambria"/>
                <a:cs typeface="Cambria"/>
              </a:rPr>
              <a:t>) with the procedures to estimate </a:t>
            </a:r>
            <a:r>
              <a:rPr lang="en-GB" sz="2100" b="1" dirty="0" smtClean="0">
                <a:solidFill>
                  <a:srgbClr val="000000"/>
                </a:solidFill>
                <a:latin typeface="Cambria"/>
                <a:cs typeface="Cambria"/>
              </a:rPr>
              <a:t>maximum waves. </a:t>
            </a:r>
            <a:r>
              <a:rPr lang="en-GB" sz="2100" dirty="0" smtClean="0">
                <a:solidFill>
                  <a:srgbClr val="0000FF"/>
                </a:solidFill>
                <a:latin typeface="Cambria"/>
                <a:cs typeface="Cambria"/>
              </a:rPr>
              <a:t>Three phases</a:t>
            </a:r>
            <a:r>
              <a:rPr lang="en-GB" sz="2100" dirty="0" smtClean="0">
                <a:solidFill>
                  <a:srgbClr val="000000"/>
                </a:solidFill>
                <a:latin typeface="Cambria"/>
                <a:cs typeface="Cambria"/>
              </a:rPr>
              <a:t>:</a:t>
            </a:r>
            <a:endParaRPr lang="en-GB" sz="2100" b="1" dirty="0" smtClean="0">
              <a:solidFill>
                <a:srgbClr val="000000"/>
              </a:solidFill>
              <a:latin typeface="Cambria"/>
              <a:cs typeface="Cambria"/>
            </a:endParaRPr>
          </a:p>
          <a:p>
            <a:pPr marL="457200" indent="-457200" algn="just">
              <a:buFont typeface="+mj-ea"/>
              <a:buAutoNum type="circleNumDbPlain"/>
            </a:pPr>
            <a:r>
              <a:rPr lang="en-GB" sz="2100" b="1" dirty="0" smtClean="0">
                <a:solidFill>
                  <a:srgbClr val="0000FF"/>
                </a:solidFill>
                <a:latin typeface="Cambria"/>
                <a:cs typeface="Cambria"/>
              </a:rPr>
              <a:t>Implementation</a:t>
            </a:r>
            <a:r>
              <a:rPr lang="en-GB" sz="2100" dirty="0" smtClean="0">
                <a:solidFill>
                  <a:srgbClr val="000000"/>
                </a:solidFill>
                <a:latin typeface="Cambria"/>
                <a:cs typeface="Cambria"/>
              </a:rPr>
              <a:t> new routines in WAM to compute the expectation of maximum waves (as for WW3, since ver. 5.16)</a:t>
            </a:r>
          </a:p>
          <a:p>
            <a:pPr marL="914400" lvl="1" indent="-457200" algn="just">
              <a:buFont typeface="Arial"/>
              <a:buChar char="•"/>
            </a:pPr>
            <a:r>
              <a:rPr lang="en-GB" sz="2100" dirty="0" smtClean="0">
                <a:solidFill>
                  <a:srgbClr val="000000"/>
                </a:solidFill>
                <a:latin typeface="Cambria"/>
                <a:cs typeface="Cambria"/>
              </a:rPr>
              <a:t>Numerical optimization</a:t>
            </a:r>
          </a:p>
          <a:p>
            <a:pPr marL="457200" indent="-457200" algn="just">
              <a:buFont typeface="+mj-lt"/>
              <a:buAutoNum type="circleNumDbPlain"/>
            </a:pPr>
            <a:r>
              <a:rPr lang="en-GB" sz="2100" b="1" dirty="0" smtClean="0">
                <a:solidFill>
                  <a:srgbClr val="0000FF"/>
                </a:solidFill>
                <a:latin typeface="Cambria"/>
                <a:cs typeface="Cambria"/>
              </a:rPr>
              <a:t>Assessment</a:t>
            </a:r>
            <a:r>
              <a:rPr lang="en-GB" sz="2100" b="1" dirty="0" smtClean="0">
                <a:solidFill>
                  <a:srgbClr val="000000"/>
                </a:solidFill>
                <a:latin typeface="Cambria"/>
                <a:cs typeface="Cambria"/>
              </a:rPr>
              <a:t> </a:t>
            </a:r>
            <a:r>
              <a:rPr lang="en-GB" sz="2100" dirty="0" smtClean="0">
                <a:solidFill>
                  <a:srgbClr val="000000"/>
                </a:solidFill>
                <a:latin typeface="Cambria"/>
                <a:cs typeface="Cambria"/>
              </a:rPr>
              <a:t>WAM </a:t>
            </a:r>
            <a:r>
              <a:rPr lang="en-GB" sz="2100" dirty="0">
                <a:solidFill>
                  <a:srgbClr val="000000"/>
                </a:solidFill>
                <a:latin typeface="Cambria"/>
                <a:cs typeface="Cambria"/>
              </a:rPr>
              <a:t>and </a:t>
            </a:r>
            <a:r>
              <a:rPr lang="en-GB" sz="2100" dirty="0" smtClean="0">
                <a:solidFill>
                  <a:srgbClr val="000000"/>
                </a:solidFill>
                <a:latin typeface="Cambria"/>
                <a:cs typeface="Cambria"/>
              </a:rPr>
              <a:t>WW3 maximum wave outputs against obs.</a:t>
            </a:r>
          </a:p>
          <a:p>
            <a:pPr marL="914400" lvl="1" indent="-457200" algn="just">
              <a:buFont typeface="Arial"/>
              <a:buChar char="•"/>
            </a:pPr>
            <a:r>
              <a:rPr lang="en-GB" sz="2100" dirty="0" smtClean="0">
                <a:solidFill>
                  <a:srgbClr val="000000"/>
                </a:solidFill>
                <a:latin typeface="Cambria"/>
                <a:cs typeface="Cambria"/>
              </a:rPr>
              <a:t>Influence of WW3 input/dissipation source terms</a:t>
            </a:r>
          </a:p>
          <a:p>
            <a:pPr marL="457200" indent="-457200" algn="just">
              <a:buFont typeface="+mj-ea"/>
              <a:buAutoNum type="circleNumDbPlain"/>
            </a:pPr>
            <a:r>
              <a:rPr lang="en-GB" sz="2100" b="1" dirty="0" smtClean="0">
                <a:solidFill>
                  <a:srgbClr val="0000FF"/>
                </a:solidFill>
                <a:latin typeface="Cambria"/>
                <a:cs typeface="Cambria"/>
              </a:rPr>
              <a:t>Application</a:t>
            </a:r>
            <a:r>
              <a:rPr lang="en-GB" sz="2100" dirty="0" smtClean="0">
                <a:solidFill>
                  <a:srgbClr val="000000"/>
                </a:solidFill>
                <a:latin typeface="Cambria"/>
                <a:cs typeface="Cambria"/>
              </a:rPr>
              <a:t> Mediterranean Sea maximum wave climate </a:t>
            </a:r>
          </a:p>
          <a:p>
            <a:pPr marL="914400" lvl="1" indent="-457200" algn="just">
              <a:buFont typeface="Arial"/>
              <a:buChar char="•"/>
            </a:pPr>
            <a:r>
              <a:rPr lang="en-GB" sz="2100" dirty="0" smtClean="0">
                <a:solidFill>
                  <a:srgbClr val="000000"/>
                </a:solidFill>
                <a:latin typeface="Cambria"/>
                <a:cs typeface="Cambria"/>
              </a:rPr>
              <a:t>WAM/WW3 comparison</a:t>
            </a:r>
          </a:p>
          <a:p>
            <a:pPr marL="914400" lvl="1" indent="-457200" algn="just">
              <a:buFont typeface="Arial"/>
              <a:buChar char="•"/>
            </a:pPr>
            <a:r>
              <a:rPr lang="en-GB" sz="2100" dirty="0" smtClean="0">
                <a:solidFill>
                  <a:srgbClr val="000000"/>
                </a:solidFill>
                <a:latin typeface="Cambria"/>
                <a:cs typeface="Cambria"/>
              </a:rPr>
              <a:t>Analysis of key spectral parameters</a:t>
            </a:r>
          </a:p>
          <a:p>
            <a:pPr marL="914400" lvl="1" indent="-457200" algn="just">
              <a:buFont typeface="Arial"/>
              <a:buChar char="•"/>
            </a:pPr>
            <a:endParaRPr lang="en-GB" sz="2100" dirty="0" smtClean="0">
              <a:solidFill>
                <a:srgbClr val="000000"/>
              </a:solidFill>
              <a:latin typeface="Cambria"/>
              <a:cs typeface="Cambria"/>
            </a:endParaRPr>
          </a:p>
          <a:p>
            <a:r>
              <a:rPr lang="en-GB" sz="2100" b="1" dirty="0" smtClean="0">
                <a:solidFill>
                  <a:srgbClr val="0000FF"/>
                </a:solidFill>
                <a:latin typeface="Cambria"/>
                <a:cs typeface="Cambria"/>
              </a:rPr>
              <a:t>At longer-term</a:t>
            </a:r>
          </a:p>
          <a:p>
            <a:pPr marL="514350" indent="-514350" algn="just">
              <a:buFont typeface="Arial"/>
              <a:buChar char="•"/>
            </a:pPr>
            <a:r>
              <a:rPr lang="en-GB" sz="2100" dirty="0" smtClean="0">
                <a:solidFill>
                  <a:srgbClr val="000000"/>
                </a:solidFill>
                <a:latin typeface="Cambria"/>
                <a:cs typeface="Cambria"/>
              </a:rPr>
              <a:t>Extend </a:t>
            </a:r>
            <a:r>
              <a:rPr lang="en-GB" sz="2100" dirty="0">
                <a:solidFill>
                  <a:srgbClr val="000000"/>
                </a:solidFill>
                <a:latin typeface="Cambria"/>
                <a:cs typeface="Cambria"/>
              </a:rPr>
              <a:t>the CMEMS </a:t>
            </a:r>
            <a:r>
              <a:rPr lang="en-GB" sz="2100" dirty="0" smtClean="0">
                <a:solidFill>
                  <a:srgbClr val="000000"/>
                </a:solidFill>
                <a:latin typeface="Cambria"/>
                <a:cs typeface="Cambria"/>
              </a:rPr>
              <a:t>ocean product (</a:t>
            </a:r>
            <a:r>
              <a:rPr lang="en-GB" sz="2100" i="1" dirty="0" smtClean="0">
                <a:solidFill>
                  <a:srgbClr val="000000"/>
                </a:solidFill>
                <a:latin typeface="Cambria"/>
                <a:cs typeface="Cambria"/>
              </a:rPr>
              <a:t>Sea Surface Waves</a:t>
            </a:r>
            <a:r>
              <a:rPr lang="en-GB" sz="2100" dirty="0" smtClean="0">
                <a:solidFill>
                  <a:srgbClr val="000000"/>
                </a:solidFill>
                <a:latin typeface="Cambria"/>
                <a:cs typeface="Cambria"/>
              </a:rPr>
              <a:t>) </a:t>
            </a:r>
            <a:r>
              <a:rPr lang="en-GB" sz="2100" b="1" dirty="0">
                <a:solidFill>
                  <a:srgbClr val="000000"/>
                </a:solidFill>
                <a:latin typeface="Cambria"/>
                <a:cs typeface="Cambria"/>
              </a:rPr>
              <a:t>catalogue</a:t>
            </a:r>
            <a:endParaRPr lang="en-GB" sz="2100" b="1" dirty="0" smtClean="0">
              <a:solidFill>
                <a:srgbClr val="000000"/>
              </a:solidFill>
              <a:latin typeface="Cambria"/>
              <a:cs typeface="Cambria"/>
            </a:endParaRPr>
          </a:p>
          <a:p>
            <a:pPr marL="514350" indent="-514350" algn="just">
              <a:buFont typeface="Arial"/>
              <a:buChar char="•"/>
            </a:pPr>
            <a:r>
              <a:rPr lang="en-GB" sz="2100" dirty="0">
                <a:solidFill>
                  <a:srgbClr val="000000"/>
                </a:solidFill>
                <a:latin typeface="Cambria"/>
                <a:cs typeface="Cambria"/>
              </a:rPr>
              <a:t>CMEMS Service Evolution </a:t>
            </a:r>
            <a:r>
              <a:rPr lang="en-GB" sz="2100" dirty="0" smtClean="0">
                <a:solidFill>
                  <a:srgbClr val="000000"/>
                </a:solidFill>
                <a:latin typeface="Cambria"/>
                <a:cs typeface="Cambria"/>
              </a:rPr>
              <a:t>Strategy, </a:t>
            </a:r>
            <a:r>
              <a:rPr lang="en-GB" sz="2100" b="1" dirty="0">
                <a:solidFill>
                  <a:srgbClr val="000000"/>
                </a:solidFill>
                <a:latin typeface="Cambria"/>
                <a:cs typeface="Cambria"/>
              </a:rPr>
              <a:t>R&amp;D </a:t>
            </a:r>
            <a:r>
              <a:rPr lang="en-GB" sz="2100" b="1" dirty="0" smtClean="0">
                <a:solidFill>
                  <a:srgbClr val="000000"/>
                </a:solidFill>
                <a:latin typeface="Cambria"/>
                <a:cs typeface="Cambria"/>
              </a:rPr>
              <a:t>priorities</a:t>
            </a:r>
            <a:r>
              <a:rPr lang="en-GB" sz="2100" dirty="0" smtClean="0">
                <a:solidFill>
                  <a:srgbClr val="000000"/>
                </a:solidFill>
                <a:latin typeface="Cambria"/>
                <a:cs typeface="Cambria"/>
              </a:rPr>
              <a:t>: “Improved </a:t>
            </a:r>
            <a:r>
              <a:rPr lang="en-GB" sz="2100" dirty="0">
                <a:solidFill>
                  <a:srgbClr val="000000"/>
                </a:solidFill>
                <a:latin typeface="Cambria"/>
                <a:cs typeface="Cambria"/>
              </a:rPr>
              <a:t>modelling of extreme and rogue </a:t>
            </a:r>
            <a:r>
              <a:rPr lang="en-GB" sz="2100" dirty="0" smtClean="0">
                <a:solidFill>
                  <a:srgbClr val="000000"/>
                </a:solidFill>
                <a:latin typeface="Cambria"/>
                <a:cs typeface="Cambria"/>
              </a:rPr>
              <a:t>waves”</a:t>
            </a:r>
            <a:endParaRPr lang="en-GB" sz="2100" dirty="0">
              <a:latin typeface="Cambria"/>
              <a:cs typeface="Cambria"/>
            </a:endParaRPr>
          </a:p>
        </p:txBody>
      </p:sp>
    </p:spTree>
    <p:extLst>
      <p:ext uri="{BB962C8B-B14F-4D97-AF65-F5344CB8AC3E}">
        <p14:creationId xmlns:p14="http://schemas.microsoft.com/office/powerpoint/2010/main" val="2808571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 calcmode="lin" valueType="num">
                                      <p:cBhvr additive="base">
                                        <p:cTn id="7"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3" end="3"/>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 calcmode="lin" valueType="num">
                                      <p:cBhvr additive="base">
                                        <p:cTn id="13" dur="500"/>
                                        <p:tgtEl>
                                          <p:spTgt spid="10">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0">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 calcmode="lin" valueType="num">
                                      <p:cBhvr additive="base">
                                        <p:cTn id="19" dur="500"/>
                                        <p:tgtEl>
                                          <p:spTgt spid="10">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 calcmode="lin" valueType="num">
                                      <p:cBhvr additive="base">
                                        <p:cTn id="25" dur="500"/>
                                        <p:tgtEl>
                                          <p:spTgt spid="10">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0">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anim calcmode="lin" valueType="num">
                                      <p:cBhvr additive="base">
                                        <p:cTn id="31" dur="500"/>
                                        <p:tgtEl>
                                          <p:spTgt spid="10">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anim calcmode="lin" valueType="num">
                                      <p:cBhvr additive="base">
                                        <p:cTn id="37" dur="500"/>
                                        <p:tgtEl>
                                          <p:spTgt spid="10">
                                            <p:txEl>
                                              <p:pRg st="8" end="8"/>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0">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10">
                                            <p:txEl>
                                              <p:pRg st="9" end="9"/>
                                            </p:txEl>
                                          </p:spTgt>
                                        </p:tgtEl>
                                        <p:attrNameLst>
                                          <p:attrName>style.visibility</p:attrName>
                                        </p:attrNameLst>
                                      </p:cBhvr>
                                      <p:to>
                                        <p:strVal val="visible"/>
                                      </p:to>
                                    </p:set>
                                    <p:anim calcmode="lin" valueType="num">
                                      <p:cBhvr additive="base">
                                        <p:cTn id="43" dur="500"/>
                                        <p:tgtEl>
                                          <p:spTgt spid="10">
                                            <p:txEl>
                                              <p:pRg st="9" end="9"/>
                                            </p:txEl>
                                          </p:spTgt>
                                        </p:tgtEl>
                                        <p:attrNameLst>
                                          <p:attrName>ppt_y</p:attrName>
                                        </p:attrNameLst>
                                      </p:cBhvr>
                                      <p:tavLst>
                                        <p:tav tm="0">
                                          <p:val>
                                            <p:strVal val="#ppt_y+#ppt_h*1.125000"/>
                                          </p:val>
                                        </p:tav>
                                        <p:tav tm="100000">
                                          <p:val>
                                            <p:strVal val="#ppt_y"/>
                                          </p:val>
                                        </p:tav>
                                      </p:tavLst>
                                    </p:anim>
                                    <p:animEffect transition="in" filter="wipe(up)">
                                      <p:cBhvr>
                                        <p:cTn id="44" dur="500"/>
                                        <p:tgtEl>
                                          <p:spTgt spid="10">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10">
                                            <p:txEl>
                                              <p:pRg st="11" end="11"/>
                                            </p:txEl>
                                          </p:spTgt>
                                        </p:tgtEl>
                                        <p:attrNameLst>
                                          <p:attrName>style.visibility</p:attrName>
                                        </p:attrNameLst>
                                      </p:cBhvr>
                                      <p:to>
                                        <p:strVal val="visible"/>
                                      </p:to>
                                    </p:set>
                                    <p:anim calcmode="lin" valueType="num">
                                      <p:cBhvr additive="base">
                                        <p:cTn id="49" dur="500"/>
                                        <p:tgtEl>
                                          <p:spTgt spid="10">
                                            <p:txEl>
                                              <p:pRg st="11" end="11"/>
                                            </p:txEl>
                                          </p:spTgt>
                                        </p:tgtEl>
                                        <p:attrNameLst>
                                          <p:attrName>ppt_y</p:attrName>
                                        </p:attrNameLst>
                                      </p:cBhvr>
                                      <p:tavLst>
                                        <p:tav tm="0">
                                          <p:val>
                                            <p:strVal val="#ppt_y+#ppt_h*1.125000"/>
                                          </p:val>
                                        </p:tav>
                                        <p:tav tm="100000">
                                          <p:val>
                                            <p:strVal val="#ppt_y"/>
                                          </p:val>
                                        </p:tav>
                                      </p:tavLst>
                                    </p:anim>
                                    <p:animEffect transition="in" filter="wipe(up)">
                                      <p:cBhvr>
                                        <p:cTn id="50" dur="500"/>
                                        <p:tgtEl>
                                          <p:spTgt spid="10">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10">
                                            <p:txEl>
                                              <p:pRg st="12" end="12"/>
                                            </p:txEl>
                                          </p:spTgt>
                                        </p:tgtEl>
                                        <p:attrNameLst>
                                          <p:attrName>style.visibility</p:attrName>
                                        </p:attrNameLst>
                                      </p:cBhvr>
                                      <p:to>
                                        <p:strVal val="visible"/>
                                      </p:to>
                                    </p:set>
                                    <p:anim calcmode="lin" valueType="num">
                                      <p:cBhvr additive="base">
                                        <p:cTn id="53" dur="500"/>
                                        <p:tgtEl>
                                          <p:spTgt spid="10">
                                            <p:txEl>
                                              <p:pRg st="12" end="12"/>
                                            </p:txEl>
                                          </p:spTgt>
                                        </p:tgtEl>
                                        <p:attrNameLst>
                                          <p:attrName>ppt_y</p:attrName>
                                        </p:attrNameLst>
                                      </p:cBhvr>
                                      <p:tavLst>
                                        <p:tav tm="0">
                                          <p:val>
                                            <p:strVal val="#ppt_y+#ppt_h*1.125000"/>
                                          </p:val>
                                        </p:tav>
                                        <p:tav tm="100000">
                                          <p:val>
                                            <p:strVal val="#ppt_y"/>
                                          </p:val>
                                        </p:tav>
                                      </p:tavLst>
                                    </p:anim>
                                    <p:animEffect transition="in" filter="wipe(up)">
                                      <p:cBhvr>
                                        <p:cTn id="54" dur="500"/>
                                        <p:tgtEl>
                                          <p:spTgt spid="10">
                                            <p:txEl>
                                              <p:pRg st="12" end="12"/>
                                            </p:txEl>
                                          </p:spTgt>
                                        </p:tgtEl>
                                      </p:cBhvr>
                                    </p:animEffect>
                                  </p:childTnLst>
                                </p:cTn>
                              </p:par>
                              <p:par>
                                <p:cTn id="55" presetID="12" presetClass="entr" presetSubtype="4" fill="hold" nodeType="withEffect">
                                  <p:stCondLst>
                                    <p:cond delay="0"/>
                                  </p:stCondLst>
                                  <p:childTnLst>
                                    <p:set>
                                      <p:cBhvr>
                                        <p:cTn id="56" dur="1" fill="hold">
                                          <p:stCondLst>
                                            <p:cond delay="0"/>
                                          </p:stCondLst>
                                        </p:cTn>
                                        <p:tgtEl>
                                          <p:spTgt spid="10">
                                            <p:txEl>
                                              <p:pRg st="13" end="13"/>
                                            </p:txEl>
                                          </p:spTgt>
                                        </p:tgtEl>
                                        <p:attrNameLst>
                                          <p:attrName>style.visibility</p:attrName>
                                        </p:attrNameLst>
                                      </p:cBhvr>
                                      <p:to>
                                        <p:strVal val="visible"/>
                                      </p:to>
                                    </p:set>
                                    <p:anim calcmode="lin" valueType="num">
                                      <p:cBhvr additive="base">
                                        <p:cTn id="57" dur="500"/>
                                        <p:tgtEl>
                                          <p:spTgt spid="10">
                                            <p:txEl>
                                              <p:pRg st="13" end="13"/>
                                            </p:txEl>
                                          </p:spTgt>
                                        </p:tgtEl>
                                        <p:attrNameLst>
                                          <p:attrName>ppt_y</p:attrName>
                                        </p:attrNameLst>
                                      </p:cBhvr>
                                      <p:tavLst>
                                        <p:tav tm="0">
                                          <p:val>
                                            <p:strVal val="#ppt_y+#ppt_h*1.125000"/>
                                          </p:val>
                                        </p:tav>
                                        <p:tav tm="100000">
                                          <p:val>
                                            <p:strVal val="#ppt_y"/>
                                          </p:val>
                                        </p:tav>
                                      </p:tavLst>
                                    </p:anim>
                                    <p:animEffect transition="in" filter="wipe(up)">
                                      <p:cBhvr>
                                        <p:cTn id="58" dur="500"/>
                                        <p:tgtEl>
                                          <p:spTgt spid="1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5878532"/>
          </a:xfrm>
          <a:prstGeom prst="rect">
            <a:avLst/>
          </a:prstGeom>
          <a:solidFill>
            <a:schemeClr val="bg1">
              <a:alpha val="66000"/>
            </a:schemeClr>
          </a:solidFill>
        </p:spPr>
        <p:txBody>
          <a:bodyPr wrap="square" rtlCol="0">
            <a:spAutoFit/>
          </a:bodyPr>
          <a:lstStyle/>
          <a:p>
            <a:pPr algn="ctr"/>
            <a:r>
              <a:rPr lang="en-GB" sz="3200" b="1" i="1" dirty="0">
                <a:solidFill>
                  <a:srgbClr val="0000FF"/>
                </a:solidFill>
                <a:latin typeface="Cambria"/>
                <a:cs typeface="Cambria"/>
              </a:rPr>
              <a:t>The model implementation for maximum waves </a:t>
            </a:r>
            <a:r>
              <a:rPr lang="en-GB" sz="3200" b="1" i="1" dirty="0" smtClean="0">
                <a:latin typeface="Cambria"/>
                <a:cs typeface="Cambria"/>
              </a:rPr>
              <a:t>(Development </a:t>
            </a:r>
            <a:r>
              <a:rPr lang="en-GB" sz="3200" b="1" i="1" dirty="0">
                <a:latin typeface="Cambria"/>
                <a:cs typeface="Cambria"/>
              </a:rPr>
              <a:t>of software for wave maxima in WAM)</a:t>
            </a:r>
            <a:endParaRPr lang="en-GB" sz="3200" b="1" i="1" dirty="0" smtClean="0">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sp>
        <p:nvSpPr>
          <p:cNvPr id="11" name="Rettangolo 10"/>
          <p:cNvSpPr/>
          <p:nvPr/>
        </p:nvSpPr>
        <p:spPr>
          <a:xfrm>
            <a:off x="107504" y="2638080"/>
            <a:ext cx="8928992" cy="2677656"/>
          </a:xfrm>
          <a:prstGeom prst="rect">
            <a:avLst/>
          </a:prstGeom>
        </p:spPr>
        <p:txBody>
          <a:bodyPr wrap="square">
            <a:spAutoFit/>
          </a:bodyPr>
          <a:lstStyle/>
          <a:p>
            <a:pPr marL="342900" indent="-342900" algn="just">
              <a:buFont typeface="Arial"/>
              <a:buChar char="•"/>
            </a:pPr>
            <a:r>
              <a:rPr lang="it-IT" sz="2100" i="1" dirty="0" smtClean="0">
                <a:latin typeface="Cambria"/>
                <a:cs typeface="Cambria"/>
              </a:rPr>
              <a:t>I</a:t>
            </a:r>
            <a:r>
              <a:rPr lang="uz-Cyrl-UZ" sz="2100" i="1" dirty="0" smtClean="0">
                <a:latin typeface="Cambria"/>
                <a:cs typeface="Cambria"/>
              </a:rPr>
              <a:t>mplementation </a:t>
            </a:r>
            <a:r>
              <a:rPr lang="uz-Cyrl-UZ" sz="2100" i="1" dirty="0">
                <a:latin typeface="Cambria"/>
                <a:cs typeface="Cambria"/>
              </a:rPr>
              <a:t>of the numerical code for the prediction of extreme waves in WAM</a:t>
            </a:r>
            <a:r>
              <a:rPr lang="uz-Cyrl-UZ" sz="2100" dirty="0">
                <a:latin typeface="Cambria"/>
                <a:cs typeface="Cambria"/>
              </a:rPr>
              <a:t>. </a:t>
            </a:r>
            <a:endParaRPr lang="it-IT" sz="2100" dirty="0" smtClean="0">
              <a:latin typeface="Cambria"/>
              <a:cs typeface="Cambria"/>
            </a:endParaRPr>
          </a:p>
          <a:p>
            <a:pPr algn="just"/>
            <a:endParaRPr lang="it-IT" sz="2100" dirty="0" smtClean="0">
              <a:latin typeface="Cambria"/>
              <a:cs typeface="Cambria"/>
            </a:endParaRPr>
          </a:p>
          <a:p>
            <a:pPr algn="just"/>
            <a:endParaRPr lang="it-IT" sz="2100" b="1" dirty="0">
              <a:latin typeface="Cambria"/>
              <a:cs typeface="Cambria"/>
            </a:endParaRPr>
          </a:p>
          <a:p>
            <a:pPr marL="342900" indent="-342900" algn="just">
              <a:buFont typeface="Arial"/>
              <a:buChar char="•"/>
            </a:pPr>
            <a:r>
              <a:rPr lang="uz-Cyrl-UZ" sz="2100" i="1" dirty="0" smtClean="0">
                <a:latin typeface="Cambria"/>
                <a:cs typeface="Cambria"/>
              </a:rPr>
              <a:t>Optimization </a:t>
            </a:r>
            <a:r>
              <a:rPr lang="uz-Cyrl-UZ" sz="2100" i="1" dirty="0">
                <a:latin typeface="Cambria"/>
                <a:cs typeface="Cambria"/>
              </a:rPr>
              <a:t>of the developed wave extreme parameters estimation algorithms to improve performance in the context of operational forecasts</a:t>
            </a:r>
            <a:r>
              <a:rPr lang="uz-Cyrl-UZ" sz="2100" dirty="0">
                <a:latin typeface="Cambria"/>
                <a:cs typeface="Cambria"/>
              </a:rPr>
              <a:t>.</a:t>
            </a:r>
            <a:r>
              <a:rPr lang="uz-Cyrl-UZ" sz="2100" i="1" dirty="0">
                <a:latin typeface="Cambria"/>
                <a:cs typeface="Cambria"/>
              </a:rPr>
              <a:t> </a:t>
            </a:r>
            <a:endParaRPr lang="it-IT" sz="2100" i="1" dirty="0" smtClean="0">
              <a:latin typeface="Cambria"/>
              <a:cs typeface="Cambria"/>
            </a:endParaRPr>
          </a:p>
          <a:p>
            <a:pPr algn="just"/>
            <a:endParaRPr lang="it-IT" sz="2100" b="1" i="1" dirty="0" smtClean="0">
              <a:latin typeface="Cambria"/>
              <a:cs typeface="Cambria"/>
            </a:endParaRPr>
          </a:p>
          <a:p>
            <a:pPr algn="just"/>
            <a:r>
              <a:rPr lang="uz-Cyrl-UZ" sz="2100" dirty="0" smtClean="0">
                <a:latin typeface="Cambria"/>
                <a:cs typeface="Cambria"/>
              </a:rPr>
              <a:t>	</a:t>
            </a:r>
            <a:r>
              <a:rPr lang="uz-Cyrl-UZ" sz="2100" dirty="0">
                <a:latin typeface="Cambria"/>
                <a:cs typeface="Cambria"/>
              </a:rPr>
              <a:t>	</a:t>
            </a:r>
            <a:endParaRPr lang="en-US" sz="2100" dirty="0">
              <a:latin typeface="Cambria"/>
              <a:cs typeface="Cambria"/>
            </a:endParaRPr>
          </a:p>
        </p:txBody>
      </p:sp>
    </p:spTree>
    <p:extLst>
      <p:ext uri="{BB962C8B-B14F-4D97-AF65-F5344CB8AC3E}">
        <p14:creationId xmlns:p14="http://schemas.microsoft.com/office/powerpoint/2010/main" val="24566409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07504" y="692696"/>
            <a:ext cx="8928992" cy="5386089"/>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Extreme waves: Time vs. Space</a:t>
            </a:r>
            <a:r>
              <a:rPr lang="en-GB" sz="3200" b="1" i="1" dirty="0">
                <a:solidFill>
                  <a:srgbClr val="0000FF"/>
                </a:solidFill>
                <a:latin typeface="Cambria"/>
                <a:cs typeface="Cambria"/>
              </a:rPr>
              <a:t>-</a:t>
            </a:r>
            <a:r>
              <a:rPr lang="en-GB" sz="3200" b="1" i="1" dirty="0" smtClean="0">
                <a:solidFill>
                  <a:srgbClr val="0000FF"/>
                </a:solidFill>
                <a:latin typeface="Cambria"/>
                <a:cs typeface="Cambria"/>
              </a:rPr>
              <a:t>Time domain</a:t>
            </a: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pic>
        <p:nvPicPr>
          <p:cNvPr id="23" name="Immagine 22"/>
          <p:cNvPicPr>
            <a:picLocks noChangeAspect="1"/>
          </p:cNvPicPr>
          <p:nvPr/>
        </p:nvPicPr>
        <p:blipFill>
          <a:blip r:embed="rId3"/>
          <a:stretch>
            <a:fillRect/>
          </a:stretch>
        </p:blipFill>
        <p:spPr>
          <a:xfrm>
            <a:off x="667270" y="2399064"/>
            <a:ext cx="3576975" cy="1217694"/>
          </a:xfrm>
          <a:prstGeom prst="rect">
            <a:avLst/>
          </a:prstGeom>
        </p:spPr>
      </p:pic>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pic>
        <p:nvPicPr>
          <p:cNvPr id="3" name="Immagine 2"/>
          <p:cNvPicPr>
            <a:picLocks noChangeAspect="1"/>
          </p:cNvPicPr>
          <p:nvPr/>
        </p:nvPicPr>
        <p:blipFill rotWithShape="1">
          <a:blip r:embed="rId6"/>
          <a:srcRect l="48915"/>
          <a:stretch/>
        </p:blipFill>
        <p:spPr>
          <a:xfrm>
            <a:off x="4913006" y="2473858"/>
            <a:ext cx="3315265" cy="1752600"/>
          </a:xfrm>
          <a:prstGeom prst="rect">
            <a:avLst/>
          </a:prstGeom>
        </p:spPr>
      </p:pic>
      <p:pic>
        <p:nvPicPr>
          <p:cNvPr id="22" name="Immagine 21"/>
          <p:cNvPicPr>
            <a:picLocks noChangeAspect="1"/>
          </p:cNvPicPr>
          <p:nvPr/>
        </p:nvPicPr>
        <p:blipFill rotWithShape="1">
          <a:blip r:embed="rId6"/>
          <a:srcRect r="50086"/>
          <a:stretch/>
        </p:blipFill>
        <p:spPr>
          <a:xfrm>
            <a:off x="5032623" y="4364262"/>
            <a:ext cx="3239276" cy="1752600"/>
          </a:xfrm>
          <a:prstGeom prst="rect">
            <a:avLst/>
          </a:prstGeom>
        </p:spPr>
      </p:pic>
      <p:sp>
        <p:nvSpPr>
          <p:cNvPr id="2" name="Rettangolo 1"/>
          <p:cNvSpPr/>
          <p:nvPr/>
        </p:nvSpPr>
        <p:spPr>
          <a:xfrm>
            <a:off x="2189156" y="1997425"/>
            <a:ext cx="3889040" cy="369332"/>
          </a:xfrm>
          <a:prstGeom prst="rect">
            <a:avLst/>
          </a:prstGeom>
        </p:spPr>
        <p:txBody>
          <a:bodyPr wrap="none">
            <a:spAutoFit/>
          </a:bodyPr>
          <a:lstStyle/>
          <a:p>
            <a:r>
              <a:rPr lang="it-IT" i="1" dirty="0" smtClean="0">
                <a:latin typeface="Cambria"/>
                <a:cs typeface="Cambria"/>
              </a:rPr>
              <a:t>TIME      				</a:t>
            </a:r>
            <a:endParaRPr lang="en-GB" dirty="0"/>
          </a:p>
        </p:txBody>
      </p:sp>
      <p:sp>
        <p:nvSpPr>
          <p:cNvPr id="7" name="Rettangolo 6"/>
          <p:cNvSpPr/>
          <p:nvPr/>
        </p:nvSpPr>
        <p:spPr>
          <a:xfrm>
            <a:off x="5671223" y="1997425"/>
            <a:ext cx="1426827" cy="369332"/>
          </a:xfrm>
          <a:prstGeom prst="rect">
            <a:avLst/>
          </a:prstGeom>
        </p:spPr>
        <p:txBody>
          <a:bodyPr wrap="none">
            <a:spAutoFit/>
          </a:bodyPr>
          <a:lstStyle/>
          <a:p>
            <a:r>
              <a:rPr lang="it-IT" i="1" dirty="0">
                <a:latin typeface="Cambria"/>
                <a:cs typeface="Cambria"/>
              </a:rPr>
              <a:t>SPACE-TIME</a:t>
            </a:r>
            <a:endParaRPr lang="en-GB" dirty="0"/>
          </a:p>
        </p:txBody>
      </p:sp>
    </p:spTree>
    <p:extLst>
      <p:ext uri="{BB962C8B-B14F-4D97-AF65-F5344CB8AC3E}">
        <p14:creationId xmlns:p14="http://schemas.microsoft.com/office/powerpoint/2010/main" val="4183726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07504" y="692696"/>
            <a:ext cx="8928992" cy="5386089"/>
          </a:xfrm>
          <a:prstGeom prst="rect">
            <a:avLst/>
          </a:prstGeom>
          <a:solidFill>
            <a:schemeClr val="bg1">
              <a:alpha val="66000"/>
            </a:schemeClr>
          </a:solidFill>
        </p:spPr>
        <p:txBody>
          <a:bodyPr wrap="square" rtlCol="0">
            <a:spAutoFit/>
          </a:bodyPr>
          <a:lstStyle/>
          <a:p>
            <a:pPr algn="ctr"/>
            <a:r>
              <a:rPr lang="en-GB" sz="3200" b="1" i="1" dirty="0">
                <a:solidFill>
                  <a:srgbClr val="0000FF"/>
                </a:solidFill>
                <a:latin typeface="Cambria"/>
                <a:cs typeface="Cambria"/>
              </a:rPr>
              <a:t>Extreme waves: Time vs. Space-Time domain</a:t>
            </a: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pic>
        <p:nvPicPr>
          <p:cNvPr id="23" name="Immagine 22"/>
          <p:cNvPicPr>
            <a:picLocks noChangeAspect="1"/>
          </p:cNvPicPr>
          <p:nvPr/>
        </p:nvPicPr>
        <p:blipFill>
          <a:blip r:embed="rId3"/>
          <a:stretch>
            <a:fillRect/>
          </a:stretch>
        </p:blipFill>
        <p:spPr>
          <a:xfrm>
            <a:off x="667270" y="2399064"/>
            <a:ext cx="3576975" cy="1217694"/>
          </a:xfrm>
          <a:prstGeom prst="rect">
            <a:avLst/>
          </a:prstGeom>
        </p:spPr>
      </p:pic>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pic>
        <p:nvPicPr>
          <p:cNvPr id="3" name="Immagine 2"/>
          <p:cNvPicPr>
            <a:picLocks noChangeAspect="1"/>
          </p:cNvPicPr>
          <p:nvPr/>
        </p:nvPicPr>
        <p:blipFill rotWithShape="1">
          <a:blip r:embed="rId6"/>
          <a:srcRect l="48915"/>
          <a:stretch/>
        </p:blipFill>
        <p:spPr>
          <a:xfrm>
            <a:off x="4913006" y="2473858"/>
            <a:ext cx="3315265" cy="1752600"/>
          </a:xfrm>
          <a:prstGeom prst="rect">
            <a:avLst/>
          </a:prstGeom>
        </p:spPr>
      </p:pic>
      <p:pic>
        <p:nvPicPr>
          <p:cNvPr id="22" name="Immagine 21"/>
          <p:cNvPicPr>
            <a:picLocks noChangeAspect="1"/>
          </p:cNvPicPr>
          <p:nvPr/>
        </p:nvPicPr>
        <p:blipFill rotWithShape="1">
          <a:blip r:embed="rId6"/>
          <a:srcRect r="50086"/>
          <a:stretch/>
        </p:blipFill>
        <p:spPr>
          <a:xfrm>
            <a:off x="5032623" y="4364262"/>
            <a:ext cx="3239276" cy="1752600"/>
          </a:xfrm>
          <a:prstGeom prst="rect">
            <a:avLst/>
          </a:prstGeom>
        </p:spPr>
      </p:pic>
      <p:sp>
        <p:nvSpPr>
          <p:cNvPr id="2" name="Rettangolo 1"/>
          <p:cNvSpPr/>
          <p:nvPr/>
        </p:nvSpPr>
        <p:spPr>
          <a:xfrm>
            <a:off x="2189156" y="1997425"/>
            <a:ext cx="3889040" cy="369332"/>
          </a:xfrm>
          <a:prstGeom prst="rect">
            <a:avLst/>
          </a:prstGeom>
        </p:spPr>
        <p:txBody>
          <a:bodyPr wrap="none">
            <a:spAutoFit/>
          </a:bodyPr>
          <a:lstStyle/>
          <a:p>
            <a:r>
              <a:rPr lang="it-IT" i="1" dirty="0" smtClean="0">
                <a:latin typeface="Cambria"/>
                <a:cs typeface="Cambria"/>
              </a:rPr>
              <a:t>TIME      				</a:t>
            </a:r>
            <a:endParaRPr lang="en-GB" dirty="0"/>
          </a:p>
        </p:txBody>
      </p:sp>
      <p:pic>
        <p:nvPicPr>
          <p:cNvPr id="13" name="Immagine 12"/>
          <p:cNvPicPr>
            <a:picLocks noChangeAspect="1"/>
          </p:cNvPicPr>
          <p:nvPr/>
        </p:nvPicPr>
        <p:blipFill>
          <a:blip r:embed="rId3"/>
          <a:stretch>
            <a:fillRect/>
          </a:stretch>
        </p:blipFill>
        <p:spPr>
          <a:xfrm>
            <a:off x="667270" y="2399064"/>
            <a:ext cx="3576975" cy="1217694"/>
          </a:xfrm>
          <a:prstGeom prst="rect">
            <a:avLst/>
          </a:prstGeom>
        </p:spPr>
      </p:pic>
      <p:pic>
        <p:nvPicPr>
          <p:cNvPr id="14" name="Immagine 11" descr="logo.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pic>
        <p:nvPicPr>
          <p:cNvPr id="15" name="Immagine 14"/>
          <p:cNvPicPr>
            <a:picLocks noChangeAspect="1"/>
          </p:cNvPicPr>
          <p:nvPr/>
        </p:nvPicPr>
        <p:blipFill>
          <a:blip r:embed="rId7"/>
          <a:stretch>
            <a:fillRect/>
          </a:stretch>
        </p:blipFill>
        <p:spPr>
          <a:xfrm>
            <a:off x="608485" y="1785546"/>
            <a:ext cx="3664774" cy="4591940"/>
          </a:xfrm>
          <a:prstGeom prst="rect">
            <a:avLst/>
          </a:prstGeom>
          <a:ln>
            <a:solidFill>
              <a:schemeClr val="tx1"/>
            </a:solidFill>
          </a:ln>
        </p:spPr>
      </p:pic>
      <p:cxnSp>
        <p:nvCxnSpPr>
          <p:cNvPr id="16" name="Connettore 2 15"/>
          <p:cNvCxnSpPr/>
          <p:nvPr/>
        </p:nvCxnSpPr>
        <p:spPr>
          <a:xfrm flipH="1" flipV="1">
            <a:off x="4138074" y="1861603"/>
            <a:ext cx="12701" cy="38735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Rettangolo 16"/>
          <p:cNvSpPr/>
          <p:nvPr/>
        </p:nvSpPr>
        <p:spPr>
          <a:xfrm>
            <a:off x="3764604" y="1943637"/>
            <a:ext cx="321843" cy="369332"/>
          </a:xfrm>
          <a:prstGeom prst="rect">
            <a:avLst/>
          </a:prstGeom>
        </p:spPr>
        <p:txBody>
          <a:bodyPr wrap="none">
            <a:spAutoFit/>
          </a:bodyPr>
          <a:lstStyle/>
          <a:p>
            <a:r>
              <a:rPr lang="en-GB" i="1" dirty="0" smtClean="0">
                <a:latin typeface="Cambria Math"/>
                <a:cs typeface="Cambria Math"/>
              </a:rPr>
              <a:t>t</a:t>
            </a:r>
            <a:endParaRPr lang="en-GB" i="1" dirty="0"/>
          </a:p>
        </p:txBody>
      </p:sp>
      <p:sp>
        <p:nvSpPr>
          <p:cNvPr id="18" name="Rettangolo 17"/>
          <p:cNvSpPr/>
          <p:nvPr/>
        </p:nvSpPr>
        <p:spPr>
          <a:xfrm>
            <a:off x="1371772" y="1864074"/>
            <a:ext cx="387554" cy="369332"/>
          </a:xfrm>
          <a:prstGeom prst="rect">
            <a:avLst/>
          </a:prstGeom>
        </p:spPr>
        <p:txBody>
          <a:bodyPr wrap="none">
            <a:spAutoFit/>
          </a:bodyPr>
          <a:lstStyle/>
          <a:p>
            <a:r>
              <a:rPr lang="en-GB" i="1" dirty="0" smtClean="0">
                <a:solidFill>
                  <a:srgbClr val="FF0000"/>
                </a:solidFill>
                <a:latin typeface="Cambria Math"/>
                <a:cs typeface="Cambria Math"/>
              </a:rPr>
              <a:t>A</a:t>
            </a:r>
            <a:endParaRPr lang="en-GB" i="1" dirty="0">
              <a:solidFill>
                <a:srgbClr val="FF0000"/>
              </a:solidFill>
            </a:endParaRPr>
          </a:p>
        </p:txBody>
      </p:sp>
      <p:sp>
        <p:nvSpPr>
          <p:cNvPr id="19" name="Parallelogramma 18"/>
          <p:cNvSpPr/>
          <p:nvPr/>
        </p:nvSpPr>
        <p:spPr>
          <a:xfrm rot="643657">
            <a:off x="1545704" y="2890930"/>
            <a:ext cx="895721" cy="370265"/>
          </a:xfrm>
          <a:prstGeom prst="parallelogram">
            <a:avLst>
              <a:gd name="adj" fmla="val 88472"/>
            </a:avLst>
          </a:prstGeom>
          <a:noFill/>
          <a:ln w="190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Rettangolo 19"/>
          <p:cNvSpPr/>
          <p:nvPr/>
        </p:nvSpPr>
        <p:spPr>
          <a:xfrm>
            <a:off x="2037478" y="2823550"/>
            <a:ext cx="387554" cy="369332"/>
          </a:xfrm>
          <a:prstGeom prst="rect">
            <a:avLst/>
          </a:prstGeom>
        </p:spPr>
        <p:txBody>
          <a:bodyPr wrap="none">
            <a:spAutoFit/>
          </a:bodyPr>
          <a:lstStyle/>
          <a:p>
            <a:r>
              <a:rPr lang="en-GB" i="1" dirty="0" smtClean="0">
                <a:solidFill>
                  <a:srgbClr val="FF0000"/>
                </a:solidFill>
                <a:latin typeface="Cambria Math"/>
                <a:cs typeface="Cambria Math"/>
              </a:rPr>
              <a:t>P</a:t>
            </a:r>
            <a:endParaRPr lang="en-GB" i="1" dirty="0">
              <a:solidFill>
                <a:srgbClr val="FF0000"/>
              </a:solidFill>
            </a:endParaRPr>
          </a:p>
        </p:txBody>
      </p:sp>
      <p:sp>
        <p:nvSpPr>
          <p:cNvPr id="21" name="Ovale 20"/>
          <p:cNvSpPr/>
          <p:nvPr/>
        </p:nvSpPr>
        <p:spPr>
          <a:xfrm>
            <a:off x="2098844" y="3068493"/>
            <a:ext cx="74706" cy="4571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Parallelogramma 23"/>
          <p:cNvSpPr/>
          <p:nvPr/>
        </p:nvSpPr>
        <p:spPr>
          <a:xfrm rot="643657">
            <a:off x="1589483" y="2048993"/>
            <a:ext cx="895721" cy="370265"/>
          </a:xfrm>
          <a:prstGeom prst="parallelogram">
            <a:avLst>
              <a:gd name="adj" fmla="val 88472"/>
            </a:avLst>
          </a:prstGeom>
          <a:noFill/>
          <a:ln w="190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Parallelogramma 24"/>
          <p:cNvSpPr/>
          <p:nvPr/>
        </p:nvSpPr>
        <p:spPr>
          <a:xfrm rot="643657">
            <a:off x="1464151" y="3686724"/>
            <a:ext cx="895721" cy="370265"/>
          </a:xfrm>
          <a:prstGeom prst="parallelogram">
            <a:avLst>
              <a:gd name="adj" fmla="val 88472"/>
            </a:avLst>
          </a:prstGeom>
          <a:noFill/>
          <a:ln w="190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Parallelogramma 25"/>
          <p:cNvSpPr/>
          <p:nvPr/>
        </p:nvSpPr>
        <p:spPr>
          <a:xfrm rot="643657">
            <a:off x="1464152" y="4564080"/>
            <a:ext cx="895721" cy="370265"/>
          </a:xfrm>
          <a:prstGeom prst="parallelogram">
            <a:avLst>
              <a:gd name="adj" fmla="val 88472"/>
            </a:avLst>
          </a:prstGeom>
          <a:noFill/>
          <a:ln w="190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7" name="Parallelogramma 26"/>
          <p:cNvSpPr/>
          <p:nvPr/>
        </p:nvSpPr>
        <p:spPr>
          <a:xfrm rot="643657">
            <a:off x="1397308" y="5366235"/>
            <a:ext cx="895721" cy="370265"/>
          </a:xfrm>
          <a:prstGeom prst="parallelogram">
            <a:avLst>
              <a:gd name="adj" fmla="val 88472"/>
            </a:avLst>
          </a:prstGeom>
          <a:noFill/>
          <a:ln w="190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8" name="Rettangolo 27"/>
          <p:cNvSpPr/>
          <p:nvPr/>
        </p:nvSpPr>
        <p:spPr>
          <a:xfrm>
            <a:off x="4485878" y="1771647"/>
            <a:ext cx="4535091" cy="923330"/>
          </a:xfrm>
          <a:prstGeom prst="rect">
            <a:avLst/>
          </a:prstGeom>
        </p:spPr>
        <p:txBody>
          <a:bodyPr wrap="none">
            <a:spAutoFit/>
          </a:bodyPr>
          <a:lstStyle/>
          <a:p>
            <a:r>
              <a:rPr lang="en-AU" b="1" dirty="0" smtClean="0">
                <a:solidFill>
                  <a:srgbClr val="0000FF"/>
                </a:solidFill>
                <a:latin typeface="Cambria"/>
                <a:cs typeface="Cambria"/>
              </a:rPr>
              <a:t>Time</a:t>
            </a:r>
            <a:r>
              <a:rPr lang="en-AU" b="1" dirty="0" smtClean="0">
                <a:latin typeface="Cambria"/>
                <a:cs typeface="Cambria"/>
              </a:rPr>
              <a:t>              </a:t>
            </a:r>
            <a:r>
              <a:rPr lang="en-AU" b="1" dirty="0" smtClean="0">
                <a:latin typeface="Cambria"/>
                <a:cs typeface="Cambria"/>
                <a:sym typeface="Wingdings"/>
              </a:rPr>
              <a:t></a:t>
            </a:r>
            <a:r>
              <a:rPr lang="en-AU" b="1" dirty="0" smtClean="0">
                <a:latin typeface="Cambria"/>
                <a:cs typeface="Cambria"/>
              </a:rPr>
              <a:t> </a:t>
            </a:r>
            <a:r>
              <a:rPr lang="en-AU" dirty="0" smtClean="0">
                <a:latin typeface="Cambria"/>
                <a:cs typeface="Cambria"/>
              </a:rPr>
              <a:t>max. wave in </a:t>
            </a:r>
            <a:r>
              <a:rPr lang="en-AU" b="1" dirty="0" smtClean="0">
                <a:latin typeface="Cambria"/>
                <a:cs typeface="Cambria"/>
              </a:rPr>
              <a:t>{ </a:t>
            </a:r>
            <a:r>
              <a:rPr lang="en-AU" b="1" i="1" dirty="0" smtClean="0">
                <a:latin typeface="Cambria"/>
                <a:cs typeface="Cambria"/>
              </a:rPr>
              <a:t>time </a:t>
            </a:r>
            <a:r>
              <a:rPr lang="en-AU" b="1" dirty="0" smtClean="0">
                <a:latin typeface="Cambria"/>
                <a:cs typeface="Cambria"/>
              </a:rPr>
              <a:t>}</a:t>
            </a:r>
          </a:p>
          <a:p>
            <a:r>
              <a:rPr lang="en-AU" b="1" dirty="0" smtClean="0">
                <a:solidFill>
                  <a:srgbClr val="0000FF"/>
                </a:solidFill>
                <a:latin typeface="Cambria"/>
                <a:cs typeface="Cambria"/>
              </a:rPr>
              <a:t>Space-Time</a:t>
            </a:r>
            <a:r>
              <a:rPr lang="en-AU" b="1" dirty="0">
                <a:latin typeface="Cambria"/>
                <a:cs typeface="Cambria"/>
              </a:rPr>
              <a:t> </a:t>
            </a:r>
            <a:r>
              <a:rPr lang="en-AU" b="1" dirty="0" smtClean="0">
                <a:latin typeface="Cambria"/>
                <a:cs typeface="Cambria"/>
                <a:sym typeface="Wingdings"/>
              </a:rPr>
              <a:t></a:t>
            </a:r>
            <a:r>
              <a:rPr lang="en-AU" b="1" dirty="0" smtClean="0">
                <a:latin typeface="Cambria"/>
                <a:cs typeface="Cambria"/>
              </a:rPr>
              <a:t> </a:t>
            </a:r>
            <a:r>
              <a:rPr lang="en-AU" dirty="0" smtClean="0">
                <a:latin typeface="Cambria"/>
                <a:cs typeface="Cambria"/>
              </a:rPr>
              <a:t>max</a:t>
            </a:r>
            <a:r>
              <a:rPr lang="en-AU" b="1" dirty="0" smtClean="0">
                <a:latin typeface="Cambria"/>
                <a:cs typeface="Cambria"/>
              </a:rPr>
              <a:t> </a:t>
            </a:r>
            <a:r>
              <a:rPr lang="en-AU" dirty="0" smtClean="0">
                <a:latin typeface="Cambria"/>
                <a:cs typeface="Cambria"/>
              </a:rPr>
              <a:t>wave in </a:t>
            </a:r>
            <a:r>
              <a:rPr lang="en-AU" b="1" dirty="0" smtClean="0">
                <a:latin typeface="Cambria"/>
                <a:cs typeface="Cambria"/>
              </a:rPr>
              <a:t>{</a:t>
            </a:r>
            <a:r>
              <a:rPr lang="en-AU" dirty="0" smtClean="0">
                <a:latin typeface="Cambria"/>
                <a:cs typeface="Cambria"/>
              </a:rPr>
              <a:t> </a:t>
            </a:r>
            <a:r>
              <a:rPr lang="en-AU" b="1" i="1" dirty="0" smtClean="0">
                <a:latin typeface="Cambria"/>
                <a:cs typeface="Cambria"/>
              </a:rPr>
              <a:t>time</a:t>
            </a:r>
            <a:r>
              <a:rPr lang="en-AU" b="1" dirty="0" smtClean="0">
                <a:latin typeface="Cambria"/>
                <a:cs typeface="Cambria"/>
              </a:rPr>
              <a:t> + </a:t>
            </a:r>
            <a:r>
              <a:rPr lang="en-AU" b="1" i="1" dirty="0" smtClean="0">
                <a:latin typeface="Cambria"/>
                <a:cs typeface="Cambria"/>
              </a:rPr>
              <a:t>Area </a:t>
            </a:r>
            <a:r>
              <a:rPr lang="en-AU" b="1" dirty="0">
                <a:latin typeface="Cambria"/>
                <a:cs typeface="Cambria"/>
              </a:rPr>
              <a:t>}</a:t>
            </a:r>
          </a:p>
          <a:p>
            <a:endParaRPr lang="en-GB" i="1" dirty="0"/>
          </a:p>
        </p:txBody>
      </p:sp>
      <p:sp>
        <p:nvSpPr>
          <p:cNvPr id="5" name="Rettangolo 4"/>
          <p:cNvSpPr/>
          <p:nvPr/>
        </p:nvSpPr>
        <p:spPr>
          <a:xfrm>
            <a:off x="1038183" y="1362425"/>
            <a:ext cx="2594205" cy="369332"/>
          </a:xfrm>
          <a:prstGeom prst="rect">
            <a:avLst/>
          </a:prstGeom>
        </p:spPr>
        <p:txBody>
          <a:bodyPr wrap="none">
            <a:spAutoFit/>
          </a:bodyPr>
          <a:lstStyle/>
          <a:p>
            <a:r>
              <a:rPr lang="en-AU" dirty="0" smtClean="0">
                <a:latin typeface="Cambria"/>
                <a:cs typeface="Cambria"/>
              </a:rPr>
              <a:t>Space-Time wave group </a:t>
            </a:r>
            <a:endParaRPr lang="en-GB" dirty="0"/>
          </a:p>
        </p:txBody>
      </p:sp>
    </p:spTree>
    <p:extLst>
      <p:ext uri="{BB962C8B-B14F-4D97-AF65-F5344CB8AC3E}">
        <p14:creationId xmlns:p14="http://schemas.microsoft.com/office/powerpoint/2010/main" val="1006047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p:bldP spid="21" grpId="0" animBg="1"/>
      <p:bldP spid="24" grpId="0" animBg="1"/>
      <p:bldP spid="25" grpId="0" animBg="1"/>
      <p:bldP spid="26" grpId="0" animBg="1"/>
      <p:bldP spid="27" grpId="0" animBg="1"/>
      <p:bldP spid="28"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5386089"/>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Space-Time extreme formulations</a:t>
            </a: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sp>
        <p:nvSpPr>
          <p:cNvPr id="2" name="Rettangolo 1"/>
          <p:cNvSpPr/>
          <p:nvPr/>
        </p:nvSpPr>
        <p:spPr>
          <a:xfrm>
            <a:off x="165650" y="1943645"/>
            <a:ext cx="8812695" cy="3477875"/>
          </a:xfrm>
          <a:prstGeom prst="rect">
            <a:avLst/>
          </a:prstGeom>
        </p:spPr>
        <p:txBody>
          <a:bodyPr wrap="square">
            <a:spAutoFit/>
          </a:bodyPr>
          <a:lstStyle/>
          <a:p>
            <a:pPr algn="just"/>
            <a:r>
              <a:rPr lang="en-GB" sz="2200" dirty="0">
                <a:latin typeface="Cambria"/>
                <a:cs typeface="Cambria"/>
              </a:rPr>
              <a:t>T</a:t>
            </a:r>
            <a:r>
              <a:rPr lang="en-GB" sz="2200" dirty="0" smtClean="0">
                <a:latin typeface="Cambria"/>
                <a:cs typeface="Cambria"/>
              </a:rPr>
              <a:t>he</a:t>
            </a:r>
            <a:r>
              <a:rPr lang="en-GB" sz="2200" dirty="0" smtClean="0">
                <a:solidFill>
                  <a:srgbClr val="0000FF"/>
                </a:solidFill>
                <a:latin typeface="Cambria"/>
                <a:cs typeface="Cambria"/>
              </a:rPr>
              <a:t> </a:t>
            </a:r>
            <a:r>
              <a:rPr lang="en-GB" sz="2200" b="1" dirty="0" smtClean="0">
                <a:solidFill>
                  <a:srgbClr val="0000FF"/>
                </a:solidFill>
                <a:latin typeface="Cambria"/>
                <a:cs typeface="Cambria"/>
              </a:rPr>
              <a:t>space-time extreme </a:t>
            </a:r>
            <a:r>
              <a:rPr lang="en-GB" sz="2200" b="1" dirty="0">
                <a:solidFill>
                  <a:srgbClr val="0000FF"/>
                </a:solidFill>
                <a:latin typeface="Cambria"/>
                <a:cs typeface="Cambria"/>
              </a:rPr>
              <a:t>wave parameters</a:t>
            </a:r>
            <a:r>
              <a:rPr lang="en-GB" sz="2200" dirty="0">
                <a:solidFill>
                  <a:srgbClr val="0000FF"/>
                </a:solidFill>
                <a:latin typeface="Cambria"/>
                <a:cs typeface="Cambria"/>
              </a:rPr>
              <a:t> </a:t>
            </a:r>
            <a:r>
              <a:rPr lang="en-GB" sz="2200" dirty="0">
                <a:latin typeface="Cambria"/>
                <a:cs typeface="Cambria"/>
              </a:rPr>
              <a:t>were implemented in </a:t>
            </a:r>
            <a:r>
              <a:rPr lang="en-GB" sz="2200" b="1" dirty="0">
                <a:latin typeface="Cambria"/>
                <a:cs typeface="Cambria"/>
              </a:rPr>
              <a:t>WAM</a:t>
            </a:r>
            <a:r>
              <a:rPr lang="en-GB" sz="2200" dirty="0">
                <a:latin typeface="Cambria"/>
                <a:cs typeface="Cambria"/>
              </a:rPr>
              <a:t> following the </a:t>
            </a:r>
            <a:r>
              <a:rPr lang="en-GB" sz="2200" b="1" dirty="0" smtClean="0">
                <a:latin typeface="Cambria"/>
                <a:cs typeface="Cambria"/>
              </a:rPr>
              <a:t>Space</a:t>
            </a:r>
            <a:r>
              <a:rPr lang="en-GB" sz="2200" b="1" dirty="0">
                <a:latin typeface="Cambria"/>
                <a:cs typeface="Cambria"/>
              </a:rPr>
              <a:t>-Time Quasi-Determinism </a:t>
            </a:r>
            <a:r>
              <a:rPr lang="en-GB" sz="2200" dirty="0" smtClean="0">
                <a:latin typeface="Cambria"/>
                <a:cs typeface="Cambria"/>
              </a:rPr>
              <a:t>model</a:t>
            </a:r>
          </a:p>
          <a:p>
            <a:pPr algn="just"/>
            <a:endParaRPr lang="en-US" sz="2200" dirty="0">
              <a:latin typeface="Cambria"/>
              <a:cs typeface="Cambria"/>
            </a:endParaRPr>
          </a:p>
          <a:p>
            <a:pPr marL="457200" lvl="0" indent="-457200" algn="just">
              <a:buFont typeface="+mj-ea"/>
              <a:buAutoNum type="circleNumDbPlain"/>
            </a:pPr>
            <a:r>
              <a:rPr lang="en-GB" sz="2200" dirty="0">
                <a:latin typeface="Cambria"/>
                <a:cs typeface="Cambria"/>
              </a:rPr>
              <a:t>The expected value of the space-time </a:t>
            </a:r>
            <a:r>
              <a:rPr lang="en-GB" sz="2200" b="1" dirty="0">
                <a:solidFill>
                  <a:srgbClr val="0000FF"/>
                </a:solidFill>
                <a:latin typeface="Cambria"/>
                <a:cs typeface="Cambria"/>
              </a:rPr>
              <a:t>maximum crest height</a:t>
            </a:r>
            <a:r>
              <a:rPr lang="en-GB" sz="2200" dirty="0">
                <a:solidFill>
                  <a:srgbClr val="0000FF"/>
                </a:solidFill>
                <a:latin typeface="Cambria"/>
                <a:cs typeface="Cambria"/>
              </a:rPr>
              <a:t> </a:t>
            </a:r>
            <a:r>
              <a:rPr lang="en-GB" sz="2200" dirty="0" smtClean="0">
                <a:latin typeface="Cambria"/>
                <a:cs typeface="Cambria"/>
              </a:rPr>
              <a:t>during </a:t>
            </a:r>
            <a:r>
              <a:rPr lang="en-GB" sz="2200" dirty="0">
                <a:latin typeface="Cambria"/>
                <a:cs typeface="Cambria"/>
              </a:rPr>
              <a:t>a sea state of duration </a:t>
            </a:r>
            <a:r>
              <a:rPr lang="en-GB" sz="2200" i="1" dirty="0">
                <a:latin typeface="Cambria"/>
                <a:cs typeface="Cambria"/>
              </a:rPr>
              <a:t>D</a:t>
            </a:r>
            <a:r>
              <a:rPr lang="en-GB" sz="2200" dirty="0">
                <a:latin typeface="Cambria"/>
                <a:cs typeface="Cambria"/>
              </a:rPr>
              <a:t> and over a sea surface region of area </a:t>
            </a:r>
            <a:r>
              <a:rPr lang="en-GB" sz="2200" i="1" dirty="0" smtClean="0">
                <a:latin typeface="Cambria"/>
                <a:cs typeface="Cambria"/>
              </a:rPr>
              <a:t>A</a:t>
            </a:r>
          </a:p>
          <a:p>
            <a:pPr marL="457200" lvl="0" indent="-457200" algn="just">
              <a:buFont typeface="+mj-ea"/>
              <a:buAutoNum type="circleNumDbPlain"/>
            </a:pPr>
            <a:endParaRPr lang="en-US" sz="2200" dirty="0">
              <a:latin typeface="Cambria"/>
              <a:cs typeface="Cambria"/>
            </a:endParaRPr>
          </a:p>
          <a:p>
            <a:pPr marL="457200" lvl="0" indent="-457200" algn="just">
              <a:buFont typeface="+mj-ea"/>
              <a:buAutoNum type="circleNumDbPlain"/>
            </a:pPr>
            <a:r>
              <a:rPr lang="en-GB" sz="2200" dirty="0" smtClean="0">
                <a:latin typeface="Cambria"/>
                <a:cs typeface="Cambria"/>
              </a:rPr>
              <a:t>The </a:t>
            </a:r>
            <a:r>
              <a:rPr lang="en-GB" sz="2200" dirty="0">
                <a:latin typeface="Cambria"/>
                <a:cs typeface="Cambria"/>
              </a:rPr>
              <a:t>expected value of the space-time </a:t>
            </a:r>
            <a:r>
              <a:rPr lang="en-GB" sz="2200" b="1" dirty="0">
                <a:solidFill>
                  <a:srgbClr val="0000FF"/>
                </a:solidFill>
                <a:latin typeface="Cambria"/>
                <a:cs typeface="Cambria"/>
              </a:rPr>
              <a:t>maximum crest-to-trough wave height</a:t>
            </a:r>
            <a:r>
              <a:rPr lang="en-GB" sz="2200" dirty="0">
                <a:solidFill>
                  <a:srgbClr val="0000FF"/>
                </a:solidFill>
                <a:latin typeface="Cambria"/>
                <a:cs typeface="Cambria"/>
              </a:rPr>
              <a:t> </a:t>
            </a:r>
            <a:r>
              <a:rPr lang="en-GB" sz="2200" dirty="0">
                <a:latin typeface="Cambria"/>
                <a:cs typeface="Cambria"/>
              </a:rPr>
              <a:t>during a sea state of duration </a:t>
            </a:r>
            <a:r>
              <a:rPr lang="en-GB" sz="2200" i="1" dirty="0">
                <a:latin typeface="Cambria"/>
                <a:cs typeface="Cambria"/>
              </a:rPr>
              <a:t>D</a:t>
            </a:r>
            <a:r>
              <a:rPr lang="en-GB" sz="2200" dirty="0">
                <a:latin typeface="Cambria"/>
                <a:cs typeface="Cambria"/>
              </a:rPr>
              <a:t> and over a sea surface region of area </a:t>
            </a:r>
            <a:r>
              <a:rPr lang="en-GB" sz="2200" i="1" dirty="0" smtClean="0">
                <a:latin typeface="Cambria"/>
                <a:cs typeface="Cambria"/>
              </a:rPr>
              <a:t>A</a:t>
            </a:r>
            <a:endParaRPr lang="en-US" sz="2200" u="none" strike="noStrike" dirty="0">
              <a:effectLst/>
              <a:latin typeface="Cambria"/>
              <a:cs typeface="Cambria"/>
            </a:endParaRPr>
          </a:p>
        </p:txBody>
      </p:sp>
    </p:spTree>
    <p:extLst>
      <p:ext uri="{BB962C8B-B14F-4D97-AF65-F5344CB8AC3E}">
        <p14:creationId xmlns:p14="http://schemas.microsoft.com/office/powerpoint/2010/main" val="4184444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5386089"/>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Time </a:t>
            </a:r>
            <a:r>
              <a:rPr lang="en-GB" sz="3200" b="1" i="1" dirty="0">
                <a:solidFill>
                  <a:srgbClr val="0000FF"/>
                </a:solidFill>
                <a:latin typeface="Cambria"/>
                <a:cs typeface="Cambria"/>
              </a:rPr>
              <a:t>extreme formulations</a:t>
            </a: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sp>
        <p:nvSpPr>
          <p:cNvPr id="2" name="Rettangolo 1"/>
          <p:cNvSpPr/>
          <p:nvPr/>
        </p:nvSpPr>
        <p:spPr>
          <a:xfrm>
            <a:off x="165650" y="1943645"/>
            <a:ext cx="8812695" cy="3816429"/>
          </a:xfrm>
          <a:prstGeom prst="rect">
            <a:avLst/>
          </a:prstGeom>
        </p:spPr>
        <p:txBody>
          <a:bodyPr wrap="square">
            <a:spAutoFit/>
          </a:bodyPr>
          <a:lstStyle/>
          <a:p>
            <a:pPr algn="just"/>
            <a:r>
              <a:rPr lang="en-GB" sz="2200" dirty="0">
                <a:latin typeface="Cambria"/>
                <a:cs typeface="Cambria"/>
              </a:rPr>
              <a:t>T</a:t>
            </a:r>
            <a:r>
              <a:rPr lang="en-GB" sz="2200" dirty="0" smtClean="0">
                <a:latin typeface="Cambria"/>
                <a:cs typeface="Cambria"/>
              </a:rPr>
              <a:t>he</a:t>
            </a:r>
            <a:r>
              <a:rPr lang="en-GB" sz="2200" dirty="0" smtClean="0">
                <a:solidFill>
                  <a:srgbClr val="0000FF"/>
                </a:solidFill>
                <a:latin typeface="Cambria"/>
                <a:cs typeface="Cambria"/>
              </a:rPr>
              <a:t> </a:t>
            </a:r>
            <a:r>
              <a:rPr lang="en-GB" sz="2200" b="1" dirty="0" smtClean="0">
                <a:solidFill>
                  <a:srgbClr val="0000FF"/>
                </a:solidFill>
                <a:latin typeface="Cambria"/>
                <a:cs typeface="Cambria"/>
              </a:rPr>
              <a:t>time extreme </a:t>
            </a:r>
            <a:r>
              <a:rPr lang="en-GB" sz="2200" b="1" dirty="0">
                <a:solidFill>
                  <a:srgbClr val="0000FF"/>
                </a:solidFill>
                <a:latin typeface="Cambria"/>
                <a:cs typeface="Cambria"/>
              </a:rPr>
              <a:t>wave parameters</a:t>
            </a:r>
            <a:r>
              <a:rPr lang="en-GB" sz="2200" dirty="0">
                <a:solidFill>
                  <a:srgbClr val="0000FF"/>
                </a:solidFill>
                <a:latin typeface="Cambria"/>
                <a:cs typeface="Cambria"/>
              </a:rPr>
              <a:t> </a:t>
            </a:r>
            <a:r>
              <a:rPr lang="en-GB" sz="2200" dirty="0">
                <a:latin typeface="Cambria"/>
                <a:cs typeface="Cambria"/>
              </a:rPr>
              <a:t>were implemented in </a:t>
            </a:r>
            <a:r>
              <a:rPr lang="en-GB" sz="2200" b="1" dirty="0">
                <a:latin typeface="Cambria"/>
                <a:cs typeface="Cambria"/>
              </a:rPr>
              <a:t>WAM</a:t>
            </a:r>
            <a:r>
              <a:rPr lang="en-GB" sz="2200" dirty="0">
                <a:latin typeface="Cambria"/>
                <a:cs typeface="Cambria"/>
              </a:rPr>
              <a:t> following the conceptual scheme </a:t>
            </a:r>
            <a:r>
              <a:rPr lang="en-GB" sz="2200" dirty="0" smtClean="0">
                <a:latin typeface="Cambria"/>
                <a:cs typeface="Cambria"/>
              </a:rPr>
              <a:t>from the DNV-RP-C205 Recommendations Practice</a:t>
            </a:r>
          </a:p>
          <a:p>
            <a:endParaRPr lang="en-US" sz="2200" dirty="0">
              <a:latin typeface="Cambria"/>
              <a:cs typeface="Cambria"/>
            </a:endParaRPr>
          </a:p>
          <a:p>
            <a:pPr marL="457200" lvl="0" indent="-457200" algn="just">
              <a:buFont typeface="+mj-ea"/>
              <a:buAutoNum type="circleNumDbPlain"/>
            </a:pPr>
            <a:r>
              <a:rPr lang="en-GB" sz="2200" dirty="0">
                <a:latin typeface="Cambria"/>
                <a:cs typeface="Cambria"/>
              </a:rPr>
              <a:t>The expected value of the </a:t>
            </a:r>
            <a:r>
              <a:rPr lang="en-GB" sz="2200" dirty="0" smtClean="0">
                <a:latin typeface="Cambria"/>
                <a:cs typeface="Cambria"/>
              </a:rPr>
              <a:t>time </a:t>
            </a:r>
            <a:r>
              <a:rPr lang="en-GB" sz="2200" b="1" dirty="0">
                <a:solidFill>
                  <a:srgbClr val="0000FF"/>
                </a:solidFill>
                <a:latin typeface="Cambria"/>
                <a:cs typeface="Cambria"/>
              </a:rPr>
              <a:t>maximum crest height</a:t>
            </a:r>
            <a:r>
              <a:rPr lang="en-GB" sz="2200" dirty="0">
                <a:solidFill>
                  <a:srgbClr val="0000FF"/>
                </a:solidFill>
                <a:latin typeface="Cambria"/>
                <a:cs typeface="Cambria"/>
              </a:rPr>
              <a:t> </a:t>
            </a:r>
            <a:r>
              <a:rPr lang="en-GB" sz="2200" dirty="0" smtClean="0">
                <a:latin typeface="Cambria"/>
                <a:cs typeface="Cambria"/>
              </a:rPr>
              <a:t>during </a:t>
            </a:r>
            <a:r>
              <a:rPr lang="en-GB" sz="2200" dirty="0">
                <a:latin typeface="Cambria"/>
                <a:cs typeface="Cambria"/>
              </a:rPr>
              <a:t>a sea state of duration </a:t>
            </a:r>
            <a:r>
              <a:rPr lang="en-GB" sz="2200" i="1" dirty="0" smtClean="0">
                <a:latin typeface="Cambria"/>
                <a:cs typeface="Cambria"/>
              </a:rPr>
              <a:t>D</a:t>
            </a:r>
            <a:r>
              <a:rPr lang="en-GB" sz="2200" dirty="0" smtClean="0">
                <a:latin typeface="Cambria"/>
                <a:cs typeface="Cambria"/>
              </a:rPr>
              <a:t> </a:t>
            </a:r>
            <a:r>
              <a:rPr lang="en-GB" sz="2200" dirty="0" smtClean="0">
                <a:latin typeface="Cambria"/>
                <a:cs typeface="Cambria"/>
                <a:sym typeface="Wingdings"/>
              </a:rPr>
              <a:t> </a:t>
            </a:r>
            <a:r>
              <a:rPr lang="en-GB" sz="2200" dirty="0" smtClean="0">
                <a:latin typeface="Cambria"/>
                <a:cs typeface="Cambria"/>
              </a:rPr>
              <a:t>second</a:t>
            </a:r>
            <a:r>
              <a:rPr lang="en-GB" sz="2200" dirty="0">
                <a:latin typeface="Cambria"/>
                <a:cs typeface="Cambria"/>
              </a:rPr>
              <a:t>-order </a:t>
            </a:r>
            <a:r>
              <a:rPr lang="en-GB" sz="2200" b="1" dirty="0">
                <a:latin typeface="Cambria"/>
                <a:cs typeface="Cambria"/>
              </a:rPr>
              <a:t>nonlinear</a:t>
            </a:r>
            <a:r>
              <a:rPr lang="en-GB" sz="2200" dirty="0">
                <a:latin typeface="Cambria"/>
                <a:cs typeface="Cambria"/>
              </a:rPr>
              <a:t> </a:t>
            </a:r>
            <a:r>
              <a:rPr lang="en-GB" sz="2200" dirty="0" smtClean="0">
                <a:latin typeface="Cambria"/>
                <a:cs typeface="Cambria"/>
              </a:rPr>
              <a:t>theories </a:t>
            </a:r>
            <a:r>
              <a:rPr lang="en-GB" sz="2200" dirty="0">
                <a:latin typeface="Cambria"/>
                <a:cs typeface="Cambria"/>
              </a:rPr>
              <a:t>of </a:t>
            </a:r>
            <a:r>
              <a:rPr lang="en-GB" sz="2200" dirty="0" smtClean="0">
                <a:latin typeface="Cambria"/>
                <a:cs typeface="Cambria"/>
              </a:rPr>
              <a:t>Forristall (2000) and Tayfun (1980).</a:t>
            </a:r>
          </a:p>
          <a:p>
            <a:pPr marL="342900" lvl="0" indent="-342900">
              <a:buFont typeface="Arial"/>
              <a:buChar char="•"/>
            </a:pPr>
            <a:endParaRPr lang="en-US" sz="2200" dirty="0">
              <a:latin typeface="Cambria"/>
              <a:cs typeface="Cambria"/>
            </a:endParaRPr>
          </a:p>
          <a:p>
            <a:pPr marL="457200" lvl="0" indent="-457200" algn="just">
              <a:buFont typeface="+mj-ea"/>
              <a:buAutoNum type="circleNumDbPlain"/>
            </a:pPr>
            <a:r>
              <a:rPr lang="en-GB" sz="2200" dirty="0" smtClean="0">
                <a:latin typeface="Cambria"/>
                <a:cs typeface="Cambria"/>
              </a:rPr>
              <a:t>The </a:t>
            </a:r>
            <a:r>
              <a:rPr lang="en-GB" sz="2200" dirty="0">
                <a:latin typeface="Cambria"/>
                <a:cs typeface="Cambria"/>
              </a:rPr>
              <a:t>expected value of the </a:t>
            </a:r>
            <a:r>
              <a:rPr lang="en-GB" sz="2200" dirty="0" smtClean="0">
                <a:latin typeface="Cambria"/>
                <a:cs typeface="Cambria"/>
              </a:rPr>
              <a:t>time </a:t>
            </a:r>
            <a:r>
              <a:rPr lang="en-GB" sz="2200" b="1" dirty="0">
                <a:solidFill>
                  <a:srgbClr val="0000FF"/>
                </a:solidFill>
                <a:latin typeface="Cambria"/>
                <a:cs typeface="Cambria"/>
              </a:rPr>
              <a:t>maximum crest-to-trough wave height</a:t>
            </a:r>
            <a:r>
              <a:rPr lang="en-GB" sz="2200" dirty="0">
                <a:solidFill>
                  <a:srgbClr val="0000FF"/>
                </a:solidFill>
                <a:latin typeface="Cambria"/>
                <a:cs typeface="Cambria"/>
              </a:rPr>
              <a:t> </a:t>
            </a:r>
            <a:r>
              <a:rPr lang="en-GB" sz="2200" dirty="0">
                <a:latin typeface="Cambria"/>
                <a:cs typeface="Cambria"/>
              </a:rPr>
              <a:t>during a sea state of duration </a:t>
            </a:r>
            <a:r>
              <a:rPr lang="en-GB" sz="2200" i="1" dirty="0">
                <a:latin typeface="Cambria"/>
                <a:cs typeface="Cambria"/>
              </a:rPr>
              <a:t>D</a:t>
            </a:r>
            <a:r>
              <a:rPr lang="en-GB" sz="2200" dirty="0">
                <a:latin typeface="Cambria"/>
                <a:cs typeface="Cambria"/>
              </a:rPr>
              <a:t> </a:t>
            </a:r>
            <a:r>
              <a:rPr lang="en-GB" sz="2200" dirty="0" smtClean="0">
                <a:latin typeface="Cambria"/>
                <a:cs typeface="Cambria"/>
                <a:sym typeface="Wingdings"/>
              </a:rPr>
              <a:t> </a:t>
            </a:r>
            <a:r>
              <a:rPr lang="en-GB" sz="2200" b="1" dirty="0" smtClean="0">
                <a:latin typeface="Cambria"/>
                <a:cs typeface="Cambria"/>
              </a:rPr>
              <a:t>linear</a:t>
            </a:r>
            <a:r>
              <a:rPr lang="en-GB" sz="2200" dirty="0" smtClean="0">
                <a:latin typeface="Cambria"/>
                <a:cs typeface="Cambria"/>
              </a:rPr>
              <a:t> </a:t>
            </a:r>
            <a:r>
              <a:rPr lang="en-GB" sz="2200" dirty="0">
                <a:latin typeface="Cambria"/>
                <a:cs typeface="Cambria"/>
              </a:rPr>
              <a:t>theories of </a:t>
            </a:r>
            <a:r>
              <a:rPr lang="en-GB" sz="2200" dirty="0" smtClean="0">
                <a:latin typeface="Cambria"/>
                <a:cs typeface="Cambria"/>
              </a:rPr>
              <a:t>Rayleigh (1880) and </a:t>
            </a:r>
            <a:r>
              <a:rPr lang="en-GB" sz="2200" dirty="0" err="1">
                <a:latin typeface="Cambria"/>
                <a:cs typeface="Cambria"/>
              </a:rPr>
              <a:t>Naess</a:t>
            </a:r>
            <a:r>
              <a:rPr lang="en-GB" sz="2200" dirty="0">
                <a:latin typeface="Cambria"/>
                <a:cs typeface="Cambria"/>
              </a:rPr>
              <a:t> (1985).</a:t>
            </a:r>
            <a:endParaRPr lang="en-US" sz="2200" u="none" strike="noStrike" dirty="0">
              <a:effectLst/>
              <a:latin typeface="Cambria"/>
              <a:cs typeface="Cambria"/>
            </a:endParaRPr>
          </a:p>
        </p:txBody>
      </p:sp>
    </p:spTree>
    <p:extLst>
      <p:ext uri="{BB962C8B-B14F-4D97-AF65-F5344CB8AC3E}">
        <p14:creationId xmlns:p14="http://schemas.microsoft.com/office/powerpoint/2010/main" val="2605659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5386089"/>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New variables in WAM </a:t>
            </a:r>
            <a:r>
              <a:rPr lang="en-GB" sz="3200" b="1" i="1" smtClean="0">
                <a:solidFill>
                  <a:srgbClr val="0000FF"/>
                </a:solidFill>
                <a:latin typeface="Cambria"/>
                <a:cs typeface="Cambria"/>
              </a:rPr>
              <a:t>(new routine </a:t>
            </a:r>
            <a:r>
              <a:rPr lang="en-GB" sz="3200" b="1" i="1" dirty="0" smtClean="0">
                <a:solidFill>
                  <a:srgbClr val="0000FF"/>
                </a:solidFill>
                <a:latin typeface="Cambria"/>
                <a:cs typeface="Cambria"/>
              </a:rPr>
              <a:t>WAMAX)</a:t>
            </a: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pic>
        <p:nvPicPr>
          <p:cNvPr id="11" name="image3.png" descr="Screen Shot 2017-10-24 at 15.02.58.png"/>
          <p:cNvPicPr>
            <a:picLocks noChangeAspect="1"/>
          </p:cNvPicPr>
          <p:nvPr/>
        </p:nvPicPr>
        <p:blipFill>
          <a:blip r:embed="rId5"/>
          <a:srcRect/>
          <a:stretch>
            <a:fillRect/>
          </a:stretch>
        </p:blipFill>
        <p:spPr>
          <a:xfrm>
            <a:off x="342749" y="1836882"/>
            <a:ext cx="6144335" cy="792000"/>
          </a:xfrm>
          <a:prstGeom prst="rect">
            <a:avLst/>
          </a:prstGeom>
          <a:ln/>
        </p:spPr>
      </p:pic>
      <p:pic>
        <p:nvPicPr>
          <p:cNvPr id="13" name="image14.png" descr="Screen Shot 2017-10-24 at 15.12.19.png"/>
          <p:cNvPicPr>
            <a:picLocks noChangeAspect="1"/>
          </p:cNvPicPr>
          <p:nvPr/>
        </p:nvPicPr>
        <p:blipFill>
          <a:blip r:embed="rId6"/>
          <a:srcRect/>
          <a:stretch>
            <a:fillRect/>
          </a:stretch>
        </p:blipFill>
        <p:spPr>
          <a:xfrm>
            <a:off x="344198" y="2900799"/>
            <a:ext cx="5516182" cy="792000"/>
          </a:xfrm>
          <a:prstGeom prst="rect">
            <a:avLst/>
          </a:prstGeom>
          <a:ln/>
        </p:spPr>
      </p:pic>
      <p:pic>
        <p:nvPicPr>
          <p:cNvPr id="15" name="image9.png" descr="Screen Shot 2017-10-24 at 15.13.33.png"/>
          <p:cNvPicPr>
            <a:picLocks noChangeAspect="1"/>
          </p:cNvPicPr>
          <p:nvPr/>
        </p:nvPicPr>
        <p:blipFill>
          <a:blip r:embed="rId7"/>
          <a:srcRect/>
          <a:stretch>
            <a:fillRect/>
          </a:stretch>
        </p:blipFill>
        <p:spPr>
          <a:xfrm>
            <a:off x="347580" y="4089904"/>
            <a:ext cx="3564912" cy="792000"/>
          </a:xfrm>
          <a:prstGeom prst="rect">
            <a:avLst/>
          </a:prstGeom>
          <a:ln/>
        </p:spPr>
      </p:pic>
      <p:pic>
        <p:nvPicPr>
          <p:cNvPr id="16" name="image7.png" descr="Screen Shot 2017-10-24 at 15.13.24.png"/>
          <p:cNvPicPr>
            <a:picLocks noChangeAspect="1"/>
          </p:cNvPicPr>
          <p:nvPr/>
        </p:nvPicPr>
        <p:blipFill>
          <a:blip r:embed="rId8"/>
          <a:srcRect/>
          <a:stretch>
            <a:fillRect/>
          </a:stretch>
        </p:blipFill>
        <p:spPr>
          <a:xfrm>
            <a:off x="337711" y="5085460"/>
            <a:ext cx="4203765" cy="792000"/>
          </a:xfrm>
          <a:prstGeom prst="rect">
            <a:avLst/>
          </a:prstGeom>
          <a:ln/>
        </p:spPr>
      </p:pic>
      <p:sp>
        <p:nvSpPr>
          <p:cNvPr id="3" name="Rettangolo 2"/>
          <p:cNvSpPr/>
          <p:nvPr/>
        </p:nvSpPr>
        <p:spPr>
          <a:xfrm>
            <a:off x="6637132" y="1581724"/>
            <a:ext cx="2385391" cy="861774"/>
          </a:xfrm>
          <a:prstGeom prst="rect">
            <a:avLst/>
          </a:prstGeom>
        </p:spPr>
        <p:txBody>
          <a:bodyPr wrap="square">
            <a:spAutoFit/>
          </a:bodyPr>
          <a:lstStyle/>
          <a:p>
            <a:r>
              <a:rPr lang="en-GB" sz="2500" dirty="0" smtClean="0">
                <a:solidFill>
                  <a:srgbClr val="FF0000"/>
                </a:solidFill>
                <a:latin typeface="Cambria"/>
                <a:cs typeface="Cambria"/>
              </a:rPr>
              <a:t>SPACE-TIME EXTREMES </a:t>
            </a:r>
            <a:endParaRPr lang="en-GB" sz="2500" dirty="0">
              <a:solidFill>
                <a:srgbClr val="FF0000"/>
              </a:solidFill>
            </a:endParaRPr>
          </a:p>
        </p:txBody>
      </p:sp>
      <p:sp>
        <p:nvSpPr>
          <p:cNvPr id="18" name="Rettangolo 17"/>
          <p:cNvSpPr/>
          <p:nvPr/>
        </p:nvSpPr>
        <p:spPr>
          <a:xfrm>
            <a:off x="4664544" y="4012595"/>
            <a:ext cx="2541112" cy="477054"/>
          </a:xfrm>
          <a:prstGeom prst="rect">
            <a:avLst/>
          </a:prstGeom>
        </p:spPr>
        <p:txBody>
          <a:bodyPr wrap="none">
            <a:spAutoFit/>
          </a:bodyPr>
          <a:lstStyle/>
          <a:p>
            <a:r>
              <a:rPr lang="en-GB" sz="2500" dirty="0" smtClean="0">
                <a:solidFill>
                  <a:srgbClr val="FF0000"/>
                </a:solidFill>
                <a:latin typeface="Cambria"/>
                <a:cs typeface="Cambria"/>
              </a:rPr>
              <a:t>TIME EXTREMES </a:t>
            </a:r>
            <a:endParaRPr lang="en-GB" sz="2500" dirty="0">
              <a:solidFill>
                <a:srgbClr val="FF0000"/>
              </a:solidFill>
            </a:endParaRPr>
          </a:p>
        </p:txBody>
      </p:sp>
      <p:sp>
        <p:nvSpPr>
          <p:cNvPr id="5" name="Rettangolo 4"/>
          <p:cNvSpPr/>
          <p:nvPr/>
        </p:nvSpPr>
        <p:spPr>
          <a:xfrm>
            <a:off x="320262" y="1733834"/>
            <a:ext cx="6250609" cy="200991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noFill/>
            </a:endParaRPr>
          </a:p>
        </p:txBody>
      </p:sp>
      <p:sp>
        <p:nvSpPr>
          <p:cNvPr id="20" name="Rettangolo 19"/>
          <p:cNvSpPr/>
          <p:nvPr/>
        </p:nvSpPr>
        <p:spPr>
          <a:xfrm>
            <a:off x="329097" y="3995538"/>
            <a:ext cx="4198731" cy="200991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noFill/>
            </a:endParaRPr>
          </a:p>
        </p:txBody>
      </p:sp>
      <p:sp>
        <p:nvSpPr>
          <p:cNvPr id="7" name="Rettangolo 6"/>
          <p:cNvSpPr/>
          <p:nvPr/>
        </p:nvSpPr>
        <p:spPr>
          <a:xfrm>
            <a:off x="2529345" y="6234731"/>
            <a:ext cx="3712412" cy="369332"/>
          </a:xfrm>
          <a:prstGeom prst="rect">
            <a:avLst/>
          </a:prstGeom>
          <a:ln>
            <a:solidFill>
              <a:srgbClr val="0000FF"/>
            </a:solidFill>
          </a:ln>
        </p:spPr>
        <p:txBody>
          <a:bodyPr wrap="none">
            <a:spAutoFit/>
          </a:bodyPr>
          <a:lstStyle/>
          <a:p>
            <a:r>
              <a:rPr lang="en-GB" dirty="0" smtClean="0">
                <a:latin typeface="Cambria"/>
                <a:cs typeface="Cambria"/>
                <a:sym typeface="Wingdings"/>
              </a:rPr>
              <a:t> </a:t>
            </a:r>
            <a:r>
              <a:rPr lang="en-GB" dirty="0" smtClean="0">
                <a:latin typeface="Cambria"/>
                <a:cs typeface="Cambria"/>
              </a:rPr>
              <a:t>14 new variables; 4 new outputs </a:t>
            </a:r>
            <a:endParaRPr lang="en-GB" dirty="0"/>
          </a:p>
        </p:txBody>
      </p:sp>
      <p:pic>
        <p:nvPicPr>
          <p:cNvPr id="17" name="Immagine 16"/>
          <p:cNvPicPr>
            <a:picLocks noChangeAspect="1"/>
          </p:cNvPicPr>
          <p:nvPr/>
        </p:nvPicPr>
        <p:blipFill rotWithShape="1">
          <a:blip r:embed="rId9"/>
          <a:srcRect t="1236" b="-1"/>
          <a:stretch/>
        </p:blipFill>
        <p:spPr>
          <a:xfrm>
            <a:off x="6765157" y="2398104"/>
            <a:ext cx="1941226" cy="1356811"/>
          </a:xfrm>
          <a:prstGeom prst="rect">
            <a:avLst/>
          </a:prstGeom>
        </p:spPr>
      </p:pic>
      <p:pic>
        <p:nvPicPr>
          <p:cNvPr id="19" name="Immagine 18"/>
          <p:cNvPicPr>
            <a:picLocks noChangeAspect="1"/>
          </p:cNvPicPr>
          <p:nvPr/>
        </p:nvPicPr>
        <p:blipFill rotWithShape="1">
          <a:blip r:embed="rId10" cstate="print">
            <a:extLst>
              <a:ext uri="{28A0092B-C50C-407E-A947-70E740481C1C}">
                <a14:useLocalDpi xmlns:a14="http://schemas.microsoft.com/office/drawing/2010/main"/>
              </a:ext>
            </a:extLst>
          </a:blip>
          <a:srcRect t="10904"/>
          <a:stretch/>
        </p:blipFill>
        <p:spPr>
          <a:xfrm>
            <a:off x="4735995" y="4428558"/>
            <a:ext cx="2199031" cy="1595840"/>
          </a:xfrm>
          <a:prstGeom prst="rect">
            <a:avLst/>
          </a:prstGeom>
          <a:ln w="38100" cmpd="sng">
            <a:noFill/>
          </a:ln>
        </p:spPr>
      </p:pic>
      <p:sp>
        <p:nvSpPr>
          <p:cNvPr id="2" name="Ovale 1"/>
          <p:cNvSpPr/>
          <p:nvPr/>
        </p:nvSpPr>
        <p:spPr>
          <a:xfrm>
            <a:off x="1248438" y="2066279"/>
            <a:ext cx="236773" cy="355141"/>
          </a:xfrm>
          <a:prstGeom prst="ellipse">
            <a:avLst/>
          </a:prstGeom>
          <a:solidFill>
            <a:srgbClr val="CCFFCC">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Ovale 20"/>
          <p:cNvSpPr/>
          <p:nvPr/>
        </p:nvSpPr>
        <p:spPr>
          <a:xfrm>
            <a:off x="1605324" y="1917347"/>
            <a:ext cx="236773" cy="355141"/>
          </a:xfrm>
          <a:prstGeom prst="ellipse">
            <a:avLst/>
          </a:prstGeom>
          <a:solidFill>
            <a:srgbClr val="CCFFCC">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Ovale 21"/>
          <p:cNvSpPr/>
          <p:nvPr/>
        </p:nvSpPr>
        <p:spPr>
          <a:xfrm>
            <a:off x="2069830" y="2058985"/>
            <a:ext cx="236773" cy="355141"/>
          </a:xfrm>
          <a:prstGeom prst="ellipse">
            <a:avLst/>
          </a:prstGeom>
          <a:solidFill>
            <a:srgbClr val="CCFFCC">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Ovale 22"/>
          <p:cNvSpPr/>
          <p:nvPr/>
        </p:nvSpPr>
        <p:spPr>
          <a:xfrm>
            <a:off x="4642045" y="1962128"/>
            <a:ext cx="236773" cy="355141"/>
          </a:xfrm>
          <a:prstGeom prst="ellipse">
            <a:avLst/>
          </a:prstGeom>
          <a:solidFill>
            <a:srgbClr val="CCFFCC">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Ovale 23"/>
          <p:cNvSpPr/>
          <p:nvPr/>
        </p:nvSpPr>
        <p:spPr>
          <a:xfrm>
            <a:off x="5459988" y="1994414"/>
            <a:ext cx="236773" cy="355141"/>
          </a:xfrm>
          <a:prstGeom prst="ellipse">
            <a:avLst/>
          </a:prstGeom>
          <a:solidFill>
            <a:srgbClr val="CCFFCC">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Ovale 24"/>
          <p:cNvSpPr/>
          <p:nvPr/>
        </p:nvSpPr>
        <p:spPr>
          <a:xfrm>
            <a:off x="5373888" y="3188981"/>
            <a:ext cx="236773" cy="355141"/>
          </a:xfrm>
          <a:prstGeom prst="ellipse">
            <a:avLst/>
          </a:prstGeom>
          <a:solidFill>
            <a:srgbClr val="CCFFCC">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Ovale 25"/>
          <p:cNvSpPr/>
          <p:nvPr/>
        </p:nvSpPr>
        <p:spPr>
          <a:xfrm>
            <a:off x="5858197" y="2209650"/>
            <a:ext cx="236773" cy="355141"/>
          </a:xfrm>
          <a:prstGeom prst="ellipse">
            <a:avLst/>
          </a:prstGeom>
          <a:solidFill>
            <a:srgbClr val="CCFFCC">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Ovale 26"/>
          <p:cNvSpPr/>
          <p:nvPr/>
        </p:nvSpPr>
        <p:spPr>
          <a:xfrm>
            <a:off x="1617813" y="4275930"/>
            <a:ext cx="236773" cy="355141"/>
          </a:xfrm>
          <a:prstGeom prst="ellipse">
            <a:avLst/>
          </a:prstGeom>
          <a:solidFill>
            <a:srgbClr val="CCFFCC">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Ovale 27"/>
          <p:cNvSpPr/>
          <p:nvPr/>
        </p:nvSpPr>
        <p:spPr>
          <a:xfrm>
            <a:off x="2392705" y="4232883"/>
            <a:ext cx="236773" cy="355141"/>
          </a:xfrm>
          <a:prstGeom prst="ellipse">
            <a:avLst/>
          </a:prstGeom>
          <a:solidFill>
            <a:srgbClr val="CCFFCC">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Ovale 28"/>
          <p:cNvSpPr/>
          <p:nvPr/>
        </p:nvSpPr>
        <p:spPr>
          <a:xfrm>
            <a:off x="3404370" y="4362025"/>
            <a:ext cx="236773" cy="355141"/>
          </a:xfrm>
          <a:prstGeom prst="ellipse">
            <a:avLst/>
          </a:prstGeom>
          <a:solidFill>
            <a:srgbClr val="CCFFCC">
              <a:alpha val="5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8720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ppt_x"/>
                                          </p:val>
                                        </p:tav>
                                        <p:tav tm="100000">
                                          <p:val>
                                            <p:strVal val="#ppt_x"/>
                                          </p:val>
                                        </p:tav>
                                      </p:tavLst>
                                    </p:anim>
                                    <p:anim calcmode="lin" valueType="num">
                                      <p:cBhvr additive="base">
                                        <p:cTn id="7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7"/>
                                        </p:tgtEl>
                                        <p:attrNameLst>
                                          <p:attrName>style.visibility</p:attrName>
                                        </p:attrNameLst>
                                      </p:cBhvr>
                                      <p:to>
                                        <p:strVal val="visible"/>
                                      </p:to>
                                    </p:set>
                                    <p:anim calcmode="lin" valueType="num">
                                      <p:cBhvr additive="base">
                                        <p:cTn id="89" dur="500" fill="hold"/>
                                        <p:tgtEl>
                                          <p:spTgt spid="7"/>
                                        </p:tgtEl>
                                        <p:attrNameLst>
                                          <p:attrName>ppt_x</p:attrName>
                                        </p:attrNameLst>
                                      </p:cBhvr>
                                      <p:tavLst>
                                        <p:tav tm="0">
                                          <p:val>
                                            <p:strVal val="#ppt_x"/>
                                          </p:val>
                                        </p:tav>
                                        <p:tav tm="100000">
                                          <p:val>
                                            <p:strVal val="#ppt_x"/>
                                          </p:val>
                                        </p:tav>
                                      </p:tavLst>
                                    </p:anim>
                                    <p:anim calcmode="lin" valueType="num">
                                      <p:cBhvr additive="base">
                                        <p:cTn id="9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7" grpId="0" animBg="1"/>
      <p:bldP spid="2"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5386089"/>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WAM Optimization (Auto-covariance </a:t>
            </a:r>
            <a:r>
              <a:rPr lang="en-GB" sz="3200" b="1" i="1" dirty="0">
                <a:solidFill>
                  <a:srgbClr val="FF0000"/>
                </a:solidFill>
                <a:latin typeface="Symbol" charset="2"/>
                <a:cs typeface="Symbol" charset="2"/>
              </a:rPr>
              <a:t>y</a:t>
            </a:r>
            <a:r>
              <a:rPr lang="en-GB" sz="3200" b="1" i="1" dirty="0" smtClean="0">
                <a:solidFill>
                  <a:srgbClr val="FF0000"/>
                </a:solidFill>
                <a:latin typeface="Cambria"/>
                <a:cs typeface="Cambria"/>
              </a:rPr>
              <a:t>*</a:t>
            </a:r>
            <a:r>
              <a:rPr lang="en-GB" sz="3200" b="1" i="1" dirty="0" smtClean="0">
                <a:solidFill>
                  <a:srgbClr val="0000FF"/>
                </a:solidFill>
                <a:latin typeface="Cambria"/>
                <a:cs typeface="Cambria"/>
              </a:rPr>
              <a:t>)</a:t>
            </a: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sp>
        <p:nvSpPr>
          <p:cNvPr id="2" name="Rettangolo 1"/>
          <p:cNvSpPr/>
          <p:nvPr/>
        </p:nvSpPr>
        <p:spPr>
          <a:xfrm>
            <a:off x="3338723" y="2447697"/>
            <a:ext cx="3609882" cy="461665"/>
          </a:xfrm>
          <a:prstGeom prst="rect">
            <a:avLst/>
          </a:prstGeom>
        </p:spPr>
        <p:txBody>
          <a:bodyPr wrap="none">
            <a:spAutoFit/>
          </a:bodyPr>
          <a:lstStyle/>
          <a:p>
            <a:r>
              <a:rPr lang="en-GB" sz="2400" dirty="0" smtClean="0">
                <a:latin typeface="Cambria"/>
                <a:cs typeface="Cambria"/>
              </a:rPr>
              <a:t>From the Model Spectrum</a:t>
            </a:r>
            <a:endParaRPr lang="en-GB" sz="2400" dirty="0"/>
          </a:p>
        </p:txBody>
      </p:sp>
      <p:pic>
        <p:nvPicPr>
          <p:cNvPr id="11" name="Immagin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819" y="1748856"/>
            <a:ext cx="2493818" cy="1867868"/>
          </a:xfrm>
          <a:prstGeom prst="rect">
            <a:avLst/>
          </a:prstGeom>
          <a:ln w="38100" cmpd="sng">
            <a:solidFill>
              <a:srgbClr val="000000"/>
            </a:solidFill>
          </a:ln>
        </p:spPr>
      </p:pic>
      <p:pic>
        <p:nvPicPr>
          <p:cNvPr id="12" name="image7.png" descr="Screen Shot 2017-10-24 at 15.13.24.png"/>
          <p:cNvPicPr>
            <a:picLocks noChangeAspect="1"/>
          </p:cNvPicPr>
          <p:nvPr/>
        </p:nvPicPr>
        <p:blipFill>
          <a:blip r:embed="rId6"/>
          <a:srcRect/>
          <a:stretch>
            <a:fillRect/>
          </a:stretch>
        </p:blipFill>
        <p:spPr>
          <a:xfrm>
            <a:off x="3311034" y="4782102"/>
            <a:ext cx="4203765" cy="792000"/>
          </a:xfrm>
          <a:prstGeom prst="rect">
            <a:avLst/>
          </a:prstGeom>
          <a:ln/>
        </p:spPr>
      </p:pic>
      <p:sp>
        <p:nvSpPr>
          <p:cNvPr id="13" name="Rettangolo 12"/>
          <p:cNvSpPr/>
          <p:nvPr/>
        </p:nvSpPr>
        <p:spPr>
          <a:xfrm>
            <a:off x="5207509" y="4903736"/>
            <a:ext cx="293932" cy="495660"/>
          </a:xfrm>
          <a:prstGeom prst="rect">
            <a:avLst/>
          </a:prstGeom>
          <a:solidFill>
            <a:srgbClr val="FF0000">
              <a:alpha val="27000"/>
            </a:srgbClr>
          </a:solidFill>
          <a:ln>
            <a:solidFill>
              <a:srgbClr val="0FC7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ttangolo 13"/>
          <p:cNvSpPr/>
          <p:nvPr/>
        </p:nvSpPr>
        <p:spPr>
          <a:xfrm>
            <a:off x="116552" y="4837716"/>
            <a:ext cx="3163246" cy="461665"/>
          </a:xfrm>
          <a:prstGeom prst="rect">
            <a:avLst/>
          </a:prstGeom>
        </p:spPr>
        <p:txBody>
          <a:bodyPr wrap="none">
            <a:spAutoFit/>
          </a:bodyPr>
          <a:lstStyle/>
          <a:p>
            <a:r>
              <a:rPr lang="en-GB" sz="2400" dirty="0" smtClean="0">
                <a:solidFill>
                  <a:srgbClr val="0000FF"/>
                </a:solidFill>
                <a:latin typeface="Cambria"/>
                <a:cs typeface="Cambria"/>
              </a:rPr>
              <a:t>Maximum wave height</a:t>
            </a:r>
            <a:endParaRPr lang="en-GB" sz="2400" dirty="0">
              <a:solidFill>
                <a:srgbClr val="0000FF"/>
              </a:solidFill>
            </a:endParaRPr>
          </a:p>
        </p:txBody>
      </p:sp>
    </p:spTree>
    <p:extLst>
      <p:ext uri="{BB962C8B-B14F-4D97-AF65-F5344CB8AC3E}">
        <p14:creationId xmlns:p14="http://schemas.microsoft.com/office/powerpoint/2010/main" val="1633102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5386089"/>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WAM Optimization (Auto-</a:t>
            </a:r>
            <a:r>
              <a:rPr lang="en-GB" sz="3200" b="1" i="1" dirty="0">
                <a:solidFill>
                  <a:srgbClr val="0000FF"/>
                </a:solidFill>
                <a:latin typeface="Cambria"/>
                <a:cs typeface="Cambria"/>
              </a:rPr>
              <a:t>covariance </a:t>
            </a:r>
            <a:r>
              <a:rPr lang="en-GB" sz="3200" b="1" i="1" dirty="0">
                <a:solidFill>
                  <a:srgbClr val="FF0000"/>
                </a:solidFill>
                <a:latin typeface="Symbol" charset="2"/>
                <a:cs typeface="Symbol" charset="2"/>
              </a:rPr>
              <a:t>y</a:t>
            </a:r>
            <a:r>
              <a:rPr lang="en-GB" sz="3200" b="1" i="1" dirty="0">
                <a:solidFill>
                  <a:srgbClr val="FF0000"/>
                </a:solidFill>
                <a:latin typeface="Cambria"/>
                <a:cs typeface="Cambria"/>
              </a:rPr>
              <a:t>*</a:t>
            </a:r>
            <a:r>
              <a:rPr lang="en-GB" sz="3200" b="1" i="1" dirty="0">
                <a:solidFill>
                  <a:srgbClr val="0000FF"/>
                </a:solidFill>
                <a:latin typeface="Cambria"/>
                <a:cs typeface="Cambria"/>
              </a:rPr>
              <a:t>)</a:t>
            </a: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pic>
        <p:nvPicPr>
          <p:cNvPr id="3" name="Immagine 2"/>
          <p:cNvPicPr>
            <a:picLocks noChangeAspect="1"/>
          </p:cNvPicPr>
          <p:nvPr/>
        </p:nvPicPr>
        <p:blipFill rotWithShape="1">
          <a:blip r:embed="rId5"/>
          <a:srcRect t="52491"/>
          <a:stretch/>
        </p:blipFill>
        <p:spPr>
          <a:xfrm>
            <a:off x="386522" y="4260272"/>
            <a:ext cx="3400829" cy="2126689"/>
          </a:xfrm>
          <a:prstGeom prst="rect">
            <a:avLst/>
          </a:prstGeom>
        </p:spPr>
      </p:pic>
      <p:cxnSp>
        <p:nvCxnSpPr>
          <p:cNvPr id="14" name="Connettore 2 13"/>
          <p:cNvCxnSpPr/>
          <p:nvPr/>
        </p:nvCxnSpPr>
        <p:spPr>
          <a:xfrm flipH="1">
            <a:off x="949739" y="4682435"/>
            <a:ext cx="1" cy="1325217"/>
          </a:xfrm>
          <a:prstGeom prst="straightConnector1">
            <a:avLst/>
          </a:prstGeom>
          <a:ln>
            <a:solidFill>
              <a:srgbClr val="0000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16" name="Rettangolo 15"/>
          <p:cNvSpPr/>
          <p:nvPr/>
        </p:nvSpPr>
        <p:spPr>
          <a:xfrm>
            <a:off x="662469" y="6348396"/>
            <a:ext cx="2418601" cy="369332"/>
          </a:xfrm>
          <a:prstGeom prst="rect">
            <a:avLst/>
          </a:prstGeom>
        </p:spPr>
        <p:txBody>
          <a:bodyPr wrap="none">
            <a:spAutoFit/>
          </a:bodyPr>
          <a:lstStyle/>
          <a:p>
            <a:r>
              <a:rPr lang="en-GB" dirty="0" smtClean="0">
                <a:solidFill>
                  <a:srgbClr val="0000FF"/>
                </a:solidFill>
                <a:latin typeface="Cambria"/>
                <a:cs typeface="Cambria"/>
              </a:rPr>
              <a:t>Maximum wave height</a:t>
            </a:r>
            <a:endParaRPr lang="en-GB" dirty="0">
              <a:solidFill>
                <a:srgbClr val="0000FF"/>
              </a:solidFill>
            </a:endParaRPr>
          </a:p>
        </p:txBody>
      </p:sp>
      <p:sp>
        <p:nvSpPr>
          <p:cNvPr id="13" name="Rettangolo 12"/>
          <p:cNvSpPr/>
          <p:nvPr/>
        </p:nvSpPr>
        <p:spPr>
          <a:xfrm>
            <a:off x="1008470" y="4682673"/>
            <a:ext cx="928459" cy="369332"/>
          </a:xfrm>
          <a:prstGeom prst="rect">
            <a:avLst/>
          </a:prstGeom>
        </p:spPr>
        <p:txBody>
          <a:bodyPr wrap="none">
            <a:spAutoFit/>
          </a:bodyPr>
          <a:lstStyle/>
          <a:p>
            <a:r>
              <a:rPr lang="en-GB" dirty="0" smtClean="0">
                <a:solidFill>
                  <a:srgbClr val="0000FF"/>
                </a:solidFill>
                <a:latin typeface="Cambria"/>
                <a:cs typeface="Cambria"/>
              </a:rPr>
              <a:t>E{</a:t>
            </a:r>
            <a:r>
              <a:rPr lang="en-GB" i="1" dirty="0" smtClean="0">
                <a:solidFill>
                  <a:srgbClr val="0000FF"/>
                </a:solidFill>
                <a:latin typeface="Cambria"/>
                <a:cs typeface="Cambria"/>
              </a:rPr>
              <a:t>H</a:t>
            </a:r>
            <a:r>
              <a:rPr lang="en-GB" baseline="-25000" dirty="0" smtClean="0">
                <a:solidFill>
                  <a:srgbClr val="0000FF"/>
                </a:solidFill>
                <a:latin typeface="Cambria"/>
                <a:cs typeface="Cambria"/>
              </a:rPr>
              <a:t>max</a:t>
            </a:r>
            <a:r>
              <a:rPr lang="en-GB" dirty="0" smtClean="0">
                <a:solidFill>
                  <a:srgbClr val="0000FF"/>
                </a:solidFill>
                <a:latin typeface="Cambria"/>
                <a:cs typeface="Cambria"/>
              </a:rPr>
              <a:t>}</a:t>
            </a:r>
            <a:endParaRPr lang="en-GB" dirty="0">
              <a:solidFill>
                <a:srgbClr val="0000FF"/>
              </a:solidFill>
            </a:endParaRPr>
          </a:p>
        </p:txBody>
      </p:sp>
      <p:cxnSp>
        <p:nvCxnSpPr>
          <p:cNvPr id="17" name="Connettore 2 16"/>
          <p:cNvCxnSpPr/>
          <p:nvPr/>
        </p:nvCxnSpPr>
        <p:spPr>
          <a:xfrm flipH="1">
            <a:off x="1411601" y="5273315"/>
            <a:ext cx="4636865" cy="712018"/>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8" name="Rettangolo 17"/>
          <p:cNvSpPr/>
          <p:nvPr/>
        </p:nvSpPr>
        <p:spPr>
          <a:xfrm>
            <a:off x="4326422" y="3899529"/>
            <a:ext cx="3903633" cy="369332"/>
          </a:xfrm>
          <a:prstGeom prst="rect">
            <a:avLst/>
          </a:prstGeom>
          <a:ln>
            <a:solidFill>
              <a:srgbClr val="0FC713"/>
            </a:solidFill>
          </a:ln>
        </p:spPr>
        <p:txBody>
          <a:bodyPr wrap="none">
            <a:spAutoFit/>
          </a:bodyPr>
          <a:lstStyle/>
          <a:p>
            <a:pPr algn="ctr"/>
            <a:r>
              <a:rPr lang="en-GB" b="1" dirty="0" smtClean="0">
                <a:solidFill>
                  <a:srgbClr val="000000"/>
                </a:solidFill>
                <a:latin typeface="Cambria"/>
                <a:cs typeface="Cambria"/>
              </a:rPr>
              <a:t>Efficiency</a:t>
            </a:r>
            <a:r>
              <a:rPr lang="en-GB" dirty="0" smtClean="0">
                <a:solidFill>
                  <a:srgbClr val="000000"/>
                </a:solidFill>
                <a:latin typeface="Cambria"/>
                <a:cs typeface="Cambria"/>
              </a:rPr>
              <a:t>: - 50% computational time</a:t>
            </a:r>
            <a:endParaRPr lang="en-GB" dirty="0">
              <a:solidFill>
                <a:srgbClr val="000000"/>
              </a:solidFill>
            </a:endParaRPr>
          </a:p>
        </p:txBody>
      </p:sp>
      <p:sp>
        <p:nvSpPr>
          <p:cNvPr id="5" name="Rettangolo 4"/>
          <p:cNvSpPr/>
          <p:nvPr/>
        </p:nvSpPr>
        <p:spPr>
          <a:xfrm>
            <a:off x="6029443" y="5041565"/>
            <a:ext cx="486030" cy="369332"/>
          </a:xfrm>
          <a:prstGeom prst="rect">
            <a:avLst/>
          </a:prstGeom>
        </p:spPr>
        <p:txBody>
          <a:bodyPr wrap="none">
            <a:spAutoFit/>
          </a:bodyPr>
          <a:lstStyle/>
          <a:p>
            <a:r>
              <a:rPr lang="en-GB" b="1" i="1" dirty="0">
                <a:solidFill>
                  <a:srgbClr val="FF0000"/>
                </a:solidFill>
                <a:latin typeface="Symbol" charset="2"/>
                <a:cs typeface="Symbol" charset="2"/>
              </a:rPr>
              <a:t>y</a:t>
            </a:r>
            <a:r>
              <a:rPr lang="en-GB" b="1" i="1" dirty="0">
                <a:solidFill>
                  <a:srgbClr val="FF0000"/>
                </a:solidFill>
                <a:latin typeface="Cambria"/>
                <a:cs typeface="Cambria"/>
              </a:rPr>
              <a:t>*</a:t>
            </a:r>
            <a:endParaRPr lang="en-GB" dirty="0">
              <a:solidFill>
                <a:srgbClr val="FF0000"/>
              </a:solidFill>
            </a:endParaRPr>
          </a:p>
        </p:txBody>
      </p:sp>
      <p:pic>
        <p:nvPicPr>
          <p:cNvPr id="7" name="Immagine 6"/>
          <p:cNvPicPr>
            <a:picLocks noChangeAspect="1"/>
          </p:cNvPicPr>
          <p:nvPr/>
        </p:nvPicPr>
        <p:blipFill>
          <a:blip r:embed="rId6"/>
          <a:stretch>
            <a:fillRect/>
          </a:stretch>
        </p:blipFill>
        <p:spPr>
          <a:xfrm>
            <a:off x="3492605" y="2620328"/>
            <a:ext cx="5560675" cy="1105724"/>
          </a:xfrm>
          <a:prstGeom prst="rect">
            <a:avLst/>
          </a:prstGeom>
        </p:spPr>
      </p:pic>
      <p:sp>
        <p:nvSpPr>
          <p:cNvPr id="2" name="Rettangolo 1"/>
          <p:cNvSpPr/>
          <p:nvPr/>
        </p:nvSpPr>
        <p:spPr>
          <a:xfrm>
            <a:off x="5597562" y="2632034"/>
            <a:ext cx="446462" cy="693529"/>
          </a:xfrm>
          <a:prstGeom prst="rect">
            <a:avLst/>
          </a:prstGeom>
          <a:solidFill>
            <a:srgbClr val="0FC713">
              <a:alpha val="27000"/>
            </a:srgbClr>
          </a:solidFill>
          <a:ln>
            <a:solidFill>
              <a:srgbClr val="0FC7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Immagine 7"/>
          <p:cNvPicPr>
            <a:picLocks noChangeAspect="1"/>
          </p:cNvPicPr>
          <p:nvPr/>
        </p:nvPicPr>
        <p:blipFill>
          <a:blip r:embed="rId7"/>
          <a:stretch>
            <a:fillRect/>
          </a:stretch>
        </p:blipFill>
        <p:spPr>
          <a:xfrm>
            <a:off x="391391" y="3826152"/>
            <a:ext cx="2806700" cy="454668"/>
          </a:xfrm>
          <a:prstGeom prst="rect">
            <a:avLst/>
          </a:prstGeom>
        </p:spPr>
      </p:pic>
      <p:pic>
        <p:nvPicPr>
          <p:cNvPr id="21" name="Immagin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1819" y="1748856"/>
            <a:ext cx="2493818" cy="1867868"/>
          </a:xfrm>
          <a:prstGeom prst="rect">
            <a:avLst/>
          </a:prstGeom>
          <a:ln w="38100" cmpd="sng">
            <a:solidFill>
              <a:srgbClr val="000000"/>
            </a:solidFill>
          </a:ln>
        </p:spPr>
      </p:pic>
    </p:spTree>
    <p:extLst>
      <p:ext uri="{BB962C8B-B14F-4D97-AF65-F5344CB8AC3E}">
        <p14:creationId xmlns:p14="http://schemas.microsoft.com/office/powerpoint/2010/main" val="511116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p:tgtEl>
                                          <p:spTgt spid="2"/>
                                        </p:tgtEl>
                                        <p:attrNameLst>
                                          <p:attrName>ppt_y</p:attrName>
                                        </p:attrNameLst>
                                      </p:cBhvr>
                                      <p:tavLst>
                                        <p:tav tm="0">
                                          <p:val>
                                            <p:strVal val="#ppt_y+#ppt_h*1.125000"/>
                                          </p:val>
                                        </p:tav>
                                        <p:tav tm="100000">
                                          <p:val>
                                            <p:strVal val="#ppt_y"/>
                                          </p:val>
                                        </p:tav>
                                      </p:tavLst>
                                    </p:anim>
                                    <p:animEffect transition="in" filter="wipe(up)">
                                      <p:cBhvr>
                                        <p:cTn id="26" dur="500"/>
                                        <p:tgtEl>
                                          <p:spTgt spid="2"/>
                                        </p:tgtEl>
                                      </p:cBhvr>
                                    </p:animEffec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8" grpId="0" animBg="1"/>
      <p:bldP spid="5"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1" name="CasellaDiTesto 10"/>
          <p:cNvSpPr txBox="1"/>
          <p:nvPr/>
        </p:nvSpPr>
        <p:spPr>
          <a:xfrm>
            <a:off x="107504" y="692696"/>
            <a:ext cx="8928992" cy="5386089"/>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Summary (Phase 1)</a:t>
            </a:r>
            <a:endParaRPr lang="en-GB" sz="3200" b="1" i="1" dirty="0">
              <a:solidFill>
                <a:srgbClr val="0000FF"/>
              </a:solidFill>
              <a:latin typeface="Cambria"/>
              <a:cs typeface="Cambria"/>
            </a:endParaRPr>
          </a:p>
          <a:p>
            <a:pPr marL="457200" indent="-457200" algn="just">
              <a:buFont typeface="Arial"/>
              <a:buChar char="•"/>
            </a:pPr>
            <a:endParaRPr lang="en-GB" sz="2400" dirty="0" smtClean="0">
              <a:solidFill>
                <a:srgbClr val="000000"/>
              </a:solidFill>
              <a:latin typeface="Cambria"/>
              <a:cs typeface="Cambria"/>
            </a:endParaRPr>
          </a:p>
          <a:p>
            <a:pPr marL="457200" indent="-457200" algn="just">
              <a:buFont typeface="Arial"/>
              <a:buChar char="•"/>
            </a:pPr>
            <a:r>
              <a:rPr lang="en-GB" sz="2400" dirty="0" smtClean="0">
                <a:solidFill>
                  <a:srgbClr val="000000"/>
                </a:solidFill>
                <a:latin typeface="Cambria"/>
                <a:cs typeface="Cambria"/>
              </a:rPr>
              <a:t>With </a:t>
            </a:r>
            <a:r>
              <a:rPr lang="en-GB" sz="2400" dirty="0">
                <a:solidFill>
                  <a:srgbClr val="000000"/>
                </a:solidFill>
                <a:latin typeface="Cambria"/>
                <a:cs typeface="Cambria"/>
              </a:rPr>
              <a:t>the </a:t>
            </a:r>
            <a:r>
              <a:rPr lang="en-GB" sz="2400" b="1" i="1" dirty="0">
                <a:solidFill>
                  <a:srgbClr val="000000"/>
                </a:solidFill>
                <a:latin typeface="Cambria"/>
                <a:cs typeface="Cambria"/>
              </a:rPr>
              <a:t>WAMAX</a:t>
            </a:r>
            <a:r>
              <a:rPr lang="en-GB" sz="2400" b="1" dirty="0">
                <a:solidFill>
                  <a:srgbClr val="000000"/>
                </a:solidFill>
                <a:latin typeface="Cambria"/>
                <a:cs typeface="Cambria"/>
              </a:rPr>
              <a:t> routine </a:t>
            </a:r>
            <a:r>
              <a:rPr lang="en-GB" sz="2400" dirty="0">
                <a:solidFill>
                  <a:srgbClr val="000000"/>
                </a:solidFill>
                <a:latin typeface="Cambria"/>
                <a:cs typeface="Cambria"/>
              </a:rPr>
              <a:t>implementation, both WAM and </a:t>
            </a:r>
            <a:r>
              <a:rPr lang="en-GB" sz="2400" dirty="0" smtClean="0">
                <a:solidFill>
                  <a:srgbClr val="000000"/>
                </a:solidFill>
                <a:latin typeface="Cambria"/>
                <a:cs typeface="Cambria"/>
              </a:rPr>
              <a:t>WW3 (since ver. 5.16) </a:t>
            </a:r>
            <a:r>
              <a:rPr lang="en-GB" sz="2400" dirty="0">
                <a:solidFill>
                  <a:srgbClr val="000000"/>
                </a:solidFill>
                <a:latin typeface="Cambria"/>
                <a:cs typeface="Cambria"/>
              </a:rPr>
              <a:t>are equipped with procedures to compute maximum waves </a:t>
            </a:r>
            <a:r>
              <a:rPr lang="en-GB" sz="2400" dirty="0" smtClean="0">
                <a:solidFill>
                  <a:srgbClr val="000000"/>
                </a:solidFill>
                <a:latin typeface="Cambria"/>
                <a:cs typeface="Cambria"/>
              </a:rPr>
              <a:t>parameters</a:t>
            </a:r>
          </a:p>
          <a:p>
            <a:pPr marL="457200" indent="-457200" algn="just">
              <a:buFont typeface="Arial"/>
              <a:buChar char="•"/>
            </a:pPr>
            <a:endParaRPr lang="en-GB" sz="2400" dirty="0" smtClean="0">
              <a:solidFill>
                <a:srgbClr val="000000"/>
              </a:solidFill>
              <a:latin typeface="Cambria"/>
              <a:cs typeface="Cambria"/>
            </a:endParaRPr>
          </a:p>
          <a:p>
            <a:pPr marL="457200" indent="-457200" algn="just">
              <a:buFont typeface="Arial"/>
              <a:buChar char="•"/>
            </a:pPr>
            <a:endParaRPr lang="en-GB" sz="2400" dirty="0" smtClean="0">
              <a:solidFill>
                <a:srgbClr val="000000"/>
              </a:solidFill>
              <a:latin typeface="Cambria"/>
              <a:cs typeface="Cambria"/>
            </a:endParaRPr>
          </a:p>
          <a:p>
            <a:pPr marL="457200" indent="-457200" algn="just">
              <a:buFont typeface="Arial"/>
              <a:buChar char="•"/>
            </a:pPr>
            <a:r>
              <a:rPr lang="en-GB" sz="2400" dirty="0" smtClean="0">
                <a:solidFill>
                  <a:srgbClr val="000000"/>
                </a:solidFill>
                <a:latin typeface="Cambria"/>
                <a:cs typeface="Cambria"/>
              </a:rPr>
              <a:t>The </a:t>
            </a:r>
            <a:r>
              <a:rPr lang="en-GB" sz="2400" dirty="0">
                <a:solidFill>
                  <a:srgbClr val="000000"/>
                </a:solidFill>
                <a:latin typeface="Cambria"/>
                <a:cs typeface="Cambria"/>
              </a:rPr>
              <a:t>new WAM code that includes the </a:t>
            </a:r>
            <a:r>
              <a:rPr lang="en-GB" sz="2400" i="1" dirty="0">
                <a:solidFill>
                  <a:srgbClr val="000000"/>
                </a:solidFill>
                <a:latin typeface="Cambria"/>
                <a:cs typeface="Cambria"/>
              </a:rPr>
              <a:t>WAMAX</a:t>
            </a:r>
            <a:r>
              <a:rPr lang="en-GB" sz="2400" dirty="0">
                <a:solidFill>
                  <a:srgbClr val="000000"/>
                </a:solidFill>
                <a:latin typeface="Cambria"/>
                <a:cs typeface="Cambria"/>
              </a:rPr>
              <a:t> routine was </a:t>
            </a:r>
            <a:r>
              <a:rPr lang="en-GB" sz="2400" b="1" dirty="0">
                <a:solidFill>
                  <a:srgbClr val="000000"/>
                </a:solidFill>
                <a:latin typeface="Cambria"/>
                <a:cs typeface="Cambria"/>
              </a:rPr>
              <a:t>tested and debugged</a:t>
            </a:r>
            <a:r>
              <a:rPr lang="en-GB" sz="2400" dirty="0">
                <a:solidFill>
                  <a:srgbClr val="000000"/>
                </a:solidFill>
                <a:latin typeface="Cambria"/>
                <a:cs typeface="Cambria"/>
              </a:rPr>
              <a:t>, and transferred to the code maintainer and CMEMS production unit HZG </a:t>
            </a:r>
            <a:r>
              <a:rPr lang="en-GB" sz="2400" dirty="0" smtClean="0">
                <a:solidFill>
                  <a:srgbClr val="000000"/>
                </a:solidFill>
                <a:latin typeface="Cambria"/>
                <a:cs typeface="Cambria"/>
              </a:rPr>
              <a:t>(we </a:t>
            </a:r>
            <a:r>
              <a:rPr lang="en-GB" sz="2400" dirty="0">
                <a:solidFill>
                  <a:srgbClr val="000000"/>
                </a:solidFill>
                <a:latin typeface="Cambria"/>
                <a:cs typeface="Cambria"/>
              </a:rPr>
              <a:t>acknowledge the support by Dr. Joanna Staneva and Dr. Arno Behrens</a:t>
            </a:r>
            <a:r>
              <a:rPr lang="en-GB" sz="2400" dirty="0" smtClean="0">
                <a:solidFill>
                  <a:srgbClr val="000000"/>
                </a:solidFill>
                <a:latin typeface="Cambria"/>
                <a:cs typeface="Cambria"/>
              </a:rPr>
              <a:t>)</a:t>
            </a:r>
          </a:p>
          <a:p>
            <a:pPr marL="457200" indent="-457200" algn="just">
              <a:buFont typeface="Arial"/>
              <a:buChar char="•"/>
            </a:pPr>
            <a:endParaRPr lang="en-GB" sz="2400" b="1" dirty="0" smtClean="0">
              <a:solidFill>
                <a:srgbClr val="000000"/>
              </a:solidFill>
              <a:latin typeface="Cambria"/>
              <a:cs typeface="Cambria"/>
            </a:endParaRPr>
          </a:p>
          <a:p>
            <a:pPr marL="457200" indent="-457200" algn="just">
              <a:buFont typeface="Arial"/>
              <a:buChar char="•"/>
            </a:pPr>
            <a:r>
              <a:rPr lang="en-GB" sz="2400" dirty="0" smtClean="0">
                <a:solidFill>
                  <a:srgbClr val="000000"/>
                </a:solidFill>
                <a:latin typeface="Cambria"/>
                <a:cs typeface="Cambria"/>
              </a:rPr>
              <a:t>The</a:t>
            </a:r>
            <a:r>
              <a:rPr lang="en-GB" sz="2400" b="1" dirty="0" smtClean="0">
                <a:solidFill>
                  <a:srgbClr val="000000"/>
                </a:solidFill>
                <a:latin typeface="Cambria"/>
                <a:cs typeface="Cambria"/>
              </a:rPr>
              <a:t> computational burden </a:t>
            </a:r>
            <a:r>
              <a:rPr lang="en-GB" sz="2400" dirty="0" smtClean="0">
                <a:solidFill>
                  <a:srgbClr val="000000"/>
                </a:solidFill>
                <a:latin typeface="Cambria"/>
                <a:cs typeface="Cambria"/>
              </a:rPr>
              <a:t>for the new variables to be computed is limited (&lt; + 0.5 %)</a:t>
            </a:r>
            <a:endParaRPr lang="en-GB" sz="2400" dirty="0">
              <a:latin typeface="Cambria"/>
              <a:cs typeface="Cambria"/>
            </a:endParaRPr>
          </a:p>
        </p:txBody>
      </p:sp>
    </p:spTree>
    <p:extLst>
      <p:ext uri="{BB962C8B-B14F-4D97-AF65-F5344CB8AC3E}">
        <p14:creationId xmlns:p14="http://schemas.microsoft.com/office/powerpoint/2010/main" val="3211258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tx2"/>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4339"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6563" y="0"/>
            <a:ext cx="2286000"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tx2"/>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4341"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4343" name="Rettangolo 16"/>
          <p:cNvSpPr>
            <a:spLocks noChangeArrowheads="1"/>
          </p:cNvSpPr>
          <p:nvPr/>
        </p:nvSpPr>
        <p:spPr bwMode="auto">
          <a:xfrm>
            <a:off x="2000250" y="2000250"/>
            <a:ext cx="4572000" cy="430213"/>
          </a:xfrm>
          <a:prstGeom prst="rect">
            <a:avLst/>
          </a:prstGeom>
          <a:noFill/>
          <a:ln w="9525">
            <a:noFill/>
            <a:miter lim="800000"/>
            <a:headEnd/>
            <a:tailEnd/>
          </a:ln>
        </p:spPr>
        <p:txBody>
          <a:bodyPr>
            <a:spAutoFit/>
          </a:bodyPr>
          <a:lstStyle/>
          <a:p>
            <a:endParaRPr lang="it-IT" sz="1100">
              <a:latin typeface="Calibri" pitchFamily="34" charset="0"/>
            </a:endParaRPr>
          </a:p>
          <a:p>
            <a:r>
              <a:rPr lang="it-IT" sz="1100">
                <a:latin typeface="Calibri" pitchFamily="34" charset="0"/>
              </a:rPr>
              <a:t>   </a:t>
            </a:r>
          </a:p>
        </p:txBody>
      </p:sp>
      <p:sp>
        <p:nvSpPr>
          <p:cNvPr id="2" name="CasellaDiTesto 1"/>
          <p:cNvSpPr txBox="1"/>
          <p:nvPr/>
        </p:nvSpPr>
        <p:spPr>
          <a:xfrm>
            <a:off x="107504" y="1400094"/>
            <a:ext cx="8928992" cy="4893647"/>
          </a:xfrm>
          <a:prstGeom prst="rect">
            <a:avLst/>
          </a:prstGeom>
          <a:solidFill>
            <a:schemeClr val="bg1">
              <a:alpha val="66000"/>
            </a:schemeClr>
          </a:solidFill>
        </p:spPr>
        <p:txBody>
          <a:bodyPr wrap="square" rtlCol="0">
            <a:spAutoFit/>
          </a:bodyPr>
          <a:lstStyle/>
          <a:p>
            <a:pPr marL="914400" lvl="1" indent="-457200">
              <a:buFont typeface="+mj-lt"/>
              <a:buAutoNum type="arabicPeriod"/>
            </a:pPr>
            <a:r>
              <a:rPr lang="en-GB" sz="4800" dirty="0" smtClean="0">
                <a:latin typeface="Cambria"/>
                <a:cs typeface="Cambria"/>
              </a:rPr>
              <a:t>Abstract</a:t>
            </a:r>
            <a:endParaRPr lang="en-GB" sz="4800" dirty="0">
              <a:latin typeface="Cambria"/>
              <a:cs typeface="Cambria"/>
            </a:endParaRPr>
          </a:p>
          <a:p>
            <a:pPr marL="914400" lvl="1" indent="-457200">
              <a:buFont typeface="+mj-lt"/>
              <a:buAutoNum type="arabicPeriod"/>
            </a:pPr>
            <a:r>
              <a:rPr lang="en-GB" sz="4800" dirty="0" smtClean="0">
                <a:latin typeface="Cambria"/>
                <a:cs typeface="Cambria"/>
              </a:rPr>
              <a:t>Context and Motivation</a:t>
            </a:r>
          </a:p>
          <a:p>
            <a:pPr marL="914400" lvl="1" indent="-457200">
              <a:buFont typeface="+mj-lt"/>
              <a:buAutoNum type="arabicPeriod"/>
            </a:pPr>
            <a:r>
              <a:rPr lang="en-GB" sz="4800" dirty="0" smtClean="0">
                <a:latin typeface="Cambria"/>
                <a:cs typeface="Cambria"/>
              </a:rPr>
              <a:t>Objectives</a:t>
            </a:r>
          </a:p>
          <a:p>
            <a:pPr marL="914400" lvl="1" indent="-457200">
              <a:buFont typeface="+mj-lt"/>
              <a:buAutoNum type="arabicPeriod"/>
            </a:pPr>
            <a:r>
              <a:rPr lang="en-GB" sz="4800" dirty="0" smtClean="0">
                <a:latin typeface="Cambria"/>
                <a:cs typeface="Cambria"/>
              </a:rPr>
              <a:t>Methodology</a:t>
            </a:r>
          </a:p>
          <a:p>
            <a:pPr marL="914400" lvl="1" indent="-457200">
              <a:buFont typeface="+mj-lt"/>
              <a:buAutoNum type="arabicPeriod"/>
            </a:pPr>
            <a:r>
              <a:rPr lang="en-GB" sz="4800" dirty="0" smtClean="0">
                <a:latin typeface="Cambria"/>
                <a:cs typeface="Cambria"/>
              </a:rPr>
              <a:t>Results</a:t>
            </a:r>
          </a:p>
          <a:p>
            <a:pPr marL="914400" lvl="1" indent="-457200">
              <a:buFont typeface="+mj-lt"/>
              <a:buAutoNum type="arabicPeriod"/>
            </a:pPr>
            <a:r>
              <a:rPr lang="en-GB" sz="4800" dirty="0" smtClean="0">
                <a:latin typeface="Cambria"/>
                <a:cs typeface="Cambria"/>
              </a:rPr>
              <a:t>Uptake</a:t>
            </a:r>
          </a:p>
          <a:p>
            <a:pPr algn="ctr"/>
            <a:endParaRPr lang="en-GB" sz="2400" dirty="0">
              <a:latin typeface="Cambria"/>
              <a:cs typeface="Cambria"/>
            </a:endParaRPr>
          </a:p>
        </p:txBody>
      </p:sp>
      <p:sp>
        <p:nvSpPr>
          <p:cNvPr id="11" name="Rectangle 4"/>
          <p:cNvSpPr>
            <a:spLocks noChangeArrowheads="1"/>
          </p:cNvSpPr>
          <p:nvPr/>
        </p:nvSpPr>
        <p:spPr bwMode="auto">
          <a:xfrm>
            <a:off x="1403648" y="6021288"/>
            <a:ext cx="4248472" cy="225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a:lnSpc>
                <a:spcPct val="120000"/>
              </a:lnSpc>
              <a:buClrTx/>
              <a:buFontTx/>
              <a:buNone/>
            </a:pPr>
            <a:endParaRPr lang="de-DE" altLang="de-DE" sz="1600" dirty="0" smtClean="0">
              <a:latin typeface="Cambria"/>
              <a:cs typeface="Cambria"/>
            </a:endParaRPr>
          </a:p>
        </p:txBody>
      </p:sp>
    </p:spTree>
    <p:extLst>
      <p:ext uri="{BB962C8B-B14F-4D97-AF65-F5344CB8AC3E}">
        <p14:creationId xmlns:p14="http://schemas.microsoft.com/office/powerpoint/2010/main" val="35049783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5386089"/>
          </a:xfrm>
          <a:prstGeom prst="rect">
            <a:avLst/>
          </a:prstGeom>
          <a:solidFill>
            <a:schemeClr val="bg1">
              <a:alpha val="66000"/>
            </a:schemeClr>
          </a:solidFill>
        </p:spPr>
        <p:txBody>
          <a:bodyPr wrap="square" rtlCol="0">
            <a:spAutoFit/>
          </a:bodyPr>
          <a:lstStyle/>
          <a:p>
            <a:pPr algn="ctr"/>
            <a:r>
              <a:rPr lang="en-GB" sz="3300" b="1" i="1" dirty="0">
                <a:solidFill>
                  <a:srgbClr val="0000FF"/>
                </a:solidFill>
                <a:latin typeface="Cambria"/>
                <a:cs typeface="Cambria"/>
              </a:rPr>
              <a:t>WAM and WW3 maximum wave </a:t>
            </a:r>
            <a:r>
              <a:rPr lang="en-GB" sz="3300" b="1" i="1" dirty="0" smtClean="0">
                <a:solidFill>
                  <a:srgbClr val="0000FF"/>
                </a:solidFill>
                <a:latin typeface="Cambria"/>
                <a:cs typeface="Cambria"/>
              </a:rPr>
              <a:t>assessment</a:t>
            </a:r>
          </a:p>
          <a:p>
            <a:pPr algn="ctr"/>
            <a:r>
              <a:rPr lang="en-GB" sz="3300" b="1" i="1" dirty="0" smtClean="0">
                <a:solidFill>
                  <a:srgbClr val="000000"/>
                </a:solidFill>
                <a:latin typeface="Cambria"/>
                <a:cs typeface="Cambria"/>
              </a:rPr>
              <a:t>(WAM </a:t>
            </a:r>
            <a:r>
              <a:rPr lang="en-GB" sz="3300" b="1" i="1" dirty="0">
                <a:solidFill>
                  <a:srgbClr val="000000"/>
                </a:solidFill>
                <a:latin typeface="Cambria"/>
                <a:cs typeface="Cambria"/>
              </a:rPr>
              <a:t>and WW3 extreme wave validation and metrics)</a:t>
            </a: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r>
              <a:rPr lang="en-GB" sz="3200" b="1" i="1" dirty="0" smtClean="0">
                <a:solidFill>
                  <a:srgbClr val="0000FF"/>
                </a:solidFill>
                <a:latin typeface="Cambria"/>
                <a:cs typeface="Cambria"/>
              </a:rPr>
              <a:t> </a:t>
            </a: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sp>
        <p:nvSpPr>
          <p:cNvPr id="11" name="Rettangolo 10"/>
          <p:cNvSpPr/>
          <p:nvPr/>
        </p:nvSpPr>
        <p:spPr>
          <a:xfrm>
            <a:off x="84413" y="2495313"/>
            <a:ext cx="8928992" cy="4616648"/>
          </a:xfrm>
          <a:prstGeom prst="rect">
            <a:avLst/>
          </a:prstGeom>
        </p:spPr>
        <p:txBody>
          <a:bodyPr wrap="square">
            <a:spAutoFit/>
          </a:bodyPr>
          <a:lstStyle/>
          <a:p>
            <a:pPr algn="just"/>
            <a:endParaRPr lang="it-IT" sz="2100" b="1" dirty="0" smtClean="0">
              <a:latin typeface="Cambria"/>
              <a:cs typeface="Cambria"/>
            </a:endParaRPr>
          </a:p>
          <a:p>
            <a:pPr marL="342900" indent="-342900" algn="just">
              <a:buFont typeface="Arial"/>
              <a:buChar char="•"/>
            </a:pPr>
            <a:r>
              <a:rPr lang="it-IT" sz="2100" i="1" dirty="0" err="1" smtClean="0">
                <a:latin typeface="Cambria"/>
                <a:cs typeface="Cambria"/>
              </a:rPr>
              <a:t>F</a:t>
            </a:r>
            <a:r>
              <a:rPr lang="uz-Cyrl-UZ" sz="2100" i="1" dirty="0" smtClean="0">
                <a:latin typeface="Cambria"/>
                <a:cs typeface="Cambria"/>
              </a:rPr>
              <a:t>ield </a:t>
            </a:r>
            <a:r>
              <a:rPr lang="uz-Cyrl-UZ" sz="2100" i="1" dirty="0">
                <a:latin typeface="Cambria"/>
                <a:cs typeface="Cambria"/>
              </a:rPr>
              <a:t>campaign at Acqua Alta tower (northern Adriatic Sea) to collect in-situ test </a:t>
            </a:r>
            <a:r>
              <a:rPr lang="uz-Cyrl-UZ" sz="2100" i="1" dirty="0" smtClean="0">
                <a:latin typeface="Cambria"/>
                <a:cs typeface="Cambria"/>
              </a:rPr>
              <a:t>cases</a:t>
            </a:r>
            <a:r>
              <a:rPr lang="uz-Cyrl-UZ" sz="2100" dirty="0" smtClean="0">
                <a:latin typeface="Cambria"/>
                <a:cs typeface="Cambria"/>
              </a:rPr>
              <a:t> </a:t>
            </a:r>
            <a:endParaRPr lang="it-IT" sz="2100" dirty="0" smtClean="0">
              <a:latin typeface="Cambria"/>
              <a:cs typeface="Cambria"/>
            </a:endParaRPr>
          </a:p>
          <a:p>
            <a:pPr algn="just"/>
            <a:endParaRPr lang="it-IT" sz="2100" dirty="0" smtClean="0">
              <a:latin typeface="Cambria"/>
              <a:cs typeface="Cambria"/>
            </a:endParaRPr>
          </a:p>
          <a:p>
            <a:pPr marL="342900" indent="-342900" algn="just">
              <a:buFont typeface="Arial"/>
              <a:buChar char="•"/>
            </a:pPr>
            <a:r>
              <a:rPr lang="it-IT" sz="2100" i="1" dirty="0" err="1" smtClean="0">
                <a:latin typeface="Cambria"/>
                <a:cs typeface="Cambria"/>
              </a:rPr>
              <a:t>N</a:t>
            </a:r>
            <a:r>
              <a:rPr lang="uz-Cyrl-UZ" sz="2100" i="1" dirty="0" smtClean="0">
                <a:latin typeface="Cambria"/>
                <a:cs typeface="Cambria"/>
              </a:rPr>
              <a:t>umerical </a:t>
            </a:r>
            <a:r>
              <a:rPr lang="uz-Cyrl-UZ" sz="2100" i="1" dirty="0">
                <a:latin typeface="Cambria"/>
                <a:cs typeface="Cambria"/>
              </a:rPr>
              <a:t>simulations of the test cases in WAM and </a:t>
            </a:r>
            <a:r>
              <a:rPr lang="it-IT" sz="2100" i="1" dirty="0" smtClean="0">
                <a:latin typeface="Cambria"/>
                <a:cs typeface="Cambria"/>
              </a:rPr>
              <a:t>WW3</a:t>
            </a:r>
            <a:r>
              <a:rPr lang="uz-Cyrl-UZ" sz="2100" i="1" dirty="0" smtClean="0">
                <a:latin typeface="Cambria"/>
                <a:cs typeface="Cambria"/>
              </a:rPr>
              <a:t> </a:t>
            </a:r>
            <a:r>
              <a:rPr lang="uz-Cyrl-UZ" sz="2100" i="1" dirty="0">
                <a:latin typeface="Cambria"/>
                <a:cs typeface="Cambria"/>
              </a:rPr>
              <a:t>for comparison with </a:t>
            </a:r>
            <a:r>
              <a:rPr lang="uz-Cyrl-UZ" sz="2100" i="1" dirty="0" smtClean="0">
                <a:latin typeface="Cambria"/>
                <a:cs typeface="Cambria"/>
              </a:rPr>
              <a:t>observations</a:t>
            </a:r>
            <a:endParaRPr lang="it-IT" sz="2100" i="1" dirty="0" smtClean="0">
              <a:latin typeface="Cambria"/>
              <a:cs typeface="Cambria"/>
            </a:endParaRPr>
          </a:p>
          <a:p>
            <a:pPr algn="just"/>
            <a:endParaRPr lang="it-IT" sz="2100" i="1" dirty="0">
              <a:latin typeface="Cambria"/>
              <a:cs typeface="Cambria"/>
            </a:endParaRPr>
          </a:p>
          <a:p>
            <a:pPr algn="just"/>
            <a:r>
              <a:rPr lang="it-IT" sz="2100" b="1" dirty="0" smtClean="0">
                <a:latin typeface="Cambria"/>
                <a:cs typeface="Cambria"/>
              </a:rPr>
              <a:t>Plus</a:t>
            </a:r>
            <a:endParaRPr lang="it-IT" sz="2100" b="1" dirty="0">
              <a:latin typeface="Cambria"/>
              <a:cs typeface="Cambria"/>
            </a:endParaRPr>
          </a:p>
          <a:p>
            <a:pPr algn="just"/>
            <a:r>
              <a:rPr lang="it-IT" sz="2100" dirty="0" smtClean="0">
                <a:latin typeface="Cambria"/>
                <a:cs typeface="Cambria"/>
              </a:rPr>
              <a:t>+ North Sea </a:t>
            </a:r>
            <a:r>
              <a:rPr lang="it-IT" sz="2100" dirty="0" err="1" smtClean="0">
                <a:latin typeface="Cambria"/>
                <a:cs typeface="Cambria"/>
              </a:rPr>
              <a:t>buoy</a:t>
            </a:r>
            <a:r>
              <a:rPr lang="it-IT" sz="2100" dirty="0" smtClean="0">
                <a:latin typeface="Cambria"/>
                <a:cs typeface="Cambria"/>
              </a:rPr>
              <a:t> extreme </a:t>
            </a:r>
            <a:r>
              <a:rPr lang="it-IT" sz="2100" dirty="0" err="1" smtClean="0">
                <a:latin typeface="Cambria"/>
                <a:cs typeface="Cambria"/>
              </a:rPr>
              <a:t>wave</a:t>
            </a:r>
            <a:r>
              <a:rPr lang="it-IT" sz="2100" dirty="0" smtClean="0">
                <a:latin typeface="Cambria"/>
                <a:cs typeface="Cambria"/>
              </a:rPr>
              <a:t> data </a:t>
            </a:r>
            <a:r>
              <a:rPr lang="it-IT" sz="2100" dirty="0" err="1" smtClean="0">
                <a:latin typeface="Cambria"/>
                <a:cs typeface="Cambria"/>
              </a:rPr>
              <a:t>comparison</a:t>
            </a:r>
            <a:r>
              <a:rPr lang="it-IT" sz="2100" dirty="0" smtClean="0">
                <a:latin typeface="Cambria"/>
                <a:cs typeface="Cambria"/>
              </a:rPr>
              <a:t> (</a:t>
            </a:r>
            <a:r>
              <a:rPr lang="it-IT" sz="2100" dirty="0" err="1" smtClean="0">
                <a:latin typeface="Cambria"/>
                <a:cs typeface="Cambria"/>
              </a:rPr>
              <a:t>two</a:t>
            </a:r>
            <a:r>
              <a:rPr lang="it-IT" sz="2100" dirty="0" smtClean="0">
                <a:latin typeface="Cambria"/>
                <a:cs typeface="Cambria"/>
              </a:rPr>
              <a:t> </a:t>
            </a:r>
            <a:r>
              <a:rPr lang="it-IT" sz="2100" dirty="0" err="1" smtClean="0">
                <a:latin typeface="Cambria"/>
                <a:cs typeface="Cambria"/>
              </a:rPr>
              <a:t>stations</a:t>
            </a:r>
            <a:r>
              <a:rPr lang="it-IT" sz="2100" dirty="0" smtClean="0">
                <a:latin typeface="Cambria"/>
                <a:cs typeface="Cambria"/>
              </a:rPr>
              <a:t>)</a:t>
            </a:r>
          </a:p>
          <a:p>
            <a:pPr algn="just"/>
            <a:r>
              <a:rPr lang="it-IT" sz="2100" dirty="0" smtClean="0">
                <a:latin typeface="Cambria"/>
                <a:cs typeface="Cambria"/>
              </a:rPr>
              <a:t>+ </a:t>
            </a:r>
            <a:r>
              <a:rPr lang="it-IT" sz="2100" dirty="0" err="1" smtClean="0">
                <a:latin typeface="Cambria"/>
                <a:cs typeface="Cambria"/>
              </a:rPr>
              <a:t>Tests</a:t>
            </a:r>
            <a:r>
              <a:rPr lang="it-IT" sz="2100" dirty="0" smtClean="0">
                <a:latin typeface="Cambria"/>
                <a:cs typeface="Cambria"/>
              </a:rPr>
              <a:t> with </a:t>
            </a:r>
            <a:r>
              <a:rPr lang="it-IT" sz="2100" dirty="0" err="1" smtClean="0">
                <a:latin typeface="Cambria"/>
                <a:cs typeface="Cambria"/>
              </a:rPr>
              <a:t>different</a:t>
            </a:r>
            <a:r>
              <a:rPr lang="it-IT" sz="2100" dirty="0" smtClean="0">
                <a:latin typeface="Cambria"/>
                <a:cs typeface="Cambria"/>
              </a:rPr>
              <a:t> WW3 input/</a:t>
            </a:r>
            <a:r>
              <a:rPr lang="it-IT" sz="2100" dirty="0" err="1" smtClean="0">
                <a:latin typeface="Cambria"/>
                <a:cs typeface="Cambria"/>
              </a:rPr>
              <a:t>dissipation</a:t>
            </a:r>
            <a:r>
              <a:rPr lang="it-IT" sz="2100" dirty="0" smtClean="0">
                <a:latin typeface="Cambria"/>
                <a:cs typeface="Cambria"/>
              </a:rPr>
              <a:t> source </a:t>
            </a:r>
            <a:r>
              <a:rPr lang="it-IT" sz="2100" dirty="0" err="1" smtClean="0">
                <a:latin typeface="Cambria"/>
                <a:cs typeface="Cambria"/>
              </a:rPr>
              <a:t>terms</a:t>
            </a:r>
            <a:r>
              <a:rPr lang="it-IT" sz="2100" dirty="0" smtClean="0">
                <a:latin typeface="Cambria"/>
                <a:cs typeface="Cambria"/>
              </a:rPr>
              <a:t> (ST3, ST4, ST6)</a:t>
            </a: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it-IT" sz="2100" dirty="0" smtClean="0">
              <a:latin typeface="Cambria"/>
              <a:cs typeface="Cambria"/>
            </a:endParaRP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en-US" sz="2100" dirty="0">
              <a:latin typeface="Cambria"/>
              <a:cs typeface="Cambria"/>
            </a:endParaRPr>
          </a:p>
        </p:txBody>
      </p:sp>
    </p:spTree>
    <p:extLst>
      <p:ext uri="{BB962C8B-B14F-4D97-AF65-F5344CB8AC3E}">
        <p14:creationId xmlns:p14="http://schemas.microsoft.com/office/powerpoint/2010/main" val="1596793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4924424"/>
          </a:xfrm>
          <a:prstGeom prst="rect">
            <a:avLst/>
          </a:prstGeom>
          <a:solidFill>
            <a:schemeClr val="bg1">
              <a:alpha val="66000"/>
            </a:schemeClr>
          </a:solidFill>
        </p:spPr>
        <p:txBody>
          <a:bodyPr wrap="square" rtlCol="0">
            <a:spAutoFit/>
          </a:bodyPr>
          <a:lstStyle/>
          <a:p>
            <a:pPr algn="ctr"/>
            <a:r>
              <a:rPr lang="en-GB" sz="3300" b="1" i="1" dirty="0">
                <a:solidFill>
                  <a:srgbClr val="0000FF"/>
                </a:solidFill>
                <a:latin typeface="Cambria"/>
                <a:cs typeface="Cambria"/>
              </a:rPr>
              <a:t>WAM and WW3 maximum wave </a:t>
            </a:r>
            <a:r>
              <a:rPr lang="en-GB" sz="3300" b="1" i="1" dirty="0" smtClean="0">
                <a:solidFill>
                  <a:srgbClr val="0000FF"/>
                </a:solidFill>
                <a:latin typeface="Cambria"/>
                <a:cs typeface="Cambria"/>
              </a:rPr>
              <a:t>assessment</a:t>
            </a:r>
          </a:p>
          <a:p>
            <a:pPr algn="ctr"/>
            <a:endParaRPr lang="en-GB" sz="3300" b="1" i="1" dirty="0" smtClean="0">
              <a:solidFill>
                <a:srgbClr val="000000"/>
              </a:solidFill>
              <a:latin typeface="Cambria"/>
              <a:cs typeface="Cambria"/>
            </a:endParaRPr>
          </a:p>
          <a:p>
            <a:pPr algn="ctr"/>
            <a:r>
              <a:rPr lang="en-GB" sz="3300" b="1" dirty="0" smtClean="0">
                <a:solidFill>
                  <a:srgbClr val="000000"/>
                </a:solidFill>
                <a:latin typeface="Cambria"/>
                <a:cs typeface="Cambria"/>
              </a:rPr>
              <a:t>OBSERVATIONS</a:t>
            </a:r>
            <a:endParaRPr lang="en-GB" sz="3200" b="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r>
              <a:rPr lang="en-GB" sz="3200" b="1" i="1" dirty="0" smtClean="0">
                <a:solidFill>
                  <a:srgbClr val="0000FF"/>
                </a:solidFill>
                <a:latin typeface="Cambria"/>
                <a:cs typeface="Cambria"/>
              </a:rPr>
              <a:t> </a:t>
            </a: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sp>
        <p:nvSpPr>
          <p:cNvPr id="11" name="Rettangolo 10"/>
          <p:cNvSpPr/>
          <p:nvPr/>
        </p:nvSpPr>
        <p:spPr>
          <a:xfrm>
            <a:off x="84413" y="2599218"/>
            <a:ext cx="8928992" cy="4062651"/>
          </a:xfrm>
          <a:prstGeom prst="rect">
            <a:avLst/>
          </a:prstGeom>
        </p:spPr>
        <p:txBody>
          <a:bodyPr wrap="square">
            <a:spAutoFit/>
          </a:bodyPr>
          <a:lstStyle/>
          <a:p>
            <a:pPr algn="just"/>
            <a:endParaRPr lang="it-IT" sz="2100" b="1" dirty="0" smtClean="0">
              <a:latin typeface="Cambria"/>
              <a:cs typeface="Cambria"/>
            </a:endParaRPr>
          </a:p>
          <a:p>
            <a:pPr marL="457200" indent="-457200" algn="just">
              <a:buFont typeface="+mj-ea"/>
              <a:buAutoNum type="circleNumDbPlain"/>
            </a:pPr>
            <a:r>
              <a:rPr lang="it-IT" sz="2700" b="1" dirty="0" smtClean="0">
                <a:latin typeface="Cambria"/>
                <a:cs typeface="Cambria"/>
              </a:rPr>
              <a:t> Stereo-video </a:t>
            </a:r>
            <a:r>
              <a:rPr lang="it-IT" sz="2700" b="1" dirty="0" smtClean="0">
                <a:latin typeface="Cambria"/>
                <a:cs typeface="Cambria"/>
                <a:sym typeface="Wingdings"/>
              </a:rPr>
              <a:t> </a:t>
            </a:r>
            <a:r>
              <a:rPr lang="it-IT" sz="2700" b="1" i="1" dirty="0" smtClean="0">
                <a:solidFill>
                  <a:srgbClr val="0000FF"/>
                </a:solidFill>
                <a:latin typeface="Cambria"/>
                <a:cs typeface="Cambria"/>
                <a:sym typeface="Wingdings"/>
              </a:rPr>
              <a:t>Space-time </a:t>
            </a:r>
            <a:r>
              <a:rPr lang="it-IT" sz="2700" b="1" i="1" dirty="0" err="1" smtClean="0">
                <a:solidFill>
                  <a:srgbClr val="0000FF"/>
                </a:solidFill>
                <a:latin typeface="Cambria"/>
                <a:cs typeface="Cambria"/>
                <a:sym typeface="Wingdings"/>
              </a:rPr>
              <a:t>extremes</a:t>
            </a:r>
            <a:r>
              <a:rPr lang="it-IT" sz="2700" b="1" i="1" dirty="0" smtClean="0">
                <a:solidFill>
                  <a:srgbClr val="0000FF"/>
                </a:solidFill>
                <a:latin typeface="Cambria"/>
                <a:cs typeface="Cambria"/>
                <a:sym typeface="Wingdings"/>
              </a:rPr>
              <a:t> </a:t>
            </a:r>
            <a:r>
              <a:rPr lang="it-IT" sz="2700" b="1" dirty="0" smtClean="0">
                <a:solidFill>
                  <a:srgbClr val="0000FF"/>
                </a:solidFill>
                <a:latin typeface="Cambria"/>
                <a:cs typeface="Cambria"/>
                <a:sym typeface="Wingdings"/>
              </a:rPr>
              <a:t>(</a:t>
            </a:r>
            <a:r>
              <a:rPr lang="it-IT" sz="2700" b="1" dirty="0" err="1" smtClean="0">
                <a:solidFill>
                  <a:srgbClr val="0000FF"/>
                </a:solidFill>
                <a:latin typeface="Cambria"/>
                <a:cs typeface="Cambria"/>
                <a:sym typeface="Wingdings"/>
              </a:rPr>
              <a:t>Adriatic</a:t>
            </a:r>
            <a:r>
              <a:rPr lang="it-IT" sz="2700" b="1" dirty="0" smtClean="0">
                <a:solidFill>
                  <a:srgbClr val="0000FF"/>
                </a:solidFill>
                <a:latin typeface="Cambria"/>
                <a:cs typeface="Cambria"/>
                <a:sym typeface="Wingdings"/>
              </a:rPr>
              <a:t> Sea)</a:t>
            </a:r>
          </a:p>
          <a:p>
            <a:pPr algn="just"/>
            <a:r>
              <a:rPr lang="it-IT" sz="2700" b="1" dirty="0">
                <a:solidFill>
                  <a:srgbClr val="0000FF"/>
                </a:solidFill>
                <a:latin typeface="Cambria"/>
                <a:cs typeface="Cambria"/>
                <a:sym typeface="Wingdings"/>
              </a:rPr>
              <a:t>	</a:t>
            </a:r>
            <a:r>
              <a:rPr lang="it-IT" sz="2700" b="1" dirty="0" smtClean="0">
                <a:solidFill>
                  <a:srgbClr val="0000FF"/>
                </a:solidFill>
                <a:latin typeface="Cambria"/>
                <a:cs typeface="Cambria"/>
                <a:sym typeface="Wingdings"/>
              </a:rPr>
              <a:t>		    2018</a:t>
            </a:r>
          </a:p>
          <a:p>
            <a:pPr algn="just"/>
            <a:endParaRPr lang="it-IT" sz="2700" b="1" dirty="0">
              <a:latin typeface="Cambria"/>
              <a:cs typeface="Cambria"/>
              <a:sym typeface="Wingdings"/>
            </a:endParaRPr>
          </a:p>
          <a:p>
            <a:pPr marL="514350" indent="-514350" algn="just">
              <a:buFont typeface="+mj-ea"/>
              <a:buAutoNum type="circleNumDbPlain" startAt="2"/>
            </a:pPr>
            <a:r>
              <a:rPr lang="it-IT" sz="2700" b="1" dirty="0" smtClean="0">
                <a:latin typeface="Cambria"/>
                <a:cs typeface="Cambria"/>
                <a:sym typeface="Wingdings"/>
              </a:rPr>
              <a:t>Wave </a:t>
            </a:r>
            <a:r>
              <a:rPr lang="it-IT" sz="2700" b="1" dirty="0">
                <a:latin typeface="Cambria"/>
                <a:cs typeface="Cambria"/>
                <a:sym typeface="Wingdings"/>
              </a:rPr>
              <a:t>radar </a:t>
            </a:r>
            <a:r>
              <a:rPr lang="it-IT" sz="2700" b="1" dirty="0" smtClean="0">
                <a:latin typeface="Cambria"/>
                <a:cs typeface="Cambria"/>
                <a:sym typeface="Wingdings"/>
              </a:rPr>
              <a:t>   </a:t>
            </a:r>
            <a:r>
              <a:rPr lang="it-IT" sz="2700" b="1" i="1" dirty="0" smtClean="0">
                <a:solidFill>
                  <a:srgbClr val="0000FF"/>
                </a:solidFill>
                <a:latin typeface="Cambria"/>
                <a:cs typeface="Cambria"/>
                <a:sym typeface="Wingdings"/>
              </a:rPr>
              <a:t>Time </a:t>
            </a:r>
            <a:r>
              <a:rPr lang="it-IT" sz="2700" b="1" i="1" dirty="0" err="1">
                <a:solidFill>
                  <a:srgbClr val="0000FF"/>
                </a:solidFill>
                <a:latin typeface="Cambria"/>
                <a:cs typeface="Cambria"/>
                <a:sym typeface="Wingdings"/>
              </a:rPr>
              <a:t>extremes</a:t>
            </a:r>
            <a:r>
              <a:rPr lang="it-IT" sz="2700" b="1" i="1" dirty="0">
                <a:solidFill>
                  <a:srgbClr val="0000FF"/>
                </a:solidFill>
                <a:latin typeface="Cambria"/>
                <a:cs typeface="Cambria"/>
                <a:sym typeface="Wingdings"/>
              </a:rPr>
              <a:t> </a:t>
            </a:r>
            <a:r>
              <a:rPr lang="it-IT" sz="2700" b="1" dirty="0" smtClean="0">
                <a:solidFill>
                  <a:srgbClr val="0000FF"/>
                </a:solidFill>
                <a:latin typeface="Cambria"/>
                <a:cs typeface="Cambria"/>
                <a:sym typeface="Wingdings"/>
              </a:rPr>
              <a:t>(</a:t>
            </a:r>
            <a:r>
              <a:rPr lang="it-IT" sz="2700" b="1" dirty="0" err="1">
                <a:solidFill>
                  <a:srgbClr val="0000FF"/>
                </a:solidFill>
                <a:latin typeface="Cambria"/>
                <a:cs typeface="Cambria"/>
                <a:sym typeface="Wingdings"/>
              </a:rPr>
              <a:t>Adriatic</a:t>
            </a:r>
            <a:r>
              <a:rPr lang="it-IT" sz="2700" b="1" dirty="0">
                <a:solidFill>
                  <a:srgbClr val="0000FF"/>
                </a:solidFill>
                <a:latin typeface="Cambria"/>
                <a:cs typeface="Cambria"/>
                <a:sym typeface="Wingdings"/>
              </a:rPr>
              <a:t> Sea</a:t>
            </a:r>
            <a:r>
              <a:rPr lang="it-IT" sz="2700" b="1" dirty="0" smtClean="0">
                <a:solidFill>
                  <a:srgbClr val="0000FF"/>
                </a:solidFill>
                <a:latin typeface="Cambria"/>
                <a:cs typeface="Cambria"/>
                <a:sym typeface="Wingdings"/>
              </a:rPr>
              <a:t>)</a:t>
            </a:r>
          </a:p>
          <a:p>
            <a:pPr algn="just"/>
            <a:r>
              <a:rPr lang="it-IT" sz="2700" b="1" dirty="0">
                <a:solidFill>
                  <a:srgbClr val="0000FF"/>
                </a:solidFill>
                <a:latin typeface="Cambria"/>
                <a:cs typeface="Cambria"/>
                <a:sym typeface="Wingdings"/>
              </a:rPr>
              <a:t>	</a:t>
            </a:r>
            <a:r>
              <a:rPr lang="it-IT" sz="2700" b="1" dirty="0" smtClean="0">
                <a:solidFill>
                  <a:srgbClr val="0000FF"/>
                </a:solidFill>
                <a:latin typeface="Cambria"/>
                <a:cs typeface="Cambria"/>
                <a:sym typeface="Wingdings"/>
              </a:rPr>
              <a:t>		    2018</a:t>
            </a:r>
          </a:p>
          <a:p>
            <a:pPr algn="just"/>
            <a:endParaRPr lang="it-IT" sz="2700" b="1" dirty="0">
              <a:solidFill>
                <a:srgbClr val="0000FF"/>
              </a:solidFill>
              <a:latin typeface="Cambria"/>
              <a:cs typeface="Cambria"/>
              <a:sym typeface="Wingdings"/>
            </a:endParaRPr>
          </a:p>
          <a:p>
            <a:pPr marL="514350" indent="-514350">
              <a:buFont typeface="+mj-ea"/>
              <a:buAutoNum type="circleNumDbPlain" startAt="3"/>
            </a:pPr>
            <a:r>
              <a:rPr lang="it-IT" sz="2700" b="1" dirty="0" smtClean="0">
                <a:latin typeface="Cambria"/>
                <a:cs typeface="Cambria"/>
                <a:sym typeface="Wingdings"/>
              </a:rPr>
              <a:t>Wave </a:t>
            </a:r>
            <a:r>
              <a:rPr lang="it-IT" sz="2700" b="1" dirty="0" err="1" smtClean="0">
                <a:latin typeface="Cambria"/>
                <a:cs typeface="Cambria"/>
                <a:sym typeface="Wingdings"/>
              </a:rPr>
              <a:t>buoys</a:t>
            </a:r>
            <a:r>
              <a:rPr lang="it-IT" sz="2700" b="1" dirty="0" smtClean="0">
                <a:latin typeface="Cambria"/>
                <a:cs typeface="Cambria"/>
                <a:sym typeface="Wingdings"/>
              </a:rPr>
              <a:t> </a:t>
            </a:r>
            <a:r>
              <a:rPr lang="it-IT" sz="2700" b="1" dirty="0">
                <a:latin typeface="Cambria"/>
                <a:cs typeface="Cambria"/>
                <a:sym typeface="Wingdings"/>
              </a:rPr>
              <a:t> </a:t>
            </a:r>
            <a:r>
              <a:rPr lang="it-IT" sz="2700" b="1" dirty="0" smtClean="0">
                <a:latin typeface="Cambria"/>
                <a:cs typeface="Cambria"/>
                <a:sym typeface="Wingdings"/>
              </a:rPr>
              <a:t>  </a:t>
            </a:r>
            <a:r>
              <a:rPr lang="it-IT" sz="2700" b="1" i="1" dirty="0" smtClean="0">
                <a:solidFill>
                  <a:srgbClr val="0000FF"/>
                </a:solidFill>
                <a:latin typeface="Cambria"/>
                <a:cs typeface="Cambria"/>
                <a:sym typeface="Wingdings"/>
              </a:rPr>
              <a:t>Time </a:t>
            </a:r>
            <a:r>
              <a:rPr lang="it-IT" sz="2700" b="1" i="1" dirty="0" err="1">
                <a:solidFill>
                  <a:srgbClr val="0000FF"/>
                </a:solidFill>
                <a:latin typeface="Cambria"/>
                <a:cs typeface="Cambria"/>
                <a:sym typeface="Wingdings"/>
              </a:rPr>
              <a:t>extremes</a:t>
            </a:r>
            <a:r>
              <a:rPr lang="it-IT" sz="2700" b="1" i="1" dirty="0">
                <a:solidFill>
                  <a:srgbClr val="0000FF"/>
                </a:solidFill>
                <a:latin typeface="Cambria"/>
                <a:cs typeface="Cambria"/>
                <a:sym typeface="Wingdings"/>
              </a:rPr>
              <a:t> </a:t>
            </a:r>
            <a:r>
              <a:rPr lang="it-IT" sz="2700" b="1" dirty="0" smtClean="0">
                <a:solidFill>
                  <a:srgbClr val="0000FF"/>
                </a:solidFill>
                <a:latin typeface="Cambria"/>
                <a:cs typeface="Cambria"/>
                <a:sym typeface="Wingdings"/>
              </a:rPr>
              <a:t>(North Sea)       				    2011-2017</a:t>
            </a:r>
            <a:endParaRPr lang="it-IT" sz="2100" dirty="0">
              <a:latin typeface="Cambria"/>
              <a:cs typeface="Cambria"/>
            </a:endParaRPr>
          </a:p>
          <a:p>
            <a:pPr marL="285750" lvl="0" indent="-285750" algn="just">
              <a:buFont typeface="Arial"/>
              <a:buChar char="•"/>
            </a:pPr>
            <a:endParaRPr lang="en-US" sz="2100" dirty="0">
              <a:latin typeface="Cambria"/>
              <a:cs typeface="Cambria"/>
            </a:endParaRPr>
          </a:p>
        </p:txBody>
      </p:sp>
    </p:spTree>
    <p:extLst>
      <p:ext uri="{BB962C8B-B14F-4D97-AF65-F5344CB8AC3E}">
        <p14:creationId xmlns:p14="http://schemas.microsoft.com/office/powerpoint/2010/main" val="1422509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07504" y="692696"/>
            <a:ext cx="8928992" cy="5386089"/>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Space-Time observations @ Acqua Alta</a:t>
            </a: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pic>
        <p:nvPicPr>
          <p:cNvPr id="12" name="Immagine 11"/>
          <p:cNvPicPr/>
          <p:nvPr/>
        </p:nvPicPr>
        <p:blipFill rotWithShape="1">
          <a:blip r:embed="rId5" cstate="print">
            <a:extLst>
              <a:ext uri="{28A0092B-C50C-407E-A947-70E740481C1C}">
                <a14:useLocalDpi xmlns:a14="http://schemas.microsoft.com/office/drawing/2010/main"/>
              </a:ext>
            </a:extLst>
          </a:blip>
          <a:srcRect/>
          <a:stretch/>
        </p:blipFill>
        <p:spPr>
          <a:xfrm>
            <a:off x="176586" y="1568363"/>
            <a:ext cx="3528392" cy="3672408"/>
          </a:xfrm>
          <a:prstGeom prst="rect">
            <a:avLst/>
          </a:prstGeom>
          <a:ln>
            <a:solidFill>
              <a:srgbClr val="4F81BD"/>
            </a:solidFill>
          </a:ln>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99026" y="1568363"/>
            <a:ext cx="3024336" cy="3024336"/>
          </a:xfrm>
          <a:prstGeom prst="rect">
            <a:avLst/>
          </a:prstGeom>
          <a:noFill/>
          <a:ln w="38100">
            <a:solidFill>
              <a:schemeClr val="tx1"/>
            </a:solidFill>
            <a:miter lim="800000"/>
            <a:headEnd/>
            <a:tailEnd/>
          </a:ln>
        </p:spPr>
      </p:pic>
      <p:pic>
        <p:nvPicPr>
          <p:cNvPr id="14" name="Picture 3"/>
          <p:cNvPicPr>
            <a:picLocks noChangeAspect="1" noChangeArrowheads="1"/>
          </p:cNvPicPr>
          <p:nvPr/>
        </p:nvPicPr>
        <p:blipFill>
          <a:blip r:embed="rId7" cstate="print"/>
          <a:srcRect/>
          <a:stretch>
            <a:fillRect/>
          </a:stretch>
        </p:blipFill>
        <p:spPr bwMode="auto">
          <a:xfrm>
            <a:off x="608634" y="3512579"/>
            <a:ext cx="3636286" cy="2943081"/>
          </a:xfrm>
          <a:prstGeom prst="rect">
            <a:avLst/>
          </a:prstGeom>
          <a:noFill/>
          <a:ln w="38100">
            <a:solidFill>
              <a:schemeClr val="tx1"/>
            </a:solidFill>
            <a:miter lim="800000"/>
            <a:headEnd/>
            <a:tailEnd/>
          </a:ln>
        </p:spPr>
      </p:pic>
      <p:pic>
        <p:nvPicPr>
          <p:cNvPr id="16" name="Immagine 15"/>
          <p:cNvPicPr>
            <a:picLocks noChangeAspect="1"/>
          </p:cNvPicPr>
          <p:nvPr/>
        </p:nvPicPr>
        <p:blipFill>
          <a:blip r:embed="rId8"/>
          <a:stretch>
            <a:fillRect/>
          </a:stretch>
        </p:blipFill>
        <p:spPr>
          <a:xfrm>
            <a:off x="3821545" y="2175824"/>
            <a:ext cx="5200479" cy="4046182"/>
          </a:xfrm>
          <a:prstGeom prst="rect">
            <a:avLst/>
          </a:prstGeom>
        </p:spPr>
      </p:pic>
    </p:spTree>
    <p:extLst>
      <p:ext uri="{BB962C8B-B14F-4D97-AF65-F5344CB8AC3E}">
        <p14:creationId xmlns:p14="http://schemas.microsoft.com/office/powerpoint/2010/main" val="2472045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1" name="CasellaDiTesto 10"/>
          <p:cNvSpPr txBox="1"/>
          <p:nvPr/>
        </p:nvSpPr>
        <p:spPr>
          <a:xfrm>
            <a:off x="107504" y="692696"/>
            <a:ext cx="8928992" cy="5386089"/>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Space-Time wave fields</a:t>
            </a: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pic>
        <p:nvPicPr>
          <p:cNvPr id="12" name="RW1_825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2074575"/>
            <a:ext cx="4583042" cy="3107079"/>
          </a:xfrm>
          <a:prstGeom prst="rect">
            <a:avLst/>
          </a:prstGeom>
        </p:spPr>
      </p:pic>
      <p:pic>
        <p:nvPicPr>
          <p:cNvPr id="13" name="RW2_8425.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560960" y="2074576"/>
            <a:ext cx="4583040" cy="3107078"/>
          </a:xfrm>
          <a:prstGeom prst="rect">
            <a:avLst/>
          </a:prstGeom>
        </p:spPr>
      </p:pic>
    </p:spTree>
    <p:extLst>
      <p:ext uri="{BB962C8B-B14F-4D97-AF65-F5344CB8AC3E}">
        <p14:creationId xmlns:p14="http://schemas.microsoft.com/office/powerpoint/2010/main" val="4189238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2"/>
                                        </p:tgtEl>
                                      </p:cBhvr>
                                    </p:cmd>
                                  </p:childTnLst>
                                </p:cTn>
                              </p:par>
                              <p:par>
                                <p:cTn id="7" presetID="1" presetClass="mediacall" presetSubtype="0" fill="hold" nodeType="withEffect">
                                  <p:stCondLst>
                                    <p:cond delay="0"/>
                                  </p:stCondLst>
                                  <p:childTnLst>
                                    <p:cmd type="call" cmd="playFrom(0.0)">
                                      <p:cBhvr>
                                        <p:cTn id="8" dur="1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2"/>
                </p:tgtEl>
              </p:cMediaNode>
            </p:vide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2"/>
                                        </p:tgtEl>
                                      </p:cBhvr>
                                    </p:cmd>
                                  </p:childTnLst>
                                </p:cTn>
                              </p:par>
                            </p:childTnLst>
                          </p:cTn>
                        </p:par>
                      </p:childTnLst>
                    </p:cTn>
                  </p:par>
                </p:childTnLst>
              </p:cTn>
              <p:nextCondLst>
                <p:cond evt="onClick" delay="0">
                  <p:tgtEl>
                    <p:spTgt spid="12"/>
                  </p:tgtEl>
                </p:cond>
              </p:nextCondLst>
            </p:seq>
            <p:video>
              <p:cMediaNode vol="80000">
                <p:cTn id="15" fill="hold" display="0">
                  <p:stCondLst>
                    <p:cond delay="indefinite"/>
                  </p:stCondLst>
                </p:cTn>
                <p:tgtEl>
                  <p:spTgt spid="13"/>
                </p:tgtEl>
              </p:cMediaNode>
            </p:video>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buFont typeface="+mj-ea"/>
              <a:buAutoNum type="circleNumDbPlain"/>
              <a:defRPr/>
            </a:pPr>
            <a:endParaRPr lang="it-IT" sz="2000" dirty="0"/>
          </a:p>
        </p:txBody>
      </p:sp>
      <p:sp>
        <p:nvSpPr>
          <p:cNvPr id="11" name="CasellaDiTesto 10"/>
          <p:cNvSpPr txBox="1"/>
          <p:nvPr/>
        </p:nvSpPr>
        <p:spPr>
          <a:xfrm>
            <a:off x="107504" y="692696"/>
            <a:ext cx="8928992" cy="4893647"/>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Space-</a:t>
            </a:r>
            <a:r>
              <a:rPr lang="en-GB" sz="3200" b="1" i="1" dirty="0">
                <a:solidFill>
                  <a:srgbClr val="0000FF"/>
                </a:solidFill>
                <a:latin typeface="Cambria"/>
                <a:cs typeface="Cambria"/>
              </a:rPr>
              <a:t>T</a:t>
            </a:r>
            <a:r>
              <a:rPr lang="en-GB" sz="3200" b="1" i="1" dirty="0" smtClean="0">
                <a:solidFill>
                  <a:srgbClr val="0000FF"/>
                </a:solidFill>
                <a:latin typeface="Cambria"/>
                <a:cs typeface="Cambria"/>
              </a:rPr>
              <a:t>ime extremes: observations</a:t>
            </a: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pic>
        <p:nvPicPr>
          <p:cNvPr id="2" name="Immagine 1"/>
          <p:cNvPicPr>
            <a:picLocks noChangeAspect="1"/>
          </p:cNvPicPr>
          <p:nvPr/>
        </p:nvPicPr>
        <p:blipFill rotWithShape="1">
          <a:blip r:embed="rId5"/>
          <a:srcRect r="49313"/>
          <a:stretch/>
        </p:blipFill>
        <p:spPr>
          <a:xfrm>
            <a:off x="80907" y="4330049"/>
            <a:ext cx="3028673" cy="2340000"/>
          </a:xfrm>
          <a:prstGeom prst="rect">
            <a:avLst/>
          </a:prstGeom>
          <a:solidFill>
            <a:srgbClr val="FFFFFF"/>
          </a:solidFill>
        </p:spPr>
      </p:pic>
      <p:sp>
        <p:nvSpPr>
          <p:cNvPr id="3" name="Rettangolo 2"/>
          <p:cNvSpPr/>
          <p:nvPr/>
        </p:nvSpPr>
        <p:spPr>
          <a:xfrm>
            <a:off x="6391976" y="4437745"/>
            <a:ext cx="2616986" cy="2031325"/>
          </a:xfrm>
          <a:prstGeom prst="rect">
            <a:avLst/>
          </a:prstGeom>
          <a:ln>
            <a:solidFill>
              <a:srgbClr val="FF0000"/>
            </a:solidFill>
          </a:ln>
        </p:spPr>
        <p:txBody>
          <a:bodyPr wrap="square">
            <a:spAutoFit/>
          </a:bodyPr>
          <a:lstStyle/>
          <a:p>
            <a:pPr algn="ctr"/>
            <a:r>
              <a:rPr lang="en-GB" dirty="0" smtClean="0">
                <a:solidFill>
                  <a:srgbClr val="0000FF"/>
                </a:solidFill>
              </a:rPr>
              <a:t>Targeted Events</a:t>
            </a:r>
          </a:p>
          <a:p>
            <a:pPr algn="ctr"/>
            <a:endParaRPr lang="en-GB" dirty="0" smtClean="0">
              <a:solidFill>
                <a:srgbClr val="0000FF"/>
              </a:solidFill>
            </a:endParaRPr>
          </a:p>
          <a:p>
            <a:pPr marL="342900" indent="-342900">
              <a:buFont typeface="+mj-ea"/>
              <a:buAutoNum type="circleNumDbPlain"/>
            </a:pPr>
            <a:r>
              <a:rPr lang="en-GB" dirty="0" smtClean="0">
                <a:solidFill>
                  <a:srgbClr val="000000"/>
                </a:solidFill>
              </a:rPr>
              <a:t>Developed sea (</a:t>
            </a:r>
            <a:r>
              <a:rPr lang="en-GB" i="1" dirty="0" smtClean="0">
                <a:solidFill>
                  <a:srgbClr val="000000"/>
                </a:solidFill>
              </a:rPr>
              <a:t>Sirocco</a:t>
            </a:r>
            <a:r>
              <a:rPr lang="en-GB" dirty="0" smtClean="0">
                <a:solidFill>
                  <a:srgbClr val="000000"/>
                </a:solidFill>
              </a:rPr>
              <a:t>)</a:t>
            </a:r>
          </a:p>
          <a:p>
            <a:pPr marL="342900" indent="-342900">
              <a:buFont typeface="+mj-ea"/>
              <a:buAutoNum type="circleNumDbPlain"/>
            </a:pPr>
            <a:r>
              <a:rPr lang="en-GB" dirty="0" smtClean="0">
                <a:solidFill>
                  <a:srgbClr val="000000"/>
                </a:solidFill>
              </a:rPr>
              <a:t>Limited fetch (</a:t>
            </a:r>
            <a:r>
              <a:rPr lang="en-GB" i="1" dirty="0" smtClean="0">
                <a:solidFill>
                  <a:srgbClr val="000000"/>
                </a:solidFill>
              </a:rPr>
              <a:t>Bora</a:t>
            </a:r>
            <a:r>
              <a:rPr lang="en-GB" dirty="0" smtClean="0">
                <a:solidFill>
                  <a:srgbClr val="000000"/>
                </a:solidFill>
              </a:rPr>
              <a:t>)</a:t>
            </a:r>
          </a:p>
          <a:p>
            <a:pPr marL="342900" indent="-342900">
              <a:buFont typeface="+mj-ea"/>
              <a:buAutoNum type="circleNumDbPlain"/>
            </a:pPr>
            <a:r>
              <a:rPr lang="en-GB" dirty="0" smtClean="0">
                <a:solidFill>
                  <a:srgbClr val="000000"/>
                </a:solidFill>
              </a:rPr>
              <a:t>Swell</a:t>
            </a:r>
          </a:p>
          <a:p>
            <a:pPr marL="342900" indent="-342900">
              <a:buFont typeface="+mj-ea"/>
              <a:buAutoNum type="circleNumDbPlain"/>
            </a:pPr>
            <a:r>
              <a:rPr lang="en-GB" dirty="0" smtClean="0">
                <a:solidFill>
                  <a:srgbClr val="000000"/>
                </a:solidFill>
              </a:rPr>
              <a:t>Crossing-sea</a:t>
            </a:r>
            <a:endParaRPr lang="en-GB" dirty="0">
              <a:solidFill>
                <a:srgbClr val="000000"/>
              </a:solidFill>
            </a:endParaRPr>
          </a:p>
        </p:txBody>
      </p:sp>
      <p:pic>
        <p:nvPicPr>
          <p:cNvPr id="7" name="Immagine 6"/>
          <p:cNvPicPr>
            <a:picLocks noChangeAspect="1"/>
          </p:cNvPicPr>
          <p:nvPr/>
        </p:nvPicPr>
        <p:blipFill>
          <a:blip r:embed="rId6"/>
          <a:stretch>
            <a:fillRect/>
          </a:stretch>
        </p:blipFill>
        <p:spPr>
          <a:xfrm>
            <a:off x="3053568" y="4315200"/>
            <a:ext cx="3269644" cy="2340000"/>
          </a:xfrm>
          <a:prstGeom prst="rect">
            <a:avLst/>
          </a:prstGeom>
        </p:spPr>
      </p:pic>
      <p:sp>
        <p:nvSpPr>
          <p:cNvPr id="10" name="Rettangolo 9"/>
          <p:cNvSpPr/>
          <p:nvPr/>
        </p:nvSpPr>
        <p:spPr>
          <a:xfrm>
            <a:off x="1274144" y="4467821"/>
            <a:ext cx="788848" cy="307777"/>
          </a:xfrm>
          <a:prstGeom prst="rect">
            <a:avLst/>
          </a:prstGeom>
          <a:solidFill>
            <a:srgbClr val="FFFFFF"/>
          </a:solidFill>
        </p:spPr>
        <p:txBody>
          <a:bodyPr wrap="none">
            <a:spAutoFit/>
          </a:bodyPr>
          <a:lstStyle/>
          <a:p>
            <a:r>
              <a:rPr lang="en-GB" sz="1400" b="1" dirty="0" smtClean="0">
                <a:solidFill>
                  <a:srgbClr val="000000"/>
                </a:solidFill>
                <a:latin typeface="Cambria"/>
                <a:cs typeface="Cambria"/>
              </a:rPr>
              <a:t>Sirocco</a:t>
            </a:r>
            <a:endParaRPr lang="en-GB" sz="1400" b="1" dirty="0">
              <a:latin typeface="Cambria"/>
              <a:cs typeface="Cambria"/>
            </a:endParaRPr>
          </a:p>
        </p:txBody>
      </p:sp>
      <p:sp>
        <p:nvSpPr>
          <p:cNvPr id="14" name="Rettangolo 13"/>
          <p:cNvSpPr/>
          <p:nvPr/>
        </p:nvSpPr>
        <p:spPr>
          <a:xfrm>
            <a:off x="4376019" y="4488935"/>
            <a:ext cx="595035" cy="307777"/>
          </a:xfrm>
          <a:prstGeom prst="rect">
            <a:avLst/>
          </a:prstGeom>
          <a:solidFill>
            <a:srgbClr val="FFFFFF"/>
          </a:solidFill>
        </p:spPr>
        <p:txBody>
          <a:bodyPr wrap="none">
            <a:spAutoFit/>
          </a:bodyPr>
          <a:lstStyle/>
          <a:p>
            <a:r>
              <a:rPr lang="en-GB" sz="1400" b="1" dirty="0" smtClean="0">
                <a:solidFill>
                  <a:srgbClr val="000000"/>
                </a:solidFill>
                <a:latin typeface="Cambria"/>
                <a:cs typeface="Cambria"/>
              </a:rPr>
              <a:t>Bora</a:t>
            </a:r>
            <a:endParaRPr lang="en-GB" sz="1400" b="1" dirty="0">
              <a:latin typeface="Cambria"/>
              <a:cs typeface="Cambria"/>
            </a:endParaRPr>
          </a:p>
        </p:txBody>
      </p:sp>
      <p:pic>
        <p:nvPicPr>
          <p:cNvPr id="13" name="Immagine 12"/>
          <p:cNvPicPr>
            <a:picLocks noChangeAspect="1"/>
          </p:cNvPicPr>
          <p:nvPr/>
        </p:nvPicPr>
        <p:blipFill>
          <a:blip r:embed="rId7"/>
          <a:stretch>
            <a:fillRect/>
          </a:stretch>
        </p:blipFill>
        <p:spPr>
          <a:xfrm>
            <a:off x="877456" y="1513610"/>
            <a:ext cx="7353300" cy="2514600"/>
          </a:xfrm>
          <a:prstGeom prst="rect">
            <a:avLst/>
          </a:prstGeom>
        </p:spPr>
      </p:pic>
      <p:sp>
        <p:nvSpPr>
          <p:cNvPr id="17" name="Rettangolo 16"/>
          <p:cNvSpPr/>
          <p:nvPr/>
        </p:nvSpPr>
        <p:spPr>
          <a:xfrm>
            <a:off x="6359562" y="1535216"/>
            <a:ext cx="1814620" cy="2459511"/>
          </a:xfrm>
          <a:prstGeom prst="rect">
            <a:avLst/>
          </a:prstGeom>
          <a:solidFill>
            <a:srgbClr val="0FC713">
              <a:alpha val="27000"/>
            </a:srgbClr>
          </a:solidFill>
          <a:ln>
            <a:solidFill>
              <a:srgbClr val="0FC7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4271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4"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buFont typeface="+mj-ea"/>
              <a:buAutoNum type="circleNumDbPlain"/>
              <a:defRPr/>
            </a:pPr>
            <a:endParaRPr lang="it-IT" sz="2000" dirty="0"/>
          </a:p>
        </p:txBody>
      </p:sp>
      <p:sp>
        <p:nvSpPr>
          <p:cNvPr id="11" name="CasellaDiTesto 10"/>
          <p:cNvSpPr txBox="1"/>
          <p:nvPr/>
        </p:nvSpPr>
        <p:spPr>
          <a:xfrm>
            <a:off x="107504" y="692696"/>
            <a:ext cx="8928992" cy="4893647"/>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WAM and WW3 setups (Adriatic Sea)</a:t>
            </a: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pic>
        <p:nvPicPr>
          <p:cNvPr id="15" name="Immagine 14"/>
          <p:cNvPicPr>
            <a:picLocks noChangeAspect="1"/>
          </p:cNvPicPr>
          <p:nvPr/>
        </p:nvPicPr>
        <p:blipFill rotWithShape="1">
          <a:blip r:embed="rId5">
            <a:extLst>
              <a:ext uri="{28A0092B-C50C-407E-A947-70E740481C1C}">
                <a14:useLocalDpi xmlns:a14="http://schemas.microsoft.com/office/drawing/2010/main" val="0"/>
              </a:ext>
            </a:extLst>
          </a:blip>
          <a:srcRect l="11173" r="11003"/>
          <a:stretch/>
        </p:blipFill>
        <p:spPr bwMode="auto">
          <a:xfrm>
            <a:off x="751839" y="1446328"/>
            <a:ext cx="3018645" cy="2606127"/>
          </a:xfrm>
          <a:prstGeom prst="rect">
            <a:avLst/>
          </a:prstGeom>
          <a:ln>
            <a:noFill/>
          </a:ln>
          <a:extLst>
            <a:ext uri="{53640926-AAD7-44d8-BBD7-CCE9431645EC}">
              <a14:shadowObscured xmlns:a14="http://schemas.microsoft.com/office/drawing/2010/main"/>
            </a:ext>
          </a:extLst>
        </p:spPr>
      </p:pic>
      <p:pic>
        <p:nvPicPr>
          <p:cNvPr id="16" name="Immagine 15" descr="Macintosh HD:Users:francesco:Dropbox:latemar:MIDTERM_report:figs:UV_cosmo_12_23_20181029_13.png"/>
          <p:cNvPicPr/>
          <p:nvPr/>
        </p:nvPicPr>
        <p:blipFill rotWithShape="1">
          <a:blip r:embed="rId6">
            <a:extLst>
              <a:ext uri="{28A0092B-C50C-407E-A947-70E740481C1C}">
                <a14:useLocalDpi xmlns:a14="http://schemas.microsoft.com/office/drawing/2010/main" val="0"/>
              </a:ext>
            </a:extLst>
          </a:blip>
          <a:srcRect l="10683" r="11138"/>
          <a:stretch/>
        </p:blipFill>
        <p:spPr bwMode="auto">
          <a:xfrm>
            <a:off x="5087707" y="1497530"/>
            <a:ext cx="2986405" cy="2569845"/>
          </a:xfrm>
          <a:prstGeom prst="rect">
            <a:avLst/>
          </a:prstGeom>
          <a:noFill/>
          <a:ln>
            <a:noFill/>
          </a:ln>
          <a:extLst>
            <a:ext uri="{53640926-AAD7-44d8-BBD7-CCE9431645EC}">
              <a14:shadowObscured xmlns:a14="http://schemas.microsoft.com/office/drawing/2010/main"/>
            </a:ext>
          </a:extLst>
        </p:spPr>
      </p:pic>
      <p:sp>
        <p:nvSpPr>
          <p:cNvPr id="5" name="Rettangolo 4"/>
          <p:cNvSpPr/>
          <p:nvPr/>
        </p:nvSpPr>
        <p:spPr>
          <a:xfrm>
            <a:off x="207818" y="4075545"/>
            <a:ext cx="8682182" cy="2308324"/>
          </a:xfrm>
          <a:prstGeom prst="rect">
            <a:avLst/>
          </a:prstGeom>
        </p:spPr>
        <p:txBody>
          <a:bodyPr wrap="square">
            <a:spAutoFit/>
          </a:bodyPr>
          <a:lstStyle/>
          <a:p>
            <a:pPr marL="285750" indent="-285750" algn="just">
              <a:buFont typeface="Arial"/>
              <a:buChar char="•"/>
            </a:pPr>
            <a:r>
              <a:rPr lang="en-GB" b="1" dirty="0" smtClean="0">
                <a:solidFill>
                  <a:srgbClr val="0000FF"/>
                </a:solidFill>
                <a:latin typeface="Calibri"/>
                <a:cs typeface="Calibri"/>
              </a:rPr>
              <a:t>WAM</a:t>
            </a:r>
            <a:r>
              <a:rPr lang="en-GB" dirty="0" smtClean="0">
                <a:latin typeface="Calibri"/>
                <a:cs typeface="Calibri"/>
              </a:rPr>
              <a:t> </a:t>
            </a:r>
            <a:r>
              <a:rPr lang="en-GB" dirty="0">
                <a:latin typeface="Calibri"/>
                <a:cs typeface="Calibri"/>
              </a:rPr>
              <a:t>[wind input + dissipation] source terms (ST) </a:t>
            </a:r>
            <a:r>
              <a:rPr lang="en-GB" dirty="0" smtClean="0">
                <a:latin typeface="Calibri"/>
                <a:cs typeface="Calibri"/>
              </a:rPr>
              <a:t>switched </a:t>
            </a:r>
            <a:r>
              <a:rPr lang="en-GB" dirty="0">
                <a:latin typeface="Calibri"/>
                <a:cs typeface="Calibri"/>
              </a:rPr>
              <a:t>with the “MyWave” project configuration (</a:t>
            </a:r>
            <a:r>
              <a:rPr lang="en-GB" dirty="0" err="1">
                <a:latin typeface="Calibri"/>
                <a:cs typeface="Calibri"/>
              </a:rPr>
              <a:t>Bidlot</a:t>
            </a:r>
            <a:r>
              <a:rPr lang="en-GB" dirty="0">
                <a:latin typeface="Calibri"/>
                <a:cs typeface="Calibri"/>
              </a:rPr>
              <a:t> et al., 2005), but updated to match </a:t>
            </a:r>
            <a:r>
              <a:rPr lang="en-GB" dirty="0" smtClean="0">
                <a:latin typeface="Calibri"/>
                <a:cs typeface="Calibri"/>
              </a:rPr>
              <a:t>ECWAM (</a:t>
            </a:r>
            <a:r>
              <a:rPr lang="en-GB" dirty="0">
                <a:latin typeface="Calibri"/>
                <a:cs typeface="Calibri"/>
              </a:rPr>
              <a:t>ECMWF, 2012). </a:t>
            </a:r>
            <a:endParaRPr lang="en-GB" dirty="0" smtClean="0">
              <a:latin typeface="Calibri"/>
              <a:cs typeface="Calibri"/>
            </a:endParaRPr>
          </a:p>
          <a:p>
            <a:pPr marL="285750" indent="-285750" algn="just">
              <a:buFont typeface="Arial"/>
              <a:buChar char="•"/>
            </a:pPr>
            <a:endParaRPr lang="en-GB" dirty="0" smtClean="0">
              <a:latin typeface="Calibri"/>
              <a:cs typeface="Calibri"/>
            </a:endParaRPr>
          </a:p>
          <a:p>
            <a:pPr marL="285750" indent="-285750" algn="just">
              <a:buFont typeface="Arial"/>
              <a:buChar char="•"/>
            </a:pPr>
            <a:r>
              <a:rPr lang="en-GB" b="1" dirty="0" smtClean="0">
                <a:solidFill>
                  <a:srgbClr val="0000FF"/>
                </a:solidFill>
                <a:latin typeface="Calibri"/>
                <a:cs typeface="Calibri"/>
              </a:rPr>
              <a:t>WW3 </a:t>
            </a:r>
          </a:p>
          <a:p>
            <a:pPr marL="742950" lvl="1" indent="-285750" algn="just">
              <a:buFont typeface="Arial"/>
              <a:buChar char="•"/>
            </a:pPr>
            <a:r>
              <a:rPr lang="en-GB" b="1" dirty="0">
                <a:latin typeface="Calibri"/>
                <a:cs typeface="Calibri"/>
              </a:rPr>
              <a:t>ST3</a:t>
            </a:r>
            <a:r>
              <a:rPr lang="en-GB" dirty="0">
                <a:latin typeface="Calibri"/>
                <a:cs typeface="Calibri"/>
              </a:rPr>
              <a:t> parameterization </a:t>
            </a:r>
            <a:r>
              <a:rPr lang="en-GB" dirty="0" smtClean="0">
                <a:latin typeface="Calibri"/>
                <a:cs typeface="Calibri"/>
              </a:rPr>
              <a:t>follows </a:t>
            </a:r>
            <a:r>
              <a:rPr lang="en-GB" dirty="0">
                <a:latin typeface="Calibri"/>
                <a:cs typeface="Calibri"/>
              </a:rPr>
              <a:t>ECMWF (2012) </a:t>
            </a:r>
            <a:endParaRPr lang="en-GB" dirty="0" smtClean="0">
              <a:latin typeface="Calibri"/>
              <a:cs typeface="Calibri"/>
            </a:endParaRPr>
          </a:p>
          <a:p>
            <a:pPr marL="742950" lvl="1" indent="-285750" algn="just">
              <a:buFont typeface="Arial"/>
              <a:buChar char="•"/>
            </a:pPr>
            <a:r>
              <a:rPr lang="en-GB" b="1" dirty="0" smtClean="0">
                <a:latin typeface="Calibri"/>
                <a:cs typeface="Calibri"/>
              </a:rPr>
              <a:t>ST4</a:t>
            </a:r>
            <a:r>
              <a:rPr lang="en-GB" dirty="0" smtClean="0">
                <a:latin typeface="Calibri"/>
                <a:cs typeface="Calibri"/>
              </a:rPr>
              <a:t> </a:t>
            </a:r>
            <a:r>
              <a:rPr lang="en-GB" dirty="0">
                <a:latin typeface="Calibri"/>
                <a:cs typeface="Calibri"/>
              </a:rPr>
              <a:t>parameterization follows </a:t>
            </a:r>
            <a:r>
              <a:rPr lang="en-GB" dirty="0" smtClean="0">
                <a:latin typeface="Calibri"/>
                <a:cs typeface="Calibri"/>
              </a:rPr>
              <a:t>Ardhuin et al. (2010) </a:t>
            </a:r>
            <a:endParaRPr lang="en-GB" dirty="0">
              <a:latin typeface="Calibri"/>
              <a:cs typeface="Calibri"/>
            </a:endParaRPr>
          </a:p>
          <a:p>
            <a:pPr marL="742950" lvl="1" indent="-285750" algn="just">
              <a:buFont typeface="Arial"/>
              <a:buChar char="•"/>
            </a:pPr>
            <a:r>
              <a:rPr lang="en-GB" b="1" dirty="0" smtClean="0">
                <a:latin typeface="Calibri"/>
                <a:cs typeface="Calibri"/>
              </a:rPr>
              <a:t>ST6</a:t>
            </a:r>
            <a:r>
              <a:rPr lang="en-GB" dirty="0" smtClean="0">
                <a:latin typeface="Calibri"/>
                <a:cs typeface="Calibri"/>
              </a:rPr>
              <a:t> </a:t>
            </a:r>
            <a:r>
              <a:rPr lang="en-GB" dirty="0">
                <a:latin typeface="Calibri"/>
                <a:cs typeface="Calibri"/>
              </a:rPr>
              <a:t>parameterization follows </a:t>
            </a:r>
            <a:r>
              <a:rPr lang="en-GB" dirty="0" err="1" smtClean="0">
                <a:latin typeface="Calibri"/>
                <a:cs typeface="Calibri"/>
              </a:rPr>
              <a:t>Babanin</a:t>
            </a:r>
            <a:r>
              <a:rPr lang="en-GB" dirty="0" smtClean="0">
                <a:latin typeface="Calibri"/>
                <a:cs typeface="Calibri"/>
              </a:rPr>
              <a:t>, Young and </a:t>
            </a:r>
            <a:r>
              <a:rPr lang="en-GB" dirty="0" err="1" smtClean="0">
                <a:latin typeface="Calibri"/>
                <a:cs typeface="Calibri"/>
              </a:rPr>
              <a:t>Babanin</a:t>
            </a:r>
            <a:r>
              <a:rPr lang="en-GB" dirty="0" smtClean="0">
                <a:latin typeface="Calibri"/>
                <a:cs typeface="Calibri"/>
              </a:rPr>
              <a:t> (2006, 2007)</a:t>
            </a:r>
            <a:endParaRPr lang="en-GB" dirty="0">
              <a:latin typeface="Calibri"/>
              <a:cs typeface="Calibri"/>
            </a:endParaRPr>
          </a:p>
          <a:p>
            <a:pPr marL="742950" lvl="1" indent="-285750" algn="just">
              <a:buFont typeface="Arial"/>
              <a:buChar char="•"/>
            </a:pPr>
            <a:endParaRPr lang="en-GB" dirty="0">
              <a:latin typeface="Calibri"/>
              <a:cs typeface="Calibri"/>
            </a:endParaRPr>
          </a:p>
        </p:txBody>
      </p:sp>
      <p:cxnSp>
        <p:nvCxnSpPr>
          <p:cNvPr id="12" name="Connettore 2 11"/>
          <p:cNvCxnSpPr/>
          <p:nvPr/>
        </p:nvCxnSpPr>
        <p:spPr>
          <a:xfrm flipH="1">
            <a:off x="1824182" y="1928091"/>
            <a:ext cx="1985818" cy="1154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Rettangolo 17"/>
          <p:cNvSpPr/>
          <p:nvPr/>
        </p:nvSpPr>
        <p:spPr>
          <a:xfrm>
            <a:off x="3751437" y="1731880"/>
            <a:ext cx="1364034" cy="369332"/>
          </a:xfrm>
          <a:prstGeom prst="rect">
            <a:avLst/>
          </a:prstGeom>
        </p:spPr>
        <p:txBody>
          <a:bodyPr wrap="none">
            <a:spAutoFit/>
          </a:bodyPr>
          <a:lstStyle/>
          <a:p>
            <a:pPr algn="ctr"/>
            <a:r>
              <a:rPr lang="en-GB" b="1" i="1" dirty="0">
                <a:solidFill>
                  <a:srgbClr val="FF0000"/>
                </a:solidFill>
                <a:latin typeface="Cambria"/>
                <a:cs typeface="Cambria"/>
              </a:rPr>
              <a:t>Acqua Alta</a:t>
            </a:r>
          </a:p>
        </p:txBody>
      </p:sp>
      <p:sp>
        <p:nvSpPr>
          <p:cNvPr id="21" name="Rettangolo 20"/>
          <p:cNvSpPr/>
          <p:nvPr/>
        </p:nvSpPr>
        <p:spPr>
          <a:xfrm>
            <a:off x="8047182" y="1778108"/>
            <a:ext cx="3325090" cy="923330"/>
          </a:xfrm>
          <a:prstGeom prst="rect">
            <a:avLst/>
          </a:prstGeom>
        </p:spPr>
        <p:txBody>
          <a:bodyPr wrap="square">
            <a:spAutoFit/>
          </a:bodyPr>
          <a:lstStyle/>
          <a:p>
            <a:r>
              <a:rPr lang="en-US" b="1" dirty="0" smtClean="0">
                <a:latin typeface="Cambria"/>
                <a:cs typeface="Cambria"/>
              </a:rPr>
              <a:t>Winds</a:t>
            </a:r>
          </a:p>
          <a:p>
            <a:r>
              <a:rPr lang="en-US" dirty="0" smtClean="0">
                <a:latin typeface="Cambria"/>
                <a:cs typeface="Cambria"/>
              </a:rPr>
              <a:t>2.75</a:t>
            </a:r>
            <a:r>
              <a:rPr lang="en-US" dirty="0">
                <a:latin typeface="Cambria"/>
                <a:cs typeface="Cambria"/>
              </a:rPr>
              <a:t>-</a:t>
            </a:r>
            <a:r>
              <a:rPr lang="en-US" dirty="0" smtClean="0">
                <a:latin typeface="Cambria"/>
                <a:cs typeface="Cambria"/>
              </a:rPr>
              <a:t>km</a:t>
            </a:r>
            <a:endParaRPr lang="en-US" dirty="0">
              <a:latin typeface="Cambria"/>
              <a:cs typeface="Cambria"/>
            </a:endParaRPr>
          </a:p>
          <a:p>
            <a:r>
              <a:rPr lang="en-US" dirty="0" smtClean="0">
                <a:latin typeface="Cambria"/>
                <a:cs typeface="Cambria"/>
              </a:rPr>
              <a:t>hourly</a:t>
            </a:r>
            <a:endParaRPr lang="en-GB" dirty="0"/>
          </a:p>
        </p:txBody>
      </p:sp>
    </p:spTree>
    <p:extLst>
      <p:ext uri="{BB962C8B-B14F-4D97-AF65-F5344CB8AC3E}">
        <p14:creationId xmlns:p14="http://schemas.microsoft.com/office/powerpoint/2010/main" val="3387392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3" end="3"/>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4" end="4"/>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buFont typeface="+mj-ea"/>
              <a:buAutoNum type="circleNumDbPlain"/>
              <a:defRPr/>
            </a:pPr>
            <a:endParaRPr lang="it-IT" sz="2000" dirty="0"/>
          </a:p>
        </p:txBody>
      </p:sp>
      <p:sp>
        <p:nvSpPr>
          <p:cNvPr id="11" name="CasellaDiTesto 10"/>
          <p:cNvSpPr txBox="1"/>
          <p:nvPr/>
        </p:nvSpPr>
        <p:spPr>
          <a:xfrm>
            <a:off x="107504" y="692696"/>
            <a:ext cx="8928992" cy="4893647"/>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Space-</a:t>
            </a:r>
            <a:r>
              <a:rPr lang="en-GB" sz="3200" b="1" i="1" dirty="0">
                <a:solidFill>
                  <a:srgbClr val="0000FF"/>
                </a:solidFill>
                <a:latin typeface="Cambria"/>
                <a:cs typeface="Cambria"/>
              </a:rPr>
              <a:t>T</a:t>
            </a:r>
            <a:r>
              <a:rPr lang="en-GB" sz="3200" b="1" i="1" dirty="0" smtClean="0">
                <a:solidFill>
                  <a:srgbClr val="0000FF"/>
                </a:solidFill>
                <a:latin typeface="Cambria"/>
                <a:cs typeface="Cambria"/>
              </a:rPr>
              <a:t>ime extremes, </a:t>
            </a:r>
            <a:r>
              <a:rPr lang="en-GB" sz="3200" b="1" i="1" dirty="0" smtClean="0">
                <a:latin typeface="Cambria"/>
                <a:cs typeface="Cambria"/>
              </a:rPr>
              <a:t>WAM &amp; WW3 vs. OBS</a:t>
            </a:r>
            <a:endParaRPr lang="en-GB" sz="3200" b="1" i="1" dirty="0">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pic>
        <p:nvPicPr>
          <p:cNvPr id="15" name="Immagine 14"/>
          <p:cNvPicPr/>
          <p:nvPr/>
        </p:nvPicPr>
        <p:blipFill rotWithShape="1">
          <a:blip r:embed="rId5">
            <a:extLst>
              <a:ext uri="{28A0092B-C50C-407E-A947-70E740481C1C}">
                <a14:useLocalDpi xmlns:a14="http://schemas.microsoft.com/office/drawing/2010/main" val="0"/>
              </a:ext>
            </a:extLst>
          </a:blip>
          <a:srcRect r="52403"/>
          <a:stretch/>
        </p:blipFill>
        <p:spPr bwMode="auto">
          <a:xfrm>
            <a:off x="854363" y="1466269"/>
            <a:ext cx="3544455" cy="5080000"/>
          </a:xfrm>
          <a:prstGeom prst="rect">
            <a:avLst/>
          </a:prstGeom>
          <a:noFill/>
          <a:ln>
            <a:noFill/>
          </a:ln>
        </p:spPr>
      </p:pic>
      <p:sp>
        <p:nvSpPr>
          <p:cNvPr id="5" name="Rettangolo 4"/>
          <p:cNvSpPr/>
          <p:nvPr/>
        </p:nvSpPr>
        <p:spPr>
          <a:xfrm>
            <a:off x="4547556" y="1754975"/>
            <a:ext cx="4400954" cy="2492990"/>
          </a:xfrm>
          <a:prstGeom prst="rect">
            <a:avLst/>
          </a:prstGeom>
        </p:spPr>
        <p:txBody>
          <a:bodyPr wrap="square">
            <a:spAutoFit/>
          </a:bodyPr>
          <a:lstStyle/>
          <a:p>
            <a:r>
              <a:rPr lang="en-GB" b="1" dirty="0" smtClean="0">
                <a:latin typeface="Calibri"/>
                <a:cs typeface="Calibri"/>
              </a:rPr>
              <a:t>Extreme values normalized </a:t>
            </a:r>
            <a:r>
              <a:rPr lang="en-GB" dirty="0" smtClean="0">
                <a:latin typeface="Calibri"/>
                <a:cs typeface="Calibri"/>
              </a:rPr>
              <a:t>with </a:t>
            </a:r>
            <a:r>
              <a:rPr lang="en-GB" i="1" dirty="0" smtClean="0">
                <a:latin typeface="Calibri"/>
                <a:cs typeface="Calibri"/>
              </a:rPr>
              <a:t>H</a:t>
            </a:r>
            <a:r>
              <a:rPr lang="en-GB" baseline="-25000" dirty="0" smtClean="0">
                <a:latin typeface="Calibri"/>
                <a:cs typeface="Calibri"/>
              </a:rPr>
              <a:t>s</a:t>
            </a:r>
            <a:r>
              <a:rPr lang="en-GB" dirty="0" smtClean="0">
                <a:latin typeface="Calibri"/>
                <a:cs typeface="Calibri"/>
              </a:rPr>
              <a:t> to remove bias due to sea severity</a:t>
            </a:r>
          </a:p>
          <a:p>
            <a:r>
              <a:rPr lang="en-GB" dirty="0" smtClean="0">
                <a:latin typeface="Calibri"/>
                <a:cs typeface="Calibri"/>
              </a:rPr>
              <a:t> </a:t>
            </a:r>
          </a:p>
          <a:p>
            <a:pPr marL="285750" indent="-285750">
              <a:buFont typeface="Arial"/>
              <a:buChar char="•"/>
            </a:pPr>
            <a:r>
              <a:rPr lang="en-GB" i="1" dirty="0" smtClean="0">
                <a:latin typeface="Calibri"/>
                <a:cs typeface="Calibri"/>
              </a:rPr>
              <a:t>mod</a:t>
            </a:r>
            <a:r>
              <a:rPr lang="en-GB" dirty="0" smtClean="0">
                <a:latin typeface="Calibri"/>
                <a:cs typeface="Calibri"/>
              </a:rPr>
              <a:t> (Model)</a:t>
            </a:r>
          </a:p>
          <a:p>
            <a:pPr marL="285750" indent="-285750">
              <a:buFont typeface="Arial"/>
              <a:buChar char="•"/>
            </a:pPr>
            <a:r>
              <a:rPr lang="en-GB" i="1" dirty="0" err="1" smtClean="0">
                <a:latin typeface="Calibri"/>
                <a:cs typeface="Calibri"/>
              </a:rPr>
              <a:t>obs</a:t>
            </a:r>
            <a:r>
              <a:rPr lang="en-GB" dirty="0" smtClean="0">
                <a:latin typeface="Calibri"/>
                <a:cs typeface="Calibri"/>
              </a:rPr>
              <a:t> (observation)</a:t>
            </a:r>
          </a:p>
          <a:p>
            <a:pPr marL="285750" indent="-285750">
              <a:buFont typeface="Arial"/>
              <a:buChar char="•"/>
            </a:pPr>
            <a:endParaRPr lang="en-GB" dirty="0" smtClean="0">
              <a:latin typeface="Calibri"/>
              <a:cs typeface="Calibri"/>
            </a:endParaRPr>
          </a:p>
          <a:p>
            <a:pPr marL="285750" indent="-285750">
              <a:buFont typeface="Arial"/>
              <a:buChar char="•"/>
            </a:pPr>
            <a:r>
              <a:rPr lang="en-GB" dirty="0" smtClean="0">
                <a:latin typeface="Calibri"/>
                <a:cs typeface="Calibri"/>
              </a:rPr>
              <a:t>Legend: bias of normalized extremes (on average, </a:t>
            </a:r>
            <a:r>
              <a:rPr lang="en-GB" b="1" dirty="0" smtClean="0">
                <a:latin typeface="Calibri"/>
                <a:cs typeface="Calibri"/>
              </a:rPr>
              <a:t>&lt; a  few percentage of </a:t>
            </a:r>
            <a:r>
              <a:rPr lang="en-GB" b="1" i="1" dirty="0" smtClean="0">
                <a:latin typeface="Calibri"/>
                <a:cs typeface="Calibri"/>
              </a:rPr>
              <a:t>H</a:t>
            </a:r>
            <a:r>
              <a:rPr lang="en-GB" b="1" baseline="-25000" dirty="0" smtClean="0">
                <a:latin typeface="Calibri"/>
                <a:cs typeface="Calibri"/>
              </a:rPr>
              <a:t>s</a:t>
            </a:r>
            <a:r>
              <a:rPr lang="en-GB" dirty="0" smtClean="0">
                <a:latin typeface="Calibri"/>
                <a:cs typeface="Calibri"/>
              </a:rPr>
              <a:t>)</a:t>
            </a:r>
          </a:p>
          <a:p>
            <a:endParaRPr lang="en-GB" baseline="-25000" dirty="0"/>
          </a:p>
        </p:txBody>
      </p:sp>
    </p:spTree>
    <p:extLst>
      <p:ext uri="{BB962C8B-B14F-4D97-AF65-F5344CB8AC3E}">
        <p14:creationId xmlns:p14="http://schemas.microsoft.com/office/powerpoint/2010/main" val="29971224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buFont typeface="+mj-ea"/>
              <a:buAutoNum type="circleNumDbPlain"/>
              <a:defRPr/>
            </a:pPr>
            <a:endParaRPr lang="it-IT" sz="2000" dirty="0"/>
          </a:p>
        </p:txBody>
      </p:sp>
      <p:sp>
        <p:nvSpPr>
          <p:cNvPr id="11" name="CasellaDiTesto 10"/>
          <p:cNvSpPr txBox="1"/>
          <p:nvPr/>
        </p:nvSpPr>
        <p:spPr>
          <a:xfrm>
            <a:off x="107504" y="692696"/>
            <a:ext cx="8928992" cy="4893647"/>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Space-</a:t>
            </a:r>
            <a:r>
              <a:rPr lang="en-GB" sz="3200" b="1" i="1" dirty="0">
                <a:solidFill>
                  <a:srgbClr val="0000FF"/>
                </a:solidFill>
                <a:latin typeface="Cambria"/>
                <a:cs typeface="Cambria"/>
              </a:rPr>
              <a:t>T</a:t>
            </a:r>
            <a:r>
              <a:rPr lang="en-GB" sz="3200" b="1" i="1" dirty="0" smtClean="0">
                <a:solidFill>
                  <a:srgbClr val="0000FF"/>
                </a:solidFill>
                <a:latin typeface="Cambria"/>
                <a:cs typeface="Cambria"/>
              </a:rPr>
              <a:t>ime extremes, </a:t>
            </a:r>
            <a:r>
              <a:rPr lang="en-GB" sz="3200" b="1" i="1" dirty="0" smtClean="0">
                <a:latin typeface="Cambria"/>
                <a:cs typeface="Cambria"/>
              </a:rPr>
              <a:t>WAM &amp; WW3 vs. OBS</a:t>
            </a:r>
            <a:endParaRPr lang="en-GB" sz="3200" b="1" i="1" dirty="0">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r>
              <a:rPr lang="en-GB" sz="3200" dirty="0">
                <a:latin typeface="Calibri"/>
                <a:cs typeface="Calibri"/>
              </a:rPr>
              <a:t>normalized </a:t>
            </a: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pic>
        <p:nvPicPr>
          <p:cNvPr id="15" name="Immagine 14"/>
          <p:cNvPicPr/>
          <p:nvPr/>
        </p:nvPicPr>
        <p:blipFill>
          <a:blip r:embed="rId5">
            <a:extLst>
              <a:ext uri="{28A0092B-C50C-407E-A947-70E740481C1C}">
                <a14:useLocalDpi xmlns:a14="http://schemas.microsoft.com/office/drawing/2010/main" val="0"/>
              </a:ext>
            </a:extLst>
          </a:blip>
          <a:srcRect/>
          <a:stretch>
            <a:fillRect/>
          </a:stretch>
        </p:blipFill>
        <p:spPr bwMode="auto">
          <a:xfrm>
            <a:off x="854363" y="1466269"/>
            <a:ext cx="7446817" cy="5080000"/>
          </a:xfrm>
          <a:prstGeom prst="rect">
            <a:avLst/>
          </a:prstGeom>
          <a:noFill/>
          <a:ln>
            <a:noFill/>
          </a:ln>
        </p:spPr>
      </p:pic>
      <p:sp>
        <p:nvSpPr>
          <p:cNvPr id="2" name="Rettangolo 1"/>
          <p:cNvSpPr/>
          <p:nvPr/>
        </p:nvSpPr>
        <p:spPr>
          <a:xfrm>
            <a:off x="8017813" y="1756619"/>
            <a:ext cx="1007795" cy="646331"/>
          </a:xfrm>
          <a:prstGeom prst="rect">
            <a:avLst/>
          </a:prstGeom>
        </p:spPr>
        <p:txBody>
          <a:bodyPr wrap="none">
            <a:spAutoFit/>
          </a:bodyPr>
          <a:lstStyle/>
          <a:p>
            <a:r>
              <a:rPr lang="en-GB" dirty="0" smtClean="0">
                <a:solidFill>
                  <a:srgbClr val="FF0000"/>
                </a:solidFill>
                <a:latin typeface="Calibri"/>
                <a:cs typeface="Calibri"/>
              </a:rPr>
              <a:t>See note</a:t>
            </a:r>
          </a:p>
          <a:p>
            <a:r>
              <a:rPr lang="en-GB" dirty="0" smtClean="0">
                <a:solidFill>
                  <a:srgbClr val="FF0000"/>
                </a:solidFill>
                <a:latin typeface="Calibri"/>
                <a:cs typeface="Calibri"/>
              </a:rPr>
              <a:t>below</a:t>
            </a:r>
            <a:endParaRPr lang="en-GB" dirty="0">
              <a:solidFill>
                <a:srgbClr val="FF0000"/>
              </a:solidFill>
            </a:endParaRPr>
          </a:p>
        </p:txBody>
      </p:sp>
    </p:spTree>
    <p:extLst>
      <p:ext uri="{BB962C8B-B14F-4D97-AF65-F5344CB8AC3E}">
        <p14:creationId xmlns:p14="http://schemas.microsoft.com/office/powerpoint/2010/main" val="6648148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buFont typeface="+mj-ea"/>
              <a:buAutoNum type="circleNumDbPlain"/>
              <a:defRPr/>
            </a:pPr>
            <a:endParaRPr lang="it-IT" sz="2000" dirty="0"/>
          </a:p>
        </p:txBody>
      </p:sp>
      <p:sp>
        <p:nvSpPr>
          <p:cNvPr id="11" name="CasellaDiTesto 10"/>
          <p:cNvSpPr txBox="1"/>
          <p:nvPr/>
        </p:nvSpPr>
        <p:spPr>
          <a:xfrm>
            <a:off x="107504" y="692696"/>
            <a:ext cx="8928992" cy="4893647"/>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T</a:t>
            </a:r>
            <a:r>
              <a:rPr lang="en-GB" sz="3200" b="1" i="1" dirty="0">
                <a:solidFill>
                  <a:srgbClr val="0000FF"/>
                </a:solidFill>
                <a:latin typeface="Cambria"/>
                <a:cs typeface="Cambria"/>
              </a:rPr>
              <a:t>ime extremes, </a:t>
            </a:r>
            <a:r>
              <a:rPr lang="en-GB" sz="3200" b="1" i="1" dirty="0" smtClean="0">
                <a:latin typeface="Cambria"/>
                <a:cs typeface="Cambria"/>
              </a:rPr>
              <a:t>WAM vs</a:t>
            </a:r>
            <a:r>
              <a:rPr lang="en-GB" sz="3200" b="1" i="1" dirty="0">
                <a:latin typeface="Cambria"/>
                <a:cs typeface="Cambria"/>
              </a:rPr>
              <a:t>. </a:t>
            </a:r>
            <a:r>
              <a:rPr lang="en-GB" sz="3200" b="1" i="1" dirty="0" smtClean="0">
                <a:solidFill>
                  <a:srgbClr val="000000"/>
                </a:solidFill>
                <a:latin typeface="Cambria"/>
                <a:cs typeface="Cambria"/>
              </a:rPr>
              <a:t>OB</a:t>
            </a:r>
            <a:r>
              <a:rPr lang="en-GB" sz="3200" b="1" i="1" dirty="0">
                <a:solidFill>
                  <a:srgbClr val="000000"/>
                </a:solidFill>
                <a:latin typeface="Cambria"/>
                <a:cs typeface="Cambria"/>
              </a:rPr>
              <a:t>S</a:t>
            </a:r>
            <a:r>
              <a:rPr lang="en-GB" sz="3200" b="1" i="1" dirty="0" smtClean="0">
                <a:solidFill>
                  <a:srgbClr val="000000"/>
                </a:solidFill>
                <a:latin typeface="Cambria"/>
                <a:cs typeface="Cambria"/>
              </a:rPr>
              <a:t> (Acqua Alta)</a:t>
            </a:r>
            <a:endParaRPr lang="en-GB" sz="3200" b="1" i="1" dirty="0">
              <a:solidFill>
                <a:srgbClr val="000000"/>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1563" y="1483917"/>
            <a:ext cx="8819103" cy="4308569"/>
          </a:xfrm>
          <a:prstGeom prst="rect">
            <a:avLst/>
          </a:prstGeom>
          <a:noFill/>
          <a:ln>
            <a:noFill/>
          </a:ln>
        </p:spPr>
      </p:pic>
      <p:sp>
        <p:nvSpPr>
          <p:cNvPr id="2" name="Rettangolo 1"/>
          <p:cNvSpPr/>
          <p:nvPr/>
        </p:nvSpPr>
        <p:spPr>
          <a:xfrm>
            <a:off x="138457" y="6040119"/>
            <a:ext cx="8917826" cy="369332"/>
          </a:xfrm>
          <a:prstGeom prst="rect">
            <a:avLst/>
          </a:prstGeom>
        </p:spPr>
        <p:txBody>
          <a:bodyPr wrap="none">
            <a:spAutoFit/>
          </a:bodyPr>
          <a:lstStyle/>
          <a:p>
            <a:r>
              <a:rPr lang="en-GB" dirty="0" smtClean="0">
                <a:latin typeface="Calibri"/>
                <a:cs typeface="Calibri"/>
              </a:rPr>
              <a:t>Fair agreement between model time extremes and observations (Forristall and Naess models)</a:t>
            </a:r>
            <a:endParaRPr lang="en-GB" dirty="0"/>
          </a:p>
        </p:txBody>
      </p:sp>
    </p:spTree>
    <p:extLst>
      <p:ext uri="{BB962C8B-B14F-4D97-AF65-F5344CB8AC3E}">
        <p14:creationId xmlns:p14="http://schemas.microsoft.com/office/powerpoint/2010/main" val="25615800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buFont typeface="+mj-ea"/>
              <a:buAutoNum type="circleNumDbPlain"/>
              <a:defRPr/>
            </a:pPr>
            <a:endParaRPr lang="it-IT" sz="2000" dirty="0"/>
          </a:p>
        </p:txBody>
      </p:sp>
      <p:sp>
        <p:nvSpPr>
          <p:cNvPr id="11" name="CasellaDiTesto 10"/>
          <p:cNvSpPr txBox="1"/>
          <p:nvPr/>
        </p:nvSpPr>
        <p:spPr>
          <a:xfrm>
            <a:off x="107504" y="692696"/>
            <a:ext cx="8928992" cy="4893647"/>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T</a:t>
            </a:r>
            <a:r>
              <a:rPr lang="en-GB" sz="3200" b="1" i="1" dirty="0">
                <a:solidFill>
                  <a:srgbClr val="0000FF"/>
                </a:solidFill>
                <a:latin typeface="Cambria"/>
                <a:cs typeface="Cambria"/>
              </a:rPr>
              <a:t>ime extremes, </a:t>
            </a:r>
            <a:r>
              <a:rPr lang="en-GB" sz="3200" b="1" i="1" dirty="0" smtClean="0">
                <a:latin typeface="Cambria"/>
                <a:cs typeface="Cambria"/>
              </a:rPr>
              <a:t>WAM vs</a:t>
            </a:r>
            <a:r>
              <a:rPr lang="en-GB" sz="3200" b="1" i="1" dirty="0">
                <a:latin typeface="Cambria"/>
                <a:cs typeface="Cambria"/>
              </a:rPr>
              <a:t>. </a:t>
            </a:r>
            <a:r>
              <a:rPr lang="en-GB" sz="3200" b="1" i="1" dirty="0" smtClean="0">
                <a:solidFill>
                  <a:srgbClr val="000000"/>
                </a:solidFill>
                <a:latin typeface="Cambria"/>
                <a:cs typeface="Cambria"/>
              </a:rPr>
              <a:t>OBS (North Sea)</a:t>
            </a:r>
            <a:endParaRPr lang="en-GB" sz="3200" b="1" i="1" dirty="0">
              <a:solidFill>
                <a:srgbClr val="000000"/>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pic>
        <p:nvPicPr>
          <p:cNvPr id="3" name="Immagine 2"/>
          <p:cNvPicPr>
            <a:picLocks noChangeAspect="1"/>
          </p:cNvPicPr>
          <p:nvPr/>
        </p:nvPicPr>
        <p:blipFill>
          <a:blip r:embed="rId5"/>
          <a:stretch>
            <a:fillRect/>
          </a:stretch>
        </p:blipFill>
        <p:spPr>
          <a:xfrm>
            <a:off x="127000" y="2500741"/>
            <a:ext cx="8913091" cy="2076837"/>
          </a:xfrm>
          <a:prstGeom prst="rect">
            <a:avLst/>
          </a:prstGeom>
        </p:spPr>
      </p:pic>
    </p:spTree>
    <p:extLst>
      <p:ext uri="{BB962C8B-B14F-4D97-AF65-F5344CB8AC3E}">
        <p14:creationId xmlns:p14="http://schemas.microsoft.com/office/powerpoint/2010/main" val="17361145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5509200"/>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ABSTRACT (1/3)</a:t>
            </a:r>
          </a:p>
          <a:p>
            <a:pPr marL="342900" indent="-342900" algn="just">
              <a:buFontTx/>
              <a:buChar char="-"/>
            </a:pPr>
            <a:endParaRPr lang="en-GB" sz="3200" b="1" i="1" dirty="0">
              <a:solidFill>
                <a:srgbClr val="0000FF"/>
              </a:solidFill>
              <a:latin typeface="Cambria"/>
              <a:cs typeface="Cambria"/>
            </a:endParaRPr>
          </a:p>
          <a:p>
            <a:pPr algn="just"/>
            <a:r>
              <a:rPr lang="en-GB" sz="2400" dirty="0">
                <a:solidFill>
                  <a:srgbClr val="000000"/>
                </a:solidFill>
                <a:latin typeface="Cambria"/>
                <a:cs typeface="Cambria"/>
              </a:rPr>
              <a:t>Reliable prediction of </a:t>
            </a:r>
            <a:r>
              <a:rPr lang="en-GB" sz="2400" b="1" dirty="0">
                <a:solidFill>
                  <a:srgbClr val="000000"/>
                </a:solidFill>
                <a:latin typeface="Cambria"/>
                <a:cs typeface="Cambria"/>
              </a:rPr>
              <a:t>oceanic waves </a:t>
            </a:r>
            <a:r>
              <a:rPr lang="en-GB" sz="2400" dirty="0">
                <a:solidFill>
                  <a:srgbClr val="000000"/>
                </a:solidFill>
                <a:latin typeface="Cambria"/>
                <a:cs typeface="Cambria"/>
              </a:rPr>
              <a:t>during severe marine </a:t>
            </a:r>
            <a:r>
              <a:rPr lang="en-GB" sz="2400" b="1" dirty="0">
                <a:solidFill>
                  <a:srgbClr val="000000"/>
                </a:solidFill>
                <a:latin typeface="Cambria"/>
                <a:cs typeface="Cambria"/>
              </a:rPr>
              <a:t>storms</a:t>
            </a:r>
            <a:r>
              <a:rPr lang="en-GB" sz="2400" dirty="0">
                <a:solidFill>
                  <a:srgbClr val="000000"/>
                </a:solidFill>
                <a:latin typeface="Cambria"/>
                <a:cs typeface="Cambria"/>
              </a:rPr>
              <a:t> has always been foremost for offshore platform design, coastal activities, and navigation safety. Indeed, many damaging </a:t>
            </a:r>
            <a:r>
              <a:rPr lang="en-GB" sz="2400" b="1" dirty="0">
                <a:solidFill>
                  <a:srgbClr val="000000"/>
                </a:solidFill>
                <a:latin typeface="Cambria"/>
                <a:cs typeface="Cambria"/>
              </a:rPr>
              <a:t>accidents</a:t>
            </a:r>
            <a:r>
              <a:rPr lang="en-GB" sz="2400" dirty="0">
                <a:solidFill>
                  <a:srgbClr val="000000"/>
                </a:solidFill>
                <a:latin typeface="Cambria"/>
                <a:cs typeface="Cambria"/>
              </a:rPr>
              <a:t> and casualties during storms were ascribed to the impact with abnormal and unexpected </a:t>
            </a:r>
            <a:r>
              <a:rPr lang="en-GB" sz="2400" dirty="0" smtClean="0">
                <a:solidFill>
                  <a:srgbClr val="000000"/>
                </a:solidFill>
                <a:latin typeface="Cambria"/>
                <a:cs typeface="Cambria"/>
              </a:rPr>
              <a:t>waves.</a:t>
            </a:r>
          </a:p>
          <a:p>
            <a:pPr algn="just"/>
            <a:endParaRPr lang="en-GB" sz="2400" dirty="0">
              <a:solidFill>
                <a:srgbClr val="000000"/>
              </a:solidFill>
              <a:latin typeface="Cambria"/>
              <a:cs typeface="Cambria"/>
            </a:endParaRPr>
          </a:p>
          <a:p>
            <a:pPr algn="just"/>
            <a:r>
              <a:rPr lang="en-GB" sz="2400" dirty="0" smtClean="0">
                <a:solidFill>
                  <a:srgbClr val="000000"/>
                </a:solidFill>
                <a:latin typeface="Cambria"/>
                <a:cs typeface="Cambria"/>
              </a:rPr>
              <a:t>However</a:t>
            </a:r>
            <a:r>
              <a:rPr lang="en-GB" sz="2400" dirty="0">
                <a:solidFill>
                  <a:srgbClr val="000000"/>
                </a:solidFill>
                <a:latin typeface="Cambria"/>
                <a:cs typeface="Cambria"/>
              </a:rPr>
              <a:t>, predicting </a:t>
            </a:r>
            <a:r>
              <a:rPr lang="en-GB" sz="2400" b="1" dirty="0">
                <a:solidFill>
                  <a:srgbClr val="000000"/>
                </a:solidFill>
                <a:latin typeface="Cambria"/>
                <a:cs typeface="Cambria"/>
              </a:rPr>
              <a:t>extreme wave </a:t>
            </a:r>
            <a:r>
              <a:rPr lang="en-GB" sz="2400" dirty="0">
                <a:solidFill>
                  <a:srgbClr val="000000"/>
                </a:solidFill>
                <a:latin typeface="Cambria"/>
                <a:cs typeface="Cambria"/>
              </a:rPr>
              <a:t>occurrence is a challenging task, at first, because of their inherent randomness, and because the observation of large ocean waves, of primary importance to assess theoretical and numerical models, is limited by the costs and risks of deployment during severe open-ocean sea-state conditions</a:t>
            </a:r>
            <a:r>
              <a:rPr lang="en-GB" sz="2400" dirty="0" smtClean="0">
                <a:solidFill>
                  <a:srgbClr val="000000"/>
                </a:solidFill>
                <a:latin typeface="Cambria"/>
                <a:cs typeface="Cambria"/>
              </a:rPr>
              <a:t>.</a:t>
            </a:r>
          </a:p>
        </p:txBody>
      </p:sp>
    </p:spTree>
    <p:extLst>
      <p:ext uri="{BB962C8B-B14F-4D97-AF65-F5344CB8AC3E}">
        <p14:creationId xmlns:p14="http://schemas.microsoft.com/office/powerpoint/2010/main" val="37819292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buFont typeface="+mj-ea"/>
              <a:buAutoNum type="circleNumDbPlain"/>
              <a:defRPr/>
            </a:pPr>
            <a:endParaRPr lang="it-IT" sz="2000" dirty="0"/>
          </a:p>
        </p:txBody>
      </p:sp>
      <p:sp>
        <p:nvSpPr>
          <p:cNvPr id="11" name="CasellaDiTesto 10"/>
          <p:cNvSpPr txBox="1"/>
          <p:nvPr/>
        </p:nvSpPr>
        <p:spPr>
          <a:xfrm>
            <a:off x="107504" y="692696"/>
            <a:ext cx="8928992" cy="4893647"/>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WAM and WW3 Source Term </a:t>
            </a:r>
            <a:r>
              <a:rPr lang="en-GB" sz="3200" b="1" i="1" dirty="0" smtClean="0">
                <a:latin typeface="Cambria"/>
                <a:cs typeface="Cambria"/>
              </a:rPr>
              <a:t>comparison</a:t>
            </a:r>
            <a:endParaRPr lang="en-GB" sz="3200" b="1" i="1" dirty="0">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635" y="2055090"/>
            <a:ext cx="4973429" cy="3394365"/>
          </a:xfrm>
          <a:prstGeom prst="rect">
            <a:avLst/>
          </a:prstGeom>
          <a:noFill/>
          <a:ln>
            <a:noFill/>
          </a:ln>
        </p:spPr>
      </p:pic>
      <p:pic>
        <p:nvPicPr>
          <p:cNvPr id="3" name="Immagine 2"/>
          <p:cNvPicPr>
            <a:picLocks noChangeAspect="1"/>
          </p:cNvPicPr>
          <p:nvPr/>
        </p:nvPicPr>
        <p:blipFill>
          <a:blip r:embed="rId6"/>
          <a:stretch>
            <a:fillRect/>
          </a:stretch>
        </p:blipFill>
        <p:spPr>
          <a:xfrm>
            <a:off x="4747574" y="2701633"/>
            <a:ext cx="4268265" cy="2055091"/>
          </a:xfrm>
          <a:prstGeom prst="rect">
            <a:avLst/>
          </a:prstGeom>
        </p:spPr>
      </p:pic>
      <p:sp>
        <p:nvSpPr>
          <p:cNvPr id="2" name="Rettangolo 1"/>
          <p:cNvSpPr/>
          <p:nvPr/>
        </p:nvSpPr>
        <p:spPr>
          <a:xfrm>
            <a:off x="314893" y="5760482"/>
            <a:ext cx="5585558" cy="369332"/>
          </a:xfrm>
          <a:prstGeom prst="rect">
            <a:avLst/>
          </a:prstGeom>
        </p:spPr>
        <p:txBody>
          <a:bodyPr wrap="none">
            <a:spAutoFit/>
          </a:bodyPr>
          <a:lstStyle/>
          <a:p>
            <a:r>
              <a:rPr lang="en-GB" dirty="0" smtClean="0">
                <a:solidFill>
                  <a:srgbClr val="000000"/>
                </a:solidFill>
                <a:latin typeface="Cambria"/>
                <a:cs typeface="Cambria"/>
              </a:rPr>
              <a:t>On average, small differences between WAM and WW3</a:t>
            </a:r>
            <a:endParaRPr lang="en-GB" dirty="0"/>
          </a:p>
        </p:txBody>
      </p:sp>
    </p:spTree>
    <p:extLst>
      <p:ext uri="{BB962C8B-B14F-4D97-AF65-F5344CB8AC3E}">
        <p14:creationId xmlns:p14="http://schemas.microsoft.com/office/powerpoint/2010/main" val="11802365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1" name="CasellaDiTesto 10"/>
          <p:cNvSpPr txBox="1"/>
          <p:nvPr/>
        </p:nvSpPr>
        <p:spPr>
          <a:xfrm>
            <a:off x="107504" y="692696"/>
            <a:ext cx="8928992" cy="5755421"/>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Summary </a:t>
            </a:r>
            <a:r>
              <a:rPr lang="en-GB" sz="3200" b="1" i="1" dirty="0">
                <a:solidFill>
                  <a:srgbClr val="0000FF"/>
                </a:solidFill>
                <a:latin typeface="Cambria"/>
                <a:cs typeface="Cambria"/>
              </a:rPr>
              <a:t>(</a:t>
            </a:r>
            <a:r>
              <a:rPr lang="en-GB" sz="3200" b="1" i="1" dirty="0" smtClean="0">
                <a:solidFill>
                  <a:srgbClr val="0000FF"/>
                </a:solidFill>
                <a:latin typeface="Cambria"/>
                <a:cs typeface="Cambria"/>
              </a:rPr>
              <a:t>Phase2)</a:t>
            </a:r>
          </a:p>
          <a:p>
            <a:pPr algn="just"/>
            <a:endParaRPr lang="en-GB" sz="2400" dirty="0" smtClean="0">
              <a:solidFill>
                <a:srgbClr val="000000"/>
              </a:solidFill>
              <a:latin typeface="Cambria"/>
              <a:cs typeface="Cambria"/>
            </a:endParaRPr>
          </a:p>
          <a:p>
            <a:pPr algn="just"/>
            <a:endParaRPr lang="en-GB" sz="2400" dirty="0" smtClean="0">
              <a:solidFill>
                <a:srgbClr val="000000"/>
              </a:solidFill>
              <a:latin typeface="Cambria"/>
              <a:cs typeface="Cambria"/>
            </a:endParaRPr>
          </a:p>
          <a:p>
            <a:pPr marL="457200" indent="-457200" algn="just">
              <a:buFont typeface="Arial"/>
              <a:buChar char="•"/>
            </a:pPr>
            <a:r>
              <a:rPr lang="en-GB" sz="2400" dirty="0" smtClean="0">
                <a:solidFill>
                  <a:srgbClr val="000000"/>
                </a:solidFill>
                <a:latin typeface="Cambria"/>
                <a:cs typeface="Cambria"/>
              </a:rPr>
              <a:t>WAM and WW3 model estimates </a:t>
            </a:r>
            <a:r>
              <a:rPr lang="en-GB" sz="2400" dirty="0">
                <a:solidFill>
                  <a:srgbClr val="000000"/>
                </a:solidFill>
                <a:latin typeface="Cambria"/>
                <a:cs typeface="Cambria"/>
              </a:rPr>
              <a:t>of normalized </a:t>
            </a:r>
            <a:r>
              <a:rPr lang="en-GB" sz="2400" b="1" dirty="0">
                <a:solidFill>
                  <a:srgbClr val="000000"/>
                </a:solidFill>
                <a:latin typeface="Cambria"/>
                <a:cs typeface="Cambria"/>
              </a:rPr>
              <a:t>space-time maximum wave parameters</a:t>
            </a:r>
            <a:r>
              <a:rPr lang="en-GB" sz="2400" dirty="0">
                <a:solidFill>
                  <a:srgbClr val="000000"/>
                </a:solidFill>
                <a:latin typeface="Cambria"/>
                <a:cs typeface="Cambria"/>
              </a:rPr>
              <a:t> compared fairly with stereo </a:t>
            </a:r>
            <a:r>
              <a:rPr lang="en-GB" sz="2400" dirty="0" smtClean="0">
                <a:solidFill>
                  <a:srgbClr val="000000"/>
                </a:solidFill>
                <a:latin typeface="Cambria"/>
                <a:cs typeface="Cambria"/>
              </a:rPr>
              <a:t>observations</a:t>
            </a:r>
            <a:endParaRPr lang="en-GB" sz="2400" dirty="0">
              <a:solidFill>
                <a:srgbClr val="000000"/>
              </a:solidFill>
              <a:latin typeface="Cambria"/>
              <a:cs typeface="Cambria"/>
            </a:endParaRPr>
          </a:p>
          <a:p>
            <a:pPr algn="just"/>
            <a:endParaRPr lang="en-GB" sz="2400" dirty="0" smtClean="0">
              <a:solidFill>
                <a:srgbClr val="000000"/>
              </a:solidFill>
              <a:latin typeface="Cambria"/>
              <a:cs typeface="Cambria"/>
            </a:endParaRPr>
          </a:p>
          <a:p>
            <a:pPr marL="457200" indent="-457200" algn="just">
              <a:buFont typeface="Arial"/>
              <a:buChar char="•"/>
            </a:pPr>
            <a:r>
              <a:rPr lang="en-GB" sz="2400" dirty="0" smtClean="0">
                <a:solidFill>
                  <a:srgbClr val="000000"/>
                </a:solidFill>
                <a:latin typeface="Cambria"/>
                <a:cs typeface="Cambria"/>
              </a:rPr>
              <a:t>Adriatic and North Sea data indicates that WAM well reproduces </a:t>
            </a:r>
            <a:r>
              <a:rPr lang="en-GB" sz="2400" b="1" dirty="0" smtClean="0">
                <a:solidFill>
                  <a:srgbClr val="000000"/>
                </a:solidFill>
                <a:latin typeface="Cambria"/>
                <a:cs typeface="Cambria"/>
              </a:rPr>
              <a:t>time extremes</a:t>
            </a:r>
          </a:p>
          <a:p>
            <a:pPr algn="just"/>
            <a:endParaRPr lang="en-GB" sz="2400" dirty="0">
              <a:solidFill>
                <a:srgbClr val="000000"/>
              </a:solidFill>
              <a:latin typeface="Cambria"/>
              <a:cs typeface="Cambria"/>
            </a:endParaRPr>
          </a:p>
          <a:p>
            <a:pPr marL="457200" indent="-457200" algn="just">
              <a:buFont typeface="Arial"/>
              <a:buChar char="•"/>
            </a:pPr>
            <a:r>
              <a:rPr lang="en-GB" sz="2400" dirty="0" smtClean="0">
                <a:solidFill>
                  <a:srgbClr val="000000"/>
                </a:solidFill>
                <a:latin typeface="Cambria"/>
                <a:cs typeface="Cambria"/>
              </a:rPr>
              <a:t>The </a:t>
            </a:r>
            <a:r>
              <a:rPr lang="en-GB" sz="2400" b="1" dirty="0" smtClean="0">
                <a:solidFill>
                  <a:srgbClr val="000000"/>
                </a:solidFill>
                <a:latin typeface="Cambria"/>
                <a:cs typeface="Cambria"/>
              </a:rPr>
              <a:t>model choice (WAM, WW3)</a:t>
            </a:r>
            <a:r>
              <a:rPr lang="en-GB" sz="2400" dirty="0" smtClean="0">
                <a:solidFill>
                  <a:srgbClr val="000000"/>
                </a:solidFill>
                <a:latin typeface="Cambria"/>
                <a:cs typeface="Cambria"/>
              </a:rPr>
              <a:t> has impact for the more energetic storms (however, </a:t>
            </a:r>
            <a:r>
              <a:rPr lang="en-GB" sz="2400" dirty="0">
                <a:solidFill>
                  <a:srgbClr val="000000"/>
                </a:solidFill>
                <a:latin typeface="Cambria"/>
                <a:cs typeface="Cambria"/>
              </a:rPr>
              <a:t>few </a:t>
            </a:r>
            <a:r>
              <a:rPr lang="en-GB" sz="2400" dirty="0" smtClean="0">
                <a:solidFill>
                  <a:srgbClr val="000000"/>
                </a:solidFill>
                <a:latin typeface="Cambria"/>
                <a:cs typeface="Cambria"/>
              </a:rPr>
              <a:t>cases analyzed)</a:t>
            </a:r>
          </a:p>
          <a:p>
            <a:pPr marL="457200" indent="-457200" algn="just">
              <a:buFont typeface="Arial"/>
              <a:buChar char="•"/>
            </a:pPr>
            <a:endParaRPr lang="en-GB" sz="2400" dirty="0" smtClean="0">
              <a:solidFill>
                <a:srgbClr val="000000"/>
              </a:solidFill>
              <a:latin typeface="Cambria"/>
              <a:cs typeface="Cambria"/>
            </a:endParaRPr>
          </a:p>
          <a:p>
            <a:pPr marL="457200" indent="-457200" algn="just">
              <a:buFont typeface="Arial"/>
              <a:buChar char="•"/>
            </a:pPr>
            <a:r>
              <a:rPr lang="en-GB" sz="2400" dirty="0" smtClean="0">
                <a:solidFill>
                  <a:srgbClr val="000000"/>
                </a:solidFill>
                <a:latin typeface="Cambria"/>
                <a:cs typeface="Cambria"/>
              </a:rPr>
              <a:t>The </a:t>
            </a:r>
            <a:r>
              <a:rPr lang="en-GB" sz="2400" b="1" dirty="0" smtClean="0">
                <a:solidFill>
                  <a:srgbClr val="000000"/>
                </a:solidFill>
                <a:latin typeface="Cambria"/>
                <a:cs typeface="Cambria"/>
              </a:rPr>
              <a:t>WW3 </a:t>
            </a:r>
            <a:r>
              <a:rPr lang="en-GB" sz="2400" b="1" dirty="0">
                <a:solidFill>
                  <a:srgbClr val="000000"/>
                </a:solidFill>
                <a:latin typeface="Cambria"/>
                <a:cs typeface="Cambria"/>
              </a:rPr>
              <a:t>source term </a:t>
            </a:r>
            <a:r>
              <a:rPr lang="en-GB" sz="2400" dirty="0">
                <a:solidFill>
                  <a:srgbClr val="000000"/>
                </a:solidFill>
                <a:latin typeface="Cambria"/>
                <a:cs typeface="Cambria"/>
              </a:rPr>
              <a:t>parameterization </a:t>
            </a:r>
            <a:r>
              <a:rPr lang="en-GB" sz="2400" dirty="0" smtClean="0">
                <a:solidFill>
                  <a:srgbClr val="000000"/>
                </a:solidFill>
                <a:latin typeface="Cambria"/>
                <a:cs typeface="Cambria"/>
              </a:rPr>
              <a:t>seems to have a small impact </a:t>
            </a:r>
            <a:r>
              <a:rPr lang="en-GB" sz="2400" dirty="0">
                <a:solidFill>
                  <a:srgbClr val="000000"/>
                </a:solidFill>
                <a:latin typeface="Cambria"/>
                <a:cs typeface="Cambria"/>
              </a:rPr>
              <a:t>on </a:t>
            </a:r>
            <a:r>
              <a:rPr lang="en-GB" sz="2400" dirty="0" smtClean="0">
                <a:solidFill>
                  <a:srgbClr val="000000"/>
                </a:solidFill>
                <a:latin typeface="Cambria"/>
                <a:cs typeface="Cambria"/>
              </a:rPr>
              <a:t>extremes</a:t>
            </a:r>
            <a:endParaRPr lang="en-GB" sz="2400" dirty="0">
              <a:latin typeface="Cambria"/>
              <a:cs typeface="Cambria"/>
            </a:endParaRPr>
          </a:p>
        </p:txBody>
      </p:sp>
    </p:spTree>
    <p:extLst>
      <p:ext uri="{BB962C8B-B14F-4D97-AF65-F5344CB8AC3E}">
        <p14:creationId xmlns:p14="http://schemas.microsoft.com/office/powerpoint/2010/main" val="14919696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5832365"/>
          </a:xfrm>
          <a:prstGeom prst="rect">
            <a:avLst/>
          </a:prstGeom>
          <a:solidFill>
            <a:schemeClr val="bg1">
              <a:alpha val="66000"/>
            </a:schemeClr>
          </a:solidFill>
        </p:spPr>
        <p:txBody>
          <a:bodyPr wrap="square" rtlCol="0">
            <a:spAutoFit/>
          </a:bodyPr>
          <a:lstStyle/>
          <a:p>
            <a:pPr algn="ctr"/>
            <a:r>
              <a:rPr lang="en-GB" sz="3100" b="1" i="1" dirty="0">
                <a:solidFill>
                  <a:srgbClr val="0000FF"/>
                </a:solidFill>
                <a:latin typeface="Cambria"/>
                <a:cs typeface="Cambria"/>
              </a:rPr>
              <a:t>Extreme sea conditions in the Mediterranean </a:t>
            </a:r>
            <a:r>
              <a:rPr lang="en-GB" sz="3100" b="1" i="1" dirty="0" smtClean="0">
                <a:solidFill>
                  <a:srgbClr val="0000FF"/>
                </a:solidFill>
                <a:latin typeface="Cambria"/>
                <a:cs typeface="Cambria"/>
              </a:rPr>
              <a:t>Sea</a:t>
            </a:r>
          </a:p>
          <a:p>
            <a:pPr algn="ctr"/>
            <a:r>
              <a:rPr lang="en-GB" sz="3100" b="1" i="1" dirty="0" smtClean="0">
                <a:solidFill>
                  <a:srgbClr val="000000"/>
                </a:solidFill>
                <a:latin typeface="Cambria"/>
                <a:cs typeface="Cambria"/>
              </a:rPr>
              <a:t>(model</a:t>
            </a:r>
            <a:r>
              <a:rPr lang="en-GB" sz="3100" b="1" i="1" dirty="0">
                <a:solidFill>
                  <a:srgbClr val="000000"/>
                </a:solidFill>
                <a:latin typeface="Cambria"/>
                <a:cs typeface="Cambria"/>
              </a:rPr>
              <a:t>-model intercomparison and sensitivity assessment</a:t>
            </a:r>
            <a:r>
              <a:rPr lang="en-GB" sz="3100" b="1" i="1" dirty="0" smtClean="0">
                <a:solidFill>
                  <a:srgbClr val="000000"/>
                </a:solidFill>
                <a:latin typeface="Cambria"/>
                <a:cs typeface="Cambria"/>
              </a:rPr>
              <a:t>)</a:t>
            </a: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sp>
        <p:nvSpPr>
          <p:cNvPr id="11" name="Rettangolo 10"/>
          <p:cNvSpPr/>
          <p:nvPr/>
        </p:nvSpPr>
        <p:spPr>
          <a:xfrm>
            <a:off x="107504" y="2015265"/>
            <a:ext cx="8928992" cy="3970318"/>
          </a:xfrm>
          <a:prstGeom prst="rect">
            <a:avLst/>
          </a:prstGeom>
        </p:spPr>
        <p:txBody>
          <a:bodyPr wrap="square">
            <a:spAutoFit/>
          </a:bodyPr>
          <a:lstStyle/>
          <a:p>
            <a:pPr algn="just"/>
            <a:endParaRPr lang="it-IT" sz="2100" b="1" dirty="0" smtClean="0">
              <a:latin typeface="Cambria"/>
              <a:cs typeface="Cambria"/>
            </a:endParaRPr>
          </a:p>
          <a:p>
            <a:pPr algn="just"/>
            <a:endParaRPr lang="it-IT" sz="2100" b="1" dirty="0" smtClean="0">
              <a:latin typeface="Cambria"/>
              <a:cs typeface="Cambria"/>
            </a:endParaRPr>
          </a:p>
          <a:p>
            <a:pPr algn="just"/>
            <a:endParaRPr lang="it-IT" sz="2100" b="1" dirty="0">
              <a:latin typeface="Cambria"/>
              <a:cs typeface="Cambria"/>
            </a:endParaRPr>
          </a:p>
          <a:p>
            <a:pPr marL="342900" indent="-342900" algn="just">
              <a:buFont typeface="Arial"/>
              <a:buChar char="•"/>
            </a:pPr>
            <a:r>
              <a:rPr lang="it-IT" sz="2100" i="1" dirty="0" smtClean="0">
                <a:latin typeface="Cambria"/>
                <a:cs typeface="Cambria"/>
              </a:rPr>
              <a:t>C</a:t>
            </a:r>
            <a:r>
              <a:rPr lang="uz-Cyrl-UZ" sz="2100" i="1" dirty="0" smtClean="0">
                <a:latin typeface="Cambria"/>
                <a:cs typeface="Cambria"/>
              </a:rPr>
              <a:t>onfiguration </a:t>
            </a:r>
            <a:r>
              <a:rPr lang="uz-Cyrl-UZ" sz="2100" i="1" dirty="0">
                <a:latin typeface="Cambria"/>
                <a:cs typeface="Cambria"/>
              </a:rPr>
              <a:t>of </a:t>
            </a:r>
            <a:r>
              <a:rPr lang="it-IT" sz="2100" i="1" dirty="0" smtClean="0">
                <a:latin typeface="Cambria"/>
                <a:cs typeface="Cambria"/>
              </a:rPr>
              <a:t>WW3</a:t>
            </a:r>
            <a:r>
              <a:rPr lang="uz-Cyrl-UZ" sz="2100" i="1" dirty="0" smtClean="0">
                <a:latin typeface="Cambria"/>
                <a:cs typeface="Cambria"/>
              </a:rPr>
              <a:t> </a:t>
            </a:r>
            <a:r>
              <a:rPr lang="uz-Cyrl-UZ" sz="2100" i="1" dirty="0">
                <a:latin typeface="Cambria"/>
                <a:cs typeface="Cambria"/>
              </a:rPr>
              <a:t>and WAM Mediterranean Sea models and long-term hindcast. </a:t>
            </a:r>
            <a:endParaRPr lang="it-IT" sz="2100" i="1" dirty="0" smtClean="0">
              <a:latin typeface="Cambria"/>
              <a:cs typeface="Cambria"/>
            </a:endParaRPr>
          </a:p>
          <a:p>
            <a:pPr algn="just"/>
            <a:endParaRPr lang="it-IT" sz="2100" b="1" dirty="0">
              <a:latin typeface="Cambria"/>
              <a:cs typeface="Cambria"/>
            </a:endParaRPr>
          </a:p>
          <a:p>
            <a:pPr marL="342900" indent="-342900" algn="just">
              <a:buFont typeface="Arial"/>
              <a:buChar char="•"/>
            </a:pPr>
            <a:r>
              <a:rPr lang="it-IT" sz="2100" i="1" dirty="0" smtClean="0">
                <a:latin typeface="Cambria"/>
                <a:cs typeface="Cambria"/>
              </a:rPr>
              <a:t>C</a:t>
            </a:r>
            <a:r>
              <a:rPr lang="uz-Cyrl-UZ" sz="2100" i="1" dirty="0" smtClean="0">
                <a:latin typeface="Cambria"/>
                <a:cs typeface="Cambria"/>
              </a:rPr>
              <a:t>omparison </a:t>
            </a:r>
            <a:r>
              <a:rPr lang="uz-Cyrl-UZ" sz="2100" i="1" dirty="0">
                <a:latin typeface="Cambria"/>
                <a:cs typeface="Cambria"/>
              </a:rPr>
              <a:t>of the </a:t>
            </a:r>
            <a:r>
              <a:rPr lang="it-IT" sz="2100" i="1" dirty="0" smtClean="0">
                <a:latin typeface="Cambria"/>
                <a:cs typeface="Cambria"/>
              </a:rPr>
              <a:t>extreme </a:t>
            </a:r>
            <a:r>
              <a:rPr lang="it-IT" sz="2100" i="1" dirty="0" err="1" smtClean="0">
                <a:latin typeface="Cambria"/>
                <a:cs typeface="Cambria"/>
              </a:rPr>
              <a:t>wave</a:t>
            </a:r>
            <a:r>
              <a:rPr lang="uz-Cyrl-UZ" sz="2100" i="1" dirty="0" smtClean="0">
                <a:latin typeface="Cambria"/>
                <a:cs typeface="Cambria"/>
              </a:rPr>
              <a:t> fields</a:t>
            </a:r>
            <a:r>
              <a:rPr lang="it-IT" sz="2100" i="1" dirty="0" smtClean="0">
                <a:latin typeface="Cambria"/>
                <a:cs typeface="Cambria"/>
              </a:rPr>
              <a:t>,</a:t>
            </a:r>
            <a:r>
              <a:rPr lang="uz-Cyrl-UZ" sz="2100" i="1" dirty="0" smtClean="0">
                <a:latin typeface="Cambria"/>
                <a:cs typeface="Cambria"/>
              </a:rPr>
              <a:t> </a:t>
            </a:r>
            <a:r>
              <a:rPr lang="uz-Cyrl-UZ" sz="2100" i="1" dirty="0">
                <a:latin typeface="Cambria"/>
                <a:cs typeface="Cambria"/>
              </a:rPr>
              <a:t>with particular attention to sea state parameters. </a:t>
            </a:r>
            <a:endParaRPr lang="it-IT" sz="2100" i="1" dirty="0" smtClean="0">
              <a:latin typeface="Cambria"/>
              <a:cs typeface="Cambria"/>
            </a:endParaRPr>
          </a:p>
          <a:p>
            <a:pPr algn="just"/>
            <a:endParaRPr lang="it-IT" sz="2100" dirty="0" smtClean="0">
              <a:latin typeface="Cambria"/>
              <a:cs typeface="Cambria"/>
            </a:endParaRP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it-IT" sz="2100" dirty="0" smtClean="0">
              <a:latin typeface="Cambria"/>
              <a:cs typeface="Cambria"/>
            </a:endParaRPr>
          </a:p>
          <a:p>
            <a:pPr marL="285750" lvl="0" indent="-285750" algn="just">
              <a:buFont typeface="Arial"/>
              <a:buChar char="•"/>
            </a:pPr>
            <a:endParaRPr lang="en-US" sz="2100" dirty="0">
              <a:latin typeface="Cambria"/>
              <a:cs typeface="Cambria"/>
            </a:endParaRPr>
          </a:p>
        </p:txBody>
      </p:sp>
    </p:spTree>
    <p:extLst>
      <p:ext uri="{BB962C8B-B14F-4D97-AF65-F5344CB8AC3E}">
        <p14:creationId xmlns:p14="http://schemas.microsoft.com/office/powerpoint/2010/main" val="103770699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4893647"/>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WAM </a:t>
            </a:r>
            <a:r>
              <a:rPr lang="en-GB" sz="3200" b="1" i="1" dirty="0">
                <a:solidFill>
                  <a:srgbClr val="0000FF"/>
                </a:solidFill>
                <a:latin typeface="Cambria"/>
                <a:cs typeface="Cambria"/>
              </a:rPr>
              <a:t>and </a:t>
            </a:r>
            <a:r>
              <a:rPr lang="en-GB" sz="3200" b="1" i="1" dirty="0" smtClean="0">
                <a:solidFill>
                  <a:srgbClr val="0000FF"/>
                </a:solidFill>
                <a:latin typeface="Cambria"/>
                <a:cs typeface="Cambria"/>
              </a:rPr>
              <a:t>WW3-ST4 setup</a:t>
            </a: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sp>
        <p:nvSpPr>
          <p:cNvPr id="11" name="Rettangolo 10"/>
          <p:cNvSpPr/>
          <p:nvPr/>
        </p:nvSpPr>
        <p:spPr>
          <a:xfrm>
            <a:off x="107504" y="1340768"/>
            <a:ext cx="8928992" cy="3970318"/>
          </a:xfrm>
          <a:prstGeom prst="rect">
            <a:avLst/>
          </a:prstGeom>
        </p:spPr>
        <p:txBody>
          <a:bodyPr wrap="square">
            <a:spAutoFit/>
          </a:bodyPr>
          <a:lstStyle/>
          <a:p>
            <a:pPr algn="just"/>
            <a:endParaRPr lang="it-IT" sz="2100" b="1" dirty="0" smtClean="0">
              <a:latin typeface="Cambria"/>
              <a:cs typeface="Cambria"/>
            </a:endParaRP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it-IT" sz="2100" dirty="0" smtClean="0">
              <a:latin typeface="Cambria"/>
              <a:cs typeface="Cambria"/>
            </a:endParaRP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it-IT" sz="2100" dirty="0" smtClean="0">
              <a:latin typeface="Cambria"/>
              <a:cs typeface="Cambria"/>
            </a:endParaRP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it-IT" sz="2100" dirty="0" smtClean="0">
              <a:latin typeface="Cambria"/>
              <a:cs typeface="Cambria"/>
            </a:endParaRP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it-IT" sz="2100" dirty="0" smtClean="0">
              <a:latin typeface="Cambria"/>
              <a:cs typeface="Cambria"/>
            </a:endParaRP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it-IT" sz="2100" dirty="0" smtClean="0">
              <a:latin typeface="Cambria"/>
              <a:cs typeface="Cambria"/>
            </a:endParaRPr>
          </a:p>
          <a:p>
            <a:pPr marL="285750" lvl="0" indent="-285750" algn="just">
              <a:buFont typeface="Arial"/>
              <a:buChar char="•"/>
            </a:pPr>
            <a:endParaRPr lang="en-US" sz="2100" dirty="0">
              <a:latin typeface="Cambria"/>
              <a:cs typeface="Cambria"/>
            </a:endParaRPr>
          </a:p>
        </p:txBody>
      </p:sp>
      <p:pic>
        <p:nvPicPr>
          <p:cNvPr id="2" name="Immagine 1"/>
          <p:cNvPicPr>
            <a:picLocks noChangeAspect="1"/>
          </p:cNvPicPr>
          <p:nvPr/>
        </p:nvPicPr>
        <p:blipFill>
          <a:blip r:embed="rId5"/>
          <a:stretch>
            <a:fillRect/>
          </a:stretch>
        </p:blipFill>
        <p:spPr>
          <a:xfrm>
            <a:off x="1012107" y="1405570"/>
            <a:ext cx="7163955" cy="4320000"/>
          </a:xfrm>
          <a:prstGeom prst="rect">
            <a:avLst/>
          </a:prstGeom>
        </p:spPr>
      </p:pic>
      <p:sp>
        <p:nvSpPr>
          <p:cNvPr id="12" name="Rettangolo 11"/>
          <p:cNvSpPr/>
          <p:nvPr/>
        </p:nvSpPr>
        <p:spPr>
          <a:xfrm>
            <a:off x="195769" y="5777780"/>
            <a:ext cx="8135560" cy="923330"/>
          </a:xfrm>
          <a:prstGeom prst="rect">
            <a:avLst/>
          </a:prstGeom>
        </p:spPr>
        <p:txBody>
          <a:bodyPr wrap="none">
            <a:spAutoFit/>
          </a:bodyPr>
          <a:lstStyle/>
          <a:p>
            <a:pPr marL="285750" indent="-285750">
              <a:buFont typeface="Arial"/>
              <a:buChar char="•"/>
            </a:pPr>
            <a:r>
              <a:rPr lang="en-US" b="1" dirty="0" smtClean="0">
                <a:solidFill>
                  <a:srgbClr val="0000FF"/>
                </a:solidFill>
                <a:latin typeface="Cambria"/>
                <a:cs typeface="Cambria"/>
              </a:rPr>
              <a:t>Grid</a:t>
            </a:r>
            <a:r>
              <a:rPr lang="en-US" dirty="0" smtClean="0">
                <a:solidFill>
                  <a:srgbClr val="0000FF"/>
                </a:solidFill>
                <a:latin typeface="Cambria"/>
                <a:cs typeface="Cambria"/>
              </a:rPr>
              <a:t> </a:t>
            </a:r>
            <a:r>
              <a:rPr lang="en-US" dirty="0" smtClean="0">
                <a:latin typeface="Cambria"/>
                <a:cs typeface="Cambria"/>
              </a:rPr>
              <a:t>5-km resolution</a:t>
            </a:r>
          </a:p>
          <a:p>
            <a:pPr marL="285750" indent="-285750">
              <a:buFont typeface="Arial"/>
              <a:buChar char="•"/>
            </a:pPr>
            <a:r>
              <a:rPr lang="en-US" b="1" dirty="0" smtClean="0">
                <a:solidFill>
                  <a:srgbClr val="0000FF"/>
                </a:solidFill>
                <a:latin typeface="Cambria"/>
                <a:cs typeface="Cambria"/>
              </a:rPr>
              <a:t>Bathymetry</a:t>
            </a:r>
            <a:r>
              <a:rPr lang="en-US" dirty="0" smtClean="0">
                <a:latin typeface="Cambria"/>
                <a:cs typeface="Cambria"/>
              </a:rPr>
              <a:t> </a:t>
            </a:r>
            <a:r>
              <a:rPr lang="en-US" dirty="0">
                <a:latin typeface="Cambria"/>
                <a:cs typeface="Cambria"/>
              </a:rPr>
              <a:t>EMODNET bathymetry dataset </a:t>
            </a:r>
            <a:endParaRPr lang="en-US" dirty="0" smtClean="0">
              <a:latin typeface="Cambria"/>
              <a:cs typeface="Cambria"/>
            </a:endParaRPr>
          </a:p>
          <a:p>
            <a:pPr marL="285750" indent="-285750">
              <a:buFont typeface="Arial"/>
              <a:buChar char="•"/>
            </a:pPr>
            <a:r>
              <a:rPr lang="en-US" b="1" dirty="0" smtClean="0">
                <a:solidFill>
                  <a:srgbClr val="0000FF"/>
                </a:solidFill>
                <a:latin typeface="Cambria"/>
                <a:cs typeface="Cambria"/>
              </a:rPr>
              <a:t>Wind</a:t>
            </a:r>
            <a:r>
              <a:rPr lang="en-US" b="1" dirty="0">
                <a:solidFill>
                  <a:srgbClr val="0000FF"/>
                </a:solidFill>
                <a:latin typeface="Cambria"/>
                <a:cs typeface="Cambria"/>
              </a:rPr>
              <a:t> </a:t>
            </a:r>
            <a:r>
              <a:rPr lang="en-US" b="1" dirty="0" smtClean="0">
                <a:solidFill>
                  <a:srgbClr val="0000FF"/>
                </a:solidFill>
                <a:latin typeface="Cambria"/>
                <a:cs typeface="Cambria"/>
              </a:rPr>
              <a:t>fields</a:t>
            </a:r>
            <a:r>
              <a:rPr lang="en-US" dirty="0" smtClean="0">
                <a:latin typeface="Cambria"/>
                <a:cs typeface="Cambria"/>
              </a:rPr>
              <a:t> </a:t>
            </a:r>
            <a:r>
              <a:rPr lang="en-US" dirty="0">
                <a:latin typeface="Cambria"/>
                <a:cs typeface="Cambria"/>
              </a:rPr>
              <a:t>ERA5 </a:t>
            </a:r>
            <a:r>
              <a:rPr lang="en-US" dirty="0" smtClean="0">
                <a:latin typeface="Cambria"/>
                <a:cs typeface="Cambria"/>
              </a:rPr>
              <a:t>dataset (28-</a:t>
            </a:r>
            <a:r>
              <a:rPr lang="en-US" dirty="0">
                <a:latin typeface="Cambria"/>
                <a:cs typeface="Cambria"/>
              </a:rPr>
              <a:t>km, </a:t>
            </a:r>
            <a:r>
              <a:rPr lang="en-US" dirty="0" smtClean="0">
                <a:latin typeface="Cambria"/>
                <a:cs typeface="Cambria"/>
              </a:rPr>
              <a:t>hourly, 10 </a:t>
            </a:r>
            <a:r>
              <a:rPr lang="en-US" dirty="0" smtClean="0">
                <a:solidFill>
                  <a:srgbClr val="000000"/>
                </a:solidFill>
                <a:latin typeface="Cambria"/>
                <a:cs typeface="Cambria"/>
              </a:rPr>
              <a:t>years). Verification: ENVISAT-1</a:t>
            </a:r>
            <a:endParaRPr lang="en-GB" dirty="0">
              <a:solidFill>
                <a:srgbClr val="000000"/>
              </a:solidFill>
            </a:endParaRPr>
          </a:p>
        </p:txBody>
      </p:sp>
    </p:spTree>
    <p:extLst>
      <p:ext uri="{BB962C8B-B14F-4D97-AF65-F5344CB8AC3E}">
        <p14:creationId xmlns:p14="http://schemas.microsoft.com/office/powerpoint/2010/main" val="428329352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4893647"/>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Extreme wave statistics in the Med. Sea</a:t>
            </a:r>
            <a:endParaRPr lang="en-GB" sz="3200" b="1" i="1" dirty="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dirty="0" smtClean="0">
              <a:latin typeface="Cambria"/>
              <a:cs typeface="Cambria"/>
            </a:endParaRPr>
          </a:p>
          <a:p>
            <a:pPr algn="ctr"/>
            <a:endParaRPr lang="en-GB" sz="2400" dirty="0">
              <a:latin typeface="Cambria"/>
              <a:cs typeface="Cambria"/>
            </a:endParaRPr>
          </a:p>
        </p:txBody>
      </p:sp>
      <p:sp>
        <p:nvSpPr>
          <p:cNvPr id="11" name="Rettangolo 10"/>
          <p:cNvSpPr/>
          <p:nvPr/>
        </p:nvSpPr>
        <p:spPr>
          <a:xfrm>
            <a:off x="107504" y="1340768"/>
            <a:ext cx="8928992" cy="3970318"/>
          </a:xfrm>
          <a:prstGeom prst="rect">
            <a:avLst/>
          </a:prstGeom>
        </p:spPr>
        <p:txBody>
          <a:bodyPr wrap="square">
            <a:spAutoFit/>
          </a:bodyPr>
          <a:lstStyle/>
          <a:p>
            <a:pPr algn="just"/>
            <a:endParaRPr lang="it-IT" sz="2100" b="1" dirty="0" smtClean="0">
              <a:latin typeface="Cambria"/>
              <a:cs typeface="Cambria"/>
            </a:endParaRP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it-IT" sz="2100" dirty="0" smtClean="0">
              <a:latin typeface="Cambria"/>
              <a:cs typeface="Cambria"/>
            </a:endParaRP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it-IT" sz="2100" dirty="0" smtClean="0">
              <a:latin typeface="Cambria"/>
              <a:cs typeface="Cambria"/>
            </a:endParaRP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it-IT" sz="2100" dirty="0" smtClean="0">
              <a:latin typeface="Cambria"/>
              <a:cs typeface="Cambria"/>
            </a:endParaRP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it-IT" sz="2100" dirty="0" smtClean="0">
              <a:latin typeface="Cambria"/>
              <a:cs typeface="Cambria"/>
            </a:endParaRPr>
          </a:p>
          <a:p>
            <a:pPr marL="285750" lvl="0" indent="-285750" algn="just">
              <a:buFont typeface="Arial"/>
              <a:buChar char="•"/>
            </a:pPr>
            <a:endParaRPr lang="it-IT" sz="2100" dirty="0">
              <a:latin typeface="Cambria"/>
              <a:cs typeface="Cambria"/>
            </a:endParaRPr>
          </a:p>
          <a:p>
            <a:pPr marL="285750" lvl="0" indent="-285750" algn="just">
              <a:buFont typeface="Arial"/>
              <a:buChar char="•"/>
            </a:pPr>
            <a:endParaRPr lang="it-IT" sz="2100" dirty="0" smtClean="0">
              <a:latin typeface="Cambria"/>
              <a:cs typeface="Cambria"/>
            </a:endParaRPr>
          </a:p>
          <a:p>
            <a:pPr marL="285750" lvl="0" indent="-285750" algn="just">
              <a:buFont typeface="Arial"/>
              <a:buChar char="•"/>
            </a:pPr>
            <a:endParaRPr lang="en-US" sz="2100" dirty="0">
              <a:latin typeface="Cambria"/>
              <a:cs typeface="Cambria"/>
            </a:endParaRPr>
          </a:p>
        </p:txBody>
      </p:sp>
      <p:pic>
        <p:nvPicPr>
          <p:cNvPr id="15" name="Immagine 14"/>
          <p:cNvPicPr>
            <a:picLocks noChangeAspect="1"/>
          </p:cNvPicPr>
          <p:nvPr/>
        </p:nvPicPr>
        <p:blipFill rotWithShape="1">
          <a:blip r:embed="rId5">
            <a:extLst>
              <a:ext uri="{28A0092B-C50C-407E-A947-70E740481C1C}">
                <a14:useLocalDpi xmlns:a14="http://schemas.microsoft.com/office/drawing/2010/main" val="0"/>
              </a:ext>
            </a:extLst>
          </a:blip>
          <a:srcRect l="4233" t="14512" r="5451" b="19141"/>
          <a:stretch/>
        </p:blipFill>
        <p:spPr bwMode="auto">
          <a:xfrm>
            <a:off x="174320" y="1201395"/>
            <a:ext cx="4270831" cy="2160000"/>
          </a:xfrm>
          <a:prstGeom prst="rect">
            <a:avLst/>
          </a:prstGeom>
          <a:noFill/>
          <a:ln>
            <a:noFill/>
          </a:ln>
          <a:extLst>
            <a:ext uri="{53640926-AAD7-44d8-BBD7-CCE9431645EC}">
              <a14:shadowObscured xmlns:a14="http://schemas.microsoft.com/office/drawing/2010/main"/>
            </a:ext>
          </a:extLst>
        </p:spPr>
      </p:pic>
      <p:pic>
        <p:nvPicPr>
          <p:cNvPr id="16" name="Immagine 15"/>
          <p:cNvPicPr>
            <a:picLocks noChangeAspect="1"/>
          </p:cNvPicPr>
          <p:nvPr/>
        </p:nvPicPr>
        <p:blipFill rotWithShape="1">
          <a:blip r:embed="rId6">
            <a:extLst>
              <a:ext uri="{28A0092B-C50C-407E-A947-70E740481C1C}">
                <a14:useLocalDpi xmlns:a14="http://schemas.microsoft.com/office/drawing/2010/main" val="0"/>
              </a:ext>
            </a:extLst>
          </a:blip>
          <a:srcRect l="3637" t="18113" r="4749" b="22243"/>
          <a:stretch/>
        </p:blipFill>
        <p:spPr bwMode="auto">
          <a:xfrm>
            <a:off x="4569666" y="1288929"/>
            <a:ext cx="4382894" cy="2088000"/>
          </a:xfrm>
          <a:prstGeom prst="rect">
            <a:avLst/>
          </a:prstGeom>
          <a:noFill/>
          <a:ln>
            <a:noFill/>
          </a:ln>
          <a:extLst>
            <a:ext uri="{53640926-AAD7-44d8-BBD7-CCE9431645EC}">
              <a14:shadowObscured xmlns:a14="http://schemas.microsoft.com/office/drawing/2010/main"/>
            </a:ext>
          </a:extLst>
        </p:spPr>
      </p:pic>
      <p:pic>
        <p:nvPicPr>
          <p:cNvPr id="17" name="Immagine 16"/>
          <p:cNvPicPr>
            <a:picLocks noChangeAspect="1"/>
          </p:cNvPicPr>
          <p:nvPr/>
        </p:nvPicPr>
        <p:blipFill rotWithShape="1">
          <a:blip r:embed="rId7">
            <a:extLst>
              <a:ext uri="{28A0092B-C50C-407E-A947-70E740481C1C}">
                <a14:useLocalDpi xmlns:a14="http://schemas.microsoft.com/office/drawing/2010/main" val="0"/>
              </a:ext>
            </a:extLst>
          </a:blip>
          <a:srcRect l="5898" r="4623"/>
          <a:stretch/>
        </p:blipFill>
        <p:spPr bwMode="auto">
          <a:xfrm>
            <a:off x="348641" y="3120042"/>
            <a:ext cx="3909740" cy="2160000"/>
          </a:xfrm>
          <a:prstGeom prst="rect">
            <a:avLst/>
          </a:prstGeom>
          <a:noFill/>
          <a:ln>
            <a:noFill/>
          </a:ln>
        </p:spPr>
      </p:pic>
      <p:pic>
        <p:nvPicPr>
          <p:cNvPr id="18" name="Immagine 17"/>
          <p:cNvPicPr>
            <a:picLocks noChangeAspect="1"/>
          </p:cNvPicPr>
          <p:nvPr/>
        </p:nvPicPr>
        <p:blipFill rotWithShape="1">
          <a:blip r:embed="rId8">
            <a:extLst>
              <a:ext uri="{28A0092B-C50C-407E-A947-70E740481C1C}">
                <a14:useLocalDpi xmlns:a14="http://schemas.microsoft.com/office/drawing/2010/main" val="0"/>
              </a:ext>
            </a:extLst>
          </a:blip>
          <a:srcRect l="7103" r="4626"/>
          <a:stretch/>
        </p:blipFill>
        <p:spPr>
          <a:xfrm>
            <a:off x="4868495" y="3160575"/>
            <a:ext cx="3872387" cy="2160000"/>
          </a:xfrm>
          <a:prstGeom prst="rect">
            <a:avLst/>
          </a:prstGeom>
        </p:spPr>
      </p:pic>
      <p:sp>
        <p:nvSpPr>
          <p:cNvPr id="20" name="Rettangolo 19"/>
          <p:cNvSpPr/>
          <p:nvPr/>
        </p:nvSpPr>
        <p:spPr>
          <a:xfrm>
            <a:off x="114952" y="5004233"/>
            <a:ext cx="8809685" cy="1754327"/>
          </a:xfrm>
          <a:prstGeom prst="rect">
            <a:avLst/>
          </a:prstGeom>
        </p:spPr>
        <p:txBody>
          <a:bodyPr wrap="square">
            <a:spAutoFit/>
          </a:bodyPr>
          <a:lstStyle/>
          <a:p>
            <a:pPr algn="just"/>
            <a:r>
              <a:rPr lang="en-US" dirty="0">
                <a:latin typeface="Cambria"/>
                <a:cs typeface="Cambria"/>
              </a:rPr>
              <a:t>It is relevant the significance of the mistral wind jet in driving very intense storms in the </a:t>
            </a:r>
            <a:r>
              <a:rPr lang="en-US" b="1" dirty="0">
                <a:latin typeface="Cambria"/>
                <a:cs typeface="Cambria"/>
              </a:rPr>
              <a:t>Gulf of Lion </a:t>
            </a:r>
            <a:r>
              <a:rPr lang="en-US" dirty="0" smtClean="0">
                <a:latin typeface="Cambria"/>
                <a:cs typeface="Cambria"/>
              </a:rPr>
              <a:t>(</a:t>
            </a:r>
            <a:r>
              <a:rPr lang="en-US" i="1" dirty="0" smtClean="0">
                <a:latin typeface="Cambria"/>
                <a:cs typeface="Cambria"/>
              </a:rPr>
              <a:t>C</a:t>
            </a:r>
            <a:r>
              <a:rPr lang="en-US" baseline="-25000" dirty="0" smtClean="0">
                <a:latin typeface="Cambria"/>
                <a:cs typeface="Cambria"/>
              </a:rPr>
              <a:t>m</a:t>
            </a:r>
            <a:r>
              <a:rPr lang="en-US" dirty="0" smtClean="0">
                <a:latin typeface="Cambria"/>
                <a:cs typeface="Cambria"/>
              </a:rPr>
              <a:t> </a:t>
            </a:r>
            <a:r>
              <a:rPr lang="en-US" dirty="0">
                <a:latin typeface="Cambria"/>
                <a:cs typeface="Cambria"/>
              </a:rPr>
              <a:t>= 8 m, </a:t>
            </a:r>
            <a:r>
              <a:rPr lang="en-US" i="1" dirty="0" err="1" smtClean="0">
                <a:latin typeface="Cambria"/>
                <a:cs typeface="Cambria"/>
              </a:rPr>
              <a:t>H</a:t>
            </a:r>
            <a:r>
              <a:rPr lang="en-US" baseline="-25000" dirty="0" err="1" smtClean="0">
                <a:latin typeface="Cambria"/>
                <a:cs typeface="Cambria"/>
              </a:rPr>
              <a:t>m</a:t>
            </a:r>
            <a:r>
              <a:rPr lang="en-US" dirty="0" smtClean="0">
                <a:latin typeface="Cambria"/>
                <a:cs typeface="Cambria"/>
              </a:rPr>
              <a:t>= </a:t>
            </a:r>
            <a:r>
              <a:rPr lang="en-US" dirty="0">
                <a:latin typeface="Cambria"/>
                <a:cs typeface="Cambria"/>
              </a:rPr>
              <a:t>12 m), whilst the rest of the basin do not exceed </a:t>
            </a:r>
            <a:r>
              <a:rPr lang="en-US" i="1" dirty="0">
                <a:latin typeface="Cambria"/>
                <a:cs typeface="Cambria"/>
              </a:rPr>
              <a:t>C</a:t>
            </a:r>
            <a:r>
              <a:rPr lang="en-US" baseline="-25000" dirty="0">
                <a:latin typeface="Cambria"/>
                <a:cs typeface="Cambria"/>
              </a:rPr>
              <a:t>m</a:t>
            </a:r>
            <a:r>
              <a:rPr lang="en-US" dirty="0">
                <a:latin typeface="Cambria"/>
                <a:cs typeface="Cambria"/>
              </a:rPr>
              <a:t> = </a:t>
            </a:r>
            <a:r>
              <a:rPr lang="en-US" dirty="0" smtClean="0">
                <a:latin typeface="Cambria"/>
                <a:cs typeface="Cambria"/>
              </a:rPr>
              <a:t>5.5 </a:t>
            </a:r>
            <a:r>
              <a:rPr lang="en-US" dirty="0">
                <a:latin typeface="Cambria"/>
                <a:cs typeface="Cambria"/>
              </a:rPr>
              <a:t>m </a:t>
            </a:r>
            <a:r>
              <a:rPr lang="en-US" dirty="0" smtClean="0">
                <a:latin typeface="Cambria"/>
                <a:cs typeface="Cambria"/>
              </a:rPr>
              <a:t>(</a:t>
            </a:r>
            <a:r>
              <a:rPr lang="en-US" i="1" dirty="0" err="1">
                <a:latin typeface="Cambria"/>
                <a:cs typeface="Cambria"/>
              </a:rPr>
              <a:t>H</a:t>
            </a:r>
            <a:r>
              <a:rPr lang="en-US" baseline="-25000" dirty="0" err="1">
                <a:latin typeface="Cambria"/>
                <a:cs typeface="Cambria"/>
              </a:rPr>
              <a:t>m</a:t>
            </a:r>
            <a:r>
              <a:rPr lang="en-US" dirty="0">
                <a:latin typeface="Cambria"/>
                <a:cs typeface="Cambria"/>
              </a:rPr>
              <a:t>= </a:t>
            </a:r>
            <a:r>
              <a:rPr lang="en-US" dirty="0" smtClean="0">
                <a:latin typeface="Cambria"/>
                <a:cs typeface="Cambria"/>
              </a:rPr>
              <a:t>8 </a:t>
            </a:r>
            <a:r>
              <a:rPr lang="en-US" dirty="0">
                <a:latin typeface="Cambria"/>
                <a:cs typeface="Cambria"/>
              </a:rPr>
              <a:t>m). For the strongest storms, </a:t>
            </a:r>
            <a:r>
              <a:rPr lang="en-US" b="1" dirty="0">
                <a:latin typeface="Cambria"/>
                <a:cs typeface="Cambria"/>
              </a:rPr>
              <a:t>differences between WAM and WW3-ST4 </a:t>
            </a:r>
            <a:r>
              <a:rPr lang="en-US" dirty="0">
                <a:latin typeface="Cambria"/>
                <a:cs typeface="Cambria"/>
              </a:rPr>
              <a:t>are </a:t>
            </a:r>
            <a:r>
              <a:rPr lang="en-US" dirty="0" smtClean="0">
                <a:latin typeface="Cambria"/>
                <a:cs typeface="Cambria"/>
              </a:rPr>
              <a:t>articulated</a:t>
            </a:r>
            <a:r>
              <a:rPr lang="en-US" dirty="0">
                <a:latin typeface="Cambria"/>
                <a:cs typeface="Cambria"/>
              </a:rPr>
              <a:t>, with WAM that </a:t>
            </a:r>
            <a:r>
              <a:rPr lang="en-US" b="1" dirty="0">
                <a:latin typeface="Cambria"/>
                <a:cs typeface="Cambria"/>
              </a:rPr>
              <a:t>overestimates</a:t>
            </a:r>
            <a:r>
              <a:rPr lang="en-US" dirty="0">
                <a:latin typeface="Cambria"/>
                <a:cs typeface="Cambria"/>
              </a:rPr>
              <a:t> WW3-ST4 up to (Gulf of Lion) 0.5 m (1.0 m) in the northernmost part of the basin, while an underestimation of about 0.2 m is visible in the southern basins. </a:t>
            </a:r>
            <a:endParaRPr lang="en-GB" dirty="0"/>
          </a:p>
        </p:txBody>
      </p:sp>
    </p:spTree>
    <p:extLst>
      <p:ext uri="{BB962C8B-B14F-4D97-AF65-F5344CB8AC3E}">
        <p14:creationId xmlns:p14="http://schemas.microsoft.com/office/powerpoint/2010/main" val="66486917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1" name="CasellaDiTesto 10"/>
          <p:cNvSpPr txBox="1"/>
          <p:nvPr/>
        </p:nvSpPr>
        <p:spPr>
          <a:xfrm>
            <a:off x="107504" y="692696"/>
            <a:ext cx="8928992" cy="5509200"/>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Summary (Phase 3)</a:t>
            </a:r>
          </a:p>
          <a:p>
            <a:pPr algn="ctr"/>
            <a:endParaRPr lang="en-GB" sz="3200" b="1" i="1" dirty="0" smtClean="0">
              <a:solidFill>
                <a:srgbClr val="0000FF"/>
              </a:solidFill>
              <a:latin typeface="Cambria"/>
              <a:cs typeface="Cambria"/>
            </a:endParaRPr>
          </a:p>
          <a:p>
            <a:pPr marL="457200" indent="-457200" algn="just">
              <a:buFont typeface="Arial"/>
              <a:buChar char="•"/>
            </a:pPr>
            <a:endParaRPr lang="en-GB" sz="2400" dirty="0" smtClean="0">
              <a:solidFill>
                <a:srgbClr val="000000"/>
              </a:solidFill>
              <a:latin typeface="Cambria"/>
              <a:cs typeface="Cambria"/>
            </a:endParaRPr>
          </a:p>
          <a:p>
            <a:pPr marL="457200" indent="-457200" algn="just">
              <a:buFont typeface="Arial"/>
              <a:buChar char="•"/>
            </a:pPr>
            <a:r>
              <a:rPr lang="en-GB" sz="2400" dirty="0" smtClean="0">
                <a:solidFill>
                  <a:srgbClr val="000000"/>
                </a:solidFill>
                <a:latin typeface="Cambria"/>
                <a:cs typeface="Cambria"/>
              </a:rPr>
              <a:t>Analysis revealed that </a:t>
            </a:r>
            <a:r>
              <a:rPr lang="en-GB" sz="2400" b="1" dirty="0" smtClean="0">
                <a:solidFill>
                  <a:srgbClr val="000000"/>
                </a:solidFill>
                <a:latin typeface="Cambria"/>
                <a:cs typeface="Cambria"/>
              </a:rPr>
              <a:t>maximum waves as high as </a:t>
            </a:r>
            <a:r>
              <a:rPr lang="en-GB" sz="2400" dirty="0" smtClean="0">
                <a:solidFill>
                  <a:srgbClr val="000000"/>
                </a:solidFill>
                <a:latin typeface="Cambria"/>
                <a:cs typeface="Cambria"/>
              </a:rPr>
              <a:t>12 m (99th-percentile) are driven by Mistral winds </a:t>
            </a:r>
          </a:p>
          <a:p>
            <a:pPr marL="457200" indent="-457200" algn="just">
              <a:buFont typeface="Arial"/>
              <a:buChar char="•"/>
            </a:pPr>
            <a:endParaRPr lang="en-GB" sz="2400" b="1" dirty="0">
              <a:solidFill>
                <a:srgbClr val="000000"/>
              </a:solidFill>
              <a:latin typeface="Cambria"/>
              <a:cs typeface="Cambria"/>
            </a:endParaRPr>
          </a:p>
          <a:p>
            <a:pPr marL="457200" indent="-457200" algn="just">
              <a:buFont typeface="Arial"/>
              <a:buChar char="•"/>
            </a:pPr>
            <a:r>
              <a:rPr lang="en-GB" sz="2400" dirty="0">
                <a:solidFill>
                  <a:srgbClr val="000000"/>
                </a:solidFill>
                <a:latin typeface="Cambria"/>
                <a:cs typeface="Cambria"/>
              </a:rPr>
              <a:t>There are </a:t>
            </a:r>
            <a:r>
              <a:rPr lang="en-GB" sz="2400" b="1" dirty="0">
                <a:solidFill>
                  <a:srgbClr val="000000"/>
                </a:solidFill>
                <a:latin typeface="Cambria"/>
                <a:cs typeface="Cambria"/>
              </a:rPr>
              <a:t>differences between WAM and WW3-ST4 maxima</a:t>
            </a:r>
            <a:r>
              <a:rPr lang="en-GB" sz="2400" dirty="0">
                <a:solidFill>
                  <a:srgbClr val="000000"/>
                </a:solidFill>
                <a:latin typeface="Cambria"/>
                <a:cs typeface="Cambria"/>
              </a:rPr>
              <a:t>. In all the areas with largest median </a:t>
            </a:r>
            <a:r>
              <a:rPr lang="en-GB" sz="2400" dirty="0" smtClean="0">
                <a:solidFill>
                  <a:srgbClr val="000000"/>
                </a:solidFill>
                <a:latin typeface="Cambria"/>
                <a:cs typeface="Cambria"/>
              </a:rPr>
              <a:t>(50th</a:t>
            </a:r>
            <a:r>
              <a:rPr lang="en-GB" sz="2400" dirty="0">
                <a:solidFill>
                  <a:srgbClr val="000000"/>
                </a:solidFill>
                <a:latin typeface="Cambria"/>
                <a:cs typeface="Cambria"/>
              </a:rPr>
              <a:t>-percentile) conditions WW3-ST4 overestimates </a:t>
            </a:r>
            <a:r>
              <a:rPr lang="en-GB" sz="2400" dirty="0" smtClean="0">
                <a:solidFill>
                  <a:srgbClr val="000000"/>
                </a:solidFill>
                <a:latin typeface="Cambria"/>
                <a:cs typeface="Cambria"/>
              </a:rPr>
              <a:t>WAM, </a:t>
            </a:r>
            <a:r>
              <a:rPr lang="en-GB" sz="2400" dirty="0">
                <a:solidFill>
                  <a:srgbClr val="000000"/>
                </a:solidFill>
                <a:latin typeface="Cambria"/>
                <a:cs typeface="Cambria"/>
              </a:rPr>
              <a:t>while differences are negligible in the calmest </a:t>
            </a:r>
            <a:r>
              <a:rPr lang="en-GB" sz="2400" dirty="0" smtClean="0">
                <a:solidFill>
                  <a:srgbClr val="000000"/>
                </a:solidFill>
                <a:latin typeface="Cambria"/>
                <a:cs typeface="Cambria"/>
              </a:rPr>
              <a:t>areas</a:t>
            </a:r>
          </a:p>
          <a:p>
            <a:pPr marL="457200" indent="-457200" algn="just">
              <a:buFont typeface="Arial"/>
              <a:buChar char="•"/>
            </a:pPr>
            <a:endParaRPr lang="en-GB" sz="2400" dirty="0">
              <a:solidFill>
                <a:srgbClr val="000000"/>
              </a:solidFill>
              <a:latin typeface="Cambria"/>
              <a:cs typeface="Cambria"/>
            </a:endParaRPr>
          </a:p>
          <a:p>
            <a:pPr marL="457200" indent="-457200" algn="just">
              <a:buFont typeface="Arial"/>
              <a:buChar char="•"/>
            </a:pPr>
            <a:r>
              <a:rPr lang="en-GB" sz="2400" dirty="0" smtClean="0">
                <a:solidFill>
                  <a:srgbClr val="000000"/>
                </a:solidFill>
                <a:latin typeface="Cambria"/>
                <a:cs typeface="Cambria"/>
              </a:rPr>
              <a:t>The </a:t>
            </a:r>
            <a:r>
              <a:rPr lang="en-GB" sz="2400" dirty="0">
                <a:solidFill>
                  <a:srgbClr val="000000"/>
                </a:solidFill>
                <a:latin typeface="Cambria"/>
                <a:cs typeface="Cambria"/>
              </a:rPr>
              <a:t>pattern of extremes for the more intense storms (99th-percentile) </a:t>
            </a:r>
            <a:r>
              <a:rPr lang="en-GB" sz="2400" dirty="0" smtClean="0">
                <a:solidFill>
                  <a:srgbClr val="000000"/>
                </a:solidFill>
                <a:latin typeface="Cambria"/>
                <a:cs typeface="Cambria"/>
              </a:rPr>
              <a:t>show differences between WAM and WW3-ST4</a:t>
            </a:r>
            <a:endParaRPr lang="en-GB" sz="2400" dirty="0">
              <a:solidFill>
                <a:srgbClr val="000000"/>
              </a:solidFill>
              <a:latin typeface="Cambria"/>
              <a:cs typeface="Cambria"/>
            </a:endParaRPr>
          </a:p>
          <a:p>
            <a:pPr algn="ctr"/>
            <a:endParaRPr lang="en-GB" sz="2400" dirty="0">
              <a:latin typeface="Cambria"/>
              <a:cs typeface="Cambria"/>
            </a:endParaRPr>
          </a:p>
        </p:txBody>
      </p:sp>
    </p:spTree>
    <p:extLst>
      <p:ext uri="{BB962C8B-B14F-4D97-AF65-F5344CB8AC3E}">
        <p14:creationId xmlns:p14="http://schemas.microsoft.com/office/powerpoint/2010/main" val="31475569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709408"/>
            <a:ext cx="8928992" cy="5678479"/>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IMPACT AND RELEVANCE FOR CMEMS</a:t>
            </a:r>
          </a:p>
          <a:p>
            <a:pPr algn="ctr"/>
            <a:endParaRPr lang="en-GB" sz="3200" b="1" i="1" dirty="0" smtClean="0">
              <a:solidFill>
                <a:srgbClr val="000000"/>
              </a:solidFill>
              <a:latin typeface="Cambria"/>
              <a:cs typeface="Cambria"/>
            </a:endParaRPr>
          </a:p>
          <a:p>
            <a:pPr marL="342900" indent="-342900" algn="just">
              <a:buFont typeface="Arial"/>
              <a:buChar char="•"/>
            </a:pPr>
            <a:r>
              <a:rPr lang="en-GB" sz="2300" dirty="0" smtClean="0">
                <a:latin typeface="Cambria"/>
                <a:cs typeface="Cambria"/>
              </a:rPr>
              <a:t>New wave parameters in the </a:t>
            </a:r>
            <a:r>
              <a:rPr lang="en-GB" sz="2300" b="1" dirty="0" smtClean="0">
                <a:solidFill>
                  <a:srgbClr val="000000"/>
                </a:solidFill>
                <a:latin typeface="Cambria"/>
                <a:cs typeface="Cambria"/>
              </a:rPr>
              <a:t>catalogue</a:t>
            </a:r>
            <a:r>
              <a:rPr lang="en-GB" sz="2300" dirty="0" smtClean="0">
                <a:solidFill>
                  <a:srgbClr val="000000"/>
                </a:solidFill>
                <a:latin typeface="Cambria"/>
                <a:cs typeface="Cambria"/>
              </a:rPr>
              <a:t> </a:t>
            </a:r>
            <a:r>
              <a:rPr lang="en-GB" sz="2300" dirty="0" smtClean="0">
                <a:latin typeface="Cambria"/>
                <a:cs typeface="Cambria"/>
              </a:rPr>
              <a:t>of model products </a:t>
            </a:r>
          </a:p>
          <a:p>
            <a:pPr marL="342900" indent="-342900" algn="just">
              <a:buFont typeface="Arial"/>
              <a:buChar char="•"/>
            </a:pPr>
            <a:endParaRPr lang="en-GB" sz="2300" dirty="0" smtClean="0">
              <a:latin typeface="Cambria"/>
              <a:cs typeface="Cambria"/>
            </a:endParaRPr>
          </a:p>
          <a:p>
            <a:pPr marL="342900" indent="-342900" algn="just">
              <a:buFont typeface="Arial"/>
              <a:buChar char="•"/>
            </a:pPr>
            <a:r>
              <a:rPr lang="en-GB" sz="2300" dirty="0" smtClean="0">
                <a:latin typeface="Cambria"/>
                <a:cs typeface="Cambria"/>
              </a:rPr>
              <a:t>Improvement of the </a:t>
            </a:r>
            <a:r>
              <a:rPr lang="en-GB" sz="2300" b="1" dirty="0" smtClean="0">
                <a:solidFill>
                  <a:srgbClr val="000000"/>
                </a:solidFill>
                <a:latin typeface="Cambria"/>
                <a:cs typeface="Cambria"/>
              </a:rPr>
              <a:t>Marine Warning System </a:t>
            </a:r>
            <a:r>
              <a:rPr lang="en-GB" sz="2300" dirty="0" smtClean="0">
                <a:latin typeface="Cambria"/>
                <a:cs typeface="Cambria"/>
              </a:rPr>
              <a:t>(</a:t>
            </a:r>
            <a:r>
              <a:rPr lang="en-GB" sz="2300" dirty="0">
                <a:latin typeface="Cambria"/>
                <a:cs typeface="Cambria"/>
              </a:rPr>
              <a:t>production of </a:t>
            </a:r>
            <a:r>
              <a:rPr lang="en-GB" sz="2300" dirty="0">
                <a:solidFill>
                  <a:srgbClr val="000000"/>
                </a:solidFill>
                <a:latin typeface="Cambria"/>
                <a:cs typeface="Cambria"/>
              </a:rPr>
              <a:t>more</a:t>
            </a:r>
            <a:r>
              <a:rPr lang="en-GB" sz="2300" dirty="0">
                <a:solidFill>
                  <a:srgbClr val="FF0000"/>
                </a:solidFill>
                <a:latin typeface="Cambria"/>
                <a:cs typeface="Cambria"/>
              </a:rPr>
              <a:t> </a:t>
            </a:r>
            <a:r>
              <a:rPr lang="en-GB" sz="2300" dirty="0">
                <a:solidFill>
                  <a:srgbClr val="000000"/>
                </a:solidFill>
                <a:latin typeface="Cambria"/>
                <a:cs typeface="Cambria"/>
              </a:rPr>
              <a:t>complete information on surface waves</a:t>
            </a:r>
            <a:r>
              <a:rPr lang="en-GB" sz="2300" dirty="0">
                <a:latin typeface="Cambria"/>
                <a:cs typeface="Cambria"/>
              </a:rPr>
              <a:t>, which is often requested by </a:t>
            </a:r>
            <a:r>
              <a:rPr lang="en-GB" sz="2300" dirty="0" smtClean="0">
                <a:latin typeface="Cambria"/>
                <a:cs typeface="Cambria"/>
              </a:rPr>
              <a:t>users).</a:t>
            </a:r>
          </a:p>
          <a:p>
            <a:pPr marL="342900" indent="-342900" algn="just">
              <a:buFont typeface="Arial"/>
              <a:buChar char="•"/>
            </a:pPr>
            <a:endParaRPr lang="en-GB" sz="2300" dirty="0" smtClean="0">
              <a:latin typeface="Cambria"/>
              <a:cs typeface="Cambria"/>
            </a:endParaRPr>
          </a:p>
          <a:p>
            <a:pPr marL="342900" indent="-342900" algn="just">
              <a:buFont typeface="Arial"/>
              <a:buChar char="•"/>
            </a:pPr>
            <a:r>
              <a:rPr lang="en-GB" sz="2300" dirty="0" smtClean="0">
                <a:latin typeface="Cambria"/>
                <a:cs typeface="Cambria"/>
              </a:rPr>
              <a:t>Most </a:t>
            </a:r>
            <a:r>
              <a:rPr lang="en-GB" sz="2300" dirty="0">
                <a:latin typeface="Cambria"/>
                <a:cs typeface="Cambria"/>
              </a:rPr>
              <a:t>of the </a:t>
            </a:r>
            <a:r>
              <a:rPr lang="en-GB" sz="2300" dirty="0">
                <a:solidFill>
                  <a:srgbClr val="000000"/>
                </a:solidFill>
                <a:latin typeface="Cambria"/>
                <a:cs typeface="Cambria"/>
              </a:rPr>
              <a:t>CMEMS target fields </a:t>
            </a:r>
            <a:r>
              <a:rPr lang="en-GB" sz="2300" dirty="0">
                <a:latin typeface="Cambria"/>
                <a:cs typeface="Cambria"/>
              </a:rPr>
              <a:t>- </a:t>
            </a:r>
            <a:r>
              <a:rPr lang="en-GB" sz="2300" b="1" dirty="0">
                <a:latin typeface="Cambria"/>
                <a:cs typeface="Cambria"/>
              </a:rPr>
              <a:t>marine safety, marine resources, marine environment and forecasting </a:t>
            </a:r>
            <a:r>
              <a:rPr lang="en-GB" sz="2300" dirty="0">
                <a:latin typeface="Cambria"/>
                <a:cs typeface="Cambria"/>
              </a:rPr>
              <a:t>– will directly benefit from the proposed R&amp;D work</a:t>
            </a:r>
            <a:r>
              <a:rPr lang="en-GB" sz="2300" dirty="0" smtClean="0">
                <a:latin typeface="Cambria"/>
                <a:cs typeface="Cambria"/>
              </a:rPr>
              <a:t>.</a:t>
            </a:r>
          </a:p>
          <a:p>
            <a:pPr marL="342900" indent="-342900" algn="just">
              <a:buFont typeface="Arial"/>
              <a:buChar char="•"/>
            </a:pPr>
            <a:endParaRPr lang="en-GB" sz="2300" dirty="0">
              <a:latin typeface="Cambria"/>
              <a:cs typeface="Cambria"/>
            </a:endParaRPr>
          </a:p>
          <a:p>
            <a:pPr marL="342900" indent="-342900" algn="just">
              <a:buFont typeface="Arial"/>
              <a:buChar char="•"/>
            </a:pPr>
            <a:r>
              <a:rPr lang="en-GB" sz="2300" dirty="0" smtClean="0">
                <a:latin typeface="Cambria"/>
                <a:cs typeface="Cambria"/>
              </a:rPr>
              <a:t>Relevant </a:t>
            </a:r>
            <a:r>
              <a:rPr lang="en-GB" sz="2300" dirty="0">
                <a:latin typeface="Cambria"/>
                <a:cs typeface="Cambria"/>
              </a:rPr>
              <a:t>to the R&amp;D area </a:t>
            </a:r>
            <a:r>
              <a:rPr lang="en-GB" sz="2300" dirty="0" smtClean="0">
                <a:latin typeface="Cambria"/>
                <a:cs typeface="Cambria"/>
              </a:rPr>
              <a:t>“</a:t>
            </a:r>
            <a:r>
              <a:rPr lang="en-GB" sz="2300" b="1" dirty="0" smtClean="0">
                <a:solidFill>
                  <a:srgbClr val="000000"/>
                </a:solidFill>
                <a:latin typeface="Cambria"/>
                <a:cs typeface="Cambria"/>
              </a:rPr>
              <a:t>4.3 COUPLED </a:t>
            </a:r>
            <a:r>
              <a:rPr lang="en-GB" sz="2300" b="1" dirty="0">
                <a:solidFill>
                  <a:srgbClr val="000000"/>
                </a:solidFill>
                <a:latin typeface="Cambria"/>
                <a:cs typeface="Cambria"/>
              </a:rPr>
              <a:t>OCEAN-MARINE WEATHER INFORMATION, SURFACE CURRENTS AND WAVES</a:t>
            </a:r>
            <a:r>
              <a:rPr lang="en-GB" sz="2300" dirty="0" smtClean="0">
                <a:latin typeface="Cambria"/>
                <a:cs typeface="Cambria"/>
              </a:rPr>
              <a:t>”.</a:t>
            </a:r>
          </a:p>
          <a:p>
            <a:pPr marL="342900" indent="-342900" algn="just">
              <a:buFont typeface="Arial"/>
              <a:buChar char="•"/>
            </a:pPr>
            <a:r>
              <a:rPr lang="en-GB" sz="2300" dirty="0">
                <a:latin typeface="Cambria"/>
                <a:cs typeface="Cambria"/>
              </a:rPr>
              <a:t>R&amp;D area “</a:t>
            </a:r>
            <a:r>
              <a:rPr lang="en-GB" sz="2300" b="1" dirty="0">
                <a:solidFill>
                  <a:srgbClr val="000000"/>
                </a:solidFill>
                <a:latin typeface="Cambria"/>
                <a:cs typeface="Cambria"/>
              </a:rPr>
              <a:t>4.9 Observation technology and methodologies</a:t>
            </a:r>
            <a:r>
              <a:rPr lang="en-GB" sz="2300" dirty="0" smtClean="0">
                <a:latin typeface="Cambria"/>
                <a:cs typeface="Cambria"/>
              </a:rPr>
              <a:t>”</a:t>
            </a:r>
          </a:p>
        </p:txBody>
      </p:sp>
    </p:spTree>
    <p:extLst>
      <p:ext uri="{BB962C8B-B14F-4D97-AF65-F5344CB8AC3E}">
        <p14:creationId xmlns:p14="http://schemas.microsoft.com/office/powerpoint/2010/main" val="2456640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tx2"/>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4339"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6563" y="0"/>
            <a:ext cx="2286000"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tx2"/>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4341"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4343" name="Rettangolo 16"/>
          <p:cNvSpPr>
            <a:spLocks noChangeArrowheads="1"/>
          </p:cNvSpPr>
          <p:nvPr/>
        </p:nvSpPr>
        <p:spPr bwMode="auto">
          <a:xfrm>
            <a:off x="2000250" y="2000250"/>
            <a:ext cx="4572000" cy="430213"/>
          </a:xfrm>
          <a:prstGeom prst="rect">
            <a:avLst/>
          </a:prstGeom>
          <a:noFill/>
          <a:ln w="9525">
            <a:noFill/>
            <a:miter lim="800000"/>
            <a:headEnd/>
            <a:tailEnd/>
          </a:ln>
        </p:spPr>
        <p:txBody>
          <a:bodyPr>
            <a:spAutoFit/>
          </a:bodyPr>
          <a:lstStyle/>
          <a:p>
            <a:endParaRPr lang="it-IT" sz="1100">
              <a:latin typeface="Calibri" pitchFamily="34" charset="0"/>
            </a:endParaRPr>
          </a:p>
          <a:p>
            <a:r>
              <a:rPr lang="it-IT" sz="1100">
                <a:latin typeface="Calibri" pitchFamily="34" charset="0"/>
              </a:rPr>
              <a:t>   </a:t>
            </a:r>
          </a:p>
        </p:txBody>
      </p:sp>
      <p:sp>
        <p:nvSpPr>
          <p:cNvPr id="2" name="CasellaDiTesto 1"/>
          <p:cNvSpPr txBox="1"/>
          <p:nvPr/>
        </p:nvSpPr>
        <p:spPr>
          <a:xfrm>
            <a:off x="107504" y="713637"/>
            <a:ext cx="8928992" cy="5278368"/>
          </a:xfrm>
          <a:prstGeom prst="rect">
            <a:avLst/>
          </a:prstGeom>
          <a:solidFill>
            <a:schemeClr val="bg1">
              <a:alpha val="66000"/>
            </a:schemeClr>
          </a:solidFill>
        </p:spPr>
        <p:txBody>
          <a:bodyPr wrap="square" rtlCol="0">
            <a:spAutoFit/>
          </a:bodyPr>
          <a:lstStyle/>
          <a:p>
            <a:pPr algn="ctr"/>
            <a:endParaRPr lang="en-GB" sz="3200" b="1" dirty="0" smtClean="0">
              <a:latin typeface="Cambria"/>
              <a:cs typeface="Cambria"/>
            </a:endParaRPr>
          </a:p>
          <a:p>
            <a:pPr algn="ctr"/>
            <a:r>
              <a:rPr lang="en-GB" sz="3300" b="1" dirty="0" smtClean="0">
                <a:solidFill>
                  <a:srgbClr val="0000FF"/>
                </a:solidFill>
                <a:latin typeface="Cambria"/>
                <a:cs typeface="Cambria"/>
              </a:rPr>
              <a:t>LARGEST WAVES IN MARINE ENVIRONMENT</a:t>
            </a:r>
          </a:p>
          <a:p>
            <a:pPr algn="ctr"/>
            <a:r>
              <a:rPr lang="en-GB" sz="3200" b="1" i="1" dirty="0" smtClean="0">
                <a:solidFill>
                  <a:srgbClr val="000000"/>
                </a:solidFill>
                <a:latin typeface="Cambria"/>
                <a:cs typeface="Cambria"/>
              </a:rPr>
              <a:t>- New </a:t>
            </a:r>
            <a:r>
              <a:rPr lang="en-GB" sz="3200" b="1" i="1" dirty="0">
                <a:solidFill>
                  <a:srgbClr val="000000"/>
                </a:solidFill>
                <a:latin typeface="Cambria"/>
                <a:cs typeface="Cambria"/>
              </a:rPr>
              <a:t>products for wave model </a:t>
            </a:r>
            <a:r>
              <a:rPr lang="en-GB" sz="3200" b="1" i="1" dirty="0" smtClean="0">
                <a:solidFill>
                  <a:srgbClr val="000000"/>
                </a:solidFill>
                <a:latin typeface="Cambria"/>
                <a:cs typeface="Cambria"/>
              </a:rPr>
              <a:t>forecast</a:t>
            </a:r>
            <a:r>
              <a:rPr lang="it-IT" sz="3200" b="1" i="1" dirty="0" smtClean="0">
                <a:solidFill>
                  <a:srgbClr val="000000"/>
                </a:solidFill>
                <a:latin typeface="Cambria"/>
                <a:cs typeface="Cambria"/>
              </a:rPr>
              <a:t> -</a:t>
            </a:r>
          </a:p>
          <a:p>
            <a:pPr algn="ctr"/>
            <a:r>
              <a:rPr lang="it-IT" sz="4000" b="1" i="1" dirty="0" smtClean="0">
                <a:solidFill>
                  <a:srgbClr val="0000FF"/>
                </a:solidFill>
                <a:latin typeface="Cambria"/>
                <a:cs typeface="Cambria"/>
              </a:rPr>
              <a:t>LATEMAR</a:t>
            </a:r>
            <a:endParaRPr lang="en-GB" sz="4000" dirty="0" smtClean="0">
              <a:solidFill>
                <a:srgbClr val="0000FF"/>
              </a:solidFill>
              <a:latin typeface="Cambria"/>
              <a:cs typeface="Cambria"/>
            </a:endParaRPr>
          </a:p>
          <a:p>
            <a:pPr algn="ctr"/>
            <a:endParaRPr lang="en-GB" sz="3200" dirty="0">
              <a:latin typeface="Cambria"/>
              <a:cs typeface="Cambria"/>
            </a:endParaRPr>
          </a:p>
          <a:p>
            <a:pPr algn="ctr"/>
            <a:r>
              <a:rPr lang="en-GB" sz="2800" b="1" dirty="0" smtClean="0">
                <a:latin typeface="Cambria"/>
                <a:cs typeface="Cambria"/>
              </a:rPr>
              <a:t>Alvise Benetazzo</a:t>
            </a:r>
            <a:r>
              <a:rPr lang="en-GB" sz="2800" dirty="0" smtClean="0">
                <a:latin typeface="Cambria"/>
                <a:cs typeface="Cambria"/>
              </a:rPr>
              <a:t>, F. Barbariol, P. </a:t>
            </a:r>
            <a:r>
              <a:rPr lang="en-GB" sz="2800" dirty="0" err="1" smtClean="0">
                <a:latin typeface="Cambria"/>
                <a:cs typeface="Cambria"/>
              </a:rPr>
              <a:t>Pezzutto</a:t>
            </a:r>
            <a:r>
              <a:rPr lang="en-GB" sz="2800" dirty="0" smtClean="0">
                <a:latin typeface="Cambria"/>
                <a:cs typeface="Cambria"/>
              </a:rPr>
              <a:t>,</a:t>
            </a:r>
          </a:p>
          <a:p>
            <a:pPr algn="ctr"/>
            <a:r>
              <a:rPr lang="en-GB" sz="2800" dirty="0" smtClean="0">
                <a:latin typeface="Cambria"/>
                <a:cs typeface="Cambria"/>
              </a:rPr>
              <a:t>L. </a:t>
            </a:r>
            <a:r>
              <a:rPr lang="en-GB" sz="2800" dirty="0" err="1" smtClean="0">
                <a:latin typeface="Cambria"/>
                <a:cs typeface="Cambria"/>
              </a:rPr>
              <a:t>Bertotti</a:t>
            </a:r>
            <a:r>
              <a:rPr lang="en-GB" sz="2800" dirty="0" smtClean="0">
                <a:latin typeface="Cambria"/>
                <a:cs typeface="Cambria"/>
              </a:rPr>
              <a:t>, M. Sclavo, L. Cavaleri</a:t>
            </a:r>
            <a:endParaRPr lang="en-GB" sz="2800" b="1" dirty="0" smtClean="0">
              <a:latin typeface="Cambria"/>
              <a:cs typeface="Cambria"/>
            </a:endParaRPr>
          </a:p>
          <a:p>
            <a:pPr algn="ctr"/>
            <a:endParaRPr lang="en-GB" sz="2800" b="1" dirty="0" smtClean="0">
              <a:latin typeface="Cambria"/>
              <a:cs typeface="Cambria"/>
            </a:endParaRPr>
          </a:p>
          <a:p>
            <a:pPr algn="ctr"/>
            <a:r>
              <a:rPr lang="en-GB" sz="2000" dirty="0" smtClean="0">
                <a:latin typeface="Cambria"/>
                <a:cs typeface="Cambria"/>
              </a:rPr>
              <a:t>Institute of Marine Sciences, </a:t>
            </a:r>
            <a:r>
              <a:rPr lang="en-GB" sz="2000" b="1" dirty="0" smtClean="0">
                <a:latin typeface="Cambria"/>
                <a:cs typeface="Cambria"/>
              </a:rPr>
              <a:t>ISMAR</a:t>
            </a:r>
            <a:endParaRPr lang="en-GB" sz="2000" dirty="0" smtClean="0">
              <a:latin typeface="Cambria"/>
              <a:cs typeface="Cambria"/>
            </a:endParaRPr>
          </a:p>
          <a:p>
            <a:pPr algn="ctr"/>
            <a:r>
              <a:rPr lang="en-GB" sz="2000" dirty="0" smtClean="0">
                <a:latin typeface="Cambria"/>
                <a:cs typeface="Cambria"/>
              </a:rPr>
              <a:t>National Research Council, </a:t>
            </a:r>
            <a:r>
              <a:rPr lang="en-GB" sz="2000" b="1" dirty="0" smtClean="0">
                <a:latin typeface="Cambria"/>
                <a:cs typeface="Cambria"/>
              </a:rPr>
              <a:t>CNR</a:t>
            </a:r>
          </a:p>
          <a:p>
            <a:pPr algn="ctr"/>
            <a:r>
              <a:rPr lang="en-GB" sz="2000" dirty="0" smtClean="0">
                <a:latin typeface="Cambria"/>
                <a:cs typeface="Cambria"/>
              </a:rPr>
              <a:t>(Venice, Italy)</a:t>
            </a:r>
            <a:endParaRPr lang="en-GB" sz="2000" dirty="0">
              <a:latin typeface="Cambria"/>
              <a:cs typeface="Cambria"/>
            </a:endParaRPr>
          </a:p>
          <a:p>
            <a:pPr algn="ctr"/>
            <a:endParaRPr lang="en-GB" sz="2400" dirty="0">
              <a:latin typeface="Cambria"/>
              <a:cs typeface="Cambria"/>
            </a:endParaRPr>
          </a:p>
        </p:txBody>
      </p:sp>
      <p:sp>
        <p:nvSpPr>
          <p:cNvPr id="11" name="Rectangle 4"/>
          <p:cNvSpPr>
            <a:spLocks noChangeArrowheads="1"/>
          </p:cNvSpPr>
          <p:nvPr/>
        </p:nvSpPr>
        <p:spPr bwMode="auto">
          <a:xfrm>
            <a:off x="4562583" y="6399613"/>
            <a:ext cx="4364997" cy="241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9pPr>
          </a:lstStyle>
          <a:p>
            <a:pPr>
              <a:lnSpc>
                <a:spcPct val="120000"/>
              </a:lnSpc>
              <a:buClrTx/>
              <a:buFontTx/>
              <a:buNone/>
            </a:pPr>
            <a:r>
              <a:rPr lang="de-DE" altLang="de-DE" dirty="0" smtClean="0">
                <a:latin typeface="Cambria"/>
                <a:cs typeface="Cambria"/>
              </a:rPr>
              <a:t>CMEMS-SE, Final Meeting, March 17, 2020</a:t>
            </a:r>
          </a:p>
        </p:txBody>
      </p:sp>
      <p:pic>
        <p:nvPicPr>
          <p:cNvPr id="10" name="Image 1" descr="../0_KICKOFF/CMEMS_macaron_ServiceEvolution_Vert.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0449" y="5418967"/>
            <a:ext cx="1321463" cy="1321463"/>
          </a:xfrm>
          <a:prstGeom prst="rect">
            <a:avLst/>
          </a:prstGeom>
          <a:noFill/>
          <a:ln>
            <a:noFill/>
          </a:ln>
        </p:spPr>
      </p:pic>
    </p:spTree>
    <p:extLst>
      <p:ext uri="{BB962C8B-B14F-4D97-AF65-F5344CB8AC3E}">
        <p14:creationId xmlns:p14="http://schemas.microsoft.com/office/powerpoint/2010/main" val="39861811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7"/>
            <a:ext cx="8889737" cy="5678479"/>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ABSTRACT (2/3)</a:t>
            </a:r>
          </a:p>
          <a:p>
            <a:pPr marL="342900" indent="-342900" algn="just">
              <a:buFontTx/>
              <a:buChar char="-"/>
            </a:pPr>
            <a:endParaRPr lang="en-GB" sz="3200" b="1" i="1" dirty="0">
              <a:solidFill>
                <a:srgbClr val="0000FF"/>
              </a:solidFill>
              <a:latin typeface="Cambria"/>
              <a:cs typeface="Cambria"/>
            </a:endParaRPr>
          </a:p>
          <a:p>
            <a:pPr algn="just"/>
            <a:r>
              <a:rPr lang="en-GB" sz="2300" dirty="0" smtClean="0">
                <a:solidFill>
                  <a:srgbClr val="000000"/>
                </a:solidFill>
                <a:latin typeface="Cambria"/>
                <a:cs typeface="Cambria"/>
              </a:rPr>
              <a:t>In </a:t>
            </a:r>
            <a:r>
              <a:rPr lang="en-GB" sz="2300" dirty="0">
                <a:solidFill>
                  <a:srgbClr val="000000"/>
                </a:solidFill>
                <a:latin typeface="Cambria"/>
                <a:cs typeface="Cambria"/>
              </a:rPr>
              <a:t>the context of the EU-based Copernicus Marine Environment Monitoring Service (</a:t>
            </a:r>
            <a:r>
              <a:rPr lang="en-GB" sz="2300" b="1" dirty="0">
                <a:solidFill>
                  <a:srgbClr val="000000"/>
                </a:solidFill>
                <a:latin typeface="Cambria"/>
                <a:cs typeface="Cambria"/>
              </a:rPr>
              <a:t>CMEMS</a:t>
            </a:r>
            <a:r>
              <a:rPr lang="en-GB" sz="2300" dirty="0">
                <a:solidFill>
                  <a:srgbClr val="000000"/>
                </a:solidFill>
                <a:latin typeface="Cambria"/>
                <a:cs typeface="Cambria"/>
              </a:rPr>
              <a:t>) evolution, the </a:t>
            </a:r>
            <a:r>
              <a:rPr lang="en-GB" sz="2300" b="1" dirty="0">
                <a:solidFill>
                  <a:srgbClr val="000000"/>
                </a:solidFill>
                <a:latin typeface="Cambria"/>
                <a:cs typeface="Cambria"/>
              </a:rPr>
              <a:t>LATEMAR</a:t>
            </a:r>
            <a:r>
              <a:rPr lang="en-GB" sz="2300" dirty="0">
                <a:solidFill>
                  <a:srgbClr val="000000"/>
                </a:solidFill>
                <a:latin typeface="Cambria"/>
                <a:cs typeface="Cambria"/>
              </a:rPr>
              <a:t> project (https://</a:t>
            </a:r>
            <a:r>
              <a:rPr lang="en-GB" sz="2300" dirty="0" err="1">
                <a:solidFill>
                  <a:srgbClr val="000000"/>
                </a:solidFill>
                <a:latin typeface="Cambria"/>
                <a:cs typeface="Cambria"/>
              </a:rPr>
              <a:t>www.mercator-ocean.fr</a:t>
            </a:r>
            <a:r>
              <a:rPr lang="en-GB" sz="2300" dirty="0">
                <a:solidFill>
                  <a:srgbClr val="000000"/>
                </a:solidFill>
                <a:latin typeface="Cambria"/>
                <a:cs typeface="Cambria"/>
              </a:rPr>
              <a:t>/en/portfolio/</a:t>
            </a:r>
            <a:r>
              <a:rPr lang="en-GB" sz="2300" dirty="0" err="1">
                <a:solidFill>
                  <a:srgbClr val="000000"/>
                </a:solidFill>
                <a:latin typeface="Cambria"/>
                <a:cs typeface="Cambria"/>
              </a:rPr>
              <a:t>latemar</a:t>
            </a:r>
            <a:r>
              <a:rPr lang="en-GB" sz="2300" dirty="0">
                <a:solidFill>
                  <a:srgbClr val="000000"/>
                </a:solidFill>
                <a:latin typeface="Cambria"/>
                <a:cs typeface="Cambria"/>
              </a:rPr>
              <a:t>/) aimed at improving the </a:t>
            </a:r>
            <a:r>
              <a:rPr lang="en-GB" sz="2300" b="1" dirty="0">
                <a:solidFill>
                  <a:srgbClr val="000000"/>
                </a:solidFill>
                <a:latin typeface="Cambria"/>
                <a:cs typeface="Cambria"/>
              </a:rPr>
              <a:t>modelling of large wave events </a:t>
            </a:r>
            <a:r>
              <a:rPr lang="en-GB" sz="2300" dirty="0">
                <a:solidFill>
                  <a:srgbClr val="000000"/>
                </a:solidFill>
                <a:latin typeface="Cambria"/>
                <a:cs typeface="Cambria"/>
              </a:rPr>
              <a:t>during marine </a:t>
            </a:r>
            <a:r>
              <a:rPr lang="en-GB" sz="2300" dirty="0" smtClean="0">
                <a:solidFill>
                  <a:srgbClr val="000000"/>
                </a:solidFill>
                <a:latin typeface="Cambria"/>
                <a:cs typeface="Cambria"/>
              </a:rPr>
              <a:t>storms.</a:t>
            </a:r>
          </a:p>
          <a:p>
            <a:pPr algn="just"/>
            <a:endParaRPr lang="en-GB" sz="2300" dirty="0">
              <a:solidFill>
                <a:srgbClr val="000000"/>
              </a:solidFill>
              <a:latin typeface="Cambria"/>
              <a:cs typeface="Cambria"/>
            </a:endParaRPr>
          </a:p>
          <a:p>
            <a:pPr algn="just"/>
            <a:r>
              <a:rPr lang="en-GB" sz="2300" dirty="0" smtClean="0">
                <a:solidFill>
                  <a:srgbClr val="000000"/>
                </a:solidFill>
                <a:latin typeface="Cambria"/>
                <a:cs typeface="Cambria"/>
              </a:rPr>
              <a:t>Indeed</a:t>
            </a:r>
            <a:r>
              <a:rPr lang="en-GB" sz="2300" dirty="0">
                <a:solidFill>
                  <a:srgbClr val="000000"/>
                </a:solidFill>
                <a:latin typeface="Cambria"/>
                <a:cs typeface="Cambria"/>
              </a:rPr>
              <a:t>, at present, </a:t>
            </a:r>
            <a:r>
              <a:rPr lang="en-GB" sz="2300" b="1" dirty="0">
                <a:solidFill>
                  <a:srgbClr val="000000"/>
                </a:solidFill>
                <a:latin typeface="Cambria"/>
                <a:cs typeface="Cambria"/>
              </a:rPr>
              <a:t>operational systems </a:t>
            </a:r>
            <a:r>
              <a:rPr lang="en-GB" sz="2300" dirty="0">
                <a:solidFill>
                  <a:srgbClr val="000000"/>
                </a:solidFill>
                <a:latin typeface="Cambria"/>
                <a:cs typeface="Cambria"/>
              </a:rPr>
              <a:t>only provide average and peak wave parameters, with no information on individual waves whatsoever. However, developments of the state-of-the-art third-generation </a:t>
            </a:r>
            <a:r>
              <a:rPr lang="en-GB" sz="2300" b="1" dirty="0">
                <a:solidFill>
                  <a:srgbClr val="000000"/>
                </a:solidFill>
                <a:latin typeface="Cambria"/>
                <a:cs typeface="Cambria"/>
              </a:rPr>
              <a:t>wave models </a:t>
            </a:r>
            <a:r>
              <a:rPr lang="en-GB" sz="2300" dirty="0">
                <a:solidFill>
                  <a:srgbClr val="000000"/>
                </a:solidFill>
                <a:latin typeface="Cambria"/>
                <a:cs typeface="Cambria"/>
              </a:rPr>
              <a:t>demonstrated that using the directional wave spectrum moments into theoretical statistical models for wave extremes, forecasters are able to accurately infer the expected shape and likelihood of the </a:t>
            </a:r>
            <a:r>
              <a:rPr lang="en-GB" sz="2300" b="1" dirty="0">
                <a:solidFill>
                  <a:srgbClr val="000000"/>
                </a:solidFill>
                <a:latin typeface="Cambria"/>
                <a:cs typeface="Cambria"/>
              </a:rPr>
              <a:t>maximum waves during </a:t>
            </a:r>
            <a:r>
              <a:rPr lang="en-GB" sz="2300" b="1" dirty="0" smtClean="0">
                <a:solidFill>
                  <a:srgbClr val="000000"/>
                </a:solidFill>
                <a:latin typeface="Cambria"/>
                <a:cs typeface="Cambria"/>
              </a:rPr>
              <a:t>storms</a:t>
            </a:r>
          </a:p>
        </p:txBody>
      </p:sp>
    </p:spTree>
    <p:extLst>
      <p:ext uri="{BB962C8B-B14F-4D97-AF65-F5344CB8AC3E}">
        <p14:creationId xmlns:p14="http://schemas.microsoft.com/office/powerpoint/2010/main" val="31309450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6032422"/>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ABSTRACT (3/3)</a:t>
            </a:r>
          </a:p>
          <a:p>
            <a:pPr marL="342900" indent="-342900" algn="just">
              <a:buFontTx/>
              <a:buChar char="-"/>
            </a:pPr>
            <a:endParaRPr lang="en-GB" sz="3200" b="1" i="1" dirty="0">
              <a:solidFill>
                <a:srgbClr val="0000FF"/>
              </a:solidFill>
              <a:latin typeface="Cambria"/>
              <a:cs typeface="Cambria"/>
            </a:endParaRPr>
          </a:p>
          <a:p>
            <a:pPr algn="just"/>
            <a:r>
              <a:rPr lang="en-GB" sz="2300" dirty="0" smtClean="0">
                <a:solidFill>
                  <a:srgbClr val="000000"/>
                </a:solidFill>
                <a:latin typeface="Cambria"/>
                <a:cs typeface="Cambria"/>
              </a:rPr>
              <a:t>The </a:t>
            </a:r>
            <a:r>
              <a:rPr lang="en-GB" sz="2300" dirty="0">
                <a:solidFill>
                  <a:srgbClr val="000000"/>
                </a:solidFill>
                <a:latin typeface="Cambria"/>
                <a:cs typeface="Cambria"/>
              </a:rPr>
              <a:t>main purpose of the activity is therefore to provide the wave models </a:t>
            </a:r>
            <a:r>
              <a:rPr lang="en-GB" sz="2300" b="1" dirty="0">
                <a:solidFill>
                  <a:srgbClr val="000000"/>
                </a:solidFill>
                <a:latin typeface="Cambria"/>
                <a:cs typeface="Cambria"/>
              </a:rPr>
              <a:t>WAM</a:t>
            </a:r>
            <a:r>
              <a:rPr lang="en-GB" sz="2300" dirty="0">
                <a:solidFill>
                  <a:srgbClr val="000000"/>
                </a:solidFill>
                <a:latin typeface="Cambria"/>
                <a:cs typeface="Cambria"/>
              </a:rPr>
              <a:t> and </a:t>
            </a:r>
            <a:r>
              <a:rPr lang="en-GB" sz="2300" b="1" dirty="0">
                <a:solidFill>
                  <a:srgbClr val="000000"/>
                </a:solidFill>
                <a:latin typeface="Cambria"/>
                <a:cs typeface="Cambria"/>
              </a:rPr>
              <a:t>WAVEWATCH III </a:t>
            </a:r>
            <a:r>
              <a:rPr lang="en-GB" sz="2300" dirty="0">
                <a:solidFill>
                  <a:srgbClr val="000000"/>
                </a:solidFill>
                <a:latin typeface="Cambria"/>
                <a:cs typeface="Cambria"/>
              </a:rPr>
              <a:t>with common procedures to explicitly estimate the maximum wave heights for each sea state</a:t>
            </a:r>
            <a:r>
              <a:rPr lang="en-GB" sz="2300" dirty="0" smtClean="0">
                <a:solidFill>
                  <a:srgbClr val="000000"/>
                </a:solidFill>
                <a:latin typeface="Cambria"/>
                <a:cs typeface="Cambria"/>
              </a:rPr>
              <a:t>.</a:t>
            </a:r>
          </a:p>
          <a:p>
            <a:pPr algn="just"/>
            <a:endParaRPr lang="en-GB" sz="2300" dirty="0">
              <a:solidFill>
                <a:srgbClr val="000000"/>
              </a:solidFill>
              <a:latin typeface="Cambria"/>
              <a:cs typeface="Cambria"/>
            </a:endParaRPr>
          </a:p>
          <a:p>
            <a:pPr algn="just"/>
            <a:r>
              <a:rPr lang="en-GB" sz="2300" dirty="0" smtClean="0">
                <a:solidFill>
                  <a:srgbClr val="000000"/>
                </a:solidFill>
                <a:latin typeface="Cambria"/>
                <a:cs typeface="Cambria"/>
              </a:rPr>
              <a:t>LATEMAR </a:t>
            </a:r>
            <a:r>
              <a:rPr lang="en-GB" sz="2300" dirty="0">
                <a:solidFill>
                  <a:srgbClr val="000000"/>
                </a:solidFill>
                <a:latin typeface="Cambria"/>
                <a:cs typeface="Cambria"/>
              </a:rPr>
              <a:t>achieved this goal by: performing an extensive </a:t>
            </a:r>
            <a:r>
              <a:rPr lang="en-GB" sz="2300" b="1" dirty="0">
                <a:solidFill>
                  <a:srgbClr val="000000"/>
                </a:solidFill>
                <a:latin typeface="Cambria"/>
                <a:cs typeface="Cambria"/>
              </a:rPr>
              <a:t>assessment</a:t>
            </a:r>
            <a:r>
              <a:rPr lang="en-GB" sz="2300" dirty="0">
                <a:solidFill>
                  <a:srgbClr val="000000"/>
                </a:solidFill>
                <a:latin typeface="Cambria"/>
                <a:cs typeface="Cambria"/>
              </a:rPr>
              <a:t> of the model maximum waves using field observations collected from an oceanographic tower; comparing WAM and WAVEWATCH III </a:t>
            </a:r>
            <a:r>
              <a:rPr lang="en-GB" sz="2300" b="1" dirty="0">
                <a:solidFill>
                  <a:srgbClr val="000000"/>
                </a:solidFill>
                <a:latin typeface="Cambria"/>
                <a:cs typeface="Cambria"/>
              </a:rPr>
              <a:t>maximum wave estimates in the Mediterranean Sea</a:t>
            </a:r>
            <a:r>
              <a:rPr lang="en-GB" sz="2300" dirty="0">
                <a:solidFill>
                  <a:srgbClr val="000000"/>
                </a:solidFill>
                <a:latin typeface="Cambria"/>
                <a:cs typeface="Cambria"/>
              </a:rPr>
              <a:t>; investigating the sensitivity of the maximum waves on the main </a:t>
            </a:r>
            <a:r>
              <a:rPr lang="en-GB" sz="2300" b="1" dirty="0" smtClean="0">
                <a:solidFill>
                  <a:srgbClr val="000000"/>
                </a:solidFill>
                <a:latin typeface="Cambria"/>
                <a:cs typeface="Cambria"/>
              </a:rPr>
              <a:t>sea state parameters</a:t>
            </a:r>
            <a:r>
              <a:rPr lang="en-GB" sz="2300" dirty="0" smtClean="0">
                <a:solidFill>
                  <a:srgbClr val="000000"/>
                </a:solidFill>
                <a:latin typeface="Cambria"/>
                <a:cs typeface="Cambria"/>
              </a:rPr>
              <a:t>.</a:t>
            </a:r>
          </a:p>
          <a:p>
            <a:pPr algn="just"/>
            <a:endParaRPr lang="en-GB" sz="2300" dirty="0">
              <a:solidFill>
                <a:srgbClr val="000000"/>
              </a:solidFill>
              <a:latin typeface="Cambria"/>
              <a:cs typeface="Cambria"/>
            </a:endParaRPr>
          </a:p>
          <a:p>
            <a:pPr algn="just"/>
            <a:r>
              <a:rPr lang="en-GB" sz="2300" dirty="0" smtClean="0">
                <a:solidFill>
                  <a:srgbClr val="000000"/>
                </a:solidFill>
                <a:latin typeface="Cambria"/>
                <a:cs typeface="Cambria"/>
              </a:rPr>
              <a:t>All </a:t>
            </a:r>
            <a:r>
              <a:rPr lang="en-GB" sz="2300" dirty="0">
                <a:solidFill>
                  <a:srgbClr val="000000"/>
                </a:solidFill>
                <a:latin typeface="Cambria"/>
                <a:cs typeface="Cambria"/>
              </a:rPr>
              <a:t>model developments and evaluations resulting from this research project will be directly applicable to the </a:t>
            </a:r>
            <a:r>
              <a:rPr lang="en-GB" sz="2300" b="1" dirty="0">
                <a:solidFill>
                  <a:srgbClr val="000000"/>
                </a:solidFill>
                <a:latin typeface="Cambria"/>
                <a:cs typeface="Cambria"/>
              </a:rPr>
              <a:t>wave model forecasting </a:t>
            </a:r>
            <a:r>
              <a:rPr lang="en-GB" sz="2300" dirty="0">
                <a:solidFill>
                  <a:srgbClr val="000000"/>
                </a:solidFill>
                <a:latin typeface="Cambria"/>
                <a:cs typeface="Cambria"/>
              </a:rPr>
              <a:t>systems to expand their catalogue</a:t>
            </a:r>
            <a:r>
              <a:rPr lang="en-GB" sz="2300" dirty="0" smtClean="0">
                <a:solidFill>
                  <a:srgbClr val="000000"/>
                </a:solidFill>
                <a:latin typeface="Cambria"/>
                <a:cs typeface="Cambria"/>
              </a:rPr>
              <a:t>.</a:t>
            </a:r>
          </a:p>
        </p:txBody>
      </p:sp>
    </p:spTree>
    <p:extLst>
      <p:ext uri="{BB962C8B-B14F-4D97-AF65-F5344CB8AC3E}">
        <p14:creationId xmlns:p14="http://schemas.microsoft.com/office/powerpoint/2010/main" val="31309450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5786198"/>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WAVE ANALYSIS AND FORECAST</a:t>
            </a:r>
          </a:p>
          <a:p>
            <a:pPr marL="342900" indent="-342900" algn="just">
              <a:buFontTx/>
              <a:buChar char="-"/>
            </a:pPr>
            <a:endParaRPr lang="en-GB" sz="3200" b="1" i="1" dirty="0">
              <a:solidFill>
                <a:srgbClr val="0000FF"/>
              </a:solidFill>
              <a:latin typeface="Cambria"/>
              <a:cs typeface="Cambria"/>
            </a:endParaRPr>
          </a:p>
          <a:p>
            <a:pPr algn="ctr"/>
            <a:r>
              <a:rPr lang="en-GB" sz="2600" b="1" dirty="0" smtClean="0">
                <a:solidFill>
                  <a:srgbClr val="000000"/>
                </a:solidFill>
                <a:latin typeface="Cambria"/>
                <a:cs typeface="Cambria"/>
              </a:rPr>
              <a:t>Context: CMEMS Ocean products “Sea Surface Waves”</a:t>
            </a:r>
          </a:p>
          <a:p>
            <a:pPr algn="ctr"/>
            <a:endParaRPr lang="en-GB" sz="2600" b="1" dirty="0">
              <a:solidFill>
                <a:srgbClr val="000000"/>
              </a:solidFill>
              <a:latin typeface="Cambria"/>
              <a:cs typeface="Cambria"/>
            </a:endParaRPr>
          </a:p>
          <a:p>
            <a:pPr algn="ctr"/>
            <a:endParaRPr lang="en-GB" sz="2600" b="1" dirty="0" smtClean="0">
              <a:solidFill>
                <a:srgbClr val="000000"/>
              </a:solidFill>
              <a:latin typeface="Cambria"/>
              <a:cs typeface="Cambria"/>
            </a:endParaRPr>
          </a:p>
          <a:p>
            <a:pPr algn="ctr"/>
            <a:endParaRPr lang="en-GB" sz="2600" b="1" dirty="0">
              <a:solidFill>
                <a:srgbClr val="000000"/>
              </a:solidFill>
              <a:latin typeface="Cambria"/>
              <a:cs typeface="Cambria"/>
            </a:endParaRPr>
          </a:p>
          <a:p>
            <a:pPr algn="ctr"/>
            <a:endParaRPr lang="en-GB" sz="2600" dirty="0" smtClean="0">
              <a:solidFill>
                <a:srgbClr val="000000"/>
              </a:solidFill>
              <a:latin typeface="Cambria"/>
              <a:cs typeface="Cambria"/>
            </a:endParaRPr>
          </a:p>
          <a:p>
            <a:pPr marL="285750" indent="-285750" algn="just">
              <a:buFont typeface="Arial"/>
              <a:buChar char="•"/>
            </a:pPr>
            <a:endParaRPr lang="en-GB" sz="2200" dirty="0">
              <a:solidFill>
                <a:srgbClr val="000000"/>
              </a:solidFill>
              <a:latin typeface="Cambria"/>
              <a:cs typeface="Cambria"/>
            </a:endParaRPr>
          </a:p>
          <a:p>
            <a:pPr marL="742950" lvl="1" indent="-285750" algn="just">
              <a:buFont typeface="Arial"/>
              <a:buChar char="•"/>
            </a:pPr>
            <a:endParaRPr lang="en-GB" sz="2200" dirty="0" smtClean="0">
              <a:solidFill>
                <a:srgbClr val="000000"/>
              </a:solidFill>
              <a:latin typeface="Cambria"/>
              <a:cs typeface="Cambria"/>
            </a:endParaRPr>
          </a:p>
          <a:p>
            <a:pPr marL="285750" indent="-285750" algn="just">
              <a:buFont typeface="Arial"/>
              <a:buChar char="•"/>
            </a:pPr>
            <a:endParaRPr lang="en-GB" sz="2200" dirty="0">
              <a:solidFill>
                <a:srgbClr val="000000"/>
              </a:solidFill>
              <a:latin typeface="Cambria"/>
              <a:cs typeface="Cambria"/>
            </a:endParaRPr>
          </a:p>
          <a:p>
            <a:pPr marL="285750" indent="-285750" algn="just">
              <a:buFont typeface="Arial"/>
              <a:buChar char="•"/>
            </a:pPr>
            <a:endParaRPr lang="en-GB" sz="2200" dirty="0" smtClean="0">
              <a:solidFill>
                <a:srgbClr val="000000"/>
              </a:solidFill>
              <a:latin typeface="Cambria"/>
              <a:cs typeface="Cambria"/>
            </a:endParaRPr>
          </a:p>
          <a:p>
            <a:pPr marL="285750" indent="-285750" algn="just">
              <a:buFont typeface="Arial"/>
              <a:buChar char="•"/>
            </a:pPr>
            <a:endParaRPr lang="en-GB" sz="2200" dirty="0">
              <a:solidFill>
                <a:srgbClr val="000000"/>
              </a:solidFill>
              <a:latin typeface="Cambria"/>
              <a:cs typeface="Cambria"/>
            </a:endParaRPr>
          </a:p>
          <a:p>
            <a:pPr marL="285750" indent="-285750" algn="just">
              <a:buFont typeface="Arial"/>
              <a:buChar char="•"/>
            </a:pPr>
            <a:endParaRPr lang="en-GB" sz="2200" dirty="0" smtClean="0">
              <a:solidFill>
                <a:srgbClr val="000000"/>
              </a:solidFill>
              <a:latin typeface="Cambria"/>
              <a:cs typeface="Cambria"/>
            </a:endParaRPr>
          </a:p>
          <a:p>
            <a:pPr marL="285750" indent="-285750" algn="just">
              <a:buFont typeface="Arial"/>
              <a:buChar char="•"/>
            </a:pPr>
            <a:endParaRPr lang="en-GB" sz="2200" dirty="0">
              <a:solidFill>
                <a:srgbClr val="000000"/>
              </a:solidFill>
              <a:latin typeface="Cambria"/>
              <a:cs typeface="Cambria"/>
            </a:endParaRPr>
          </a:p>
          <a:p>
            <a:pPr algn="just"/>
            <a:endParaRPr lang="en-GB" sz="2200" dirty="0" smtClean="0">
              <a:solidFill>
                <a:srgbClr val="000000"/>
              </a:solidFill>
              <a:latin typeface="Cambria"/>
              <a:cs typeface="Cambria"/>
            </a:endParaRPr>
          </a:p>
        </p:txBody>
      </p:sp>
      <p:sp>
        <p:nvSpPr>
          <p:cNvPr id="3" name="Rettangolo 2"/>
          <p:cNvSpPr/>
          <p:nvPr/>
        </p:nvSpPr>
        <p:spPr>
          <a:xfrm>
            <a:off x="4051286" y="2580148"/>
            <a:ext cx="4536504" cy="1492716"/>
          </a:xfrm>
          <a:prstGeom prst="rect">
            <a:avLst/>
          </a:prstGeom>
          <a:ln>
            <a:solidFill>
              <a:schemeClr val="tx1"/>
            </a:solidFill>
          </a:ln>
        </p:spPr>
        <p:txBody>
          <a:bodyPr wrap="square">
            <a:spAutoFit/>
          </a:bodyPr>
          <a:lstStyle/>
          <a:p>
            <a:r>
              <a:rPr lang="en-GB" sz="1300" dirty="0">
                <a:latin typeface="Cambria"/>
                <a:cs typeface="Cambria"/>
              </a:rPr>
              <a:t>SWH	Wave significant height</a:t>
            </a:r>
          </a:p>
          <a:p>
            <a:r>
              <a:rPr lang="en-GB" sz="1300" dirty="0">
                <a:latin typeface="Cambria"/>
                <a:cs typeface="Cambria"/>
              </a:rPr>
              <a:t>MWT	Wave mean period</a:t>
            </a:r>
          </a:p>
          <a:p>
            <a:r>
              <a:rPr lang="en-GB" sz="1300" dirty="0">
                <a:latin typeface="Cambria"/>
                <a:cs typeface="Cambria"/>
              </a:rPr>
              <a:t>VMDR	Wave mean direction</a:t>
            </a:r>
          </a:p>
          <a:p>
            <a:r>
              <a:rPr lang="en-GB" sz="1300" dirty="0">
                <a:latin typeface="Cambria"/>
                <a:cs typeface="Cambria"/>
              </a:rPr>
              <a:t>VSDXY	Stokes drift</a:t>
            </a:r>
          </a:p>
          <a:p>
            <a:r>
              <a:rPr lang="en-GB" sz="1300" dirty="0">
                <a:latin typeface="Cambria"/>
                <a:cs typeface="Cambria"/>
              </a:rPr>
              <a:t>WW	Wind wave (period, height, direction)</a:t>
            </a:r>
          </a:p>
          <a:p>
            <a:r>
              <a:rPr lang="en-GB" sz="1300" dirty="0">
                <a:latin typeface="Cambria"/>
                <a:cs typeface="Cambria"/>
              </a:rPr>
              <a:t>SW1	Primary swell wave  (period, height</a:t>
            </a:r>
            <a:r>
              <a:rPr lang="en-GB" sz="1300" dirty="0" smtClean="0">
                <a:latin typeface="Cambria"/>
                <a:cs typeface="Cambria"/>
              </a:rPr>
              <a:t>, direction</a:t>
            </a:r>
            <a:r>
              <a:rPr lang="en-GB" sz="1300" dirty="0">
                <a:latin typeface="Cambria"/>
                <a:cs typeface="Cambria"/>
              </a:rPr>
              <a:t>)</a:t>
            </a:r>
          </a:p>
          <a:p>
            <a:r>
              <a:rPr lang="en-GB" sz="1300" dirty="0">
                <a:latin typeface="Cambria"/>
                <a:cs typeface="Cambria"/>
              </a:rPr>
              <a:t>SW2	Secondary swell wave  (period, height, direction)</a:t>
            </a:r>
          </a:p>
        </p:txBody>
      </p:sp>
      <p:sp>
        <p:nvSpPr>
          <p:cNvPr id="7" name="Rettangolo 6"/>
          <p:cNvSpPr/>
          <p:nvPr/>
        </p:nvSpPr>
        <p:spPr>
          <a:xfrm>
            <a:off x="172904" y="2761530"/>
            <a:ext cx="2517186" cy="369332"/>
          </a:xfrm>
          <a:prstGeom prst="rect">
            <a:avLst/>
          </a:prstGeom>
          <a:ln w="38100" cmpd="sng">
            <a:solidFill>
              <a:schemeClr val="tx1"/>
            </a:solidFill>
          </a:ln>
        </p:spPr>
        <p:txBody>
          <a:bodyPr wrap="square">
            <a:spAutoFit/>
          </a:bodyPr>
          <a:lstStyle/>
          <a:p>
            <a:pPr algn="ctr"/>
            <a:r>
              <a:rPr lang="en-GB" dirty="0" smtClean="0">
                <a:solidFill>
                  <a:srgbClr val="000000"/>
                </a:solidFill>
                <a:latin typeface="Cambria"/>
                <a:cs typeface="Cambria"/>
              </a:rPr>
              <a:t>Model Wave Spectrum</a:t>
            </a:r>
            <a:endParaRPr lang="en-GB" dirty="0"/>
          </a:p>
        </p:txBody>
      </p:sp>
      <p:pic>
        <p:nvPicPr>
          <p:cNvPr id="5" name="Immagin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728" y="3399856"/>
            <a:ext cx="2493818" cy="1867868"/>
          </a:xfrm>
          <a:prstGeom prst="rect">
            <a:avLst/>
          </a:prstGeom>
          <a:ln w="38100" cmpd="sng">
            <a:solidFill>
              <a:srgbClr val="000000"/>
            </a:solidFill>
          </a:ln>
        </p:spPr>
      </p:pic>
      <p:sp>
        <p:nvSpPr>
          <p:cNvPr id="2" name="Rettangolo 1"/>
          <p:cNvSpPr/>
          <p:nvPr/>
        </p:nvSpPr>
        <p:spPr>
          <a:xfrm>
            <a:off x="4060738" y="2591626"/>
            <a:ext cx="2733648" cy="247523"/>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5" name="Connettore 2 14"/>
          <p:cNvCxnSpPr>
            <a:stCxn id="5" idx="3"/>
            <a:endCxn id="3" idx="1"/>
          </p:cNvCxnSpPr>
          <p:nvPr/>
        </p:nvCxnSpPr>
        <p:spPr>
          <a:xfrm flipV="1">
            <a:off x="2678546" y="3326506"/>
            <a:ext cx="1372740" cy="10072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ttangolo 22"/>
          <p:cNvSpPr/>
          <p:nvPr/>
        </p:nvSpPr>
        <p:spPr>
          <a:xfrm>
            <a:off x="1306643" y="6123566"/>
            <a:ext cx="2517186" cy="369332"/>
          </a:xfrm>
          <a:prstGeom prst="rect">
            <a:avLst/>
          </a:prstGeom>
          <a:ln w="38100" cmpd="sng">
            <a:solidFill>
              <a:srgbClr val="0000FF"/>
            </a:solidFill>
          </a:ln>
        </p:spPr>
        <p:txBody>
          <a:bodyPr wrap="square">
            <a:spAutoFit/>
          </a:bodyPr>
          <a:lstStyle/>
          <a:p>
            <a:r>
              <a:rPr lang="en-GB" dirty="0" smtClean="0">
                <a:solidFill>
                  <a:srgbClr val="000000"/>
                </a:solidFill>
                <a:latin typeface="Cambria"/>
                <a:cs typeface="Cambria"/>
              </a:rPr>
              <a:t>CMEMS product</a:t>
            </a:r>
            <a:endParaRPr lang="en-GB" dirty="0"/>
          </a:p>
        </p:txBody>
      </p:sp>
      <p:pic>
        <p:nvPicPr>
          <p:cNvPr id="12" name="Immagin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82324" y="4464508"/>
            <a:ext cx="5462938" cy="2248085"/>
          </a:xfrm>
          <a:prstGeom prst="rect">
            <a:avLst/>
          </a:prstGeom>
          <a:ln w="38100" cmpd="sng">
            <a:solidFill>
              <a:srgbClr val="0000FF"/>
            </a:solid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2" presetClass="entr" presetSubtype="4" fill="hold" grpId="1"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p:tgtEl>
                                          <p:spTgt spid="23"/>
                                        </p:tgtEl>
                                        <p:attrNameLst>
                                          <p:attrName>ppt_y</p:attrName>
                                        </p:attrNameLst>
                                      </p:cBhvr>
                                      <p:tavLst>
                                        <p:tav tm="0">
                                          <p:val>
                                            <p:strVal val="#ppt_y+#ppt_h*1.125000"/>
                                          </p:val>
                                        </p:tav>
                                        <p:tav tm="100000">
                                          <p:val>
                                            <p:strVal val="#ppt_y"/>
                                          </p:val>
                                        </p:tav>
                                      </p:tavLst>
                                    </p:anim>
                                    <p:animEffect transition="in" filter="wipe(up)">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2" grpId="0"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10" name="CasellaDiTesto 9"/>
          <p:cNvSpPr txBox="1"/>
          <p:nvPr/>
        </p:nvSpPr>
        <p:spPr>
          <a:xfrm>
            <a:off x="33417" y="667630"/>
            <a:ext cx="8969652" cy="4462760"/>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BEYOND H</a:t>
            </a:r>
            <a:r>
              <a:rPr lang="en-GB" sz="3200" b="1" i="1" baseline="-25000" dirty="0" smtClean="0">
                <a:solidFill>
                  <a:srgbClr val="0000FF"/>
                </a:solidFill>
                <a:latin typeface="Cambria"/>
                <a:cs typeface="Cambria"/>
              </a:rPr>
              <a:t>S</a:t>
            </a:r>
            <a:r>
              <a:rPr lang="en-GB" sz="3200" b="1" dirty="0" smtClean="0">
                <a:solidFill>
                  <a:srgbClr val="0000FF"/>
                </a:solidFill>
                <a:latin typeface="Cambria"/>
                <a:cs typeface="Cambria"/>
              </a:rPr>
              <a:t>:</a:t>
            </a:r>
            <a:r>
              <a:rPr lang="en-GB" sz="3200" b="1" i="1" dirty="0" smtClean="0">
                <a:solidFill>
                  <a:srgbClr val="0000FF"/>
                </a:solidFill>
                <a:latin typeface="Cambria"/>
                <a:cs typeface="Cambria"/>
              </a:rPr>
              <a:t> EXTREMES WAVES DURING STORMS</a:t>
            </a:r>
          </a:p>
          <a:p>
            <a:pPr marL="342900" indent="-342900" algn="just">
              <a:buFontTx/>
              <a:buChar char="-"/>
            </a:pPr>
            <a:endParaRPr lang="en-GB" sz="3200" b="1" i="1" dirty="0">
              <a:solidFill>
                <a:srgbClr val="0000FF"/>
              </a:solidFill>
              <a:latin typeface="Cambria"/>
              <a:cs typeface="Cambria"/>
            </a:endParaRPr>
          </a:p>
          <a:p>
            <a:pPr algn="just"/>
            <a:endParaRPr lang="en-GB" sz="2200" dirty="0">
              <a:solidFill>
                <a:srgbClr val="000000"/>
              </a:solidFill>
              <a:latin typeface="Cambria"/>
              <a:cs typeface="Cambria"/>
            </a:endParaRPr>
          </a:p>
          <a:p>
            <a:pPr marL="285750" indent="-285750" algn="just">
              <a:buFont typeface="Arial"/>
              <a:buChar char="•"/>
            </a:pPr>
            <a:endParaRPr lang="en-GB" sz="2200" dirty="0" smtClean="0">
              <a:solidFill>
                <a:srgbClr val="000000"/>
              </a:solidFill>
              <a:latin typeface="Cambria"/>
              <a:cs typeface="Cambria"/>
            </a:endParaRPr>
          </a:p>
          <a:p>
            <a:pPr marL="285750" indent="-285750" algn="just">
              <a:buFont typeface="Arial"/>
              <a:buChar char="•"/>
            </a:pPr>
            <a:endParaRPr lang="en-GB" sz="2200" dirty="0">
              <a:solidFill>
                <a:srgbClr val="000000"/>
              </a:solidFill>
              <a:latin typeface="Cambria"/>
              <a:cs typeface="Cambria"/>
            </a:endParaRPr>
          </a:p>
          <a:p>
            <a:pPr marL="742950" lvl="1" indent="-285750" algn="just">
              <a:buFont typeface="Arial"/>
              <a:buChar char="•"/>
            </a:pPr>
            <a:endParaRPr lang="en-GB" sz="2200" dirty="0" smtClean="0">
              <a:solidFill>
                <a:srgbClr val="000000"/>
              </a:solidFill>
              <a:latin typeface="Cambria"/>
              <a:cs typeface="Cambria"/>
            </a:endParaRPr>
          </a:p>
          <a:p>
            <a:pPr marL="285750" indent="-285750" algn="just">
              <a:buFont typeface="Arial"/>
              <a:buChar char="•"/>
            </a:pPr>
            <a:endParaRPr lang="en-GB" sz="2200" dirty="0">
              <a:solidFill>
                <a:srgbClr val="000000"/>
              </a:solidFill>
              <a:latin typeface="Cambria"/>
              <a:cs typeface="Cambria"/>
            </a:endParaRPr>
          </a:p>
          <a:p>
            <a:pPr marL="285750" indent="-285750" algn="just">
              <a:buFont typeface="Arial"/>
              <a:buChar char="•"/>
            </a:pPr>
            <a:endParaRPr lang="en-GB" sz="2200" dirty="0" smtClean="0">
              <a:solidFill>
                <a:srgbClr val="000000"/>
              </a:solidFill>
              <a:latin typeface="Cambria"/>
              <a:cs typeface="Cambria"/>
            </a:endParaRPr>
          </a:p>
          <a:p>
            <a:pPr marL="285750" indent="-285750" algn="just">
              <a:buFont typeface="Arial"/>
              <a:buChar char="•"/>
            </a:pPr>
            <a:endParaRPr lang="en-GB" sz="2200" dirty="0">
              <a:solidFill>
                <a:srgbClr val="000000"/>
              </a:solidFill>
              <a:latin typeface="Cambria"/>
              <a:cs typeface="Cambria"/>
            </a:endParaRPr>
          </a:p>
          <a:p>
            <a:pPr marL="285750" indent="-285750" algn="just">
              <a:buFont typeface="Arial"/>
              <a:buChar char="•"/>
            </a:pPr>
            <a:endParaRPr lang="en-GB" sz="2200" dirty="0" smtClean="0">
              <a:solidFill>
                <a:srgbClr val="000000"/>
              </a:solidFill>
              <a:latin typeface="Cambria"/>
              <a:cs typeface="Cambria"/>
            </a:endParaRPr>
          </a:p>
          <a:p>
            <a:pPr marL="285750" indent="-285750" algn="just">
              <a:buFont typeface="Arial"/>
              <a:buChar char="•"/>
            </a:pPr>
            <a:endParaRPr lang="en-GB" sz="2200" dirty="0">
              <a:solidFill>
                <a:srgbClr val="000000"/>
              </a:solidFill>
              <a:latin typeface="Cambria"/>
              <a:cs typeface="Cambria"/>
            </a:endParaRPr>
          </a:p>
          <a:p>
            <a:pPr algn="just"/>
            <a:endParaRPr lang="en-GB" sz="2200" dirty="0" smtClean="0">
              <a:solidFill>
                <a:srgbClr val="000000"/>
              </a:solidFill>
              <a:latin typeface="Cambria"/>
              <a:cs typeface="Cambria"/>
            </a:endParaRPr>
          </a:p>
        </p:txBody>
      </p:sp>
      <p:pic>
        <p:nvPicPr>
          <p:cNvPr id="14" name="Immagine 13"/>
          <p:cNvPicPr>
            <a:picLocks noChangeAspect="1"/>
          </p:cNvPicPr>
          <p:nvPr/>
        </p:nvPicPr>
        <p:blipFill>
          <a:blip r:embed="rId5"/>
          <a:stretch>
            <a:fillRect/>
          </a:stretch>
        </p:blipFill>
        <p:spPr>
          <a:xfrm>
            <a:off x="833965" y="4000520"/>
            <a:ext cx="7488832" cy="2549389"/>
          </a:xfrm>
          <a:prstGeom prst="rect">
            <a:avLst/>
          </a:prstGeom>
        </p:spPr>
      </p:pic>
      <p:cxnSp>
        <p:nvCxnSpPr>
          <p:cNvPr id="8" name="Connettore 2 7"/>
          <p:cNvCxnSpPr/>
          <p:nvPr/>
        </p:nvCxnSpPr>
        <p:spPr>
          <a:xfrm flipH="1">
            <a:off x="5205310" y="4679245"/>
            <a:ext cx="16711" cy="1119674"/>
          </a:xfrm>
          <a:prstGeom prst="straightConnector1">
            <a:avLst/>
          </a:prstGeom>
          <a:ln w="12700" cmpd="sng">
            <a:solidFill>
              <a:schemeClr val="tx1"/>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11" name="Rettangolo 10"/>
          <p:cNvSpPr/>
          <p:nvPr/>
        </p:nvSpPr>
        <p:spPr>
          <a:xfrm>
            <a:off x="4566622" y="4405796"/>
            <a:ext cx="641411" cy="369332"/>
          </a:xfrm>
          <a:prstGeom prst="rect">
            <a:avLst/>
          </a:prstGeom>
        </p:spPr>
        <p:txBody>
          <a:bodyPr wrap="none">
            <a:spAutoFit/>
          </a:bodyPr>
          <a:lstStyle/>
          <a:p>
            <a:r>
              <a:rPr lang="en-GB" i="1" dirty="0" smtClean="0">
                <a:latin typeface="Cambria"/>
                <a:cs typeface="Cambria"/>
              </a:rPr>
              <a:t>H</a:t>
            </a:r>
            <a:r>
              <a:rPr lang="en-GB" baseline="-25000" dirty="0" smtClean="0">
                <a:latin typeface="Cambria"/>
                <a:cs typeface="Cambria"/>
              </a:rPr>
              <a:t>max</a:t>
            </a:r>
            <a:endParaRPr lang="en-GB" baseline="-25000" dirty="0"/>
          </a:p>
        </p:txBody>
      </p:sp>
      <p:sp>
        <p:nvSpPr>
          <p:cNvPr id="25" name="Rettangolo 24"/>
          <p:cNvSpPr/>
          <p:nvPr/>
        </p:nvSpPr>
        <p:spPr>
          <a:xfrm>
            <a:off x="3063641" y="4591619"/>
            <a:ext cx="425933" cy="369332"/>
          </a:xfrm>
          <a:prstGeom prst="rect">
            <a:avLst/>
          </a:prstGeom>
        </p:spPr>
        <p:txBody>
          <a:bodyPr wrap="none">
            <a:spAutoFit/>
          </a:bodyPr>
          <a:lstStyle/>
          <a:p>
            <a:r>
              <a:rPr lang="en-GB" i="1" dirty="0" smtClean="0">
                <a:latin typeface="Cambria"/>
                <a:cs typeface="Cambria"/>
              </a:rPr>
              <a:t>H</a:t>
            </a:r>
            <a:r>
              <a:rPr lang="en-GB" baseline="-25000" dirty="0">
                <a:latin typeface="Cambria"/>
                <a:cs typeface="Cambria"/>
              </a:rPr>
              <a:t>s</a:t>
            </a:r>
            <a:endParaRPr lang="en-GB" baseline="-25000" dirty="0"/>
          </a:p>
        </p:txBody>
      </p:sp>
      <p:pic>
        <p:nvPicPr>
          <p:cNvPr id="24" name="Immagine 23" descr="captu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5556" y="1795223"/>
            <a:ext cx="3308671" cy="2109278"/>
          </a:xfrm>
          <a:prstGeom prst="rect">
            <a:avLst/>
          </a:prstGeom>
        </p:spPr>
      </p:pic>
      <p:sp>
        <p:nvSpPr>
          <p:cNvPr id="18" name="Rettangolo 17"/>
          <p:cNvSpPr/>
          <p:nvPr/>
        </p:nvSpPr>
        <p:spPr>
          <a:xfrm flipH="1">
            <a:off x="4627833" y="4444651"/>
            <a:ext cx="484308" cy="355142"/>
          </a:xfrm>
          <a:prstGeom prst="rect">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ttangolo 18"/>
          <p:cNvSpPr/>
          <p:nvPr/>
        </p:nvSpPr>
        <p:spPr>
          <a:xfrm flipH="1">
            <a:off x="6050191" y="4478671"/>
            <a:ext cx="484308" cy="355142"/>
          </a:xfrm>
          <a:prstGeom prst="rect">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ttangolo 2"/>
          <p:cNvSpPr/>
          <p:nvPr/>
        </p:nvSpPr>
        <p:spPr>
          <a:xfrm>
            <a:off x="4733637" y="1721487"/>
            <a:ext cx="3706090" cy="1200329"/>
          </a:xfrm>
          <a:prstGeom prst="rect">
            <a:avLst/>
          </a:prstGeom>
          <a:ln>
            <a:solidFill>
              <a:srgbClr val="0FC713"/>
            </a:solidFill>
          </a:ln>
        </p:spPr>
        <p:txBody>
          <a:bodyPr wrap="square">
            <a:spAutoFit/>
          </a:bodyPr>
          <a:lstStyle/>
          <a:p>
            <a:pPr algn="just"/>
            <a:r>
              <a:rPr lang="en-GB" dirty="0" smtClean="0">
                <a:solidFill>
                  <a:srgbClr val="000000"/>
                </a:solidFill>
                <a:latin typeface="Cambria"/>
                <a:cs typeface="Cambria"/>
              </a:rPr>
              <a:t>For </a:t>
            </a:r>
            <a:r>
              <a:rPr lang="en-GB" dirty="0">
                <a:solidFill>
                  <a:srgbClr val="000000"/>
                </a:solidFill>
                <a:latin typeface="Cambria"/>
                <a:cs typeface="Cambria"/>
              </a:rPr>
              <a:t>a sea state, maximum heights in a random wave train are </a:t>
            </a:r>
            <a:r>
              <a:rPr lang="en-GB" b="1" dirty="0">
                <a:solidFill>
                  <a:srgbClr val="000000"/>
                </a:solidFill>
                <a:latin typeface="Cambria"/>
                <a:cs typeface="Cambria"/>
              </a:rPr>
              <a:t>randomly distributed </a:t>
            </a:r>
            <a:r>
              <a:rPr lang="en-GB" dirty="0">
                <a:solidFill>
                  <a:srgbClr val="000000"/>
                </a:solidFill>
                <a:latin typeface="Cambria"/>
                <a:cs typeface="Cambria"/>
              </a:rPr>
              <a:t>and cannot be deterministically </a:t>
            </a:r>
            <a:r>
              <a:rPr lang="en-GB" dirty="0" smtClean="0">
                <a:solidFill>
                  <a:srgbClr val="000000"/>
                </a:solidFill>
                <a:latin typeface="Cambria"/>
                <a:cs typeface="Cambria"/>
              </a:rPr>
              <a:t>predicted </a:t>
            </a:r>
            <a:endParaRPr lang="en-GB" dirty="0"/>
          </a:p>
        </p:txBody>
      </p:sp>
      <p:cxnSp>
        <p:nvCxnSpPr>
          <p:cNvPr id="26" name="Connettore 2 25"/>
          <p:cNvCxnSpPr/>
          <p:nvPr/>
        </p:nvCxnSpPr>
        <p:spPr>
          <a:xfrm flipH="1">
            <a:off x="5015277" y="2959652"/>
            <a:ext cx="1102810" cy="1452714"/>
          </a:xfrm>
          <a:prstGeom prst="straightConnector1">
            <a:avLst/>
          </a:prstGeom>
          <a:ln>
            <a:solidFill>
              <a:srgbClr val="0FC713"/>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cxnSp>
        <p:nvCxnSpPr>
          <p:cNvPr id="27" name="Connettore 2 26"/>
          <p:cNvCxnSpPr/>
          <p:nvPr/>
        </p:nvCxnSpPr>
        <p:spPr>
          <a:xfrm>
            <a:off x="6140174" y="2937565"/>
            <a:ext cx="177352" cy="1507086"/>
          </a:xfrm>
          <a:prstGeom prst="straightConnector1">
            <a:avLst/>
          </a:prstGeom>
          <a:ln>
            <a:solidFill>
              <a:srgbClr val="0FC713"/>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cxnSp>
        <p:nvCxnSpPr>
          <p:cNvPr id="37" name="Connettore 2 36"/>
          <p:cNvCxnSpPr/>
          <p:nvPr/>
        </p:nvCxnSpPr>
        <p:spPr>
          <a:xfrm flipH="1" flipV="1">
            <a:off x="2582979" y="2066280"/>
            <a:ext cx="4582" cy="622026"/>
          </a:xfrm>
          <a:prstGeom prst="straightConnector1">
            <a:avLst/>
          </a:prstGeom>
          <a:ln>
            <a:solidFill>
              <a:srgbClr val="FF000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1" name="Connettore 2 40"/>
          <p:cNvCxnSpPr/>
          <p:nvPr/>
        </p:nvCxnSpPr>
        <p:spPr>
          <a:xfrm flipV="1">
            <a:off x="4100473" y="2191707"/>
            <a:ext cx="0" cy="1345234"/>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2" name="CasellaDiTesto 41"/>
          <p:cNvSpPr txBox="1"/>
          <p:nvPr/>
        </p:nvSpPr>
        <p:spPr>
          <a:xfrm>
            <a:off x="9718443" y="2959514"/>
            <a:ext cx="184666" cy="369332"/>
          </a:xfrm>
          <a:prstGeom prst="rect">
            <a:avLst/>
          </a:prstGeom>
          <a:noFill/>
        </p:spPr>
        <p:txBody>
          <a:bodyPr wrap="none" rtlCol="0">
            <a:spAutoFit/>
          </a:bodyPr>
          <a:lstStyle/>
          <a:p>
            <a:endParaRPr lang="en-GB" dirty="0"/>
          </a:p>
        </p:txBody>
      </p:sp>
      <p:sp>
        <p:nvSpPr>
          <p:cNvPr id="34" name="Rettangolo 33"/>
          <p:cNvSpPr/>
          <p:nvPr/>
        </p:nvSpPr>
        <p:spPr>
          <a:xfrm flipV="1">
            <a:off x="3081130" y="4571999"/>
            <a:ext cx="397566" cy="397565"/>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ettangolo 34"/>
          <p:cNvSpPr/>
          <p:nvPr/>
        </p:nvSpPr>
        <p:spPr>
          <a:xfrm>
            <a:off x="0" y="-1134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2" name="Rettangolo 1"/>
          <p:cNvSpPr/>
          <p:nvPr/>
        </p:nvSpPr>
        <p:spPr>
          <a:xfrm>
            <a:off x="2534498" y="1720338"/>
            <a:ext cx="657552" cy="369332"/>
          </a:xfrm>
          <a:prstGeom prst="rect">
            <a:avLst/>
          </a:prstGeom>
        </p:spPr>
        <p:txBody>
          <a:bodyPr wrap="none">
            <a:spAutoFit/>
          </a:bodyPr>
          <a:lstStyle/>
          <a:p>
            <a:r>
              <a:rPr lang="en-GB" b="1" i="1" dirty="0" err="1">
                <a:solidFill>
                  <a:srgbClr val="FF0000"/>
                </a:solidFill>
                <a:latin typeface="Symbol" charset="2"/>
                <a:cs typeface="Symbol" charset="2"/>
              </a:rPr>
              <a:t>h</a:t>
            </a:r>
            <a:r>
              <a:rPr lang="en-GB" b="1" baseline="-25000" dirty="0" err="1">
                <a:solidFill>
                  <a:srgbClr val="FF0000"/>
                </a:solidFill>
                <a:latin typeface="Cambria"/>
                <a:cs typeface="Cambria"/>
              </a:rPr>
              <a:t>max</a:t>
            </a:r>
            <a:endParaRPr lang="en-GB" dirty="0"/>
          </a:p>
        </p:txBody>
      </p:sp>
      <p:sp>
        <p:nvSpPr>
          <p:cNvPr id="23" name="Rettangolo 22"/>
          <p:cNvSpPr/>
          <p:nvPr/>
        </p:nvSpPr>
        <p:spPr>
          <a:xfrm>
            <a:off x="3714443" y="1791921"/>
            <a:ext cx="683200" cy="369332"/>
          </a:xfrm>
          <a:prstGeom prst="rect">
            <a:avLst/>
          </a:prstGeom>
        </p:spPr>
        <p:txBody>
          <a:bodyPr wrap="none">
            <a:spAutoFit/>
          </a:bodyPr>
          <a:lstStyle/>
          <a:p>
            <a:r>
              <a:rPr lang="en-GB" b="1" i="1" dirty="0" smtClean="0">
                <a:solidFill>
                  <a:srgbClr val="FF0000"/>
                </a:solidFill>
                <a:latin typeface="Symbol" charset="2"/>
                <a:cs typeface="Symbol" charset="2"/>
              </a:rPr>
              <a:t>H</a:t>
            </a:r>
            <a:r>
              <a:rPr lang="en-GB" b="1" baseline="-25000" dirty="0" smtClean="0">
                <a:solidFill>
                  <a:srgbClr val="FF0000"/>
                </a:solidFill>
                <a:latin typeface="Cambria"/>
                <a:cs typeface="Cambria"/>
              </a:rPr>
              <a:t>max</a:t>
            </a:r>
            <a:endParaRPr lang="en-GB" dirty="0"/>
          </a:p>
        </p:txBody>
      </p:sp>
    </p:spTree>
    <p:extLst>
      <p:ext uri="{BB962C8B-B14F-4D97-AF65-F5344CB8AC3E}">
        <p14:creationId xmlns:p14="http://schemas.microsoft.com/office/powerpoint/2010/main" val="3387037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12" presetClass="entr" presetSubtype="4"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p:tgtEl>
                                          <p:spTgt spid="37"/>
                                        </p:tgtEl>
                                        <p:attrNameLst>
                                          <p:attrName>ppt_y</p:attrName>
                                        </p:attrNameLst>
                                      </p:cBhvr>
                                      <p:tavLst>
                                        <p:tav tm="0">
                                          <p:val>
                                            <p:strVal val="#ppt_y+#ppt_h*1.125000"/>
                                          </p:val>
                                        </p:tav>
                                        <p:tav tm="100000">
                                          <p:val>
                                            <p:strVal val="#ppt_y"/>
                                          </p:val>
                                        </p:tav>
                                      </p:tavLst>
                                    </p:anim>
                                    <p:animEffect transition="in" filter="wipe(up)">
                                      <p:cBhvr>
                                        <p:cTn id="32" dur="500"/>
                                        <p:tgtEl>
                                          <p:spTgt spid="37"/>
                                        </p:tgtEl>
                                      </p:cBhvr>
                                    </p:animEffect>
                                  </p:childTnLst>
                                </p:cTn>
                              </p:par>
                              <p:par>
                                <p:cTn id="33" presetID="1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p:tgtEl>
                                          <p:spTgt spid="41"/>
                                        </p:tgtEl>
                                        <p:attrNameLst>
                                          <p:attrName>ppt_y</p:attrName>
                                        </p:attrNameLst>
                                      </p:cBhvr>
                                      <p:tavLst>
                                        <p:tav tm="0">
                                          <p:val>
                                            <p:strVal val="#ppt_y+#ppt_h*1.125000"/>
                                          </p:val>
                                        </p:tav>
                                        <p:tav tm="100000">
                                          <p:val>
                                            <p:strVal val="#ppt_y"/>
                                          </p:val>
                                        </p:tav>
                                      </p:tavLst>
                                    </p:anim>
                                    <p:animEffect transition="in" filter="wipe(up)">
                                      <p:cBhvr>
                                        <p:cTn id="36" dur="500"/>
                                        <p:tgtEl>
                                          <p:spTgt spid="41"/>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p:tgtEl>
                                          <p:spTgt spid="3"/>
                                        </p:tgtEl>
                                        <p:attrNameLst>
                                          <p:attrName>ppt_y</p:attrName>
                                        </p:attrNameLst>
                                      </p:cBhvr>
                                      <p:tavLst>
                                        <p:tav tm="0">
                                          <p:val>
                                            <p:strVal val="#ppt_y+#ppt_h*1.125000"/>
                                          </p:val>
                                        </p:tav>
                                        <p:tav tm="100000">
                                          <p:val>
                                            <p:strVal val="#ppt_y"/>
                                          </p:val>
                                        </p:tav>
                                      </p:tavLst>
                                    </p:anim>
                                    <p:animEffect transition="in" filter="wipe(up)">
                                      <p:cBhvr>
                                        <p:cTn id="48" dur="500"/>
                                        <p:tgtEl>
                                          <p:spTgt spid="3"/>
                                        </p:tgtEl>
                                      </p:cBhvr>
                                    </p:animEffect>
                                  </p:childTnLst>
                                </p:cTn>
                              </p:par>
                              <p:par>
                                <p:cTn id="49" presetID="12" presetClass="entr" presetSubtype="4"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p:tgtEl>
                                          <p:spTgt spid="26"/>
                                        </p:tgtEl>
                                        <p:attrNameLst>
                                          <p:attrName>ppt_y</p:attrName>
                                        </p:attrNameLst>
                                      </p:cBhvr>
                                      <p:tavLst>
                                        <p:tav tm="0">
                                          <p:val>
                                            <p:strVal val="#ppt_y+#ppt_h*1.125000"/>
                                          </p:val>
                                        </p:tav>
                                        <p:tav tm="100000">
                                          <p:val>
                                            <p:strVal val="#ppt_y"/>
                                          </p:val>
                                        </p:tav>
                                      </p:tavLst>
                                    </p:anim>
                                    <p:animEffect transition="in" filter="wipe(up)">
                                      <p:cBhvr>
                                        <p:cTn id="52" dur="500"/>
                                        <p:tgtEl>
                                          <p:spTgt spid="26"/>
                                        </p:tgtEl>
                                      </p:cBhvr>
                                    </p:animEffect>
                                  </p:childTnLst>
                                </p:cTn>
                              </p:par>
                              <p:par>
                                <p:cTn id="53" presetID="12" presetClass="entr" presetSubtype="4"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p:tgtEl>
                                          <p:spTgt spid="27"/>
                                        </p:tgtEl>
                                        <p:attrNameLst>
                                          <p:attrName>ppt_y</p:attrName>
                                        </p:attrNameLst>
                                      </p:cBhvr>
                                      <p:tavLst>
                                        <p:tav tm="0">
                                          <p:val>
                                            <p:strVal val="#ppt_y+#ppt_h*1.125000"/>
                                          </p:val>
                                        </p:tav>
                                        <p:tav tm="100000">
                                          <p:val>
                                            <p:strVal val="#ppt_y"/>
                                          </p:val>
                                        </p:tav>
                                      </p:tavLst>
                                    </p:anim>
                                    <p:animEffect transition="in" filter="wipe(up)">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18" grpId="0" animBg="1"/>
      <p:bldP spid="19" grpId="0" animBg="1"/>
      <p:bldP spid="3" grpId="0" animBg="1"/>
      <p:bldP spid="34" grpId="0" animBg="1"/>
      <p:bldP spid="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912051"/>
            <a:ext cx="8928992" cy="4785925"/>
          </a:xfrm>
          <a:prstGeom prst="rect">
            <a:avLst/>
          </a:prstGeom>
          <a:solidFill>
            <a:schemeClr val="bg1">
              <a:alpha val="66000"/>
            </a:schemeClr>
          </a:solidFill>
        </p:spPr>
        <p:txBody>
          <a:bodyPr wrap="square" rtlCol="0">
            <a:spAutoFit/>
          </a:bodyPr>
          <a:lstStyle/>
          <a:p>
            <a:pPr algn="ctr"/>
            <a:endParaRPr lang="en-GB" sz="1500" b="1" i="1" dirty="0" smtClean="0">
              <a:solidFill>
                <a:srgbClr val="0000FF"/>
              </a:solidFill>
              <a:latin typeface="Cambria"/>
              <a:cs typeface="Cambria"/>
            </a:endParaRPr>
          </a:p>
          <a:p>
            <a:pPr algn="ctr"/>
            <a:endParaRPr lang="en-GB" sz="1500" b="1" i="1" dirty="0">
              <a:solidFill>
                <a:srgbClr val="0000FF"/>
              </a:solidFill>
              <a:latin typeface="Cambria"/>
              <a:cs typeface="Cambria"/>
            </a:endParaRPr>
          </a:p>
          <a:p>
            <a:pPr algn="ctr"/>
            <a:endParaRPr lang="en-GB" sz="1100" b="1" i="1" dirty="0" smtClean="0">
              <a:solidFill>
                <a:srgbClr val="0000FF"/>
              </a:solidFill>
              <a:latin typeface="Cambria"/>
              <a:cs typeface="Cambria"/>
            </a:endParaRPr>
          </a:p>
          <a:p>
            <a:pPr algn="just"/>
            <a:r>
              <a:rPr lang="en-GB" sz="2200" dirty="0" smtClean="0">
                <a:solidFill>
                  <a:srgbClr val="000000"/>
                </a:solidFill>
                <a:latin typeface="Cambria"/>
                <a:cs typeface="Cambria"/>
              </a:rPr>
              <a:t>Combination of </a:t>
            </a:r>
          </a:p>
          <a:p>
            <a:pPr marL="342900" indent="-342900" algn="just">
              <a:buFont typeface="Arial"/>
              <a:buChar char="•"/>
            </a:pPr>
            <a:r>
              <a:rPr lang="en-GB" sz="2200" dirty="0" smtClean="0">
                <a:solidFill>
                  <a:srgbClr val="000000"/>
                </a:solidFill>
                <a:latin typeface="Cambria"/>
                <a:cs typeface="Cambria"/>
              </a:rPr>
              <a:t>Higher-order moments of the directional </a:t>
            </a:r>
            <a:r>
              <a:rPr lang="en-GB" sz="2200" b="1" dirty="0">
                <a:solidFill>
                  <a:srgbClr val="000000"/>
                </a:solidFill>
                <a:latin typeface="Cambria"/>
                <a:cs typeface="Cambria"/>
              </a:rPr>
              <a:t>wave </a:t>
            </a:r>
            <a:r>
              <a:rPr lang="en-GB" sz="2200" b="1" dirty="0" smtClean="0">
                <a:solidFill>
                  <a:srgbClr val="000000"/>
                </a:solidFill>
                <a:latin typeface="Cambria"/>
                <a:cs typeface="Cambria"/>
              </a:rPr>
              <a:t>spectrum</a:t>
            </a:r>
            <a:endParaRPr lang="en-GB" sz="2200" dirty="0" smtClean="0">
              <a:solidFill>
                <a:srgbClr val="000000"/>
              </a:solidFill>
              <a:latin typeface="Cambria"/>
              <a:cs typeface="Cambria"/>
            </a:endParaRPr>
          </a:p>
          <a:p>
            <a:pPr marL="342900" indent="-342900" algn="just">
              <a:buFont typeface="Arial"/>
              <a:buChar char="•"/>
            </a:pPr>
            <a:r>
              <a:rPr lang="en-GB" sz="2200" dirty="0" smtClean="0">
                <a:solidFill>
                  <a:srgbClr val="000000"/>
                </a:solidFill>
                <a:latin typeface="Cambria"/>
                <a:cs typeface="Cambria"/>
              </a:rPr>
              <a:t>Theoretical </a:t>
            </a:r>
            <a:r>
              <a:rPr lang="en-GB" sz="2200" b="1" dirty="0" smtClean="0">
                <a:solidFill>
                  <a:srgbClr val="000000"/>
                </a:solidFill>
                <a:latin typeface="Cambria"/>
                <a:cs typeface="Cambria"/>
              </a:rPr>
              <a:t>statistical models</a:t>
            </a:r>
            <a:r>
              <a:rPr lang="en-GB" sz="2200" dirty="0" smtClean="0">
                <a:solidFill>
                  <a:srgbClr val="000000"/>
                </a:solidFill>
                <a:latin typeface="Cambria"/>
                <a:cs typeface="Cambria"/>
              </a:rPr>
              <a:t> for wave extremes </a:t>
            </a:r>
          </a:p>
          <a:p>
            <a:pPr marL="342900" indent="-342900" algn="just">
              <a:buFont typeface="Arial"/>
              <a:buChar char="•"/>
            </a:pPr>
            <a:endParaRPr lang="en-GB" sz="2200" dirty="0" smtClean="0">
              <a:solidFill>
                <a:srgbClr val="000000"/>
              </a:solidFill>
              <a:latin typeface="Cambria"/>
              <a:cs typeface="Cambria"/>
            </a:endParaRPr>
          </a:p>
          <a:p>
            <a:pPr algn="just"/>
            <a:r>
              <a:rPr lang="en-GB" sz="2200" dirty="0" smtClean="0">
                <a:solidFill>
                  <a:srgbClr val="000000"/>
                </a:solidFill>
                <a:latin typeface="Cambria"/>
                <a:cs typeface="Cambria"/>
                <a:sym typeface="Wingdings"/>
              </a:rPr>
              <a:t> </a:t>
            </a:r>
            <a:r>
              <a:rPr lang="en-GB" sz="2200" dirty="0" smtClean="0">
                <a:solidFill>
                  <a:srgbClr val="0000FF"/>
                </a:solidFill>
                <a:latin typeface="Cambria"/>
                <a:cs typeface="Cambria"/>
              </a:rPr>
              <a:t>Shape and probability of </a:t>
            </a:r>
            <a:r>
              <a:rPr lang="en-GB" sz="2200" b="1" dirty="0" smtClean="0">
                <a:solidFill>
                  <a:srgbClr val="0000FF"/>
                </a:solidFill>
                <a:latin typeface="Cambria"/>
                <a:cs typeface="Cambria"/>
              </a:rPr>
              <a:t>extreme</a:t>
            </a:r>
            <a:r>
              <a:rPr lang="en-GB" sz="2200" dirty="0" smtClean="0">
                <a:solidFill>
                  <a:srgbClr val="0000FF"/>
                </a:solidFill>
                <a:latin typeface="Cambria"/>
                <a:cs typeface="Cambria"/>
              </a:rPr>
              <a:t> </a:t>
            </a:r>
            <a:r>
              <a:rPr lang="en-GB" sz="2200" b="1" dirty="0" smtClean="0">
                <a:solidFill>
                  <a:srgbClr val="0000FF"/>
                </a:solidFill>
                <a:latin typeface="Cambria"/>
                <a:cs typeface="Cambria"/>
              </a:rPr>
              <a:t>waves </a:t>
            </a:r>
            <a:r>
              <a:rPr lang="en-GB" sz="2200" dirty="0">
                <a:solidFill>
                  <a:srgbClr val="0000FF"/>
                </a:solidFill>
                <a:latin typeface="Cambria"/>
                <a:cs typeface="Cambria"/>
              </a:rPr>
              <a:t>during </a:t>
            </a:r>
            <a:r>
              <a:rPr lang="en-GB" sz="2200" dirty="0" smtClean="0">
                <a:solidFill>
                  <a:srgbClr val="0000FF"/>
                </a:solidFill>
                <a:latin typeface="Cambria"/>
                <a:cs typeface="Cambria"/>
              </a:rPr>
              <a:t>storms</a:t>
            </a:r>
            <a:endParaRPr lang="en-GB" sz="2200" dirty="0">
              <a:solidFill>
                <a:srgbClr val="0000FF"/>
              </a:solidFill>
              <a:latin typeface="Cambria"/>
              <a:cs typeface="Cambria"/>
            </a:endParaRPr>
          </a:p>
          <a:p>
            <a:pPr marL="285750" indent="-285750" algn="just">
              <a:buFont typeface="Arial"/>
              <a:buChar char="•"/>
            </a:pPr>
            <a:endParaRPr lang="en-GB" sz="2200" dirty="0" smtClean="0">
              <a:solidFill>
                <a:srgbClr val="000000"/>
              </a:solidFill>
              <a:latin typeface="Cambria"/>
              <a:cs typeface="Cambria"/>
            </a:endParaRPr>
          </a:p>
          <a:p>
            <a:pPr marL="285750" indent="-285750" algn="just">
              <a:buFont typeface="Arial"/>
              <a:buChar char="•"/>
            </a:pPr>
            <a:endParaRPr lang="en-GB" sz="2200" dirty="0">
              <a:solidFill>
                <a:srgbClr val="000000"/>
              </a:solidFill>
              <a:latin typeface="Cambria"/>
              <a:cs typeface="Cambria"/>
            </a:endParaRPr>
          </a:p>
          <a:p>
            <a:pPr marL="285750" indent="-285750" algn="just">
              <a:buFont typeface="Arial"/>
              <a:buChar char="•"/>
            </a:pPr>
            <a:endParaRPr lang="en-GB" sz="2200" dirty="0" smtClean="0">
              <a:solidFill>
                <a:srgbClr val="000000"/>
              </a:solidFill>
              <a:latin typeface="Cambria"/>
              <a:cs typeface="Cambria"/>
            </a:endParaRPr>
          </a:p>
          <a:p>
            <a:pPr marL="285750" indent="-285750" algn="just">
              <a:buFont typeface="Arial"/>
              <a:buChar char="•"/>
            </a:pPr>
            <a:endParaRPr lang="en-GB" sz="2200" dirty="0">
              <a:solidFill>
                <a:srgbClr val="000000"/>
              </a:solidFill>
              <a:latin typeface="Cambria"/>
              <a:cs typeface="Cambria"/>
            </a:endParaRPr>
          </a:p>
          <a:p>
            <a:pPr marL="285750" indent="-285750" algn="just">
              <a:buFont typeface="Arial"/>
              <a:buChar char="•"/>
            </a:pPr>
            <a:endParaRPr lang="en-GB" sz="2200" dirty="0" smtClean="0">
              <a:solidFill>
                <a:srgbClr val="000000"/>
              </a:solidFill>
              <a:latin typeface="Cambria"/>
              <a:cs typeface="Cambria"/>
            </a:endParaRPr>
          </a:p>
          <a:p>
            <a:pPr marL="285750" indent="-285750" algn="just">
              <a:buFont typeface="Arial"/>
              <a:buChar char="•"/>
            </a:pPr>
            <a:endParaRPr lang="en-GB" sz="2200" dirty="0">
              <a:solidFill>
                <a:srgbClr val="000000"/>
              </a:solidFill>
              <a:latin typeface="Cambria"/>
              <a:cs typeface="Cambria"/>
            </a:endParaRPr>
          </a:p>
          <a:p>
            <a:pPr marL="285750" indent="-285750" algn="just">
              <a:buFont typeface="Arial"/>
              <a:buChar char="•"/>
            </a:pPr>
            <a:endParaRPr lang="en-GB" sz="2200" dirty="0">
              <a:solidFill>
                <a:srgbClr val="000000"/>
              </a:solidFill>
              <a:latin typeface="Cambria"/>
              <a:cs typeface="Cambria"/>
            </a:endParaRPr>
          </a:p>
        </p:txBody>
      </p:sp>
      <p:pic>
        <p:nvPicPr>
          <p:cNvPr id="11" name="Immagine 10"/>
          <p:cNvPicPr>
            <a:picLocks noChangeAspect="1"/>
          </p:cNvPicPr>
          <p:nvPr/>
        </p:nvPicPr>
        <p:blipFill>
          <a:blip r:embed="rId5"/>
          <a:stretch>
            <a:fillRect/>
          </a:stretch>
        </p:blipFill>
        <p:spPr>
          <a:xfrm>
            <a:off x="718965" y="3741611"/>
            <a:ext cx="1935420" cy="1413900"/>
          </a:xfrm>
          <a:prstGeom prst="rect">
            <a:avLst/>
          </a:prstGeom>
          <a:ln>
            <a:solidFill>
              <a:srgbClr val="4F81BD"/>
            </a:solidFill>
          </a:ln>
        </p:spPr>
      </p:pic>
      <p:pic>
        <p:nvPicPr>
          <p:cNvPr id="14" name="Immagine 2"/>
          <p:cNvPicPr>
            <a:picLocks noChangeAspect="1"/>
          </p:cNvPicPr>
          <p:nvPr/>
        </p:nvPicPr>
        <p:blipFill rotWithShape="1">
          <a:blip r:embed="rId6" cstate="print">
            <a:extLst>
              <a:ext uri="{28A0092B-C50C-407E-A947-70E740481C1C}">
                <a14:useLocalDpi xmlns:a14="http://schemas.microsoft.com/office/drawing/2010/main"/>
              </a:ext>
            </a:extLst>
          </a:blip>
          <a:srcRect t="49589"/>
          <a:stretch/>
        </p:blipFill>
        <p:spPr bwMode="auto">
          <a:xfrm>
            <a:off x="6420348" y="4030359"/>
            <a:ext cx="2313419" cy="233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arentesi graffa chiusa 11"/>
          <p:cNvSpPr/>
          <p:nvPr/>
        </p:nvSpPr>
        <p:spPr>
          <a:xfrm>
            <a:off x="2757300" y="3709963"/>
            <a:ext cx="200531" cy="3024789"/>
          </a:xfrm>
          <a:prstGeom prst="rightBrace">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9" name="Connettore 2 18"/>
          <p:cNvCxnSpPr>
            <a:endCxn id="3" idx="1"/>
          </p:cNvCxnSpPr>
          <p:nvPr/>
        </p:nvCxnSpPr>
        <p:spPr>
          <a:xfrm flipV="1">
            <a:off x="2990273" y="5198933"/>
            <a:ext cx="486229" cy="19613"/>
          </a:xfrm>
          <a:prstGeom prst="straightConnector1">
            <a:avLst/>
          </a:prstGeom>
          <a:ln>
            <a:solidFill>
              <a:srgbClr val="0000FF"/>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22" name="Rettangolo 21"/>
          <p:cNvSpPr/>
          <p:nvPr/>
        </p:nvSpPr>
        <p:spPr>
          <a:xfrm>
            <a:off x="3347706" y="3533567"/>
            <a:ext cx="2941981" cy="461665"/>
          </a:xfrm>
          <a:prstGeom prst="rect">
            <a:avLst/>
          </a:prstGeom>
        </p:spPr>
        <p:txBody>
          <a:bodyPr wrap="none">
            <a:spAutoFit/>
          </a:bodyPr>
          <a:lstStyle/>
          <a:p>
            <a:r>
              <a:rPr lang="en-GB" sz="2400" b="1" dirty="0" err="1">
                <a:solidFill>
                  <a:srgbClr val="FF0000"/>
                </a:solidFill>
                <a:latin typeface="Cambria"/>
                <a:cs typeface="Cambria"/>
              </a:rPr>
              <a:t>p</a:t>
            </a:r>
            <a:r>
              <a:rPr lang="en-GB" sz="2400" b="1" dirty="0" err="1" smtClean="0">
                <a:solidFill>
                  <a:srgbClr val="FF0000"/>
                </a:solidFill>
                <a:latin typeface="Cambria"/>
                <a:cs typeface="Cambria"/>
              </a:rPr>
              <a:t>df</a:t>
            </a:r>
            <a:r>
              <a:rPr lang="en-GB" sz="2400" b="1" dirty="0" smtClean="0">
                <a:solidFill>
                  <a:srgbClr val="FF0000"/>
                </a:solidFill>
                <a:latin typeface="Cambria"/>
                <a:cs typeface="Cambria"/>
              </a:rPr>
              <a:t> of </a:t>
            </a:r>
            <a:r>
              <a:rPr lang="en-GB" sz="2400" b="1" i="1" dirty="0" err="1" smtClean="0">
                <a:solidFill>
                  <a:srgbClr val="FF0000"/>
                </a:solidFill>
                <a:latin typeface="Symbol" charset="2"/>
                <a:cs typeface="Symbol" charset="2"/>
              </a:rPr>
              <a:t>h</a:t>
            </a:r>
            <a:r>
              <a:rPr lang="en-GB" sz="2400" b="1" baseline="-25000" dirty="0" err="1" smtClean="0">
                <a:solidFill>
                  <a:srgbClr val="FF0000"/>
                </a:solidFill>
                <a:latin typeface="Cambria"/>
                <a:cs typeface="Cambria"/>
              </a:rPr>
              <a:t>max</a:t>
            </a:r>
            <a:r>
              <a:rPr lang="en-GB" sz="2400" b="1" dirty="0" smtClean="0">
                <a:solidFill>
                  <a:srgbClr val="FF0000"/>
                </a:solidFill>
                <a:latin typeface="Cambria"/>
                <a:cs typeface="Cambria"/>
              </a:rPr>
              <a:t> and </a:t>
            </a:r>
            <a:r>
              <a:rPr lang="en-GB" sz="2400" b="1" i="1" dirty="0" smtClean="0">
                <a:solidFill>
                  <a:srgbClr val="FF0000"/>
                </a:solidFill>
                <a:latin typeface="Symbol" charset="2"/>
                <a:cs typeface="Symbol" charset="2"/>
              </a:rPr>
              <a:t>H</a:t>
            </a:r>
            <a:r>
              <a:rPr lang="en-GB" sz="2400" b="1" baseline="-25000" dirty="0" smtClean="0">
                <a:solidFill>
                  <a:srgbClr val="FF0000"/>
                </a:solidFill>
                <a:latin typeface="Cambria"/>
                <a:cs typeface="Cambria"/>
              </a:rPr>
              <a:t>max</a:t>
            </a:r>
            <a:r>
              <a:rPr lang="en-GB" sz="2400" b="1" dirty="0" smtClean="0">
                <a:solidFill>
                  <a:srgbClr val="FF0000"/>
                </a:solidFill>
                <a:latin typeface="Cambria"/>
                <a:cs typeface="Cambria"/>
              </a:rPr>
              <a:t> </a:t>
            </a:r>
            <a:endParaRPr lang="en-GB" sz="2400" dirty="0">
              <a:solidFill>
                <a:srgbClr val="FF0000"/>
              </a:solidFill>
            </a:endParaRPr>
          </a:p>
        </p:txBody>
      </p:sp>
      <p:pic>
        <p:nvPicPr>
          <p:cNvPr id="5" name="Immagine 4"/>
          <p:cNvPicPr>
            <a:picLocks noChangeAspect="1"/>
          </p:cNvPicPr>
          <p:nvPr/>
        </p:nvPicPr>
        <p:blipFill rotWithShape="1">
          <a:blip r:embed="rId7"/>
          <a:srcRect r="13143"/>
          <a:stretch/>
        </p:blipFill>
        <p:spPr>
          <a:xfrm>
            <a:off x="228034" y="5632174"/>
            <a:ext cx="2406113" cy="662609"/>
          </a:xfrm>
          <a:prstGeom prst="rect">
            <a:avLst/>
          </a:prstGeom>
        </p:spPr>
      </p:pic>
      <p:sp>
        <p:nvSpPr>
          <p:cNvPr id="20" name="CasellaDiTesto 19"/>
          <p:cNvSpPr txBox="1"/>
          <p:nvPr/>
        </p:nvSpPr>
        <p:spPr>
          <a:xfrm>
            <a:off x="33417" y="632995"/>
            <a:ext cx="8969652" cy="1046440"/>
          </a:xfrm>
          <a:prstGeom prst="rect">
            <a:avLst/>
          </a:prstGeom>
          <a:solidFill>
            <a:schemeClr val="bg1">
              <a:alpha val="0"/>
            </a:schemeClr>
          </a:solidFill>
        </p:spPr>
        <p:txBody>
          <a:bodyPr wrap="square" rtlCol="0">
            <a:spAutoFit/>
          </a:bodyPr>
          <a:lstStyle/>
          <a:p>
            <a:pPr algn="ctr"/>
            <a:r>
              <a:rPr lang="en-GB" sz="3100" b="1" i="1" dirty="0" smtClean="0">
                <a:solidFill>
                  <a:srgbClr val="0000FF"/>
                </a:solidFill>
                <a:latin typeface="Cambria"/>
                <a:cs typeface="Cambria"/>
              </a:rPr>
              <a:t>HOW CAN WE DETERMINE </a:t>
            </a:r>
            <a:r>
              <a:rPr lang="en-GB" sz="3100" b="1" i="1" dirty="0" err="1" smtClean="0">
                <a:solidFill>
                  <a:srgbClr val="0000FF"/>
                </a:solidFill>
                <a:latin typeface="Symbol" charset="2"/>
                <a:cs typeface="Symbol" charset="2"/>
              </a:rPr>
              <a:t>h</a:t>
            </a:r>
            <a:r>
              <a:rPr lang="en-GB" sz="3100" b="1" i="1" baseline="-25000" dirty="0" err="1" smtClean="0">
                <a:solidFill>
                  <a:srgbClr val="0000FF"/>
                </a:solidFill>
                <a:latin typeface="Cambria"/>
                <a:cs typeface="Cambria"/>
              </a:rPr>
              <a:t>max</a:t>
            </a:r>
            <a:r>
              <a:rPr lang="en-GB" sz="3100" b="1" i="1" dirty="0" smtClean="0">
                <a:solidFill>
                  <a:srgbClr val="0000FF"/>
                </a:solidFill>
                <a:latin typeface="Cambria"/>
                <a:cs typeface="Cambria"/>
              </a:rPr>
              <a:t> </a:t>
            </a:r>
            <a:r>
              <a:rPr lang="en-GB" sz="3100" b="1" i="1" dirty="0">
                <a:solidFill>
                  <a:srgbClr val="0000FF"/>
                </a:solidFill>
                <a:latin typeface="Cambria"/>
                <a:cs typeface="Cambria"/>
              </a:rPr>
              <a:t>and </a:t>
            </a:r>
            <a:r>
              <a:rPr lang="en-GB" sz="3100" b="1" i="1" dirty="0" smtClean="0">
                <a:solidFill>
                  <a:srgbClr val="0000FF"/>
                </a:solidFill>
                <a:latin typeface="Cambria"/>
                <a:cs typeface="Cambria"/>
              </a:rPr>
              <a:t>H</a:t>
            </a:r>
            <a:r>
              <a:rPr lang="en-GB" sz="3100" b="1" i="1" baseline="-25000" dirty="0" smtClean="0">
                <a:solidFill>
                  <a:srgbClr val="0000FF"/>
                </a:solidFill>
                <a:latin typeface="Cambria"/>
                <a:cs typeface="Cambria"/>
              </a:rPr>
              <a:t>max</a:t>
            </a:r>
            <a:endParaRPr lang="en-GB" sz="3100" b="1" i="1" dirty="0" smtClean="0">
              <a:solidFill>
                <a:srgbClr val="0000FF"/>
              </a:solidFill>
              <a:latin typeface="Cambria"/>
              <a:cs typeface="Cambria"/>
            </a:endParaRPr>
          </a:p>
          <a:p>
            <a:pPr algn="ctr"/>
            <a:r>
              <a:rPr lang="en-GB" sz="3100" b="1" i="1" dirty="0" smtClean="0">
                <a:solidFill>
                  <a:srgbClr val="0000FF"/>
                </a:solidFill>
                <a:latin typeface="Cambria"/>
                <a:cs typeface="Cambria"/>
              </a:rPr>
              <a:t>FROM MODEL DATA</a:t>
            </a:r>
            <a:r>
              <a:rPr lang="en-GB" sz="3100" b="1" dirty="0" smtClean="0">
                <a:solidFill>
                  <a:srgbClr val="0000FF"/>
                </a:solidFill>
                <a:latin typeface="Cambria"/>
                <a:cs typeface="Cambria"/>
              </a:rPr>
              <a:t>?</a:t>
            </a:r>
            <a:endParaRPr lang="en-GB" sz="3100" dirty="0" smtClean="0">
              <a:solidFill>
                <a:srgbClr val="000000"/>
              </a:solidFill>
              <a:latin typeface="Cambria"/>
              <a:cs typeface="Cambria"/>
            </a:endParaRPr>
          </a:p>
        </p:txBody>
      </p:sp>
      <p:pic>
        <p:nvPicPr>
          <p:cNvPr id="3" name="Immagine 2"/>
          <p:cNvPicPr>
            <a:picLocks noChangeAspect="1"/>
          </p:cNvPicPr>
          <p:nvPr/>
        </p:nvPicPr>
        <p:blipFill>
          <a:blip r:embed="rId8"/>
          <a:stretch>
            <a:fillRect/>
          </a:stretch>
        </p:blipFill>
        <p:spPr>
          <a:xfrm>
            <a:off x="3476502" y="4142477"/>
            <a:ext cx="2761976" cy="2112912"/>
          </a:xfrm>
          <a:prstGeom prst="rect">
            <a:avLst/>
          </a:prstGeom>
          <a:ln>
            <a:solidFill>
              <a:srgbClr val="FF0000"/>
            </a:solidFill>
          </a:ln>
        </p:spPr>
      </p:pic>
    </p:spTree>
    <p:extLst>
      <p:ext uri="{BB962C8B-B14F-4D97-AF65-F5344CB8AC3E}">
        <p14:creationId xmlns:p14="http://schemas.microsoft.com/office/powerpoint/2010/main" val="4134101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anim calcmode="lin" valueType="num">
                                      <p:cBhvr additive="base">
                                        <p:cTn id="15" dur="500"/>
                                        <p:tgtEl>
                                          <p:spTgt spid="10">
                                            <p:txEl>
                                              <p:pRg st="5" end="5"/>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0">
                                            <p:txEl>
                                              <p:pRg st="5" end="5"/>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anim calcmode="lin" valueType="num">
                                      <p:cBhvr additive="base">
                                        <p:cTn id="25" dur="500"/>
                                        <p:tgtEl>
                                          <p:spTgt spid="10">
                                            <p:txEl>
                                              <p:pRg st="7" end="7"/>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0">
                                            <p:txEl>
                                              <p:pRg st="7" end="7"/>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ppt_y</p:attrName>
                                        </p:attrNameLst>
                                      </p:cBhvr>
                                      <p:tavLst>
                                        <p:tav tm="0">
                                          <p:val>
                                            <p:strVal val="#ppt_y+#ppt_h*1.125000"/>
                                          </p:val>
                                        </p:tav>
                                        <p:tav tm="100000">
                                          <p:val>
                                            <p:strVal val="#ppt_y"/>
                                          </p:val>
                                        </p:tav>
                                      </p:tavLst>
                                    </p:anim>
                                    <p:animEffect transition="in" filter="wipe(up)">
                                      <p:cBhvr>
                                        <p:cTn id="30" dur="500"/>
                                        <p:tgtEl>
                                          <p:spTgt spid="12"/>
                                        </p:tgtEl>
                                      </p:cBhvr>
                                    </p:animEffect>
                                  </p:childTnLst>
                                </p:cTn>
                              </p:par>
                              <p:par>
                                <p:cTn id="31" presetID="1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ppt_y</p:attrName>
                                        </p:attrNameLst>
                                      </p:cBhvr>
                                      <p:tavLst>
                                        <p:tav tm="0">
                                          <p:val>
                                            <p:strVal val="#ppt_y+#ppt_h*1.125000"/>
                                          </p:val>
                                        </p:tav>
                                        <p:tav tm="100000">
                                          <p:val>
                                            <p:strVal val="#ppt_y"/>
                                          </p:val>
                                        </p:tav>
                                      </p:tavLst>
                                    </p:anim>
                                    <p:animEffect transition="in" filter="wipe(up)">
                                      <p:cBhvr>
                                        <p:cTn id="34" dur="500"/>
                                        <p:tgtEl>
                                          <p:spTgt spid="14"/>
                                        </p:tgtEl>
                                      </p:cBhvr>
                                    </p:animEffect>
                                  </p:childTnLst>
                                </p:cTn>
                              </p:par>
                              <p:par>
                                <p:cTn id="35" presetID="1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p:tgtEl>
                                          <p:spTgt spid="19"/>
                                        </p:tgtEl>
                                        <p:attrNameLst>
                                          <p:attrName>ppt_y</p:attrName>
                                        </p:attrNameLst>
                                      </p:cBhvr>
                                      <p:tavLst>
                                        <p:tav tm="0">
                                          <p:val>
                                            <p:strVal val="#ppt_y+#ppt_h*1.125000"/>
                                          </p:val>
                                        </p:tav>
                                        <p:tav tm="100000">
                                          <p:val>
                                            <p:strVal val="#ppt_y"/>
                                          </p:val>
                                        </p:tav>
                                      </p:tavLst>
                                    </p:anim>
                                    <p:animEffect transition="in" filter="wipe(up)">
                                      <p:cBhvr>
                                        <p:cTn id="38" dur="500"/>
                                        <p:tgtEl>
                                          <p:spTgt spid="19"/>
                                        </p:tgtEl>
                                      </p:cBhvr>
                                    </p:animEffect>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44000" cy="642938"/>
          </a:xfrm>
          <a:prstGeom prst="rect">
            <a:avLst/>
          </a:prstGeom>
          <a:gradFill flip="none" rotWithShape="1">
            <a:gsLst>
              <a:gs pos="26000">
                <a:schemeClr val="accent4">
                  <a:lumMod val="75000"/>
                </a:schemeClr>
              </a:gs>
              <a:gs pos="6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3" name="Immagine 9" descr="ocean_fisica_chimica.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1025" y="11113"/>
            <a:ext cx="2200275" cy="619125"/>
          </a:xfrm>
          <a:prstGeom prst="rect">
            <a:avLst/>
          </a:prstGeom>
          <a:noFill/>
          <a:ln w="9525">
            <a:noFill/>
            <a:miter lim="800000"/>
            <a:headEnd/>
            <a:tailEnd/>
          </a:ln>
        </p:spPr>
      </p:pic>
      <p:sp>
        <p:nvSpPr>
          <p:cNvPr id="9" name="Rettangolo 8"/>
          <p:cNvSpPr/>
          <p:nvPr/>
        </p:nvSpPr>
        <p:spPr>
          <a:xfrm rot="10800000">
            <a:off x="6786563" y="7938"/>
            <a:ext cx="2203450" cy="622300"/>
          </a:xfrm>
          <a:prstGeom prst="rect">
            <a:avLst/>
          </a:prstGeom>
          <a:gradFill flip="none" rotWithShape="1">
            <a:gsLst>
              <a:gs pos="0">
                <a:schemeClr val="accent4">
                  <a:lumMod val="75000"/>
                </a:schemeClr>
              </a:gs>
              <a:gs pos="44000">
                <a:schemeClr val="bg1">
                  <a:alpha val="41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5366" name="Immagine 11" descr="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169863"/>
            <a:ext cx="3109913" cy="357187"/>
          </a:xfrm>
          <a:prstGeom prst="rect">
            <a:avLst/>
          </a:prstGeom>
          <a:noFill/>
          <a:ln w="9525">
            <a:noFill/>
            <a:miter lim="800000"/>
            <a:headEnd/>
            <a:tailEnd/>
          </a:ln>
        </p:spPr>
      </p:pic>
      <p:sp>
        <p:nvSpPr>
          <p:cNvPr id="4" name="Rettangolo 3"/>
          <p:cNvSpPr/>
          <p:nvPr/>
        </p:nvSpPr>
        <p:spPr>
          <a:xfrm>
            <a:off x="0" y="0"/>
            <a:ext cx="9144000" cy="6858000"/>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p>
        </p:txBody>
      </p:sp>
      <p:sp>
        <p:nvSpPr>
          <p:cNvPr id="10" name="CasellaDiTesto 9"/>
          <p:cNvSpPr txBox="1"/>
          <p:nvPr/>
        </p:nvSpPr>
        <p:spPr>
          <a:xfrm>
            <a:off x="107504" y="692696"/>
            <a:ext cx="8928992" cy="6001642"/>
          </a:xfrm>
          <a:prstGeom prst="rect">
            <a:avLst/>
          </a:prstGeom>
          <a:solidFill>
            <a:schemeClr val="bg1">
              <a:alpha val="66000"/>
            </a:schemeClr>
          </a:solidFill>
        </p:spPr>
        <p:txBody>
          <a:bodyPr wrap="square" rtlCol="0">
            <a:spAutoFit/>
          </a:bodyPr>
          <a:lstStyle/>
          <a:p>
            <a:pPr algn="ctr"/>
            <a:r>
              <a:rPr lang="en-GB" sz="3200" b="1" i="1" dirty="0" smtClean="0">
                <a:solidFill>
                  <a:srgbClr val="0000FF"/>
                </a:solidFill>
                <a:latin typeface="Cambria"/>
                <a:cs typeface="Cambria"/>
              </a:rPr>
              <a:t>APPLICATIONS</a:t>
            </a:r>
          </a:p>
          <a:p>
            <a:pPr algn="ctr"/>
            <a:r>
              <a:rPr lang="en-GB" sz="3200" b="1" i="1" dirty="0" smtClean="0">
                <a:latin typeface="Cambria"/>
                <a:cs typeface="Cambria"/>
              </a:rPr>
              <a:t>MARINE SAFETY, DESIGN, AND OPERATION</a:t>
            </a:r>
          </a:p>
          <a:p>
            <a:pPr marL="457200" indent="-457200" algn="ctr">
              <a:buFontTx/>
              <a:buChar char="-"/>
            </a:pPr>
            <a:endParaRPr lang="en-GB" sz="3200" b="1" i="1" dirty="0">
              <a:solidFill>
                <a:srgbClr val="0000FF"/>
              </a:solidFill>
              <a:latin typeface="Cambria"/>
              <a:cs typeface="Cambria"/>
            </a:endParaRPr>
          </a:p>
          <a:p>
            <a:pPr marL="457200" indent="-457200" algn="ctr">
              <a:buFontTx/>
              <a:buChar char="-"/>
            </a:pPr>
            <a:endParaRPr lang="en-GB" sz="3200" b="1" i="1" dirty="0" smtClean="0">
              <a:solidFill>
                <a:srgbClr val="0000FF"/>
              </a:solidFill>
              <a:latin typeface="Cambria"/>
              <a:cs typeface="Cambria"/>
            </a:endParaRPr>
          </a:p>
          <a:p>
            <a:pPr marL="457200" indent="-457200" algn="ctr">
              <a:buFontTx/>
              <a:buChar char="-"/>
            </a:pPr>
            <a:endParaRPr lang="en-GB" sz="3200" b="1" i="1" dirty="0">
              <a:solidFill>
                <a:srgbClr val="0000FF"/>
              </a:solidFill>
              <a:latin typeface="Cambria"/>
              <a:cs typeface="Cambria"/>
            </a:endParaRPr>
          </a:p>
          <a:p>
            <a:pPr marL="457200" indent="-457200" algn="ctr">
              <a:buFontTx/>
              <a:buChar char="-"/>
            </a:pPr>
            <a:endParaRPr lang="en-GB" sz="3200" b="1" i="1" dirty="0" smtClean="0">
              <a:solidFill>
                <a:srgbClr val="0000FF"/>
              </a:solidFill>
              <a:latin typeface="Cambria"/>
              <a:cs typeface="Cambria"/>
            </a:endParaRPr>
          </a:p>
          <a:p>
            <a:pPr marL="457200" indent="-457200" algn="ctr">
              <a:buFontTx/>
              <a:buChar char="-"/>
            </a:pPr>
            <a:endParaRPr lang="en-GB" sz="3200" b="1" i="1" dirty="0">
              <a:solidFill>
                <a:srgbClr val="0000FF"/>
              </a:solidFill>
              <a:latin typeface="Cambria"/>
              <a:cs typeface="Cambria"/>
            </a:endParaRPr>
          </a:p>
          <a:p>
            <a:pPr marL="457200" indent="-457200" algn="ctr">
              <a:buFontTx/>
              <a:buChar char="-"/>
            </a:pPr>
            <a:endParaRPr lang="en-GB" sz="3200" b="1" i="1" dirty="0" smtClean="0">
              <a:solidFill>
                <a:srgbClr val="0000FF"/>
              </a:solidFill>
              <a:latin typeface="Cambria"/>
              <a:cs typeface="Cambria"/>
            </a:endParaRPr>
          </a:p>
          <a:p>
            <a:pPr marL="457200" indent="-457200" algn="ctr">
              <a:buFontTx/>
              <a:buChar char="-"/>
            </a:pPr>
            <a:endParaRPr lang="en-GB" sz="3200" b="1" i="1" dirty="0">
              <a:solidFill>
                <a:srgbClr val="0000FF"/>
              </a:solidFill>
              <a:latin typeface="Cambria"/>
              <a:cs typeface="Cambria"/>
            </a:endParaRPr>
          </a:p>
          <a:p>
            <a:pPr marL="457200" indent="-457200" algn="ctr">
              <a:buFontTx/>
              <a:buChar char="-"/>
            </a:pPr>
            <a:endParaRPr lang="en-GB" sz="3200" b="1" i="1" dirty="0">
              <a:solidFill>
                <a:srgbClr val="0000FF"/>
              </a:solidFill>
              <a:latin typeface="Cambria"/>
              <a:cs typeface="Cambria"/>
            </a:endParaRPr>
          </a:p>
          <a:p>
            <a:pPr algn="ctr"/>
            <a:endParaRPr lang="en-GB" sz="3200" b="1" i="1" dirty="0" smtClean="0">
              <a:solidFill>
                <a:srgbClr val="0000FF"/>
              </a:solidFill>
              <a:latin typeface="Cambria"/>
              <a:cs typeface="Cambria"/>
            </a:endParaRPr>
          </a:p>
          <a:p>
            <a:pPr algn="ctr"/>
            <a:endParaRPr lang="en-GB" sz="3200" b="1" i="1" dirty="0">
              <a:solidFill>
                <a:srgbClr val="0000FF"/>
              </a:solidFill>
              <a:latin typeface="Cambria"/>
              <a:cs typeface="Cambria"/>
            </a:endParaRPr>
          </a:p>
        </p:txBody>
      </p:sp>
      <p:pic>
        <p:nvPicPr>
          <p:cNvPr id="12" name="Immagine 2"/>
          <p:cNvPicPr>
            <a:picLocks noChangeAspect="1"/>
          </p:cNvPicPr>
          <p:nvPr/>
        </p:nvPicPr>
        <p:blipFill rotWithShape="1">
          <a:blip r:embed="rId5" cstate="screen">
            <a:extLst>
              <a:ext uri="{28A0092B-C50C-407E-A947-70E740481C1C}">
                <a14:useLocalDpi xmlns:a14="http://schemas.microsoft.com/office/drawing/2010/main"/>
              </a:ext>
            </a:extLst>
          </a:blip>
          <a:srcRect b="54274"/>
          <a:stretch/>
        </p:blipFill>
        <p:spPr bwMode="auto">
          <a:xfrm>
            <a:off x="6648687" y="1847212"/>
            <a:ext cx="2301418" cy="210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48686" y="4387581"/>
            <a:ext cx="2279390" cy="1584176"/>
          </a:xfrm>
          <a:prstGeom prst="rect">
            <a:avLst/>
          </a:prstGeom>
        </p:spPr>
      </p:pic>
      <p:sp>
        <p:nvSpPr>
          <p:cNvPr id="14" name="Rettangolo 13"/>
          <p:cNvSpPr/>
          <p:nvPr/>
        </p:nvSpPr>
        <p:spPr>
          <a:xfrm>
            <a:off x="95957" y="6168041"/>
            <a:ext cx="6461861" cy="523220"/>
          </a:xfrm>
          <a:prstGeom prst="rect">
            <a:avLst/>
          </a:prstGeom>
        </p:spPr>
        <p:txBody>
          <a:bodyPr wrap="square">
            <a:spAutoFit/>
          </a:bodyPr>
          <a:lstStyle/>
          <a:p>
            <a:pPr algn="just"/>
            <a:r>
              <a:rPr lang="it-IT" sz="1400" dirty="0" smtClean="0">
                <a:latin typeface="Cambria"/>
                <a:cs typeface="Cambria"/>
              </a:rPr>
              <a:t>Location of the </a:t>
            </a:r>
            <a:r>
              <a:rPr lang="it-IT" sz="1400" dirty="0" err="1" smtClean="0">
                <a:latin typeface="Cambria"/>
                <a:cs typeface="Cambria"/>
              </a:rPr>
              <a:t>ships</a:t>
            </a:r>
            <a:r>
              <a:rPr lang="it-IT" sz="1400" dirty="0" smtClean="0">
                <a:latin typeface="Cambria"/>
                <a:cs typeface="Cambria"/>
              </a:rPr>
              <a:t> </a:t>
            </a:r>
            <a:r>
              <a:rPr lang="it-IT" sz="1400" dirty="0" err="1" smtClean="0">
                <a:latin typeface="Cambria"/>
                <a:cs typeface="Cambria"/>
              </a:rPr>
              <a:t>sunk</a:t>
            </a:r>
            <a:r>
              <a:rPr lang="it-IT" sz="1400" dirty="0" smtClean="0">
                <a:latin typeface="Cambria"/>
                <a:cs typeface="Cambria"/>
              </a:rPr>
              <a:t> </a:t>
            </a:r>
            <a:r>
              <a:rPr lang="it-IT" sz="1400" dirty="0" err="1" smtClean="0">
                <a:latin typeface="Cambria"/>
                <a:cs typeface="Cambria"/>
              </a:rPr>
              <a:t>after</a:t>
            </a:r>
            <a:r>
              <a:rPr lang="it-IT" sz="1400" dirty="0" smtClean="0">
                <a:latin typeface="Cambria"/>
                <a:cs typeface="Cambria"/>
              </a:rPr>
              <a:t> </a:t>
            </a:r>
            <a:r>
              <a:rPr lang="it-IT" sz="1400" dirty="0" err="1" smtClean="0">
                <a:latin typeface="Cambria"/>
                <a:cs typeface="Cambria"/>
              </a:rPr>
              <a:t>collision</a:t>
            </a:r>
            <a:r>
              <a:rPr lang="it-IT" sz="1400" dirty="0" smtClean="0">
                <a:latin typeface="Cambria"/>
                <a:cs typeface="Cambria"/>
              </a:rPr>
              <a:t> with large waves (copyright C. </a:t>
            </a:r>
            <a:r>
              <a:rPr lang="it-IT" sz="1400" dirty="0" err="1" smtClean="0">
                <a:latin typeface="Cambria"/>
                <a:cs typeface="Cambria"/>
              </a:rPr>
              <a:t>Kharif</a:t>
            </a:r>
            <a:r>
              <a:rPr lang="it-IT" sz="1400" dirty="0" smtClean="0">
                <a:latin typeface="Cambria"/>
                <a:cs typeface="Cambria"/>
              </a:rPr>
              <a:t> and E. </a:t>
            </a:r>
            <a:r>
              <a:rPr lang="it-IT" sz="1400" dirty="0" err="1" smtClean="0">
                <a:latin typeface="Cambria"/>
                <a:cs typeface="Cambria"/>
              </a:rPr>
              <a:t>Pelinovsky</a:t>
            </a:r>
            <a:r>
              <a:rPr lang="it-IT" sz="1400" dirty="0" smtClean="0">
                <a:latin typeface="Cambria"/>
                <a:cs typeface="Cambria"/>
              </a:rPr>
              <a:t>, 2003)</a:t>
            </a:r>
            <a:endParaRPr lang="it-IT" sz="1400" dirty="0">
              <a:latin typeface="Cambria"/>
              <a:cs typeface="Cambria"/>
            </a:endParaRPr>
          </a:p>
        </p:txBody>
      </p:sp>
      <p:pic>
        <p:nvPicPr>
          <p:cNvPr id="2" name="Immagine 1"/>
          <p:cNvPicPr>
            <a:picLocks noChangeAspect="1"/>
          </p:cNvPicPr>
          <p:nvPr/>
        </p:nvPicPr>
        <p:blipFill>
          <a:blip r:embed="rId7"/>
          <a:stretch>
            <a:fillRect/>
          </a:stretch>
        </p:blipFill>
        <p:spPr>
          <a:xfrm>
            <a:off x="281350" y="2736271"/>
            <a:ext cx="3167172" cy="2366819"/>
          </a:xfrm>
          <a:prstGeom prst="rect">
            <a:avLst/>
          </a:prstGeom>
        </p:spPr>
      </p:pic>
      <p:pic>
        <p:nvPicPr>
          <p:cNvPr id="3" name="Immagine 2"/>
          <p:cNvPicPr>
            <a:picLocks noChangeAspect="1"/>
          </p:cNvPicPr>
          <p:nvPr/>
        </p:nvPicPr>
        <p:blipFill>
          <a:blip r:embed="rId8"/>
          <a:stretch>
            <a:fillRect/>
          </a:stretch>
        </p:blipFill>
        <p:spPr>
          <a:xfrm>
            <a:off x="3632569" y="1905000"/>
            <a:ext cx="2884839" cy="4068618"/>
          </a:xfrm>
          <a:prstGeom prst="rect">
            <a:avLst/>
          </a:prstGeom>
          <a:ln>
            <a:solidFill>
              <a:schemeClr val="tx1"/>
            </a:solidFill>
          </a:ln>
        </p:spPr>
      </p:pic>
      <p:pic>
        <p:nvPicPr>
          <p:cNvPr id="11" name="Immagine 15"/>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07504" y="1844824"/>
            <a:ext cx="6452028" cy="41477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30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9346</TotalTime>
  <Words>2314</Words>
  <Application>Microsoft Macintosh PowerPoint</Application>
  <PresentationFormat>Presentazione su schermo (4:3)</PresentationFormat>
  <Paragraphs>501</Paragraphs>
  <Slides>37</Slides>
  <Notes>37</Notes>
  <HiddenSlides>0</HiddenSlides>
  <MMClips>2</MMClips>
  <ScaleCrop>false</ScaleCrop>
  <HeadingPairs>
    <vt:vector size="4" baseType="variant">
      <vt:variant>
        <vt:lpstr>Tema</vt:lpstr>
      </vt:variant>
      <vt:variant>
        <vt:i4>1</vt:i4>
      </vt:variant>
      <vt:variant>
        <vt:lpstr>Titoli diapositive</vt:lpstr>
      </vt:variant>
      <vt:variant>
        <vt:i4>37</vt:i4>
      </vt:variant>
    </vt:vector>
  </HeadingPairs>
  <TitlesOfParts>
    <vt:vector size="38" baseType="lpstr">
      <vt:lpstr>Tema di Office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ISMAR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sunrise</dc:creator>
  <cp:lastModifiedBy>alvise benetazzo</cp:lastModifiedBy>
  <cp:revision>676</cp:revision>
  <dcterms:created xsi:type="dcterms:W3CDTF">2010-06-09T08:08:06Z</dcterms:created>
  <dcterms:modified xsi:type="dcterms:W3CDTF">2020-05-07T13:41:04Z</dcterms:modified>
</cp:coreProperties>
</file>