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58" r:id="rId4"/>
    <p:sldId id="256" r:id="rId5"/>
    <p:sldId id="259" r:id="rId6"/>
    <p:sldId id="260" r:id="rId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68" d="100"/>
          <a:sy n="68" d="100"/>
        </p:scale>
        <p:origin x="606"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2489AF-1715-4B2E-ABAA-9B5A8C89B10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307BCE2-3113-42B4-A47D-51ABE10038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9B31790-BCBB-4AF7-908E-957A918DBF82}"/>
              </a:ext>
            </a:extLst>
          </p:cNvPr>
          <p:cNvSpPr>
            <a:spLocks noGrp="1"/>
          </p:cNvSpPr>
          <p:nvPr>
            <p:ph type="dt" sz="half" idx="10"/>
          </p:nvPr>
        </p:nvSpPr>
        <p:spPr/>
        <p:txBody>
          <a:bodyPr/>
          <a:lstStyle/>
          <a:p>
            <a:fld id="{F1BB6BCE-D6C2-4F2C-85F4-37C6A5720514}" type="datetimeFigureOut">
              <a:rPr lang="it-IT" smtClean="0"/>
              <a:t>04/05/2020</a:t>
            </a:fld>
            <a:endParaRPr lang="it-IT"/>
          </a:p>
        </p:txBody>
      </p:sp>
      <p:sp>
        <p:nvSpPr>
          <p:cNvPr id="5" name="Segnaposto piè di pagina 4">
            <a:extLst>
              <a:ext uri="{FF2B5EF4-FFF2-40B4-BE49-F238E27FC236}">
                <a16:creationId xmlns:a16="http://schemas.microsoft.com/office/drawing/2014/main" id="{4B4F6173-A1D9-4621-B5C5-C1D32B5EDF3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42A360D-704F-441B-A8F2-8DC6D72BB0C1}"/>
              </a:ext>
            </a:extLst>
          </p:cNvPr>
          <p:cNvSpPr>
            <a:spLocks noGrp="1"/>
          </p:cNvSpPr>
          <p:nvPr>
            <p:ph type="sldNum" sz="quarter" idx="12"/>
          </p:nvPr>
        </p:nvSpPr>
        <p:spPr/>
        <p:txBody>
          <a:bodyPr/>
          <a:lstStyle/>
          <a:p>
            <a:fld id="{6F5BC39E-D937-4589-BFF7-8D21B6E8307C}" type="slidenum">
              <a:rPr lang="it-IT" smtClean="0"/>
              <a:t>‹N›</a:t>
            </a:fld>
            <a:endParaRPr lang="it-IT"/>
          </a:p>
        </p:txBody>
      </p:sp>
    </p:spTree>
    <p:extLst>
      <p:ext uri="{BB962C8B-B14F-4D97-AF65-F5344CB8AC3E}">
        <p14:creationId xmlns:p14="http://schemas.microsoft.com/office/powerpoint/2010/main" val="3002995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BB2E42-E4AF-44B4-8AB6-F56D845C019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4698E05-150A-4571-8F86-69E0ADF5A17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7225A03-4E51-4B4A-BAAF-48F1286BFC75}"/>
              </a:ext>
            </a:extLst>
          </p:cNvPr>
          <p:cNvSpPr>
            <a:spLocks noGrp="1"/>
          </p:cNvSpPr>
          <p:nvPr>
            <p:ph type="dt" sz="half" idx="10"/>
          </p:nvPr>
        </p:nvSpPr>
        <p:spPr/>
        <p:txBody>
          <a:bodyPr/>
          <a:lstStyle/>
          <a:p>
            <a:fld id="{F1BB6BCE-D6C2-4F2C-85F4-37C6A5720514}" type="datetimeFigureOut">
              <a:rPr lang="it-IT" smtClean="0"/>
              <a:t>04/05/2020</a:t>
            </a:fld>
            <a:endParaRPr lang="it-IT"/>
          </a:p>
        </p:txBody>
      </p:sp>
      <p:sp>
        <p:nvSpPr>
          <p:cNvPr id="5" name="Segnaposto piè di pagina 4">
            <a:extLst>
              <a:ext uri="{FF2B5EF4-FFF2-40B4-BE49-F238E27FC236}">
                <a16:creationId xmlns:a16="http://schemas.microsoft.com/office/drawing/2014/main" id="{89196AA6-E682-42D9-96B4-277E5EE93F0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E1B6F09-5E11-4780-B4F0-EB0F41015941}"/>
              </a:ext>
            </a:extLst>
          </p:cNvPr>
          <p:cNvSpPr>
            <a:spLocks noGrp="1"/>
          </p:cNvSpPr>
          <p:nvPr>
            <p:ph type="sldNum" sz="quarter" idx="12"/>
          </p:nvPr>
        </p:nvSpPr>
        <p:spPr/>
        <p:txBody>
          <a:bodyPr/>
          <a:lstStyle/>
          <a:p>
            <a:fld id="{6F5BC39E-D937-4589-BFF7-8D21B6E8307C}" type="slidenum">
              <a:rPr lang="it-IT" smtClean="0"/>
              <a:t>‹N›</a:t>
            </a:fld>
            <a:endParaRPr lang="it-IT"/>
          </a:p>
        </p:txBody>
      </p:sp>
    </p:spTree>
    <p:extLst>
      <p:ext uri="{BB962C8B-B14F-4D97-AF65-F5344CB8AC3E}">
        <p14:creationId xmlns:p14="http://schemas.microsoft.com/office/powerpoint/2010/main" val="2969226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DBAEA6D-C602-4BE2-B3D8-8CFFA5462A4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0DAD769-1FAC-44B6-90B5-9F4A24B77C5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9675375-3F12-492B-BC46-DC6D564F17A2}"/>
              </a:ext>
            </a:extLst>
          </p:cNvPr>
          <p:cNvSpPr>
            <a:spLocks noGrp="1"/>
          </p:cNvSpPr>
          <p:nvPr>
            <p:ph type="dt" sz="half" idx="10"/>
          </p:nvPr>
        </p:nvSpPr>
        <p:spPr/>
        <p:txBody>
          <a:bodyPr/>
          <a:lstStyle/>
          <a:p>
            <a:fld id="{F1BB6BCE-D6C2-4F2C-85F4-37C6A5720514}" type="datetimeFigureOut">
              <a:rPr lang="it-IT" smtClean="0"/>
              <a:t>04/05/2020</a:t>
            </a:fld>
            <a:endParaRPr lang="it-IT"/>
          </a:p>
        </p:txBody>
      </p:sp>
      <p:sp>
        <p:nvSpPr>
          <p:cNvPr id="5" name="Segnaposto piè di pagina 4">
            <a:extLst>
              <a:ext uri="{FF2B5EF4-FFF2-40B4-BE49-F238E27FC236}">
                <a16:creationId xmlns:a16="http://schemas.microsoft.com/office/drawing/2014/main" id="{7EB32265-3B16-4643-A4FE-D48FD3918E6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CAD55F9-0A1B-4666-B466-63CD5F2CA3B0}"/>
              </a:ext>
            </a:extLst>
          </p:cNvPr>
          <p:cNvSpPr>
            <a:spLocks noGrp="1"/>
          </p:cNvSpPr>
          <p:nvPr>
            <p:ph type="sldNum" sz="quarter" idx="12"/>
          </p:nvPr>
        </p:nvSpPr>
        <p:spPr/>
        <p:txBody>
          <a:bodyPr/>
          <a:lstStyle/>
          <a:p>
            <a:fld id="{6F5BC39E-D937-4589-BFF7-8D21B6E8307C}" type="slidenum">
              <a:rPr lang="it-IT" smtClean="0"/>
              <a:t>‹N›</a:t>
            </a:fld>
            <a:endParaRPr lang="it-IT"/>
          </a:p>
        </p:txBody>
      </p:sp>
    </p:spTree>
    <p:extLst>
      <p:ext uri="{BB962C8B-B14F-4D97-AF65-F5344CB8AC3E}">
        <p14:creationId xmlns:p14="http://schemas.microsoft.com/office/powerpoint/2010/main" val="3542465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E6D61F-C7ED-4E64-B719-481DAFD0DDD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838B599-B9D4-4C3D-ABF5-8FB3FDB3937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4388773-E4CC-4F7C-88DE-D55E7FB9A724}"/>
              </a:ext>
            </a:extLst>
          </p:cNvPr>
          <p:cNvSpPr>
            <a:spLocks noGrp="1"/>
          </p:cNvSpPr>
          <p:nvPr>
            <p:ph type="dt" sz="half" idx="10"/>
          </p:nvPr>
        </p:nvSpPr>
        <p:spPr/>
        <p:txBody>
          <a:bodyPr/>
          <a:lstStyle/>
          <a:p>
            <a:fld id="{F1BB6BCE-D6C2-4F2C-85F4-37C6A5720514}" type="datetimeFigureOut">
              <a:rPr lang="it-IT" smtClean="0"/>
              <a:t>04/05/2020</a:t>
            </a:fld>
            <a:endParaRPr lang="it-IT"/>
          </a:p>
        </p:txBody>
      </p:sp>
      <p:sp>
        <p:nvSpPr>
          <p:cNvPr id="5" name="Segnaposto piè di pagina 4">
            <a:extLst>
              <a:ext uri="{FF2B5EF4-FFF2-40B4-BE49-F238E27FC236}">
                <a16:creationId xmlns:a16="http://schemas.microsoft.com/office/drawing/2014/main" id="{0FF109F3-112F-4EE2-96CB-2B0149CB8F5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38AF2DB-93A6-4BF2-9C22-19CD1B6A32E5}"/>
              </a:ext>
            </a:extLst>
          </p:cNvPr>
          <p:cNvSpPr>
            <a:spLocks noGrp="1"/>
          </p:cNvSpPr>
          <p:nvPr>
            <p:ph type="sldNum" sz="quarter" idx="12"/>
          </p:nvPr>
        </p:nvSpPr>
        <p:spPr/>
        <p:txBody>
          <a:bodyPr/>
          <a:lstStyle/>
          <a:p>
            <a:fld id="{6F5BC39E-D937-4589-BFF7-8D21B6E8307C}" type="slidenum">
              <a:rPr lang="it-IT" smtClean="0"/>
              <a:t>‹N›</a:t>
            </a:fld>
            <a:endParaRPr lang="it-IT"/>
          </a:p>
        </p:txBody>
      </p:sp>
    </p:spTree>
    <p:extLst>
      <p:ext uri="{BB962C8B-B14F-4D97-AF65-F5344CB8AC3E}">
        <p14:creationId xmlns:p14="http://schemas.microsoft.com/office/powerpoint/2010/main" val="115141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E06737-295F-4722-B800-27864C720CB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35B97AD-5540-4784-A15B-9039AFDA81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A04E3CC-3EB5-42BE-BDAF-A5D3302F4C1C}"/>
              </a:ext>
            </a:extLst>
          </p:cNvPr>
          <p:cNvSpPr>
            <a:spLocks noGrp="1"/>
          </p:cNvSpPr>
          <p:nvPr>
            <p:ph type="dt" sz="half" idx="10"/>
          </p:nvPr>
        </p:nvSpPr>
        <p:spPr/>
        <p:txBody>
          <a:bodyPr/>
          <a:lstStyle/>
          <a:p>
            <a:fld id="{F1BB6BCE-D6C2-4F2C-85F4-37C6A5720514}" type="datetimeFigureOut">
              <a:rPr lang="it-IT" smtClean="0"/>
              <a:t>04/05/2020</a:t>
            </a:fld>
            <a:endParaRPr lang="it-IT"/>
          </a:p>
        </p:txBody>
      </p:sp>
      <p:sp>
        <p:nvSpPr>
          <p:cNvPr id="5" name="Segnaposto piè di pagina 4">
            <a:extLst>
              <a:ext uri="{FF2B5EF4-FFF2-40B4-BE49-F238E27FC236}">
                <a16:creationId xmlns:a16="http://schemas.microsoft.com/office/drawing/2014/main" id="{4201B4D6-F8A4-4A2C-9843-9750100AB14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455C1E6-BD59-467D-AEA5-F0A7C688B3CC}"/>
              </a:ext>
            </a:extLst>
          </p:cNvPr>
          <p:cNvSpPr>
            <a:spLocks noGrp="1"/>
          </p:cNvSpPr>
          <p:nvPr>
            <p:ph type="sldNum" sz="quarter" idx="12"/>
          </p:nvPr>
        </p:nvSpPr>
        <p:spPr/>
        <p:txBody>
          <a:bodyPr/>
          <a:lstStyle/>
          <a:p>
            <a:fld id="{6F5BC39E-D937-4589-BFF7-8D21B6E8307C}" type="slidenum">
              <a:rPr lang="it-IT" smtClean="0"/>
              <a:t>‹N›</a:t>
            </a:fld>
            <a:endParaRPr lang="it-IT"/>
          </a:p>
        </p:txBody>
      </p:sp>
    </p:spTree>
    <p:extLst>
      <p:ext uri="{BB962C8B-B14F-4D97-AF65-F5344CB8AC3E}">
        <p14:creationId xmlns:p14="http://schemas.microsoft.com/office/powerpoint/2010/main" val="1274980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EC103E-63B0-4370-9318-77E2689CE35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653836E-9F27-4D74-BFE3-000E43411B6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F9FF3EA-B1F1-4CD0-8B5B-25C502D18A9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1211983-ED93-4F69-8FA9-BB1044CA4B3B}"/>
              </a:ext>
            </a:extLst>
          </p:cNvPr>
          <p:cNvSpPr>
            <a:spLocks noGrp="1"/>
          </p:cNvSpPr>
          <p:nvPr>
            <p:ph type="dt" sz="half" idx="10"/>
          </p:nvPr>
        </p:nvSpPr>
        <p:spPr/>
        <p:txBody>
          <a:bodyPr/>
          <a:lstStyle/>
          <a:p>
            <a:fld id="{F1BB6BCE-D6C2-4F2C-85F4-37C6A5720514}" type="datetimeFigureOut">
              <a:rPr lang="it-IT" smtClean="0"/>
              <a:t>04/05/2020</a:t>
            </a:fld>
            <a:endParaRPr lang="it-IT"/>
          </a:p>
        </p:txBody>
      </p:sp>
      <p:sp>
        <p:nvSpPr>
          <p:cNvPr id="6" name="Segnaposto piè di pagina 5">
            <a:extLst>
              <a:ext uri="{FF2B5EF4-FFF2-40B4-BE49-F238E27FC236}">
                <a16:creationId xmlns:a16="http://schemas.microsoft.com/office/drawing/2014/main" id="{2AC26F5B-C5AE-4770-BC37-4E6F3851ADA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43FEDEF-5CFA-4B76-9839-AE5BF695383F}"/>
              </a:ext>
            </a:extLst>
          </p:cNvPr>
          <p:cNvSpPr>
            <a:spLocks noGrp="1"/>
          </p:cNvSpPr>
          <p:nvPr>
            <p:ph type="sldNum" sz="quarter" idx="12"/>
          </p:nvPr>
        </p:nvSpPr>
        <p:spPr/>
        <p:txBody>
          <a:bodyPr/>
          <a:lstStyle/>
          <a:p>
            <a:fld id="{6F5BC39E-D937-4589-BFF7-8D21B6E8307C}" type="slidenum">
              <a:rPr lang="it-IT" smtClean="0"/>
              <a:t>‹N›</a:t>
            </a:fld>
            <a:endParaRPr lang="it-IT"/>
          </a:p>
        </p:txBody>
      </p:sp>
    </p:spTree>
    <p:extLst>
      <p:ext uri="{BB962C8B-B14F-4D97-AF65-F5344CB8AC3E}">
        <p14:creationId xmlns:p14="http://schemas.microsoft.com/office/powerpoint/2010/main" val="178908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746E06-8683-4198-9A14-1CC409AF51C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F6BC141-8267-4386-B347-7F4B878B95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3C50EBC-14FA-4F70-BE96-321D008AF53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A6C9DB7-3E21-49EF-BAAB-7670A609B0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978B6F2-137E-48BD-9C86-A859550A5029}"/>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337A850-6C68-4415-BB8E-BF35A5117E37}"/>
              </a:ext>
            </a:extLst>
          </p:cNvPr>
          <p:cNvSpPr>
            <a:spLocks noGrp="1"/>
          </p:cNvSpPr>
          <p:nvPr>
            <p:ph type="dt" sz="half" idx="10"/>
          </p:nvPr>
        </p:nvSpPr>
        <p:spPr/>
        <p:txBody>
          <a:bodyPr/>
          <a:lstStyle/>
          <a:p>
            <a:fld id="{F1BB6BCE-D6C2-4F2C-85F4-37C6A5720514}" type="datetimeFigureOut">
              <a:rPr lang="it-IT" smtClean="0"/>
              <a:t>04/05/2020</a:t>
            </a:fld>
            <a:endParaRPr lang="it-IT"/>
          </a:p>
        </p:txBody>
      </p:sp>
      <p:sp>
        <p:nvSpPr>
          <p:cNvPr id="8" name="Segnaposto piè di pagina 7">
            <a:extLst>
              <a:ext uri="{FF2B5EF4-FFF2-40B4-BE49-F238E27FC236}">
                <a16:creationId xmlns:a16="http://schemas.microsoft.com/office/drawing/2014/main" id="{CEE6CD31-B9E5-485F-90AD-7ED2EC07E7D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C9B6AEF-860F-4D1F-9DA5-3CF310DCF95E}"/>
              </a:ext>
            </a:extLst>
          </p:cNvPr>
          <p:cNvSpPr>
            <a:spLocks noGrp="1"/>
          </p:cNvSpPr>
          <p:nvPr>
            <p:ph type="sldNum" sz="quarter" idx="12"/>
          </p:nvPr>
        </p:nvSpPr>
        <p:spPr/>
        <p:txBody>
          <a:bodyPr/>
          <a:lstStyle/>
          <a:p>
            <a:fld id="{6F5BC39E-D937-4589-BFF7-8D21B6E8307C}" type="slidenum">
              <a:rPr lang="it-IT" smtClean="0"/>
              <a:t>‹N›</a:t>
            </a:fld>
            <a:endParaRPr lang="it-IT"/>
          </a:p>
        </p:txBody>
      </p:sp>
    </p:spTree>
    <p:extLst>
      <p:ext uri="{BB962C8B-B14F-4D97-AF65-F5344CB8AC3E}">
        <p14:creationId xmlns:p14="http://schemas.microsoft.com/office/powerpoint/2010/main" val="1932875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A75B7B-BD73-48ED-AEFB-D2022D4E4FD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1A6CAE3-5B45-4CD6-B671-76AD5E714B72}"/>
              </a:ext>
            </a:extLst>
          </p:cNvPr>
          <p:cNvSpPr>
            <a:spLocks noGrp="1"/>
          </p:cNvSpPr>
          <p:nvPr>
            <p:ph type="dt" sz="half" idx="10"/>
          </p:nvPr>
        </p:nvSpPr>
        <p:spPr/>
        <p:txBody>
          <a:bodyPr/>
          <a:lstStyle/>
          <a:p>
            <a:fld id="{F1BB6BCE-D6C2-4F2C-85F4-37C6A5720514}" type="datetimeFigureOut">
              <a:rPr lang="it-IT" smtClean="0"/>
              <a:t>04/05/2020</a:t>
            </a:fld>
            <a:endParaRPr lang="it-IT"/>
          </a:p>
        </p:txBody>
      </p:sp>
      <p:sp>
        <p:nvSpPr>
          <p:cNvPr id="4" name="Segnaposto piè di pagina 3">
            <a:extLst>
              <a:ext uri="{FF2B5EF4-FFF2-40B4-BE49-F238E27FC236}">
                <a16:creationId xmlns:a16="http://schemas.microsoft.com/office/drawing/2014/main" id="{434E93BF-8715-492B-89D5-0E557C7B790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2A2B042-AF67-438D-9A14-11A87A0A8230}"/>
              </a:ext>
            </a:extLst>
          </p:cNvPr>
          <p:cNvSpPr>
            <a:spLocks noGrp="1"/>
          </p:cNvSpPr>
          <p:nvPr>
            <p:ph type="sldNum" sz="quarter" idx="12"/>
          </p:nvPr>
        </p:nvSpPr>
        <p:spPr/>
        <p:txBody>
          <a:bodyPr/>
          <a:lstStyle/>
          <a:p>
            <a:fld id="{6F5BC39E-D937-4589-BFF7-8D21B6E8307C}" type="slidenum">
              <a:rPr lang="it-IT" smtClean="0"/>
              <a:t>‹N›</a:t>
            </a:fld>
            <a:endParaRPr lang="it-IT"/>
          </a:p>
        </p:txBody>
      </p:sp>
    </p:spTree>
    <p:extLst>
      <p:ext uri="{BB962C8B-B14F-4D97-AF65-F5344CB8AC3E}">
        <p14:creationId xmlns:p14="http://schemas.microsoft.com/office/powerpoint/2010/main" val="554111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A5D717A-1643-4602-B155-F81A5EF3C6D1}"/>
              </a:ext>
            </a:extLst>
          </p:cNvPr>
          <p:cNvSpPr>
            <a:spLocks noGrp="1"/>
          </p:cNvSpPr>
          <p:nvPr>
            <p:ph type="dt" sz="half" idx="10"/>
          </p:nvPr>
        </p:nvSpPr>
        <p:spPr/>
        <p:txBody>
          <a:bodyPr/>
          <a:lstStyle/>
          <a:p>
            <a:fld id="{F1BB6BCE-D6C2-4F2C-85F4-37C6A5720514}" type="datetimeFigureOut">
              <a:rPr lang="it-IT" smtClean="0"/>
              <a:t>04/05/2020</a:t>
            </a:fld>
            <a:endParaRPr lang="it-IT"/>
          </a:p>
        </p:txBody>
      </p:sp>
      <p:sp>
        <p:nvSpPr>
          <p:cNvPr id="3" name="Segnaposto piè di pagina 2">
            <a:extLst>
              <a:ext uri="{FF2B5EF4-FFF2-40B4-BE49-F238E27FC236}">
                <a16:creationId xmlns:a16="http://schemas.microsoft.com/office/drawing/2014/main" id="{46D5FB66-AACD-43DF-BCA8-4551FC9EC3F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5C76B5C-6037-4429-AC6B-41FBF0590EF9}"/>
              </a:ext>
            </a:extLst>
          </p:cNvPr>
          <p:cNvSpPr>
            <a:spLocks noGrp="1"/>
          </p:cNvSpPr>
          <p:nvPr>
            <p:ph type="sldNum" sz="quarter" idx="12"/>
          </p:nvPr>
        </p:nvSpPr>
        <p:spPr/>
        <p:txBody>
          <a:bodyPr/>
          <a:lstStyle/>
          <a:p>
            <a:fld id="{6F5BC39E-D937-4589-BFF7-8D21B6E8307C}" type="slidenum">
              <a:rPr lang="it-IT" smtClean="0"/>
              <a:t>‹N›</a:t>
            </a:fld>
            <a:endParaRPr lang="it-IT"/>
          </a:p>
        </p:txBody>
      </p:sp>
    </p:spTree>
    <p:extLst>
      <p:ext uri="{BB962C8B-B14F-4D97-AF65-F5344CB8AC3E}">
        <p14:creationId xmlns:p14="http://schemas.microsoft.com/office/powerpoint/2010/main" val="245383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D11FBE-08F6-43D3-8703-9E2B8176E25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0A2F060-F94D-464D-896F-C09D00D045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D1F58F1-1DCE-4827-AD13-59AF9D2EB2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E394C3F-9480-4A90-8E6E-D11EE2C9B5C6}"/>
              </a:ext>
            </a:extLst>
          </p:cNvPr>
          <p:cNvSpPr>
            <a:spLocks noGrp="1"/>
          </p:cNvSpPr>
          <p:nvPr>
            <p:ph type="dt" sz="half" idx="10"/>
          </p:nvPr>
        </p:nvSpPr>
        <p:spPr/>
        <p:txBody>
          <a:bodyPr/>
          <a:lstStyle/>
          <a:p>
            <a:fld id="{F1BB6BCE-D6C2-4F2C-85F4-37C6A5720514}" type="datetimeFigureOut">
              <a:rPr lang="it-IT" smtClean="0"/>
              <a:t>04/05/2020</a:t>
            </a:fld>
            <a:endParaRPr lang="it-IT"/>
          </a:p>
        </p:txBody>
      </p:sp>
      <p:sp>
        <p:nvSpPr>
          <p:cNvPr id="6" name="Segnaposto piè di pagina 5">
            <a:extLst>
              <a:ext uri="{FF2B5EF4-FFF2-40B4-BE49-F238E27FC236}">
                <a16:creationId xmlns:a16="http://schemas.microsoft.com/office/drawing/2014/main" id="{45F619A5-1B29-43AD-9306-EE17A16C149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7E89A33-4242-414E-9FF1-709BDE00E1B3}"/>
              </a:ext>
            </a:extLst>
          </p:cNvPr>
          <p:cNvSpPr>
            <a:spLocks noGrp="1"/>
          </p:cNvSpPr>
          <p:nvPr>
            <p:ph type="sldNum" sz="quarter" idx="12"/>
          </p:nvPr>
        </p:nvSpPr>
        <p:spPr/>
        <p:txBody>
          <a:bodyPr/>
          <a:lstStyle/>
          <a:p>
            <a:fld id="{6F5BC39E-D937-4589-BFF7-8D21B6E8307C}" type="slidenum">
              <a:rPr lang="it-IT" smtClean="0"/>
              <a:t>‹N›</a:t>
            </a:fld>
            <a:endParaRPr lang="it-IT"/>
          </a:p>
        </p:txBody>
      </p:sp>
    </p:spTree>
    <p:extLst>
      <p:ext uri="{BB962C8B-B14F-4D97-AF65-F5344CB8AC3E}">
        <p14:creationId xmlns:p14="http://schemas.microsoft.com/office/powerpoint/2010/main" val="1116412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27EB0F-19FC-4CF6-8E97-E8B7F9E2041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85E0C1C-5790-47E4-9C89-0348E0C2D7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CC0B864-D8E5-4EBE-AC09-C581221E2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AA97DA0-11C1-46F1-93F9-DA0381439151}"/>
              </a:ext>
            </a:extLst>
          </p:cNvPr>
          <p:cNvSpPr>
            <a:spLocks noGrp="1"/>
          </p:cNvSpPr>
          <p:nvPr>
            <p:ph type="dt" sz="half" idx="10"/>
          </p:nvPr>
        </p:nvSpPr>
        <p:spPr/>
        <p:txBody>
          <a:bodyPr/>
          <a:lstStyle/>
          <a:p>
            <a:fld id="{F1BB6BCE-D6C2-4F2C-85F4-37C6A5720514}" type="datetimeFigureOut">
              <a:rPr lang="it-IT" smtClean="0"/>
              <a:t>04/05/2020</a:t>
            </a:fld>
            <a:endParaRPr lang="it-IT"/>
          </a:p>
        </p:txBody>
      </p:sp>
      <p:sp>
        <p:nvSpPr>
          <p:cNvPr id="6" name="Segnaposto piè di pagina 5">
            <a:extLst>
              <a:ext uri="{FF2B5EF4-FFF2-40B4-BE49-F238E27FC236}">
                <a16:creationId xmlns:a16="http://schemas.microsoft.com/office/drawing/2014/main" id="{2ACF71EA-C0E1-4EF6-B872-037F83ED111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EBEC2B1-4DE8-47C3-ADB7-3DA36C9ECC56}"/>
              </a:ext>
            </a:extLst>
          </p:cNvPr>
          <p:cNvSpPr>
            <a:spLocks noGrp="1"/>
          </p:cNvSpPr>
          <p:nvPr>
            <p:ph type="sldNum" sz="quarter" idx="12"/>
          </p:nvPr>
        </p:nvSpPr>
        <p:spPr/>
        <p:txBody>
          <a:bodyPr/>
          <a:lstStyle/>
          <a:p>
            <a:fld id="{6F5BC39E-D937-4589-BFF7-8D21B6E8307C}" type="slidenum">
              <a:rPr lang="it-IT" smtClean="0"/>
              <a:t>‹N›</a:t>
            </a:fld>
            <a:endParaRPr lang="it-IT"/>
          </a:p>
        </p:txBody>
      </p:sp>
    </p:spTree>
    <p:extLst>
      <p:ext uri="{BB962C8B-B14F-4D97-AF65-F5344CB8AC3E}">
        <p14:creationId xmlns:p14="http://schemas.microsoft.com/office/powerpoint/2010/main" val="1027987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0E3600C-38A1-4EB4-8505-0219FA4D8A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4AFF2D1-9797-45FA-9787-1BFDF48E4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36D38F0-3D6F-4955-9F58-1CAA2C8ACE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BB6BCE-D6C2-4F2C-85F4-37C6A5720514}" type="datetimeFigureOut">
              <a:rPr lang="it-IT" smtClean="0"/>
              <a:t>04/05/2020</a:t>
            </a:fld>
            <a:endParaRPr lang="it-IT"/>
          </a:p>
        </p:txBody>
      </p:sp>
      <p:sp>
        <p:nvSpPr>
          <p:cNvPr id="5" name="Segnaposto piè di pagina 4">
            <a:extLst>
              <a:ext uri="{FF2B5EF4-FFF2-40B4-BE49-F238E27FC236}">
                <a16:creationId xmlns:a16="http://schemas.microsoft.com/office/drawing/2014/main" id="{A9ACC883-2F4C-484A-8DAC-C417980F44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9B57F31-E480-41D6-835B-39802F77E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5BC39E-D937-4589-BFF7-8D21B6E8307C}" type="slidenum">
              <a:rPr lang="it-IT" smtClean="0"/>
              <a:t>‹N›</a:t>
            </a:fld>
            <a:endParaRPr lang="it-IT"/>
          </a:p>
        </p:txBody>
      </p:sp>
    </p:spTree>
    <p:extLst>
      <p:ext uri="{BB962C8B-B14F-4D97-AF65-F5344CB8AC3E}">
        <p14:creationId xmlns:p14="http://schemas.microsoft.com/office/powerpoint/2010/main" val="1257353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B662FE-03CD-4A65-987C-B174FD076881}"/>
              </a:ext>
            </a:extLst>
          </p:cNvPr>
          <p:cNvSpPr>
            <a:spLocks noGrp="1"/>
          </p:cNvSpPr>
          <p:nvPr>
            <p:ph type="ctrTitle"/>
          </p:nvPr>
        </p:nvSpPr>
        <p:spPr/>
        <p:txBody>
          <a:bodyPr>
            <a:normAutofit fontScale="90000"/>
          </a:bodyPr>
          <a:lstStyle/>
          <a:p>
            <a:r>
              <a:rPr lang="it-IT" dirty="0"/>
              <a:t>EGU 2020</a:t>
            </a:r>
            <a:br>
              <a:rPr lang="it-IT" dirty="0"/>
            </a:br>
            <a:br>
              <a:rPr lang="it-IT" dirty="0"/>
            </a:br>
            <a:r>
              <a:rPr lang="it-IT" b="1" dirty="0" err="1"/>
              <a:t>Peatland</a:t>
            </a:r>
            <a:r>
              <a:rPr lang="it-IT" b="1" dirty="0"/>
              <a:t> </a:t>
            </a:r>
            <a:r>
              <a:rPr lang="it-IT" b="1" dirty="0" err="1"/>
              <a:t>hydrological</a:t>
            </a:r>
            <a:r>
              <a:rPr lang="it-IT" b="1" dirty="0"/>
              <a:t> </a:t>
            </a:r>
            <a:r>
              <a:rPr lang="it-IT" b="1" dirty="0" err="1"/>
              <a:t>behavior</a:t>
            </a:r>
            <a:r>
              <a:rPr lang="it-IT" b="1" dirty="0"/>
              <a:t> with global warming</a:t>
            </a:r>
          </a:p>
        </p:txBody>
      </p:sp>
      <p:sp>
        <p:nvSpPr>
          <p:cNvPr id="3" name="Sottotitolo 2">
            <a:extLst>
              <a:ext uri="{FF2B5EF4-FFF2-40B4-BE49-F238E27FC236}">
                <a16:creationId xmlns:a16="http://schemas.microsoft.com/office/drawing/2014/main" id="{1155EB86-FA55-4EA8-9FF9-660D4765B567}"/>
              </a:ext>
            </a:extLst>
          </p:cNvPr>
          <p:cNvSpPr>
            <a:spLocks noGrp="1"/>
          </p:cNvSpPr>
          <p:nvPr>
            <p:ph type="subTitle" idx="1"/>
          </p:nvPr>
        </p:nvSpPr>
        <p:spPr>
          <a:xfrm>
            <a:off x="393895" y="4024419"/>
            <a:ext cx="11099409" cy="2622566"/>
          </a:xfrm>
        </p:spPr>
        <p:txBody>
          <a:bodyPr>
            <a:normAutofit fontScale="70000" lnSpcReduction="20000"/>
          </a:bodyPr>
          <a:lstStyle/>
          <a:p>
            <a:r>
              <a:rPr lang="it-IT" sz="3600" b="1" dirty="0"/>
              <a:t>Stefano Ferraris (1)</a:t>
            </a:r>
            <a:r>
              <a:rPr lang="it-IT" sz="3600" dirty="0"/>
              <a:t>, Davide Canone (1), Davide </a:t>
            </a:r>
            <a:r>
              <a:rPr lang="it-IT" sz="3600" dirty="0" err="1"/>
              <a:t>Gisolo</a:t>
            </a:r>
            <a:r>
              <a:rPr lang="it-IT" sz="3600" dirty="0"/>
              <a:t> (1), </a:t>
            </a:r>
          </a:p>
          <a:p>
            <a:r>
              <a:rPr lang="it-IT" sz="3600" dirty="0"/>
              <a:t>Mario Putti (2), Pietro Teatini (2), and Maurizio Previati (1)</a:t>
            </a:r>
          </a:p>
          <a:p>
            <a:endParaRPr lang="it-IT" sz="3600" dirty="0"/>
          </a:p>
          <a:p>
            <a:r>
              <a:rPr lang="it-IT" sz="3600" dirty="0"/>
              <a:t>University of Turin (1) and University of Padua (2), ITALY</a:t>
            </a:r>
          </a:p>
          <a:p>
            <a:endParaRPr lang="it-IT" dirty="0"/>
          </a:p>
          <a:p>
            <a:endParaRPr lang="it-IT" dirty="0"/>
          </a:p>
          <a:p>
            <a:endParaRPr lang="it-IT" sz="1700" dirty="0"/>
          </a:p>
          <a:p>
            <a:pPr lvl="0" algn="l" eaLnBrk="0" fontAlgn="t" hangingPunct="0">
              <a:lnSpc>
                <a:spcPct val="100000"/>
              </a:lnSpc>
              <a:spcBef>
                <a:spcPct val="0"/>
              </a:spcBef>
              <a:spcAft>
                <a:spcPct val="0"/>
              </a:spcAft>
            </a:pPr>
            <a:r>
              <a:rPr lang="it-IT" altLang="it-IT" sz="1700" dirty="0">
                <a:latin typeface="Open Sans"/>
              </a:rPr>
              <a:t>                A</a:t>
            </a:r>
            <a:r>
              <a:rPr lang="it-IT" altLang="it-IT" sz="1700">
                <a:latin typeface="Open Sans"/>
              </a:rPr>
              <a:t>ll</a:t>
            </a:r>
            <a:r>
              <a:rPr lang="it-IT" altLang="it-IT" sz="1700" dirty="0">
                <a:latin typeface="Open Sans"/>
              </a:rPr>
              <a:t> </a:t>
            </a:r>
            <a:r>
              <a:rPr lang="it-IT" altLang="it-IT" sz="1700" dirty="0" err="1">
                <a:latin typeface="Open Sans"/>
              </a:rPr>
              <a:t>rights</a:t>
            </a:r>
            <a:r>
              <a:rPr lang="it-IT" altLang="it-IT" sz="1700" dirty="0">
                <a:latin typeface="Open Sans"/>
              </a:rPr>
              <a:t> are </a:t>
            </a:r>
            <a:r>
              <a:rPr lang="it-IT" altLang="it-IT" sz="1700" dirty="0" err="1">
                <a:latin typeface="Open Sans"/>
              </a:rPr>
              <a:t>reserved</a:t>
            </a:r>
            <a:r>
              <a:rPr lang="it-IT" altLang="it-IT" sz="1700" dirty="0">
                <a:latin typeface="Open Sans"/>
              </a:rPr>
              <a:t> </a:t>
            </a:r>
            <a:r>
              <a:rPr lang="it-IT" altLang="it-IT" sz="1700" dirty="0" err="1">
                <a:latin typeface="Open Sans"/>
              </a:rPr>
              <a:t>but</a:t>
            </a:r>
            <a:r>
              <a:rPr lang="it-IT" altLang="it-IT" sz="1700" dirty="0">
                <a:latin typeface="Open Sans"/>
              </a:rPr>
              <a:t> I </a:t>
            </a:r>
            <a:r>
              <a:rPr lang="it-IT" altLang="it-IT" sz="1700" dirty="0" err="1">
                <a:latin typeface="Open Sans"/>
              </a:rPr>
              <a:t>still</a:t>
            </a:r>
            <a:r>
              <a:rPr lang="it-IT" altLang="it-IT" sz="1700" dirty="0">
                <a:latin typeface="Open Sans"/>
              </a:rPr>
              <a:t> </a:t>
            </a:r>
            <a:r>
              <a:rPr lang="it-IT" altLang="it-IT" sz="1700" dirty="0" err="1">
                <a:latin typeface="Open Sans"/>
              </a:rPr>
              <a:t>grant</a:t>
            </a:r>
            <a:r>
              <a:rPr lang="it-IT" altLang="it-IT" sz="1700" dirty="0">
                <a:latin typeface="Open Sans"/>
              </a:rPr>
              <a:t> </a:t>
            </a:r>
            <a:r>
              <a:rPr lang="it-IT" altLang="it-IT" sz="1700" dirty="0" err="1">
                <a:latin typeface="Open Sans"/>
              </a:rPr>
              <a:t>Copernicus</a:t>
            </a:r>
            <a:r>
              <a:rPr lang="it-IT" altLang="it-IT" sz="1700" dirty="0">
                <a:latin typeface="Open Sans"/>
              </a:rPr>
              <a:t> Meetings the </a:t>
            </a:r>
            <a:r>
              <a:rPr lang="it-IT" altLang="it-IT" sz="1700" dirty="0" err="1">
                <a:latin typeface="Open Sans"/>
              </a:rPr>
              <a:t>right</a:t>
            </a:r>
            <a:r>
              <a:rPr lang="it-IT" altLang="it-IT" sz="1700" dirty="0">
                <a:latin typeface="Open Sans"/>
              </a:rPr>
              <a:t> to </a:t>
            </a:r>
            <a:r>
              <a:rPr lang="it-IT" altLang="it-IT" sz="1700" dirty="0" err="1">
                <a:latin typeface="Open Sans"/>
              </a:rPr>
              <a:t>hold</a:t>
            </a:r>
            <a:r>
              <a:rPr lang="it-IT" altLang="it-IT" sz="1700" dirty="0">
                <a:latin typeface="Open Sans"/>
              </a:rPr>
              <a:t> </a:t>
            </a:r>
            <a:r>
              <a:rPr lang="it-IT" altLang="it-IT" sz="1700" dirty="0" err="1">
                <a:latin typeface="Open Sans"/>
              </a:rPr>
              <a:t>my</a:t>
            </a:r>
            <a:r>
              <a:rPr lang="it-IT" altLang="it-IT" sz="1700" dirty="0">
                <a:latin typeface="Open Sans"/>
              </a:rPr>
              <a:t> </a:t>
            </a:r>
            <a:r>
              <a:rPr lang="it-IT" altLang="it-IT" sz="1700" dirty="0" err="1">
                <a:latin typeface="Open Sans"/>
              </a:rPr>
              <a:t>presentation</a:t>
            </a:r>
            <a:r>
              <a:rPr lang="it-IT" altLang="it-IT" sz="1700" dirty="0">
                <a:latin typeface="Open Sans"/>
              </a:rPr>
              <a:t> </a:t>
            </a:r>
            <a:r>
              <a:rPr lang="it-IT" altLang="it-IT" sz="1700" dirty="0" err="1">
                <a:latin typeface="Open Sans"/>
              </a:rPr>
              <a:t>materials</a:t>
            </a:r>
            <a:r>
              <a:rPr lang="it-IT" altLang="it-IT" sz="1700" dirty="0">
                <a:latin typeface="Open Sans"/>
              </a:rPr>
              <a:t> online for </a:t>
            </a:r>
            <a:r>
              <a:rPr lang="it-IT" altLang="it-IT" sz="1700" dirty="0" err="1">
                <a:latin typeface="Open Sans"/>
              </a:rPr>
              <a:t>viewing</a:t>
            </a:r>
            <a:r>
              <a:rPr lang="it-IT" altLang="it-IT" sz="1700" dirty="0">
                <a:latin typeface="Open Sans"/>
              </a:rPr>
              <a:t> and download by </a:t>
            </a:r>
            <a:r>
              <a:rPr lang="it-IT" altLang="it-IT" sz="1700" dirty="0" err="1">
                <a:latin typeface="Open Sans"/>
              </a:rPr>
              <a:t>individuals</a:t>
            </a:r>
            <a:endParaRPr kumimoji="0" lang="it-IT" altLang="it-IT" sz="1700" b="0" i="0" u="none" strike="noStrike" cap="none" normalizeH="0" baseline="0" dirty="0">
              <a:ln>
                <a:noFill/>
              </a:ln>
              <a:solidFill>
                <a:schemeClr val="tx1"/>
              </a:solidFill>
              <a:effectLst/>
            </a:endParaRPr>
          </a:p>
          <a:p>
            <a:pPr lvl="0" algn="l" eaLnBrk="0" fontAlgn="base" hangingPunct="0">
              <a:lnSpc>
                <a:spcPct val="100000"/>
              </a:lnSpc>
              <a:spcBef>
                <a:spcPct val="0"/>
              </a:spcBef>
              <a:spcAft>
                <a:spcPct val="0"/>
              </a:spcAft>
            </a:pPr>
            <a:endParaRPr kumimoji="0" lang="it-IT" altLang="it-IT" sz="4000" b="0" i="0" u="none" strike="noStrike" cap="none" normalizeH="0" baseline="0" dirty="0">
              <a:ln>
                <a:noFill/>
              </a:ln>
              <a:solidFill>
                <a:schemeClr val="tx1"/>
              </a:solidFill>
              <a:effectLst/>
              <a:latin typeface="Arial" panose="020B0604020202020204" pitchFamily="34" charset="0"/>
            </a:endParaRPr>
          </a:p>
          <a:p>
            <a:endParaRPr lang="it-IT" dirty="0"/>
          </a:p>
          <a:p>
            <a:endParaRPr lang="it-IT" dirty="0"/>
          </a:p>
        </p:txBody>
      </p:sp>
      <p:pic>
        <p:nvPicPr>
          <p:cNvPr id="4" name="Audio registrato">
            <a:hlinkClick r:id="" action="ppaction://media"/>
            <a:extLst>
              <a:ext uri="{FF2B5EF4-FFF2-40B4-BE49-F238E27FC236}">
                <a16:creationId xmlns:a16="http://schemas.microsoft.com/office/drawing/2014/main" id="{EB5BE571-1964-4F02-9786-5AB2CAF2BDD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411671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394649-DB68-4E7C-851F-40DC23A97CFB}"/>
              </a:ext>
            </a:extLst>
          </p:cNvPr>
          <p:cNvSpPr>
            <a:spLocks noGrp="1"/>
          </p:cNvSpPr>
          <p:nvPr>
            <p:ph type="title"/>
          </p:nvPr>
        </p:nvSpPr>
        <p:spPr/>
        <p:txBody>
          <a:bodyPr>
            <a:noAutofit/>
          </a:bodyPr>
          <a:lstStyle/>
          <a:p>
            <a:r>
              <a:rPr lang="it-IT" sz="3200" dirty="0"/>
              <a:t>The </a:t>
            </a:r>
            <a:r>
              <a:rPr lang="it-IT" sz="3200" dirty="0" err="1"/>
              <a:t>Adriatic</a:t>
            </a:r>
            <a:r>
              <a:rPr lang="it-IT" sz="3200" dirty="0"/>
              <a:t> </a:t>
            </a:r>
            <a:r>
              <a:rPr lang="it-IT" sz="3200" dirty="0" err="1"/>
              <a:t>coast</a:t>
            </a:r>
            <a:r>
              <a:rPr lang="it-IT" sz="3200" dirty="0"/>
              <a:t> </a:t>
            </a:r>
            <a:r>
              <a:rPr lang="it-IT" sz="3200" dirty="0" err="1"/>
              <a:t>is</a:t>
            </a:r>
            <a:r>
              <a:rPr lang="it-IT" sz="3200" dirty="0"/>
              <a:t> </a:t>
            </a:r>
            <a:r>
              <a:rPr lang="it-IT" sz="3200" dirty="0" err="1"/>
              <a:t>subject</a:t>
            </a:r>
            <a:r>
              <a:rPr lang="it-IT" sz="3200" dirty="0"/>
              <a:t> to </a:t>
            </a:r>
            <a:r>
              <a:rPr lang="it-IT" sz="3200" dirty="0" err="1"/>
              <a:t>land</a:t>
            </a:r>
            <a:r>
              <a:rPr lang="it-IT" sz="3200" dirty="0"/>
              <a:t> </a:t>
            </a:r>
            <a:r>
              <a:rPr lang="it-IT" sz="3200" dirty="0" err="1"/>
              <a:t>subsidence</a:t>
            </a:r>
            <a:r>
              <a:rPr lang="it-IT" sz="3200" dirty="0"/>
              <a:t>, large </a:t>
            </a:r>
            <a:r>
              <a:rPr lang="it-IT" sz="3200" dirty="0" err="1"/>
              <a:t>areas</a:t>
            </a:r>
            <a:r>
              <a:rPr lang="it-IT" sz="3200" dirty="0"/>
              <a:t> are some </a:t>
            </a:r>
            <a:r>
              <a:rPr lang="it-IT" sz="3200" dirty="0" err="1"/>
              <a:t>meters</a:t>
            </a:r>
            <a:r>
              <a:rPr lang="it-IT" sz="3200" dirty="0"/>
              <a:t> </a:t>
            </a:r>
            <a:r>
              <a:rPr lang="it-IT" sz="3200" dirty="0" err="1"/>
              <a:t>lower</a:t>
            </a:r>
            <a:r>
              <a:rPr lang="it-IT" sz="3200" dirty="0"/>
              <a:t> </a:t>
            </a:r>
            <a:r>
              <a:rPr lang="it-IT" sz="3200" dirty="0" err="1"/>
              <a:t>than</a:t>
            </a:r>
            <a:r>
              <a:rPr lang="it-IT" sz="3200" dirty="0"/>
              <a:t> the </a:t>
            </a:r>
            <a:r>
              <a:rPr lang="it-IT" sz="3200" dirty="0" err="1"/>
              <a:t>sea</a:t>
            </a:r>
            <a:r>
              <a:rPr lang="it-IT" sz="3200" dirty="0"/>
              <a:t> </a:t>
            </a:r>
            <a:r>
              <a:rPr lang="it-IT" sz="3200" dirty="0" err="1"/>
              <a:t>level</a:t>
            </a:r>
            <a:r>
              <a:rPr lang="it-IT" sz="3200" dirty="0"/>
              <a:t>. </a:t>
            </a:r>
            <a:r>
              <a:rPr lang="it-IT" sz="3200" dirty="0" err="1"/>
              <a:t>This</a:t>
            </a:r>
            <a:r>
              <a:rPr lang="it-IT" sz="3200" dirty="0"/>
              <a:t> </a:t>
            </a:r>
            <a:r>
              <a:rPr lang="it-IT" sz="3200" dirty="0" err="1"/>
              <a:t>also</a:t>
            </a:r>
            <a:r>
              <a:rPr lang="it-IT" sz="3200" dirty="0"/>
              <a:t> due to </a:t>
            </a:r>
            <a:r>
              <a:rPr lang="it-IT" sz="3200" dirty="0" err="1"/>
              <a:t>peat</a:t>
            </a:r>
            <a:r>
              <a:rPr lang="it-IT" sz="3200" dirty="0"/>
              <a:t> </a:t>
            </a:r>
            <a:r>
              <a:rPr lang="it-IT" sz="3200" dirty="0" err="1"/>
              <a:t>oxidation</a:t>
            </a:r>
            <a:r>
              <a:rPr lang="it-IT" sz="3200" dirty="0"/>
              <a:t>, </a:t>
            </a:r>
            <a:r>
              <a:rPr lang="en-GB" sz="3200" dirty="0"/>
              <a:t>due to the increased frequency of warmer period</a:t>
            </a:r>
            <a:r>
              <a:rPr lang="it-IT" sz="3200" dirty="0"/>
              <a:t>.</a:t>
            </a:r>
          </a:p>
        </p:txBody>
      </p:sp>
      <p:pic>
        <p:nvPicPr>
          <p:cNvPr id="5" name="Segnaposto contenuto 4">
            <a:extLst>
              <a:ext uri="{FF2B5EF4-FFF2-40B4-BE49-F238E27FC236}">
                <a16:creationId xmlns:a16="http://schemas.microsoft.com/office/drawing/2014/main" id="{584E3D97-242B-4146-99D5-FFBE5C0D290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840729" y="2655598"/>
            <a:ext cx="6510541" cy="3605791"/>
          </a:xfrm>
        </p:spPr>
      </p:pic>
      <p:pic>
        <p:nvPicPr>
          <p:cNvPr id="6" name="Audio registrato">
            <a:hlinkClick r:id="" action="ppaction://media"/>
            <a:extLst>
              <a:ext uri="{FF2B5EF4-FFF2-40B4-BE49-F238E27FC236}">
                <a16:creationId xmlns:a16="http://schemas.microsoft.com/office/drawing/2014/main" id="{B0101B96-1863-4127-83AE-F21D71B5441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35583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45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88D845-001A-4EB1-A8CE-473BB657A551}"/>
              </a:ext>
            </a:extLst>
          </p:cNvPr>
          <p:cNvSpPr>
            <a:spLocks noGrp="1"/>
          </p:cNvSpPr>
          <p:nvPr>
            <p:ph type="title"/>
          </p:nvPr>
        </p:nvSpPr>
        <p:spPr/>
        <p:txBody>
          <a:bodyPr>
            <a:noAutofit/>
          </a:bodyPr>
          <a:lstStyle/>
          <a:p>
            <a:r>
              <a:rPr lang="it-IT" sz="3200" dirty="0" err="1"/>
              <a:t>We</a:t>
            </a:r>
            <a:r>
              <a:rPr lang="it-IT" sz="3200" dirty="0"/>
              <a:t> </a:t>
            </a:r>
            <a:r>
              <a:rPr lang="it-IT" sz="3200" dirty="0" err="1"/>
              <a:t>took</a:t>
            </a:r>
            <a:r>
              <a:rPr lang="it-IT" sz="3200" dirty="0"/>
              <a:t> a big </a:t>
            </a:r>
            <a:r>
              <a:rPr lang="it-IT" sz="3200" dirty="0" err="1"/>
              <a:t>monolith</a:t>
            </a:r>
            <a:r>
              <a:rPr lang="it-IT" sz="3200" dirty="0"/>
              <a:t> in the field and </a:t>
            </a:r>
            <a:r>
              <a:rPr lang="it-IT" sz="3200" dirty="0" err="1"/>
              <a:t>we</a:t>
            </a:r>
            <a:r>
              <a:rPr lang="it-IT" sz="3200" dirty="0"/>
              <a:t> </a:t>
            </a:r>
            <a:r>
              <a:rPr lang="it-IT" sz="3200" dirty="0" err="1"/>
              <a:t>built</a:t>
            </a:r>
            <a:r>
              <a:rPr lang="it-IT" sz="3200" dirty="0"/>
              <a:t> a </a:t>
            </a:r>
            <a:r>
              <a:rPr lang="it-IT" sz="3200" dirty="0" err="1"/>
              <a:t>lisimeter</a:t>
            </a:r>
            <a:r>
              <a:rPr lang="it-IT" sz="3200" dirty="0"/>
              <a:t> in the </a:t>
            </a:r>
            <a:r>
              <a:rPr lang="it-IT" sz="3200" dirty="0" err="1"/>
              <a:t>laboratory</a:t>
            </a:r>
            <a:r>
              <a:rPr lang="it-IT" sz="3200" dirty="0"/>
              <a:t>, with </a:t>
            </a:r>
            <a:r>
              <a:rPr lang="it-IT" sz="3200" dirty="0" err="1"/>
              <a:t>weighting</a:t>
            </a:r>
            <a:r>
              <a:rPr lang="it-IT" sz="3200" dirty="0"/>
              <a:t>, </a:t>
            </a:r>
            <a:r>
              <a:rPr lang="it-IT" sz="3200" dirty="0" err="1"/>
              <a:t>soil</a:t>
            </a:r>
            <a:r>
              <a:rPr lang="it-IT" sz="3200" dirty="0"/>
              <a:t> </a:t>
            </a:r>
            <a:r>
              <a:rPr lang="it-IT" sz="3200" dirty="0" err="1"/>
              <a:t>moisture</a:t>
            </a:r>
            <a:r>
              <a:rPr lang="it-IT" sz="3200" dirty="0"/>
              <a:t> and </a:t>
            </a:r>
            <a:r>
              <a:rPr lang="it-IT" sz="3200" dirty="0" err="1"/>
              <a:t>soil</a:t>
            </a:r>
            <a:r>
              <a:rPr lang="it-IT" sz="3200" dirty="0"/>
              <a:t> </a:t>
            </a:r>
            <a:r>
              <a:rPr lang="it-IT" sz="3200" dirty="0" err="1"/>
              <a:t>potential</a:t>
            </a:r>
            <a:r>
              <a:rPr lang="it-IT" sz="3200" dirty="0"/>
              <a:t> </a:t>
            </a:r>
            <a:r>
              <a:rPr lang="it-IT" sz="3200" dirty="0" err="1"/>
              <a:t>measurements</a:t>
            </a:r>
            <a:r>
              <a:rPr lang="it-IT" sz="3200" dirty="0"/>
              <a:t>.</a:t>
            </a:r>
          </a:p>
        </p:txBody>
      </p:sp>
      <p:pic>
        <p:nvPicPr>
          <p:cNvPr id="5" name="Segnaposto contenuto 4">
            <a:extLst>
              <a:ext uri="{FF2B5EF4-FFF2-40B4-BE49-F238E27FC236}">
                <a16:creationId xmlns:a16="http://schemas.microsoft.com/office/drawing/2014/main" id="{88365D9A-BF27-4586-9797-3472E0FFF86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59108" y="1846726"/>
            <a:ext cx="5888969" cy="4351338"/>
          </a:xfrm>
        </p:spPr>
      </p:pic>
      <p:pic>
        <p:nvPicPr>
          <p:cNvPr id="6" name="Audio registrato">
            <a:hlinkClick r:id="" action="ppaction://media"/>
            <a:extLst>
              <a:ext uri="{FF2B5EF4-FFF2-40B4-BE49-F238E27FC236}">
                <a16:creationId xmlns:a16="http://schemas.microsoft.com/office/drawing/2014/main" id="{7E4C8756-ED40-443E-B769-686E1E35418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284863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21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292189AF-BCC6-4C0A-9F8B-DBB935FF116C}"/>
              </a:ext>
            </a:extLst>
          </p:cNvPr>
          <p:cNvSpPr>
            <a:spLocks noGrp="1"/>
          </p:cNvSpPr>
          <p:nvPr>
            <p:ph type="subTitle" idx="1"/>
          </p:nvPr>
        </p:nvSpPr>
        <p:spPr>
          <a:xfrm>
            <a:off x="380450" y="1108849"/>
            <a:ext cx="3251977" cy="5424297"/>
          </a:xfrm>
        </p:spPr>
        <p:txBody>
          <a:bodyPr>
            <a:noAutofit/>
          </a:bodyPr>
          <a:lstStyle/>
          <a:p>
            <a:r>
              <a:rPr lang="it-IT" sz="3200" dirty="0">
                <a:latin typeface="+mj-lt"/>
              </a:rPr>
              <a:t>A </a:t>
            </a:r>
            <a:r>
              <a:rPr lang="it-IT" sz="3200" dirty="0" err="1">
                <a:latin typeface="+mj-lt"/>
              </a:rPr>
              <a:t>thorough</a:t>
            </a:r>
            <a:r>
              <a:rPr lang="it-IT" sz="3200" dirty="0">
                <a:latin typeface="+mj-lt"/>
              </a:rPr>
              <a:t> </a:t>
            </a:r>
            <a:r>
              <a:rPr lang="it-IT" sz="3200" dirty="0" err="1">
                <a:latin typeface="+mj-lt"/>
              </a:rPr>
              <a:t>cycle</a:t>
            </a:r>
            <a:r>
              <a:rPr lang="it-IT" sz="3200" dirty="0">
                <a:latin typeface="+mj-lt"/>
              </a:rPr>
              <a:t> of </a:t>
            </a:r>
            <a:r>
              <a:rPr lang="it-IT" sz="3200" dirty="0" err="1">
                <a:latin typeface="+mj-lt"/>
              </a:rPr>
              <a:t>wetting</a:t>
            </a:r>
            <a:r>
              <a:rPr lang="it-IT" sz="3200" dirty="0">
                <a:latin typeface="+mj-lt"/>
              </a:rPr>
              <a:t> and </a:t>
            </a:r>
            <a:r>
              <a:rPr lang="it-IT" sz="3200" dirty="0" err="1">
                <a:latin typeface="+mj-lt"/>
              </a:rPr>
              <a:t>drying</a:t>
            </a:r>
            <a:r>
              <a:rPr lang="it-IT" sz="3200" dirty="0">
                <a:latin typeface="+mj-lt"/>
              </a:rPr>
              <a:t> </a:t>
            </a:r>
            <a:r>
              <a:rPr lang="it-IT" sz="3200" dirty="0" err="1">
                <a:latin typeface="+mj-lt"/>
              </a:rPr>
              <a:t>was</a:t>
            </a:r>
            <a:r>
              <a:rPr lang="it-IT" sz="3200" dirty="0">
                <a:latin typeface="+mj-lt"/>
              </a:rPr>
              <a:t> made in </a:t>
            </a:r>
            <a:r>
              <a:rPr lang="it-IT" sz="3200" dirty="0" err="1">
                <a:latin typeface="+mj-lt"/>
              </a:rPr>
              <a:t>order</a:t>
            </a:r>
            <a:r>
              <a:rPr lang="it-IT" sz="3200" dirty="0">
                <a:latin typeface="+mj-lt"/>
              </a:rPr>
              <a:t> to simulate the </a:t>
            </a:r>
            <a:r>
              <a:rPr lang="it-IT" sz="3200" dirty="0" err="1">
                <a:latin typeface="+mj-lt"/>
              </a:rPr>
              <a:t>drier</a:t>
            </a:r>
            <a:r>
              <a:rPr lang="it-IT" sz="3200" dirty="0">
                <a:latin typeface="+mj-lt"/>
              </a:rPr>
              <a:t> </a:t>
            </a:r>
            <a:r>
              <a:rPr lang="it-IT" sz="3200" dirty="0" err="1">
                <a:latin typeface="+mj-lt"/>
              </a:rPr>
              <a:t>states</a:t>
            </a:r>
            <a:r>
              <a:rPr lang="it-IT" sz="3200" dirty="0">
                <a:latin typeface="+mj-lt"/>
              </a:rPr>
              <a:t> </a:t>
            </a:r>
            <a:r>
              <a:rPr lang="it-IT" sz="3200" dirty="0" err="1">
                <a:latin typeface="+mj-lt"/>
              </a:rPr>
              <a:t>we</a:t>
            </a:r>
            <a:r>
              <a:rPr lang="it-IT" sz="3200" dirty="0">
                <a:latin typeface="+mj-lt"/>
              </a:rPr>
              <a:t> can </a:t>
            </a:r>
            <a:r>
              <a:rPr lang="it-IT" sz="3200" dirty="0" err="1">
                <a:latin typeface="+mj-lt"/>
              </a:rPr>
              <a:t>guess</a:t>
            </a:r>
            <a:r>
              <a:rPr lang="it-IT" sz="3200" dirty="0">
                <a:latin typeface="+mj-lt"/>
              </a:rPr>
              <a:t> to be more </a:t>
            </a:r>
            <a:r>
              <a:rPr lang="it-IT" sz="3200" dirty="0" err="1">
                <a:latin typeface="+mj-lt"/>
              </a:rPr>
              <a:t>frequent</a:t>
            </a:r>
            <a:r>
              <a:rPr lang="it-IT" sz="3200" dirty="0">
                <a:latin typeface="+mj-lt"/>
              </a:rPr>
              <a:t> in the future.</a:t>
            </a:r>
          </a:p>
        </p:txBody>
      </p:sp>
      <p:pic>
        <p:nvPicPr>
          <p:cNvPr id="4" name="Immagine 3">
            <a:extLst>
              <a:ext uri="{FF2B5EF4-FFF2-40B4-BE49-F238E27FC236}">
                <a16:creationId xmlns:a16="http://schemas.microsoft.com/office/drawing/2014/main" id="{5BCEF952-EFC4-42F5-A016-ABC227A83101}"/>
              </a:ext>
            </a:extLst>
          </p:cNvPr>
          <p:cNvPicPr>
            <a:picLocks noChangeAspect="1"/>
          </p:cNvPicPr>
          <p:nvPr/>
        </p:nvPicPr>
        <p:blipFill>
          <a:blip r:embed="rId4"/>
          <a:stretch>
            <a:fillRect/>
          </a:stretch>
        </p:blipFill>
        <p:spPr>
          <a:xfrm>
            <a:off x="3800868" y="651650"/>
            <a:ext cx="7842241" cy="5554700"/>
          </a:xfrm>
          <a:prstGeom prst="rect">
            <a:avLst/>
          </a:prstGeom>
        </p:spPr>
      </p:pic>
      <p:pic>
        <p:nvPicPr>
          <p:cNvPr id="5" name="Audio registrato">
            <a:hlinkClick r:id="" action="ppaction://media"/>
            <a:extLst>
              <a:ext uri="{FF2B5EF4-FFF2-40B4-BE49-F238E27FC236}">
                <a16:creationId xmlns:a16="http://schemas.microsoft.com/office/drawing/2014/main" id="{530527AD-CC0A-4443-B7EE-48AAF0D7697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281577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7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659610-24D2-4CF0-B49A-F0FE06C0658B}"/>
              </a:ext>
            </a:extLst>
          </p:cNvPr>
          <p:cNvSpPr>
            <a:spLocks noGrp="1"/>
          </p:cNvSpPr>
          <p:nvPr>
            <p:ph type="title"/>
          </p:nvPr>
        </p:nvSpPr>
        <p:spPr>
          <a:xfrm>
            <a:off x="741946" y="815974"/>
            <a:ext cx="10515600" cy="1325563"/>
          </a:xfrm>
        </p:spPr>
        <p:txBody>
          <a:bodyPr>
            <a:normAutofit fontScale="90000"/>
          </a:bodyPr>
          <a:lstStyle/>
          <a:p>
            <a:r>
              <a:rPr lang="en-GB" dirty="0"/>
              <a:t>Also, the hysteresis behaviours in the lab and in the field were different, with much wider loops in the lab conditions because of extended range of potential. </a:t>
            </a:r>
            <a:endParaRPr lang="it-IT" dirty="0"/>
          </a:p>
        </p:txBody>
      </p:sp>
      <p:pic>
        <p:nvPicPr>
          <p:cNvPr id="5" name="Segnaposto contenuto 4">
            <a:extLst>
              <a:ext uri="{FF2B5EF4-FFF2-40B4-BE49-F238E27FC236}">
                <a16:creationId xmlns:a16="http://schemas.microsoft.com/office/drawing/2014/main" id="{20AC0B29-DED0-44AE-B8C8-BDA42EAC034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732176" y="2141537"/>
            <a:ext cx="4535141" cy="4351338"/>
          </a:xfrm>
        </p:spPr>
      </p:pic>
      <p:pic>
        <p:nvPicPr>
          <p:cNvPr id="6" name="Audio registrato">
            <a:hlinkClick r:id="" action="ppaction://media"/>
            <a:extLst>
              <a:ext uri="{FF2B5EF4-FFF2-40B4-BE49-F238E27FC236}">
                <a16:creationId xmlns:a16="http://schemas.microsoft.com/office/drawing/2014/main" id="{5632F1DC-06DB-4C08-A912-B70535A9B4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181528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9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0A1EF0-05A1-41C0-B71E-5BF9885E0DBB}"/>
              </a:ext>
            </a:extLst>
          </p:cNvPr>
          <p:cNvSpPr>
            <a:spLocks noGrp="1"/>
          </p:cNvSpPr>
          <p:nvPr>
            <p:ph type="title"/>
          </p:nvPr>
        </p:nvSpPr>
        <p:spPr>
          <a:xfrm>
            <a:off x="838200" y="2538663"/>
            <a:ext cx="10515600" cy="1325563"/>
          </a:xfrm>
        </p:spPr>
        <p:txBody>
          <a:bodyPr>
            <a:normAutofit fontScale="90000"/>
          </a:bodyPr>
          <a:lstStyle/>
          <a:p>
            <a:r>
              <a:rPr lang="it-IT" dirty="0" err="1"/>
              <a:t>Conclusion</a:t>
            </a:r>
            <a:br>
              <a:rPr lang="it-IT" dirty="0"/>
            </a:br>
            <a:br>
              <a:rPr lang="it-IT" dirty="0"/>
            </a:br>
            <a:r>
              <a:rPr lang="en-GB" dirty="0"/>
              <a:t>Variations were found, with respect to the field natural conditions, in the relations between the matric potential and the volumetric water content of different horizons as a result of the initial prolonged drying.</a:t>
            </a:r>
            <a:br>
              <a:rPr lang="it-IT" dirty="0"/>
            </a:br>
            <a:br>
              <a:rPr lang="it-IT" dirty="0"/>
            </a:br>
            <a:r>
              <a:rPr lang="it-IT" dirty="0"/>
              <a:t>Previati et al. (2020) </a:t>
            </a:r>
            <a:r>
              <a:rPr lang="en-GB" b="1" dirty="0"/>
              <a:t>Thorough wetting and drainage of a peat lysimeter in a climate change scenario,</a:t>
            </a:r>
            <a:r>
              <a:rPr lang="en-GB" dirty="0"/>
              <a:t> in:</a:t>
            </a:r>
            <a:r>
              <a:rPr lang="en-GB" b="1" dirty="0"/>
              <a:t> </a:t>
            </a:r>
            <a:r>
              <a:rPr lang="it-IT" dirty="0" err="1"/>
              <a:t>Hydrological</a:t>
            </a:r>
            <a:r>
              <a:rPr lang="it-IT" dirty="0"/>
              <a:t> </a:t>
            </a:r>
            <a:r>
              <a:rPr lang="it-IT" dirty="0" err="1"/>
              <a:t>processes</a:t>
            </a:r>
            <a:endParaRPr lang="it-IT" dirty="0"/>
          </a:p>
        </p:txBody>
      </p:sp>
      <p:pic>
        <p:nvPicPr>
          <p:cNvPr id="4" name="Audio registrato">
            <a:hlinkClick r:id="" action="ppaction://media"/>
            <a:extLst>
              <a:ext uri="{FF2B5EF4-FFF2-40B4-BE49-F238E27FC236}">
                <a16:creationId xmlns:a16="http://schemas.microsoft.com/office/drawing/2014/main" id="{57A75617-0460-4D78-87D7-094C76C69B3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115646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9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266</Words>
  <Application>Microsoft Office PowerPoint</Application>
  <PresentationFormat>Widescreen</PresentationFormat>
  <Paragraphs>15</Paragraphs>
  <Slides>6</Slides>
  <Notes>0</Notes>
  <HiddenSlides>0</HiddenSlides>
  <MMClips>6</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vt:i4>
      </vt:variant>
    </vt:vector>
  </HeadingPairs>
  <TitlesOfParts>
    <vt:vector size="11" baseType="lpstr">
      <vt:lpstr>Arial</vt:lpstr>
      <vt:lpstr>Calibri</vt:lpstr>
      <vt:lpstr>Calibri Light</vt:lpstr>
      <vt:lpstr>Open Sans</vt:lpstr>
      <vt:lpstr>Tema di Office</vt:lpstr>
      <vt:lpstr>EGU 2020  Peatland hydrological behavior with global warming</vt:lpstr>
      <vt:lpstr>The Adriatic coast is subject to land subsidence, large areas are some meters lower than the sea level. This also due to peat oxidation, due to the increased frequency of warmer period.</vt:lpstr>
      <vt:lpstr>We took a big monolith in the field and we built a lisimeter in the laboratory, with weighting, soil moisture and soil potential measurements.</vt:lpstr>
      <vt:lpstr>Presentazione standard di PowerPoint</vt:lpstr>
      <vt:lpstr>Also, the hysteresis behaviours in the lab and in the field were different, with much wider loops in the lab conditions because of extended range of potential. </vt:lpstr>
      <vt:lpstr>Conclusion  Variations were found, with respect to the field natural conditions, in the relations between the matric potential and the volumetric water content of different horizons as a result of the initial prolonged drying.  Previati et al. (2020) Thorough wetting and drainage of a peat lysimeter in a climate change scenario, in: Hydrological processes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stefano ferraris</dc:creator>
  <cp:lastModifiedBy>stefano ferraris</cp:lastModifiedBy>
  <cp:revision>7</cp:revision>
  <dcterms:created xsi:type="dcterms:W3CDTF">2020-05-04T11:17:38Z</dcterms:created>
  <dcterms:modified xsi:type="dcterms:W3CDTF">2020-05-04T21:41:16Z</dcterms:modified>
</cp:coreProperties>
</file>