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6" r:id="rId1"/>
  </p:sldMasterIdLst>
  <p:notesMasterIdLst>
    <p:notesMasterId r:id="rId12"/>
  </p:notesMasterIdLst>
  <p:sldIdLst>
    <p:sldId id="1135" r:id="rId2"/>
    <p:sldId id="1137" r:id="rId3"/>
    <p:sldId id="464" r:id="rId4"/>
    <p:sldId id="466" r:id="rId5"/>
    <p:sldId id="488" r:id="rId6"/>
    <p:sldId id="498" r:id="rId7"/>
    <p:sldId id="385" r:id="rId8"/>
    <p:sldId id="389" r:id="rId9"/>
    <p:sldId id="476" r:id="rId10"/>
    <p:sldId id="503" r:id="rId1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noFill/>
        </a:fill>
      </a:tcStyle>
    </a:wholeTbl>
    <a:band2H>
      <a:tcTxStyle/>
      <a:tcStyle>
        <a:tcBdr/>
        <a:fill>
          <a:solidFill>
            <a:srgbClr val="B8BBBD">
              <a:alpha val="30000"/>
            </a:srgbClr>
          </a:solidFill>
        </a:fill>
      </a:tcStyle>
    </a:band2H>
    <a:firstCol>
      <a:tcTxStyle b="on" i="off">
        <a:fontRef idx="minor">
          <a:srgbClr val="FFFFFF"/>
        </a:fontRef>
        <a:srgbClr val="FFFFFF"/>
      </a:tcTxStyle>
      <a:tcStyle>
        <a:tcBdr>
          <a:left>
            <a:ln w="28575"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Col>
    <a:lastRow>
      <a:tcTxStyle b="on" i="off">
        <a:fontRef idx="minor">
          <a:srgbClr val="FFFFFF"/>
        </a:fontRef>
        <a:srgbClr val="FFFFF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28575"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lastRow>
    <a:firstRow>
      <a:tcTxStyle b="on" i="off">
        <a:fontRef idx="minor">
          <a:srgbClr val="FFFFFF"/>
        </a:fontRef>
        <a:srgbClr val="FFFFFF"/>
      </a:tcTxStyle>
      <a:tcStyle>
        <a:tcBdr>
          <a:left>
            <a:ln w="12700" cap="flat">
              <a:solidFill>
                <a:srgbClr val="1E507F"/>
              </a:solidFill>
              <a:prstDash val="solid"/>
              <a:miter lim="400000"/>
            </a:ln>
          </a:left>
          <a:right>
            <a:ln w="12700" cap="flat">
              <a:solidFill>
                <a:srgbClr val="1E507F"/>
              </a:solidFill>
              <a:prstDash val="solid"/>
              <a:miter lim="400000"/>
            </a:ln>
          </a:right>
          <a:top>
            <a:ln w="28575"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1E507F"/>
        </a:fontRef>
        <a:srgbClr val="1E507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inor">
          <a:srgbClr val="1E507F"/>
        </a:fontRef>
        <a:srgbClr val="1E507F"/>
      </a:tcTxStyle>
      <a:tcStyle>
        <a:tcBdr>
          <a:left>
            <a:ln w="28575"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Col>
    <a:lastRow>
      <a:tcTxStyle b="off" i="off">
        <a:fontRef idx="minor">
          <a:srgbClr val="1E507F"/>
        </a:fontRef>
        <a:srgbClr val="1E507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28575"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lastRow>
    <a:firstRow>
      <a:tcTxStyle b="off" i="off">
        <a:fontRef idx="minor">
          <a:srgbClr val="1E507F"/>
        </a:fontRef>
        <a:srgbClr val="1E507F"/>
      </a:tcTxStyle>
      <a:tcStyle>
        <a:tcBdr>
          <a:left>
            <a:ln w="12700" cap="flat">
              <a:solidFill>
                <a:srgbClr val="1E507F"/>
              </a:solidFill>
              <a:prstDash val="solid"/>
              <a:miter lim="400000"/>
            </a:ln>
          </a:left>
          <a:right>
            <a:ln w="12700" cap="flat">
              <a:solidFill>
                <a:srgbClr val="1E507F"/>
              </a:solidFill>
              <a:prstDash val="solid"/>
              <a:miter lim="400000"/>
            </a:ln>
          </a:right>
          <a:top>
            <a:ln w="28575"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Calibri Light"/>
          <a:ea typeface="Calibri Light"/>
          <a:cs typeface="Calibri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Calibri Light"/>
          <a:ea typeface="Calibri Light"/>
          <a:cs typeface="Calibri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Calibri Light"/>
          <a:ea typeface="Calibri Light"/>
          <a:cs typeface="Calibri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Calibri Light"/>
          <a:ea typeface="Calibri Light"/>
          <a:cs typeface="Calibri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Calibri Light"/>
          <a:ea typeface="Calibri Light"/>
          <a:cs typeface="Calibri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Calibri Light"/>
          <a:ea typeface="Calibri Light"/>
          <a:cs typeface="Calibri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Calibri Light"/>
          <a:ea typeface="Calibri Light"/>
          <a:cs typeface="Calibri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Calibri Light"/>
          <a:ea typeface="Calibri Light"/>
          <a:cs typeface="Calibri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207" autoAdjust="0"/>
  </p:normalViewPr>
  <p:slideViewPr>
    <p:cSldViewPr snapToGrid="0" snapToObjects="1">
      <p:cViewPr varScale="1">
        <p:scale>
          <a:sx n="54" d="100"/>
          <a:sy n="54" d="100"/>
        </p:scale>
        <p:origin x="157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mn-lt"/>
        <a:ea typeface="+mn-ea"/>
        <a:cs typeface="+mn-cs"/>
        <a:sym typeface="Calibri"/>
      </a:defRPr>
    </a:lvl1pPr>
    <a:lvl2pPr indent="228600" defTabSz="584200" latinLnBrk="0">
      <a:defRPr sz="2200">
        <a:latin typeface="+mn-lt"/>
        <a:ea typeface="+mn-ea"/>
        <a:cs typeface="+mn-cs"/>
        <a:sym typeface="Calibri"/>
      </a:defRPr>
    </a:lvl2pPr>
    <a:lvl3pPr indent="457200" defTabSz="584200" latinLnBrk="0">
      <a:defRPr sz="2200">
        <a:latin typeface="+mn-lt"/>
        <a:ea typeface="+mn-ea"/>
        <a:cs typeface="+mn-cs"/>
        <a:sym typeface="Calibri"/>
      </a:defRPr>
    </a:lvl3pPr>
    <a:lvl4pPr indent="685800" defTabSz="584200" latinLnBrk="0">
      <a:defRPr sz="2200">
        <a:latin typeface="+mn-lt"/>
        <a:ea typeface="+mn-ea"/>
        <a:cs typeface="+mn-cs"/>
        <a:sym typeface="Calibri"/>
      </a:defRPr>
    </a:lvl4pPr>
    <a:lvl5pPr indent="914400" defTabSz="584200" latinLnBrk="0">
      <a:defRPr sz="2200">
        <a:latin typeface="+mn-lt"/>
        <a:ea typeface="+mn-ea"/>
        <a:cs typeface="+mn-cs"/>
        <a:sym typeface="Calibri"/>
      </a:defRPr>
    </a:lvl5pPr>
    <a:lvl6pPr indent="1143000" defTabSz="584200" latinLnBrk="0">
      <a:defRPr sz="2200">
        <a:latin typeface="+mn-lt"/>
        <a:ea typeface="+mn-ea"/>
        <a:cs typeface="+mn-cs"/>
        <a:sym typeface="Calibri"/>
      </a:defRPr>
    </a:lvl6pPr>
    <a:lvl7pPr indent="1371600" defTabSz="584200" latinLnBrk="0">
      <a:defRPr sz="2200">
        <a:latin typeface="+mn-lt"/>
        <a:ea typeface="+mn-ea"/>
        <a:cs typeface="+mn-cs"/>
        <a:sym typeface="Calibri"/>
      </a:defRPr>
    </a:lvl7pPr>
    <a:lvl8pPr indent="1600200" defTabSz="584200" latinLnBrk="0">
      <a:defRPr sz="2200">
        <a:latin typeface="+mn-lt"/>
        <a:ea typeface="+mn-ea"/>
        <a:cs typeface="+mn-cs"/>
        <a:sym typeface="Calibri"/>
      </a:defRPr>
    </a:lvl8pPr>
    <a:lvl9pPr indent="1828800" defTabSz="584200" latinLnBrk="0">
      <a:defRPr sz="2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zonizzazione è funzionale alla gestione delle attività ordinarie e straordinarie di monitoraggio e manutenzione</a:t>
            </a:r>
          </a:p>
        </p:txBody>
      </p:sp>
      <p:sp>
        <p:nvSpPr>
          <p:cNvPr id="4" name="Segnaposto numero diapositiva 3"/>
          <p:cNvSpPr>
            <a:spLocks noGrp="1"/>
          </p:cNvSpPr>
          <p:nvPr>
            <p:ph type="sldNum" sz="quarter" idx="5"/>
          </p:nvPr>
        </p:nvSpPr>
        <p:spPr/>
        <p:txBody>
          <a:bodyPr/>
          <a:lstStyle/>
          <a:p>
            <a:fld id="{D0AEBD44-4377-4B13-9FC3-EDA0101321E4}" type="slidenum">
              <a:rPr lang="it-IT" smtClean="0"/>
              <a:pPr/>
              <a:t>3</a:t>
            </a:fld>
            <a:endParaRPr lang="it-IT"/>
          </a:p>
        </p:txBody>
      </p:sp>
    </p:spTree>
    <p:extLst>
      <p:ext uri="{BB962C8B-B14F-4D97-AF65-F5344CB8AC3E}">
        <p14:creationId xmlns:p14="http://schemas.microsoft.com/office/powerpoint/2010/main" val="59190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necessità degli archeologici di organizzare gruppi multidisciplinari e operativi a supporto delle messa a sistema del progetto che diventi procedura standard e </a:t>
            </a:r>
            <a:r>
              <a:rPr lang="it-IT" dirty="0" err="1"/>
              <a:t>prtocollo</a:t>
            </a:r>
            <a:r>
              <a:rPr lang="it-IT" dirty="0"/>
              <a:t> operativo per tutte le altre </a:t>
            </a:r>
            <a:r>
              <a:rPr lang="it-IT" dirty="0" err="1"/>
              <a:t>realte</a:t>
            </a:r>
            <a:r>
              <a:rPr lang="it-IT" dirty="0"/>
              <a:t> archeologiche anche internazionali</a:t>
            </a:r>
          </a:p>
        </p:txBody>
      </p:sp>
      <p:sp>
        <p:nvSpPr>
          <p:cNvPr id="4" name="Segnaposto numero diapositiva 3"/>
          <p:cNvSpPr>
            <a:spLocks noGrp="1"/>
          </p:cNvSpPr>
          <p:nvPr>
            <p:ph type="sldNum" sz="quarter" idx="5"/>
          </p:nvPr>
        </p:nvSpPr>
        <p:spPr/>
        <p:txBody>
          <a:bodyPr/>
          <a:lstStyle/>
          <a:p>
            <a:fld id="{D0AEBD44-4377-4B13-9FC3-EDA0101321E4}" type="slidenum">
              <a:rPr lang="it-IT" smtClean="0"/>
              <a:pPr/>
              <a:t>4</a:t>
            </a:fld>
            <a:endParaRPr lang="it-IT"/>
          </a:p>
        </p:txBody>
      </p:sp>
    </p:spTree>
    <p:extLst>
      <p:ext uri="{BB962C8B-B14F-4D97-AF65-F5344CB8AC3E}">
        <p14:creationId xmlns:p14="http://schemas.microsoft.com/office/powerpoint/2010/main" val="114967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Sistematica attività di censimento e mappatura di tuti gli strumenti passati e presenti di monitoraggio e consolidamento</a:t>
            </a:r>
          </a:p>
        </p:txBody>
      </p:sp>
      <p:sp>
        <p:nvSpPr>
          <p:cNvPr id="4" name="Segnaposto numero diapositiva 3"/>
          <p:cNvSpPr>
            <a:spLocks noGrp="1"/>
          </p:cNvSpPr>
          <p:nvPr>
            <p:ph type="sldNum" sz="quarter" idx="5"/>
          </p:nvPr>
        </p:nvSpPr>
        <p:spPr/>
        <p:txBody>
          <a:bodyPr/>
          <a:lstStyle/>
          <a:p>
            <a:fld id="{D0AEBD44-4377-4B13-9FC3-EDA0101321E4}" type="slidenum">
              <a:rPr lang="it-IT" smtClean="0"/>
              <a:pPr/>
              <a:t>6</a:t>
            </a:fld>
            <a:endParaRPr lang="it-IT"/>
          </a:p>
        </p:txBody>
      </p:sp>
    </p:spTree>
    <p:extLst>
      <p:ext uri="{BB962C8B-B14F-4D97-AF65-F5344CB8AC3E}">
        <p14:creationId xmlns:p14="http://schemas.microsoft.com/office/powerpoint/2010/main" val="154724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noProof="0" dirty="0"/>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dirty="0"/>
              <a:t>Click to edit Master subtitle style</a:t>
            </a:r>
          </a:p>
        </p:txBody>
      </p:sp>
    </p:spTree>
    <p:extLst>
      <p:ext uri="{BB962C8B-B14F-4D97-AF65-F5344CB8AC3E}">
        <p14:creationId xmlns:p14="http://schemas.microsoft.com/office/powerpoint/2010/main" val="22392018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450839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
        <p:nvSpPr>
          <p:cNvPr id="3" name="Content Placeholder 2"/>
          <p:cNvSpPr>
            <a:spLocks noGrp="1"/>
          </p:cNvSpPr>
          <p:nvPr>
            <p:ph sz="half" idx="1"/>
          </p:nvPr>
        </p:nvSpPr>
        <p:spPr>
          <a:xfrm>
            <a:off x="211138" y="1590675"/>
            <a:ext cx="6223000" cy="802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6586538" y="1590675"/>
            <a:ext cx="6223000" cy="802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682587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7704" y="25960"/>
            <a:ext cx="12529392" cy="1625600"/>
          </a:xfrm>
        </p:spPr>
        <p:txBody>
          <a:bodyPr/>
          <a:lstStyle>
            <a:lvl1pPr>
              <a:defRPr/>
            </a:lvl1pPr>
          </a:lstStyle>
          <a:p>
            <a:r>
              <a:rPr lang="en-US" noProof="0" dirty="0"/>
              <a:t>Click to edit Master title style</a:t>
            </a:r>
          </a:p>
        </p:txBody>
      </p:sp>
      <p:sp>
        <p:nvSpPr>
          <p:cNvPr id="3" name="Text Placeholder 2"/>
          <p:cNvSpPr>
            <a:spLocks noGrp="1"/>
          </p:cNvSpPr>
          <p:nvPr>
            <p:ph type="body" idx="1"/>
          </p:nvPr>
        </p:nvSpPr>
        <p:spPr>
          <a:xfrm>
            <a:off x="309713" y="2182813"/>
            <a:ext cx="6086326"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309713" y="3092450"/>
            <a:ext cx="6086326" cy="64648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605588" y="2182813"/>
            <a:ext cx="6161508"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605588" y="3092450"/>
            <a:ext cx="6161508" cy="64648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900091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Tree>
    <p:extLst>
      <p:ext uri="{BB962C8B-B14F-4D97-AF65-F5344CB8AC3E}">
        <p14:creationId xmlns:p14="http://schemas.microsoft.com/office/powerpoint/2010/main" val="127078390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50240" y="9040143"/>
            <a:ext cx="3034453" cy="519289"/>
          </a:xfrm>
          <a:prstGeom prst="rect">
            <a:avLst/>
          </a:prstGeom>
        </p:spPr>
        <p:txBody>
          <a:bodyPr lIns="130046" tIns="65023" rIns="130046" bIns="65023"/>
          <a:lstStyle/>
          <a:p>
            <a:fld id="{45FA2AD1-B3F9-4DD6-A69F-B9E684023710}" type="datetimeFigureOut">
              <a:rPr lang="it-IT" smtClean="0"/>
              <a:pPr/>
              <a:t>06/05/2020</a:t>
            </a:fld>
            <a:endParaRPr lang="it-IT"/>
          </a:p>
        </p:txBody>
      </p:sp>
      <p:sp>
        <p:nvSpPr>
          <p:cNvPr id="3" name="Segnaposto piè di pagina 2"/>
          <p:cNvSpPr>
            <a:spLocks noGrp="1"/>
          </p:cNvSpPr>
          <p:nvPr>
            <p:ph type="ftr" sz="quarter" idx="11"/>
          </p:nvPr>
        </p:nvSpPr>
        <p:spPr>
          <a:xfrm>
            <a:off x="4443307" y="9040143"/>
            <a:ext cx="4118187" cy="519289"/>
          </a:xfrm>
          <a:prstGeom prst="rect">
            <a:avLst/>
          </a:prstGeom>
        </p:spPr>
        <p:txBody>
          <a:bodyPr lIns="130046" tIns="65023" rIns="130046" bIns="65023"/>
          <a:lstStyle/>
          <a:p>
            <a:endParaRPr lang="it-IT"/>
          </a:p>
        </p:txBody>
      </p:sp>
      <p:sp>
        <p:nvSpPr>
          <p:cNvPr id="4" name="Segnaposto numero diapositiva 3"/>
          <p:cNvSpPr>
            <a:spLocks noGrp="1"/>
          </p:cNvSpPr>
          <p:nvPr>
            <p:ph type="sldNum" sz="quarter" idx="12"/>
          </p:nvPr>
        </p:nvSpPr>
        <p:spPr>
          <a:xfrm>
            <a:off x="9320107" y="9040143"/>
            <a:ext cx="3034453" cy="519289"/>
          </a:xfrm>
          <a:prstGeom prst="rect">
            <a:avLst/>
          </a:prstGeom>
        </p:spPr>
        <p:txBody>
          <a:bodyPr lIns="130046" tIns="65023" rIns="130046" bIns="65023"/>
          <a:lstStyle/>
          <a:p>
            <a:fld id="{F7912277-0CED-48DD-B17B-DBC06DAC36AB}" type="slidenum">
              <a:rPr lang="it-IT" smtClean="0"/>
              <a:pPr/>
              <a:t>‹N›</a:t>
            </a:fld>
            <a:endParaRPr lang="it-IT"/>
          </a:p>
        </p:txBody>
      </p:sp>
    </p:spTree>
    <p:extLst>
      <p:ext uri="{BB962C8B-B14F-4D97-AF65-F5344CB8AC3E}">
        <p14:creationId xmlns:p14="http://schemas.microsoft.com/office/powerpoint/2010/main" val="315508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290" y="6267595"/>
            <a:ext cx="11054080" cy="1937173"/>
          </a:xfrm>
        </p:spPr>
        <p:txBody>
          <a:bodyPr anchor="t"/>
          <a:lstStyle>
            <a:lvl1pPr algn="l">
              <a:defRPr sz="5689" b="1" cap="all"/>
            </a:lvl1pPr>
          </a:lstStyle>
          <a:p>
            <a:r>
              <a:rPr lang="it-IT"/>
              <a:t>Fare clic per modificare lo stile del titolo</a:t>
            </a:r>
          </a:p>
        </p:txBody>
      </p:sp>
      <p:sp>
        <p:nvSpPr>
          <p:cNvPr id="3" name="Segnaposto testo 2"/>
          <p:cNvSpPr>
            <a:spLocks noGrp="1"/>
          </p:cNvSpPr>
          <p:nvPr>
            <p:ph type="body" idx="1"/>
          </p:nvPr>
        </p:nvSpPr>
        <p:spPr>
          <a:xfrm>
            <a:off x="1027290" y="4133994"/>
            <a:ext cx="11054080" cy="2133599"/>
          </a:xfrm>
        </p:spPr>
        <p:txBody>
          <a:bodyPr anchor="b"/>
          <a:lstStyle>
            <a:lvl1pPr marL="0" indent="0">
              <a:buNone/>
              <a:defRPr sz="2844">
                <a:solidFill>
                  <a:schemeClr val="tx1">
                    <a:tint val="75000"/>
                  </a:schemeClr>
                </a:solidFill>
              </a:defRPr>
            </a:lvl1pPr>
            <a:lvl2pPr marL="650073" indent="0">
              <a:buNone/>
              <a:defRPr sz="2560">
                <a:solidFill>
                  <a:schemeClr val="tx1">
                    <a:tint val="75000"/>
                  </a:schemeClr>
                </a:solidFill>
              </a:defRPr>
            </a:lvl2pPr>
            <a:lvl3pPr marL="1300147" indent="0">
              <a:buNone/>
              <a:defRPr sz="2276">
                <a:solidFill>
                  <a:schemeClr val="tx1">
                    <a:tint val="75000"/>
                  </a:schemeClr>
                </a:solidFill>
              </a:defRPr>
            </a:lvl3pPr>
            <a:lvl4pPr marL="1950220" indent="0">
              <a:buNone/>
              <a:defRPr sz="1991">
                <a:solidFill>
                  <a:schemeClr val="tx1">
                    <a:tint val="75000"/>
                  </a:schemeClr>
                </a:solidFill>
              </a:defRPr>
            </a:lvl4pPr>
            <a:lvl5pPr marL="2600295" indent="0">
              <a:buNone/>
              <a:defRPr sz="1991">
                <a:solidFill>
                  <a:schemeClr val="tx1">
                    <a:tint val="75000"/>
                  </a:schemeClr>
                </a:solidFill>
              </a:defRPr>
            </a:lvl5pPr>
            <a:lvl6pPr marL="3250368" indent="0">
              <a:buNone/>
              <a:defRPr sz="1991">
                <a:solidFill>
                  <a:schemeClr val="tx1">
                    <a:tint val="75000"/>
                  </a:schemeClr>
                </a:solidFill>
              </a:defRPr>
            </a:lvl6pPr>
            <a:lvl7pPr marL="3900443" indent="0">
              <a:buNone/>
              <a:defRPr sz="1991">
                <a:solidFill>
                  <a:schemeClr val="tx1">
                    <a:tint val="75000"/>
                  </a:schemeClr>
                </a:solidFill>
              </a:defRPr>
            </a:lvl7pPr>
            <a:lvl8pPr marL="4550517" indent="0">
              <a:buNone/>
              <a:defRPr sz="1991">
                <a:solidFill>
                  <a:schemeClr val="tx1">
                    <a:tint val="75000"/>
                  </a:schemeClr>
                </a:solidFill>
              </a:defRPr>
            </a:lvl8pPr>
            <a:lvl9pPr marL="5200590" indent="0">
              <a:buNone/>
              <a:defRPr sz="1991">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2E960C57-584C-4368-8987-6257D1D79037}" type="datetime1">
              <a:rPr lang="it-IT" smtClean="0"/>
              <a:pPr/>
              <a:t>06/05/2020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918031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214313" y="0"/>
            <a:ext cx="12611100" cy="1282700"/>
          </a:xfrm>
          <a:prstGeom prst="rect">
            <a:avLst/>
          </a:prstGeom>
          <a:noFill/>
          <a:ln w="12700">
            <a:noFill/>
            <a:miter lim="800000"/>
            <a:headEnd/>
            <a:tailEnd/>
          </a:ln>
        </p:spPr>
        <p:txBody>
          <a:bodyPr vert="horz" wrap="square" lIns="50800" tIns="50800" rIns="108599" bIns="50800" numCol="1" anchor="ctr" anchorCtr="0" compatLnSpc="1">
            <a:prstTxWarp prst="textNoShape">
              <a:avLst/>
            </a:prstTxWarp>
          </a:bodyPr>
          <a:lstStyle/>
          <a:p>
            <a:pPr lvl="0"/>
            <a:r>
              <a:rPr lang="en-US">
                <a:sym typeface="Calibri Bold" pitchFamily="-84" charset="0"/>
              </a:rPr>
              <a:t>Click to edit Master title style</a:t>
            </a:r>
          </a:p>
        </p:txBody>
      </p:sp>
      <p:sp>
        <p:nvSpPr>
          <p:cNvPr id="2051" name="Rectangle 2"/>
          <p:cNvSpPr>
            <a:spLocks noGrp="1" noChangeArrowheads="1"/>
          </p:cNvSpPr>
          <p:nvPr>
            <p:ph type="body" idx="1"/>
          </p:nvPr>
        </p:nvSpPr>
        <p:spPr bwMode="auto">
          <a:xfrm>
            <a:off x="211138" y="1590675"/>
            <a:ext cx="12598400" cy="8026400"/>
          </a:xfrm>
          <a:prstGeom prst="rect">
            <a:avLst/>
          </a:prstGeom>
          <a:noFill/>
          <a:ln w="12700">
            <a:noFill/>
            <a:miter lim="800000"/>
            <a:headEnd/>
            <a:tailEnd/>
          </a:ln>
        </p:spPr>
        <p:txBody>
          <a:bodyPr vert="horz" wrap="square" lIns="50800" tIns="50800" rIns="108599" bIns="50800" numCol="1" anchor="t" anchorCtr="0" compatLnSpc="1">
            <a:prstTxWarp prst="textNoShape">
              <a:avLst/>
            </a:prstTxWarp>
          </a:bodyPr>
          <a:lstStyle/>
          <a:p>
            <a:pPr lvl="0"/>
            <a:r>
              <a:rPr lang="en-US">
                <a:sym typeface="Calibri" pitchFamily="34" charset="0"/>
              </a:rPr>
              <a:t>Click to edit Master text styles</a:t>
            </a:r>
          </a:p>
          <a:p>
            <a:pPr lvl="1"/>
            <a:r>
              <a:rPr lang="en-US">
                <a:sym typeface="Calibri" pitchFamily="34" charset="0"/>
              </a:rPr>
              <a:t>Second level</a:t>
            </a:r>
          </a:p>
          <a:p>
            <a:pPr lvl="2"/>
            <a:r>
              <a:rPr lang="en-US">
                <a:sym typeface="Calibri" pitchFamily="34" charset="0"/>
              </a:rPr>
              <a:t>Third level</a:t>
            </a:r>
          </a:p>
          <a:p>
            <a:pPr lvl="3"/>
            <a:r>
              <a:rPr lang="en-US">
                <a:sym typeface="Calibri" pitchFamily="34" charset="0"/>
              </a:rPr>
              <a:t>Fourth level</a:t>
            </a:r>
          </a:p>
          <a:p>
            <a:pPr lvl="4"/>
            <a:r>
              <a:rPr lang="en-US">
                <a:sym typeface="Calibri" pitchFamily="34" charset="0"/>
              </a:rPr>
              <a:t>Fifth level</a:t>
            </a:r>
          </a:p>
        </p:txBody>
      </p:sp>
    </p:spTree>
    <p:extLst>
      <p:ext uri="{BB962C8B-B14F-4D97-AF65-F5344CB8AC3E}">
        <p14:creationId xmlns:p14="http://schemas.microsoft.com/office/powerpoint/2010/main" val="105281215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ransition spd="med"/>
  <p:txStyles>
    <p:titleStyle>
      <a:lvl1pPr marL="6350" indent="-6350" algn="ctr" rtl="0" eaLnBrk="0" fontAlgn="base" hangingPunct="0">
        <a:spcBef>
          <a:spcPct val="0"/>
        </a:spcBef>
        <a:spcAft>
          <a:spcPct val="0"/>
        </a:spcAft>
        <a:defRPr sz="6600" b="1">
          <a:solidFill>
            <a:schemeClr val="tx1"/>
          </a:solidFill>
          <a:latin typeface="+mj-lt"/>
          <a:ea typeface="MS PGothic" pitchFamily="34" charset="-128"/>
          <a:cs typeface="Calibri"/>
          <a:sym typeface="Calibri Bold" pitchFamily="-84" charset="0"/>
        </a:defRPr>
      </a:lvl1pPr>
      <a:lvl2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itchFamily="-84" charset="0"/>
        </a:defRPr>
      </a:lvl2pPr>
      <a:lvl3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itchFamily="-84" charset="0"/>
        </a:defRPr>
      </a:lvl3pPr>
      <a:lvl4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itchFamily="-84" charset="0"/>
        </a:defRPr>
      </a:lvl4pPr>
      <a:lvl5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itchFamily="-84" charset="0"/>
        </a:defRPr>
      </a:lvl5pPr>
      <a:lvl6pPr marL="4635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6pPr>
      <a:lvl7pPr marL="9207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7pPr>
      <a:lvl8pPr marL="13779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8pPr>
      <a:lvl9pPr marL="18351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9pPr>
    </p:titleStyle>
    <p:bodyStyle>
      <a:lvl1pPr marL="382588" indent="-342900" algn="l" rtl="0" eaLnBrk="0" fontAlgn="base" hangingPunct="0">
        <a:spcBef>
          <a:spcPts val="1500"/>
        </a:spcBef>
        <a:spcAft>
          <a:spcPct val="0"/>
        </a:spcAft>
        <a:buClr>
          <a:schemeClr val="tx1"/>
        </a:buClr>
        <a:buSzPct val="100000"/>
        <a:buFont typeface="Calibri" pitchFamily="34" charset="0"/>
        <a:buChar char="•"/>
        <a:defRPr sz="4800">
          <a:solidFill>
            <a:schemeClr val="tx1"/>
          </a:solidFill>
          <a:latin typeface="+mn-lt"/>
          <a:ea typeface="MS PGothic" pitchFamily="34" charset="-128"/>
          <a:cs typeface="Calibri"/>
          <a:sym typeface="Calibri" pitchFamily="34" charset="0"/>
        </a:defRPr>
      </a:lvl1pPr>
      <a:lvl2pPr marL="731838" indent="-285750" algn="l" rtl="0" eaLnBrk="0" fontAlgn="base" hangingPunct="0">
        <a:spcBef>
          <a:spcPts val="1500"/>
        </a:spcBef>
        <a:spcAft>
          <a:spcPct val="0"/>
        </a:spcAft>
        <a:buClr>
          <a:schemeClr val="tx1"/>
        </a:buClr>
        <a:buSzPct val="100000"/>
        <a:buFont typeface="Calibri" pitchFamily="34" charset="0"/>
        <a:buChar char="–"/>
        <a:defRPr sz="3600">
          <a:solidFill>
            <a:schemeClr val="tx1"/>
          </a:solidFill>
          <a:latin typeface="+mn-lt"/>
          <a:ea typeface="Calibri"/>
          <a:cs typeface="Calibri"/>
          <a:sym typeface="Calibri" pitchFamily="34" charset="0"/>
        </a:defRPr>
      </a:lvl2pPr>
      <a:lvl3pPr marL="1131888" indent="-228600" algn="l" rtl="0" eaLnBrk="0" fontAlgn="base" hangingPunct="0">
        <a:spcBef>
          <a:spcPts val="1500"/>
        </a:spcBef>
        <a:spcAft>
          <a:spcPct val="0"/>
        </a:spcAft>
        <a:buClr>
          <a:schemeClr val="tx1"/>
        </a:buClr>
        <a:buSzPct val="100000"/>
        <a:buFont typeface="Calibri" pitchFamily="34" charset="0"/>
        <a:buChar char="•"/>
        <a:defRPr sz="2400">
          <a:solidFill>
            <a:schemeClr val="tx1"/>
          </a:solidFill>
          <a:latin typeface="+mn-lt"/>
          <a:ea typeface="Calibri"/>
          <a:cs typeface="Calibri"/>
          <a:sym typeface="Calibri" pitchFamily="34" charset="0"/>
        </a:defRPr>
      </a:lvl3pPr>
      <a:lvl4pPr marL="1589088" indent="-228600" algn="l" rtl="0" eaLnBrk="0" fontAlgn="base" hangingPunct="0">
        <a:spcBef>
          <a:spcPts val="1500"/>
        </a:spcBef>
        <a:spcAft>
          <a:spcPct val="0"/>
        </a:spcAft>
        <a:buClr>
          <a:schemeClr val="tx1"/>
        </a:buClr>
        <a:buSzPct val="100000"/>
        <a:buFont typeface="Calibri" pitchFamily="34" charset="0"/>
        <a:buChar char="–"/>
        <a:defRPr>
          <a:solidFill>
            <a:schemeClr val="tx1"/>
          </a:solidFill>
          <a:latin typeface="+mn-lt"/>
          <a:ea typeface="Calibri"/>
          <a:cs typeface="Calibri"/>
          <a:sym typeface="Calibri" pitchFamily="34" charset="0"/>
        </a:defRPr>
      </a:lvl4pPr>
      <a:lvl5pPr marL="2046288" indent="-228600" algn="l" rtl="0" eaLnBrk="0" fontAlgn="base" hangingPunct="0">
        <a:spcBef>
          <a:spcPts val="1500"/>
        </a:spcBef>
        <a:spcAft>
          <a:spcPct val="0"/>
        </a:spcAft>
        <a:buClr>
          <a:schemeClr val="tx1"/>
        </a:buClr>
        <a:buSzPct val="100000"/>
        <a:buFont typeface="Calibri" pitchFamily="34" charset="0"/>
        <a:buChar char="»"/>
        <a:defRPr sz="1400">
          <a:solidFill>
            <a:schemeClr val="tx1"/>
          </a:solidFill>
          <a:latin typeface="+mn-lt"/>
          <a:ea typeface="Calibri"/>
          <a:cs typeface="Calibri"/>
          <a:sym typeface="Calibri" pitchFamily="34" charset="0"/>
        </a:defRPr>
      </a:lvl5pPr>
      <a:lvl6pPr marL="2503488" indent="-228600" algn="l" rtl="0" fontAlgn="base">
        <a:spcBef>
          <a:spcPts val="1500"/>
        </a:spcBef>
        <a:spcAft>
          <a:spcPct val="0"/>
        </a:spcAft>
        <a:buClr>
          <a:srgbClr val="003366"/>
        </a:buClr>
        <a:buSzPct val="100000"/>
        <a:buFont typeface="Calibri" charset="0"/>
        <a:buChar char="»"/>
        <a:defRPr sz="1400">
          <a:solidFill>
            <a:schemeClr val="tx1"/>
          </a:solidFill>
          <a:latin typeface="+mn-lt"/>
          <a:ea typeface="+mn-ea"/>
          <a:cs typeface="+mn-cs"/>
          <a:sym typeface="Calibri" charset="0"/>
        </a:defRPr>
      </a:lvl6pPr>
      <a:lvl7pPr marL="2960688" indent="-228600" algn="l" rtl="0" fontAlgn="base">
        <a:spcBef>
          <a:spcPts val="1500"/>
        </a:spcBef>
        <a:spcAft>
          <a:spcPct val="0"/>
        </a:spcAft>
        <a:buClr>
          <a:srgbClr val="003366"/>
        </a:buClr>
        <a:buSzPct val="100000"/>
        <a:buFont typeface="Calibri" charset="0"/>
        <a:buChar char="»"/>
        <a:defRPr sz="1400">
          <a:solidFill>
            <a:schemeClr val="tx1"/>
          </a:solidFill>
          <a:latin typeface="+mn-lt"/>
          <a:ea typeface="+mn-ea"/>
          <a:cs typeface="+mn-cs"/>
          <a:sym typeface="Calibri" charset="0"/>
        </a:defRPr>
      </a:lvl7pPr>
      <a:lvl8pPr marL="3417888" indent="-228600" algn="l" rtl="0" fontAlgn="base">
        <a:spcBef>
          <a:spcPts val="1500"/>
        </a:spcBef>
        <a:spcAft>
          <a:spcPct val="0"/>
        </a:spcAft>
        <a:buClr>
          <a:srgbClr val="003366"/>
        </a:buClr>
        <a:buSzPct val="100000"/>
        <a:buFont typeface="Calibri" charset="0"/>
        <a:buChar char="»"/>
        <a:defRPr sz="1400">
          <a:solidFill>
            <a:schemeClr val="tx1"/>
          </a:solidFill>
          <a:latin typeface="+mn-lt"/>
          <a:ea typeface="+mn-ea"/>
          <a:cs typeface="+mn-cs"/>
          <a:sym typeface="Calibri" charset="0"/>
        </a:defRPr>
      </a:lvl8pPr>
      <a:lvl9pPr marL="3875088" indent="-228600" algn="l" rtl="0" fontAlgn="base">
        <a:spcBef>
          <a:spcPts val="1500"/>
        </a:spcBef>
        <a:spcAft>
          <a:spcPct val="0"/>
        </a:spcAft>
        <a:buClr>
          <a:srgbClr val="003366"/>
        </a:buClr>
        <a:buSzPct val="100000"/>
        <a:buFont typeface="Calibri" charset="0"/>
        <a:buChar char="»"/>
        <a:defRPr sz="1400">
          <a:solidFill>
            <a:schemeClr val="tx1"/>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9.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13.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9.jpe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27.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8.jpeg"/><Relationship Id="rId16"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13.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13.jpeg"/><Relationship Id="rId5" Type="http://schemas.openxmlformats.org/officeDocument/2006/relationships/image" Target="../media/image41.jpeg"/><Relationship Id="rId10" Type="http://schemas.openxmlformats.org/officeDocument/2006/relationships/image" Target="../media/image9.jpeg"/><Relationship Id="rId4" Type="http://schemas.openxmlformats.org/officeDocument/2006/relationships/image" Target="../media/image40.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6.png"/><Relationship Id="rId7" Type="http://schemas.openxmlformats.org/officeDocument/2006/relationships/image" Target="../media/image13.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2.png"/><Relationship Id="rId4" Type="http://schemas.openxmlformats.org/officeDocument/2006/relationships/image" Target="../media/image47.tiff"/></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7.tiff"/><Relationship Id="rId7" Type="http://schemas.openxmlformats.org/officeDocument/2006/relationships/image" Target="../media/image13.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2.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image" Target="../media/image13.jpeg"/><Relationship Id="rId5" Type="http://schemas.openxmlformats.org/officeDocument/2006/relationships/image" Target="../media/image52.jpeg"/><Relationship Id="rId10" Type="http://schemas.openxmlformats.org/officeDocument/2006/relationships/image" Target="../media/image9.jpeg"/><Relationship Id="rId4" Type="http://schemas.openxmlformats.org/officeDocument/2006/relationships/image" Target="../media/image51.jpe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781231-848C-47E5-A6C8-5A34792204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908586" cy="924983"/>
          </a:xfrm>
          <a:prstGeom prst="rect">
            <a:avLst/>
          </a:prstGeom>
        </p:spPr>
      </p:pic>
      <p:pic>
        <p:nvPicPr>
          <p:cNvPr id="4" name="Picture 21" descr="ISPRA-RGB-BAND">
            <a:extLst>
              <a:ext uri="{FF2B5EF4-FFF2-40B4-BE49-F238E27FC236}">
                <a16:creationId xmlns:a16="http://schemas.microsoft.com/office/drawing/2014/main" id="{DDDE36B1-6683-4AFC-B5C3-7137C81DC20F}"/>
              </a:ext>
            </a:extLst>
          </p:cNvPr>
          <p:cNvPicPr>
            <a:picLocks noChangeAspect="1" noChangeArrowheads="1"/>
          </p:cNvPicPr>
          <p:nvPr/>
        </p:nvPicPr>
        <p:blipFill>
          <a:blip r:embed="rId3" cstate="screen"/>
          <a:srcRect/>
          <a:stretch>
            <a:fillRect/>
          </a:stretch>
        </p:blipFill>
        <p:spPr bwMode="auto">
          <a:xfrm>
            <a:off x="5807679" y="145044"/>
            <a:ext cx="2170674" cy="779939"/>
          </a:xfrm>
          <a:prstGeom prst="rect">
            <a:avLst/>
          </a:prstGeom>
          <a:noFill/>
          <a:ln w="9525">
            <a:noFill/>
            <a:miter lim="800000"/>
            <a:headEnd/>
            <a:tailEnd/>
          </a:ln>
        </p:spPr>
      </p:pic>
      <p:pic>
        <p:nvPicPr>
          <p:cNvPr id="6" name="Picture 5" descr="logo_SNPA_COL.jpg">
            <a:extLst>
              <a:ext uri="{FF2B5EF4-FFF2-40B4-BE49-F238E27FC236}">
                <a16:creationId xmlns:a16="http://schemas.microsoft.com/office/drawing/2014/main" id="{C077D88B-78C2-47DF-B6F4-FB682556AD73}"/>
              </a:ext>
            </a:extLst>
          </p:cNvPr>
          <p:cNvPicPr>
            <a:picLocks noChangeAspect="1" noChangeArrowheads="1"/>
          </p:cNvPicPr>
          <p:nvPr/>
        </p:nvPicPr>
        <p:blipFill>
          <a:blip r:embed="rId4" cstate="screen"/>
          <a:srcRect/>
          <a:stretch>
            <a:fillRect/>
          </a:stretch>
        </p:blipFill>
        <p:spPr bwMode="auto">
          <a:xfrm>
            <a:off x="4605154" y="173620"/>
            <a:ext cx="1026635" cy="634893"/>
          </a:xfrm>
          <a:prstGeom prst="rect">
            <a:avLst/>
          </a:prstGeom>
          <a:noFill/>
          <a:ln w="9525">
            <a:noFill/>
            <a:miter lim="800000"/>
            <a:headEnd/>
            <a:tailEnd/>
          </a:ln>
        </p:spPr>
      </p:pic>
      <p:pic>
        <p:nvPicPr>
          <p:cNvPr id="7" name="Immagine 6">
            <a:extLst>
              <a:ext uri="{FF2B5EF4-FFF2-40B4-BE49-F238E27FC236}">
                <a16:creationId xmlns:a16="http://schemas.microsoft.com/office/drawing/2014/main" id="{A4017638-728F-42DF-86F6-9EBDF45A87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5807" y="2794629"/>
            <a:ext cx="6554045" cy="4381046"/>
          </a:xfrm>
          <a:prstGeom prst="rect">
            <a:avLst/>
          </a:prstGeom>
        </p:spPr>
      </p:pic>
      <p:sp>
        <p:nvSpPr>
          <p:cNvPr id="9" name="Titolo 1">
            <a:extLst>
              <a:ext uri="{FF2B5EF4-FFF2-40B4-BE49-F238E27FC236}">
                <a16:creationId xmlns:a16="http://schemas.microsoft.com/office/drawing/2014/main" id="{9F901753-0E53-45DF-B6A5-D814B69B1FAD}"/>
              </a:ext>
            </a:extLst>
          </p:cNvPr>
          <p:cNvSpPr txBox="1">
            <a:spLocks/>
          </p:cNvSpPr>
          <p:nvPr/>
        </p:nvSpPr>
        <p:spPr bwMode="auto">
          <a:xfrm>
            <a:off x="142875" y="1397314"/>
            <a:ext cx="12992820" cy="92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108599" bIns="50800" numCol="1" anchor="ctr" anchorCtr="0" compatLnSpc="1">
            <a:prstTxWarp prst="textNoShape">
              <a:avLst/>
            </a:prstTxWarp>
          </a:bodyPr>
          <a:lstStyle>
            <a:lvl1pPr marL="6350" indent="-6350" algn="ctr" rtl="0" eaLnBrk="0" fontAlgn="base" hangingPunct="0">
              <a:spcBef>
                <a:spcPct val="0"/>
              </a:spcBef>
              <a:spcAft>
                <a:spcPct val="0"/>
              </a:spcAft>
              <a:defRPr sz="6600" b="1">
                <a:solidFill>
                  <a:schemeClr val="tx1"/>
                </a:solidFill>
                <a:latin typeface="+mj-lt"/>
                <a:ea typeface="MS PGothic" pitchFamily="34" charset="-128"/>
                <a:cs typeface="Calibri"/>
                <a:sym typeface="Calibri Bold" panose="020F0702030404030204" pitchFamily="34" charset="0"/>
              </a:defRPr>
            </a:lvl1pPr>
            <a:lvl2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anose="020F0702030404030204" pitchFamily="34" charset="0"/>
              </a:defRPr>
            </a:lvl2pPr>
            <a:lvl3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anose="020F0702030404030204" pitchFamily="34" charset="0"/>
              </a:defRPr>
            </a:lvl3pPr>
            <a:lvl4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anose="020F0702030404030204" pitchFamily="34" charset="0"/>
              </a:defRPr>
            </a:lvl4pPr>
            <a:lvl5pPr marL="6350" indent="-6350" algn="ctr" rtl="0" eaLnBrk="0" fontAlgn="base" hangingPunct="0">
              <a:spcBef>
                <a:spcPct val="0"/>
              </a:spcBef>
              <a:spcAft>
                <a:spcPct val="0"/>
              </a:spcAft>
              <a:defRPr sz="6600" b="1">
                <a:solidFill>
                  <a:schemeClr val="tx1"/>
                </a:solidFill>
                <a:latin typeface="Calibri Bold" charset="0"/>
                <a:ea typeface="MS PGothic" pitchFamily="34" charset="-128"/>
                <a:cs typeface="Calibri" charset="0"/>
                <a:sym typeface="Calibri Bold" panose="020F0702030404030204" pitchFamily="34" charset="0"/>
              </a:defRPr>
            </a:lvl5pPr>
            <a:lvl6pPr marL="4635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6pPr>
            <a:lvl7pPr marL="9207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7pPr>
            <a:lvl8pPr marL="13779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8pPr>
            <a:lvl9pPr marL="1835150" algn="ctr" rtl="0" fontAlgn="base">
              <a:spcBef>
                <a:spcPct val="0"/>
              </a:spcBef>
              <a:spcAft>
                <a:spcPct val="0"/>
              </a:spcAft>
              <a:defRPr sz="6400">
                <a:solidFill>
                  <a:schemeClr val="tx1"/>
                </a:solidFill>
                <a:latin typeface="Calibri Bold" charset="0"/>
                <a:ea typeface="ヒラギノ角ゴ ProN W6" charset="-128"/>
                <a:cs typeface="ヒラギノ角ゴ ProN W6" charset="-128"/>
                <a:sym typeface="Calibri Bold" charset="0"/>
              </a:defRPr>
            </a:lvl9pPr>
          </a:lstStyle>
          <a:p>
            <a:pPr marL="0" indent="0" defTabSz="914400">
              <a:spcAft>
                <a:spcPts val="1200"/>
              </a:spcAft>
              <a:defRPr/>
            </a:pPr>
            <a:r>
              <a:rPr lang="en-US" altLang="it-IT" sz="4000" dirty="0">
                <a:solidFill>
                  <a:srgbClr val="000000"/>
                </a:solidFill>
                <a:latin typeface="Calibri    "/>
                <a:cs typeface="Calibri" panose="020F0502020204030204" pitchFamily="34" charset="0"/>
              </a:rPr>
              <a:t>Satellite monitoring of ground and structure deformations applied to Coliseum archaeological park </a:t>
            </a:r>
            <a:endParaRPr lang="it-IT" altLang="it-IT" sz="4000" dirty="0">
              <a:solidFill>
                <a:srgbClr val="000000"/>
              </a:solidFill>
              <a:latin typeface="Calibri    "/>
              <a:cs typeface="Calibri" panose="020F0502020204030204" pitchFamily="34" charset="0"/>
            </a:endParaRPr>
          </a:p>
        </p:txBody>
      </p:sp>
      <p:sp>
        <p:nvSpPr>
          <p:cNvPr id="2" name="CasellaDiTesto 1">
            <a:extLst>
              <a:ext uri="{FF2B5EF4-FFF2-40B4-BE49-F238E27FC236}">
                <a16:creationId xmlns:a16="http://schemas.microsoft.com/office/drawing/2014/main" id="{427D12D7-2395-48DE-A7E4-A6959730C08D}"/>
              </a:ext>
            </a:extLst>
          </p:cNvPr>
          <p:cNvSpPr txBox="1"/>
          <p:nvPr/>
        </p:nvSpPr>
        <p:spPr>
          <a:xfrm>
            <a:off x="119545" y="7448345"/>
            <a:ext cx="12765710" cy="1815882"/>
          </a:xfrm>
          <a:prstGeom prst="rect">
            <a:avLst/>
          </a:prstGeom>
          <a:noFill/>
        </p:spPr>
        <p:txBody>
          <a:bodyPr wrap="square" rtlCol="0">
            <a:spAutoFit/>
          </a:bodyPr>
          <a:lstStyle/>
          <a:p>
            <a:pPr algn="ctr"/>
            <a:r>
              <a:rPr lang="it-IT" sz="2400" b="1" dirty="0"/>
              <a:t>Alfonsina Russo1, Irma Della Giovampaola1, Daniele Spizzichino2, and Gabriele Leoni2 1Colosseum </a:t>
            </a:r>
          </a:p>
          <a:p>
            <a:pPr algn="ctr"/>
            <a:endParaRPr lang="it-IT" sz="2400" b="1" dirty="0"/>
          </a:p>
          <a:p>
            <a:pPr algn="ctr"/>
            <a:r>
              <a:rPr lang="it-IT" sz="2000" b="1" dirty="0" err="1"/>
              <a:t>Archaeological</a:t>
            </a:r>
            <a:r>
              <a:rPr lang="it-IT" sz="2000" b="1" dirty="0"/>
              <a:t> Park, Piazza </a:t>
            </a:r>
            <a:r>
              <a:rPr lang="it-IT" sz="2000" b="1" dirty="0" err="1"/>
              <a:t>S.Maria</a:t>
            </a:r>
            <a:r>
              <a:rPr lang="it-IT" sz="2000" b="1" dirty="0"/>
              <a:t> Nova, 53 00186 Rome (irma.dellagiovampaola@beniculturali.it) </a:t>
            </a:r>
          </a:p>
          <a:p>
            <a:pPr algn="ctr"/>
            <a:r>
              <a:rPr lang="it-IT" sz="2000" b="1" dirty="0"/>
              <a:t>2ISPRA, Roma, </a:t>
            </a:r>
            <a:r>
              <a:rPr lang="it-IT" sz="2000" b="1" dirty="0" err="1"/>
              <a:t>Italy</a:t>
            </a:r>
            <a:r>
              <a:rPr lang="it-IT" sz="2000" b="1" dirty="0"/>
              <a:t> (daniele.spizzichino@isprambiente.it)</a:t>
            </a:r>
          </a:p>
          <a:p>
            <a:pPr algn="ctr"/>
            <a:endParaRPr lang="it-IT" sz="2400" b="1" dirty="0"/>
          </a:p>
        </p:txBody>
      </p:sp>
      <p:pic>
        <p:nvPicPr>
          <p:cNvPr id="8" name="Immagine 7">
            <a:extLst>
              <a:ext uri="{FF2B5EF4-FFF2-40B4-BE49-F238E27FC236}">
                <a16:creationId xmlns:a16="http://schemas.microsoft.com/office/drawing/2014/main" id="{61B47011-055F-43D8-8E53-3E0DBDD46B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97" t="30287" r="8324" b="31714"/>
          <a:stretch/>
        </p:blipFill>
        <p:spPr>
          <a:xfrm>
            <a:off x="10427611" y="8970023"/>
            <a:ext cx="2488295" cy="809764"/>
          </a:xfrm>
          <a:prstGeom prst="rect">
            <a:avLst/>
          </a:prstGeom>
        </p:spPr>
      </p:pic>
      <p:pic>
        <p:nvPicPr>
          <p:cNvPr id="11" name="Immagine 10">
            <a:extLst>
              <a:ext uri="{FF2B5EF4-FFF2-40B4-BE49-F238E27FC236}">
                <a16:creationId xmlns:a16="http://schemas.microsoft.com/office/drawing/2014/main" id="{A9DFB8EA-6D10-4938-B5DE-0C67784B43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44" t="33500" r="8871" b="35703"/>
          <a:stretch/>
        </p:blipFill>
        <p:spPr>
          <a:xfrm>
            <a:off x="7632696" y="74986"/>
            <a:ext cx="1443037" cy="387505"/>
          </a:xfrm>
          <a:prstGeom prst="rect">
            <a:avLst/>
          </a:prstGeom>
        </p:spPr>
      </p:pic>
    </p:spTree>
    <p:extLst>
      <p:ext uri="{BB962C8B-B14F-4D97-AF65-F5344CB8AC3E}">
        <p14:creationId xmlns:p14="http://schemas.microsoft.com/office/powerpoint/2010/main" val="2838220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92FB227-9825-43A4-AA1F-EA8E68418C6D}"/>
              </a:ext>
            </a:extLst>
          </p:cNvPr>
          <p:cNvSpPr/>
          <p:nvPr/>
        </p:nvSpPr>
        <p:spPr>
          <a:xfrm>
            <a:off x="-49364" y="0"/>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sp>
        <p:nvSpPr>
          <p:cNvPr id="4" name="Rettangolo 3">
            <a:extLst>
              <a:ext uri="{FF2B5EF4-FFF2-40B4-BE49-F238E27FC236}">
                <a16:creationId xmlns:a16="http://schemas.microsoft.com/office/drawing/2014/main" id="{053F3CF0-0A7F-4BEA-975F-F06416E3D185}"/>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5" name="Immagine 4" descr="logoISPRA_SNPA.png">
            <a:extLst>
              <a:ext uri="{FF2B5EF4-FFF2-40B4-BE49-F238E27FC236}">
                <a16:creationId xmlns:a16="http://schemas.microsoft.com/office/drawing/2014/main" id="{B78DEBA1-6FFF-41C4-A243-04144B085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sp>
        <p:nvSpPr>
          <p:cNvPr id="11" name="Rettangolo 10">
            <a:extLst>
              <a:ext uri="{FF2B5EF4-FFF2-40B4-BE49-F238E27FC236}">
                <a16:creationId xmlns:a16="http://schemas.microsoft.com/office/drawing/2014/main" id="{EDE3FD80-2A89-4A47-9D3C-4745E747924E}"/>
              </a:ext>
            </a:extLst>
          </p:cNvPr>
          <p:cNvSpPr/>
          <p:nvPr/>
        </p:nvSpPr>
        <p:spPr>
          <a:xfrm>
            <a:off x="306510" y="102983"/>
            <a:ext cx="3822577" cy="646331"/>
          </a:xfrm>
          <a:prstGeom prst="rect">
            <a:avLst/>
          </a:prstGeom>
        </p:spPr>
        <p:txBody>
          <a:bodyPr wrap="square">
            <a:spAutoFit/>
          </a:bodyPr>
          <a:lstStyle/>
          <a:p>
            <a:r>
              <a:rPr lang="en-GB" sz="3600" b="1" dirty="0">
                <a:solidFill>
                  <a:schemeClr val="bg1"/>
                </a:solidFill>
              </a:rPr>
              <a:t>CONCLUSIONS</a:t>
            </a:r>
          </a:p>
        </p:txBody>
      </p:sp>
      <p:cxnSp>
        <p:nvCxnSpPr>
          <p:cNvPr id="16" name="Connettore 1 10">
            <a:extLst>
              <a:ext uri="{FF2B5EF4-FFF2-40B4-BE49-F238E27FC236}">
                <a16:creationId xmlns:a16="http://schemas.microsoft.com/office/drawing/2014/main" id="{236EE17A-DE74-4D64-B73B-C6EBF49B8870}"/>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7E1BBEE4-5047-4F7B-B8B8-B05E56FED383}"/>
              </a:ext>
            </a:extLst>
          </p:cNvPr>
          <p:cNvSpPr txBox="1"/>
          <p:nvPr/>
        </p:nvSpPr>
        <p:spPr>
          <a:xfrm>
            <a:off x="152895" y="1702048"/>
            <a:ext cx="12647805" cy="6394828"/>
          </a:xfrm>
          <a:prstGeom prst="rect">
            <a:avLst/>
          </a:prstGeom>
          <a:noFill/>
        </p:spPr>
        <p:txBody>
          <a:bodyPr wrap="square" rtlCol="0">
            <a:spAutoFit/>
          </a:bodyPr>
          <a:lstStyle/>
          <a:p>
            <a:pPr marL="406394" indent="-406394" algn="just">
              <a:buFont typeface="Arial" panose="020B0604020202020204" pitchFamily="34" charset="0"/>
              <a:buChar char="•"/>
            </a:pPr>
            <a:r>
              <a:rPr lang="en-GB" sz="3413" b="1" dirty="0"/>
              <a:t>The archaeological park of colosseum start with the right approach in terms of proactive approach in order to reduce future problems triggered by geo-hazard and anthropogenic hazards;</a:t>
            </a:r>
          </a:p>
          <a:p>
            <a:pPr marL="406394" indent="-406394" algn="just">
              <a:buFont typeface="Arial" panose="020B0604020202020204" pitchFamily="34" charset="0"/>
              <a:buChar char="•"/>
            </a:pPr>
            <a:endParaRPr lang="en-GB" sz="3413" b="1" dirty="0"/>
          </a:p>
          <a:p>
            <a:pPr marL="406394" indent="-406394" algn="just">
              <a:buFont typeface="Arial" panose="020B0604020202020204" pitchFamily="34" charset="0"/>
              <a:buChar char="•"/>
            </a:pPr>
            <a:r>
              <a:rPr lang="en-GB" sz="3413" b="1" dirty="0"/>
              <a:t>The technical board for monitoring is in the operational phase for the implementation of the actions (e.g. platform implementations; in situ monitoring implementation and upgrade; downscaling of satellite services);</a:t>
            </a:r>
          </a:p>
          <a:p>
            <a:pPr marL="406394" indent="-406394" algn="just">
              <a:buFont typeface="Arial" panose="020B0604020202020204" pitchFamily="34" charset="0"/>
              <a:buChar char="•"/>
            </a:pPr>
            <a:endParaRPr lang="en-GB" sz="3413" b="1" dirty="0"/>
          </a:p>
          <a:p>
            <a:pPr marL="406394" indent="-406394" algn="just">
              <a:buFont typeface="Arial" panose="020B0604020202020204" pitchFamily="34" charset="0"/>
              <a:buChar char="•"/>
            </a:pPr>
            <a:r>
              <a:rPr lang="en-GB" sz="3413" b="1" dirty="0"/>
              <a:t>The Colosseum approach (standard and protocol) will be extended in the next two years to the Italian network of archaeological park</a:t>
            </a:r>
          </a:p>
          <a:p>
            <a:pPr marL="406394" indent="-406394" algn="just">
              <a:buFont typeface="Arial" panose="020B0604020202020204" pitchFamily="34" charset="0"/>
              <a:buChar char="•"/>
            </a:pPr>
            <a:endParaRPr lang="en-GB" sz="3413" b="1" dirty="0"/>
          </a:p>
        </p:txBody>
      </p:sp>
      <p:pic>
        <p:nvPicPr>
          <p:cNvPr id="10" name="Immagine 9" descr="Logo-MiBACT-2019">
            <a:extLst>
              <a:ext uri="{FF2B5EF4-FFF2-40B4-BE49-F238E27FC236}">
                <a16:creationId xmlns:a16="http://schemas.microsoft.com/office/drawing/2014/main" id="{AEFC91DE-EBDC-4D7E-B565-31F97C9B8206}"/>
              </a:ext>
            </a:extLst>
          </p:cNvPr>
          <p:cNvPicPr>
            <a:picLocks noChangeAspect="1"/>
          </p:cNvPicPr>
          <p:nvPr/>
        </p:nvPicPr>
        <p:blipFill>
          <a:blip r:embed="rId3">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13" name="Immagine 12">
            <a:extLst>
              <a:ext uri="{FF2B5EF4-FFF2-40B4-BE49-F238E27FC236}">
                <a16:creationId xmlns:a16="http://schemas.microsoft.com/office/drawing/2014/main" id="{821D74C9-2312-4E14-906D-7797A4D760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14" name="Immagine 13">
            <a:extLst>
              <a:ext uri="{FF2B5EF4-FFF2-40B4-BE49-F238E27FC236}">
                <a16:creationId xmlns:a16="http://schemas.microsoft.com/office/drawing/2014/main" id="{A6A300C8-4925-4439-8726-E236383D2B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44" t="33500" r="8871" b="35703"/>
          <a:stretch/>
        </p:blipFill>
        <p:spPr>
          <a:xfrm>
            <a:off x="11516969" y="9327005"/>
            <a:ext cx="1443037" cy="387505"/>
          </a:xfrm>
          <a:prstGeom prst="rect">
            <a:avLst/>
          </a:prstGeom>
        </p:spPr>
      </p:pic>
    </p:spTree>
    <p:extLst>
      <p:ext uri="{BB962C8B-B14F-4D97-AF65-F5344CB8AC3E}">
        <p14:creationId xmlns:p14="http://schemas.microsoft.com/office/powerpoint/2010/main" val="6465474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descr="ISPRA-RGB-BAND">
            <a:extLst>
              <a:ext uri="{FF2B5EF4-FFF2-40B4-BE49-F238E27FC236}">
                <a16:creationId xmlns:a16="http://schemas.microsoft.com/office/drawing/2014/main" id="{F9475FBC-08C1-4D37-8D8F-871C0570C683}"/>
              </a:ext>
            </a:extLst>
          </p:cNvPr>
          <p:cNvPicPr>
            <a:picLocks noChangeAspect="1" noChangeArrowheads="1"/>
          </p:cNvPicPr>
          <p:nvPr/>
        </p:nvPicPr>
        <p:blipFill>
          <a:blip r:embed="rId2" cstate="screen"/>
          <a:srcRect/>
          <a:stretch>
            <a:fillRect/>
          </a:stretch>
        </p:blipFill>
        <p:spPr bwMode="auto">
          <a:xfrm>
            <a:off x="0" y="0"/>
            <a:ext cx="2003856" cy="720000"/>
          </a:xfrm>
          <a:prstGeom prst="rect">
            <a:avLst/>
          </a:prstGeom>
          <a:noFill/>
          <a:ln w="9525">
            <a:noFill/>
            <a:miter lim="800000"/>
            <a:headEnd/>
            <a:tailEnd/>
          </a:ln>
        </p:spPr>
      </p:pic>
      <p:pic>
        <p:nvPicPr>
          <p:cNvPr id="8" name="Picture 5" descr="logo_SNPA_COL.jpg">
            <a:extLst>
              <a:ext uri="{FF2B5EF4-FFF2-40B4-BE49-F238E27FC236}">
                <a16:creationId xmlns:a16="http://schemas.microsoft.com/office/drawing/2014/main" id="{C20DA6BA-DF7D-4E3F-81EA-9BEC5F946061}"/>
              </a:ext>
            </a:extLst>
          </p:cNvPr>
          <p:cNvPicPr>
            <a:picLocks noChangeAspect="1" noChangeArrowheads="1"/>
          </p:cNvPicPr>
          <p:nvPr/>
        </p:nvPicPr>
        <p:blipFill>
          <a:blip r:embed="rId3" cstate="screen"/>
          <a:srcRect/>
          <a:stretch>
            <a:fillRect/>
          </a:stretch>
        </p:blipFill>
        <p:spPr bwMode="auto">
          <a:xfrm>
            <a:off x="2080304" y="0"/>
            <a:ext cx="1164254" cy="720000"/>
          </a:xfrm>
          <a:prstGeom prst="rect">
            <a:avLst/>
          </a:prstGeom>
          <a:noFill/>
          <a:ln w="9525">
            <a:noFill/>
            <a:miter lim="800000"/>
            <a:headEnd/>
            <a:tailEnd/>
          </a:ln>
        </p:spPr>
      </p:pic>
      <p:pic>
        <p:nvPicPr>
          <p:cNvPr id="9" name="Picture 2">
            <a:extLst>
              <a:ext uri="{FF2B5EF4-FFF2-40B4-BE49-F238E27FC236}">
                <a16:creationId xmlns:a16="http://schemas.microsoft.com/office/drawing/2014/main" id="{26DB0A3E-DD95-41D8-AC70-35E7AB1BB0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39497" y="36430"/>
            <a:ext cx="1596240" cy="743532"/>
          </a:xfrm>
          <a:prstGeom prst="rect">
            <a:avLst/>
          </a:prstGeom>
          <a:noFill/>
          <a:ln w="9525">
            <a:noFill/>
            <a:miter lim="800000"/>
            <a:headEnd/>
            <a:tailEnd/>
          </a:ln>
          <a:effectLst/>
        </p:spPr>
      </p:pic>
      <p:pic>
        <p:nvPicPr>
          <p:cNvPr id="12" name="Immagine 11">
            <a:extLst>
              <a:ext uri="{FF2B5EF4-FFF2-40B4-BE49-F238E27FC236}">
                <a16:creationId xmlns:a16="http://schemas.microsoft.com/office/drawing/2014/main" id="{24F934E3-E678-40CA-87BC-DEE1033658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167" y="980727"/>
            <a:ext cx="12781930" cy="3048347"/>
          </a:xfrm>
          <a:prstGeom prst="rect">
            <a:avLst/>
          </a:prstGeom>
        </p:spPr>
      </p:pic>
      <p:sp>
        <p:nvSpPr>
          <p:cNvPr id="13" name="Rettangolo 12">
            <a:extLst>
              <a:ext uri="{FF2B5EF4-FFF2-40B4-BE49-F238E27FC236}">
                <a16:creationId xmlns:a16="http://schemas.microsoft.com/office/drawing/2014/main" id="{99DE6A19-F2AF-4629-B65E-48797B95A8A0}"/>
              </a:ext>
            </a:extLst>
          </p:cNvPr>
          <p:cNvSpPr/>
          <p:nvPr/>
        </p:nvSpPr>
        <p:spPr>
          <a:xfrm>
            <a:off x="0" y="4560763"/>
            <a:ext cx="12828232" cy="1200329"/>
          </a:xfrm>
          <a:prstGeom prst="rect">
            <a:avLst/>
          </a:prstGeom>
        </p:spPr>
        <p:txBody>
          <a:bodyPr wrap="square">
            <a:spAutoFit/>
          </a:bodyPr>
          <a:lstStyle/>
          <a:p>
            <a:pPr algn="just"/>
            <a:r>
              <a:rPr lang="en-GB" sz="2400" b="1" dirty="0"/>
              <a:t>The Archaeological Park of the Colosseum was established with the Ministry Decree n. 15 of 12 January 2017, with the aim of assigning to an institution with special autonomy the task of providing for the protection and enhancement of the central archaeological area of Rome</a:t>
            </a:r>
          </a:p>
        </p:txBody>
      </p:sp>
      <p:sp>
        <p:nvSpPr>
          <p:cNvPr id="14" name="Rettangolo 13">
            <a:extLst>
              <a:ext uri="{FF2B5EF4-FFF2-40B4-BE49-F238E27FC236}">
                <a16:creationId xmlns:a16="http://schemas.microsoft.com/office/drawing/2014/main" id="{E297FE63-F9C5-4605-9454-1E6CC52E4C56}"/>
              </a:ext>
            </a:extLst>
          </p:cNvPr>
          <p:cNvSpPr/>
          <p:nvPr/>
        </p:nvSpPr>
        <p:spPr>
          <a:xfrm>
            <a:off x="171632" y="7215535"/>
            <a:ext cx="12833168" cy="830997"/>
          </a:xfrm>
          <a:prstGeom prst="rect">
            <a:avLst/>
          </a:prstGeom>
        </p:spPr>
        <p:txBody>
          <a:bodyPr wrap="square">
            <a:spAutoFit/>
          </a:bodyPr>
          <a:lstStyle/>
          <a:p>
            <a:pPr algn="just"/>
            <a:r>
              <a:rPr lang="en-GB" sz="2400" b="1" dirty="0"/>
              <a:t>The Archaeological Park of the Colosseum became fully operative at the beginning of 2018</a:t>
            </a:r>
          </a:p>
          <a:p>
            <a:pPr algn="just"/>
            <a:r>
              <a:rPr lang="en-GB" sz="2400" b="1" dirty="0"/>
              <a:t>and as a first ACT start with the institution of “the monitoring office”.</a:t>
            </a:r>
          </a:p>
        </p:txBody>
      </p:sp>
      <p:sp>
        <p:nvSpPr>
          <p:cNvPr id="15" name="Rettangolo 14">
            <a:extLst>
              <a:ext uri="{FF2B5EF4-FFF2-40B4-BE49-F238E27FC236}">
                <a16:creationId xmlns:a16="http://schemas.microsoft.com/office/drawing/2014/main" id="{A3415EB2-1183-4DBA-B688-98A48CAD3552}"/>
              </a:ext>
            </a:extLst>
          </p:cNvPr>
          <p:cNvSpPr/>
          <p:nvPr/>
        </p:nvSpPr>
        <p:spPr>
          <a:xfrm>
            <a:off x="48084" y="5985474"/>
            <a:ext cx="12732063" cy="830997"/>
          </a:xfrm>
          <a:prstGeom prst="rect">
            <a:avLst/>
          </a:prstGeom>
        </p:spPr>
        <p:txBody>
          <a:bodyPr wrap="square">
            <a:spAutoFit/>
          </a:bodyPr>
          <a:lstStyle/>
          <a:p>
            <a:pPr algn="just"/>
            <a:r>
              <a:rPr lang="en-GB" sz="2400" b="1" dirty="0"/>
              <a:t>The Archaeological Park of the Colosseum with around of 8 </a:t>
            </a:r>
            <a:r>
              <a:rPr lang="en-GB" sz="2400" b="1" dirty="0" err="1"/>
              <a:t>MLn</a:t>
            </a:r>
            <a:r>
              <a:rPr lang="en-GB" sz="2400" b="1" dirty="0"/>
              <a:t> of tourists every year is one of the most archaeological visited CH at worldwide.</a:t>
            </a:r>
          </a:p>
        </p:txBody>
      </p:sp>
      <p:pic>
        <p:nvPicPr>
          <p:cNvPr id="16" name="Immagine 15" descr="Logo-MiBACT-2019">
            <a:extLst>
              <a:ext uri="{FF2B5EF4-FFF2-40B4-BE49-F238E27FC236}">
                <a16:creationId xmlns:a16="http://schemas.microsoft.com/office/drawing/2014/main" id="{3FF8A408-6A84-4A8C-8F9E-FFFA153A9176}"/>
              </a:ext>
            </a:extLst>
          </p:cNvPr>
          <p:cNvPicPr>
            <a:picLocks noChangeAspect="1"/>
          </p:cNvPicPr>
          <p:nvPr/>
        </p:nvPicPr>
        <p:blipFill>
          <a:blip r:embed="rId6">
            <a:extLst>
              <a:ext uri="{28A0092B-C50C-407E-A947-70E740481C1C}">
                <a14:useLocalDpi xmlns:a14="http://schemas.microsoft.com/office/drawing/2010/main" val="0"/>
              </a:ext>
            </a:extLst>
          </a:blip>
          <a:srcRect t="1607"/>
          <a:stretch>
            <a:fillRect/>
          </a:stretch>
        </p:blipFill>
        <p:spPr bwMode="auto">
          <a:xfrm>
            <a:off x="5397591" y="92509"/>
            <a:ext cx="1668859" cy="627491"/>
          </a:xfrm>
          <a:prstGeom prst="rect">
            <a:avLst/>
          </a:prstGeom>
          <a:noFill/>
          <a:ln>
            <a:noFill/>
          </a:ln>
        </p:spPr>
      </p:pic>
      <p:pic>
        <p:nvPicPr>
          <p:cNvPr id="11" name="Immagine 10">
            <a:extLst>
              <a:ext uri="{FF2B5EF4-FFF2-40B4-BE49-F238E27FC236}">
                <a16:creationId xmlns:a16="http://schemas.microsoft.com/office/drawing/2014/main" id="{350D399A-23D0-45BD-AFAC-361339FE94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097" t="30287" r="8324" b="31714"/>
          <a:stretch/>
        </p:blipFill>
        <p:spPr>
          <a:xfrm>
            <a:off x="7341505" y="46254"/>
            <a:ext cx="2212462" cy="720000"/>
          </a:xfrm>
          <a:prstGeom prst="rect">
            <a:avLst/>
          </a:prstGeom>
        </p:spPr>
      </p:pic>
      <p:pic>
        <p:nvPicPr>
          <p:cNvPr id="17" name="Immagine 16">
            <a:extLst>
              <a:ext uri="{FF2B5EF4-FFF2-40B4-BE49-F238E27FC236}">
                <a16:creationId xmlns:a16="http://schemas.microsoft.com/office/drawing/2014/main" id="{2A7BE303-FBBB-4222-821F-6EF634BE26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44" t="33500" r="8871" b="35703"/>
          <a:stretch/>
        </p:blipFill>
        <p:spPr>
          <a:xfrm>
            <a:off x="11561763" y="9307222"/>
            <a:ext cx="1443037" cy="387505"/>
          </a:xfrm>
          <a:prstGeom prst="rect">
            <a:avLst/>
          </a:prstGeom>
        </p:spPr>
      </p:pic>
    </p:spTree>
    <p:extLst>
      <p:ext uri="{BB962C8B-B14F-4D97-AF65-F5344CB8AC3E}">
        <p14:creationId xmlns:p14="http://schemas.microsoft.com/office/powerpoint/2010/main" val="448580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92FB227-9825-43A4-AA1F-EA8E68418C6D}"/>
              </a:ext>
            </a:extLst>
          </p:cNvPr>
          <p:cNvSpPr/>
          <p:nvPr/>
        </p:nvSpPr>
        <p:spPr>
          <a:xfrm>
            <a:off x="0" y="1"/>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cxnSp>
        <p:nvCxnSpPr>
          <p:cNvPr id="17" name="Connettore 1 10">
            <a:extLst>
              <a:ext uri="{FF2B5EF4-FFF2-40B4-BE49-F238E27FC236}">
                <a16:creationId xmlns:a16="http://schemas.microsoft.com/office/drawing/2014/main" id="{2EDB9DE6-DE79-4FB9-A552-44B4C92E1FF9}"/>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4">
            <a:extLst>
              <a:ext uri="{FF2B5EF4-FFF2-40B4-BE49-F238E27FC236}">
                <a16:creationId xmlns:a16="http://schemas.microsoft.com/office/drawing/2014/main" id="{5AD614CF-EAAD-4008-8704-532D77EA42CB}"/>
              </a:ext>
            </a:extLst>
          </p:cNvPr>
          <p:cNvSpPr>
            <a:spLocks/>
          </p:cNvSpPr>
          <p:nvPr/>
        </p:nvSpPr>
        <p:spPr bwMode="auto">
          <a:xfrm>
            <a:off x="689781" y="1548430"/>
            <a:ext cx="5192377" cy="386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sz="2276" b="1" dirty="0">
                <a:latin typeface="Calibri bold"/>
                <a:ea typeface="ＭＳ Ｐゴシック" charset="0"/>
                <a:cs typeface="Calibri bold"/>
                <a:sym typeface="Calibri Bold" charset="0"/>
              </a:rPr>
              <a:t>PALATINO</a:t>
            </a:r>
            <a:r>
              <a:rPr lang="en-US" sz="2276" b="1" dirty="0">
                <a:latin typeface="Calibri bold"/>
                <a:ea typeface="ＭＳ Ｐゴシック" charset="0"/>
                <a:cs typeface="Calibri bold"/>
                <a:sym typeface="Calibri" charset="0"/>
              </a:rPr>
              <a:t>: </a:t>
            </a:r>
          </a:p>
          <a:p>
            <a:pPr algn="l">
              <a:buFontTx/>
              <a:buAutoNum type="romanU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Zona</a:t>
            </a: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arcaica</a:t>
            </a:r>
            <a:r>
              <a:rPr lang="en-US" sz="2276" dirty="0">
                <a:latin typeface="Calibri" charset="0"/>
                <a:ea typeface="ＭＳ Ｐゴシック" charset="0"/>
                <a:cs typeface="Calibri" charset="0"/>
                <a:sym typeface="Calibri" charset="0"/>
              </a:rPr>
              <a:t> </a:t>
            </a:r>
          </a:p>
          <a:p>
            <a:pPr algn="l">
              <a:buFontTx/>
              <a:buAutoNum type="romanU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Complesso</a:t>
            </a: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Augusteo</a:t>
            </a:r>
            <a:r>
              <a:rPr lang="en-US" sz="2276" dirty="0">
                <a:latin typeface="Calibri" charset="0"/>
                <a:ea typeface="ＭＳ Ｐゴシック" charset="0"/>
                <a:cs typeface="Calibri" charset="0"/>
                <a:sym typeface="Calibri" charset="0"/>
              </a:rPr>
              <a:t> </a:t>
            </a:r>
          </a:p>
          <a:p>
            <a:pPr algn="l">
              <a:buFontTx/>
              <a:buAutoNum type="romanU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Domus</a:t>
            </a: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Tiberiana</a:t>
            </a:r>
            <a:r>
              <a:rPr lang="en-US" sz="2276" dirty="0">
                <a:latin typeface="Calibri" charset="0"/>
                <a:ea typeface="ＭＳ Ｐゴシック" charset="0"/>
                <a:cs typeface="Calibri" charset="0"/>
                <a:sym typeface="Calibri" charset="0"/>
              </a:rPr>
              <a:t> </a:t>
            </a:r>
          </a:p>
          <a:p>
            <a:pPr algn="l">
              <a:buFontTx/>
              <a:buAutoNum type="romanU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Palazzi</a:t>
            </a: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Imperiali</a:t>
            </a:r>
            <a:r>
              <a:rPr lang="en-US" sz="2276" dirty="0">
                <a:latin typeface="Calibri" charset="0"/>
                <a:ea typeface="ＭＳ Ｐゴシック" charset="0"/>
                <a:cs typeface="Calibri" charset="0"/>
                <a:sym typeface="Calibri" charset="0"/>
              </a:rPr>
              <a:t> </a:t>
            </a:r>
          </a:p>
          <a:p>
            <a:pPr algn="l">
              <a:buFontTx/>
              <a:buAutoNum type="romanU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Vigna</a:t>
            </a: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Barberini</a:t>
            </a:r>
            <a:r>
              <a:rPr lang="en-US" sz="2276" dirty="0">
                <a:latin typeface="Calibri" charset="0"/>
                <a:ea typeface="ＭＳ Ｐゴシック" charset="0"/>
                <a:cs typeface="Calibri" charset="0"/>
                <a:sym typeface="Calibri" charset="0"/>
              </a:rPr>
              <a:t> e </a:t>
            </a:r>
            <a:br>
              <a:rPr lang="en-US" sz="2276" dirty="0">
                <a:latin typeface="Calibri" charset="0"/>
                <a:ea typeface="ＭＳ Ｐゴシック" charset="0"/>
                <a:cs typeface="Calibri" charset="0"/>
                <a:sym typeface="Calibri" charset="0"/>
              </a:rPr>
            </a:b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pendice</a:t>
            </a:r>
            <a:r>
              <a:rPr lang="en-US" sz="2276" dirty="0">
                <a:latin typeface="Calibri" charset="0"/>
                <a:ea typeface="ＭＳ Ｐゴシック" charset="0"/>
                <a:cs typeface="Calibri" charset="0"/>
                <a:sym typeface="Calibri" charset="0"/>
              </a:rPr>
              <a:t> E del Palatino </a:t>
            </a:r>
          </a:p>
          <a:p>
            <a:pPr algn="l">
              <a:buFontTx/>
              <a:buAutoNum type="romanU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Pendice</a:t>
            </a:r>
            <a:r>
              <a:rPr lang="en-US" sz="2276" dirty="0">
                <a:latin typeface="Calibri" charset="0"/>
                <a:ea typeface="ＭＳ Ｐゴシック" charset="0"/>
                <a:cs typeface="Calibri" charset="0"/>
                <a:sym typeface="Calibri" charset="0"/>
              </a:rPr>
              <a:t> S del Palatino </a:t>
            </a:r>
          </a:p>
          <a:p>
            <a:pPr algn="l">
              <a:buFontTx/>
              <a:buAutoNum type="romanUcPeriod"/>
            </a:pPr>
            <a:r>
              <a:rPr lang="en-US" sz="2276" dirty="0">
                <a:latin typeface="Calibri" charset="0"/>
                <a:ea typeface="ＭＳ Ｐゴシック" charset="0"/>
                <a:cs typeface="Calibri" charset="0"/>
                <a:sym typeface="Calibri" charset="0"/>
              </a:rPr>
              <a:t> S. Maria Antiqua e </a:t>
            </a:r>
            <a:r>
              <a:rPr lang="en-US" sz="2276" dirty="0" err="1">
                <a:latin typeface="Calibri" charset="0"/>
                <a:ea typeface="ＭＳ Ｐゴシック" charset="0"/>
                <a:cs typeface="Calibri" charset="0"/>
                <a:sym typeface="Calibri" charset="0"/>
              </a:rPr>
              <a:t>pendice</a:t>
            </a:r>
            <a:r>
              <a:rPr lang="en-US" sz="2276" dirty="0">
                <a:latin typeface="Calibri" charset="0"/>
                <a:ea typeface="ＭＳ Ｐゴシック" charset="0"/>
                <a:cs typeface="Calibri" charset="0"/>
                <a:sym typeface="Calibri" charset="0"/>
              </a:rPr>
              <a:t>    </a:t>
            </a:r>
            <a:br>
              <a:rPr lang="en-US" sz="2276" dirty="0">
                <a:latin typeface="Calibri" charset="0"/>
                <a:ea typeface="ＭＳ Ｐゴシック" charset="0"/>
                <a:cs typeface="Calibri" charset="0"/>
                <a:sym typeface="Calibri" charset="0"/>
              </a:rPr>
            </a:br>
            <a:r>
              <a:rPr lang="en-US" sz="2276" dirty="0">
                <a:latin typeface="Calibri" charset="0"/>
                <a:ea typeface="ＭＳ Ｐゴシック" charset="0"/>
                <a:cs typeface="Calibri" charset="0"/>
                <a:sym typeface="Calibri" charset="0"/>
              </a:rPr>
              <a:t>       O del Palatino </a:t>
            </a:r>
          </a:p>
          <a:p>
            <a:pPr algn="l">
              <a:buFontTx/>
              <a:buAutoNum type="romanU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Orti</a:t>
            </a: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Farnesiani</a:t>
            </a:r>
            <a:r>
              <a:rPr lang="en-US" sz="2276" dirty="0">
                <a:latin typeface="Calibri" charset="0"/>
                <a:ea typeface="ＭＳ Ｐゴシック" charset="0"/>
                <a:cs typeface="Calibri" charset="0"/>
                <a:sym typeface="Calibri" charset="0"/>
              </a:rPr>
              <a:t> </a:t>
            </a:r>
          </a:p>
          <a:p>
            <a:pPr algn="l"/>
            <a:endParaRPr lang="en-US" sz="2276" dirty="0">
              <a:latin typeface="Calibri" charset="0"/>
              <a:ea typeface="ＭＳ Ｐゴシック" charset="0"/>
              <a:cs typeface="Calibri" charset="0"/>
              <a:sym typeface="Calibri" charset="0"/>
            </a:endParaRPr>
          </a:p>
          <a:p>
            <a:pPr algn="l"/>
            <a:endParaRPr lang="en-US" sz="2276" dirty="0">
              <a:latin typeface="Calibri Bold" charset="0"/>
              <a:ea typeface="ＭＳ Ｐゴシック" charset="0"/>
              <a:cs typeface="Calibri Bold" charset="0"/>
              <a:sym typeface="Calibri Bold" charset="0"/>
            </a:endParaRPr>
          </a:p>
        </p:txBody>
      </p:sp>
      <p:sp>
        <p:nvSpPr>
          <p:cNvPr id="7" name="Rectangle 5">
            <a:extLst>
              <a:ext uri="{FF2B5EF4-FFF2-40B4-BE49-F238E27FC236}">
                <a16:creationId xmlns:a16="http://schemas.microsoft.com/office/drawing/2014/main" id="{36869AED-7631-45AA-AF1F-1CAC0BA66F7E}"/>
              </a:ext>
            </a:extLst>
          </p:cNvPr>
          <p:cNvSpPr>
            <a:spLocks/>
          </p:cNvSpPr>
          <p:nvPr/>
        </p:nvSpPr>
        <p:spPr bwMode="auto">
          <a:xfrm>
            <a:off x="967117" y="5891110"/>
            <a:ext cx="3384643" cy="31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l"/>
            <a:r>
              <a:rPr lang="en-US" sz="2276" b="1" dirty="0">
                <a:latin typeface="Calibri Bold" charset="0"/>
                <a:ea typeface="ＭＳ Ｐゴシック" charset="0"/>
                <a:cs typeface="Calibri Bold" charset="0"/>
                <a:sym typeface="Calibri Bold" charset="0"/>
              </a:rPr>
              <a:t>FORO ROMANO: </a:t>
            </a:r>
          </a:p>
          <a:p>
            <a:pPr algn="l">
              <a:buFontTx/>
              <a:buAutoNum type="arabi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Pendice</a:t>
            </a:r>
            <a:r>
              <a:rPr lang="en-US" sz="2276" dirty="0">
                <a:latin typeface="Calibri" charset="0"/>
                <a:ea typeface="ＭＳ Ｐゴシック" charset="0"/>
                <a:cs typeface="Calibri" charset="0"/>
                <a:sym typeface="Calibri" charset="0"/>
              </a:rPr>
              <a:t> del </a:t>
            </a:r>
            <a:r>
              <a:rPr lang="en-US" sz="2276" dirty="0" err="1">
                <a:latin typeface="Calibri" charset="0"/>
                <a:ea typeface="ＭＳ Ｐゴシック" charset="0"/>
                <a:cs typeface="Calibri" charset="0"/>
                <a:sym typeface="Calibri" charset="0"/>
              </a:rPr>
              <a:t>Campidoglio</a:t>
            </a:r>
            <a:r>
              <a:rPr lang="en-US" sz="2276" dirty="0">
                <a:latin typeface="Calibri" charset="0"/>
                <a:ea typeface="ＭＳ Ｐゴシック" charset="0"/>
                <a:cs typeface="Calibri" charset="0"/>
                <a:sym typeface="Calibri" charset="0"/>
              </a:rPr>
              <a:t> </a:t>
            </a:r>
          </a:p>
          <a:p>
            <a:pPr algn="l">
              <a:buFontTx/>
              <a:buAutoNum type="arabicPeriod"/>
            </a:pPr>
            <a:r>
              <a:rPr lang="en-US" sz="2276" dirty="0">
                <a:latin typeface="Calibri" charset="0"/>
                <a:ea typeface="ＭＳ Ｐゴシック" charset="0"/>
                <a:cs typeface="Calibri" charset="0"/>
                <a:sym typeface="Calibri" charset="0"/>
              </a:rPr>
              <a:t> Piazza del </a:t>
            </a:r>
            <a:r>
              <a:rPr lang="en-US" sz="2276" dirty="0" err="1">
                <a:latin typeface="Calibri" charset="0"/>
                <a:ea typeface="ＭＳ Ｐゴシック" charset="0"/>
                <a:cs typeface="Calibri" charset="0"/>
                <a:sym typeface="Calibri" charset="0"/>
              </a:rPr>
              <a:t>Foro</a:t>
            </a:r>
            <a:r>
              <a:rPr lang="en-US" sz="2276" dirty="0">
                <a:latin typeface="Calibri" charset="0"/>
                <a:ea typeface="ＭＳ Ｐゴシック" charset="0"/>
                <a:cs typeface="Calibri" charset="0"/>
                <a:sym typeface="Calibri" charset="0"/>
              </a:rPr>
              <a:t> </a:t>
            </a:r>
          </a:p>
          <a:p>
            <a:pPr algn="l">
              <a:buFontTx/>
              <a:buAutoNum type="arabi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Pendici</a:t>
            </a: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della</a:t>
            </a:r>
            <a:r>
              <a:rPr lang="en-US" sz="2276" dirty="0">
                <a:latin typeface="Calibri" charset="0"/>
                <a:ea typeface="ＭＳ Ｐゴシック" charset="0"/>
                <a:cs typeface="Calibri" charset="0"/>
                <a:sym typeface="Calibri" charset="0"/>
              </a:rPr>
              <a:t> Velia </a:t>
            </a:r>
          </a:p>
          <a:p>
            <a:pPr algn="l">
              <a:buFontTx/>
              <a:buAutoNum type="arabicPeriod"/>
            </a:pPr>
            <a:r>
              <a:rPr lang="en-US" sz="2276" dirty="0">
                <a:latin typeface="Calibri" charset="0"/>
                <a:ea typeface="ＭＳ Ｐゴシック" charset="0"/>
                <a:cs typeface="Calibri" charset="0"/>
                <a:sym typeface="Calibri" charset="0"/>
              </a:rPr>
              <a:t> </a:t>
            </a:r>
            <a:r>
              <a:rPr lang="en-US" sz="2276" dirty="0" err="1">
                <a:latin typeface="Calibri" charset="0"/>
                <a:ea typeface="ＭＳ Ｐゴシック" charset="0"/>
                <a:cs typeface="Calibri" charset="0"/>
                <a:sym typeface="Calibri" charset="0"/>
              </a:rPr>
              <a:t>Pendice</a:t>
            </a:r>
            <a:r>
              <a:rPr lang="en-US" sz="2276" dirty="0">
                <a:latin typeface="Calibri" charset="0"/>
                <a:ea typeface="ＭＳ Ｐゴシック" charset="0"/>
                <a:cs typeface="Calibri" charset="0"/>
                <a:sym typeface="Calibri" charset="0"/>
              </a:rPr>
              <a:t> N del Palatino </a:t>
            </a:r>
          </a:p>
          <a:p>
            <a:pPr algn="l"/>
            <a:endParaRPr lang="en-US" sz="2276" dirty="0">
              <a:latin typeface="Calibri Bold" charset="0"/>
              <a:ea typeface="ＭＳ Ｐゴシック" charset="0"/>
              <a:cs typeface="Calibri Bold" charset="0"/>
              <a:sym typeface="Calibri Bold" charset="0"/>
            </a:endParaRPr>
          </a:p>
          <a:p>
            <a:pPr algn="l"/>
            <a:r>
              <a:rPr lang="en-US" sz="2276" b="1" dirty="0">
                <a:latin typeface="Calibri Bold" charset="0"/>
                <a:ea typeface="ＭＳ Ｐゴシック" charset="0"/>
                <a:cs typeface="Calibri Bold" charset="0"/>
                <a:sym typeface="Calibri Bold" charset="0"/>
              </a:rPr>
              <a:t>COLOSSEO</a:t>
            </a:r>
            <a:r>
              <a:rPr lang="en-US" sz="2276" b="1" dirty="0">
                <a:latin typeface="Calibri" charset="0"/>
                <a:ea typeface="ＭＳ Ｐゴシック" charset="0"/>
                <a:cs typeface="Calibri" charset="0"/>
                <a:sym typeface="Calibri" charset="0"/>
              </a:rPr>
              <a:t> </a:t>
            </a:r>
          </a:p>
          <a:p>
            <a:pPr algn="l"/>
            <a:endParaRPr lang="en-US" sz="2276" b="1" dirty="0">
              <a:latin typeface="Calibri" charset="0"/>
              <a:ea typeface="ＭＳ Ｐゴシック" charset="0"/>
              <a:cs typeface="Calibri" charset="0"/>
              <a:sym typeface="Calibri" charset="0"/>
            </a:endParaRPr>
          </a:p>
          <a:p>
            <a:pPr algn="l"/>
            <a:r>
              <a:rPr lang="en-US" sz="2276" b="1" dirty="0">
                <a:latin typeface="Calibri Bold" charset="0"/>
                <a:ea typeface="ＭＳ Ｐゴシック" charset="0"/>
                <a:cs typeface="Calibri Bold" charset="0"/>
                <a:sym typeface="Calibri Bold" charset="0"/>
              </a:rPr>
              <a:t>DOMUS AUREA </a:t>
            </a:r>
          </a:p>
        </p:txBody>
      </p:sp>
      <p:sp>
        <p:nvSpPr>
          <p:cNvPr id="35" name="Oval 33">
            <a:extLst>
              <a:ext uri="{FF2B5EF4-FFF2-40B4-BE49-F238E27FC236}">
                <a16:creationId xmlns:a16="http://schemas.microsoft.com/office/drawing/2014/main" id="{710C5A79-B38B-4E5F-84BA-00B5BE7AAF86}"/>
              </a:ext>
            </a:extLst>
          </p:cNvPr>
          <p:cNvSpPr>
            <a:spLocks/>
          </p:cNvSpPr>
          <p:nvPr/>
        </p:nvSpPr>
        <p:spPr bwMode="auto">
          <a:xfrm>
            <a:off x="101689" y="1579387"/>
            <a:ext cx="258796" cy="262916"/>
          </a:xfrm>
          <a:prstGeom prst="ellipse">
            <a:avLst/>
          </a:prstGeom>
          <a:solidFill>
            <a:srgbClr val="999999">
              <a:alpha val="40999"/>
            </a:srgbClr>
          </a:solidFill>
          <a:ln>
            <a:noFill/>
          </a:ln>
          <a:extLst>
            <a:ext uri="{91240B29-F687-4F45-9708-019B960494DF}">
              <a14:hiddenLine xmlns:a14="http://schemas.microsoft.com/office/drawing/2010/main" w="25400" cap="flat">
                <a:solidFill>
                  <a:schemeClr val="tx1">
                    <a:alpha val="40999"/>
                  </a:schemeClr>
                </a:solidFill>
                <a:miter lim="800000"/>
                <a:headEnd type="none" w="med" len="med"/>
                <a:tailEnd type="none" w="med" len="med"/>
              </a14:hiddenLine>
            </a:ext>
          </a:extLst>
        </p:spPr>
        <p:txBody>
          <a:bodyPr lIns="0" tIns="0" rIns="0" bIns="0"/>
          <a:lstStyle/>
          <a:p>
            <a:endParaRPr lang="es-ES" sz="1463"/>
          </a:p>
        </p:txBody>
      </p:sp>
      <p:sp>
        <p:nvSpPr>
          <p:cNvPr id="36" name="Oval 34">
            <a:extLst>
              <a:ext uri="{FF2B5EF4-FFF2-40B4-BE49-F238E27FC236}">
                <a16:creationId xmlns:a16="http://schemas.microsoft.com/office/drawing/2014/main" id="{61A33F14-2621-467E-AED2-A848E48A8629}"/>
              </a:ext>
            </a:extLst>
          </p:cNvPr>
          <p:cNvSpPr>
            <a:spLocks/>
          </p:cNvSpPr>
          <p:nvPr/>
        </p:nvSpPr>
        <p:spPr bwMode="auto">
          <a:xfrm>
            <a:off x="398552" y="5954414"/>
            <a:ext cx="258796" cy="262916"/>
          </a:xfrm>
          <a:prstGeom prst="ellipse">
            <a:avLst/>
          </a:prstGeom>
          <a:solidFill>
            <a:srgbClr val="FFFF00">
              <a:alpha val="40999"/>
            </a:srgbClr>
          </a:solidFill>
          <a:ln>
            <a:noFill/>
          </a:ln>
          <a:extLst>
            <a:ext uri="{91240B29-F687-4F45-9708-019B960494DF}">
              <a14:hiddenLine xmlns:a14="http://schemas.microsoft.com/office/drawing/2010/main" w="25400" cap="flat">
                <a:solidFill>
                  <a:schemeClr val="tx1">
                    <a:alpha val="40999"/>
                  </a:schemeClr>
                </a:solidFill>
                <a:miter lim="800000"/>
                <a:headEnd type="none" w="med" len="med"/>
                <a:tailEnd type="none" w="med" len="med"/>
              </a14:hiddenLine>
            </a:ext>
          </a:extLst>
        </p:spPr>
        <p:txBody>
          <a:bodyPr lIns="0" tIns="0" rIns="0" bIns="0"/>
          <a:lstStyle/>
          <a:p>
            <a:endParaRPr lang="es-ES" sz="1463" dirty="0"/>
          </a:p>
        </p:txBody>
      </p:sp>
      <p:sp>
        <p:nvSpPr>
          <p:cNvPr id="37" name="Oval 35">
            <a:extLst>
              <a:ext uri="{FF2B5EF4-FFF2-40B4-BE49-F238E27FC236}">
                <a16:creationId xmlns:a16="http://schemas.microsoft.com/office/drawing/2014/main" id="{F2E55929-ABC0-460A-812A-4C0E392E4752}"/>
              </a:ext>
            </a:extLst>
          </p:cNvPr>
          <p:cNvSpPr>
            <a:spLocks/>
          </p:cNvSpPr>
          <p:nvPr/>
        </p:nvSpPr>
        <p:spPr bwMode="auto">
          <a:xfrm>
            <a:off x="430640" y="8029862"/>
            <a:ext cx="258796" cy="262916"/>
          </a:xfrm>
          <a:prstGeom prst="ellipse">
            <a:avLst/>
          </a:prstGeom>
          <a:solidFill>
            <a:srgbClr val="FF8000">
              <a:alpha val="40999"/>
            </a:srgbClr>
          </a:solidFill>
          <a:ln>
            <a:noFill/>
          </a:ln>
          <a:extLst>
            <a:ext uri="{91240B29-F687-4F45-9708-019B960494DF}">
              <a14:hiddenLine xmlns:a14="http://schemas.microsoft.com/office/drawing/2010/main" w="25400" cap="flat">
                <a:solidFill>
                  <a:schemeClr val="tx1">
                    <a:alpha val="40999"/>
                  </a:schemeClr>
                </a:solidFill>
                <a:miter lim="800000"/>
                <a:headEnd type="none" w="med" len="med"/>
                <a:tailEnd type="none" w="med" len="med"/>
              </a14:hiddenLine>
            </a:ext>
          </a:extLst>
        </p:spPr>
        <p:txBody>
          <a:bodyPr lIns="0" tIns="0" rIns="0" bIns="0"/>
          <a:lstStyle/>
          <a:p>
            <a:endParaRPr lang="es-ES" sz="1463"/>
          </a:p>
        </p:txBody>
      </p:sp>
      <p:sp>
        <p:nvSpPr>
          <p:cNvPr id="38" name="Oval 36">
            <a:extLst>
              <a:ext uri="{FF2B5EF4-FFF2-40B4-BE49-F238E27FC236}">
                <a16:creationId xmlns:a16="http://schemas.microsoft.com/office/drawing/2014/main" id="{9B0DAB16-C5E8-4B48-8517-C7E3C2549314}"/>
              </a:ext>
            </a:extLst>
          </p:cNvPr>
          <p:cNvSpPr>
            <a:spLocks/>
          </p:cNvSpPr>
          <p:nvPr/>
        </p:nvSpPr>
        <p:spPr bwMode="auto">
          <a:xfrm>
            <a:off x="428308" y="8668080"/>
            <a:ext cx="258796" cy="262916"/>
          </a:xfrm>
          <a:prstGeom prst="ellipse">
            <a:avLst/>
          </a:prstGeom>
          <a:solidFill>
            <a:srgbClr val="00FFFF">
              <a:alpha val="40999"/>
            </a:srgbClr>
          </a:solidFill>
          <a:ln>
            <a:noFill/>
          </a:ln>
          <a:extLst>
            <a:ext uri="{91240B29-F687-4F45-9708-019B960494DF}">
              <a14:hiddenLine xmlns:a14="http://schemas.microsoft.com/office/drawing/2010/main" w="25400" cap="flat">
                <a:solidFill>
                  <a:schemeClr val="tx1">
                    <a:alpha val="40999"/>
                  </a:schemeClr>
                </a:solidFill>
                <a:miter lim="800000"/>
                <a:headEnd type="none" w="med" len="med"/>
                <a:tailEnd type="none" w="med" len="med"/>
              </a14:hiddenLine>
            </a:ext>
          </a:extLst>
        </p:spPr>
        <p:txBody>
          <a:bodyPr lIns="0" tIns="0" rIns="0" bIns="0"/>
          <a:lstStyle/>
          <a:p>
            <a:endParaRPr lang="es-ES" sz="1463"/>
          </a:p>
        </p:txBody>
      </p:sp>
      <p:grpSp>
        <p:nvGrpSpPr>
          <p:cNvPr id="3" name="Gruppo 2">
            <a:extLst>
              <a:ext uri="{FF2B5EF4-FFF2-40B4-BE49-F238E27FC236}">
                <a16:creationId xmlns:a16="http://schemas.microsoft.com/office/drawing/2014/main" id="{649E010B-8E47-47EB-BA73-8DB70F58A278}"/>
              </a:ext>
            </a:extLst>
          </p:cNvPr>
          <p:cNvGrpSpPr/>
          <p:nvPr/>
        </p:nvGrpSpPr>
        <p:grpSpPr>
          <a:xfrm>
            <a:off x="6059667" y="1452768"/>
            <a:ext cx="6738369" cy="6848065"/>
            <a:chOff x="5150244" y="1818308"/>
            <a:chExt cx="3511600" cy="3547877"/>
          </a:xfrm>
        </p:grpSpPr>
        <p:pic>
          <p:nvPicPr>
            <p:cNvPr id="8" name="Picture 6">
              <a:extLst>
                <a:ext uri="{FF2B5EF4-FFF2-40B4-BE49-F238E27FC236}">
                  <a16:creationId xmlns:a16="http://schemas.microsoft.com/office/drawing/2014/main" id="{1E8357DF-F49E-4920-8581-0DED28659C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0244" y="1818308"/>
              <a:ext cx="3511600" cy="354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Freeform 7">
              <a:extLst>
                <a:ext uri="{FF2B5EF4-FFF2-40B4-BE49-F238E27FC236}">
                  <a16:creationId xmlns:a16="http://schemas.microsoft.com/office/drawing/2014/main" id="{F27F314F-D701-431B-B05C-0A6AE5509861}"/>
                </a:ext>
              </a:extLst>
            </p:cNvPr>
            <p:cNvSpPr>
              <a:spLocks/>
            </p:cNvSpPr>
            <p:nvPr/>
          </p:nvSpPr>
          <p:spPr bwMode="auto">
            <a:xfrm>
              <a:off x="6808098" y="3237641"/>
              <a:ext cx="731885" cy="1378521"/>
            </a:xfrm>
            <a:custGeom>
              <a:avLst/>
              <a:gdLst>
                <a:gd name="T0" fmla="*/ 21600 w 21600"/>
                <a:gd name="T1" fmla="*/ 2288 h 21600"/>
                <a:gd name="T2" fmla="*/ 9826 w 21600"/>
                <a:gd name="T3" fmla="*/ 0 h 21600"/>
                <a:gd name="T4" fmla="*/ 9005 w 21600"/>
                <a:gd name="T5" fmla="*/ 497 h 21600"/>
                <a:gd name="T6" fmla="*/ 6230 w 21600"/>
                <a:gd name="T7" fmla="*/ 636 h 21600"/>
                <a:gd name="T8" fmla="*/ 0 w 21600"/>
                <a:gd name="T9" fmla="*/ 6887 h 21600"/>
                <a:gd name="T10" fmla="*/ 10729 w 21600"/>
                <a:gd name="T11" fmla="*/ 9305 h 21600"/>
                <a:gd name="T12" fmla="*/ 10462 w 21600"/>
                <a:gd name="T13" fmla="*/ 10290 h 21600"/>
                <a:gd name="T14" fmla="*/ 1675 w 21600"/>
                <a:gd name="T15" fmla="*/ 15308 h 21600"/>
                <a:gd name="T16" fmla="*/ 2584 w 21600"/>
                <a:gd name="T17" fmla="*/ 16990 h 21600"/>
                <a:gd name="T18" fmla="*/ 5654 w 21600"/>
                <a:gd name="T19" fmla="*/ 19661 h 21600"/>
                <a:gd name="T20" fmla="*/ 14266 w 21600"/>
                <a:gd name="T21" fmla="*/ 21600 h 21600"/>
                <a:gd name="T22" fmla="*/ 21600 w 21600"/>
                <a:gd name="T23" fmla="*/ 2288 h 21600"/>
                <a:gd name="T24" fmla="*/ 21600 w 21600"/>
                <a:gd name="T25" fmla="*/ 228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21600" y="2288"/>
                  </a:moveTo>
                  <a:lnTo>
                    <a:pt x="9826" y="0"/>
                  </a:lnTo>
                  <a:lnTo>
                    <a:pt x="9005" y="497"/>
                  </a:lnTo>
                  <a:lnTo>
                    <a:pt x="6230" y="636"/>
                  </a:lnTo>
                  <a:lnTo>
                    <a:pt x="0" y="6887"/>
                  </a:lnTo>
                  <a:lnTo>
                    <a:pt x="10729" y="9305"/>
                  </a:lnTo>
                  <a:lnTo>
                    <a:pt x="10462" y="10290"/>
                  </a:lnTo>
                  <a:lnTo>
                    <a:pt x="1675" y="15308"/>
                  </a:lnTo>
                  <a:lnTo>
                    <a:pt x="2584" y="16990"/>
                  </a:lnTo>
                  <a:lnTo>
                    <a:pt x="5654" y="19661"/>
                  </a:lnTo>
                  <a:lnTo>
                    <a:pt x="14266" y="21600"/>
                  </a:lnTo>
                  <a:lnTo>
                    <a:pt x="21600" y="2288"/>
                  </a:lnTo>
                  <a:close/>
                  <a:moveTo>
                    <a:pt x="21600" y="2288"/>
                  </a:moveTo>
                </a:path>
              </a:pathLst>
            </a:custGeom>
            <a:solidFill>
              <a:schemeClr val="accent1">
                <a:alpha val="34000"/>
              </a:schemeClr>
            </a:solidFill>
            <a:ln>
              <a:noFill/>
            </a:ln>
            <a:extLst>
              <a:ext uri="{91240B29-F687-4F45-9708-019B960494DF}">
                <a14:hiddenLine xmlns:a14="http://schemas.microsoft.com/office/drawing/2010/main" w="25400" cap="flat">
                  <a:solidFill>
                    <a:schemeClr val="tx1">
                      <a:alpha val="34000"/>
                    </a:schemeClr>
                  </a:solidFill>
                  <a:miter lim="800000"/>
                  <a:headEnd type="none" w="med" len="med"/>
                  <a:tailEnd type="none" w="med" len="med"/>
                </a14:hiddenLine>
              </a:ext>
            </a:extLst>
          </p:spPr>
          <p:txBody>
            <a:bodyPr lIns="0" tIns="0" rIns="0" bIns="0"/>
            <a:lstStyle/>
            <a:p>
              <a:endParaRPr lang="es-ES" sz="1463"/>
            </a:p>
          </p:txBody>
        </p:sp>
        <p:sp>
          <p:nvSpPr>
            <p:cNvPr id="11" name="Freeform 8">
              <a:extLst>
                <a:ext uri="{FF2B5EF4-FFF2-40B4-BE49-F238E27FC236}">
                  <a16:creationId xmlns:a16="http://schemas.microsoft.com/office/drawing/2014/main" id="{886989EA-A48C-4D8E-9A72-9A8FFFD998A9}"/>
                </a:ext>
              </a:extLst>
            </p:cNvPr>
            <p:cNvSpPr>
              <a:spLocks/>
            </p:cNvSpPr>
            <p:nvPr/>
          </p:nvSpPr>
          <p:spPr bwMode="auto">
            <a:xfrm>
              <a:off x="6031773" y="4124609"/>
              <a:ext cx="1275131" cy="935036"/>
            </a:xfrm>
            <a:custGeom>
              <a:avLst/>
              <a:gdLst>
                <a:gd name="T0" fmla="*/ 21600 w 21600"/>
                <a:gd name="T1" fmla="*/ 11841 h 21600"/>
                <a:gd name="T2" fmla="*/ 16314 w 21600"/>
                <a:gd name="T3" fmla="*/ 8878 h 21600"/>
                <a:gd name="T4" fmla="*/ 15392 w 21600"/>
                <a:gd name="T5" fmla="*/ 7264 h 21600"/>
                <a:gd name="T6" fmla="*/ 14358 w 21600"/>
                <a:gd name="T7" fmla="*/ 10939 h 21600"/>
                <a:gd name="T8" fmla="*/ 15820 w 21600"/>
                <a:gd name="T9" fmla="*/ 12770 h 21600"/>
                <a:gd name="T10" fmla="*/ 14405 w 21600"/>
                <a:gd name="T11" fmla="*/ 15346 h 21600"/>
                <a:gd name="T12" fmla="*/ 6417 w 21600"/>
                <a:gd name="T13" fmla="*/ 7635 h 21600"/>
                <a:gd name="T14" fmla="*/ 7089 w 21600"/>
                <a:gd name="T15" fmla="*/ 5910 h 21600"/>
                <a:gd name="T16" fmla="*/ 2921 w 21600"/>
                <a:gd name="T17" fmla="*/ 0 h 21600"/>
                <a:gd name="T18" fmla="*/ 1278 w 21600"/>
                <a:gd name="T19" fmla="*/ 1188 h 21600"/>
                <a:gd name="T20" fmla="*/ 0 w 21600"/>
                <a:gd name="T21" fmla="*/ 3500 h 21600"/>
                <a:gd name="T22" fmla="*/ 16342 w 21600"/>
                <a:gd name="T23" fmla="*/ 20446 h 21600"/>
                <a:gd name="T24" fmla="*/ 17685 w 21600"/>
                <a:gd name="T25" fmla="*/ 21600 h 21600"/>
                <a:gd name="T26" fmla="*/ 19750 w 21600"/>
                <a:gd name="T27" fmla="*/ 20655 h 21600"/>
                <a:gd name="T28" fmla="*/ 21600 w 21600"/>
                <a:gd name="T29" fmla="*/ 11841 h 21600"/>
                <a:gd name="T30" fmla="*/ 21600 w 21600"/>
                <a:gd name="T31" fmla="*/ 1184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21600" y="11841"/>
                  </a:moveTo>
                  <a:lnTo>
                    <a:pt x="16314" y="8878"/>
                  </a:lnTo>
                  <a:lnTo>
                    <a:pt x="15392" y="7264"/>
                  </a:lnTo>
                  <a:lnTo>
                    <a:pt x="14358" y="10939"/>
                  </a:lnTo>
                  <a:lnTo>
                    <a:pt x="15820" y="12770"/>
                  </a:lnTo>
                  <a:lnTo>
                    <a:pt x="14405" y="15346"/>
                  </a:lnTo>
                  <a:lnTo>
                    <a:pt x="6417" y="7635"/>
                  </a:lnTo>
                  <a:lnTo>
                    <a:pt x="7089" y="5910"/>
                  </a:lnTo>
                  <a:lnTo>
                    <a:pt x="2921" y="0"/>
                  </a:lnTo>
                  <a:lnTo>
                    <a:pt x="1278" y="1188"/>
                  </a:lnTo>
                  <a:lnTo>
                    <a:pt x="0" y="3500"/>
                  </a:lnTo>
                  <a:lnTo>
                    <a:pt x="16342" y="20446"/>
                  </a:lnTo>
                  <a:lnTo>
                    <a:pt x="17685" y="21600"/>
                  </a:lnTo>
                  <a:lnTo>
                    <a:pt x="19750" y="20655"/>
                  </a:lnTo>
                  <a:lnTo>
                    <a:pt x="21600" y="11841"/>
                  </a:lnTo>
                  <a:close/>
                  <a:moveTo>
                    <a:pt x="21600" y="11841"/>
                  </a:moveTo>
                </a:path>
              </a:pathLst>
            </a:custGeom>
            <a:solidFill>
              <a:schemeClr val="accent1">
                <a:alpha val="45000"/>
              </a:schemeClr>
            </a:solidFill>
            <a:ln>
              <a:noFill/>
            </a:ln>
            <a:extLst>
              <a:ext uri="{91240B29-F687-4F45-9708-019B960494DF}">
                <a14:hiddenLine xmlns:a14="http://schemas.microsoft.com/office/drawing/2010/main" w="25400" cap="flat">
                  <a:solidFill>
                    <a:schemeClr val="tx1">
                      <a:alpha val="45000"/>
                    </a:schemeClr>
                  </a:solidFill>
                  <a:miter lim="800000"/>
                  <a:headEnd type="none" w="med" len="med"/>
                  <a:tailEnd type="none" w="med" len="med"/>
                </a14:hiddenLine>
              </a:ext>
            </a:extLst>
          </p:spPr>
          <p:txBody>
            <a:bodyPr lIns="0" tIns="0" rIns="0" bIns="0"/>
            <a:lstStyle/>
            <a:p>
              <a:endParaRPr lang="es-ES" sz="1463"/>
            </a:p>
          </p:txBody>
        </p:sp>
        <p:sp>
          <p:nvSpPr>
            <p:cNvPr id="12" name="Freeform 9">
              <a:extLst>
                <a:ext uri="{FF2B5EF4-FFF2-40B4-BE49-F238E27FC236}">
                  <a16:creationId xmlns:a16="http://schemas.microsoft.com/office/drawing/2014/main" id="{DAD44204-42C8-459A-BAA4-A5C8AE750D9C}"/>
                </a:ext>
              </a:extLst>
            </p:cNvPr>
            <p:cNvSpPr>
              <a:spLocks/>
            </p:cNvSpPr>
            <p:nvPr/>
          </p:nvSpPr>
          <p:spPr bwMode="auto">
            <a:xfrm>
              <a:off x="5855829" y="3554156"/>
              <a:ext cx="604010" cy="628497"/>
            </a:xfrm>
            <a:custGeom>
              <a:avLst/>
              <a:gdLst>
                <a:gd name="T0" fmla="*/ 0 w 21600"/>
                <a:gd name="T1" fmla="*/ 13585 h 21600"/>
                <a:gd name="T2" fmla="*/ 9401 w 21600"/>
                <a:gd name="T3" fmla="*/ 20617 h 21600"/>
                <a:gd name="T4" fmla="*/ 13043 w 21600"/>
                <a:gd name="T5" fmla="*/ 19009 h 21600"/>
                <a:gd name="T6" fmla="*/ 15029 w 21600"/>
                <a:gd name="T7" fmla="*/ 21600 h 21600"/>
                <a:gd name="T8" fmla="*/ 19753 w 21600"/>
                <a:gd name="T9" fmla="*/ 16088 h 21600"/>
                <a:gd name="T10" fmla="*/ 16639 w 21600"/>
                <a:gd name="T11" fmla="*/ 12071 h 21600"/>
                <a:gd name="T12" fmla="*/ 20090 w 21600"/>
                <a:gd name="T13" fmla="*/ 9765 h 21600"/>
                <a:gd name="T14" fmla="*/ 17312 w 21600"/>
                <a:gd name="T15" fmla="*/ 6686 h 21600"/>
                <a:gd name="T16" fmla="*/ 21600 w 21600"/>
                <a:gd name="T17" fmla="*/ 3218 h 21600"/>
                <a:gd name="T18" fmla="*/ 16342 w 21600"/>
                <a:gd name="T19" fmla="*/ 0 h 21600"/>
                <a:gd name="T20" fmla="*/ 13426 w 21600"/>
                <a:gd name="T21" fmla="*/ 3256 h 21600"/>
                <a:gd name="T22" fmla="*/ 0 w 21600"/>
                <a:gd name="T23" fmla="*/ 13585 h 21600"/>
                <a:gd name="T24" fmla="*/ 0 w 21600"/>
                <a:gd name="T25" fmla="*/ 1358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0" y="13585"/>
                  </a:moveTo>
                  <a:lnTo>
                    <a:pt x="9401" y="20617"/>
                  </a:lnTo>
                  <a:lnTo>
                    <a:pt x="13043" y="19009"/>
                  </a:lnTo>
                  <a:lnTo>
                    <a:pt x="15029" y="21600"/>
                  </a:lnTo>
                  <a:lnTo>
                    <a:pt x="19753" y="16088"/>
                  </a:lnTo>
                  <a:lnTo>
                    <a:pt x="16639" y="12071"/>
                  </a:lnTo>
                  <a:lnTo>
                    <a:pt x="20090" y="9765"/>
                  </a:lnTo>
                  <a:lnTo>
                    <a:pt x="17312" y="6686"/>
                  </a:lnTo>
                  <a:lnTo>
                    <a:pt x="21600" y="3218"/>
                  </a:lnTo>
                  <a:lnTo>
                    <a:pt x="16342" y="0"/>
                  </a:lnTo>
                  <a:lnTo>
                    <a:pt x="13426" y="3256"/>
                  </a:lnTo>
                  <a:lnTo>
                    <a:pt x="0" y="13585"/>
                  </a:lnTo>
                  <a:close/>
                  <a:moveTo>
                    <a:pt x="0" y="13585"/>
                  </a:moveTo>
                </a:path>
              </a:pathLst>
            </a:custGeom>
            <a:solidFill>
              <a:schemeClr val="accent1">
                <a:alpha val="45000"/>
              </a:schemeClr>
            </a:solidFill>
            <a:ln>
              <a:noFill/>
            </a:ln>
            <a:extLst>
              <a:ext uri="{91240B29-F687-4F45-9708-019B960494DF}">
                <a14:hiddenLine xmlns:a14="http://schemas.microsoft.com/office/drawing/2010/main" w="25400" cap="flat">
                  <a:solidFill>
                    <a:schemeClr val="tx1">
                      <a:alpha val="45000"/>
                    </a:schemeClr>
                  </a:solidFill>
                  <a:miter lim="800000"/>
                  <a:headEnd type="none" w="med" len="med"/>
                  <a:tailEnd type="none" w="med" len="med"/>
                </a14:hiddenLine>
              </a:ext>
            </a:extLst>
          </p:spPr>
          <p:txBody>
            <a:bodyPr lIns="0" tIns="0" rIns="0" bIns="0"/>
            <a:lstStyle/>
            <a:p>
              <a:endParaRPr lang="es-ES" sz="1463"/>
            </a:p>
          </p:txBody>
        </p:sp>
        <p:sp>
          <p:nvSpPr>
            <p:cNvPr id="13" name="Freeform 10">
              <a:extLst>
                <a:ext uri="{FF2B5EF4-FFF2-40B4-BE49-F238E27FC236}">
                  <a16:creationId xmlns:a16="http://schemas.microsoft.com/office/drawing/2014/main" id="{99B68C9D-53A2-4A70-9C45-391F0802AE2B}"/>
                </a:ext>
              </a:extLst>
            </p:cNvPr>
            <p:cNvSpPr>
              <a:spLocks/>
            </p:cNvSpPr>
            <p:nvPr/>
          </p:nvSpPr>
          <p:spPr bwMode="auto">
            <a:xfrm>
              <a:off x="5805948" y="2983702"/>
              <a:ext cx="671122" cy="956802"/>
            </a:xfrm>
            <a:custGeom>
              <a:avLst/>
              <a:gdLst>
                <a:gd name="T0" fmla="*/ 9053 w 21600"/>
                <a:gd name="T1" fmla="*/ 16975 h 21600"/>
                <a:gd name="T2" fmla="*/ 1524 w 21600"/>
                <a:gd name="T3" fmla="*/ 21600 h 21600"/>
                <a:gd name="T4" fmla="*/ 0 w 21600"/>
                <a:gd name="T5" fmla="*/ 19481 h 21600"/>
                <a:gd name="T6" fmla="*/ 2129 w 21600"/>
                <a:gd name="T7" fmla="*/ 12528 h 21600"/>
                <a:gd name="T8" fmla="*/ 8573 w 21600"/>
                <a:gd name="T9" fmla="*/ 5092 h 21600"/>
                <a:gd name="T10" fmla="*/ 11650 w 21600"/>
                <a:gd name="T11" fmla="*/ 1624 h 21600"/>
                <a:gd name="T12" fmla="*/ 13299 w 21600"/>
                <a:gd name="T13" fmla="*/ 1424 h 21600"/>
                <a:gd name="T14" fmla="*/ 14657 w 21600"/>
                <a:gd name="T15" fmla="*/ 0 h 21600"/>
                <a:gd name="T16" fmla="*/ 21416 w 21600"/>
                <a:gd name="T17" fmla="*/ 1720 h 21600"/>
                <a:gd name="T18" fmla="*/ 21600 w 21600"/>
                <a:gd name="T19" fmla="*/ 3951 h 21600"/>
                <a:gd name="T20" fmla="*/ 9386 w 21600"/>
                <a:gd name="T21" fmla="*/ 10958 h 21600"/>
                <a:gd name="T22" fmla="*/ 10044 w 21600"/>
                <a:gd name="T23" fmla="*/ 11624 h 21600"/>
                <a:gd name="T24" fmla="*/ 7447 w 21600"/>
                <a:gd name="T25" fmla="*/ 14309 h 21600"/>
                <a:gd name="T26" fmla="*/ 9053 w 21600"/>
                <a:gd name="T27" fmla="*/ 16975 h 21600"/>
                <a:gd name="T28" fmla="*/ 9053 w 21600"/>
                <a:gd name="T29" fmla="*/ 1697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00" h="21600">
                  <a:moveTo>
                    <a:pt x="9053" y="16975"/>
                  </a:moveTo>
                  <a:lnTo>
                    <a:pt x="1524" y="21600"/>
                  </a:lnTo>
                  <a:lnTo>
                    <a:pt x="0" y="19481"/>
                  </a:lnTo>
                  <a:lnTo>
                    <a:pt x="2129" y="12528"/>
                  </a:lnTo>
                  <a:lnTo>
                    <a:pt x="8573" y="5092"/>
                  </a:lnTo>
                  <a:lnTo>
                    <a:pt x="11650" y="1624"/>
                  </a:lnTo>
                  <a:lnTo>
                    <a:pt x="13299" y="1424"/>
                  </a:lnTo>
                  <a:lnTo>
                    <a:pt x="14657" y="0"/>
                  </a:lnTo>
                  <a:lnTo>
                    <a:pt x="21416" y="1720"/>
                  </a:lnTo>
                  <a:lnTo>
                    <a:pt x="21600" y="3951"/>
                  </a:lnTo>
                  <a:lnTo>
                    <a:pt x="9386" y="10958"/>
                  </a:lnTo>
                  <a:lnTo>
                    <a:pt x="10044" y="11624"/>
                  </a:lnTo>
                  <a:cubicBezTo>
                    <a:pt x="10044" y="11624"/>
                    <a:pt x="7768" y="12864"/>
                    <a:pt x="7447" y="14309"/>
                  </a:cubicBezTo>
                  <a:cubicBezTo>
                    <a:pt x="7127" y="15755"/>
                    <a:pt x="8715" y="16538"/>
                    <a:pt x="9053" y="16975"/>
                  </a:cubicBezTo>
                  <a:close/>
                  <a:moveTo>
                    <a:pt x="9053" y="16975"/>
                  </a:moveTo>
                </a:path>
              </a:pathLst>
            </a:custGeom>
            <a:solidFill>
              <a:schemeClr val="accent1">
                <a:alpha val="48999"/>
              </a:schemeClr>
            </a:solidFill>
            <a:ln>
              <a:noFill/>
            </a:ln>
            <a:extLst>
              <a:ext uri="{91240B29-F687-4F45-9708-019B960494DF}">
                <a14:hiddenLine xmlns:a14="http://schemas.microsoft.com/office/drawing/2010/main" w="25400" cap="flat">
                  <a:solidFill>
                    <a:schemeClr val="tx1">
                      <a:alpha val="48999"/>
                    </a:schemeClr>
                  </a:solidFill>
                  <a:miter lim="800000"/>
                  <a:headEnd type="none" w="med" len="med"/>
                  <a:tailEnd type="none" w="med" len="med"/>
                </a14:hiddenLine>
              </a:ext>
            </a:extLst>
          </p:spPr>
          <p:txBody>
            <a:bodyPr lIns="0" tIns="0" rIns="0" bIns="0"/>
            <a:lstStyle/>
            <a:p>
              <a:endParaRPr lang="es-ES" sz="1463"/>
            </a:p>
          </p:txBody>
        </p:sp>
        <p:sp>
          <p:nvSpPr>
            <p:cNvPr id="14" name="Freeform 11">
              <a:extLst>
                <a:ext uri="{FF2B5EF4-FFF2-40B4-BE49-F238E27FC236}">
                  <a16:creationId xmlns:a16="http://schemas.microsoft.com/office/drawing/2014/main" id="{EFF28159-EDDB-4471-870E-8B79176854A1}"/>
                </a:ext>
              </a:extLst>
            </p:cNvPr>
            <p:cNvSpPr>
              <a:spLocks/>
            </p:cNvSpPr>
            <p:nvPr/>
          </p:nvSpPr>
          <p:spPr bwMode="auto">
            <a:xfrm>
              <a:off x="5754255" y="2476732"/>
              <a:ext cx="800811" cy="556850"/>
            </a:xfrm>
            <a:custGeom>
              <a:avLst/>
              <a:gdLst>
                <a:gd name="T0" fmla="*/ 11371 w 21600"/>
                <a:gd name="T1" fmla="*/ 21600 h 21600"/>
                <a:gd name="T2" fmla="*/ 12640 w 21600"/>
                <a:gd name="T3" fmla="*/ 21600 h 21600"/>
                <a:gd name="T4" fmla="*/ 13665 w 21600"/>
                <a:gd name="T5" fmla="*/ 19149 h 21600"/>
                <a:gd name="T6" fmla="*/ 15720 w 21600"/>
                <a:gd name="T7" fmla="*/ 20171 h 21600"/>
                <a:gd name="T8" fmla="*/ 18356 w 21600"/>
                <a:gd name="T9" fmla="*/ 15126 h 21600"/>
                <a:gd name="T10" fmla="*/ 21600 w 21600"/>
                <a:gd name="T11" fmla="*/ 8731 h 21600"/>
                <a:gd name="T12" fmla="*/ 16640 w 21600"/>
                <a:gd name="T13" fmla="*/ 4687 h 21600"/>
                <a:gd name="T14" fmla="*/ 14585 w 21600"/>
                <a:gd name="T15" fmla="*/ 8110 h 21600"/>
                <a:gd name="T16" fmla="*/ 10989 w 21600"/>
                <a:gd name="T17" fmla="*/ 3915 h 21600"/>
                <a:gd name="T18" fmla="*/ 8412 w 21600"/>
                <a:gd name="T19" fmla="*/ 0 h 21600"/>
                <a:gd name="T20" fmla="*/ 5572 w 21600"/>
                <a:gd name="T21" fmla="*/ 5445 h 21600"/>
                <a:gd name="T22" fmla="*/ 3840 w 21600"/>
                <a:gd name="T23" fmla="*/ 5280 h 21600"/>
                <a:gd name="T24" fmla="*/ 0 w 21600"/>
                <a:gd name="T25" fmla="*/ 12047 h 21600"/>
                <a:gd name="T26" fmla="*/ 11371 w 21600"/>
                <a:gd name="T27" fmla="*/ 21600 h 21600"/>
                <a:gd name="T28" fmla="*/ 11371 w 21600"/>
                <a:gd name="T2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00" h="21600">
                  <a:moveTo>
                    <a:pt x="11371" y="21600"/>
                  </a:moveTo>
                  <a:cubicBezTo>
                    <a:pt x="11605" y="21600"/>
                    <a:pt x="12640" y="21600"/>
                    <a:pt x="12640" y="21600"/>
                  </a:cubicBezTo>
                  <a:lnTo>
                    <a:pt x="13665" y="19149"/>
                  </a:lnTo>
                  <a:lnTo>
                    <a:pt x="15720" y="20171"/>
                  </a:lnTo>
                  <a:lnTo>
                    <a:pt x="18356" y="15126"/>
                  </a:lnTo>
                  <a:lnTo>
                    <a:pt x="21600" y="8731"/>
                  </a:lnTo>
                  <a:lnTo>
                    <a:pt x="16640" y="4687"/>
                  </a:lnTo>
                  <a:lnTo>
                    <a:pt x="14585" y="8110"/>
                  </a:lnTo>
                  <a:cubicBezTo>
                    <a:pt x="14585" y="8110"/>
                    <a:pt x="11223" y="4251"/>
                    <a:pt x="10989" y="3915"/>
                  </a:cubicBezTo>
                  <a:cubicBezTo>
                    <a:pt x="10755" y="3580"/>
                    <a:pt x="8412" y="0"/>
                    <a:pt x="8412" y="0"/>
                  </a:cubicBezTo>
                  <a:lnTo>
                    <a:pt x="5572" y="5445"/>
                  </a:lnTo>
                  <a:lnTo>
                    <a:pt x="3840" y="5280"/>
                  </a:lnTo>
                  <a:lnTo>
                    <a:pt x="0" y="12047"/>
                  </a:lnTo>
                  <a:lnTo>
                    <a:pt x="11371" y="21600"/>
                  </a:lnTo>
                  <a:close/>
                  <a:moveTo>
                    <a:pt x="11371" y="21600"/>
                  </a:moveTo>
                </a:path>
              </a:pathLst>
            </a:custGeom>
            <a:solidFill>
              <a:srgbClr val="FFFF00">
                <a:alpha val="50000"/>
              </a:srgbClr>
            </a:solidFill>
            <a:ln>
              <a:noFill/>
            </a:ln>
            <a:extLst>
              <a:ext uri="{91240B29-F687-4F45-9708-019B960494DF}">
                <a14:hiddenLine xmlns:a14="http://schemas.microsoft.com/office/drawing/2010/main" w="25400" cap="flat">
                  <a:solidFill>
                    <a:schemeClr val="tx1">
                      <a:alpha val="50000"/>
                    </a:schemeClr>
                  </a:solidFill>
                  <a:miter lim="800000"/>
                  <a:headEnd type="none" w="med" len="med"/>
                  <a:tailEnd type="none" w="med" len="med"/>
                </a14:hiddenLine>
              </a:ext>
            </a:extLst>
          </p:spPr>
          <p:txBody>
            <a:bodyPr lIns="0" tIns="0" rIns="0" bIns="0"/>
            <a:lstStyle/>
            <a:p>
              <a:endParaRPr lang="es-ES" sz="1463"/>
            </a:p>
          </p:txBody>
        </p:sp>
        <p:sp>
          <p:nvSpPr>
            <p:cNvPr id="15" name="Freeform 12">
              <a:extLst>
                <a:ext uri="{FF2B5EF4-FFF2-40B4-BE49-F238E27FC236}">
                  <a16:creationId xmlns:a16="http://schemas.microsoft.com/office/drawing/2014/main" id="{73005CA6-37C1-4766-ADBC-3ED37AFB80F2}"/>
                </a:ext>
              </a:extLst>
            </p:cNvPr>
            <p:cNvSpPr>
              <a:spLocks/>
            </p:cNvSpPr>
            <p:nvPr/>
          </p:nvSpPr>
          <p:spPr bwMode="auto">
            <a:xfrm>
              <a:off x="8183344" y="2770802"/>
              <a:ext cx="464896" cy="411374"/>
            </a:xfrm>
            <a:custGeom>
              <a:avLst/>
              <a:gdLst>
                <a:gd name="T0" fmla="*/ 17974 w 21600"/>
                <a:gd name="T1" fmla="*/ 21600 h 21600"/>
                <a:gd name="T2" fmla="*/ 21600 w 21600"/>
                <a:gd name="T3" fmla="*/ 7786 h 21600"/>
                <a:gd name="T4" fmla="*/ 9199 w 21600"/>
                <a:gd name="T5" fmla="*/ 0 h 21600"/>
                <a:gd name="T6" fmla="*/ 8815 w 21600"/>
                <a:gd name="T7" fmla="*/ 1909 h 21600"/>
                <a:gd name="T8" fmla="*/ 10872 w 21600"/>
                <a:gd name="T9" fmla="*/ 3809 h 21600"/>
                <a:gd name="T10" fmla="*/ 10022 w 21600"/>
                <a:gd name="T11" fmla="*/ 5556 h 21600"/>
                <a:gd name="T12" fmla="*/ 4860 w 21600"/>
                <a:gd name="T13" fmla="*/ 1488 h 21600"/>
                <a:gd name="T14" fmla="*/ 3420 w 21600"/>
                <a:gd name="T15" fmla="*/ 6190 h 21600"/>
                <a:gd name="T16" fmla="*/ 1042 w 21600"/>
                <a:gd name="T17" fmla="*/ 5697 h 21600"/>
                <a:gd name="T18" fmla="*/ 0 w 21600"/>
                <a:gd name="T19" fmla="*/ 11876 h 21600"/>
                <a:gd name="T20" fmla="*/ 17974 w 21600"/>
                <a:gd name="T21" fmla="*/ 21600 h 21600"/>
                <a:gd name="T22" fmla="*/ 17974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00" h="21600">
                  <a:moveTo>
                    <a:pt x="17974" y="21600"/>
                  </a:moveTo>
                  <a:lnTo>
                    <a:pt x="21600" y="7786"/>
                  </a:lnTo>
                  <a:lnTo>
                    <a:pt x="9199" y="0"/>
                  </a:lnTo>
                  <a:lnTo>
                    <a:pt x="8815" y="1909"/>
                  </a:lnTo>
                  <a:lnTo>
                    <a:pt x="10872" y="3809"/>
                  </a:lnTo>
                  <a:lnTo>
                    <a:pt x="10022" y="5556"/>
                  </a:lnTo>
                  <a:lnTo>
                    <a:pt x="4860" y="1488"/>
                  </a:lnTo>
                  <a:lnTo>
                    <a:pt x="3420" y="6190"/>
                  </a:lnTo>
                  <a:lnTo>
                    <a:pt x="1042" y="5697"/>
                  </a:lnTo>
                  <a:lnTo>
                    <a:pt x="0" y="11876"/>
                  </a:lnTo>
                  <a:lnTo>
                    <a:pt x="17974" y="21600"/>
                  </a:lnTo>
                  <a:close/>
                  <a:moveTo>
                    <a:pt x="17974" y="21600"/>
                  </a:moveTo>
                </a:path>
              </a:pathLst>
            </a:custGeom>
            <a:solidFill>
              <a:srgbClr val="66FFFF">
                <a:alpha val="46999"/>
              </a:srgbClr>
            </a:solidFill>
            <a:ln>
              <a:noFill/>
            </a:ln>
            <a:extLst>
              <a:ext uri="{91240B29-F687-4F45-9708-019B960494DF}">
                <a14:hiddenLine xmlns:a14="http://schemas.microsoft.com/office/drawing/2010/main" w="25400" cap="flat">
                  <a:solidFill>
                    <a:schemeClr val="tx1">
                      <a:alpha val="46999"/>
                    </a:schemeClr>
                  </a:solidFill>
                  <a:miter lim="800000"/>
                  <a:headEnd type="none" w="med" len="med"/>
                  <a:tailEnd type="none" w="med" len="med"/>
                </a14:hiddenLine>
              </a:ext>
            </a:extLst>
          </p:spPr>
          <p:txBody>
            <a:bodyPr lIns="0" tIns="0" rIns="0" bIns="0"/>
            <a:lstStyle/>
            <a:p>
              <a:endParaRPr lang="es-ES" sz="1463"/>
            </a:p>
          </p:txBody>
        </p:sp>
        <p:sp>
          <p:nvSpPr>
            <p:cNvPr id="16" name="Freeform 13">
              <a:extLst>
                <a:ext uri="{FF2B5EF4-FFF2-40B4-BE49-F238E27FC236}">
                  <a16:creationId xmlns:a16="http://schemas.microsoft.com/office/drawing/2014/main" id="{0CDCD7F6-AE89-41DD-92AC-28414F3C9577}"/>
                </a:ext>
              </a:extLst>
            </p:cNvPr>
            <p:cNvSpPr>
              <a:spLocks/>
            </p:cNvSpPr>
            <p:nvPr/>
          </p:nvSpPr>
          <p:spPr bwMode="auto">
            <a:xfrm>
              <a:off x="6357356" y="2873965"/>
              <a:ext cx="734606" cy="396325"/>
            </a:xfrm>
            <a:custGeom>
              <a:avLst/>
              <a:gdLst>
                <a:gd name="T0" fmla="*/ 0 w 21600"/>
                <a:gd name="T1" fmla="*/ 6772 h 21600"/>
                <a:gd name="T2" fmla="*/ 2516 w 21600"/>
                <a:gd name="T3" fmla="*/ 0 h 21600"/>
                <a:gd name="T4" fmla="*/ 6701 w 21600"/>
                <a:gd name="T5" fmla="*/ 2867 h 21600"/>
                <a:gd name="T6" fmla="*/ 8409 w 21600"/>
                <a:gd name="T7" fmla="*/ 1097 h 21600"/>
                <a:gd name="T8" fmla="*/ 15148 w 21600"/>
                <a:gd name="T9" fmla="*/ 4950 h 21600"/>
                <a:gd name="T10" fmla="*/ 21600 w 21600"/>
                <a:gd name="T11" fmla="*/ 11288 h 21600"/>
                <a:gd name="T12" fmla="*/ 20592 w 21600"/>
                <a:gd name="T13" fmla="*/ 18712 h 21600"/>
                <a:gd name="T14" fmla="*/ 18613 w 21600"/>
                <a:gd name="T15" fmla="*/ 21600 h 21600"/>
                <a:gd name="T16" fmla="*/ 0 w 21600"/>
                <a:gd name="T17" fmla="*/ 6772 h 21600"/>
                <a:gd name="T18" fmla="*/ 0 w 21600"/>
                <a:gd name="T19" fmla="*/ 677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6772"/>
                  </a:moveTo>
                  <a:lnTo>
                    <a:pt x="2516" y="0"/>
                  </a:lnTo>
                  <a:lnTo>
                    <a:pt x="6701" y="2867"/>
                  </a:lnTo>
                  <a:lnTo>
                    <a:pt x="8409" y="1097"/>
                  </a:lnTo>
                  <a:lnTo>
                    <a:pt x="15148" y="4950"/>
                  </a:lnTo>
                  <a:lnTo>
                    <a:pt x="21600" y="11288"/>
                  </a:lnTo>
                  <a:lnTo>
                    <a:pt x="20592" y="18712"/>
                  </a:lnTo>
                  <a:lnTo>
                    <a:pt x="18613" y="21600"/>
                  </a:lnTo>
                  <a:lnTo>
                    <a:pt x="0" y="6772"/>
                  </a:lnTo>
                  <a:close/>
                  <a:moveTo>
                    <a:pt x="0" y="6772"/>
                  </a:moveTo>
                </a:path>
              </a:pathLst>
            </a:custGeom>
            <a:solidFill>
              <a:srgbClr val="FFFF00">
                <a:alpha val="45000"/>
              </a:srgbClr>
            </a:solidFill>
            <a:ln>
              <a:noFill/>
            </a:ln>
            <a:extLst>
              <a:ext uri="{91240B29-F687-4F45-9708-019B960494DF}">
                <a14:hiddenLine xmlns:a14="http://schemas.microsoft.com/office/drawing/2010/main" w="25400" cap="flat">
                  <a:solidFill>
                    <a:schemeClr val="tx1">
                      <a:alpha val="45000"/>
                    </a:schemeClr>
                  </a:solidFill>
                  <a:miter lim="800000"/>
                  <a:headEnd type="none" w="med" len="med"/>
                  <a:tailEnd type="none" w="med" len="med"/>
                </a14:hiddenLine>
              </a:ext>
            </a:extLst>
          </p:spPr>
          <p:txBody>
            <a:bodyPr lIns="0" tIns="0" rIns="0" bIns="0"/>
            <a:lstStyle/>
            <a:p>
              <a:endParaRPr lang="es-ES" sz="1463"/>
            </a:p>
          </p:txBody>
        </p:sp>
        <p:sp>
          <p:nvSpPr>
            <p:cNvPr id="18" name="Freeform 14">
              <a:extLst>
                <a:ext uri="{FF2B5EF4-FFF2-40B4-BE49-F238E27FC236}">
                  <a16:creationId xmlns:a16="http://schemas.microsoft.com/office/drawing/2014/main" id="{CE783C48-724A-48F3-ADE2-E6BFC2E70146}"/>
                </a:ext>
              </a:extLst>
            </p:cNvPr>
            <p:cNvSpPr>
              <a:spLocks/>
            </p:cNvSpPr>
            <p:nvPr/>
          </p:nvSpPr>
          <p:spPr bwMode="auto">
            <a:xfrm>
              <a:off x="5505759" y="2304417"/>
              <a:ext cx="554129" cy="462530"/>
            </a:xfrm>
            <a:custGeom>
              <a:avLst/>
              <a:gdLst>
                <a:gd name="T0" fmla="*/ 21600 w 21600"/>
                <a:gd name="T1" fmla="*/ 6862 h 21600"/>
                <a:gd name="T2" fmla="*/ 16442 w 21600"/>
                <a:gd name="T3" fmla="*/ 3775 h 21600"/>
                <a:gd name="T4" fmla="*/ 8368 w 21600"/>
                <a:gd name="T5" fmla="*/ 0 h 21600"/>
                <a:gd name="T6" fmla="*/ 1552 w 21600"/>
                <a:gd name="T7" fmla="*/ 7990 h 21600"/>
                <a:gd name="T8" fmla="*/ 0 w 21600"/>
                <a:gd name="T9" fmla="*/ 16014 h 21600"/>
                <a:gd name="T10" fmla="*/ 8095 w 21600"/>
                <a:gd name="T11" fmla="*/ 21600 h 21600"/>
                <a:gd name="T12" fmla="*/ 12736 w 21600"/>
                <a:gd name="T13" fmla="*/ 17264 h 21600"/>
                <a:gd name="T14" fmla="*/ 15372 w 21600"/>
                <a:gd name="T15" fmla="*/ 13610 h 21600"/>
                <a:gd name="T16" fmla="*/ 17700 w 21600"/>
                <a:gd name="T17" fmla="*/ 13541 h 21600"/>
                <a:gd name="T18" fmla="*/ 21600 w 21600"/>
                <a:gd name="T19" fmla="*/ 6862 h 21600"/>
                <a:gd name="T20" fmla="*/ 21600 w 21600"/>
                <a:gd name="T21" fmla="*/ 686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21600" y="6862"/>
                  </a:moveTo>
                  <a:lnTo>
                    <a:pt x="16442" y="3775"/>
                  </a:lnTo>
                  <a:lnTo>
                    <a:pt x="8368" y="0"/>
                  </a:lnTo>
                  <a:lnTo>
                    <a:pt x="1552" y="7990"/>
                  </a:lnTo>
                  <a:lnTo>
                    <a:pt x="0" y="16014"/>
                  </a:lnTo>
                  <a:lnTo>
                    <a:pt x="8095" y="21600"/>
                  </a:lnTo>
                  <a:lnTo>
                    <a:pt x="12736" y="17264"/>
                  </a:lnTo>
                  <a:lnTo>
                    <a:pt x="15372" y="13610"/>
                  </a:lnTo>
                  <a:lnTo>
                    <a:pt x="17700" y="13541"/>
                  </a:lnTo>
                  <a:lnTo>
                    <a:pt x="21600" y="6862"/>
                  </a:lnTo>
                  <a:close/>
                  <a:moveTo>
                    <a:pt x="21600" y="6862"/>
                  </a:moveTo>
                </a:path>
              </a:pathLst>
            </a:custGeom>
            <a:solidFill>
              <a:srgbClr val="FFFF00">
                <a:alpha val="48000"/>
              </a:srgbClr>
            </a:solidFill>
            <a:ln>
              <a:noFill/>
            </a:ln>
            <a:extLst>
              <a:ext uri="{91240B29-F687-4F45-9708-019B960494DF}">
                <a14:hiddenLine xmlns:a14="http://schemas.microsoft.com/office/drawing/2010/main" w="25400" cap="flat">
                  <a:solidFill>
                    <a:schemeClr val="tx1">
                      <a:alpha val="48000"/>
                    </a:schemeClr>
                  </a:solidFill>
                  <a:miter lim="800000"/>
                  <a:headEnd type="none" w="med" len="med"/>
                  <a:tailEnd type="none" w="med" len="med"/>
                </a14:hiddenLine>
              </a:ext>
            </a:extLst>
          </p:spPr>
          <p:txBody>
            <a:bodyPr lIns="0" tIns="0" rIns="0" bIns="0"/>
            <a:lstStyle/>
            <a:p>
              <a:endParaRPr lang="es-ES" sz="1463"/>
            </a:p>
          </p:txBody>
        </p:sp>
        <p:sp>
          <p:nvSpPr>
            <p:cNvPr id="19" name="Freeform 16">
              <a:extLst>
                <a:ext uri="{FF2B5EF4-FFF2-40B4-BE49-F238E27FC236}">
                  <a16:creationId xmlns:a16="http://schemas.microsoft.com/office/drawing/2014/main" id="{D9D1B288-5AB9-40B7-909D-F5F8D51FC39B}"/>
                </a:ext>
              </a:extLst>
            </p:cNvPr>
            <p:cNvSpPr>
              <a:spLocks/>
            </p:cNvSpPr>
            <p:nvPr/>
          </p:nvSpPr>
          <p:spPr bwMode="auto">
            <a:xfrm>
              <a:off x="6490675" y="3075301"/>
              <a:ext cx="498807" cy="483389"/>
            </a:xfrm>
            <a:custGeom>
              <a:avLst/>
              <a:gdLst>
                <a:gd name="T0" fmla="*/ 0 w 21600"/>
                <a:gd name="T1" fmla="*/ 0 h 21600"/>
                <a:gd name="T2" fmla="*/ 21600 w 21600"/>
                <a:gd name="T3" fmla="*/ 9743 h 21600"/>
                <a:gd name="T4" fmla="*/ 15921 w 21600"/>
                <a:gd name="T5" fmla="*/ 21600 h 21600"/>
                <a:gd name="T6" fmla="*/ 11374 w 21600"/>
                <a:gd name="T7" fmla="*/ 19782 h 21600"/>
                <a:gd name="T8" fmla="*/ 12020 w 21600"/>
                <a:gd name="T9" fmla="*/ 16112 h 21600"/>
                <a:gd name="T10" fmla="*/ 2113 w 21600"/>
                <a:gd name="T11" fmla="*/ 8780 h 21600"/>
                <a:gd name="T12" fmla="*/ 327 w 21600"/>
                <a:gd name="T13" fmla="*/ 4517 h 21600"/>
                <a:gd name="T14" fmla="*/ 0 w 21600"/>
                <a:gd name="T15" fmla="*/ 0 h 21600"/>
                <a:gd name="T16" fmla="*/ 0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0"/>
                  </a:moveTo>
                  <a:lnTo>
                    <a:pt x="21600" y="9743"/>
                  </a:lnTo>
                  <a:lnTo>
                    <a:pt x="15921" y="21600"/>
                  </a:lnTo>
                  <a:lnTo>
                    <a:pt x="11374" y="19782"/>
                  </a:lnTo>
                  <a:lnTo>
                    <a:pt x="12020" y="16112"/>
                  </a:lnTo>
                  <a:lnTo>
                    <a:pt x="2113" y="8780"/>
                  </a:lnTo>
                  <a:lnTo>
                    <a:pt x="327" y="4517"/>
                  </a:lnTo>
                  <a:lnTo>
                    <a:pt x="0" y="0"/>
                  </a:lnTo>
                  <a:close/>
                  <a:moveTo>
                    <a:pt x="0" y="0"/>
                  </a:moveTo>
                </a:path>
              </a:pathLst>
            </a:custGeom>
            <a:solidFill>
              <a:schemeClr val="accent1">
                <a:alpha val="45999"/>
              </a:schemeClr>
            </a:solidFill>
            <a:ln>
              <a:noFill/>
            </a:ln>
            <a:extLst>
              <a:ext uri="{91240B29-F687-4F45-9708-019B960494DF}">
                <a14:hiddenLine xmlns:a14="http://schemas.microsoft.com/office/drawing/2010/main" w="25400" cap="flat">
                  <a:solidFill>
                    <a:schemeClr val="tx1">
                      <a:alpha val="45999"/>
                    </a:schemeClr>
                  </a:solidFill>
                  <a:miter lim="800000"/>
                  <a:headEnd type="none" w="med" len="med"/>
                  <a:tailEnd type="none" w="med" len="med"/>
                </a14:hiddenLine>
              </a:ext>
            </a:extLst>
          </p:spPr>
          <p:txBody>
            <a:bodyPr lIns="0" tIns="0" rIns="0" bIns="0"/>
            <a:lstStyle/>
            <a:p>
              <a:endParaRPr lang="es-ES" sz="1463"/>
            </a:p>
          </p:txBody>
        </p:sp>
        <p:sp>
          <p:nvSpPr>
            <p:cNvPr id="20" name="Freeform 17">
              <a:extLst>
                <a:ext uri="{FF2B5EF4-FFF2-40B4-BE49-F238E27FC236}">
                  <a16:creationId xmlns:a16="http://schemas.microsoft.com/office/drawing/2014/main" id="{7495CF5C-34E6-4312-9179-78587124A77D}"/>
                </a:ext>
              </a:extLst>
            </p:cNvPr>
            <p:cNvSpPr>
              <a:spLocks/>
            </p:cNvSpPr>
            <p:nvPr/>
          </p:nvSpPr>
          <p:spPr bwMode="auto">
            <a:xfrm>
              <a:off x="6052631" y="3429908"/>
              <a:ext cx="248496" cy="302005"/>
            </a:xfrm>
            <a:custGeom>
              <a:avLst/>
              <a:gdLst>
                <a:gd name="T0" fmla="+- 0 13748 5032"/>
                <a:gd name="T1" fmla="*/ T0 w 16568"/>
                <a:gd name="T2" fmla="*/ 0 h 21600"/>
                <a:gd name="T3" fmla="+- 0 21600 5032"/>
                <a:gd name="T4" fmla="*/ T3 w 16568"/>
                <a:gd name="T5" fmla="*/ 8468 h 21600"/>
                <a:gd name="T6" fmla="+- 0 8170 5032"/>
                <a:gd name="T7" fmla="*/ T6 w 16568"/>
                <a:gd name="T8" fmla="*/ 21600 h 21600"/>
                <a:gd name="T9" fmla="+- 0 10026 5032"/>
                <a:gd name="T10" fmla="*/ T9 w 16568"/>
                <a:gd name="T11" fmla="*/ 5825 h 21600"/>
                <a:gd name="T12" fmla="+- 0 9940 5032"/>
                <a:gd name="T13" fmla="*/ T12 w 16568"/>
                <a:gd name="T14" fmla="*/ 3328 h 21600"/>
                <a:gd name="T15" fmla="+- 0 13748 5032"/>
                <a:gd name="T16" fmla="*/ T15 w 16568"/>
                <a:gd name="T17" fmla="*/ 0 h 21600"/>
                <a:gd name="T18" fmla="+- 0 13748 5032"/>
                <a:gd name="T19" fmla="*/ T18 w 16568"/>
                <a:gd name="T20" fmla="*/ 0 h 21600"/>
              </a:gdLst>
              <a:ahLst/>
              <a:cxnLst>
                <a:cxn ang="0">
                  <a:pos x="T1" y="T2"/>
                </a:cxn>
                <a:cxn ang="0">
                  <a:pos x="T4" y="T5"/>
                </a:cxn>
                <a:cxn ang="0">
                  <a:pos x="T7" y="T8"/>
                </a:cxn>
                <a:cxn ang="0">
                  <a:pos x="T10" y="T11"/>
                </a:cxn>
                <a:cxn ang="0">
                  <a:pos x="T13" y="T14"/>
                </a:cxn>
                <a:cxn ang="0">
                  <a:pos x="T16" y="T17"/>
                </a:cxn>
                <a:cxn ang="0">
                  <a:pos x="T19" y="T20"/>
                </a:cxn>
              </a:cxnLst>
              <a:rect l="0" t="0" r="r" b="b"/>
              <a:pathLst>
                <a:path w="16568" h="21600">
                  <a:moveTo>
                    <a:pt x="8716" y="0"/>
                  </a:moveTo>
                  <a:lnTo>
                    <a:pt x="16568" y="8468"/>
                  </a:lnTo>
                  <a:lnTo>
                    <a:pt x="3138" y="21600"/>
                  </a:lnTo>
                  <a:cubicBezTo>
                    <a:pt x="3138" y="21600"/>
                    <a:pt x="-5032" y="14664"/>
                    <a:pt x="4994" y="5825"/>
                  </a:cubicBezTo>
                  <a:lnTo>
                    <a:pt x="4908" y="3328"/>
                  </a:lnTo>
                  <a:lnTo>
                    <a:pt x="8716" y="0"/>
                  </a:lnTo>
                  <a:close/>
                  <a:moveTo>
                    <a:pt x="8716" y="0"/>
                  </a:moveTo>
                </a:path>
              </a:pathLst>
            </a:custGeom>
            <a:solidFill>
              <a:schemeClr val="accent1">
                <a:alpha val="46999"/>
              </a:schemeClr>
            </a:solidFill>
            <a:ln>
              <a:noFill/>
            </a:ln>
            <a:extLst>
              <a:ext uri="{91240B29-F687-4F45-9708-019B960494DF}">
                <a14:hiddenLine xmlns:a14="http://schemas.microsoft.com/office/drawing/2010/main" w="25400" cap="flat">
                  <a:solidFill>
                    <a:schemeClr val="tx1">
                      <a:alpha val="46999"/>
                    </a:schemeClr>
                  </a:solidFill>
                  <a:miter lim="800000"/>
                  <a:headEnd type="none" w="med" len="med"/>
                  <a:tailEnd type="none" w="med" len="med"/>
                </a14:hiddenLine>
              </a:ext>
            </a:extLst>
          </p:spPr>
          <p:txBody>
            <a:bodyPr lIns="0" tIns="0" rIns="0" bIns="0"/>
            <a:lstStyle/>
            <a:p>
              <a:endParaRPr lang="es-ES" sz="1463"/>
            </a:p>
          </p:txBody>
        </p:sp>
        <p:sp>
          <p:nvSpPr>
            <p:cNvPr id="21" name="Freeform 18">
              <a:extLst>
                <a:ext uri="{FF2B5EF4-FFF2-40B4-BE49-F238E27FC236}">
                  <a16:creationId xmlns:a16="http://schemas.microsoft.com/office/drawing/2014/main" id="{EF6B3084-3BA0-4509-92F4-3FDBD0936F54}"/>
                </a:ext>
              </a:extLst>
            </p:cNvPr>
            <p:cNvSpPr>
              <a:spLocks/>
            </p:cNvSpPr>
            <p:nvPr/>
          </p:nvSpPr>
          <p:spPr bwMode="auto">
            <a:xfrm>
              <a:off x="6186855" y="3176876"/>
              <a:ext cx="466158" cy="409022"/>
            </a:xfrm>
            <a:custGeom>
              <a:avLst/>
              <a:gdLst>
                <a:gd name="T0" fmla="*/ 21600 w 21600"/>
                <a:gd name="T1" fmla="*/ 10991 h 21600"/>
                <a:gd name="T2" fmla="*/ 9725 w 21600"/>
                <a:gd name="T3" fmla="*/ 21600 h 21600"/>
                <a:gd name="T4" fmla="*/ 5381 w 21600"/>
                <a:gd name="T5" fmla="*/ 18322 h 21600"/>
                <a:gd name="T6" fmla="*/ 0 w 21600"/>
                <a:gd name="T7" fmla="*/ 12613 h 21600"/>
                <a:gd name="T8" fmla="*/ 13688 w 21600"/>
                <a:gd name="T9" fmla="*/ 0 h 21600"/>
                <a:gd name="T10" fmla="*/ 15271 w 21600"/>
                <a:gd name="T11" fmla="*/ 5526 h 21600"/>
                <a:gd name="T12" fmla="*/ 21600 w 21600"/>
                <a:gd name="T13" fmla="*/ 10991 h 21600"/>
                <a:gd name="T14" fmla="*/ 21600 w 21600"/>
                <a:gd name="T15" fmla="*/ 10991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21600" y="10991"/>
                  </a:moveTo>
                  <a:lnTo>
                    <a:pt x="9725" y="21600"/>
                  </a:lnTo>
                  <a:lnTo>
                    <a:pt x="5381" y="18322"/>
                  </a:lnTo>
                  <a:lnTo>
                    <a:pt x="0" y="12613"/>
                  </a:lnTo>
                  <a:lnTo>
                    <a:pt x="13688" y="0"/>
                  </a:lnTo>
                  <a:lnTo>
                    <a:pt x="15271" y="5526"/>
                  </a:lnTo>
                  <a:lnTo>
                    <a:pt x="21600" y="10991"/>
                  </a:lnTo>
                  <a:close/>
                  <a:moveTo>
                    <a:pt x="21600" y="10991"/>
                  </a:moveTo>
                </a:path>
              </a:pathLst>
            </a:custGeom>
            <a:solidFill>
              <a:schemeClr val="accent1">
                <a:alpha val="43999"/>
              </a:schemeClr>
            </a:solidFill>
            <a:ln>
              <a:noFill/>
            </a:ln>
            <a:extLst>
              <a:ext uri="{91240B29-F687-4F45-9708-019B960494DF}">
                <a14:hiddenLine xmlns:a14="http://schemas.microsoft.com/office/drawing/2010/main" w="25400" cap="flat">
                  <a:solidFill>
                    <a:schemeClr val="tx1">
                      <a:alpha val="43999"/>
                    </a:schemeClr>
                  </a:solidFill>
                  <a:miter lim="800000"/>
                  <a:headEnd type="none" w="med" len="med"/>
                  <a:tailEnd type="none" w="med" len="med"/>
                </a14:hiddenLine>
              </a:ext>
            </a:extLst>
          </p:spPr>
          <p:txBody>
            <a:bodyPr lIns="0" tIns="0" rIns="0" bIns="0"/>
            <a:lstStyle/>
            <a:p>
              <a:endParaRPr lang="es-ES" sz="1463"/>
            </a:p>
          </p:txBody>
        </p:sp>
        <p:sp>
          <p:nvSpPr>
            <p:cNvPr id="22" name="Freeform 19">
              <a:extLst>
                <a:ext uri="{FF2B5EF4-FFF2-40B4-BE49-F238E27FC236}">
                  <a16:creationId xmlns:a16="http://schemas.microsoft.com/office/drawing/2014/main" id="{A9FAE0B9-0DA0-4059-AEEE-0C375B399ED6}"/>
                </a:ext>
              </a:extLst>
            </p:cNvPr>
            <p:cNvSpPr>
              <a:spLocks/>
            </p:cNvSpPr>
            <p:nvPr/>
          </p:nvSpPr>
          <p:spPr bwMode="auto">
            <a:xfrm>
              <a:off x="6291151" y="3389095"/>
              <a:ext cx="860668" cy="1375800"/>
            </a:xfrm>
            <a:custGeom>
              <a:avLst/>
              <a:gdLst>
                <a:gd name="T0" fmla="*/ 9503 w 21600"/>
                <a:gd name="T1" fmla="*/ 0 h 21600"/>
                <a:gd name="T2" fmla="*/ 3023 w 21600"/>
                <a:gd name="T3" fmla="*/ 3230 h 21600"/>
                <a:gd name="T4" fmla="*/ 4971 w 21600"/>
                <a:gd name="T5" fmla="*/ 3948 h 21600"/>
                <a:gd name="T6" fmla="*/ 1359 w 21600"/>
                <a:gd name="T7" fmla="*/ 5795 h 21600"/>
                <a:gd name="T8" fmla="*/ 3907 w 21600"/>
                <a:gd name="T9" fmla="*/ 7134 h 21600"/>
                <a:gd name="T10" fmla="*/ 1323 w 21600"/>
                <a:gd name="T11" fmla="*/ 8155 h 21600"/>
                <a:gd name="T12" fmla="*/ 3386 w 21600"/>
                <a:gd name="T13" fmla="*/ 9809 h 21600"/>
                <a:gd name="T14" fmla="*/ 0 w 21600"/>
                <a:gd name="T15" fmla="*/ 12625 h 21600"/>
                <a:gd name="T16" fmla="*/ 4406 w 21600"/>
                <a:gd name="T17" fmla="*/ 15428 h 21600"/>
                <a:gd name="T18" fmla="*/ 3333 w 21600"/>
                <a:gd name="T19" fmla="*/ 16720 h 21600"/>
                <a:gd name="T20" fmla="*/ 14546 w 21600"/>
                <a:gd name="T21" fmla="*/ 21600 h 21600"/>
                <a:gd name="T22" fmla="*/ 16086 w 21600"/>
                <a:gd name="T23" fmla="*/ 20199 h 21600"/>
                <a:gd name="T24" fmla="*/ 14351 w 21600"/>
                <a:gd name="T25" fmla="*/ 18879 h 21600"/>
                <a:gd name="T26" fmla="*/ 15943 w 21600"/>
                <a:gd name="T27" fmla="*/ 16063 h 21600"/>
                <a:gd name="T28" fmla="*/ 14097 w 21600"/>
                <a:gd name="T29" fmla="*/ 12847 h 21600"/>
                <a:gd name="T30" fmla="*/ 21595 w 21600"/>
                <a:gd name="T31" fmla="*/ 7747 h 21600"/>
                <a:gd name="T32" fmla="*/ 21600 w 21600"/>
                <a:gd name="T33" fmla="*/ 6960 h 21600"/>
                <a:gd name="T34" fmla="*/ 12663 w 21600"/>
                <a:gd name="T35" fmla="*/ 4627 h 21600"/>
                <a:gd name="T36" fmla="*/ 13842 w 21600"/>
                <a:gd name="T37" fmla="*/ 2766 h 21600"/>
                <a:gd name="T38" fmla="*/ 11183 w 21600"/>
                <a:gd name="T39" fmla="*/ 2210 h 21600"/>
                <a:gd name="T40" fmla="*/ 11354 w 21600"/>
                <a:gd name="T41" fmla="*/ 740 h 21600"/>
                <a:gd name="T42" fmla="*/ 9503 w 21600"/>
                <a:gd name="T43" fmla="*/ 0 h 21600"/>
                <a:gd name="T44" fmla="*/ 9503 w 21600"/>
                <a:gd name="T45"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9503" y="0"/>
                  </a:moveTo>
                  <a:lnTo>
                    <a:pt x="3023" y="3230"/>
                  </a:lnTo>
                  <a:lnTo>
                    <a:pt x="4971" y="3948"/>
                  </a:lnTo>
                  <a:lnTo>
                    <a:pt x="1359" y="5795"/>
                  </a:lnTo>
                  <a:lnTo>
                    <a:pt x="3907" y="7134"/>
                  </a:lnTo>
                  <a:lnTo>
                    <a:pt x="1323" y="8155"/>
                  </a:lnTo>
                  <a:lnTo>
                    <a:pt x="3386" y="9809"/>
                  </a:lnTo>
                  <a:lnTo>
                    <a:pt x="0" y="12625"/>
                  </a:lnTo>
                  <a:lnTo>
                    <a:pt x="4406" y="15428"/>
                  </a:lnTo>
                  <a:lnTo>
                    <a:pt x="3333" y="16720"/>
                  </a:lnTo>
                  <a:lnTo>
                    <a:pt x="14546" y="21600"/>
                  </a:lnTo>
                  <a:lnTo>
                    <a:pt x="16086" y="20199"/>
                  </a:lnTo>
                  <a:lnTo>
                    <a:pt x="14351" y="18879"/>
                  </a:lnTo>
                  <a:lnTo>
                    <a:pt x="15943" y="16063"/>
                  </a:lnTo>
                  <a:lnTo>
                    <a:pt x="14097" y="12847"/>
                  </a:lnTo>
                  <a:lnTo>
                    <a:pt x="21595" y="7747"/>
                  </a:lnTo>
                  <a:lnTo>
                    <a:pt x="21600" y="6960"/>
                  </a:lnTo>
                  <a:lnTo>
                    <a:pt x="12663" y="4627"/>
                  </a:lnTo>
                  <a:lnTo>
                    <a:pt x="13842" y="2766"/>
                  </a:lnTo>
                  <a:lnTo>
                    <a:pt x="11183" y="2210"/>
                  </a:lnTo>
                  <a:lnTo>
                    <a:pt x="11354" y="740"/>
                  </a:lnTo>
                  <a:lnTo>
                    <a:pt x="9503" y="0"/>
                  </a:lnTo>
                  <a:close/>
                  <a:moveTo>
                    <a:pt x="9503" y="0"/>
                  </a:moveTo>
                </a:path>
              </a:pathLst>
            </a:custGeom>
            <a:solidFill>
              <a:schemeClr val="accent1">
                <a:alpha val="45999"/>
              </a:schemeClr>
            </a:solidFill>
            <a:ln>
              <a:noFill/>
            </a:ln>
            <a:extLst>
              <a:ext uri="{91240B29-F687-4F45-9708-019B960494DF}">
                <a14:hiddenLine xmlns:a14="http://schemas.microsoft.com/office/drawing/2010/main" w="25400" cap="flat">
                  <a:solidFill>
                    <a:schemeClr val="tx1">
                      <a:alpha val="45999"/>
                    </a:schemeClr>
                  </a:solidFill>
                  <a:miter lim="800000"/>
                  <a:headEnd type="none" w="med" len="med"/>
                  <a:tailEnd type="none" w="med" len="med"/>
                </a14:hiddenLine>
              </a:ext>
            </a:extLst>
          </p:spPr>
          <p:txBody>
            <a:bodyPr lIns="0" tIns="0" rIns="0" bIns="0"/>
            <a:lstStyle/>
            <a:p>
              <a:endParaRPr lang="es-ES" sz="1463"/>
            </a:p>
          </p:txBody>
        </p:sp>
        <p:sp>
          <p:nvSpPr>
            <p:cNvPr id="23" name="Oval 20">
              <a:extLst>
                <a:ext uri="{FF2B5EF4-FFF2-40B4-BE49-F238E27FC236}">
                  <a16:creationId xmlns:a16="http://schemas.microsoft.com/office/drawing/2014/main" id="{7E523BFF-2C3F-4509-998F-C2D4DAEE0F60}"/>
                </a:ext>
              </a:extLst>
            </p:cNvPr>
            <p:cNvSpPr>
              <a:spLocks/>
            </p:cNvSpPr>
            <p:nvPr/>
          </p:nvSpPr>
          <p:spPr bwMode="auto">
            <a:xfrm>
              <a:off x="7701415" y="3077114"/>
              <a:ext cx="616707" cy="484296"/>
            </a:xfrm>
            <a:prstGeom prst="ellipse">
              <a:avLst/>
            </a:prstGeom>
            <a:solidFill>
              <a:srgbClr val="FF8000">
                <a:alpha val="51999"/>
              </a:srgbClr>
            </a:solidFill>
            <a:ln>
              <a:noFill/>
            </a:ln>
            <a:extLst>
              <a:ext uri="{91240B29-F687-4F45-9708-019B960494DF}">
                <a14:hiddenLine xmlns:a14="http://schemas.microsoft.com/office/drawing/2010/main" w="25400" cap="flat">
                  <a:solidFill>
                    <a:schemeClr val="tx1">
                      <a:alpha val="51999"/>
                    </a:schemeClr>
                  </a:solidFill>
                  <a:miter lim="800000"/>
                  <a:headEnd type="none" w="med" len="med"/>
                  <a:tailEnd type="none" w="med" len="med"/>
                </a14:hiddenLine>
              </a:ext>
            </a:extLst>
          </p:spPr>
          <p:txBody>
            <a:bodyPr lIns="0" tIns="0" rIns="0" bIns="0"/>
            <a:lstStyle/>
            <a:p>
              <a:endParaRPr lang="es-ES" sz="1463"/>
            </a:p>
          </p:txBody>
        </p:sp>
        <p:sp>
          <p:nvSpPr>
            <p:cNvPr id="24" name="Rectangle 21">
              <a:extLst>
                <a:ext uri="{FF2B5EF4-FFF2-40B4-BE49-F238E27FC236}">
                  <a16:creationId xmlns:a16="http://schemas.microsoft.com/office/drawing/2014/main" id="{8FE7119E-AD03-4023-9784-CE7745121E31}"/>
                </a:ext>
              </a:extLst>
            </p:cNvPr>
            <p:cNvSpPr>
              <a:spLocks/>
            </p:cNvSpPr>
            <p:nvPr/>
          </p:nvSpPr>
          <p:spPr bwMode="auto">
            <a:xfrm>
              <a:off x="5670818" y="2437735"/>
              <a:ext cx="115179" cy="1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1</a:t>
              </a:r>
            </a:p>
          </p:txBody>
        </p:sp>
        <p:sp>
          <p:nvSpPr>
            <p:cNvPr id="25" name="Rectangle 22">
              <a:extLst>
                <a:ext uri="{FF2B5EF4-FFF2-40B4-BE49-F238E27FC236}">
                  <a16:creationId xmlns:a16="http://schemas.microsoft.com/office/drawing/2014/main" id="{55D63EA8-3261-4271-9CAB-714A5DDEA252}"/>
                </a:ext>
              </a:extLst>
            </p:cNvPr>
            <p:cNvSpPr>
              <a:spLocks/>
            </p:cNvSpPr>
            <p:nvPr/>
          </p:nvSpPr>
          <p:spPr bwMode="auto">
            <a:xfrm>
              <a:off x="6084374" y="2663559"/>
              <a:ext cx="115179"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2</a:t>
              </a:r>
            </a:p>
          </p:txBody>
        </p:sp>
        <p:sp>
          <p:nvSpPr>
            <p:cNvPr id="26" name="Rectangle 24">
              <a:extLst>
                <a:ext uri="{FF2B5EF4-FFF2-40B4-BE49-F238E27FC236}">
                  <a16:creationId xmlns:a16="http://schemas.microsoft.com/office/drawing/2014/main" id="{AD800B7A-325B-44E6-AD43-3F6237040F24}"/>
                </a:ext>
              </a:extLst>
            </p:cNvPr>
            <p:cNvSpPr>
              <a:spLocks/>
            </p:cNvSpPr>
            <p:nvPr/>
          </p:nvSpPr>
          <p:spPr bwMode="auto">
            <a:xfrm>
              <a:off x="6695639" y="2924751"/>
              <a:ext cx="115179" cy="19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4</a:t>
              </a:r>
            </a:p>
          </p:txBody>
        </p:sp>
        <p:sp>
          <p:nvSpPr>
            <p:cNvPr id="27" name="Rectangle 25">
              <a:extLst>
                <a:ext uri="{FF2B5EF4-FFF2-40B4-BE49-F238E27FC236}">
                  <a16:creationId xmlns:a16="http://schemas.microsoft.com/office/drawing/2014/main" id="{CA228621-DA1F-420B-BD38-45E08CFE8D3A}"/>
                </a:ext>
              </a:extLst>
            </p:cNvPr>
            <p:cNvSpPr>
              <a:spLocks/>
            </p:cNvSpPr>
            <p:nvPr/>
          </p:nvSpPr>
          <p:spPr bwMode="auto">
            <a:xfrm>
              <a:off x="6186856" y="3051721"/>
              <a:ext cx="185919"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VII</a:t>
              </a:r>
            </a:p>
          </p:txBody>
        </p:sp>
        <p:sp>
          <p:nvSpPr>
            <p:cNvPr id="28" name="Rectangle 26">
              <a:extLst>
                <a:ext uri="{FF2B5EF4-FFF2-40B4-BE49-F238E27FC236}">
                  <a16:creationId xmlns:a16="http://schemas.microsoft.com/office/drawing/2014/main" id="{5D82D81F-DEB9-4581-83D8-5FA7C03A5575}"/>
                </a:ext>
              </a:extLst>
            </p:cNvPr>
            <p:cNvSpPr>
              <a:spLocks/>
            </p:cNvSpPr>
            <p:nvPr/>
          </p:nvSpPr>
          <p:spPr bwMode="auto">
            <a:xfrm>
              <a:off x="6301128" y="3312915"/>
              <a:ext cx="216755"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VIII</a:t>
              </a:r>
            </a:p>
          </p:txBody>
        </p:sp>
        <p:sp>
          <p:nvSpPr>
            <p:cNvPr id="29" name="Rectangle 27">
              <a:extLst>
                <a:ext uri="{FF2B5EF4-FFF2-40B4-BE49-F238E27FC236}">
                  <a16:creationId xmlns:a16="http://schemas.microsoft.com/office/drawing/2014/main" id="{FD4CCBEC-35D7-4001-A99F-21F5AAD33148}"/>
                </a:ext>
              </a:extLst>
            </p:cNvPr>
            <p:cNvSpPr>
              <a:spLocks/>
            </p:cNvSpPr>
            <p:nvPr/>
          </p:nvSpPr>
          <p:spPr bwMode="auto">
            <a:xfrm>
              <a:off x="6638503" y="3166900"/>
              <a:ext cx="148735" cy="19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III</a:t>
              </a:r>
            </a:p>
          </p:txBody>
        </p:sp>
        <p:sp>
          <p:nvSpPr>
            <p:cNvPr id="30" name="Rectangle 28">
              <a:extLst>
                <a:ext uri="{FF2B5EF4-FFF2-40B4-BE49-F238E27FC236}">
                  <a16:creationId xmlns:a16="http://schemas.microsoft.com/office/drawing/2014/main" id="{390093CD-4E97-4E8F-892B-88CBD7D1BB4E}"/>
                </a:ext>
              </a:extLst>
            </p:cNvPr>
            <p:cNvSpPr>
              <a:spLocks/>
            </p:cNvSpPr>
            <p:nvPr/>
          </p:nvSpPr>
          <p:spPr bwMode="auto">
            <a:xfrm>
              <a:off x="6594064" y="3777259"/>
              <a:ext cx="155083"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IV</a:t>
              </a:r>
            </a:p>
          </p:txBody>
        </p:sp>
        <p:sp>
          <p:nvSpPr>
            <p:cNvPr id="31" name="Rectangle 29">
              <a:extLst>
                <a:ext uri="{FF2B5EF4-FFF2-40B4-BE49-F238E27FC236}">
                  <a16:creationId xmlns:a16="http://schemas.microsoft.com/office/drawing/2014/main" id="{39B505A9-FC3A-49FD-BEAB-BE104C2D5891}"/>
                </a:ext>
              </a:extLst>
            </p:cNvPr>
            <p:cNvSpPr>
              <a:spLocks/>
            </p:cNvSpPr>
            <p:nvPr/>
          </p:nvSpPr>
          <p:spPr bwMode="auto">
            <a:xfrm>
              <a:off x="6116116" y="3789955"/>
              <a:ext cx="118807"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II</a:t>
              </a:r>
            </a:p>
          </p:txBody>
        </p:sp>
        <p:sp>
          <p:nvSpPr>
            <p:cNvPr id="32" name="Rectangle 30">
              <a:extLst>
                <a:ext uri="{FF2B5EF4-FFF2-40B4-BE49-F238E27FC236}">
                  <a16:creationId xmlns:a16="http://schemas.microsoft.com/office/drawing/2014/main" id="{9729F01E-4BE4-450C-9AB5-99D88A506733}"/>
                </a:ext>
              </a:extLst>
            </p:cNvPr>
            <p:cNvSpPr>
              <a:spLocks/>
            </p:cNvSpPr>
            <p:nvPr/>
          </p:nvSpPr>
          <p:spPr bwMode="auto">
            <a:xfrm>
              <a:off x="6116115" y="3471625"/>
              <a:ext cx="87972" cy="1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I</a:t>
              </a:r>
            </a:p>
          </p:txBody>
        </p:sp>
        <p:sp>
          <p:nvSpPr>
            <p:cNvPr id="33" name="Rectangle 31">
              <a:extLst>
                <a:ext uri="{FF2B5EF4-FFF2-40B4-BE49-F238E27FC236}">
                  <a16:creationId xmlns:a16="http://schemas.microsoft.com/office/drawing/2014/main" id="{F69B1D96-04D2-4C5C-BB87-975A7E282D4A}"/>
                </a:ext>
              </a:extLst>
            </p:cNvPr>
            <p:cNvSpPr>
              <a:spLocks/>
            </p:cNvSpPr>
            <p:nvPr/>
          </p:nvSpPr>
          <p:spPr bwMode="auto">
            <a:xfrm>
              <a:off x="6975877" y="4725897"/>
              <a:ext cx="155084" cy="19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VI</a:t>
              </a:r>
            </a:p>
          </p:txBody>
        </p:sp>
        <p:sp>
          <p:nvSpPr>
            <p:cNvPr id="34" name="Rectangle 32">
              <a:extLst>
                <a:ext uri="{FF2B5EF4-FFF2-40B4-BE49-F238E27FC236}">
                  <a16:creationId xmlns:a16="http://schemas.microsoft.com/office/drawing/2014/main" id="{BCCCB52C-FFC2-40F4-97FF-118895B1EB3F}"/>
                </a:ext>
              </a:extLst>
            </p:cNvPr>
            <p:cNvSpPr>
              <a:spLocks/>
            </p:cNvSpPr>
            <p:nvPr/>
          </p:nvSpPr>
          <p:spPr bwMode="auto">
            <a:xfrm>
              <a:off x="7159983" y="3490671"/>
              <a:ext cx="125155"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a:latin typeface="Calibri Bold" charset="0"/>
                  <a:ea typeface="ＭＳ Ｐゴシック" charset="0"/>
                  <a:cs typeface="Calibri Bold" charset="0"/>
                  <a:sym typeface="Calibri Bold" charset="0"/>
                </a:rPr>
                <a:t>V</a:t>
              </a:r>
            </a:p>
          </p:txBody>
        </p:sp>
        <p:sp>
          <p:nvSpPr>
            <p:cNvPr id="39" name="Freeform 13">
              <a:extLst>
                <a:ext uri="{FF2B5EF4-FFF2-40B4-BE49-F238E27FC236}">
                  <a16:creationId xmlns:a16="http://schemas.microsoft.com/office/drawing/2014/main" id="{32B1BDB6-C4D9-4777-BD25-4F18E9A61172}"/>
                </a:ext>
              </a:extLst>
            </p:cNvPr>
            <p:cNvSpPr>
              <a:spLocks/>
            </p:cNvSpPr>
            <p:nvPr/>
          </p:nvSpPr>
          <p:spPr bwMode="auto">
            <a:xfrm>
              <a:off x="6537848" y="2662439"/>
              <a:ext cx="734606" cy="396325"/>
            </a:xfrm>
            <a:custGeom>
              <a:avLst/>
              <a:gdLst>
                <a:gd name="T0" fmla="*/ 0 w 21600"/>
                <a:gd name="T1" fmla="*/ 6772 h 21600"/>
                <a:gd name="T2" fmla="*/ 2516 w 21600"/>
                <a:gd name="T3" fmla="*/ 0 h 21600"/>
                <a:gd name="T4" fmla="*/ 6701 w 21600"/>
                <a:gd name="T5" fmla="*/ 2867 h 21600"/>
                <a:gd name="T6" fmla="*/ 8409 w 21600"/>
                <a:gd name="T7" fmla="*/ 1097 h 21600"/>
                <a:gd name="T8" fmla="*/ 15148 w 21600"/>
                <a:gd name="T9" fmla="*/ 4950 h 21600"/>
                <a:gd name="T10" fmla="*/ 21600 w 21600"/>
                <a:gd name="T11" fmla="*/ 11288 h 21600"/>
                <a:gd name="T12" fmla="*/ 20592 w 21600"/>
                <a:gd name="T13" fmla="*/ 18712 h 21600"/>
                <a:gd name="T14" fmla="*/ 18613 w 21600"/>
                <a:gd name="T15" fmla="*/ 21600 h 21600"/>
                <a:gd name="T16" fmla="*/ 0 w 21600"/>
                <a:gd name="T17" fmla="*/ 6772 h 21600"/>
                <a:gd name="T18" fmla="*/ 0 w 21600"/>
                <a:gd name="T19" fmla="*/ 677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6772"/>
                  </a:moveTo>
                  <a:lnTo>
                    <a:pt x="2516" y="0"/>
                  </a:lnTo>
                  <a:lnTo>
                    <a:pt x="6701" y="2867"/>
                  </a:lnTo>
                  <a:lnTo>
                    <a:pt x="8409" y="1097"/>
                  </a:lnTo>
                  <a:lnTo>
                    <a:pt x="15148" y="4950"/>
                  </a:lnTo>
                  <a:lnTo>
                    <a:pt x="21600" y="11288"/>
                  </a:lnTo>
                  <a:lnTo>
                    <a:pt x="20592" y="18712"/>
                  </a:lnTo>
                  <a:lnTo>
                    <a:pt x="18613" y="21600"/>
                  </a:lnTo>
                  <a:lnTo>
                    <a:pt x="0" y="6772"/>
                  </a:lnTo>
                  <a:close/>
                  <a:moveTo>
                    <a:pt x="0" y="6772"/>
                  </a:moveTo>
                </a:path>
              </a:pathLst>
            </a:custGeom>
            <a:solidFill>
              <a:srgbClr val="FFFF00">
                <a:alpha val="45000"/>
              </a:srgbClr>
            </a:solidFill>
            <a:ln>
              <a:noFill/>
            </a:ln>
            <a:extLst>
              <a:ext uri="{91240B29-F687-4F45-9708-019B960494DF}">
                <a14:hiddenLine xmlns:a14="http://schemas.microsoft.com/office/drawing/2010/main" w="25400" cap="flat">
                  <a:solidFill>
                    <a:schemeClr val="tx1">
                      <a:alpha val="45000"/>
                    </a:schemeClr>
                  </a:solidFill>
                  <a:miter lim="800000"/>
                  <a:headEnd type="none" w="med" len="med"/>
                  <a:tailEnd type="none" w="med" len="med"/>
                </a14:hiddenLine>
              </a:ext>
            </a:extLst>
          </p:spPr>
          <p:txBody>
            <a:bodyPr lIns="0" tIns="0" rIns="0" bIns="0"/>
            <a:lstStyle/>
            <a:p>
              <a:endParaRPr lang="es-ES" sz="1463"/>
            </a:p>
          </p:txBody>
        </p:sp>
        <p:sp>
          <p:nvSpPr>
            <p:cNvPr id="40" name="Rectangle 23">
              <a:extLst>
                <a:ext uri="{FF2B5EF4-FFF2-40B4-BE49-F238E27FC236}">
                  <a16:creationId xmlns:a16="http://schemas.microsoft.com/office/drawing/2014/main" id="{AE4FEF9F-6896-4705-B068-4980D090F163}"/>
                </a:ext>
              </a:extLst>
            </p:cNvPr>
            <p:cNvSpPr>
              <a:spLocks/>
            </p:cNvSpPr>
            <p:nvPr/>
          </p:nvSpPr>
          <p:spPr bwMode="auto">
            <a:xfrm>
              <a:off x="6931439" y="2752437"/>
              <a:ext cx="115179"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463" dirty="0">
                  <a:latin typeface="Calibri Bold" charset="0"/>
                  <a:ea typeface="ＭＳ Ｐゴシック" charset="0"/>
                  <a:cs typeface="Calibri Bold" charset="0"/>
                  <a:sym typeface="Calibri Bold" charset="0"/>
                </a:rPr>
                <a:t>3</a:t>
              </a:r>
            </a:p>
          </p:txBody>
        </p:sp>
      </p:grpSp>
      <p:sp>
        <p:nvSpPr>
          <p:cNvPr id="41" name="Rettangolo 40">
            <a:extLst>
              <a:ext uri="{FF2B5EF4-FFF2-40B4-BE49-F238E27FC236}">
                <a16:creationId xmlns:a16="http://schemas.microsoft.com/office/drawing/2014/main" id="{FAE4E767-49C5-48DF-B20A-2FE572346F8A}"/>
              </a:ext>
            </a:extLst>
          </p:cNvPr>
          <p:cNvSpPr/>
          <p:nvPr/>
        </p:nvSpPr>
        <p:spPr>
          <a:xfrm>
            <a:off x="97096" y="81754"/>
            <a:ext cx="8658268" cy="1011431"/>
          </a:xfrm>
          <a:prstGeom prst="rect">
            <a:avLst/>
          </a:prstGeom>
          <a:ln>
            <a:noFill/>
          </a:ln>
        </p:spPr>
        <p:txBody>
          <a:bodyPr wrap="square">
            <a:spAutoFit/>
          </a:bodyPr>
          <a:lstStyle/>
          <a:p>
            <a:pPr algn="just"/>
            <a:r>
              <a:rPr lang="en-GB" sz="1991" b="1" dirty="0">
                <a:solidFill>
                  <a:schemeClr val="bg1"/>
                </a:solidFill>
              </a:rPr>
              <a:t>THE ZONING OF THE PARCO ARCHEOLOGICO DEL COLOSSEO FOR THE MANAGEMENT OF MONITORING AND MAINTENANCE ACTIVITIES</a:t>
            </a:r>
            <a:endParaRPr lang="it-IT" sz="1991" b="1" dirty="0">
              <a:solidFill>
                <a:schemeClr val="bg1"/>
              </a:solidFill>
            </a:endParaRPr>
          </a:p>
          <a:p>
            <a:pPr algn="just"/>
            <a:endParaRPr lang="it-IT" sz="199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Rettangolo 41">
            <a:extLst>
              <a:ext uri="{FF2B5EF4-FFF2-40B4-BE49-F238E27FC236}">
                <a16:creationId xmlns:a16="http://schemas.microsoft.com/office/drawing/2014/main" id="{7C6AE4E1-6D0A-4AC9-A496-7117C8060928}"/>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43" name="Immagine 42" descr="logoISPRA_SNPA.png">
            <a:extLst>
              <a:ext uri="{FF2B5EF4-FFF2-40B4-BE49-F238E27FC236}">
                <a16:creationId xmlns:a16="http://schemas.microsoft.com/office/drawing/2014/main" id="{A815F430-2023-4F45-AAE7-CEE01B97B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sp>
        <p:nvSpPr>
          <p:cNvPr id="48" name="CasellaDiTesto 47">
            <a:extLst>
              <a:ext uri="{FF2B5EF4-FFF2-40B4-BE49-F238E27FC236}">
                <a16:creationId xmlns:a16="http://schemas.microsoft.com/office/drawing/2014/main" id="{3A6142F2-F816-4793-88F4-CD26DCB5E2E7}"/>
              </a:ext>
            </a:extLst>
          </p:cNvPr>
          <p:cNvSpPr txBox="1"/>
          <p:nvPr/>
        </p:nvSpPr>
        <p:spPr>
          <a:xfrm>
            <a:off x="29804" y="879143"/>
            <a:ext cx="12566074" cy="355034"/>
          </a:xfrm>
          <a:prstGeom prst="rect">
            <a:avLst/>
          </a:prstGeom>
          <a:noFill/>
        </p:spPr>
        <p:txBody>
          <a:bodyPr wrap="square" rtlCol="0">
            <a:spAutoFit/>
          </a:bodyPr>
          <a:lstStyle/>
          <a:p>
            <a:r>
              <a:rPr lang="en-GB" sz="1707" dirty="0"/>
              <a:t>The zoning is useful for the ordinary monitoring and maintenance every day activities</a:t>
            </a:r>
          </a:p>
        </p:txBody>
      </p:sp>
      <p:sp>
        <p:nvSpPr>
          <p:cNvPr id="45" name="Rettangolo 44">
            <a:extLst>
              <a:ext uri="{FF2B5EF4-FFF2-40B4-BE49-F238E27FC236}">
                <a16:creationId xmlns:a16="http://schemas.microsoft.com/office/drawing/2014/main" id="{0EC322B4-CD0A-42CE-97FD-B02C1C01D699}"/>
              </a:ext>
            </a:extLst>
          </p:cNvPr>
          <p:cNvSpPr/>
          <p:nvPr/>
        </p:nvSpPr>
        <p:spPr>
          <a:xfrm>
            <a:off x="3530831" y="8373729"/>
            <a:ext cx="9241101" cy="830997"/>
          </a:xfrm>
          <a:prstGeom prst="rect">
            <a:avLst/>
          </a:prstGeom>
        </p:spPr>
        <p:txBody>
          <a:bodyPr wrap="square">
            <a:spAutoFit/>
          </a:bodyPr>
          <a:lstStyle/>
          <a:p>
            <a:pPr marL="228600" indent="-228600">
              <a:buAutoNum type="alphaUcPeriod"/>
            </a:pPr>
            <a:r>
              <a:rPr lang="it-IT" dirty="0"/>
              <a:t>Russo, I Della </a:t>
            </a:r>
            <a:r>
              <a:rPr lang="it-IT" dirty="0" err="1"/>
              <a:t>Giovampaola</a:t>
            </a:r>
            <a:r>
              <a:rPr lang="it-IT" dirty="0"/>
              <a:t>, Il monitoraggio e la manutenzione delle aree archeologiche. Il piano per il futuro del Parco archeologico del Colosseo, in Monitoraggio e manutenzione delle aree archeologiche. Cambiamenti climatici, dissesto idrogeologico, degrado chimico-ambientale, atti del convegno internazionale di studi, Roma, Curia Iulia, 20-21 marzo 2019, a cura di A. Russo-I. Della </a:t>
            </a:r>
            <a:r>
              <a:rPr lang="it-IT" dirty="0" err="1"/>
              <a:t>Giovampaola</a:t>
            </a:r>
            <a:r>
              <a:rPr lang="it-IT" dirty="0"/>
              <a:t>, </a:t>
            </a:r>
            <a:r>
              <a:rPr lang="it-IT" dirty="0" err="1"/>
              <a:t>cs</a:t>
            </a:r>
            <a:r>
              <a:rPr lang="it-IT" dirty="0"/>
              <a:t>.. </a:t>
            </a:r>
            <a:r>
              <a:rPr lang="it-IT" dirty="0" err="1"/>
              <a:t>Bibliotheca</a:t>
            </a:r>
            <a:r>
              <a:rPr lang="it-IT" dirty="0"/>
              <a:t> </a:t>
            </a:r>
            <a:r>
              <a:rPr lang="it-IT" dirty="0" err="1"/>
              <a:t>archaeologica</a:t>
            </a:r>
            <a:r>
              <a:rPr lang="it-IT" dirty="0"/>
              <a:t>, 65.</a:t>
            </a:r>
          </a:p>
        </p:txBody>
      </p:sp>
      <p:pic>
        <p:nvPicPr>
          <p:cNvPr id="46" name="Immagine 45" descr="Logo-MiBACT-2019">
            <a:extLst>
              <a:ext uri="{FF2B5EF4-FFF2-40B4-BE49-F238E27FC236}">
                <a16:creationId xmlns:a16="http://schemas.microsoft.com/office/drawing/2014/main" id="{50445C74-C007-4875-BC3C-4D08B12CCB6E}"/>
              </a:ext>
            </a:extLst>
          </p:cNvPr>
          <p:cNvPicPr>
            <a:picLocks noChangeAspect="1"/>
          </p:cNvPicPr>
          <p:nvPr/>
        </p:nvPicPr>
        <p:blipFill>
          <a:blip r:embed="rId5">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47" name="Immagine 46">
            <a:extLst>
              <a:ext uri="{FF2B5EF4-FFF2-40B4-BE49-F238E27FC236}">
                <a16:creationId xmlns:a16="http://schemas.microsoft.com/office/drawing/2014/main" id="{DAD91926-643D-4BDF-A6D3-111B4C5B7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49" name="Immagine 48">
            <a:extLst>
              <a:ext uri="{FF2B5EF4-FFF2-40B4-BE49-F238E27FC236}">
                <a16:creationId xmlns:a16="http://schemas.microsoft.com/office/drawing/2014/main" id="{C6C30F80-CE5D-4D9A-87DF-F23CDE0B42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44" t="33500" r="8871" b="35703"/>
          <a:stretch/>
        </p:blipFill>
        <p:spPr>
          <a:xfrm>
            <a:off x="11516969" y="9327005"/>
            <a:ext cx="1443037" cy="387505"/>
          </a:xfrm>
          <a:prstGeom prst="rect">
            <a:avLst/>
          </a:prstGeom>
        </p:spPr>
      </p:pic>
    </p:spTree>
    <p:extLst>
      <p:ext uri="{BB962C8B-B14F-4D97-AF65-F5344CB8AC3E}">
        <p14:creationId xmlns:p14="http://schemas.microsoft.com/office/powerpoint/2010/main" val="33996822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92FB227-9825-43A4-AA1F-EA8E68418C6D}"/>
              </a:ext>
            </a:extLst>
          </p:cNvPr>
          <p:cNvSpPr/>
          <p:nvPr/>
        </p:nvSpPr>
        <p:spPr>
          <a:xfrm>
            <a:off x="0" y="1"/>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cxnSp>
        <p:nvCxnSpPr>
          <p:cNvPr id="17" name="Connettore 1 10">
            <a:extLst>
              <a:ext uri="{FF2B5EF4-FFF2-40B4-BE49-F238E27FC236}">
                <a16:creationId xmlns:a16="http://schemas.microsoft.com/office/drawing/2014/main" id="{2EDB9DE6-DE79-4FB9-A552-44B4C92E1FF9}"/>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 name="Gruppo 3">
            <a:extLst>
              <a:ext uri="{FF2B5EF4-FFF2-40B4-BE49-F238E27FC236}">
                <a16:creationId xmlns:a16="http://schemas.microsoft.com/office/drawing/2014/main" id="{6F143DA4-5DA8-47DE-89B5-C0CE5CF155FD}"/>
              </a:ext>
            </a:extLst>
          </p:cNvPr>
          <p:cNvGrpSpPr/>
          <p:nvPr/>
        </p:nvGrpSpPr>
        <p:grpSpPr>
          <a:xfrm>
            <a:off x="350305" y="-128888"/>
            <a:ext cx="11272664" cy="9614187"/>
            <a:chOff x="1373238" y="-1044648"/>
            <a:chExt cx="9303692" cy="7922740"/>
          </a:xfrm>
        </p:grpSpPr>
        <p:pic>
          <p:nvPicPr>
            <p:cNvPr id="5" name="Picture 1">
              <a:extLst>
                <a:ext uri="{FF2B5EF4-FFF2-40B4-BE49-F238E27FC236}">
                  <a16:creationId xmlns:a16="http://schemas.microsoft.com/office/drawing/2014/main" id="{81CF6344-9B3C-4A36-8443-0539AD3E63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6141" y="0"/>
              <a:ext cx="9170789" cy="68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6" name="Gruppo 5">
              <a:extLst>
                <a:ext uri="{FF2B5EF4-FFF2-40B4-BE49-F238E27FC236}">
                  <a16:creationId xmlns:a16="http://schemas.microsoft.com/office/drawing/2014/main" id="{DDC9080E-FAD3-44F5-9B88-E06DEC16F2B5}"/>
                </a:ext>
              </a:extLst>
            </p:cNvPr>
            <p:cNvGrpSpPr/>
            <p:nvPr/>
          </p:nvGrpSpPr>
          <p:grpSpPr>
            <a:xfrm>
              <a:off x="1373238" y="-1044648"/>
              <a:ext cx="8754516" cy="7447773"/>
              <a:chOff x="-214417" y="-1485723"/>
              <a:chExt cx="12450867" cy="10592389"/>
            </a:xfrm>
          </p:grpSpPr>
          <p:pic>
            <p:nvPicPr>
              <p:cNvPr id="7" name="Picture 2">
                <a:extLst>
                  <a:ext uri="{FF2B5EF4-FFF2-40B4-BE49-F238E27FC236}">
                    <a16:creationId xmlns:a16="http://schemas.microsoft.com/office/drawing/2014/main" id="{F6DA224C-1A96-48FB-9A14-1930F302096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570252" y="608013"/>
                <a:ext cx="1152139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Rectangle 3">
                <a:extLst>
                  <a:ext uri="{FF2B5EF4-FFF2-40B4-BE49-F238E27FC236}">
                    <a16:creationId xmlns:a16="http://schemas.microsoft.com/office/drawing/2014/main" id="{36978AE8-0C4A-48B3-B121-A55E7691B634}"/>
                  </a:ext>
                </a:extLst>
              </p:cNvPr>
              <p:cNvSpPr>
                <a:spLocks/>
              </p:cNvSpPr>
              <p:nvPr/>
            </p:nvSpPr>
            <p:spPr bwMode="auto">
              <a:xfrm>
                <a:off x="-214417" y="-1485723"/>
                <a:ext cx="9853715" cy="12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lnSpc>
                    <a:spcPct val="90000"/>
                  </a:lnSpc>
                </a:pPr>
                <a:endParaRPr lang="en-US" sz="1707" b="1" dirty="0">
                  <a:solidFill>
                    <a:schemeClr val="bg1"/>
                  </a:solidFill>
                  <a:ea typeface="ＭＳ Ｐゴシック" charset="0"/>
                  <a:cs typeface="Calibri" panose="020F0502020204030204" pitchFamily="34" charset="0"/>
                  <a:sym typeface="Calibri Bold" charset="0"/>
                </a:endParaRPr>
              </a:p>
              <a:p>
                <a:pPr>
                  <a:lnSpc>
                    <a:spcPct val="90000"/>
                  </a:lnSpc>
                </a:pPr>
                <a:r>
                  <a:rPr lang="en-GB" sz="2276" b="1" dirty="0">
                    <a:solidFill>
                      <a:schemeClr val="bg1"/>
                    </a:solidFill>
                  </a:rPr>
                  <a:t>Flow chart, all data are fully integrated  into the online system</a:t>
                </a:r>
                <a:endParaRPr lang="it-IT" sz="2276" b="1" dirty="0">
                  <a:solidFill>
                    <a:schemeClr val="bg1"/>
                  </a:solidFill>
                </a:endParaRPr>
              </a:p>
              <a:p>
                <a:pPr algn="l">
                  <a:lnSpc>
                    <a:spcPct val="90000"/>
                  </a:lnSpc>
                </a:pPr>
                <a:endParaRPr lang="en-US" sz="1707" dirty="0">
                  <a:solidFill>
                    <a:schemeClr val="bg1"/>
                  </a:solidFill>
                  <a:latin typeface="Calibri" panose="020F0502020204030204" pitchFamily="34" charset="0"/>
                  <a:ea typeface="ＭＳ Ｐゴシック" charset="0"/>
                  <a:cs typeface="Calibri" panose="020F0502020204030204" pitchFamily="34" charset="0"/>
                  <a:sym typeface="Calibri Bold" charset="0"/>
                </a:endParaRPr>
              </a:p>
              <a:p>
                <a:pPr algn="l">
                  <a:lnSpc>
                    <a:spcPct val="90000"/>
                  </a:lnSpc>
                </a:pPr>
                <a:endParaRPr lang="en-US" sz="1138" dirty="0">
                  <a:solidFill>
                    <a:schemeClr val="bg1"/>
                  </a:solidFill>
                  <a:latin typeface="Calibri Bold" charset="0"/>
                  <a:ea typeface="ＭＳ Ｐゴシック" charset="0"/>
                  <a:cs typeface="Calibri Bold" charset="0"/>
                  <a:sym typeface="Calibri Bold" charset="0"/>
                </a:endParaRPr>
              </a:p>
            </p:txBody>
          </p:sp>
          <p:pic>
            <p:nvPicPr>
              <p:cNvPr id="10" name="Picture 4">
                <a:extLst>
                  <a:ext uri="{FF2B5EF4-FFF2-40B4-BE49-F238E27FC236}">
                    <a16:creationId xmlns:a16="http://schemas.microsoft.com/office/drawing/2014/main" id="{77C91983-D361-464F-A728-09734AD135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10919" t="2478" r="1726" b="1653"/>
              <a:stretch>
                <a:fillRect/>
              </a:stretch>
            </p:blipFill>
            <p:spPr bwMode="auto">
              <a:xfrm>
                <a:off x="268678" y="4771129"/>
                <a:ext cx="3352802" cy="294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Oval 5">
                <a:extLst>
                  <a:ext uri="{FF2B5EF4-FFF2-40B4-BE49-F238E27FC236}">
                    <a16:creationId xmlns:a16="http://schemas.microsoft.com/office/drawing/2014/main" id="{F2778DB9-7BB3-47E5-B6F3-3006DEFA9C4E}"/>
                  </a:ext>
                </a:extLst>
              </p:cNvPr>
              <p:cNvSpPr>
                <a:spLocks/>
              </p:cNvSpPr>
              <p:nvPr/>
            </p:nvSpPr>
            <p:spPr bwMode="auto">
              <a:xfrm>
                <a:off x="7200900" y="4495800"/>
                <a:ext cx="1270000" cy="1270000"/>
              </a:xfrm>
              <a:prstGeom prst="ellipse">
                <a:avLst/>
              </a:prstGeom>
              <a:solidFill>
                <a:srgbClr val="E6E6E6"/>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s-ES" sz="1463"/>
              </a:p>
            </p:txBody>
          </p:sp>
          <p:pic>
            <p:nvPicPr>
              <p:cNvPr id="12" name="Picture 6">
                <a:extLst>
                  <a:ext uri="{FF2B5EF4-FFF2-40B4-BE49-F238E27FC236}">
                    <a16:creationId xmlns:a16="http://schemas.microsoft.com/office/drawing/2014/main" id="{3A2313B2-4EDD-4ADC-9D05-600D2D4707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18400" y="4813300"/>
                <a:ext cx="622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 name="Rectangle 7">
                <a:extLst>
                  <a:ext uri="{FF2B5EF4-FFF2-40B4-BE49-F238E27FC236}">
                    <a16:creationId xmlns:a16="http://schemas.microsoft.com/office/drawing/2014/main" id="{C106BDBE-A590-4436-BCA4-CA1B1886ED76}"/>
                  </a:ext>
                </a:extLst>
              </p:cNvPr>
              <p:cNvSpPr>
                <a:spLocks/>
              </p:cNvSpPr>
              <p:nvPr/>
            </p:nvSpPr>
            <p:spPr bwMode="auto">
              <a:xfrm>
                <a:off x="7132639" y="5878066"/>
                <a:ext cx="1473305" cy="4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DATA BASE +</a:t>
                </a:r>
              </a:p>
              <a:p>
                <a:r>
                  <a:rPr lang="en-US" sz="1138">
                    <a:latin typeface="Calibri" charset="0"/>
                    <a:ea typeface="ＭＳ Ｐゴシック" charset="0"/>
                    <a:cs typeface="Calibri" charset="0"/>
                    <a:sym typeface="Calibri" charset="0"/>
                  </a:rPr>
                  <a:t>SOFTWARE E PLUGIN</a:t>
                </a:r>
              </a:p>
            </p:txBody>
          </p:sp>
          <p:sp>
            <p:nvSpPr>
              <p:cNvPr id="14" name="Line 8">
                <a:extLst>
                  <a:ext uri="{FF2B5EF4-FFF2-40B4-BE49-F238E27FC236}">
                    <a16:creationId xmlns:a16="http://schemas.microsoft.com/office/drawing/2014/main" id="{6691794F-8E29-47FF-965F-80E8BA35C127}"/>
                  </a:ext>
                </a:extLst>
              </p:cNvPr>
              <p:cNvSpPr>
                <a:spLocks noChangeShapeType="1"/>
              </p:cNvSpPr>
              <p:nvPr/>
            </p:nvSpPr>
            <p:spPr bwMode="auto">
              <a:xfrm>
                <a:off x="6831013" y="3506788"/>
                <a:ext cx="617537" cy="871537"/>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ES" sz="1463"/>
              </a:p>
            </p:txBody>
          </p:sp>
          <p:sp>
            <p:nvSpPr>
              <p:cNvPr id="15" name="Oval 9">
                <a:extLst>
                  <a:ext uri="{FF2B5EF4-FFF2-40B4-BE49-F238E27FC236}">
                    <a16:creationId xmlns:a16="http://schemas.microsoft.com/office/drawing/2014/main" id="{6F98846D-3642-4E88-8C9E-055942F70B06}"/>
                  </a:ext>
                </a:extLst>
              </p:cNvPr>
              <p:cNvSpPr>
                <a:spLocks/>
              </p:cNvSpPr>
              <p:nvPr/>
            </p:nvSpPr>
            <p:spPr bwMode="auto">
              <a:xfrm>
                <a:off x="4762500" y="2133600"/>
                <a:ext cx="1333500" cy="1333500"/>
              </a:xfrm>
              <a:prstGeom prst="ellipse">
                <a:avLst/>
              </a:prstGeom>
              <a:solidFill>
                <a:schemeClr val="accent1"/>
              </a:solidFill>
              <a:ln w="12700" cap="flat">
                <a:solidFill>
                  <a:schemeClr val="tx1"/>
                </a:solidFill>
                <a:prstDash val="solid"/>
                <a:miter lim="800000"/>
                <a:headEnd type="none" w="med" len="med"/>
                <a:tailEnd type="none" w="med" len="med"/>
              </a:ln>
            </p:spPr>
            <p:txBody>
              <a:bodyPr lIns="0" tIns="0" rIns="0" bIns="0"/>
              <a:lstStyle/>
              <a:p>
                <a:endParaRPr lang="es-ES" sz="1463"/>
              </a:p>
            </p:txBody>
          </p:sp>
          <p:pic>
            <p:nvPicPr>
              <p:cNvPr id="16" name="Picture 10">
                <a:extLst>
                  <a:ext uri="{FF2B5EF4-FFF2-40B4-BE49-F238E27FC236}">
                    <a16:creationId xmlns:a16="http://schemas.microsoft.com/office/drawing/2014/main" id="{1F0EAF58-1AD5-409A-A564-B548E730B7C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92700" y="23114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 name="Rectangle 11">
                <a:extLst>
                  <a:ext uri="{FF2B5EF4-FFF2-40B4-BE49-F238E27FC236}">
                    <a16:creationId xmlns:a16="http://schemas.microsoft.com/office/drawing/2014/main" id="{63E04A10-33F3-4D09-8176-94F421EF586A}"/>
                  </a:ext>
                </a:extLst>
              </p:cNvPr>
              <p:cNvSpPr>
                <a:spLocks/>
              </p:cNvSpPr>
              <p:nvPr/>
            </p:nvSpPr>
            <p:spPr bwMode="auto">
              <a:xfrm>
                <a:off x="5041898" y="3078734"/>
                <a:ext cx="1078165" cy="2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UTENTIINTERNI</a:t>
                </a:r>
              </a:p>
            </p:txBody>
          </p:sp>
          <p:sp>
            <p:nvSpPr>
              <p:cNvPr id="19" name="Oval 12">
                <a:extLst>
                  <a:ext uri="{FF2B5EF4-FFF2-40B4-BE49-F238E27FC236}">
                    <a16:creationId xmlns:a16="http://schemas.microsoft.com/office/drawing/2014/main" id="{FB429252-0A12-4491-8F65-8193FBFFFDBD}"/>
                  </a:ext>
                </a:extLst>
              </p:cNvPr>
              <p:cNvSpPr>
                <a:spLocks/>
              </p:cNvSpPr>
              <p:nvPr/>
            </p:nvSpPr>
            <p:spPr bwMode="auto">
              <a:xfrm>
                <a:off x="5562600" y="1168400"/>
                <a:ext cx="1333500" cy="1333500"/>
              </a:xfrm>
              <a:prstGeom prst="ellipse">
                <a:avLst/>
              </a:prstGeom>
              <a:solidFill>
                <a:schemeClr val="accent1"/>
              </a:solidFill>
              <a:ln w="12700" cap="flat">
                <a:solidFill>
                  <a:schemeClr val="tx1"/>
                </a:solidFill>
                <a:prstDash val="solid"/>
                <a:miter lim="800000"/>
                <a:headEnd type="none" w="med" len="med"/>
                <a:tailEnd type="none" w="med" len="med"/>
              </a:ln>
            </p:spPr>
            <p:txBody>
              <a:bodyPr lIns="0" tIns="0" rIns="0" bIns="0"/>
              <a:lstStyle/>
              <a:p>
                <a:endParaRPr lang="es-ES" sz="1463"/>
              </a:p>
            </p:txBody>
          </p:sp>
          <p:pic>
            <p:nvPicPr>
              <p:cNvPr id="20" name="Picture 13">
                <a:extLst>
                  <a:ext uri="{FF2B5EF4-FFF2-40B4-BE49-F238E27FC236}">
                    <a16:creationId xmlns:a16="http://schemas.microsoft.com/office/drawing/2014/main" id="{BC39E644-F39F-4051-8C11-997D24D4C1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18200" y="13335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 name="Rectangle 14">
                <a:extLst>
                  <a:ext uri="{FF2B5EF4-FFF2-40B4-BE49-F238E27FC236}">
                    <a16:creationId xmlns:a16="http://schemas.microsoft.com/office/drawing/2014/main" id="{011E7B46-4D44-43A1-8F0B-E3BCEB0EF491}"/>
                  </a:ext>
                </a:extLst>
              </p:cNvPr>
              <p:cNvSpPr>
                <a:spLocks/>
              </p:cNvSpPr>
              <p:nvPr/>
            </p:nvSpPr>
            <p:spPr bwMode="auto">
              <a:xfrm>
                <a:off x="5921752" y="1939648"/>
                <a:ext cx="606046" cy="4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sz="1138" dirty="0">
                    <a:latin typeface="Calibri" charset="0"/>
                    <a:ea typeface="ＭＳ Ｐゴシック" charset="0"/>
                    <a:cs typeface="Calibri" charset="0"/>
                    <a:sym typeface="Calibri" charset="0"/>
                  </a:rPr>
                  <a:t>UTENTIESTERNI</a:t>
                </a:r>
              </a:p>
            </p:txBody>
          </p:sp>
          <p:sp>
            <p:nvSpPr>
              <p:cNvPr id="22" name="Oval 15">
                <a:extLst>
                  <a:ext uri="{FF2B5EF4-FFF2-40B4-BE49-F238E27FC236}">
                    <a16:creationId xmlns:a16="http://schemas.microsoft.com/office/drawing/2014/main" id="{276079D6-193C-447E-9EE1-051F809B71CD}"/>
                  </a:ext>
                </a:extLst>
              </p:cNvPr>
              <p:cNvSpPr>
                <a:spLocks/>
              </p:cNvSpPr>
              <p:nvPr/>
            </p:nvSpPr>
            <p:spPr bwMode="auto">
              <a:xfrm>
                <a:off x="5829300" y="2362200"/>
                <a:ext cx="1117600" cy="1117600"/>
              </a:xfrm>
              <a:prstGeom prst="ellipse">
                <a:avLst/>
              </a:prstGeom>
              <a:solidFill>
                <a:srgbClr val="E6E6E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s-ES" sz="1463"/>
              </a:p>
            </p:txBody>
          </p:sp>
          <p:sp>
            <p:nvSpPr>
              <p:cNvPr id="23" name="Rectangle 16">
                <a:extLst>
                  <a:ext uri="{FF2B5EF4-FFF2-40B4-BE49-F238E27FC236}">
                    <a16:creationId xmlns:a16="http://schemas.microsoft.com/office/drawing/2014/main" id="{2679412B-969C-408D-A095-9EE555E3FBC1}"/>
                  </a:ext>
                </a:extLst>
              </p:cNvPr>
              <p:cNvSpPr>
                <a:spLocks/>
              </p:cNvSpPr>
              <p:nvPr/>
            </p:nvSpPr>
            <p:spPr bwMode="auto">
              <a:xfrm>
                <a:off x="6172199" y="3148585"/>
                <a:ext cx="276598" cy="2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APP</a:t>
                </a:r>
              </a:p>
            </p:txBody>
          </p:sp>
          <p:pic>
            <p:nvPicPr>
              <p:cNvPr id="24" name="Picture 17">
                <a:extLst>
                  <a:ext uri="{FF2B5EF4-FFF2-40B4-BE49-F238E27FC236}">
                    <a16:creationId xmlns:a16="http://schemas.microsoft.com/office/drawing/2014/main" id="{D9497B9E-8FD9-4BEA-AE0A-BDC85071799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83300" y="2616200"/>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 name="Line 18">
                <a:extLst>
                  <a:ext uri="{FF2B5EF4-FFF2-40B4-BE49-F238E27FC236}">
                    <a16:creationId xmlns:a16="http://schemas.microsoft.com/office/drawing/2014/main" id="{495D5B91-AB64-4206-9FD9-046774C7612E}"/>
                  </a:ext>
                </a:extLst>
              </p:cNvPr>
              <p:cNvSpPr>
                <a:spLocks noChangeShapeType="1"/>
              </p:cNvSpPr>
              <p:nvPr/>
            </p:nvSpPr>
            <p:spPr bwMode="auto">
              <a:xfrm flipH="1">
                <a:off x="8029575" y="3346450"/>
                <a:ext cx="192088" cy="95250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ES" sz="1463"/>
              </a:p>
            </p:txBody>
          </p:sp>
          <p:sp>
            <p:nvSpPr>
              <p:cNvPr id="26" name="Rectangle 19">
                <a:extLst>
                  <a:ext uri="{FF2B5EF4-FFF2-40B4-BE49-F238E27FC236}">
                    <a16:creationId xmlns:a16="http://schemas.microsoft.com/office/drawing/2014/main" id="{BAABEBD3-2C0A-4B7C-960F-4225F1D00C75}"/>
                  </a:ext>
                </a:extLst>
              </p:cNvPr>
              <p:cNvSpPr>
                <a:spLocks/>
              </p:cNvSpPr>
              <p:nvPr/>
            </p:nvSpPr>
            <p:spPr bwMode="auto">
              <a:xfrm>
                <a:off x="8099422" y="2939035"/>
                <a:ext cx="329283" cy="2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WEB</a:t>
                </a:r>
              </a:p>
            </p:txBody>
          </p:sp>
          <p:sp>
            <p:nvSpPr>
              <p:cNvPr id="27" name="Oval 20">
                <a:extLst>
                  <a:ext uri="{FF2B5EF4-FFF2-40B4-BE49-F238E27FC236}">
                    <a16:creationId xmlns:a16="http://schemas.microsoft.com/office/drawing/2014/main" id="{5F4D3B6E-B676-47FB-BFD5-15EF184CAECF}"/>
                  </a:ext>
                </a:extLst>
              </p:cNvPr>
              <p:cNvSpPr>
                <a:spLocks/>
              </p:cNvSpPr>
              <p:nvPr/>
            </p:nvSpPr>
            <p:spPr bwMode="auto">
              <a:xfrm>
                <a:off x="8724900" y="1866900"/>
                <a:ext cx="1333500" cy="1333500"/>
              </a:xfrm>
              <a:prstGeom prst="ellipse">
                <a:avLst/>
              </a:prstGeom>
              <a:solidFill>
                <a:schemeClr val="accent1"/>
              </a:solidFill>
              <a:ln w="12700" cap="flat">
                <a:solidFill>
                  <a:schemeClr val="tx1"/>
                </a:solidFill>
                <a:prstDash val="solid"/>
                <a:miter lim="800000"/>
                <a:headEnd type="none" w="med" len="med"/>
                <a:tailEnd type="none" w="med" len="med"/>
              </a:ln>
            </p:spPr>
            <p:txBody>
              <a:bodyPr lIns="0" tIns="0" rIns="0" bIns="0"/>
              <a:lstStyle/>
              <a:p>
                <a:endParaRPr lang="es-ES" sz="1463"/>
              </a:p>
            </p:txBody>
          </p:sp>
          <p:pic>
            <p:nvPicPr>
              <p:cNvPr id="28" name="Picture 21">
                <a:extLst>
                  <a:ext uri="{FF2B5EF4-FFF2-40B4-BE49-F238E27FC236}">
                    <a16:creationId xmlns:a16="http://schemas.microsoft.com/office/drawing/2014/main" id="{FDDBDA25-A016-466A-B4DF-2515FE68223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80500" y="20447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 name="Rectangle 22">
                <a:extLst>
                  <a:ext uri="{FF2B5EF4-FFF2-40B4-BE49-F238E27FC236}">
                    <a16:creationId xmlns:a16="http://schemas.microsoft.com/office/drawing/2014/main" id="{850F9735-759B-457B-A6E2-C73DA4CC4BFF}"/>
                  </a:ext>
                </a:extLst>
              </p:cNvPr>
              <p:cNvSpPr>
                <a:spLocks/>
              </p:cNvSpPr>
              <p:nvPr/>
            </p:nvSpPr>
            <p:spPr bwMode="auto">
              <a:xfrm>
                <a:off x="9066925" y="2618804"/>
                <a:ext cx="635001" cy="4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sz="1138" dirty="0">
                    <a:latin typeface="Calibri" charset="0"/>
                    <a:ea typeface="ＭＳ Ｐゴシック" charset="0"/>
                    <a:cs typeface="Calibri" charset="0"/>
                    <a:sym typeface="Calibri" charset="0"/>
                  </a:rPr>
                  <a:t>UTENTI</a:t>
                </a:r>
              </a:p>
              <a:p>
                <a:r>
                  <a:rPr lang="en-US" sz="1138" dirty="0">
                    <a:latin typeface="Calibri" charset="0"/>
                    <a:ea typeface="ＭＳ Ｐゴシック" charset="0"/>
                    <a:cs typeface="Calibri" charset="0"/>
                    <a:sym typeface="Calibri" charset="0"/>
                  </a:rPr>
                  <a:t>INTERNI</a:t>
                </a:r>
              </a:p>
            </p:txBody>
          </p:sp>
          <p:sp>
            <p:nvSpPr>
              <p:cNvPr id="30" name="Oval 23">
                <a:extLst>
                  <a:ext uri="{FF2B5EF4-FFF2-40B4-BE49-F238E27FC236}">
                    <a16:creationId xmlns:a16="http://schemas.microsoft.com/office/drawing/2014/main" id="{E34352BE-DADC-4486-9F31-8B683AA72DFB}"/>
                  </a:ext>
                </a:extLst>
              </p:cNvPr>
              <p:cNvSpPr>
                <a:spLocks/>
              </p:cNvSpPr>
              <p:nvPr/>
            </p:nvSpPr>
            <p:spPr bwMode="auto">
              <a:xfrm>
                <a:off x="7835900" y="990600"/>
                <a:ext cx="1333500" cy="1333500"/>
              </a:xfrm>
              <a:prstGeom prst="ellipse">
                <a:avLst/>
              </a:prstGeom>
              <a:solidFill>
                <a:schemeClr val="accent1"/>
              </a:solidFill>
              <a:ln w="12700" cap="flat">
                <a:solidFill>
                  <a:schemeClr val="tx1"/>
                </a:solidFill>
                <a:prstDash val="solid"/>
                <a:miter lim="800000"/>
                <a:headEnd type="none" w="med" len="med"/>
                <a:tailEnd type="none" w="med" len="med"/>
              </a:ln>
            </p:spPr>
            <p:txBody>
              <a:bodyPr lIns="0" tIns="0" rIns="0" bIns="0"/>
              <a:lstStyle/>
              <a:p>
                <a:endParaRPr lang="es-ES" sz="1463"/>
              </a:p>
            </p:txBody>
          </p:sp>
          <p:pic>
            <p:nvPicPr>
              <p:cNvPr id="31" name="Picture 24">
                <a:extLst>
                  <a:ext uri="{FF2B5EF4-FFF2-40B4-BE49-F238E27FC236}">
                    <a16:creationId xmlns:a16="http://schemas.microsoft.com/office/drawing/2014/main" id="{CD6FDE65-684F-4694-A32B-63B68B100A2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91500" y="11176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 name="Rectangle 25">
                <a:extLst>
                  <a:ext uri="{FF2B5EF4-FFF2-40B4-BE49-F238E27FC236}">
                    <a16:creationId xmlns:a16="http://schemas.microsoft.com/office/drawing/2014/main" id="{B71A12F5-7A95-4A98-9029-5440B823B38A}"/>
                  </a:ext>
                </a:extLst>
              </p:cNvPr>
              <p:cNvSpPr>
                <a:spLocks/>
              </p:cNvSpPr>
              <p:nvPr/>
            </p:nvSpPr>
            <p:spPr bwMode="auto">
              <a:xfrm>
                <a:off x="8210548" y="1727257"/>
                <a:ext cx="635001" cy="4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sz="1138" dirty="0">
                    <a:latin typeface="Calibri" charset="0"/>
                    <a:ea typeface="ＭＳ Ｐゴシック" charset="0"/>
                    <a:cs typeface="Calibri" charset="0"/>
                    <a:sym typeface="Calibri" charset="0"/>
                  </a:rPr>
                  <a:t>UTENTI</a:t>
                </a:r>
              </a:p>
              <a:p>
                <a:r>
                  <a:rPr lang="en-US" sz="1138" dirty="0">
                    <a:latin typeface="Calibri" charset="0"/>
                    <a:ea typeface="ＭＳ Ｐゴシック" charset="0"/>
                    <a:cs typeface="Calibri" charset="0"/>
                    <a:sym typeface="Calibri" charset="0"/>
                  </a:rPr>
                  <a:t>ESTERNI</a:t>
                </a:r>
              </a:p>
            </p:txBody>
          </p:sp>
          <p:sp>
            <p:nvSpPr>
              <p:cNvPr id="33" name="Oval 26">
                <a:extLst>
                  <a:ext uri="{FF2B5EF4-FFF2-40B4-BE49-F238E27FC236}">
                    <a16:creationId xmlns:a16="http://schemas.microsoft.com/office/drawing/2014/main" id="{77DF3DDC-878F-4DF0-8F0D-5DCE7D5FF648}"/>
                  </a:ext>
                </a:extLst>
              </p:cNvPr>
              <p:cNvSpPr>
                <a:spLocks/>
              </p:cNvSpPr>
              <p:nvPr/>
            </p:nvSpPr>
            <p:spPr bwMode="auto">
              <a:xfrm>
                <a:off x="7785100" y="2159000"/>
                <a:ext cx="1117600" cy="1117600"/>
              </a:xfrm>
              <a:prstGeom prst="ellipse">
                <a:avLst/>
              </a:prstGeom>
              <a:solidFill>
                <a:srgbClr val="E6E6E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s-ES" sz="1463"/>
              </a:p>
            </p:txBody>
          </p:sp>
          <p:pic>
            <p:nvPicPr>
              <p:cNvPr id="34" name="Picture 27">
                <a:extLst>
                  <a:ext uri="{FF2B5EF4-FFF2-40B4-BE49-F238E27FC236}">
                    <a16:creationId xmlns:a16="http://schemas.microsoft.com/office/drawing/2014/main" id="{CBD31DC7-FD9F-4D28-8603-B8392C47914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058150" y="2393950"/>
                <a:ext cx="5461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5" name="Rectangle 28">
                <a:extLst>
                  <a:ext uri="{FF2B5EF4-FFF2-40B4-BE49-F238E27FC236}">
                    <a16:creationId xmlns:a16="http://schemas.microsoft.com/office/drawing/2014/main" id="{76814FD0-F13F-4658-BE58-E14F383AB81B}"/>
                  </a:ext>
                </a:extLst>
              </p:cNvPr>
              <p:cNvSpPr>
                <a:spLocks/>
              </p:cNvSpPr>
              <p:nvPr/>
            </p:nvSpPr>
            <p:spPr bwMode="auto">
              <a:xfrm>
                <a:off x="8099422" y="2989836"/>
                <a:ext cx="329283" cy="2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WEB</a:t>
                </a:r>
              </a:p>
            </p:txBody>
          </p:sp>
          <p:sp>
            <p:nvSpPr>
              <p:cNvPr id="36" name="Line 29">
                <a:extLst>
                  <a:ext uri="{FF2B5EF4-FFF2-40B4-BE49-F238E27FC236}">
                    <a16:creationId xmlns:a16="http://schemas.microsoft.com/office/drawing/2014/main" id="{D4B51629-5515-4BDE-8891-E8EF8EA1789E}"/>
                  </a:ext>
                </a:extLst>
              </p:cNvPr>
              <p:cNvSpPr>
                <a:spLocks noChangeShapeType="1"/>
              </p:cNvSpPr>
              <p:nvPr/>
            </p:nvSpPr>
            <p:spPr bwMode="auto">
              <a:xfrm rot="10800000" flipH="1">
                <a:off x="8596313" y="4387850"/>
                <a:ext cx="1042987" cy="414338"/>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ES" sz="1463"/>
              </a:p>
            </p:txBody>
          </p:sp>
          <p:sp>
            <p:nvSpPr>
              <p:cNvPr id="37" name="Oval 30">
                <a:extLst>
                  <a:ext uri="{FF2B5EF4-FFF2-40B4-BE49-F238E27FC236}">
                    <a16:creationId xmlns:a16="http://schemas.microsoft.com/office/drawing/2014/main" id="{E905E8EE-670B-4D2F-97EB-29C2D7D18E6C}"/>
                  </a:ext>
                </a:extLst>
              </p:cNvPr>
              <p:cNvSpPr>
                <a:spLocks/>
              </p:cNvSpPr>
              <p:nvPr/>
            </p:nvSpPr>
            <p:spPr bwMode="auto">
              <a:xfrm>
                <a:off x="9747250" y="3035300"/>
                <a:ext cx="2286000" cy="2286000"/>
              </a:xfrm>
              <a:prstGeom prst="ellipse">
                <a:avLst/>
              </a:prstGeom>
              <a:solidFill>
                <a:srgbClr val="E6E6E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s-ES" sz="1463"/>
              </a:p>
            </p:txBody>
          </p:sp>
          <p:pic>
            <p:nvPicPr>
              <p:cNvPr id="38" name="Picture 31">
                <a:extLst>
                  <a:ext uri="{FF2B5EF4-FFF2-40B4-BE49-F238E27FC236}">
                    <a16:creationId xmlns:a16="http://schemas.microsoft.com/office/drawing/2014/main" id="{ECCA2CB4-4EDF-4CC5-A0F5-1EB4307520C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585450" y="3168650"/>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9" name="Rectangle 32">
                <a:extLst>
                  <a:ext uri="{FF2B5EF4-FFF2-40B4-BE49-F238E27FC236}">
                    <a16:creationId xmlns:a16="http://schemas.microsoft.com/office/drawing/2014/main" id="{E2FDD535-6F47-4ADA-9277-A5027B49835D}"/>
                  </a:ext>
                </a:extLst>
              </p:cNvPr>
              <p:cNvSpPr>
                <a:spLocks/>
              </p:cNvSpPr>
              <p:nvPr/>
            </p:nvSpPr>
            <p:spPr bwMode="auto">
              <a:xfrm>
                <a:off x="10183812" y="3909817"/>
                <a:ext cx="1247510" cy="164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SEDE UFFICIO:</a:t>
                </a:r>
              </a:p>
              <a:p>
                <a:r>
                  <a:rPr lang="en-US" sz="1138">
                    <a:latin typeface="Calibri" charset="0"/>
                    <a:ea typeface="ＭＳ Ｐゴシック" charset="0"/>
                    <a:cs typeface="Calibri" charset="0"/>
                    <a:sym typeface="Calibri" charset="0"/>
                  </a:rPr>
                  <a:t>• Data entry</a:t>
                </a:r>
              </a:p>
              <a:p>
                <a:r>
                  <a:rPr lang="en-US" sz="1138">
                    <a:latin typeface="Calibri" charset="0"/>
                    <a:ea typeface="ＭＳ Ｐゴシック" charset="0"/>
                    <a:cs typeface="Calibri" charset="0"/>
                    <a:sym typeface="Calibri" charset="0"/>
                  </a:rPr>
                  <a:t> • Archivio storico</a:t>
                </a:r>
              </a:p>
              <a:p>
                <a:r>
                  <a:rPr lang="en-US" sz="1138">
                    <a:latin typeface="Calibri" charset="0"/>
                    <a:ea typeface="ＭＳ Ｐゴシック" charset="0"/>
                    <a:cs typeface="Calibri" charset="0"/>
                    <a:sym typeface="Calibri" charset="0"/>
                  </a:rPr>
                  <a:t>• Gestione User</a:t>
                </a:r>
              </a:p>
              <a:p>
                <a:r>
                  <a:rPr lang="en-US" sz="1138">
                    <a:latin typeface="Calibri" charset="0"/>
                    <a:ea typeface="ＭＳ Ｐゴシック" charset="0"/>
                    <a:cs typeface="Calibri" charset="0"/>
                    <a:sym typeface="Calibri" charset="0"/>
                  </a:rPr>
                  <a:t>• Schede</a:t>
                </a:r>
              </a:p>
              <a:p>
                <a:r>
                  <a:rPr lang="en-US" sz="1138">
                    <a:latin typeface="Calibri" charset="0"/>
                    <a:ea typeface="ＭＳ Ｐゴシック" charset="0"/>
                    <a:cs typeface="Calibri" charset="0"/>
                    <a:sym typeface="Calibri" charset="0"/>
                  </a:rPr>
                  <a:t>• Documenti</a:t>
                </a:r>
              </a:p>
              <a:p>
                <a:endParaRPr lang="en-US" sz="1138">
                  <a:latin typeface="Calibri" charset="0"/>
                  <a:ea typeface="ＭＳ Ｐゴシック" charset="0"/>
                  <a:cs typeface="Calibri" charset="0"/>
                  <a:sym typeface="Calibri" charset="0"/>
                </a:endParaRPr>
              </a:p>
              <a:p>
                <a:endParaRPr lang="en-US" sz="1138">
                  <a:latin typeface="Calibri" charset="0"/>
                  <a:ea typeface="ＭＳ Ｐゴシック" charset="0"/>
                  <a:cs typeface="Calibri" charset="0"/>
                  <a:sym typeface="Calibri" charset="0"/>
                </a:endParaRPr>
              </a:p>
            </p:txBody>
          </p:sp>
          <p:sp>
            <p:nvSpPr>
              <p:cNvPr id="40" name="Line 33">
                <a:extLst>
                  <a:ext uri="{FF2B5EF4-FFF2-40B4-BE49-F238E27FC236}">
                    <a16:creationId xmlns:a16="http://schemas.microsoft.com/office/drawing/2014/main" id="{8C4C067D-3889-4865-9060-2A85CF8A5A97}"/>
                  </a:ext>
                </a:extLst>
              </p:cNvPr>
              <p:cNvSpPr>
                <a:spLocks noChangeShapeType="1"/>
              </p:cNvSpPr>
              <p:nvPr/>
            </p:nvSpPr>
            <p:spPr bwMode="auto">
              <a:xfrm>
                <a:off x="8575675" y="5507038"/>
                <a:ext cx="749300" cy="59690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ES" sz="1463"/>
              </a:p>
            </p:txBody>
          </p:sp>
          <p:sp>
            <p:nvSpPr>
              <p:cNvPr id="41" name="Line 34">
                <a:extLst>
                  <a:ext uri="{FF2B5EF4-FFF2-40B4-BE49-F238E27FC236}">
                    <a16:creationId xmlns:a16="http://schemas.microsoft.com/office/drawing/2014/main" id="{F38ADA2B-E645-4075-9DE6-8659E41DE6B3}"/>
                  </a:ext>
                </a:extLst>
              </p:cNvPr>
              <p:cNvSpPr>
                <a:spLocks noChangeShapeType="1"/>
              </p:cNvSpPr>
              <p:nvPr/>
            </p:nvSpPr>
            <p:spPr bwMode="auto">
              <a:xfrm>
                <a:off x="4203700" y="5002213"/>
                <a:ext cx="2822575" cy="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ES" sz="1463"/>
              </a:p>
            </p:txBody>
          </p:sp>
          <p:sp>
            <p:nvSpPr>
              <p:cNvPr id="42" name="Oval 35">
                <a:extLst>
                  <a:ext uri="{FF2B5EF4-FFF2-40B4-BE49-F238E27FC236}">
                    <a16:creationId xmlns:a16="http://schemas.microsoft.com/office/drawing/2014/main" id="{AB0725A0-A9A9-43FE-83B8-370332373486}"/>
                  </a:ext>
                </a:extLst>
              </p:cNvPr>
              <p:cNvSpPr>
                <a:spLocks/>
              </p:cNvSpPr>
              <p:nvPr/>
            </p:nvSpPr>
            <p:spPr bwMode="auto">
              <a:xfrm>
                <a:off x="10236200" y="6781800"/>
                <a:ext cx="1778000" cy="1778000"/>
              </a:xfrm>
              <a:prstGeom prst="ellipse">
                <a:avLst/>
              </a:prstGeom>
              <a:solidFill>
                <a:schemeClr val="accent1"/>
              </a:solidFill>
              <a:ln w="12700" cap="flat">
                <a:solidFill>
                  <a:schemeClr val="tx1"/>
                </a:solidFill>
                <a:prstDash val="solid"/>
                <a:miter lim="800000"/>
                <a:headEnd type="none" w="med" len="med"/>
                <a:tailEnd type="none" w="med" len="med"/>
              </a:ln>
            </p:spPr>
            <p:txBody>
              <a:bodyPr lIns="0" tIns="0" rIns="0" bIns="0"/>
              <a:lstStyle/>
              <a:p>
                <a:endParaRPr lang="es-ES" sz="1463"/>
              </a:p>
            </p:txBody>
          </p:sp>
          <p:pic>
            <p:nvPicPr>
              <p:cNvPr id="43" name="Picture 36">
                <a:extLst>
                  <a:ext uri="{FF2B5EF4-FFF2-40B4-BE49-F238E27FC236}">
                    <a16:creationId xmlns:a16="http://schemas.microsoft.com/office/drawing/2014/main" id="{7F914D41-438A-4D1E-8E0D-5FE072A63AA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864850" y="7162800"/>
                <a:ext cx="5461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 name="Rectangle 37">
                <a:extLst>
                  <a:ext uri="{FF2B5EF4-FFF2-40B4-BE49-F238E27FC236}">
                    <a16:creationId xmlns:a16="http://schemas.microsoft.com/office/drawing/2014/main" id="{D0DF1693-B844-46CD-B289-337B4EDE9533}"/>
                  </a:ext>
                </a:extLst>
              </p:cNvPr>
              <p:cNvSpPr>
                <a:spLocks/>
              </p:cNvSpPr>
              <p:nvPr/>
            </p:nvSpPr>
            <p:spPr bwMode="auto">
              <a:xfrm>
                <a:off x="10475913" y="7813800"/>
                <a:ext cx="1172246" cy="61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MONITORAGGIO</a:t>
                </a:r>
              </a:p>
              <a:p>
                <a:r>
                  <a:rPr lang="en-US" sz="1138">
                    <a:latin typeface="Calibri" charset="0"/>
                    <a:ea typeface="ＭＳ Ｐゴシック" charset="0"/>
                    <a:cs typeface="Calibri" charset="0"/>
                    <a:sym typeface="Calibri" charset="0"/>
                  </a:rPr>
                  <a:t>SATELLITARE</a:t>
                </a:r>
              </a:p>
              <a:p>
                <a:endParaRPr lang="en-US" sz="1138">
                  <a:latin typeface="Calibri" charset="0"/>
                  <a:ea typeface="ＭＳ Ｐゴシック" charset="0"/>
                  <a:cs typeface="Calibri" charset="0"/>
                  <a:sym typeface="Calibri" charset="0"/>
                </a:endParaRPr>
              </a:p>
            </p:txBody>
          </p:sp>
          <p:sp>
            <p:nvSpPr>
              <p:cNvPr id="45" name="Oval 38">
                <a:extLst>
                  <a:ext uri="{FF2B5EF4-FFF2-40B4-BE49-F238E27FC236}">
                    <a16:creationId xmlns:a16="http://schemas.microsoft.com/office/drawing/2014/main" id="{0A969A19-49B3-43C5-B074-2FCC705426CC}"/>
                  </a:ext>
                </a:extLst>
              </p:cNvPr>
              <p:cNvSpPr>
                <a:spLocks/>
              </p:cNvSpPr>
              <p:nvPr/>
            </p:nvSpPr>
            <p:spPr bwMode="auto">
              <a:xfrm>
                <a:off x="10775950" y="5575300"/>
                <a:ext cx="1460500" cy="1460500"/>
              </a:xfrm>
              <a:prstGeom prst="ellipse">
                <a:avLst/>
              </a:prstGeom>
              <a:solidFill>
                <a:schemeClr val="accent1"/>
              </a:solidFill>
              <a:ln w="12700" cap="flat">
                <a:solidFill>
                  <a:schemeClr val="tx1"/>
                </a:solidFill>
                <a:prstDash val="solid"/>
                <a:miter lim="800000"/>
                <a:headEnd type="none" w="med" len="med"/>
                <a:tailEnd type="none" w="med" len="med"/>
              </a:ln>
            </p:spPr>
            <p:txBody>
              <a:bodyPr lIns="0" tIns="0" rIns="0" bIns="0"/>
              <a:lstStyle/>
              <a:p>
                <a:endParaRPr lang="es-ES" sz="1463"/>
              </a:p>
            </p:txBody>
          </p:sp>
          <p:pic>
            <p:nvPicPr>
              <p:cNvPr id="46" name="Picture 39">
                <a:extLst>
                  <a:ext uri="{FF2B5EF4-FFF2-40B4-BE49-F238E27FC236}">
                    <a16:creationId xmlns:a16="http://schemas.microsoft.com/office/drawing/2014/main" id="{45121B65-CC7D-4259-AE53-019CED1953E8}"/>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1277600" y="5726113"/>
                <a:ext cx="457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7" name="Rectangle 40">
                <a:extLst>
                  <a:ext uri="{FF2B5EF4-FFF2-40B4-BE49-F238E27FC236}">
                    <a16:creationId xmlns:a16="http://schemas.microsoft.com/office/drawing/2014/main" id="{FCC1A921-0120-4357-851E-654184DD2695}"/>
                  </a:ext>
                </a:extLst>
              </p:cNvPr>
              <p:cNvSpPr>
                <a:spLocks/>
              </p:cNvSpPr>
              <p:nvPr/>
            </p:nvSpPr>
            <p:spPr bwMode="auto">
              <a:xfrm>
                <a:off x="11052175" y="6467600"/>
                <a:ext cx="758291" cy="61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DATA LOG </a:t>
                </a:r>
              </a:p>
              <a:p>
                <a:r>
                  <a:rPr lang="en-US" sz="1138">
                    <a:latin typeface="Calibri" charset="0"/>
                    <a:ea typeface="ＭＳ Ｐゴシック" charset="0"/>
                    <a:cs typeface="Calibri" charset="0"/>
                    <a:sym typeface="Calibri" charset="0"/>
                  </a:rPr>
                  <a:t>E SENSORI</a:t>
                </a:r>
              </a:p>
              <a:p>
                <a:endParaRPr lang="en-US" sz="1138">
                  <a:latin typeface="Calibri" charset="0"/>
                  <a:ea typeface="ＭＳ Ｐゴシック" charset="0"/>
                  <a:cs typeface="Calibri" charset="0"/>
                  <a:sym typeface="Calibri" charset="0"/>
                </a:endParaRPr>
              </a:p>
            </p:txBody>
          </p:sp>
          <p:sp>
            <p:nvSpPr>
              <p:cNvPr id="48" name="Oval 41">
                <a:extLst>
                  <a:ext uri="{FF2B5EF4-FFF2-40B4-BE49-F238E27FC236}">
                    <a16:creationId xmlns:a16="http://schemas.microsoft.com/office/drawing/2014/main" id="{9324D480-B605-4EDD-9156-4BDFB955C3A8}"/>
                  </a:ext>
                </a:extLst>
              </p:cNvPr>
              <p:cNvSpPr>
                <a:spLocks/>
              </p:cNvSpPr>
              <p:nvPr/>
            </p:nvSpPr>
            <p:spPr bwMode="auto">
              <a:xfrm>
                <a:off x="8597900" y="7010400"/>
                <a:ext cx="1778000" cy="1778000"/>
              </a:xfrm>
              <a:prstGeom prst="ellipse">
                <a:avLst/>
              </a:prstGeom>
              <a:solidFill>
                <a:schemeClr val="accent1"/>
              </a:solidFill>
              <a:ln w="12700" cap="flat">
                <a:solidFill>
                  <a:schemeClr val="tx1"/>
                </a:solidFill>
                <a:prstDash val="solid"/>
                <a:miter lim="800000"/>
                <a:headEnd type="none" w="med" len="med"/>
                <a:tailEnd type="none" w="med" len="med"/>
              </a:ln>
            </p:spPr>
            <p:txBody>
              <a:bodyPr lIns="0" tIns="0" rIns="0" bIns="0"/>
              <a:lstStyle/>
              <a:p>
                <a:endParaRPr lang="es-ES" sz="1463"/>
              </a:p>
            </p:txBody>
          </p:sp>
          <p:sp>
            <p:nvSpPr>
              <p:cNvPr id="49" name="Rectangle 42">
                <a:extLst>
                  <a:ext uri="{FF2B5EF4-FFF2-40B4-BE49-F238E27FC236}">
                    <a16:creationId xmlns:a16="http://schemas.microsoft.com/office/drawing/2014/main" id="{D66FDC39-78BD-45D2-96A2-31B74BDA494A}"/>
                  </a:ext>
                </a:extLst>
              </p:cNvPr>
              <p:cNvSpPr>
                <a:spLocks/>
              </p:cNvSpPr>
              <p:nvPr/>
            </p:nvSpPr>
            <p:spPr bwMode="auto">
              <a:xfrm>
                <a:off x="8737599" y="7863586"/>
                <a:ext cx="1320893" cy="82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RILIEVI LASERSCAN</a:t>
                </a:r>
              </a:p>
              <a:p>
                <a:r>
                  <a:rPr lang="en-US" sz="1138">
                    <a:latin typeface="Calibri" charset="0"/>
                    <a:ea typeface="ＭＳ Ｐゴシック" charset="0"/>
                    <a:cs typeface="Calibri" charset="0"/>
                    <a:sym typeface="Calibri" charset="0"/>
                  </a:rPr>
                  <a:t>FOTOGRAM</a:t>
                </a:r>
              </a:p>
              <a:p>
                <a:r>
                  <a:rPr lang="en-US" sz="1138">
                    <a:latin typeface="Calibri" charset="0"/>
                    <a:ea typeface="ＭＳ Ｐゴシック" charset="0"/>
                    <a:cs typeface="Calibri" charset="0"/>
                    <a:sym typeface="Calibri" charset="0"/>
                  </a:rPr>
                  <a:t>METRICI</a:t>
                </a:r>
              </a:p>
              <a:p>
                <a:endParaRPr lang="en-US" sz="1138">
                  <a:latin typeface="Calibri" charset="0"/>
                  <a:ea typeface="ＭＳ Ｐゴシック" charset="0"/>
                  <a:cs typeface="Calibri" charset="0"/>
                  <a:sym typeface="Calibri" charset="0"/>
                </a:endParaRPr>
              </a:p>
            </p:txBody>
          </p:sp>
          <p:pic>
            <p:nvPicPr>
              <p:cNvPr id="50" name="Picture 43">
                <a:extLst>
                  <a:ext uri="{FF2B5EF4-FFF2-40B4-BE49-F238E27FC236}">
                    <a16:creationId xmlns:a16="http://schemas.microsoft.com/office/drawing/2014/main" id="{D3DE69BD-30A9-4189-B953-432BE861306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220200" y="7378700"/>
                <a:ext cx="419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 name="Oval 44">
                <a:extLst>
                  <a:ext uri="{FF2B5EF4-FFF2-40B4-BE49-F238E27FC236}">
                    <a16:creationId xmlns:a16="http://schemas.microsoft.com/office/drawing/2014/main" id="{80A2336C-6D26-4D12-B9C3-32E10AD25CF1}"/>
                  </a:ext>
                </a:extLst>
              </p:cNvPr>
              <p:cNvSpPr>
                <a:spLocks/>
              </p:cNvSpPr>
              <p:nvPr/>
            </p:nvSpPr>
            <p:spPr bwMode="auto">
              <a:xfrm>
                <a:off x="9290050" y="5784850"/>
                <a:ext cx="1663700" cy="1663700"/>
              </a:xfrm>
              <a:prstGeom prst="ellipse">
                <a:avLst/>
              </a:prstGeom>
              <a:solidFill>
                <a:srgbClr val="E6E6E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s-ES" sz="1463"/>
              </a:p>
            </p:txBody>
          </p:sp>
          <p:sp>
            <p:nvSpPr>
              <p:cNvPr id="52" name="Rectangle 45">
                <a:extLst>
                  <a:ext uri="{FF2B5EF4-FFF2-40B4-BE49-F238E27FC236}">
                    <a16:creationId xmlns:a16="http://schemas.microsoft.com/office/drawing/2014/main" id="{CB48F797-96E9-4943-B210-7BECFEB0CFD4}"/>
                  </a:ext>
                </a:extLst>
              </p:cNvPr>
              <p:cNvSpPr>
                <a:spLocks/>
              </p:cNvSpPr>
              <p:nvPr/>
            </p:nvSpPr>
            <p:spPr bwMode="auto">
              <a:xfrm>
                <a:off x="9531351" y="6581901"/>
                <a:ext cx="1012309" cy="61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ACQUISIZIONE</a:t>
                </a:r>
              </a:p>
              <a:p>
                <a:r>
                  <a:rPr lang="en-US" sz="1138">
                    <a:latin typeface="Calibri" charset="0"/>
                    <a:ea typeface="ＭＳ Ｐゴシック" charset="0"/>
                    <a:cs typeface="Calibri" charset="0"/>
                    <a:sym typeface="Calibri" charset="0"/>
                  </a:rPr>
                  <a:t>PERIODICA</a:t>
                </a:r>
              </a:p>
              <a:p>
                <a:r>
                  <a:rPr lang="en-US" sz="1138">
                    <a:latin typeface="Calibri" charset="0"/>
                    <a:ea typeface="ＭＳ Ｐゴシック" charset="0"/>
                    <a:cs typeface="Calibri" charset="0"/>
                    <a:sym typeface="Calibri" charset="0"/>
                  </a:rPr>
                  <a:t>DI DATI</a:t>
                </a:r>
              </a:p>
            </p:txBody>
          </p:sp>
          <p:pic>
            <p:nvPicPr>
              <p:cNvPr id="53" name="Picture 46">
                <a:extLst>
                  <a:ext uri="{FF2B5EF4-FFF2-40B4-BE49-F238E27FC236}">
                    <a16:creationId xmlns:a16="http://schemas.microsoft.com/office/drawing/2014/main" id="{733C5081-1281-40AC-8AC6-A0C959ED221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847263" y="6045200"/>
                <a:ext cx="54768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 name="Line 47">
                <a:extLst>
                  <a:ext uri="{FF2B5EF4-FFF2-40B4-BE49-F238E27FC236}">
                    <a16:creationId xmlns:a16="http://schemas.microsoft.com/office/drawing/2014/main" id="{7B556F18-B19B-4E31-A633-638A4A234BBF}"/>
                  </a:ext>
                </a:extLst>
              </p:cNvPr>
              <p:cNvSpPr>
                <a:spLocks noChangeShapeType="1"/>
              </p:cNvSpPr>
              <p:nvPr/>
            </p:nvSpPr>
            <p:spPr bwMode="auto">
              <a:xfrm rot="10800000" flipH="1">
                <a:off x="6648450" y="5643563"/>
                <a:ext cx="639763" cy="725487"/>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ES" sz="1463"/>
              </a:p>
            </p:txBody>
          </p:sp>
          <p:sp>
            <p:nvSpPr>
              <p:cNvPr id="55" name="Oval 48">
                <a:extLst>
                  <a:ext uri="{FF2B5EF4-FFF2-40B4-BE49-F238E27FC236}">
                    <a16:creationId xmlns:a16="http://schemas.microsoft.com/office/drawing/2014/main" id="{49733680-0047-4175-93BE-5A4C30A2894B}"/>
                  </a:ext>
                </a:extLst>
              </p:cNvPr>
              <p:cNvSpPr>
                <a:spLocks/>
              </p:cNvSpPr>
              <p:nvPr/>
            </p:nvSpPr>
            <p:spPr bwMode="auto">
              <a:xfrm>
                <a:off x="5435600" y="6540500"/>
                <a:ext cx="2387600" cy="2387600"/>
              </a:xfrm>
              <a:prstGeom prst="ellipse">
                <a:avLst/>
              </a:prstGeom>
              <a:solidFill>
                <a:srgbClr val="E6E6E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s-ES" sz="1463"/>
              </a:p>
            </p:txBody>
          </p:sp>
          <p:pic>
            <p:nvPicPr>
              <p:cNvPr id="56" name="Picture 49">
                <a:extLst>
                  <a:ext uri="{FF2B5EF4-FFF2-40B4-BE49-F238E27FC236}">
                    <a16:creationId xmlns:a16="http://schemas.microsoft.com/office/drawing/2014/main" id="{BB57F6F5-AB75-4B67-89CE-8F2F147BB50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365875" y="6737350"/>
                <a:ext cx="5254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7" name="Rectangle 50">
                <a:extLst>
                  <a:ext uri="{FF2B5EF4-FFF2-40B4-BE49-F238E27FC236}">
                    <a16:creationId xmlns:a16="http://schemas.microsoft.com/office/drawing/2014/main" id="{B94A2B9E-1373-4C94-932D-EFC041140785}"/>
                  </a:ext>
                </a:extLst>
              </p:cNvPr>
              <p:cNvSpPr>
                <a:spLocks/>
              </p:cNvSpPr>
              <p:nvPr/>
            </p:nvSpPr>
            <p:spPr bwMode="auto">
              <a:xfrm>
                <a:off x="6013450" y="7670037"/>
                <a:ext cx="1083810" cy="143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38">
                    <a:latin typeface="Calibri" charset="0"/>
                    <a:ea typeface="ＭＳ Ｐゴシック" charset="0"/>
                    <a:cs typeface="Calibri" charset="0"/>
                    <a:sym typeface="Calibri" charset="0"/>
                  </a:rPr>
                  <a:t>REPORT:</a:t>
                </a:r>
              </a:p>
              <a:p>
                <a:r>
                  <a:rPr lang="en-US" sz="1138">
                    <a:latin typeface="Calibri" charset="0"/>
                    <a:ea typeface="ＭＳ Ｐゴシック" charset="0"/>
                    <a:cs typeface="Calibri" charset="0"/>
                    <a:sym typeface="Calibri" charset="0"/>
                  </a:rPr>
                  <a:t>• Monumenti</a:t>
                </a:r>
              </a:p>
              <a:p>
                <a:r>
                  <a:rPr lang="en-US" sz="1138">
                    <a:latin typeface="Calibri" charset="0"/>
                    <a:ea typeface="ＭＳ Ｐゴシック" charset="0"/>
                    <a:cs typeface="Calibri" charset="0"/>
                    <a:sym typeface="Calibri" charset="0"/>
                  </a:rPr>
                  <a:t> • Funzionario</a:t>
                </a:r>
              </a:p>
              <a:p>
                <a:r>
                  <a:rPr lang="en-US" sz="1138">
                    <a:latin typeface="Calibri" charset="0"/>
                    <a:ea typeface="ＭＳ Ｐゴシック" charset="0"/>
                    <a:cs typeface="Calibri" charset="0"/>
                    <a:sym typeface="Calibri" charset="0"/>
                  </a:rPr>
                  <a:t>• Utenti esterni</a:t>
                </a:r>
              </a:p>
              <a:p>
                <a:r>
                  <a:rPr lang="en-US" sz="1138">
                    <a:latin typeface="Calibri" charset="0"/>
                    <a:ea typeface="ＭＳ Ｐゴシック" charset="0"/>
                    <a:cs typeface="Calibri" charset="0"/>
                    <a:sym typeface="Calibri" charset="0"/>
                  </a:rPr>
                  <a:t>• Cantieri</a:t>
                </a:r>
              </a:p>
              <a:p>
                <a:endParaRPr lang="en-US" sz="1138">
                  <a:latin typeface="Calibri" charset="0"/>
                  <a:ea typeface="ＭＳ Ｐゴシック" charset="0"/>
                  <a:cs typeface="Calibri" charset="0"/>
                  <a:sym typeface="Calibri" charset="0"/>
                </a:endParaRPr>
              </a:p>
              <a:p>
                <a:endParaRPr lang="en-US" sz="1138">
                  <a:latin typeface="Calibri" charset="0"/>
                  <a:ea typeface="ＭＳ Ｐゴシック" charset="0"/>
                  <a:cs typeface="Calibri" charset="0"/>
                  <a:sym typeface="Calibri" charset="0"/>
                </a:endParaRPr>
              </a:p>
            </p:txBody>
          </p:sp>
          <p:sp>
            <p:nvSpPr>
              <p:cNvPr id="58" name="Oval 51">
                <a:extLst>
                  <a:ext uri="{FF2B5EF4-FFF2-40B4-BE49-F238E27FC236}">
                    <a16:creationId xmlns:a16="http://schemas.microsoft.com/office/drawing/2014/main" id="{4F6DFBC9-1BAB-45DC-962F-B0072B38DF29}"/>
                  </a:ext>
                </a:extLst>
              </p:cNvPr>
              <p:cNvSpPr>
                <a:spLocks/>
              </p:cNvSpPr>
              <p:nvPr/>
            </p:nvSpPr>
            <p:spPr bwMode="auto">
              <a:xfrm>
                <a:off x="4686300" y="4089400"/>
                <a:ext cx="1905000" cy="1905000"/>
              </a:xfrm>
              <a:prstGeom prst="ellipse">
                <a:avLst/>
              </a:prstGeom>
              <a:solidFill>
                <a:srgbClr val="E6E6E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s-ES" sz="1463"/>
              </a:p>
            </p:txBody>
          </p:sp>
          <p:sp>
            <p:nvSpPr>
              <p:cNvPr id="59" name="Rectangle 52">
                <a:extLst>
                  <a:ext uri="{FF2B5EF4-FFF2-40B4-BE49-F238E27FC236}">
                    <a16:creationId xmlns:a16="http://schemas.microsoft.com/office/drawing/2014/main" id="{8D8DD792-9FE4-454E-BF2A-43AFEAC435B7}"/>
                  </a:ext>
                </a:extLst>
              </p:cNvPr>
              <p:cNvSpPr>
                <a:spLocks/>
              </p:cNvSpPr>
              <p:nvPr/>
            </p:nvSpPr>
            <p:spPr bwMode="auto">
              <a:xfrm>
                <a:off x="4927600" y="4508500"/>
                <a:ext cx="14097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138">
                    <a:latin typeface="Calibri" charset="0"/>
                    <a:ea typeface="ＭＳ Ｐゴシック" charset="0"/>
                    <a:cs typeface="Calibri" charset="0"/>
                    <a:sym typeface="Calibri" charset="0"/>
                  </a:rPr>
                  <a:t>CABINA DI REGIA</a:t>
                </a:r>
              </a:p>
              <a:p>
                <a:r>
                  <a:rPr lang="en-US" sz="1138">
                    <a:latin typeface="Calibri" charset="0"/>
                    <a:ea typeface="ＭＳ Ｐゴシック" charset="0"/>
                    <a:cs typeface="Calibri" charset="0"/>
                    <a:sym typeface="Calibri" charset="0"/>
                  </a:rPr>
                  <a:t>Ufficio con videowall</a:t>
                </a:r>
              </a:p>
              <a:p>
                <a:r>
                  <a:rPr lang="en-US" sz="1138">
                    <a:latin typeface="Calibri" charset="0"/>
                    <a:ea typeface="ＭＳ Ｐゴシック" charset="0"/>
                    <a:cs typeface="Calibri" charset="0"/>
                    <a:sym typeface="Calibri" charset="0"/>
                  </a:rPr>
                  <a:t>visualizzazione online eventi</a:t>
                </a:r>
              </a:p>
              <a:p>
                <a:endParaRPr lang="en-US" sz="1138">
                  <a:ea typeface="ＭＳ Ｐゴシック" charset="0"/>
                  <a:cs typeface="Gill Sans" charset="0"/>
                </a:endParaRPr>
              </a:p>
            </p:txBody>
          </p:sp>
        </p:grpSp>
      </p:grpSp>
      <p:sp>
        <p:nvSpPr>
          <p:cNvPr id="60" name="Rettangolo 59">
            <a:extLst>
              <a:ext uri="{FF2B5EF4-FFF2-40B4-BE49-F238E27FC236}">
                <a16:creationId xmlns:a16="http://schemas.microsoft.com/office/drawing/2014/main" id="{6AD90E47-AF70-4018-892B-9149A8C24E10}"/>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61" name="Immagine 60" descr="logoISPRA_SNPA.png">
            <a:extLst>
              <a:ext uri="{FF2B5EF4-FFF2-40B4-BE49-F238E27FC236}">
                <a16:creationId xmlns:a16="http://schemas.microsoft.com/office/drawing/2014/main" id="{2D7356A5-0498-462C-AA3D-ABCE6A4AA1D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sp>
        <p:nvSpPr>
          <p:cNvPr id="66" name="CasellaDiTesto 65">
            <a:extLst>
              <a:ext uri="{FF2B5EF4-FFF2-40B4-BE49-F238E27FC236}">
                <a16:creationId xmlns:a16="http://schemas.microsoft.com/office/drawing/2014/main" id="{93CFF2E6-6B4B-49A1-A4FF-1EC728A10BFA}"/>
              </a:ext>
            </a:extLst>
          </p:cNvPr>
          <p:cNvSpPr txBox="1"/>
          <p:nvPr/>
        </p:nvSpPr>
        <p:spPr>
          <a:xfrm>
            <a:off x="0" y="8997206"/>
            <a:ext cx="13004800" cy="705065"/>
          </a:xfrm>
          <a:prstGeom prst="rect">
            <a:avLst/>
          </a:prstGeom>
          <a:noFill/>
        </p:spPr>
        <p:txBody>
          <a:bodyPr wrap="square" rtlCol="0">
            <a:spAutoFit/>
          </a:bodyPr>
          <a:lstStyle/>
          <a:p>
            <a:pPr algn="just"/>
            <a:r>
              <a:rPr lang="en-GB" sz="1991" b="1" dirty="0"/>
              <a:t>The monitoring office implementation is also driven by the necessity to be supported by interdisciplinary team in order to standardize procedure and protocols of action to be extended to all the national and international archaeological sites </a:t>
            </a:r>
          </a:p>
        </p:txBody>
      </p:sp>
      <p:sp>
        <p:nvSpPr>
          <p:cNvPr id="2" name="Rettangolo 1">
            <a:extLst>
              <a:ext uri="{FF2B5EF4-FFF2-40B4-BE49-F238E27FC236}">
                <a16:creationId xmlns:a16="http://schemas.microsoft.com/office/drawing/2014/main" id="{50A1CCD0-E845-458F-842D-9E6891996EB1}"/>
              </a:ext>
            </a:extLst>
          </p:cNvPr>
          <p:cNvSpPr/>
          <p:nvPr/>
        </p:nvSpPr>
        <p:spPr>
          <a:xfrm>
            <a:off x="206090" y="3410491"/>
            <a:ext cx="4147207" cy="1569660"/>
          </a:xfrm>
          <a:prstGeom prst="rect">
            <a:avLst/>
          </a:prstGeom>
        </p:spPr>
        <p:txBody>
          <a:bodyPr wrap="square">
            <a:spAutoFit/>
          </a:bodyPr>
          <a:lstStyle/>
          <a:p>
            <a:pPr marL="228600" indent="-228600">
              <a:buAutoNum type="alphaUcPeriod"/>
            </a:pPr>
            <a:r>
              <a:rPr lang="it-IT" dirty="0"/>
              <a:t>Russo, I Della </a:t>
            </a:r>
            <a:r>
              <a:rPr lang="it-IT" dirty="0" err="1"/>
              <a:t>Giovampaola</a:t>
            </a:r>
            <a:r>
              <a:rPr lang="it-IT" dirty="0"/>
              <a:t>, Il monitoraggio e la manutenzione delle aree archeologiche. Il piano per il futuro del Parco archeologico del Colosseo, in Monitoraggio e manutenzione delle aree archeologiche. Cambiamenti climatici, dissesto idrogeologico, degrado chimico-ambientale, atti del convegno internazionale di studi, Roma, Curia Iulia, 20-21 marzo 2019, a cura di A. Russo-I. Della </a:t>
            </a:r>
            <a:r>
              <a:rPr lang="it-IT" dirty="0" err="1"/>
              <a:t>Giovampaola</a:t>
            </a:r>
            <a:r>
              <a:rPr lang="it-IT" dirty="0"/>
              <a:t>, </a:t>
            </a:r>
            <a:r>
              <a:rPr lang="it-IT" dirty="0" err="1"/>
              <a:t>cs</a:t>
            </a:r>
            <a:r>
              <a:rPr lang="it-IT" dirty="0"/>
              <a:t>.. </a:t>
            </a:r>
            <a:r>
              <a:rPr lang="it-IT" dirty="0" err="1"/>
              <a:t>Bibliotheca</a:t>
            </a:r>
            <a:r>
              <a:rPr lang="it-IT" dirty="0"/>
              <a:t> </a:t>
            </a:r>
            <a:r>
              <a:rPr lang="it-IT" dirty="0" err="1"/>
              <a:t>archaeologica</a:t>
            </a:r>
            <a:r>
              <a:rPr lang="it-IT" dirty="0"/>
              <a:t>, 65.</a:t>
            </a:r>
          </a:p>
        </p:txBody>
      </p:sp>
      <p:pic>
        <p:nvPicPr>
          <p:cNvPr id="64" name="Immagine 63" descr="Logo-MiBACT-2019">
            <a:extLst>
              <a:ext uri="{FF2B5EF4-FFF2-40B4-BE49-F238E27FC236}">
                <a16:creationId xmlns:a16="http://schemas.microsoft.com/office/drawing/2014/main" id="{CA12B3B0-91BD-4A94-80F6-428ABFD3995C}"/>
              </a:ext>
            </a:extLst>
          </p:cNvPr>
          <p:cNvPicPr>
            <a:picLocks noChangeAspect="1"/>
          </p:cNvPicPr>
          <p:nvPr/>
        </p:nvPicPr>
        <p:blipFill>
          <a:blip r:embed="rId17">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65" name="Immagine 64">
            <a:extLst>
              <a:ext uri="{FF2B5EF4-FFF2-40B4-BE49-F238E27FC236}">
                <a16:creationId xmlns:a16="http://schemas.microsoft.com/office/drawing/2014/main" id="{7335B7BC-7CAB-46DB-9465-A9AEFCBA581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67" name="Immagine 66">
            <a:extLst>
              <a:ext uri="{FF2B5EF4-FFF2-40B4-BE49-F238E27FC236}">
                <a16:creationId xmlns:a16="http://schemas.microsoft.com/office/drawing/2014/main" id="{4BC44F3A-D1E6-4530-B7F3-A83D8D76571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0044" t="33500" r="8871" b="35703"/>
          <a:stretch/>
        </p:blipFill>
        <p:spPr>
          <a:xfrm>
            <a:off x="9419177" y="1931586"/>
            <a:ext cx="1638055" cy="439874"/>
          </a:xfrm>
          <a:prstGeom prst="rect">
            <a:avLst/>
          </a:prstGeom>
        </p:spPr>
      </p:pic>
      <p:pic>
        <p:nvPicPr>
          <p:cNvPr id="68" name="Immagine 67" descr="Logo-MiBACT-2019">
            <a:extLst>
              <a:ext uri="{FF2B5EF4-FFF2-40B4-BE49-F238E27FC236}">
                <a16:creationId xmlns:a16="http://schemas.microsoft.com/office/drawing/2014/main" id="{EE570629-0AB9-41BB-B1F2-FAEC1DE47DD0}"/>
              </a:ext>
            </a:extLst>
          </p:cNvPr>
          <p:cNvPicPr>
            <a:picLocks noChangeAspect="1"/>
          </p:cNvPicPr>
          <p:nvPr/>
        </p:nvPicPr>
        <p:blipFill>
          <a:blip r:embed="rId17">
            <a:extLst>
              <a:ext uri="{28A0092B-C50C-407E-A947-70E740481C1C}">
                <a14:useLocalDpi xmlns:a14="http://schemas.microsoft.com/office/drawing/2010/main" val="0"/>
              </a:ext>
            </a:extLst>
          </a:blip>
          <a:srcRect t="1607"/>
          <a:stretch>
            <a:fillRect/>
          </a:stretch>
        </p:blipFill>
        <p:spPr bwMode="auto">
          <a:xfrm>
            <a:off x="708633" y="1540327"/>
            <a:ext cx="2977273" cy="1119454"/>
          </a:xfrm>
          <a:prstGeom prst="rect">
            <a:avLst/>
          </a:prstGeom>
          <a:noFill/>
          <a:ln>
            <a:noFill/>
          </a:ln>
        </p:spPr>
      </p:pic>
    </p:spTree>
    <p:extLst>
      <p:ext uri="{BB962C8B-B14F-4D97-AF65-F5344CB8AC3E}">
        <p14:creationId xmlns:p14="http://schemas.microsoft.com/office/powerpoint/2010/main" val="34138996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92FB227-9825-43A4-AA1F-EA8E68418C6D}"/>
              </a:ext>
            </a:extLst>
          </p:cNvPr>
          <p:cNvSpPr/>
          <p:nvPr/>
        </p:nvSpPr>
        <p:spPr>
          <a:xfrm>
            <a:off x="0" y="1"/>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cxnSp>
        <p:nvCxnSpPr>
          <p:cNvPr id="17" name="Connettore 1 10">
            <a:extLst>
              <a:ext uri="{FF2B5EF4-FFF2-40B4-BE49-F238E27FC236}">
                <a16:creationId xmlns:a16="http://schemas.microsoft.com/office/drawing/2014/main" id="{2EDB9DE6-DE79-4FB9-A552-44B4C92E1FF9}"/>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Segnaposto contenuto 23">
            <a:extLst>
              <a:ext uri="{FF2B5EF4-FFF2-40B4-BE49-F238E27FC236}">
                <a16:creationId xmlns:a16="http://schemas.microsoft.com/office/drawing/2014/main" id="{3A3E8DDD-8AF7-4D14-A9AF-32204A91EC03}"/>
              </a:ext>
            </a:extLst>
          </p:cNvPr>
          <p:cNvSpPr txBox="1">
            <a:spLocks/>
          </p:cNvSpPr>
          <p:nvPr/>
        </p:nvSpPr>
        <p:spPr>
          <a:xfrm>
            <a:off x="120626" y="8628353"/>
            <a:ext cx="3155816" cy="1022249"/>
          </a:xfrm>
          <a:prstGeom prst="rect">
            <a:avLst/>
          </a:prstGeom>
        </p:spPr>
        <p:txBody>
          <a:bodyPr vert="horz" lIns="130048" tIns="65024" rIns="130048" bIns="65024" rtlCol="0">
            <a:noAutofit/>
          </a:bodyPr>
          <a:lstStyle/>
          <a:p>
            <a:pPr>
              <a:defRPr/>
            </a:pPr>
            <a:r>
              <a:rPr lang="en-GB" sz="1564" b="1" dirty="0">
                <a:latin typeface="Tahoma" pitchFamily="34" charset="0"/>
                <a:ea typeface="Tahoma" pitchFamily="34" charset="0"/>
                <a:cs typeface="Tahoma" pitchFamily="34" charset="0"/>
              </a:rPr>
              <a:t>TOPOGRAPHY</a:t>
            </a:r>
          </a:p>
          <a:p>
            <a:pPr>
              <a:defRPr/>
            </a:pPr>
            <a:r>
              <a:rPr lang="en-GB" sz="1564" dirty="0">
                <a:latin typeface="Tahoma" pitchFamily="34" charset="0"/>
                <a:ea typeface="Tahoma" pitchFamily="34" charset="0"/>
                <a:cs typeface="Tahoma" pitchFamily="34" charset="0"/>
              </a:rPr>
              <a:t>CTR scale 1:5.000 (ed. 2002)</a:t>
            </a:r>
          </a:p>
          <a:p>
            <a:pPr>
              <a:defRPr/>
            </a:pPr>
            <a:r>
              <a:rPr lang="en-GB" sz="1564" dirty="0">
                <a:latin typeface="Tahoma" pitchFamily="34" charset="0"/>
                <a:ea typeface="Tahoma" pitchFamily="34" charset="0"/>
                <a:cs typeface="Tahoma" pitchFamily="34" charset="0"/>
              </a:rPr>
              <a:t>Orto photo:</a:t>
            </a:r>
          </a:p>
          <a:p>
            <a:pPr>
              <a:defRPr/>
            </a:pPr>
            <a:r>
              <a:rPr lang="en-GB" sz="1564" dirty="0">
                <a:latin typeface="Tahoma" pitchFamily="34" charset="0"/>
                <a:ea typeface="Tahoma" pitchFamily="34" charset="0"/>
                <a:cs typeface="Tahoma" pitchFamily="34" charset="0"/>
              </a:rPr>
              <a:t>Microsoft </a:t>
            </a:r>
            <a:r>
              <a:rPr lang="en-GB" sz="1564" dirty="0" err="1">
                <a:latin typeface="Tahoma" pitchFamily="34" charset="0"/>
                <a:ea typeface="Tahoma" pitchFamily="34" charset="0"/>
                <a:cs typeface="Tahoma" pitchFamily="34" charset="0"/>
              </a:rPr>
              <a:t>BingMaps</a:t>
            </a:r>
            <a:r>
              <a:rPr lang="en-GB" sz="1564" dirty="0">
                <a:latin typeface="Tahoma" pitchFamily="34" charset="0"/>
                <a:ea typeface="Tahoma" pitchFamily="34" charset="0"/>
                <a:cs typeface="Tahoma" pitchFamily="34" charset="0"/>
              </a:rPr>
              <a:t>, 2016</a:t>
            </a:r>
          </a:p>
        </p:txBody>
      </p:sp>
      <p:pic>
        <p:nvPicPr>
          <p:cNvPr id="6" name="Picture 2" descr="E:\COLOSSEO\OUTput\20190211_ISPRAxColosseo\ParColosseo_topofoto.jpg">
            <a:extLst>
              <a:ext uri="{FF2B5EF4-FFF2-40B4-BE49-F238E27FC236}">
                <a16:creationId xmlns:a16="http://schemas.microsoft.com/office/drawing/2014/main" id="{0A99F6F9-91DB-4355-84B4-68D202DF1C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37227"/>
            <a:ext cx="7680000" cy="7680000"/>
          </a:xfrm>
          <a:prstGeom prst="rect">
            <a:avLst/>
          </a:prstGeom>
          <a:noFill/>
        </p:spPr>
      </p:pic>
      <p:sp>
        <p:nvSpPr>
          <p:cNvPr id="7" name="Rettangolo 6">
            <a:extLst>
              <a:ext uri="{FF2B5EF4-FFF2-40B4-BE49-F238E27FC236}">
                <a16:creationId xmlns:a16="http://schemas.microsoft.com/office/drawing/2014/main" id="{722F7D42-C0CF-4352-ABB3-5F6FE68491BF}"/>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8" name="Immagine 7" descr="logoISPRA_SNPA.png">
            <a:extLst>
              <a:ext uri="{FF2B5EF4-FFF2-40B4-BE49-F238E27FC236}">
                <a16:creationId xmlns:a16="http://schemas.microsoft.com/office/drawing/2014/main" id="{08EF5ED4-ABFC-4897-8A38-99656AAA90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pic>
        <p:nvPicPr>
          <p:cNvPr id="14" name="Picture 2" descr="E:\COLOSSEO\OUTput\20190211_ISPRAxColosseo\ParColosseo_GEO25k.jpg">
            <a:extLst>
              <a:ext uri="{FF2B5EF4-FFF2-40B4-BE49-F238E27FC236}">
                <a16:creationId xmlns:a16="http://schemas.microsoft.com/office/drawing/2014/main" id="{CEC3B4EF-C415-4954-8864-AB6508C50E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125" y="1017221"/>
            <a:ext cx="7680000" cy="7680000"/>
          </a:xfrm>
          <a:prstGeom prst="rect">
            <a:avLst/>
          </a:prstGeom>
          <a:noFill/>
        </p:spPr>
      </p:pic>
      <p:pic>
        <p:nvPicPr>
          <p:cNvPr id="15" name="Picture 2">
            <a:extLst>
              <a:ext uri="{FF2B5EF4-FFF2-40B4-BE49-F238E27FC236}">
                <a16:creationId xmlns:a16="http://schemas.microsoft.com/office/drawing/2014/main" id="{A299EF91-C9BD-4D23-BBEC-22845AE4E19B}"/>
              </a:ext>
            </a:extLst>
          </p:cNvPr>
          <p:cNvPicPr>
            <a:picLocks noChangeAspect="1" noChangeArrowheads="1"/>
          </p:cNvPicPr>
          <p:nvPr/>
        </p:nvPicPr>
        <p:blipFill>
          <a:blip r:embed="rId5" cstate="print"/>
          <a:srcRect/>
          <a:stretch>
            <a:fillRect/>
          </a:stretch>
        </p:blipFill>
        <p:spPr bwMode="auto">
          <a:xfrm>
            <a:off x="7851225" y="1172206"/>
            <a:ext cx="4792690" cy="3020129"/>
          </a:xfrm>
          <a:prstGeom prst="rect">
            <a:avLst/>
          </a:prstGeom>
          <a:noFill/>
          <a:ln w="9525">
            <a:noFill/>
            <a:miter lim="800000"/>
            <a:headEnd/>
            <a:tailEnd/>
          </a:ln>
        </p:spPr>
      </p:pic>
      <p:sp>
        <p:nvSpPr>
          <p:cNvPr id="18" name="Rectangle 3">
            <a:extLst>
              <a:ext uri="{FF2B5EF4-FFF2-40B4-BE49-F238E27FC236}">
                <a16:creationId xmlns:a16="http://schemas.microsoft.com/office/drawing/2014/main" id="{621587B1-ECD5-4509-9A5A-ABB3A6F16125}"/>
              </a:ext>
            </a:extLst>
          </p:cNvPr>
          <p:cNvSpPr>
            <a:spLocks/>
          </p:cNvSpPr>
          <p:nvPr/>
        </p:nvSpPr>
        <p:spPr bwMode="auto">
          <a:xfrm>
            <a:off x="120626" y="261549"/>
            <a:ext cx="8547797" cy="48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it-IT" sz="1707" b="1" dirty="0">
                <a:solidFill>
                  <a:schemeClr val="bg1"/>
                </a:solidFill>
              </a:rPr>
              <a:t>COLLECTION OF BASE LAYER MAP – WEB GIS IMPLEMENTATION</a:t>
            </a:r>
          </a:p>
          <a:p>
            <a:endParaRPr lang="it-IT" sz="1707" b="1" dirty="0">
              <a:solidFill>
                <a:schemeClr val="bg1"/>
              </a:solidFill>
            </a:endParaRPr>
          </a:p>
          <a:p>
            <a:pPr>
              <a:lnSpc>
                <a:spcPct val="90000"/>
              </a:lnSpc>
            </a:pPr>
            <a:endParaRPr lang="en-US" sz="1707" dirty="0">
              <a:solidFill>
                <a:schemeClr val="bg1"/>
              </a:solidFill>
              <a:ea typeface="ＭＳ Ｐゴシック" charset="0"/>
              <a:cs typeface="Gill Sans" charset="0"/>
            </a:endParaRPr>
          </a:p>
        </p:txBody>
      </p:sp>
      <p:sp>
        <p:nvSpPr>
          <p:cNvPr id="19" name="Segnaposto contenuto 23">
            <a:extLst>
              <a:ext uri="{FF2B5EF4-FFF2-40B4-BE49-F238E27FC236}">
                <a16:creationId xmlns:a16="http://schemas.microsoft.com/office/drawing/2014/main" id="{58AF1C67-61E2-47EB-B080-1AF6D5BF65DD}"/>
              </a:ext>
            </a:extLst>
          </p:cNvPr>
          <p:cNvSpPr txBox="1">
            <a:spLocks/>
          </p:cNvSpPr>
          <p:nvPr/>
        </p:nvSpPr>
        <p:spPr>
          <a:xfrm>
            <a:off x="7372950" y="8779779"/>
            <a:ext cx="4613079" cy="1022249"/>
          </a:xfrm>
          <a:prstGeom prst="rect">
            <a:avLst/>
          </a:prstGeom>
        </p:spPr>
        <p:txBody>
          <a:bodyPr vert="horz" lIns="130048" tIns="65024" rIns="130048" bIns="65024" rtlCol="0">
            <a:noAutofit/>
          </a:bodyPr>
          <a:lstStyle/>
          <a:p>
            <a:pPr>
              <a:defRPr/>
            </a:pPr>
            <a:r>
              <a:rPr lang="en-GB" sz="1564" b="1" dirty="0">
                <a:latin typeface="Tahoma" pitchFamily="34" charset="0"/>
                <a:ea typeface="Tahoma" pitchFamily="34" charset="0"/>
                <a:cs typeface="Tahoma" pitchFamily="34" charset="0"/>
              </a:rPr>
              <a:t>TLS</a:t>
            </a:r>
          </a:p>
          <a:p>
            <a:pPr>
              <a:defRPr/>
            </a:pPr>
            <a:r>
              <a:rPr lang="en-GB" sz="1564" dirty="0">
                <a:latin typeface="Tahoma" pitchFamily="34" charset="0"/>
                <a:ea typeface="Tahoma" pitchFamily="34" charset="0"/>
                <a:cs typeface="Tahoma" pitchFamily="34" charset="0"/>
              </a:rPr>
              <a:t>3D laser scanning of all the site is under implementation </a:t>
            </a:r>
          </a:p>
        </p:txBody>
      </p:sp>
      <p:pic>
        <p:nvPicPr>
          <p:cNvPr id="27" name="Picture 2" descr="E:\COLOSSEO\OUTput\20190211_ISPRAxColosseo\ParColosseo_cavita.jpg">
            <a:extLst>
              <a:ext uri="{FF2B5EF4-FFF2-40B4-BE49-F238E27FC236}">
                <a16:creationId xmlns:a16="http://schemas.microsoft.com/office/drawing/2014/main" id="{75D6A70E-03AB-4511-A822-0DB0572CAF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833" y="1076482"/>
            <a:ext cx="7680000" cy="7680000"/>
          </a:xfrm>
          <a:prstGeom prst="rect">
            <a:avLst/>
          </a:prstGeom>
          <a:noFill/>
        </p:spPr>
      </p:pic>
      <p:pic>
        <p:nvPicPr>
          <p:cNvPr id="26" name="Picture 2" descr="E:\COLOSSEO\OUTput\20190211_ISPRAxColosseo\ParColosseo_PANGEO.jpg">
            <a:extLst>
              <a:ext uri="{FF2B5EF4-FFF2-40B4-BE49-F238E27FC236}">
                <a16:creationId xmlns:a16="http://schemas.microsoft.com/office/drawing/2014/main" id="{F88E8238-ABCD-4C0E-B2D4-F38FE522BC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553" y="1062961"/>
            <a:ext cx="7680000" cy="7680000"/>
          </a:xfrm>
          <a:prstGeom prst="rect">
            <a:avLst/>
          </a:prstGeom>
          <a:noFill/>
        </p:spPr>
      </p:pic>
      <p:grpSp>
        <p:nvGrpSpPr>
          <p:cNvPr id="28" name="Gruppo 27">
            <a:extLst>
              <a:ext uri="{FF2B5EF4-FFF2-40B4-BE49-F238E27FC236}">
                <a16:creationId xmlns:a16="http://schemas.microsoft.com/office/drawing/2014/main" id="{1AC1ABF8-FA14-4C42-90D2-CAC7FD91263E}"/>
              </a:ext>
            </a:extLst>
          </p:cNvPr>
          <p:cNvGrpSpPr/>
          <p:nvPr/>
        </p:nvGrpSpPr>
        <p:grpSpPr>
          <a:xfrm>
            <a:off x="120626" y="896122"/>
            <a:ext cx="13004800" cy="7840257"/>
            <a:chOff x="0" y="967319"/>
            <a:chExt cx="9144000" cy="5512681"/>
          </a:xfrm>
        </p:grpSpPr>
        <p:sp>
          <p:nvSpPr>
            <p:cNvPr id="29" name="Segnaposto contenuto 23">
              <a:extLst>
                <a:ext uri="{FF2B5EF4-FFF2-40B4-BE49-F238E27FC236}">
                  <a16:creationId xmlns:a16="http://schemas.microsoft.com/office/drawing/2014/main" id="{6B23295D-3431-456D-ADBB-EAD46976DCCC}"/>
                </a:ext>
              </a:extLst>
            </p:cNvPr>
            <p:cNvSpPr txBox="1">
              <a:spLocks/>
            </p:cNvSpPr>
            <p:nvPr/>
          </p:nvSpPr>
          <p:spPr>
            <a:xfrm>
              <a:off x="5543044" y="967319"/>
              <a:ext cx="3600956" cy="2117713"/>
            </a:xfrm>
            <a:prstGeom prst="rect">
              <a:avLst/>
            </a:prstGeom>
          </p:spPr>
          <p:txBody>
            <a:bodyPr vert="horz" lIns="130048" tIns="65024" rIns="130048" bIns="65024" rtlCol="0">
              <a:noAutofit/>
            </a:bodyPr>
            <a:lstStyle/>
            <a:p>
              <a:pPr>
                <a:defRPr/>
              </a:pPr>
              <a:r>
                <a:rPr lang="en-GB" sz="1564" b="1" dirty="0">
                  <a:latin typeface="Tahoma" pitchFamily="34" charset="0"/>
                  <a:ea typeface="Tahoma" pitchFamily="34" charset="0"/>
                  <a:cs typeface="Tahoma" pitchFamily="34" charset="0"/>
                </a:rPr>
                <a:t>Bore holes map GEOTER-SONDEDILE</a:t>
              </a:r>
            </a:p>
            <a:p>
              <a:pPr>
                <a:defRPr/>
              </a:pPr>
              <a:r>
                <a:rPr lang="en-GB" sz="1564" b="1" dirty="0">
                  <a:latin typeface="Tahoma" pitchFamily="34" charset="0"/>
                  <a:ea typeface="Tahoma" pitchFamily="34" charset="0"/>
                  <a:cs typeface="Tahoma" pitchFamily="34" charset="0"/>
                </a:rPr>
                <a:t>(2010)</a:t>
              </a:r>
            </a:p>
            <a:p>
              <a:pPr>
                <a:defRPr/>
              </a:pPr>
              <a:endParaRPr lang="en-GB" sz="1564" dirty="0">
                <a:latin typeface="Tahoma" pitchFamily="34" charset="0"/>
                <a:ea typeface="Tahoma" pitchFamily="34" charset="0"/>
                <a:cs typeface="Tahoma" pitchFamily="34" charset="0"/>
              </a:endParaRPr>
            </a:p>
            <a:p>
              <a:pPr>
                <a:defRPr/>
              </a:pPr>
              <a:endParaRPr lang="en-GB" sz="1564" dirty="0">
                <a:latin typeface="Tahoma" pitchFamily="34" charset="0"/>
                <a:ea typeface="Tahoma" pitchFamily="34" charset="0"/>
                <a:cs typeface="Tahoma" pitchFamily="34" charset="0"/>
              </a:endParaRPr>
            </a:p>
          </p:txBody>
        </p:sp>
        <p:pic>
          <p:nvPicPr>
            <p:cNvPr id="30" name="Picture 2" descr="E:\COLOSSEO\OUTput\20190211_ISPRAxColosseo\ParColosseo_sondaggi_aut2010.jpg">
              <a:extLst>
                <a:ext uri="{FF2B5EF4-FFF2-40B4-BE49-F238E27FC236}">
                  <a16:creationId xmlns:a16="http://schemas.microsoft.com/office/drawing/2014/main" id="{E4176432-E73E-4591-8613-1761D7C6E3A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1080000"/>
              <a:ext cx="5400000" cy="5400000"/>
            </a:xfrm>
            <a:prstGeom prst="rect">
              <a:avLst/>
            </a:prstGeom>
            <a:noFill/>
          </p:spPr>
        </p:pic>
        <p:pic>
          <p:nvPicPr>
            <p:cNvPr id="31" name="Picture 2">
              <a:extLst>
                <a:ext uri="{FF2B5EF4-FFF2-40B4-BE49-F238E27FC236}">
                  <a16:creationId xmlns:a16="http://schemas.microsoft.com/office/drawing/2014/main" id="{D53A8A76-30C1-482D-A596-45EE0F81EC3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65020" y="1439432"/>
              <a:ext cx="2532808" cy="3600000"/>
            </a:xfrm>
            <a:prstGeom prst="rect">
              <a:avLst/>
            </a:prstGeom>
            <a:ln>
              <a:noFill/>
            </a:ln>
            <a:effectLst>
              <a:outerShdw blurRad="190500" algn="tl" rotWithShape="0">
                <a:srgbClr val="000000">
                  <a:alpha val="70000"/>
                </a:srgbClr>
              </a:outerShdw>
            </a:effectLst>
          </p:spPr>
        </p:pic>
        <p:pic>
          <p:nvPicPr>
            <p:cNvPr id="32" name="Picture 3">
              <a:extLst>
                <a:ext uri="{FF2B5EF4-FFF2-40B4-BE49-F238E27FC236}">
                  <a16:creationId xmlns:a16="http://schemas.microsoft.com/office/drawing/2014/main" id="{510562DF-2BFD-492F-BE15-57423DE5198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01427" y="2111505"/>
              <a:ext cx="2536233" cy="3600000"/>
            </a:xfrm>
            <a:prstGeom prst="rect">
              <a:avLst/>
            </a:prstGeom>
            <a:ln>
              <a:noFill/>
            </a:ln>
            <a:effectLst>
              <a:outerShdw blurRad="190500" algn="tl" rotWithShape="0">
                <a:srgbClr val="000000">
                  <a:alpha val="70000"/>
                </a:srgbClr>
              </a:outerShdw>
            </a:effectLst>
          </p:spPr>
        </p:pic>
        <p:pic>
          <p:nvPicPr>
            <p:cNvPr id="33" name="Picture 4">
              <a:extLst>
                <a:ext uri="{FF2B5EF4-FFF2-40B4-BE49-F238E27FC236}">
                  <a16:creationId xmlns:a16="http://schemas.microsoft.com/office/drawing/2014/main" id="{86C99519-C0C1-4DC6-B676-639908B5233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41260" y="2783578"/>
              <a:ext cx="2548991" cy="3600000"/>
            </a:xfrm>
            <a:prstGeom prst="rect">
              <a:avLst/>
            </a:prstGeom>
            <a:ln>
              <a:noFill/>
            </a:ln>
            <a:effectLst>
              <a:outerShdw blurRad="190500" algn="tl" rotWithShape="0">
                <a:srgbClr val="000000">
                  <a:alpha val="70000"/>
                </a:srgbClr>
              </a:outerShdw>
            </a:effectLst>
          </p:spPr>
        </p:pic>
      </p:grpSp>
      <p:grpSp>
        <p:nvGrpSpPr>
          <p:cNvPr id="35" name="Gruppo 34">
            <a:extLst>
              <a:ext uri="{FF2B5EF4-FFF2-40B4-BE49-F238E27FC236}">
                <a16:creationId xmlns:a16="http://schemas.microsoft.com/office/drawing/2014/main" id="{E6BAB5BB-150E-4038-8157-8109D53A6FFA}"/>
              </a:ext>
            </a:extLst>
          </p:cNvPr>
          <p:cNvGrpSpPr/>
          <p:nvPr/>
        </p:nvGrpSpPr>
        <p:grpSpPr>
          <a:xfrm>
            <a:off x="12031" y="909195"/>
            <a:ext cx="7978675" cy="7680000"/>
            <a:chOff x="2302881" y="923967"/>
            <a:chExt cx="5610006" cy="5400000"/>
          </a:xfrm>
        </p:grpSpPr>
        <p:pic>
          <p:nvPicPr>
            <p:cNvPr id="37" name="Picture 2" descr="E:\COLOSSEO\OUTput\20190211_ISPRAxColosseo\ParColosseo_geomorphology.jpg">
              <a:extLst>
                <a:ext uri="{FF2B5EF4-FFF2-40B4-BE49-F238E27FC236}">
                  <a16:creationId xmlns:a16="http://schemas.microsoft.com/office/drawing/2014/main" id="{2DD51D3F-20CD-4D75-AD49-3AFA90C5661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02881" y="923967"/>
              <a:ext cx="5400000" cy="5400000"/>
            </a:xfrm>
            <a:prstGeom prst="rect">
              <a:avLst/>
            </a:prstGeom>
            <a:noFill/>
          </p:spPr>
        </p:pic>
        <p:pic>
          <p:nvPicPr>
            <p:cNvPr id="38" name="Picture 2">
              <a:extLst>
                <a:ext uri="{FF2B5EF4-FFF2-40B4-BE49-F238E27FC236}">
                  <a16:creationId xmlns:a16="http://schemas.microsoft.com/office/drawing/2014/main" id="{A74A20D1-B3A1-4DB4-B799-84DB9390662E}"/>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436096" y="925252"/>
              <a:ext cx="2476791" cy="5007495"/>
            </a:xfrm>
            <a:prstGeom prst="rect">
              <a:avLst/>
            </a:prstGeom>
            <a:noFill/>
            <a:ln w="9525">
              <a:noFill/>
              <a:miter lim="800000"/>
              <a:headEnd/>
              <a:tailEnd/>
            </a:ln>
          </p:spPr>
        </p:pic>
      </p:grpSp>
      <p:pic>
        <p:nvPicPr>
          <p:cNvPr id="25" name="Immagine 24" descr="Logo-MiBACT-2019">
            <a:extLst>
              <a:ext uri="{FF2B5EF4-FFF2-40B4-BE49-F238E27FC236}">
                <a16:creationId xmlns:a16="http://schemas.microsoft.com/office/drawing/2014/main" id="{205E2ED7-2419-4081-A0B5-015CED5E8EC9}"/>
              </a:ext>
            </a:extLst>
          </p:cNvPr>
          <p:cNvPicPr>
            <a:picLocks noChangeAspect="1"/>
          </p:cNvPicPr>
          <p:nvPr/>
        </p:nvPicPr>
        <p:blipFill>
          <a:blip r:embed="rId14">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34" name="Immagine 33">
            <a:extLst>
              <a:ext uri="{FF2B5EF4-FFF2-40B4-BE49-F238E27FC236}">
                <a16:creationId xmlns:a16="http://schemas.microsoft.com/office/drawing/2014/main" id="{C3D7C8C7-03D5-43D2-9140-09C212A5F4C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39" name="Immagine 38">
            <a:extLst>
              <a:ext uri="{FF2B5EF4-FFF2-40B4-BE49-F238E27FC236}">
                <a16:creationId xmlns:a16="http://schemas.microsoft.com/office/drawing/2014/main" id="{AC19D97D-2D03-4E5C-BFB9-A7CCD8788E1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044" t="33500" r="8871" b="35703"/>
          <a:stretch/>
        </p:blipFill>
        <p:spPr>
          <a:xfrm>
            <a:off x="11516969" y="9327005"/>
            <a:ext cx="1443037" cy="387505"/>
          </a:xfrm>
          <a:prstGeom prst="rect">
            <a:avLst/>
          </a:prstGeom>
        </p:spPr>
      </p:pic>
    </p:spTree>
    <p:extLst>
      <p:ext uri="{BB962C8B-B14F-4D97-AF65-F5344CB8AC3E}">
        <p14:creationId xmlns:p14="http://schemas.microsoft.com/office/powerpoint/2010/main" val="3846197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92FB227-9825-43A4-AA1F-EA8E68418C6D}"/>
              </a:ext>
            </a:extLst>
          </p:cNvPr>
          <p:cNvSpPr/>
          <p:nvPr/>
        </p:nvSpPr>
        <p:spPr>
          <a:xfrm>
            <a:off x="0" y="1"/>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cxnSp>
        <p:nvCxnSpPr>
          <p:cNvPr id="17" name="Connettore 1 10">
            <a:extLst>
              <a:ext uri="{FF2B5EF4-FFF2-40B4-BE49-F238E27FC236}">
                <a16:creationId xmlns:a16="http://schemas.microsoft.com/office/drawing/2014/main" id="{2EDB9DE6-DE79-4FB9-A552-44B4C92E1FF9}"/>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2" descr="E:\COLOSSEO\imagery\foto\20190522 sopralluogo\DSC_4464.JPG">
            <a:extLst>
              <a:ext uri="{FF2B5EF4-FFF2-40B4-BE49-F238E27FC236}">
                <a16:creationId xmlns:a16="http://schemas.microsoft.com/office/drawing/2014/main" id="{25E0C0D6-2B71-494F-B522-7DC228545F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934" y="1571894"/>
            <a:ext cx="3830000" cy="2560000"/>
          </a:xfrm>
          <a:prstGeom prst="rect">
            <a:avLst/>
          </a:prstGeom>
          <a:ln>
            <a:noFill/>
          </a:ln>
          <a:effectLst>
            <a:outerShdw blurRad="190500" algn="tl" rotWithShape="0">
              <a:srgbClr val="000000">
                <a:alpha val="70000"/>
              </a:srgbClr>
            </a:outerShdw>
          </a:effectLst>
        </p:spPr>
      </p:pic>
      <p:pic>
        <p:nvPicPr>
          <p:cNvPr id="7" name="Picture 3" descr="E:\COLOSSEO\imagery\foto\20190522 sopralluogo\DSC_4468.JPG">
            <a:extLst>
              <a:ext uri="{FF2B5EF4-FFF2-40B4-BE49-F238E27FC236}">
                <a16:creationId xmlns:a16="http://schemas.microsoft.com/office/drawing/2014/main" id="{61DAE7A7-7868-4DEA-9AD2-A330818002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7376" y="1571894"/>
            <a:ext cx="3830000" cy="2560000"/>
          </a:xfrm>
          <a:prstGeom prst="rect">
            <a:avLst/>
          </a:prstGeom>
          <a:ln>
            <a:noFill/>
          </a:ln>
          <a:effectLst>
            <a:outerShdw blurRad="190500" algn="tl" rotWithShape="0">
              <a:srgbClr val="000000">
                <a:alpha val="70000"/>
              </a:srgbClr>
            </a:outerShdw>
          </a:effectLst>
        </p:spPr>
      </p:pic>
      <p:pic>
        <p:nvPicPr>
          <p:cNvPr id="8" name="Picture 4" descr="E:\COLOSSEO\imagery\foto\20190522 sopralluogo\DSC_4472.JPG">
            <a:extLst>
              <a:ext uri="{FF2B5EF4-FFF2-40B4-BE49-F238E27FC236}">
                <a16:creationId xmlns:a16="http://schemas.microsoft.com/office/drawing/2014/main" id="{11EB269B-D14A-4A7D-BA20-D1DCE40C52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934" y="4391627"/>
            <a:ext cx="3830000" cy="2560000"/>
          </a:xfrm>
          <a:prstGeom prst="rect">
            <a:avLst/>
          </a:prstGeom>
          <a:ln>
            <a:noFill/>
          </a:ln>
          <a:effectLst>
            <a:outerShdw blurRad="190500" algn="tl" rotWithShape="0">
              <a:srgbClr val="000000">
                <a:alpha val="70000"/>
              </a:srgbClr>
            </a:outerShdw>
          </a:effectLst>
        </p:spPr>
      </p:pic>
      <p:pic>
        <p:nvPicPr>
          <p:cNvPr id="10" name="Picture 5" descr="E:\COLOSSEO\imagery\foto\20190522 sopralluogo\DSC_4477.JPG">
            <a:extLst>
              <a:ext uri="{FF2B5EF4-FFF2-40B4-BE49-F238E27FC236}">
                <a16:creationId xmlns:a16="http://schemas.microsoft.com/office/drawing/2014/main" id="{49ABA653-A387-41E3-B1A3-E2CCCC21F0A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87376" y="4391627"/>
            <a:ext cx="3830000" cy="2560000"/>
          </a:xfrm>
          <a:prstGeom prst="rect">
            <a:avLst/>
          </a:prstGeom>
          <a:ln>
            <a:noFill/>
          </a:ln>
          <a:effectLst>
            <a:outerShdw blurRad="190500" algn="tl" rotWithShape="0">
              <a:srgbClr val="000000">
                <a:alpha val="70000"/>
              </a:srgbClr>
            </a:outerShdw>
          </a:effectLst>
        </p:spPr>
      </p:pic>
      <p:pic>
        <p:nvPicPr>
          <p:cNvPr id="11" name="Picture 6" descr="E:\COLOSSEO\imagery\foto\20190522 sopralluogo\DSC_4478.JPG">
            <a:extLst>
              <a:ext uri="{FF2B5EF4-FFF2-40B4-BE49-F238E27FC236}">
                <a16:creationId xmlns:a16="http://schemas.microsoft.com/office/drawing/2014/main" id="{F8AE6274-1871-4E1A-AD8E-8D866828DE1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08531" y="4391626"/>
            <a:ext cx="3934118" cy="2629594"/>
          </a:xfrm>
          <a:prstGeom prst="rect">
            <a:avLst/>
          </a:prstGeom>
          <a:ln>
            <a:noFill/>
          </a:ln>
          <a:effectLst>
            <a:outerShdw blurRad="190500" algn="tl" rotWithShape="0">
              <a:srgbClr val="000000">
                <a:alpha val="70000"/>
              </a:srgbClr>
            </a:outerShdw>
          </a:effectLst>
        </p:spPr>
      </p:pic>
      <p:pic>
        <p:nvPicPr>
          <p:cNvPr id="12" name="Immagine 11" descr="DSC_4473.JPG">
            <a:extLst>
              <a:ext uri="{FF2B5EF4-FFF2-40B4-BE49-F238E27FC236}">
                <a16:creationId xmlns:a16="http://schemas.microsoft.com/office/drawing/2014/main" id="{AF62136A-8A20-4109-9C83-240D409B61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99423" y="1548431"/>
            <a:ext cx="3934118" cy="2629759"/>
          </a:xfrm>
          <a:prstGeom prst="rect">
            <a:avLst/>
          </a:prstGeom>
          <a:ln>
            <a:noFill/>
          </a:ln>
          <a:effectLst>
            <a:outerShdw blurRad="190500" algn="tl" rotWithShape="0">
              <a:srgbClr val="000000">
                <a:alpha val="70000"/>
              </a:srgbClr>
            </a:outerShdw>
          </a:effectLst>
        </p:spPr>
      </p:pic>
      <p:sp>
        <p:nvSpPr>
          <p:cNvPr id="13" name="Rettangolo 12">
            <a:extLst>
              <a:ext uri="{FF2B5EF4-FFF2-40B4-BE49-F238E27FC236}">
                <a16:creationId xmlns:a16="http://schemas.microsoft.com/office/drawing/2014/main" id="{F883085E-460D-438C-A0C7-F94A5A629F52}"/>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14" name="Immagine 13" descr="logoISPRA_SNPA.png">
            <a:extLst>
              <a:ext uri="{FF2B5EF4-FFF2-40B4-BE49-F238E27FC236}">
                <a16:creationId xmlns:a16="http://schemas.microsoft.com/office/drawing/2014/main" id="{8871DD20-C340-403A-B2B5-FA87CCCACF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sp>
        <p:nvSpPr>
          <p:cNvPr id="2" name="Rettangolo 1">
            <a:extLst>
              <a:ext uri="{FF2B5EF4-FFF2-40B4-BE49-F238E27FC236}">
                <a16:creationId xmlns:a16="http://schemas.microsoft.com/office/drawing/2014/main" id="{7DBA0ED6-99AC-4ED3-8164-5DCAEB869FE4}"/>
              </a:ext>
            </a:extLst>
          </p:cNvPr>
          <p:cNvSpPr/>
          <p:nvPr/>
        </p:nvSpPr>
        <p:spPr>
          <a:xfrm>
            <a:off x="73618" y="-40083"/>
            <a:ext cx="8718795" cy="355034"/>
          </a:xfrm>
          <a:prstGeom prst="rect">
            <a:avLst/>
          </a:prstGeom>
        </p:spPr>
        <p:txBody>
          <a:bodyPr wrap="square">
            <a:spAutoFit/>
          </a:bodyPr>
          <a:lstStyle/>
          <a:p>
            <a:r>
              <a:rPr lang="en-GB" sz="1707" dirty="0">
                <a:solidFill>
                  <a:schemeClr val="bg1"/>
                </a:solidFill>
              </a:rPr>
              <a:t>Recognition of past monitoring system and instrumentation and of previous interventions</a:t>
            </a:r>
          </a:p>
        </p:txBody>
      </p:sp>
      <p:sp>
        <p:nvSpPr>
          <p:cNvPr id="20" name="Rectangle 4">
            <a:extLst>
              <a:ext uri="{FF2B5EF4-FFF2-40B4-BE49-F238E27FC236}">
                <a16:creationId xmlns:a16="http://schemas.microsoft.com/office/drawing/2014/main" id="{8F56FEFA-0F19-4A19-A315-4DE14AD2E77D}"/>
              </a:ext>
            </a:extLst>
          </p:cNvPr>
          <p:cNvSpPr>
            <a:spLocks/>
          </p:cNvSpPr>
          <p:nvPr/>
        </p:nvSpPr>
        <p:spPr bwMode="auto">
          <a:xfrm>
            <a:off x="73618" y="7280954"/>
            <a:ext cx="12727084" cy="112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just"/>
            <a:r>
              <a:rPr lang="en-GB" sz="2276" dirty="0"/>
              <a:t>The systematic collection concerning past and present monitoring system and mitigation measures is under implementation as well as the systematic collection of fracture and damage assessment along the main structures of the park.</a:t>
            </a:r>
            <a:endParaRPr lang="en-GB" sz="2276" dirty="0">
              <a:latin typeface="Calibri" charset="0"/>
              <a:ea typeface="ＭＳ Ｐゴシック" charset="0"/>
              <a:cs typeface="Calibri" charset="0"/>
              <a:sym typeface="Calibri" charset="0"/>
            </a:endParaRPr>
          </a:p>
          <a:p>
            <a:pPr algn="just"/>
            <a:endParaRPr lang="en-GB" sz="2276" dirty="0">
              <a:latin typeface="Calibri" charset="0"/>
              <a:ea typeface="ＭＳ Ｐゴシック" charset="0"/>
              <a:cs typeface="Calibri" charset="0"/>
              <a:sym typeface="Calibri" charset="0"/>
            </a:endParaRPr>
          </a:p>
          <a:p>
            <a:endParaRPr lang="en-GB" sz="2276" dirty="0">
              <a:ea typeface="ＭＳ Ｐゴシック" charset="0"/>
              <a:cs typeface="Gill Sans" charset="0"/>
            </a:endParaRPr>
          </a:p>
        </p:txBody>
      </p:sp>
      <p:pic>
        <p:nvPicPr>
          <p:cNvPr id="16" name="Immagine 15" descr="Logo-MiBACT-2019">
            <a:extLst>
              <a:ext uri="{FF2B5EF4-FFF2-40B4-BE49-F238E27FC236}">
                <a16:creationId xmlns:a16="http://schemas.microsoft.com/office/drawing/2014/main" id="{C44EF368-7046-469F-9574-C83FFB43B5AE}"/>
              </a:ext>
            </a:extLst>
          </p:cNvPr>
          <p:cNvPicPr>
            <a:picLocks noChangeAspect="1"/>
          </p:cNvPicPr>
          <p:nvPr/>
        </p:nvPicPr>
        <p:blipFill>
          <a:blip r:embed="rId10">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18" name="Immagine 17">
            <a:extLst>
              <a:ext uri="{FF2B5EF4-FFF2-40B4-BE49-F238E27FC236}">
                <a16:creationId xmlns:a16="http://schemas.microsoft.com/office/drawing/2014/main" id="{7DC7F0AC-C70E-4A0E-A77E-3E5402A796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19" name="Immagine 18">
            <a:extLst>
              <a:ext uri="{FF2B5EF4-FFF2-40B4-BE49-F238E27FC236}">
                <a16:creationId xmlns:a16="http://schemas.microsoft.com/office/drawing/2014/main" id="{6059E12E-52ED-428F-82F2-4AB9368C5D0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044" t="33500" r="8871" b="35703"/>
          <a:stretch/>
        </p:blipFill>
        <p:spPr>
          <a:xfrm>
            <a:off x="11516969" y="9327005"/>
            <a:ext cx="1443037" cy="387505"/>
          </a:xfrm>
          <a:prstGeom prst="rect">
            <a:avLst/>
          </a:prstGeom>
        </p:spPr>
      </p:pic>
    </p:spTree>
    <p:extLst>
      <p:ext uri="{BB962C8B-B14F-4D97-AF65-F5344CB8AC3E}">
        <p14:creationId xmlns:p14="http://schemas.microsoft.com/office/powerpoint/2010/main" val="8469126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contenuto 23"/>
          <p:cNvSpPr txBox="1">
            <a:spLocks/>
          </p:cNvSpPr>
          <p:nvPr/>
        </p:nvSpPr>
        <p:spPr>
          <a:xfrm>
            <a:off x="184140" y="1375743"/>
            <a:ext cx="12820661" cy="695818"/>
          </a:xfrm>
          <a:prstGeom prst="rect">
            <a:avLst/>
          </a:prstGeom>
        </p:spPr>
        <p:txBody>
          <a:bodyPr vert="horz" lIns="130048" tIns="65024" rIns="130048" bIns="65024" rtlCol="0">
            <a:noAutofit/>
          </a:bodyPr>
          <a:lstStyle/>
          <a:p>
            <a:pPr>
              <a:defRPr/>
            </a:pPr>
            <a:r>
              <a:rPr lang="en-GB" sz="1564" b="1" dirty="0">
                <a:latin typeface="Tahoma" pitchFamily="34" charset="0"/>
                <a:ea typeface="Tahoma" pitchFamily="34" charset="0"/>
                <a:cs typeface="Tahoma" pitchFamily="34" charset="0"/>
              </a:rPr>
              <a:t>PSP-IFSAR e-geos elaboration march 2019</a:t>
            </a:r>
          </a:p>
          <a:p>
            <a:pPr>
              <a:defRPr/>
            </a:pPr>
            <a:endParaRPr lang="en-GB" sz="1564" b="1" dirty="0">
              <a:latin typeface="Tahoma" pitchFamily="34" charset="0"/>
              <a:ea typeface="Tahoma" pitchFamily="34" charset="0"/>
              <a:cs typeface="Tahoma" pitchFamily="34" charset="0"/>
            </a:endParaRPr>
          </a:p>
          <a:p>
            <a:pPr>
              <a:defRPr/>
            </a:pPr>
            <a:r>
              <a:rPr lang="it-IT" sz="1564" dirty="0" err="1">
                <a:latin typeface="Tahoma" pitchFamily="34" charset="0"/>
                <a:ea typeface="Tahoma" pitchFamily="34" charset="0"/>
                <a:cs typeface="Tahoma" pitchFamily="34" charset="0"/>
              </a:rPr>
              <a:t>ASCending</a:t>
            </a:r>
            <a:r>
              <a:rPr lang="it-IT" sz="1564" dirty="0">
                <a:latin typeface="Tahoma" pitchFamily="34" charset="0"/>
                <a:ea typeface="Tahoma" pitchFamily="34" charset="0"/>
                <a:cs typeface="Tahoma" pitchFamily="34" charset="0"/>
              </a:rPr>
              <a:t> </a:t>
            </a:r>
            <a:r>
              <a:rPr lang="it-IT" sz="1564" dirty="0" err="1">
                <a:latin typeface="Tahoma" pitchFamily="34" charset="0"/>
                <a:ea typeface="Tahoma" pitchFamily="34" charset="0"/>
                <a:cs typeface="Tahoma" pitchFamily="34" charset="0"/>
              </a:rPr>
              <a:t>Jul</a:t>
            </a:r>
            <a:r>
              <a:rPr lang="it-IT" sz="1564" dirty="0">
                <a:latin typeface="Tahoma" pitchFamily="34" charset="0"/>
                <a:ea typeface="Tahoma" pitchFamily="34" charset="0"/>
                <a:cs typeface="Tahoma" pitchFamily="34" charset="0"/>
              </a:rPr>
              <a:t> 2010 – </a:t>
            </a:r>
            <a:r>
              <a:rPr lang="it-IT" sz="1564" dirty="0" err="1">
                <a:latin typeface="Tahoma" pitchFamily="34" charset="0"/>
                <a:ea typeface="Tahoma" pitchFamily="34" charset="0"/>
                <a:cs typeface="Tahoma" pitchFamily="34" charset="0"/>
              </a:rPr>
              <a:t>Dec</a:t>
            </a:r>
            <a:r>
              <a:rPr lang="it-IT" sz="1564" dirty="0">
                <a:latin typeface="Tahoma" pitchFamily="34" charset="0"/>
                <a:ea typeface="Tahoma" pitchFamily="34" charset="0"/>
                <a:cs typeface="Tahoma" pitchFamily="34" charset="0"/>
              </a:rPr>
              <a:t> 2018					</a:t>
            </a:r>
            <a:r>
              <a:rPr lang="it-IT" sz="1564" dirty="0" err="1">
                <a:latin typeface="Tahoma" pitchFamily="34" charset="0"/>
                <a:ea typeface="Tahoma" pitchFamily="34" charset="0"/>
                <a:cs typeface="Tahoma" pitchFamily="34" charset="0"/>
              </a:rPr>
              <a:t>DESCending</a:t>
            </a:r>
            <a:r>
              <a:rPr lang="it-IT" sz="1564" dirty="0">
                <a:latin typeface="Tahoma" pitchFamily="34" charset="0"/>
                <a:ea typeface="Tahoma" pitchFamily="34" charset="0"/>
                <a:cs typeface="Tahoma" pitchFamily="34" charset="0"/>
              </a:rPr>
              <a:t> </a:t>
            </a:r>
            <a:r>
              <a:rPr lang="it-IT" sz="1564" dirty="0" err="1">
                <a:latin typeface="Tahoma" pitchFamily="34" charset="0"/>
                <a:ea typeface="Tahoma" pitchFamily="34" charset="0"/>
                <a:cs typeface="Tahoma" pitchFamily="34" charset="0"/>
              </a:rPr>
              <a:t>Feb</a:t>
            </a:r>
            <a:r>
              <a:rPr lang="it-IT" sz="1564" dirty="0">
                <a:latin typeface="Tahoma" pitchFamily="34" charset="0"/>
                <a:ea typeface="Tahoma" pitchFamily="34" charset="0"/>
                <a:cs typeface="Tahoma" pitchFamily="34" charset="0"/>
              </a:rPr>
              <a:t> 2011 – </a:t>
            </a:r>
            <a:r>
              <a:rPr lang="it-IT" sz="1564" dirty="0" err="1">
                <a:latin typeface="Tahoma" pitchFamily="34" charset="0"/>
                <a:ea typeface="Tahoma" pitchFamily="34" charset="0"/>
                <a:cs typeface="Tahoma" pitchFamily="34" charset="0"/>
              </a:rPr>
              <a:t>Dec</a:t>
            </a:r>
            <a:r>
              <a:rPr lang="it-IT" sz="1564" dirty="0">
                <a:latin typeface="Tahoma" pitchFamily="34" charset="0"/>
                <a:ea typeface="Tahoma" pitchFamily="34" charset="0"/>
                <a:cs typeface="Tahoma" pitchFamily="34" charset="0"/>
              </a:rPr>
              <a:t> 2018</a:t>
            </a:r>
            <a:endParaRPr lang="en-GB" sz="1564"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322242" y="2453648"/>
            <a:ext cx="5512614" cy="6213922"/>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7061656" y="2486264"/>
            <a:ext cx="5551846" cy="6181306"/>
          </a:xfrm>
          <a:prstGeom prst="rect">
            <a:avLst/>
          </a:prstGeom>
          <a:ln>
            <a:noFill/>
          </a:ln>
          <a:effectLst>
            <a:outerShdw blurRad="190500" algn="tl" rotWithShape="0">
              <a:srgbClr val="000000">
                <a:alpha val="70000"/>
              </a:srgbClr>
            </a:outerShdw>
          </a:effectLst>
        </p:spPr>
      </p:pic>
      <p:pic>
        <p:nvPicPr>
          <p:cNvPr id="10" name="Picture 2" descr="E:\COLOSSEO\Colosseo_ISPRA_analysis\leg_PSP_CSK_mar2019.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6256" y="7138990"/>
            <a:ext cx="1024000" cy="1528580"/>
          </a:xfrm>
          <a:prstGeom prst="rect">
            <a:avLst/>
          </a:prstGeom>
          <a:ln>
            <a:noFill/>
          </a:ln>
          <a:effectLst>
            <a:outerShdw blurRad="190500" algn="tl" rotWithShape="0">
              <a:srgbClr val="000000">
                <a:alpha val="70000"/>
              </a:srgbClr>
            </a:outerShdw>
          </a:effectLst>
        </p:spPr>
      </p:pic>
      <p:sp>
        <p:nvSpPr>
          <p:cNvPr id="6" name="Rettangolo 5">
            <a:extLst>
              <a:ext uri="{FF2B5EF4-FFF2-40B4-BE49-F238E27FC236}">
                <a16:creationId xmlns:a16="http://schemas.microsoft.com/office/drawing/2014/main" id="{5F3E803C-E822-4FB4-994A-BC8C8DB0B421}"/>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7" name="Immagine 6" descr="logoISPRA_SNPA.png">
            <a:extLst>
              <a:ext uri="{FF2B5EF4-FFF2-40B4-BE49-F238E27FC236}">
                <a16:creationId xmlns:a16="http://schemas.microsoft.com/office/drawing/2014/main" id="{EC7EF72E-D4D3-4048-84C8-FDE56766F1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sp>
        <p:nvSpPr>
          <p:cNvPr id="14" name="Rettangolo 13">
            <a:extLst>
              <a:ext uri="{FF2B5EF4-FFF2-40B4-BE49-F238E27FC236}">
                <a16:creationId xmlns:a16="http://schemas.microsoft.com/office/drawing/2014/main" id="{82EE230F-83D7-4856-A48D-FBEF5B8D49B5}"/>
              </a:ext>
            </a:extLst>
          </p:cNvPr>
          <p:cNvSpPr/>
          <p:nvPr/>
        </p:nvSpPr>
        <p:spPr>
          <a:xfrm>
            <a:off x="0" y="1"/>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cxnSp>
        <p:nvCxnSpPr>
          <p:cNvPr id="15" name="Connettore 1 10">
            <a:extLst>
              <a:ext uri="{FF2B5EF4-FFF2-40B4-BE49-F238E27FC236}">
                <a16:creationId xmlns:a16="http://schemas.microsoft.com/office/drawing/2014/main" id="{23818358-72E3-4ECB-A4B8-6AA92B4B76DD}"/>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81AC3191-92F7-4503-9BAA-76D991256236}"/>
              </a:ext>
            </a:extLst>
          </p:cNvPr>
          <p:cNvSpPr/>
          <p:nvPr/>
        </p:nvSpPr>
        <p:spPr>
          <a:xfrm>
            <a:off x="73618" y="123755"/>
            <a:ext cx="8718795" cy="617541"/>
          </a:xfrm>
          <a:prstGeom prst="rect">
            <a:avLst/>
          </a:prstGeom>
        </p:spPr>
        <p:txBody>
          <a:bodyPr wrap="square">
            <a:spAutoFit/>
          </a:bodyPr>
          <a:lstStyle/>
          <a:p>
            <a:r>
              <a:rPr lang="en-GB" sz="3413" dirty="0">
                <a:solidFill>
                  <a:schemeClr val="bg1"/>
                </a:solidFill>
              </a:rPr>
              <a:t>EO and satellite monitoring implementation</a:t>
            </a:r>
          </a:p>
        </p:txBody>
      </p:sp>
      <p:pic>
        <p:nvPicPr>
          <p:cNvPr id="12" name="Immagine 11" descr="Logo-MiBACT-2019">
            <a:extLst>
              <a:ext uri="{FF2B5EF4-FFF2-40B4-BE49-F238E27FC236}">
                <a16:creationId xmlns:a16="http://schemas.microsoft.com/office/drawing/2014/main" id="{DAFA81F4-DD24-4AB9-BE1A-12C98E515D25}"/>
              </a:ext>
            </a:extLst>
          </p:cNvPr>
          <p:cNvPicPr>
            <a:picLocks noChangeAspect="1"/>
          </p:cNvPicPr>
          <p:nvPr/>
        </p:nvPicPr>
        <p:blipFill>
          <a:blip r:embed="rId6">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17" name="Immagine 16">
            <a:extLst>
              <a:ext uri="{FF2B5EF4-FFF2-40B4-BE49-F238E27FC236}">
                <a16:creationId xmlns:a16="http://schemas.microsoft.com/office/drawing/2014/main" id="{F6D4C99B-0909-4610-9BA3-AC08163884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18" name="Immagine 17">
            <a:extLst>
              <a:ext uri="{FF2B5EF4-FFF2-40B4-BE49-F238E27FC236}">
                <a16:creationId xmlns:a16="http://schemas.microsoft.com/office/drawing/2014/main" id="{42AA66AC-7B33-420D-B6B1-B120C7CC4B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44" t="33500" r="8871" b="35703"/>
          <a:stretch/>
        </p:blipFill>
        <p:spPr>
          <a:xfrm>
            <a:off x="11516969" y="9327005"/>
            <a:ext cx="1443037" cy="387505"/>
          </a:xfrm>
          <a:prstGeom prst="rect">
            <a:avLst/>
          </a:prstGeom>
        </p:spPr>
      </p:pic>
    </p:spTree>
    <p:extLst>
      <p:ext uri="{BB962C8B-B14F-4D97-AF65-F5344CB8AC3E}">
        <p14:creationId xmlns:p14="http://schemas.microsoft.com/office/powerpoint/2010/main" val="92514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contenuto 23"/>
          <p:cNvSpPr txBox="1">
            <a:spLocks/>
          </p:cNvSpPr>
          <p:nvPr/>
        </p:nvSpPr>
        <p:spPr>
          <a:xfrm>
            <a:off x="184140" y="1375743"/>
            <a:ext cx="12820661" cy="4666311"/>
          </a:xfrm>
          <a:prstGeom prst="rect">
            <a:avLst/>
          </a:prstGeom>
        </p:spPr>
        <p:txBody>
          <a:bodyPr vert="horz" lIns="130048" tIns="65024" rIns="130048" bIns="65024" rtlCol="0">
            <a:noAutofit/>
          </a:bodyPr>
          <a:lstStyle/>
          <a:p>
            <a:pPr>
              <a:defRPr/>
            </a:pPr>
            <a:r>
              <a:rPr lang="en-GB" sz="1564" b="1" dirty="0">
                <a:latin typeface="Tahoma" pitchFamily="34" charset="0"/>
                <a:ea typeface="Tahoma" pitchFamily="34" charset="0"/>
                <a:cs typeface="Tahoma" pitchFamily="34" charset="0"/>
              </a:rPr>
              <a:t>PSP-IFSAR e-geos processing march 2019</a:t>
            </a:r>
          </a:p>
          <a:p>
            <a:pPr>
              <a:defRPr/>
            </a:pPr>
            <a:endParaRPr lang="en-GB" sz="1564" dirty="0">
              <a:latin typeface="Tahoma" pitchFamily="34" charset="0"/>
              <a:ea typeface="Tahoma" pitchFamily="34" charset="0"/>
              <a:cs typeface="Tahoma" pitchFamily="34" charset="0"/>
            </a:endParaRPr>
          </a:p>
          <a:p>
            <a:pPr>
              <a:defRPr/>
            </a:pPr>
            <a:r>
              <a:rPr lang="it-IT" sz="1564" dirty="0">
                <a:latin typeface="Tahoma" pitchFamily="34" charset="0"/>
                <a:ea typeface="Tahoma" pitchFamily="34" charset="0"/>
                <a:cs typeface="Tahoma" pitchFamily="34" charset="0"/>
              </a:rPr>
              <a:t>HIMAGE </a:t>
            </a:r>
            <a:r>
              <a:rPr lang="it-IT" sz="1564" dirty="0" err="1">
                <a:latin typeface="Tahoma" pitchFamily="34" charset="0"/>
                <a:ea typeface="Tahoma" pitchFamily="34" charset="0"/>
                <a:cs typeface="Tahoma" pitchFamily="34" charset="0"/>
              </a:rPr>
              <a:t>StripMap</a:t>
            </a:r>
            <a:r>
              <a:rPr lang="it-IT" sz="1564" dirty="0">
                <a:latin typeface="Tahoma" pitchFamily="34" charset="0"/>
                <a:ea typeface="Tahoma" pitchFamily="34" charset="0"/>
                <a:cs typeface="Tahoma" pitchFamily="34" charset="0"/>
              </a:rPr>
              <a:t> (high resolution 3𝑚× 3𝑚), COSMO-</a:t>
            </a:r>
            <a:r>
              <a:rPr lang="it-IT" sz="1564" dirty="0" err="1">
                <a:latin typeface="Tahoma" pitchFamily="34" charset="0"/>
                <a:ea typeface="Tahoma" pitchFamily="34" charset="0"/>
                <a:cs typeface="Tahoma" pitchFamily="34" charset="0"/>
              </a:rPr>
              <a:t>Skymed</a:t>
            </a:r>
            <a:r>
              <a:rPr lang="it-IT" sz="1564" dirty="0">
                <a:latin typeface="Tahoma" pitchFamily="34" charset="0"/>
                <a:ea typeface="Tahoma" pitchFamily="34" charset="0"/>
                <a:cs typeface="Tahoma" pitchFamily="34" charset="0"/>
              </a:rPr>
              <a:t> </a:t>
            </a:r>
            <a:r>
              <a:rPr lang="it-IT" sz="1564" dirty="0" err="1">
                <a:latin typeface="Tahoma" pitchFamily="34" charset="0"/>
                <a:ea typeface="Tahoma" pitchFamily="34" charset="0"/>
                <a:cs typeface="Tahoma" pitchFamily="34" charset="0"/>
              </a:rPr>
              <a:t>costellation</a:t>
            </a:r>
            <a:r>
              <a:rPr lang="it-IT" sz="1564" dirty="0">
                <a:latin typeface="Tahoma" pitchFamily="34" charset="0"/>
                <a:ea typeface="Tahoma" pitchFamily="34" charset="0"/>
                <a:cs typeface="Tahoma" pitchFamily="34" charset="0"/>
              </a:rPr>
              <a:t>; i </a:t>
            </a:r>
            <a:r>
              <a:rPr lang="it-IT" sz="1564" dirty="0" err="1">
                <a:latin typeface="Tahoma" pitchFamily="34" charset="0"/>
                <a:ea typeface="Tahoma" pitchFamily="34" charset="0"/>
                <a:cs typeface="Tahoma" pitchFamily="34" charset="0"/>
              </a:rPr>
              <a:t>datasets</a:t>
            </a:r>
            <a:r>
              <a:rPr lang="it-IT" sz="1564" dirty="0">
                <a:latin typeface="Tahoma" pitchFamily="34" charset="0"/>
                <a:ea typeface="Tahoma" pitchFamily="34" charset="0"/>
                <a:cs typeface="Tahoma" pitchFamily="34" charset="0"/>
              </a:rPr>
              <a:t> </a:t>
            </a:r>
            <a:r>
              <a:rPr lang="it-IT" sz="1564" dirty="0" err="1">
                <a:latin typeface="Tahoma" pitchFamily="34" charset="0"/>
                <a:ea typeface="Tahoma" pitchFamily="34" charset="0"/>
                <a:cs typeface="Tahoma" pitchFamily="34" charset="0"/>
              </a:rPr>
              <a:t>ascending</a:t>
            </a:r>
            <a:r>
              <a:rPr lang="it-IT" sz="1564" dirty="0">
                <a:latin typeface="Tahoma" pitchFamily="34" charset="0"/>
                <a:ea typeface="Tahoma" pitchFamily="34" charset="0"/>
                <a:cs typeface="Tahoma" pitchFamily="34" charset="0"/>
              </a:rPr>
              <a:t> and </a:t>
            </a:r>
            <a:r>
              <a:rPr lang="it-IT" sz="1564" dirty="0" err="1">
                <a:latin typeface="Tahoma" pitchFamily="34" charset="0"/>
                <a:ea typeface="Tahoma" pitchFamily="34" charset="0"/>
                <a:cs typeface="Tahoma" pitchFamily="34" charset="0"/>
              </a:rPr>
              <a:t>descending</a:t>
            </a:r>
            <a:r>
              <a:rPr lang="it-IT" sz="1564" dirty="0">
                <a:latin typeface="Tahoma" pitchFamily="34" charset="0"/>
                <a:ea typeface="Tahoma" pitchFamily="34" charset="0"/>
                <a:cs typeface="Tahoma" pitchFamily="34" charset="0"/>
              </a:rPr>
              <a:t> </a:t>
            </a:r>
            <a:r>
              <a:rPr lang="it-IT" sz="1564" dirty="0" err="1">
                <a:latin typeface="Tahoma" pitchFamily="34" charset="0"/>
                <a:ea typeface="Tahoma" pitchFamily="34" charset="0"/>
                <a:cs typeface="Tahoma" pitchFamily="34" charset="0"/>
              </a:rPr>
              <a:t>respectively</a:t>
            </a:r>
            <a:r>
              <a:rPr lang="it-IT" sz="1564" dirty="0">
                <a:latin typeface="Tahoma" pitchFamily="34" charset="0"/>
                <a:ea typeface="Tahoma" pitchFamily="34" charset="0"/>
                <a:cs typeface="Tahoma" pitchFamily="34" charset="0"/>
              </a:rPr>
              <a:t> 135 and 107 SAR </a:t>
            </a:r>
            <a:r>
              <a:rPr lang="it-IT" sz="1564" dirty="0" err="1">
                <a:latin typeface="Tahoma" pitchFamily="34" charset="0"/>
                <a:ea typeface="Tahoma" pitchFamily="34" charset="0"/>
                <a:cs typeface="Tahoma" pitchFamily="34" charset="0"/>
              </a:rPr>
              <a:t>imagines</a:t>
            </a:r>
            <a:r>
              <a:rPr lang="it-IT" sz="1564" dirty="0">
                <a:latin typeface="Tahoma" pitchFamily="34" charset="0"/>
                <a:ea typeface="Tahoma" pitchFamily="34" charset="0"/>
                <a:cs typeface="Tahoma" pitchFamily="34" charset="0"/>
              </a:rPr>
              <a:t>. </a:t>
            </a:r>
          </a:p>
          <a:p>
            <a:pPr>
              <a:defRPr/>
            </a:pPr>
            <a:r>
              <a:rPr lang="it-IT" sz="1564" dirty="0">
                <a:latin typeface="Tahoma" pitchFamily="34" charset="0"/>
                <a:ea typeface="Tahoma" pitchFamily="34" charset="0"/>
                <a:cs typeface="Tahoma" pitchFamily="34" charset="0"/>
              </a:rPr>
              <a:t> </a:t>
            </a:r>
          </a:p>
          <a:p>
            <a:pPr>
              <a:defRPr/>
            </a:pPr>
            <a:r>
              <a:rPr lang="it-IT" sz="1564" dirty="0">
                <a:latin typeface="Tahoma" pitchFamily="34" charset="0"/>
                <a:ea typeface="Tahoma" pitchFamily="34" charset="0"/>
                <a:cs typeface="Tahoma" pitchFamily="34" charset="0"/>
              </a:rPr>
              <a:t> CSK data </a:t>
            </a:r>
            <a:r>
              <a:rPr lang="it-IT" sz="1564" dirty="0" err="1">
                <a:latin typeface="Tahoma" pitchFamily="34" charset="0"/>
                <a:ea typeface="Tahoma" pitchFamily="34" charset="0"/>
                <a:cs typeface="Tahoma" pitchFamily="34" charset="0"/>
              </a:rPr>
              <a:t>ascending</a:t>
            </a:r>
            <a:r>
              <a:rPr lang="it-IT" sz="1564" dirty="0">
                <a:latin typeface="Tahoma" pitchFamily="34" charset="0"/>
                <a:ea typeface="Tahoma" pitchFamily="34" charset="0"/>
                <a:cs typeface="Tahoma" pitchFamily="34" charset="0"/>
              </a:rPr>
              <a:t> </a:t>
            </a:r>
            <a:r>
              <a:rPr lang="it-IT" sz="1564" dirty="0" err="1">
                <a:latin typeface="Tahoma" pitchFamily="34" charset="0"/>
                <a:ea typeface="Tahoma" pitchFamily="34" charset="0"/>
                <a:cs typeface="Tahoma" pitchFamily="34" charset="0"/>
              </a:rPr>
              <a:t>elaboration</a:t>
            </a:r>
            <a:r>
              <a:rPr lang="it-IT" sz="1564">
                <a:latin typeface="Tahoma" pitchFamily="34" charset="0"/>
                <a:ea typeface="Tahoma" pitchFamily="34" charset="0"/>
                <a:cs typeface="Tahoma" pitchFamily="34" charset="0"/>
              </a:rPr>
              <a:t>, 04/07/2010 </a:t>
            </a:r>
            <a:r>
              <a:rPr lang="it-IT" sz="1564" dirty="0">
                <a:latin typeface="Tahoma" pitchFamily="34" charset="0"/>
                <a:ea typeface="Tahoma" pitchFamily="34" charset="0"/>
                <a:cs typeface="Tahoma" pitchFamily="34" charset="0"/>
              </a:rPr>
              <a:t>- 05/12/2018;</a:t>
            </a:r>
          </a:p>
          <a:p>
            <a:pPr>
              <a:defRPr/>
            </a:pPr>
            <a:r>
              <a:rPr lang="it-IT" sz="1564" dirty="0">
                <a:latin typeface="Tahoma" pitchFamily="34" charset="0"/>
                <a:ea typeface="Tahoma" pitchFamily="34" charset="0"/>
                <a:cs typeface="Tahoma" pitchFamily="34" charset="0"/>
              </a:rPr>
              <a:t>Elaborazione con dati CSK discendenti, acquisiti nel periodo 19/02/2011 - 07/12/2018; </a:t>
            </a:r>
          </a:p>
          <a:p>
            <a:pPr>
              <a:defRPr/>
            </a:pPr>
            <a:r>
              <a:rPr lang="it-IT" sz="1564" dirty="0">
                <a:latin typeface="Tahoma" pitchFamily="34" charset="0"/>
                <a:ea typeface="Tahoma" pitchFamily="34" charset="0"/>
                <a:cs typeface="Tahoma" pitchFamily="34" charset="0"/>
              </a:rPr>
              <a:t> Integrazione delle misure ottenute con le due geometrie d’acquisizione, per la derivazione delle componenti verticale e orizzontale a risoluzione ridotta. </a:t>
            </a:r>
          </a:p>
          <a:p>
            <a:pPr>
              <a:defRPr/>
            </a:pPr>
            <a:endParaRPr lang="it-IT" sz="1564" dirty="0">
              <a:latin typeface="Tahoma" pitchFamily="34" charset="0"/>
              <a:ea typeface="Tahoma" pitchFamily="34" charset="0"/>
              <a:cs typeface="Tahoma" pitchFamily="34" charset="0"/>
            </a:endParaRPr>
          </a:p>
          <a:p>
            <a:pPr>
              <a:defRPr/>
            </a:pPr>
            <a:r>
              <a:rPr lang="it-IT" sz="1564" dirty="0">
                <a:latin typeface="Tahoma" pitchFamily="34" charset="0"/>
                <a:ea typeface="Tahoma" pitchFamily="34" charset="0"/>
                <a:cs typeface="Tahoma" pitchFamily="34" charset="0"/>
              </a:rPr>
              <a:t>REFERENCE POINT</a:t>
            </a:r>
          </a:p>
          <a:p>
            <a:pPr>
              <a:defRPr/>
            </a:pPr>
            <a:r>
              <a:rPr lang="it-IT" sz="1564" dirty="0">
                <a:latin typeface="Tahoma" pitchFamily="34" charset="0"/>
                <a:ea typeface="Tahoma" pitchFamily="34" charset="0"/>
                <a:cs typeface="Tahoma" pitchFamily="34" charset="0"/>
              </a:rPr>
              <a:t>ASC	RMA0E584</a:t>
            </a:r>
          </a:p>
          <a:p>
            <a:pPr>
              <a:defRPr/>
            </a:pPr>
            <a:r>
              <a:rPr lang="it-IT" sz="1564" dirty="0">
                <a:latin typeface="Tahoma" pitchFamily="34" charset="0"/>
                <a:ea typeface="Tahoma" pitchFamily="34" charset="0"/>
                <a:cs typeface="Tahoma" pitchFamily="34" charset="0"/>
              </a:rPr>
              <a:t>DESC	RMD2CB91</a:t>
            </a:r>
          </a:p>
          <a:p>
            <a:pPr>
              <a:defRPr/>
            </a:pPr>
            <a:endParaRPr lang="en-GB" sz="1564" dirty="0">
              <a:latin typeface="Tahoma" pitchFamily="34" charset="0"/>
              <a:ea typeface="Tahoma" pitchFamily="34" charset="0"/>
              <a:cs typeface="Tahoma" pitchFamily="34" charset="0"/>
            </a:endParaRPr>
          </a:p>
        </p:txBody>
      </p:sp>
      <p:pic>
        <p:nvPicPr>
          <p:cNvPr id="10" name="Picture 3"/>
          <p:cNvPicPr>
            <a:picLocks noChangeAspect="1" noChangeArrowheads="1"/>
          </p:cNvPicPr>
          <p:nvPr/>
        </p:nvPicPr>
        <p:blipFill>
          <a:blip r:embed="rId2" cstate="print"/>
          <a:srcRect/>
          <a:stretch>
            <a:fillRect/>
          </a:stretch>
        </p:blipFill>
        <p:spPr bwMode="auto">
          <a:xfrm>
            <a:off x="5516852" y="3540738"/>
            <a:ext cx="6475075" cy="5628787"/>
          </a:xfrm>
          <a:prstGeom prst="rect">
            <a:avLst/>
          </a:prstGeom>
          <a:ln w="12700">
            <a:solidFill>
              <a:schemeClr val="tx1"/>
            </a:solidFill>
          </a:ln>
          <a:effectLst>
            <a:outerShdw blurRad="190500" algn="tl" rotWithShape="0">
              <a:srgbClr val="000000">
                <a:alpha val="70000"/>
              </a:srgbClr>
            </a:outerShdw>
          </a:effectLst>
        </p:spPr>
      </p:pic>
      <p:pic>
        <p:nvPicPr>
          <p:cNvPr id="12" name="Picture 2" descr="E:\COLOSSEO\Colosseo_ISPRA_analysis\leg_PSP_CSK_mar2019.tif"/>
          <p:cNvPicPr>
            <a:picLocks noChangeAspect="1" noChangeArrowheads="1"/>
          </p:cNvPicPr>
          <p:nvPr/>
        </p:nvPicPr>
        <p:blipFill>
          <a:blip r:embed="rId3" cstate="print"/>
          <a:srcRect/>
          <a:stretch>
            <a:fillRect/>
          </a:stretch>
        </p:blipFill>
        <p:spPr bwMode="auto">
          <a:xfrm>
            <a:off x="3903756" y="3589452"/>
            <a:ext cx="1360688" cy="2031174"/>
          </a:xfrm>
          <a:prstGeom prst="rect">
            <a:avLst/>
          </a:prstGeom>
          <a:ln>
            <a:noFill/>
          </a:ln>
          <a:effectLst>
            <a:outerShdw blurRad="190500" algn="tl" rotWithShape="0">
              <a:srgbClr val="000000">
                <a:alpha val="70000"/>
              </a:srgbClr>
            </a:outerShdw>
          </a:effectLst>
        </p:spPr>
      </p:pic>
      <p:pic>
        <p:nvPicPr>
          <p:cNvPr id="14" name="Immagine 13" descr="CSK_10-18_asc_RMD2FB7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3" y="5764629"/>
            <a:ext cx="5344131" cy="2593714"/>
          </a:xfrm>
          <a:prstGeom prst="rect">
            <a:avLst/>
          </a:prstGeom>
        </p:spPr>
      </p:pic>
      <p:sp>
        <p:nvSpPr>
          <p:cNvPr id="6" name="Rettangolo 5">
            <a:extLst>
              <a:ext uri="{FF2B5EF4-FFF2-40B4-BE49-F238E27FC236}">
                <a16:creationId xmlns:a16="http://schemas.microsoft.com/office/drawing/2014/main" id="{37ACCB6B-BAF7-4DC7-80EB-533F2F057CEA}"/>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7" name="Immagine 6" descr="logoISPRA_SNPA.png">
            <a:extLst>
              <a:ext uri="{FF2B5EF4-FFF2-40B4-BE49-F238E27FC236}">
                <a16:creationId xmlns:a16="http://schemas.microsoft.com/office/drawing/2014/main" id="{5142BF79-3C91-420B-A631-8CD0B1D427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sp>
        <p:nvSpPr>
          <p:cNvPr id="16" name="Rettangolo 15">
            <a:extLst>
              <a:ext uri="{FF2B5EF4-FFF2-40B4-BE49-F238E27FC236}">
                <a16:creationId xmlns:a16="http://schemas.microsoft.com/office/drawing/2014/main" id="{3D6B68B9-C1DA-4D52-B09D-194C449510A8}"/>
              </a:ext>
            </a:extLst>
          </p:cNvPr>
          <p:cNvSpPr/>
          <p:nvPr/>
        </p:nvSpPr>
        <p:spPr>
          <a:xfrm>
            <a:off x="0" y="1"/>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cxnSp>
        <p:nvCxnSpPr>
          <p:cNvPr id="17" name="Connettore 1 10">
            <a:extLst>
              <a:ext uri="{FF2B5EF4-FFF2-40B4-BE49-F238E27FC236}">
                <a16:creationId xmlns:a16="http://schemas.microsoft.com/office/drawing/2014/main" id="{4A3B953D-BBDE-4EA6-8486-854A11DB5234}"/>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3AA00AB9-6CC2-4F3E-8449-6154E2E2C156}"/>
              </a:ext>
            </a:extLst>
          </p:cNvPr>
          <p:cNvSpPr/>
          <p:nvPr/>
        </p:nvSpPr>
        <p:spPr>
          <a:xfrm>
            <a:off x="73618" y="123755"/>
            <a:ext cx="8718795" cy="617541"/>
          </a:xfrm>
          <a:prstGeom prst="rect">
            <a:avLst/>
          </a:prstGeom>
        </p:spPr>
        <p:txBody>
          <a:bodyPr wrap="square">
            <a:spAutoFit/>
          </a:bodyPr>
          <a:lstStyle/>
          <a:p>
            <a:r>
              <a:rPr lang="en-GB" sz="3413" dirty="0">
                <a:solidFill>
                  <a:schemeClr val="bg1"/>
                </a:solidFill>
              </a:rPr>
              <a:t>EO and satellite monitoring implementation</a:t>
            </a:r>
          </a:p>
        </p:txBody>
      </p:sp>
      <p:pic>
        <p:nvPicPr>
          <p:cNvPr id="15" name="Immagine 14" descr="Logo-MiBACT-2019">
            <a:extLst>
              <a:ext uri="{FF2B5EF4-FFF2-40B4-BE49-F238E27FC236}">
                <a16:creationId xmlns:a16="http://schemas.microsoft.com/office/drawing/2014/main" id="{0CB65984-83E8-49AB-8F78-57825BFD3714}"/>
              </a:ext>
            </a:extLst>
          </p:cNvPr>
          <p:cNvPicPr>
            <a:picLocks noChangeAspect="1"/>
          </p:cNvPicPr>
          <p:nvPr/>
        </p:nvPicPr>
        <p:blipFill>
          <a:blip r:embed="rId6">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19" name="Immagine 18">
            <a:extLst>
              <a:ext uri="{FF2B5EF4-FFF2-40B4-BE49-F238E27FC236}">
                <a16:creationId xmlns:a16="http://schemas.microsoft.com/office/drawing/2014/main" id="{B8A7DD35-81BC-4417-BD30-2DC3CEA13C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20" name="Immagine 19">
            <a:extLst>
              <a:ext uri="{FF2B5EF4-FFF2-40B4-BE49-F238E27FC236}">
                <a16:creationId xmlns:a16="http://schemas.microsoft.com/office/drawing/2014/main" id="{2B4B0211-119A-4B84-A3B1-2F91A076E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44" t="33500" r="8871" b="35703"/>
          <a:stretch/>
        </p:blipFill>
        <p:spPr>
          <a:xfrm>
            <a:off x="11516969" y="9327005"/>
            <a:ext cx="1443037" cy="387505"/>
          </a:xfrm>
          <a:prstGeom prst="rect">
            <a:avLst/>
          </a:prstGeom>
        </p:spPr>
      </p:pic>
    </p:spTree>
    <p:extLst>
      <p:ext uri="{BB962C8B-B14F-4D97-AF65-F5344CB8AC3E}">
        <p14:creationId xmlns:p14="http://schemas.microsoft.com/office/powerpoint/2010/main" val="254504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92FB227-9825-43A4-AA1F-EA8E68418C6D}"/>
              </a:ext>
            </a:extLst>
          </p:cNvPr>
          <p:cNvSpPr/>
          <p:nvPr/>
        </p:nvSpPr>
        <p:spPr>
          <a:xfrm>
            <a:off x="-49364" y="0"/>
            <a:ext cx="8841776" cy="882742"/>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2276" i="1" dirty="0">
              <a:solidFill>
                <a:schemeClr val="bg1"/>
              </a:solidFill>
            </a:endParaRPr>
          </a:p>
        </p:txBody>
      </p:sp>
      <p:cxnSp>
        <p:nvCxnSpPr>
          <p:cNvPr id="17" name="Connettore 1 10">
            <a:extLst>
              <a:ext uri="{FF2B5EF4-FFF2-40B4-BE49-F238E27FC236}">
                <a16:creationId xmlns:a16="http://schemas.microsoft.com/office/drawing/2014/main" id="{2EDB9DE6-DE79-4FB9-A552-44B4C92E1FF9}"/>
              </a:ext>
            </a:extLst>
          </p:cNvPr>
          <p:cNvCxnSpPr/>
          <p:nvPr/>
        </p:nvCxnSpPr>
        <p:spPr>
          <a:xfrm>
            <a:off x="0" y="934662"/>
            <a:ext cx="130048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053F3CF0-0A7F-4BEA-975F-F06416E3D185}"/>
              </a:ext>
            </a:extLst>
          </p:cNvPr>
          <p:cNvSpPr/>
          <p:nvPr/>
        </p:nvSpPr>
        <p:spPr>
          <a:xfrm>
            <a:off x="9011479" y="31727"/>
            <a:ext cx="3942838" cy="81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7"/>
          </a:p>
        </p:txBody>
      </p:sp>
      <p:pic>
        <p:nvPicPr>
          <p:cNvPr id="5" name="Immagine 4" descr="logoISPRA_SNPA.png">
            <a:extLst>
              <a:ext uri="{FF2B5EF4-FFF2-40B4-BE49-F238E27FC236}">
                <a16:creationId xmlns:a16="http://schemas.microsoft.com/office/drawing/2014/main" id="{B78DEBA1-6FFF-41C4-A243-04144B085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9068" y="102983"/>
            <a:ext cx="1879873" cy="677618"/>
          </a:xfrm>
          <a:prstGeom prst="rect">
            <a:avLst/>
          </a:prstGeom>
        </p:spPr>
      </p:pic>
      <p:sp>
        <p:nvSpPr>
          <p:cNvPr id="11" name="Rettangolo 10">
            <a:extLst>
              <a:ext uri="{FF2B5EF4-FFF2-40B4-BE49-F238E27FC236}">
                <a16:creationId xmlns:a16="http://schemas.microsoft.com/office/drawing/2014/main" id="{EDE3FD80-2A89-4A47-9D3C-4745E747924E}"/>
              </a:ext>
            </a:extLst>
          </p:cNvPr>
          <p:cNvSpPr/>
          <p:nvPr/>
        </p:nvSpPr>
        <p:spPr>
          <a:xfrm>
            <a:off x="-49362" y="123755"/>
            <a:ext cx="9060841" cy="355034"/>
          </a:xfrm>
          <a:prstGeom prst="rect">
            <a:avLst/>
          </a:prstGeom>
        </p:spPr>
        <p:txBody>
          <a:bodyPr wrap="square">
            <a:spAutoFit/>
          </a:bodyPr>
          <a:lstStyle/>
          <a:p>
            <a:r>
              <a:rPr lang="en-GB" sz="1707" dirty="0">
                <a:solidFill>
                  <a:schemeClr val="bg1"/>
                </a:solidFill>
              </a:rPr>
              <a:t>ITALIAN ARCHEOLOGIAC PARK NETWORK IMPLEMENTATION -INAP</a:t>
            </a:r>
          </a:p>
        </p:txBody>
      </p:sp>
      <p:sp>
        <p:nvSpPr>
          <p:cNvPr id="19" name="CasellaDiTesto 18">
            <a:extLst>
              <a:ext uri="{FF2B5EF4-FFF2-40B4-BE49-F238E27FC236}">
                <a16:creationId xmlns:a16="http://schemas.microsoft.com/office/drawing/2014/main" id="{D684F65D-98BE-4BC6-BDE9-7E3B5D5040E6}"/>
              </a:ext>
            </a:extLst>
          </p:cNvPr>
          <p:cNvSpPr txBox="1"/>
          <p:nvPr/>
        </p:nvSpPr>
        <p:spPr>
          <a:xfrm>
            <a:off x="186509" y="1072258"/>
            <a:ext cx="6283386" cy="1843197"/>
          </a:xfrm>
          <a:prstGeom prst="rect">
            <a:avLst/>
          </a:prstGeom>
          <a:noFill/>
        </p:spPr>
        <p:txBody>
          <a:bodyPr wrap="square" rtlCol="0">
            <a:spAutoFit/>
          </a:bodyPr>
          <a:lstStyle/>
          <a:p>
            <a:r>
              <a:rPr lang="it-IT" sz="1707" b="1" dirty="0"/>
              <a:t>DM 1440 del 02-04-2019 L.190</a:t>
            </a:r>
          </a:p>
          <a:p>
            <a:r>
              <a:rPr lang="it-IT" sz="1991" i="1" dirty="0"/>
              <a:t>«..monitoraggio </a:t>
            </a:r>
            <a:r>
              <a:rPr lang="it-IT" sz="1991" i="1" dirty="0" err="1"/>
              <a:t>plurisistemico</a:t>
            </a:r>
            <a:r>
              <a:rPr lang="it-IT" sz="1991" i="1" dirty="0"/>
              <a:t> anche mediante l’analisi satellitare del patrimonio archeologico e monumentale nazionale…»</a:t>
            </a:r>
          </a:p>
          <a:p>
            <a:r>
              <a:rPr lang="it-IT" sz="1991" i="1" dirty="0"/>
              <a:t>Finanziamento biennale.</a:t>
            </a:r>
          </a:p>
          <a:p>
            <a:pPr marL="487672" indent="-487672">
              <a:buFont typeface="+mj-lt"/>
              <a:buAutoNum type="arabicPeriod"/>
            </a:pPr>
            <a:endParaRPr lang="it-IT" sz="1707" b="1" dirty="0"/>
          </a:p>
        </p:txBody>
      </p:sp>
      <p:pic>
        <p:nvPicPr>
          <p:cNvPr id="20" name="Immagine 19" descr="ArchaeoParks_ubicazione.jpg">
            <a:extLst>
              <a:ext uri="{FF2B5EF4-FFF2-40B4-BE49-F238E27FC236}">
                <a16:creationId xmlns:a16="http://schemas.microsoft.com/office/drawing/2014/main" id="{ED75B70F-F281-419D-ADEC-8502136F90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0854" y="1753254"/>
            <a:ext cx="5907438" cy="5910194"/>
          </a:xfrm>
          <a:prstGeom prst="rect">
            <a:avLst/>
          </a:prstGeom>
        </p:spPr>
      </p:pic>
      <p:sp>
        <p:nvSpPr>
          <p:cNvPr id="21" name="CasellaDiTesto 20">
            <a:extLst>
              <a:ext uri="{FF2B5EF4-FFF2-40B4-BE49-F238E27FC236}">
                <a16:creationId xmlns:a16="http://schemas.microsoft.com/office/drawing/2014/main" id="{F30FD2B7-1796-4885-969B-6170B1B6B3FE}"/>
              </a:ext>
            </a:extLst>
          </p:cNvPr>
          <p:cNvSpPr txBox="1"/>
          <p:nvPr/>
        </p:nvSpPr>
        <p:spPr>
          <a:xfrm>
            <a:off x="236604" y="2936109"/>
            <a:ext cx="6298304" cy="2193934"/>
          </a:xfrm>
          <a:prstGeom prst="rect">
            <a:avLst/>
          </a:prstGeom>
          <a:noFill/>
        </p:spPr>
        <p:txBody>
          <a:bodyPr wrap="square" rtlCol="0">
            <a:spAutoFit/>
          </a:bodyPr>
          <a:lstStyle/>
          <a:p>
            <a:r>
              <a:rPr lang="it-IT" sz="1707" b="1" dirty="0"/>
              <a:t>La rete:</a:t>
            </a:r>
          </a:p>
          <a:p>
            <a:pPr marL="487672" indent="-487672">
              <a:buFont typeface="+mj-lt"/>
              <a:buAutoNum type="arabicPeriod"/>
            </a:pPr>
            <a:r>
              <a:rPr lang="it-IT" sz="1707" b="1" dirty="0"/>
              <a:t>Parco Archeologico del Colosseo;</a:t>
            </a:r>
          </a:p>
          <a:p>
            <a:pPr marL="487672" indent="-487672">
              <a:buFont typeface="+mj-lt"/>
              <a:buAutoNum type="arabicPeriod"/>
            </a:pPr>
            <a:r>
              <a:rPr lang="it-IT" sz="1707" b="1" dirty="0"/>
              <a:t>Parco Archeologico di Pompei;</a:t>
            </a:r>
          </a:p>
          <a:p>
            <a:pPr marL="487672" indent="-487672">
              <a:buFont typeface="+mj-lt"/>
              <a:buAutoNum type="arabicPeriod"/>
            </a:pPr>
            <a:r>
              <a:rPr lang="it-IT" sz="1707" b="1" dirty="0"/>
              <a:t>Parco archeologico di Paestum;</a:t>
            </a:r>
          </a:p>
          <a:p>
            <a:pPr marL="487672" indent="-487672">
              <a:buFont typeface="+mj-lt"/>
              <a:buAutoNum type="arabicPeriod"/>
            </a:pPr>
            <a:r>
              <a:rPr lang="it-IT" sz="1707" b="1" dirty="0"/>
              <a:t>Parco Archeologico di Ercolano;</a:t>
            </a:r>
          </a:p>
          <a:p>
            <a:pPr marL="487672" indent="-487672">
              <a:buFont typeface="+mj-lt"/>
              <a:buAutoNum type="arabicPeriod"/>
            </a:pPr>
            <a:r>
              <a:rPr lang="it-IT" sz="1707" b="1" dirty="0"/>
              <a:t>Parco Archeologico dei Campi Flegrei;</a:t>
            </a:r>
          </a:p>
          <a:p>
            <a:pPr marL="487672" indent="-487672">
              <a:buFont typeface="+mj-lt"/>
              <a:buAutoNum type="arabicPeriod"/>
            </a:pPr>
            <a:r>
              <a:rPr lang="it-IT" sz="1707" b="1" dirty="0"/>
              <a:t>Parco Archeologico di Ostia Antica.</a:t>
            </a:r>
          </a:p>
          <a:p>
            <a:pPr marL="487672" indent="-487672">
              <a:buFont typeface="+mj-lt"/>
              <a:buAutoNum type="arabicPeriod"/>
            </a:pPr>
            <a:endParaRPr lang="it-IT" sz="1707" b="1" dirty="0"/>
          </a:p>
        </p:txBody>
      </p:sp>
      <p:sp>
        <p:nvSpPr>
          <p:cNvPr id="22" name="CasellaDiTesto 21">
            <a:extLst>
              <a:ext uri="{FF2B5EF4-FFF2-40B4-BE49-F238E27FC236}">
                <a16:creationId xmlns:a16="http://schemas.microsoft.com/office/drawing/2014/main" id="{3213B48B-65F8-48A7-80F4-913126095F41}"/>
              </a:ext>
            </a:extLst>
          </p:cNvPr>
          <p:cNvSpPr txBox="1"/>
          <p:nvPr/>
        </p:nvSpPr>
        <p:spPr>
          <a:xfrm>
            <a:off x="101098" y="5454152"/>
            <a:ext cx="3075372" cy="2193934"/>
          </a:xfrm>
          <a:prstGeom prst="rect">
            <a:avLst/>
          </a:prstGeom>
          <a:noFill/>
        </p:spPr>
        <p:txBody>
          <a:bodyPr wrap="square" rtlCol="0">
            <a:spAutoFit/>
          </a:bodyPr>
          <a:lstStyle/>
          <a:p>
            <a:pPr algn="just"/>
            <a:r>
              <a:rPr lang="en-GB" sz="1707" b="1" dirty="0"/>
              <a:t>All the park are actually involved providing information of their base monitoring system available or under implementation: different park different problem different solution for the monitoring applications </a:t>
            </a:r>
          </a:p>
        </p:txBody>
      </p:sp>
      <p:pic>
        <p:nvPicPr>
          <p:cNvPr id="23" name="Immagine 22" descr="ParCo_planimetria1982_8k.jpg">
            <a:extLst>
              <a:ext uri="{FF2B5EF4-FFF2-40B4-BE49-F238E27FC236}">
                <a16:creationId xmlns:a16="http://schemas.microsoft.com/office/drawing/2014/main" id="{CE02BE49-EFBE-43D5-A18E-7E64C4F720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098" y="7630015"/>
            <a:ext cx="2085995" cy="2083076"/>
          </a:xfrm>
          <a:prstGeom prst="rect">
            <a:avLst/>
          </a:prstGeom>
        </p:spPr>
      </p:pic>
      <p:pic>
        <p:nvPicPr>
          <p:cNvPr id="24" name="Picture 2" descr="Risultato immagini per area parco archeologico di pompei&quot;">
            <a:extLst>
              <a:ext uri="{FF2B5EF4-FFF2-40B4-BE49-F238E27FC236}">
                <a16:creationId xmlns:a16="http://schemas.microsoft.com/office/drawing/2014/main" id="{A0276A6B-2884-4E6D-A1F4-91B63B0AFCC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03579" y="7663448"/>
            <a:ext cx="3498994" cy="18838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isultato immagini per area parco archeologico di paestum superficie km quadrati&quot;">
            <a:extLst>
              <a:ext uri="{FF2B5EF4-FFF2-40B4-BE49-F238E27FC236}">
                <a16:creationId xmlns:a16="http://schemas.microsoft.com/office/drawing/2014/main" id="{B3F0F0CE-B03A-4198-8995-B1EB847654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36726" y="7693114"/>
            <a:ext cx="2047215" cy="1987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B8627C62-0B16-4DE6-96E8-951EB9E5FD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84955" y="7714653"/>
            <a:ext cx="2512914" cy="1720555"/>
          </a:xfrm>
          <a:prstGeom prst="rect">
            <a:avLst/>
          </a:prstGeom>
          <a:noFill/>
          <a:ln w="9525">
            <a:noFill/>
            <a:miter lim="800000"/>
            <a:headEnd/>
            <a:tailEnd/>
          </a:ln>
        </p:spPr>
      </p:pic>
      <p:pic>
        <p:nvPicPr>
          <p:cNvPr id="27" name="Picture 2" descr="Risultato immagini per superficie parco archeologico campi flegrei superficie km quadrati&quot;">
            <a:extLst>
              <a:ext uri="{FF2B5EF4-FFF2-40B4-BE49-F238E27FC236}">
                <a16:creationId xmlns:a16="http://schemas.microsoft.com/office/drawing/2014/main" id="{6EAEC278-8A2B-48C1-92B0-36C86048402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547649" y="7693114"/>
            <a:ext cx="2246662" cy="1883814"/>
          </a:xfrm>
          <a:prstGeom prst="rect">
            <a:avLst/>
          </a:prstGeom>
          <a:noFill/>
          <a:extLst>
            <a:ext uri="{909E8E84-426E-40DD-AFC4-6F175D3DCCD1}">
              <a14:hiddenFill xmlns:a14="http://schemas.microsoft.com/office/drawing/2010/main">
                <a:solidFill>
                  <a:srgbClr val="FFFFFF"/>
                </a:solidFill>
              </a14:hiddenFill>
            </a:ext>
          </a:extLst>
        </p:spPr>
      </p:pic>
      <p:pic>
        <p:nvPicPr>
          <p:cNvPr id="28" name="Immagine 27">
            <a:extLst>
              <a:ext uri="{FF2B5EF4-FFF2-40B4-BE49-F238E27FC236}">
                <a16:creationId xmlns:a16="http://schemas.microsoft.com/office/drawing/2014/main" id="{DFE680ED-FB2A-451C-9580-51EBA017C83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417583" y="5454152"/>
            <a:ext cx="3340846" cy="1895070"/>
          </a:xfrm>
          <a:prstGeom prst="rect">
            <a:avLst/>
          </a:prstGeom>
        </p:spPr>
      </p:pic>
      <p:pic>
        <p:nvPicPr>
          <p:cNvPr id="18" name="Immagine 17" descr="Logo-MiBACT-2019">
            <a:extLst>
              <a:ext uri="{FF2B5EF4-FFF2-40B4-BE49-F238E27FC236}">
                <a16:creationId xmlns:a16="http://schemas.microsoft.com/office/drawing/2014/main" id="{56EE36F3-4896-49A3-A1BC-CA0E568E201E}"/>
              </a:ext>
            </a:extLst>
          </p:cNvPr>
          <p:cNvPicPr>
            <a:picLocks noChangeAspect="1"/>
          </p:cNvPicPr>
          <p:nvPr/>
        </p:nvPicPr>
        <p:blipFill>
          <a:blip r:embed="rId10">
            <a:extLst>
              <a:ext uri="{28A0092B-C50C-407E-A947-70E740481C1C}">
                <a14:useLocalDpi xmlns:a14="http://schemas.microsoft.com/office/drawing/2010/main" val="0"/>
              </a:ext>
            </a:extLst>
          </a:blip>
          <a:srcRect t="1607"/>
          <a:stretch>
            <a:fillRect/>
          </a:stretch>
        </p:blipFill>
        <p:spPr bwMode="auto">
          <a:xfrm>
            <a:off x="10818745" y="475330"/>
            <a:ext cx="1104809" cy="415408"/>
          </a:xfrm>
          <a:prstGeom prst="rect">
            <a:avLst/>
          </a:prstGeom>
          <a:noFill/>
          <a:ln>
            <a:noFill/>
          </a:ln>
        </p:spPr>
      </p:pic>
      <p:pic>
        <p:nvPicPr>
          <p:cNvPr id="29" name="Immagine 28">
            <a:extLst>
              <a:ext uri="{FF2B5EF4-FFF2-40B4-BE49-F238E27FC236}">
                <a16:creationId xmlns:a16="http://schemas.microsoft.com/office/drawing/2014/main" id="{E89DE58E-1C63-4EC2-8B7B-E34696F6EE6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097" t="30287" r="8324" b="31714"/>
          <a:stretch/>
        </p:blipFill>
        <p:spPr>
          <a:xfrm>
            <a:off x="10818745" y="16877"/>
            <a:ext cx="1280251" cy="416631"/>
          </a:xfrm>
          <a:prstGeom prst="rect">
            <a:avLst/>
          </a:prstGeom>
        </p:spPr>
      </p:pic>
      <p:pic>
        <p:nvPicPr>
          <p:cNvPr id="30" name="Immagine 29">
            <a:extLst>
              <a:ext uri="{FF2B5EF4-FFF2-40B4-BE49-F238E27FC236}">
                <a16:creationId xmlns:a16="http://schemas.microsoft.com/office/drawing/2014/main" id="{63CB5E08-6500-4016-A32D-6BBE7E60112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044" t="33500" r="8871" b="35703"/>
          <a:stretch/>
        </p:blipFill>
        <p:spPr>
          <a:xfrm>
            <a:off x="11377477" y="1150206"/>
            <a:ext cx="1443037" cy="387505"/>
          </a:xfrm>
          <a:prstGeom prst="rect">
            <a:avLst/>
          </a:prstGeom>
        </p:spPr>
      </p:pic>
    </p:spTree>
    <p:extLst>
      <p:ext uri="{BB962C8B-B14F-4D97-AF65-F5344CB8AC3E}">
        <p14:creationId xmlns:p14="http://schemas.microsoft.com/office/powerpoint/2010/main" val="726345236"/>
      </p:ext>
    </p:extLst>
  </p:cSld>
  <p:clrMapOvr>
    <a:masterClrMapping/>
  </p:clrMapOvr>
  <p:transition spd="med"/>
</p:sld>
</file>

<file path=ppt/theme/theme1.xml><?xml version="1.0" encoding="utf-8"?>
<a:theme xmlns:a="http://schemas.openxmlformats.org/drawingml/2006/main" name="Text">
  <a:themeElements>
    <a:clrScheme name="Geoapp">
      <a:dk1>
        <a:srgbClr val="1E507F"/>
      </a:dk1>
      <a:lt1>
        <a:srgbClr val="FFFFFF"/>
      </a:lt1>
      <a:dk2>
        <a:srgbClr val="1E507F"/>
      </a:dk2>
      <a:lt2>
        <a:srgbClr val="CCCCCC"/>
      </a:lt2>
      <a:accent1>
        <a:srgbClr val="1E507F"/>
      </a:accent1>
      <a:accent2>
        <a:srgbClr val="000000"/>
      </a:accent2>
      <a:accent3>
        <a:srgbClr val="FFFFFF"/>
      </a:accent3>
      <a:accent4>
        <a:srgbClr val="AEDDFF"/>
      </a:accent4>
      <a:accent5>
        <a:srgbClr val="79E2AF"/>
      </a:accent5>
      <a:accent6>
        <a:srgbClr val="B994A2"/>
      </a:accent6>
      <a:hlink>
        <a:srgbClr val="4D86FF"/>
      </a:hlink>
      <a:folHlink>
        <a:srgbClr val="B2B2B2"/>
      </a:folHlink>
    </a:clrScheme>
    <a:fontScheme name="Text">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3366"/>
            </a:solidFill>
            <a:effectLst/>
            <a:latin typeface="Calibri" charset="0"/>
            <a:ea typeface="ヒラギノ角ゴ ProN W3" charset="-128"/>
            <a:cs typeface="ヒラギノ角ゴ ProN W3" charset="-128"/>
            <a:sym typeface="Calibri"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3366"/>
            </a:solidFill>
            <a:effectLst/>
            <a:latin typeface="Calibri" charset="0"/>
            <a:ea typeface="ヒラギノ角ゴ ProN W3" charset="-128"/>
            <a:cs typeface="ヒラギノ角ゴ ProN W3" charset="-128"/>
            <a:sym typeface="Calibri" charset="0"/>
          </a:defRPr>
        </a:defPPr>
      </a:lstStyle>
    </a:lnDef>
  </a:objectDefaults>
  <a:extraClrSchemeLst>
    <a:extraClrScheme>
      <a:clrScheme name="Tex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507F"/>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40639" marR="40639"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3366"/>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161</TotalTime>
  <Words>994</Words>
  <Application>Microsoft Office PowerPoint</Application>
  <PresentationFormat>Personalizzato</PresentationFormat>
  <Paragraphs>132</Paragraphs>
  <Slides>10</Slides>
  <Notes>3</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10</vt:i4>
      </vt:variant>
    </vt:vector>
  </HeadingPairs>
  <TitlesOfParts>
    <vt:vector size="23" baseType="lpstr">
      <vt:lpstr>ＭＳ Ｐゴシック</vt:lpstr>
      <vt:lpstr>ＭＳ Ｐゴシック</vt:lpstr>
      <vt:lpstr>Arial</vt:lpstr>
      <vt:lpstr>Calibri</vt:lpstr>
      <vt:lpstr>Calibri    </vt:lpstr>
      <vt:lpstr>Calibri bold</vt:lpstr>
      <vt:lpstr>Calibri bold</vt:lpstr>
      <vt:lpstr>Gill Sans</vt:lpstr>
      <vt:lpstr>Tahoma</vt:lpstr>
      <vt:lpstr>Times New Roman</vt:lpstr>
      <vt:lpstr>ヒラギノ角ゴ ProN W3</vt:lpstr>
      <vt:lpstr>ヒラギノ角ゴ ProN W6</vt:lpstr>
      <vt:lpstr>Text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two lines</dc:title>
  <dc:creator>william frodella</dc:creator>
  <cp:lastModifiedBy>Spizzichino Daniele</cp:lastModifiedBy>
  <cp:revision>75</cp:revision>
  <dcterms:modified xsi:type="dcterms:W3CDTF">2020-05-06T08:36:07Z</dcterms:modified>
</cp:coreProperties>
</file>