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40" r:id="rId3"/>
    <p:sldId id="344" r:id="rId4"/>
    <p:sldId id="341" r:id="rId5"/>
    <p:sldId id="293" r:id="rId6"/>
    <p:sldId id="323" r:id="rId7"/>
    <p:sldId id="329" r:id="rId8"/>
    <p:sldId id="305" r:id="rId9"/>
    <p:sldId id="280" r:id="rId10"/>
    <p:sldId id="342" r:id="rId11"/>
    <p:sldId id="326" r:id="rId12"/>
    <p:sldId id="334" r:id="rId13"/>
    <p:sldId id="331" r:id="rId14"/>
    <p:sldId id="337" r:id="rId15"/>
    <p:sldId id="336" r:id="rId16"/>
    <p:sldId id="339" r:id="rId17"/>
    <p:sldId id="338" r:id="rId18"/>
    <p:sldId id="343" r:id="rId19"/>
    <p:sldId id="335" r:id="rId20"/>
    <p:sldId id="332" r:id="rId21"/>
    <p:sldId id="309" r:id="rId22"/>
    <p:sldId id="284" r:id="rId23"/>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modifyVerifier cryptProviderType="rsaAES" cryptAlgorithmClass="hash" cryptAlgorithmType="typeAny" cryptAlgorithmSid="14" spinCount="100000" saltData="SMJIMKRhLPhmlYcy+tPcWw==" hashData="156X9ZSNVA0rxRTv5k3XAUdK3vlgsDbbRrj+/4+/gWQ/X+cTvEcTphVE8vK9JGV07Xcoc0Xtzi485dRqnia96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39" autoAdjust="0"/>
    <p:restoredTop sz="70760" autoAdjust="0"/>
  </p:normalViewPr>
  <p:slideViewPr>
    <p:cSldViewPr snapToObjects="1">
      <p:cViewPr varScale="1">
        <p:scale>
          <a:sx n="211" d="100"/>
          <a:sy n="211" d="100"/>
        </p:scale>
        <p:origin x="2352" y="210"/>
      </p:cViewPr>
      <p:guideLst/>
    </p:cSldViewPr>
  </p:slideViewPr>
  <p:outlineViewPr>
    <p:cViewPr>
      <p:scale>
        <a:sx n="33" d="100"/>
        <a:sy n="33" d="100"/>
      </p:scale>
      <p:origin x="0" y="0"/>
    </p:cViewPr>
  </p:outlineViewPr>
  <p:notesTextViewPr>
    <p:cViewPr>
      <p:scale>
        <a:sx n="3" d="2"/>
        <a:sy n="3" d="2"/>
      </p:scale>
      <p:origin x="0" y="0"/>
    </p:cViewPr>
  </p:notesTextViewPr>
  <p:notesViewPr>
    <p:cSldViewPr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728AD-B8FF-467B-AF5F-4891412E46D0}" type="datetimeFigureOut">
              <a:rPr lang="de-DE" smtClean="0"/>
              <a:t>04.05.2020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A045E6-D734-4DB2-BEE5-DF972DD20CA2}" type="slidenum">
              <a:rPr lang="de-DE" smtClean="0"/>
              <a:t>‹Nr.›</a:t>
            </a:fld>
            <a:endParaRPr lang="de-DE"/>
          </a:p>
        </p:txBody>
      </p:sp>
    </p:spTree>
    <p:extLst>
      <p:ext uri="{BB962C8B-B14F-4D97-AF65-F5344CB8AC3E}">
        <p14:creationId xmlns:p14="http://schemas.microsoft.com/office/powerpoint/2010/main" val="5650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9A045E6-D734-4DB2-BEE5-DF972DD20CA2}" type="slidenum">
              <a:rPr lang="de-DE" smtClean="0"/>
              <a:t>1</a:t>
            </a:fld>
            <a:endParaRPr lang="de-DE"/>
          </a:p>
        </p:txBody>
      </p:sp>
    </p:spTree>
    <p:extLst>
      <p:ext uri="{BB962C8B-B14F-4D97-AF65-F5344CB8AC3E}">
        <p14:creationId xmlns:p14="http://schemas.microsoft.com/office/powerpoint/2010/main" val="72086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12</a:t>
            </a:fld>
            <a:endParaRPr lang="de-DE"/>
          </a:p>
        </p:txBody>
      </p:sp>
    </p:spTree>
    <p:extLst>
      <p:ext uri="{BB962C8B-B14F-4D97-AF65-F5344CB8AC3E}">
        <p14:creationId xmlns:p14="http://schemas.microsoft.com/office/powerpoint/2010/main" val="2500998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13</a:t>
            </a:fld>
            <a:endParaRPr lang="de-DE"/>
          </a:p>
        </p:txBody>
      </p:sp>
    </p:spTree>
    <p:extLst>
      <p:ext uri="{BB962C8B-B14F-4D97-AF65-F5344CB8AC3E}">
        <p14:creationId xmlns:p14="http://schemas.microsoft.com/office/powerpoint/2010/main" val="40334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14</a:t>
            </a:fld>
            <a:endParaRPr lang="de-DE"/>
          </a:p>
        </p:txBody>
      </p:sp>
    </p:spTree>
    <p:extLst>
      <p:ext uri="{BB962C8B-B14F-4D97-AF65-F5344CB8AC3E}">
        <p14:creationId xmlns:p14="http://schemas.microsoft.com/office/powerpoint/2010/main" val="49233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15</a:t>
            </a:fld>
            <a:endParaRPr lang="de-DE"/>
          </a:p>
        </p:txBody>
      </p:sp>
    </p:spTree>
    <p:extLst>
      <p:ext uri="{BB962C8B-B14F-4D97-AF65-F5344CB8AC3E}">
        <p14:creationId xmlns:p14="http://schemas.microsoft.com/office/powerpoint/2010/main" val="4088389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16</a:t>
            </a:fld>
            <a:endParaRPr lang="de-DE"/>
          </a:p>
        </p:txBody>
      </p:sp>
    </p:spTree>
    <p:extLst>
      <p:ext uri="{BB962C8B-B14F-4D97-AF65-F5344CB8AC3E}">
        <p14:creationId xmlns:p14="http://schemas.microsoft.com/office/powerpoint/2010/main" val="840535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17</a:t>
            </a:fld>
            <a:endParaRPr lang="de-DE"/>
          </a:p>
        </p:txBody>
      </p:sp>
    </p:spTree>
    <p:extLst>
      <p:ext uri="{BB962C8B-B14F-4D97-AF65-F5344CB8AC3E}">
        <p14:creationId xmlns:p14="http://schemas.microsoft.com/office/powerpoint/2010/main" val="1927466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19</a:t>
            </a:fld>
            <a:endParaRPr lang="de-DE"/>
          </a:p>
        </p:txBody>
      </p:sp>
    </p:spTree>
    <p:extLst>
      <p:ext uri="{BB962C8B-B14F-4D97-AF65-F5344CB8AC3E}">
        <p14:creationId xmlns:p14="http://schemas.microsoft.com/office/powerpoint/2010/main" val="4106551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20</a:t>
            </a:fld>
            <a:endParaRPr lang="de-DE"/>
          </a:p>
        </p:txBody>
      </p:sp>
    </p:spTree>
    <p:extLst>
      <p:ext uri="{BB962C8B-B14F-4D97-AF65-F5344CB8AC3E}">
        <p14:creationId xmlns:p14="http://schemas.microsoft.com/office/powerpoint/2010/main" val="41502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21</a:t>
            </a:fld>
            <a:endParaRPr lang="de-DE"/>
          </a:p>
        </p:txBody>
      </p:sp>
    </p:spTree>
    <p:extLst>
      <p:ext uri="{BB962C8B-B14F-4D97-AF65-F5344CB8AC3E}">
        <p14:creationId xmlns:p14="http://schemas.microsoft.com/office/powerpoint/2010/main" val="269112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9A045E6-D734-4DB2-BEE5-DF972DD20CA2}" type="slidenum">
              <a:rPr lang="de-DE" smtClean="0"/>
              <a:t>22</a:t>
            </a:fld>
            <a:endParaRPr lang="de-DE"/>
          </a:p>
        </p:txBody>
      </p:sp>
    </p:spTree>
    <p:extLst>
      <p:ext uri="{BB962C8B-B14F-4D97-AF65-F5344CB8AC3E}">
        <p14:creationId xmlns:p14="http://schemas.microsoft.com/office/powerpoint/2010/main" val="38166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To get first motion of P-waves we use CF, calculating Kurtosis in a moving window</a:t>
            </a:r>
          </a:p>
          <a:p>
            <a:pPr marL="628650" lvl="1" indent="-171450">
              <a:buFont typeface="Arial" panose="020B0604020202020204" pitchFamily="34" charset="0"/>
              <a:buChar char="•"/>
            </a:pPr>
            <a:r>
              <a:rPr lang="en-GB" dirty="0">
                <a:sym typeface="Wingdings" panose="05000000000000000000" pitchFamily="2" charset="2"/>
              </a:rPr>
              <a:t> measure deviation from mainly normal distributed noise</a:t>
            </a:r>
          </a:p>
          <a:p>
            <a:pPr marL="628650" lvl="1" indent="-171450">
              <a:buFont typeface="Arial" panose="020B0604020202020204" pitchFamily="34" charset="0"/>
              <a:buChar char="•"/>
            </a:pPr>
            <a:r>
              <a:rPr lang="en-GB" dirty="0">
                <a:sym typeface="Wingdings" panose="05000000000000000000" pitchFamily="2" charset="2"/>
              </a:rPr>
              <a:t> CF increases when first motion occurs</a:t>
            </a:r>
          </a:p>
          <a:p>
            <a:pPr marL="171450" lvl="0" indent="-171450">
              <a:buFont typeface="Arial" panose="020B0604020202020204" pitchFamily="34" charset="0"/>
              <a:buChar char="•"/>
            </a:pPr>
            <a:r>
              <a:rPr lang="en-GB" b="1" dirty="0">
                <a:sym typeface="Wingdings" panose="05000000000000000000" pitchFamily="2" charset="2"/>
              </a:rPr>
              <a:t>Figure: </a:t>
            </a:r>
          </a:p>
          <a:p>
            <a:pPr marL="628650" lvl="1" indent="-171450">
              <a:buFont typeface="Arial" panose="020B0604020202020204" pitchFamily="34" charset="0"/>
              <a:buChar char="•"/>
            </a:pPr>
            <a:r>
              <a:rPr lang="en-GB" b="0" dirty="0">
                <a:sym typeface="Wingdings" panose="05000000000000000000" pitchFamily="2" charset="2"/>
              </a:rPr>
              <a:t>Top: Z component of A102A part of temporary </a:t>
            </a:r>
            <a:r>
              <a:rPr lang="en-GB" b="0" dirty="0" err="1">
                <a:sym typeface="Wingdings" panose="05000000000000000000" pitchFamily="2" charset="2"/>
              </a:rPr>
              <a:t>AlpArray</a:t>
            </a:r>
            <a:r>
              <a:rPr lang="en-GB" b="0" dirty="0">
                <a:sym typeface="Wingdings" panose="05000000000000000000" pitchFamily="2" charset="2"/>
              </a:rPr>
              <a:t> network Z3, dashed line: theoretical onset Tau-P for spherical symmetric earth</a:t>
            </a:r>
          </a:p>
          <a:p>
            <a:pPr marL="628650" lvl="1" indent="-171450">
              <a:buFont typeface="Arial" panose="020B0604020202020204" pitchFamily="34" charset="0"/>
              <a:buChar char="•"/>
            </a:pPr>
            <a:r>
              <a:rPr lang="en-GB" b="0" dirty="0">
                <a:sym typeface="Wingdings" panose="05000000000000000000" pitchFamily="2" charset="2"/>
              </a:rPr>
              <a:t>Bot: CF calculated around Tau-P pick, same level until first motion occurs, red line: AIC analysing loss in information content of CF  minimum: pick</a:t>
            </a:r>
          </a:p>
          <a:p>
            <a:pPr marL="628650" lvl="1" indent="-171450">
              <a:buFont typeface="Arial" panose="020B0604020202020204" pitchFamily="34" charset="0"/>
              <a:buChar char="•"/>
            </a:pPr>
            <a:endParaRPr lang="en-GB" b="1"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B9A045E6-D734-4DB2-BEE5-DF972DD20CA2}" type="slidenum">
              <a:rPr lang="de-DE" smtClean="0"/>
              <a:t>2</a:t>
            </a:fld>
            <a:endParaRPr lang="de-DE"/>
          </a:p>
        </p:txBody>
      </p:sp>
    </p:spTree>
    <p:extLst>
      <p:ext uri="{BB962C8B-B14F-4D97-AF65-F5344CB8AC3E}">
        <p14:creationId xmlns:p14="http://schemas.microsoft.com/office/powerpoint/2010/main" val="14653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To get first motion of P-waves we use CF, calculating Kurtosis in a moving window</a:t>
            </a:r>
          </a:p>
          <a:p>
            <a:pPr marL="628650" lvl="1" indent="-171450">
              <a:buFont typeface="Arial" panose="020B0604020202020204" pitchFamily="34" charset="0"/>
              <a:buChar char="•"/>
            </a:pPr>
            <a:r>
              <a:rPr lang="en-GB" dirty="0">
                <a:sym typeface="Wingdings" panose="05000000000000000000" pitchFamily="2" charset="2"/>
              </a:rPr>
              <a:t> measure deviation from mainly normal distributed noise</a:t>
            </a:r>
          </a:p>
          <a:p>
            <a:pPr marL="628650" lvl="1" indent="-171450">
              <a:buFont typeface="Arial" panose="020B0604020202020204" pitchFamily="34" charset="0"/>
              <a:buChar char="•"/>
            </a:pPr>
            <a:r>
              <a:rPr lang="en-GB" dirty="0">
                <a:sym typeface="Wingdings" panose="05000000000000000000" pitchFamily="2" charset="2"/>
              </a:rPr>
              <a:t> CF increases when first motion occurs</a:t>
            </a:r>
          </a:p>
          <a:p>
            <a:pPr marL="171450" lvl="0" indent="-171450">
              <a:buFont typeface="Arial" panose="020B0604020202020204" pitchFamily="34" charset="0"/>
              <a:buChar char="•"/>
            </a:pPr>
            <a:r>
              <a:rPr lang="en-GB" b="1" dirty="0">
                <a:sym typeface="Wingdings" panose="05000000000000000000" pitchFamily="2" charset="2"/>
              </a:rPr>
              <a:t>Figure: </a:t>
            </a:r>
          </a:p>
          <a:p>
            <a:pPr marL="628650" lvl="1" indent="-171450">
              <a:buFont typeface="Arial" panose="020B0604020202020204" pitchFamily="34" charset="0"/>
              <a:buChar char="•"/>
            </a:pPr>
            <a:r>
              <a:rPr lang="en-GB" b="0" dirty="0">
                <a:sym typeface="Wingdings" panose="05000000000000000000" pitchFamily="2" charset="2"/>
              </a:rPr>
              <a:t>Top: Z component of A102A part of temporary </a:t>
            </a:r>
            <a:r>
              <a:rPr lang="en-GB" b="0" dirty="0" err="1">
                <a:sym typeface="Wingdings" panose="05000000000000000000" pitchFamily="2" charset="2"/>
              </a:rPr>
              <a:t>AlpArray</a:t>
            </a:r>
            <a:r>
              <a:rPr lang="en-GB" b="0" dirty="0">
                <a:sym typeface="Wingdings" panose="05000000000000000000" pitchFamily="2" charset="2"/>
              </a:rPr>
              <a:t> network Z3, dashed line: theoretical onset Tau-P for spherical symmetric earth</a:t>
            </a:r>
          </a:p>
          <a:p>
            <a:pPr marL="628650" lvl="1" indent="-171450">
              <a:buFont typeface="Arial" panose="020B0604020202020204" pitchFamily="34" charset="0"/>
              <a:buChar char="•"/>
            </a:pPr>
            <a:r>
              <a:rPr lang="en-GB" b="0" dirty="0">
                <a:sym typeface="Wingdings" panose="05000000000000000000" pitchFamily="2" charset="2"/>
              </a:rPr>
              <a:t>Bot: CF calculated around Tau-P pick, same level until first motion occurs, red line: AIC analysing loss in information content of CF  minimum: pick</a:t>
            </a:r>
          </a:p>
          <a:p>
            <a:pPr marL="628650" lvl="1" indent="-171450">
              <a:buFont typeface="Arial" panose="020B0604020202020204" pitchFamily="34" charset="0"/>
              <a:buChar char="•"/>
            </a:pPr>
            <a:endParaRPr lang="en-GB" b="1"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B9A045E6-D734-4DB2-BEE5-DF972DD20CA2}" type="slidenum">
              <a:rPr lang="de-DE" smtClean="0"/>
              <a:t>3</a:t>
            </a:fld>
            <a:endParaRPr lang="de-DE"/>
          </a:p>
        </p:txBody>
      </p:sp>
    </p:spTree>
    <p:extLst>
      <p:ext uri="{BB962C8B-B14F-4D97-AF65-F5344CB8AC3E}">
        <p14:creationId xmlns:p14="http://schemas.microsoft.com/office/powerpoint/2010/main" val="314106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To get first motion of P-waves we use CF, calculating Kurtosis in a moving window</a:t>
            </a:r>
          </a:p>
          <a:p>
            <a:pPr marL="628650" lvl="1" indent="-171450">
              <a:buFont typeface="Arial" panose="020B0604020202020204" pitchFamily="34" charset="0"/>
              <a:buChar char="•"/>
            </a:pPr>
            <a:r>
              <a:rPr lang="en-GB" dirty="0">
                <a:sym typeface="Wingdings" panose="05000000000000000000" pitchFamily="2" charset="2"/>
              </a:rPr>
              <a:t> measure deviation from mainly normal distributed noise</a:t>
            </a:r>
          </a:p>
          <a:p>
            <a:pPr marL="628650" lvl="1" indent="-171450">
              <a:buFont typeface="Arial" panose="020B0604020202020204" pitchFamily="34" charset="0"/>
              <a:buChar char="•"/>
            </a:pPr>
            <a:r>
              <a:rPr lang="en-GB" dirty="0">
                <a:sym typeface="Wingdings" panose="05000000000000000000" pitchFamily="2" charset="2"/>
              </a:rPr>
              <a:t> CF increases when first motion occurs</a:t>
            </a:r>
          </a:p>
          <a:p>
            <a:pPr marL="171450" lvl="0" indent="-171450">
              <a:buFont typeface="Arial" panose="020B0604020202020204" pitchFamily="34" charset="0"/>
              <a:buChar char="•"/>
            </a:pPr>
            <a:r>
              <a:rPr lang="en-GB" b="1" dirty="0">
                <a:sym typeface="Wingdings" panose="05000000000000000000" pitchFamily="2" charset="2"/>
              </a:rPr>
              <a:t>Figure: </a:t>
            </a:r>
          </a:p>
          <a:p>
            <a:pPr marL="628650" lvl="1" indent="-171450">
              <a:buFont typeface="Arial" panose="020B0604020202020204" pitchFamily="34" charset="0"/>
              <a:buChar char="•"/>
            </a:pPr>
            <a:r>
              <a:rPr lang="en-GB" b="0" dirty="0">
                <a:sym typeface="Wingdings" panose="05000000000000000000" pitchFamily="2" charset="2"/>
              </a:rPr>
              <a:t>Top: Z component of A102A part of temporary </a:t>
            </a:r>
            <a:r>
              <a:rPr lang="en-GB" b="0" dirty="0" err="1">
                <a:sym typeface="Wingdings" panose="05000000000000000000" pitchFamily="2" charset="2"/>
              </a:rPr>
              <a:t>AlpArray</a:t>
            </a:r>
            <a:r>
              <a:rPr lang="en-GB" b="0" dirty="0">
                <a:sym typeface="Wingdings" panose="05000000000000000000" pitchFamily="2" charset="2"/>
              </a:rPr>
              <a:t> network Z3, dashed line: theoretical onset Tau-P for spherical symmetric earth</a:t>
            </a:r>
          </a:p>
          <a:p>
            <a:pPr marL="628650" lvl="1" indent="-171450">
              <a:buFont typeface="Arial" panose="020B0604020202020204" pitchFamily="34" charset="0"/>
              <a:buChar char="•"/>
            </a:pPr>
            <a:r>
              <a:rPr lang="en-GB" b="0" dirty="0">
                <a:sym typeface="Wingdings" panose="05000000000000000000" pitchFamily="2" charset="2"/>
              </a:rPr>
              <a:t>Bot: CF calculated around Tau-P pick, same level until first motion occurs, red line: AIC analysing loss in information content of CF  minimum: pick</a:t>
            </a:r>
          </a:p>
          <a:p>
            <a:pPr marL="628650" lvl="1" indent="-171450">
              <a:buFont typeface="Arial" panose="020B0604020202020204" pitchFamily="34" charset="0"/>
              <a:buChar char="•"/>
            </a:pPr>
            <a:endParaRPr lang="en-GB" b="1"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B9A045E6-D734-4DB2-BEE5-DF972DD20CA2}" type="slidenum">
              <a:rPr lang="de-DE" smtClean="0"/>
              <a:t>5</a:t>
            </a:fld>
            <a:endParaRPr lang="de-DE"/>
          </a:p>
        </p:txBody>
      </p:sp>
    </p:spTree>
    <p:extLst>
      <p:ext uri="{BB962C8B-B14F-4D97-AF65-F5344CB8AC3E}">
        <p14:creationId xmlns:p14="http://schemas.microsoft.com/office/powerpoint/2010/main" val="52293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For</a:t>
            </a:r>
            <a:r>
              <a:rPr lang="de-DE" dirty="0"/>
              <a:t> </a:t>
            </a:r>
            <a:r>
              <a:rPr lang="de-DE" dirty="0" err="1"/>
              <a:t>the</a:t>
            </a:r>
            <a:r>
              <a:rPr lang="de-DE" dirty="0"/>
              <a:t> </a:t>
            </a:r>
            <a:r>
              <a:rPr lang="de-DE" dirty="0" err="1"/>
              <a:t>automatic</a:t>
            </a:r>
            <a:r>
              <a:rPr lang="de-DE" dirty="0"/>
              <a:t> </a:t>
            </a:r>
            <a:r>
              <a:rPr lang="de-DE" dirty="0" err="1"/>
              <a:t>picking</a:t>
            </a:r>
            <a:r>
              <a:rPr lang="de-DE" dirty="0"/>
              <a:t> </a:t>
            </a:r>
            <a:r>
              <a:rPr lang="de-DE" dirty="0" err="1"/>
              <a:t>we</a:t>
            </a:r>
            <a:r>
              <a:rPr lang="de-DE" dirty="0"/>
              <a:t> </a:t>
            </a:r>
            <a:r>
              <a:rPr lang="de-DE" dirty="0" err="1"/>
              <a:t>use</a:t>
            </a:r>
            <a:r>
              <a:rPr lang="de-DE" dirty="0"/>
              <a:t> a </a:t>
            </a:r>
            <a:r>
              <a:rPr lang="de-DE" dirty="0" err="1"/>
              <a:t>Kurtosis</a:t>
            </a:r>
            <a:r>
              <a:rPr lang="de-DE" dirty="0"/>
              <a:t> </a:t>
            </a:r>
            <a:r>
              <a:rPr lang="de-DE" dirty="0" err="1"/>
              <a:t>based</a:t>
            </a:r>
            <a:r>
              <a:rPr lang="de-DE" dirty="0"/>
              <a:t> </a:t>
            </a:r>
            <a:r>
              <a:rPr lang="de-DE" dirty="0" err="1"/>
              <a:t>picking</a:t>
            </a:r>
            <a:r>
              <a:rPr lang="de-DE" dirty="0"/>
              <a:t> </a:t>
            </a:r>
            <a:r>
              <a:rPr lang="de-DE" dirty="0" err="1"/>
              <a:t>algorithm</a:t>
            </a:r>
            <a:r>
              <a:rPr lang="de-DE" dirty="0"/>
              <a:t>:</a:t>
            </a:r>
          </a:p>
          <a:p>
            <a:pPr marL="171450" indent="-171450">
              <a:buFont typeface="Arial" panose="020B0604020202020204" pitchFamily="34" charset="0"/>
              <a:buChar char="•"/>
            </a:pPr>
            <a:r>
              <a:rPr lang="de-DE" dirty="0"/>
              <a:t>Works </a:t>
            </a:r>
            <a:r>
              <a:rPr lang="de-DE" dirty="0" err="1"/>
              <a:t>very</a:t>
            </a:r>
            <a:r>
              <a:rPr lang="de-DE" dirty="0"/>
              <a:t> </a:t>
            </a:r>
            <a:r>
              <a:rPr lang="de-DE" dirty="0" err="1"/>
              <a:t>well</a:t>
            </a:r>
            <a:r>
              <a:rPr lang="de-DE" dirty="0"/>
              <a:t> </a:t>
            </a:r>
            <a:r>
              <a:rPr lang="de-DE" dirty="0" err="1"/>
              <a:t>generally</a:t>
            </a:r>
            <a:r>
              <a:rPr lang="de-DE" dirty="0"/>
              <a:t> but </a:t>
            </a:r>
            <a:r>
              <a:rPr lang="de-DE" dirty="0" err="1"/>
              <a:t>has</a:t>
            </a:r>
            <a:r>
              <a:rPr lang="de-DE" dirty="0"/>
              <a:t> </a:t>
            </a:r>
            <a:r>
              <a:rPr lang="de-DE" dirty="0" err="1"/>
              <a:t>major</a:t>
            </a:r>
            <a:r>
              <a:rPr lang="de-DE" dirty="0"/>
              <a:t> </a:t>
            </a:r>
            <a:r>
              <a:rPr lang="de-DE" dirty="0" err="1"/>
              <a:t>downsides</a:t>
            </a:r>
            <a:endParaRPr lang="de-DE" dirty="0"/>
          </a:p>
          <a:p>
            <a:pPr marL="628650" lvl="1" indent="-171450">
              <a:buFont typeface="Arial" panose="020B0604020202020204" pitchFamily="34" charset="0"/>
              <a:buChar char="•"/>
            </a:pPr>
            <a:r>
              <a:rPr lang="de-DE" dirty="0" err="1"/>
              <a:t>False</a:t>
            </a:r>
            <a:r>
              <a:rPr lang="de-DE" dirty="0"/>
              <a:t> </a:t>
            </a:r>
            <a:r>
              <a:rPr lang="de-DE" dirty="0" err="1"/>
              <a:t>detections</a:t>
            </a:r>
            <a:r>
              <a:rPr lang="de-DE" dirty="0"/>
              <a:t> </a:t>
            </a:r>
            <a:r>
              <a:rPr lang="de-DE" dirty="0" err="1"/>
              <a:t>of</a:t>
            </a:r>
            <a:r>
              <a:rPr lang="de-DE" dirty="0"/>
              <a:t> </a:t>
            </a:r>
            <a:r>
              <a:rPr lang="de-DE" dirty="0" err="1"/>
              <a:t>other</a:t>
            </a:r>
            <a:r>
              <a:rPr lang="de-DE" dirty="0"/>
              <a:t> </a:t>
            </a:r>
            <a:r>
              <a:rPr lang="de-DE" dirty="0" err="1"/>
              <a:t>signals</a:t>
            </a:r>
            <a:r>
              <a:rPr lang="de-DE" dirty="0"/>
              <a:t> in </a:t>
            </a:r>
            <a:r>
              <a:rPr lang="de-DE" dirty="0" err="1"/>
              <a:t>vicinity</a:t>
            </a:r>
            <a:r>
              <a:rPr lang="de-DE" dirty="0"/>
              <a:t> </a:t>
            </a:r>
            <a:r>
              <a:rPr lang="de-DE" dirty="0" err="1"/>
              <a:t>as</a:t>
            </a:r>
            <a:r>
              <a:rPr lang="de-DE" dirty="0"/>
              <a:t> </a:t>
            </a:r>
            <a:r>
              <a:rPr lang="de-DE" dirty="0" err="1"/>
              <a:t>it</a:t>
            </a:r>
            <a:r>
              <a:rPr lang="de-DE" dirty="0"/>
              <a:t> </a:t>
            </a:r>
            <a:r>
              <a:rPr lang="de-DE" dirty="0" err="1"/>
              <a:t>can</a:t>
            </a:r>
            <a:r>
              <a:rPr lang="de-DE" dirty="0"/>
              <a:t> not </a:t>
            </a:r>
            <a:r>
              <a:rPr lang="de-DE" dirty="0" err="1"/>
              <a:t>differentiate</a:t>
            </a:r>
            <a:r>
              <a:rPr lang="de-DE" dirty="0"/>
              <a:t> different </a:t>
            </a:r>
            <a:r>
              <a:rPr lang="de-DE" dirty="0" err="1"/>
              <a:t>types</a:t>
            </a:r>
            <a:r>
              <a:rPr lang="de-DE" dirty="0"/>
              <a:t> </a:t>
            </a:r>
            <a:r>
              <a:rPr lang="de-DE" dirty="0" err="1"/>
              <a:t>of</a:t>
            </a:r>
            <a:r>
              <a:rPr lang="de-DE" dirty="0"/>
              <a:t> </a:t>
            </a:r>
            <a:r>
              <a:rPr lang="de-DE" dirty="0" err="1"/>
              <a:t>signals</a:t>
            </a:r>
            <a:endParaRPr lang="de-DE" dirty="0"/>
          </a:p>
          <a:p>
            <a:pPr marL="628650" lvl="1" indent="-171450">
              <a:buFont typeface="Arial" panose="020B0604020202020204" pitchFamily="34" charset="0"/>
              <a:buChar char="•"/>
            </a:pPr>
            <a:r>
              <a:rPr lang="de-DE" dirty="0"/>
              <a:t>First </a:t>
            </a:r>
            <a:r>
              <a:rPr lang="de-DE" dirty="0" err="1"/>
              <a:t>onset</a:t>
            </a:r>
            <a:r>
              <a:rPr lang="de-DE" dirty="0"/>
              <a:t> </a:t>
            </a:r>
            <a:r>
              <a:rPr lang="de-DE" dirty="0" err="1"/>
              <a:t>masked</a:t>
            </a:r>
            <a:r>
              <a:rPr lang="de-DE" dirty="0"/>
              <a:t> in </a:t>
            </a:r>
            <a:r>
              <a:rPr lang="de-DE" dirty="0" err="1"/>
              <a:t>noise</a:t>
            </a:r>
            <a:r>
              <a:rPr lang="de-DE" dirty="0"/>
              <a:t>, </a:t>
            </a:r>
            <a:r>
              <a:rPr lang="de-DE" dirty="0" err="1"/>
              <a:t>picks</a:t>
            </a:r>
            <a:r>
              <a:rPr lang="de-DE" dirty="0"/>
              <a:t> </a:t>
            </a:r>
            <a:r>
              <a:rPr lang="de-DE" dirty="0" err="1"/>
              <a:t>later</a:t>
            </a:r>
            <a:r>
              <a:rPr lang="de-DE" dirty="0"/>
              <a:t> </a:t>
            </a:r>
            <a:r>
              <a:rPr lang="de-DE" dirty="0" err="1"/>
              <a:t>phases</a:t>
            </a:r>
            <a:endParaRPr lang="de-DE" dirty="0"/>
          </a:p>
          <a:p>
            <a:pPr marL="171450" lvl="0" indent="-171450">
              <a:buFont typeface="Arial" panose="020B0604020202020204" pitchFamily="34" charset="0"/>
              <a:buChar char="•"/>
            </a:pPr>
            <a:r>
              <a:rPr lang="de-DE" dirty="0"/>
              <a:t>After </a:t>
            </a:r>
            <a:r>
              <a:rPr lang="de-DE" dirty="0" err="1"/>
              <a:t>removing</a:t>
            </a:r>
            <a:r>
              <a:rPr lang="de-DE" dirty="0"/>
              <a:t> </a:t>
            </a:r>
            <a:r>
              <a:rPr lang="de-DE" dirty="0" err="1"/>
              <a:t>outliers</a:t>
            </a:r>
            <a:r>
              <a:rPr lang="de-DE" dirty="0"/>
              <a:t>, pick </a:t>
            </a:r>
            <a:r>
              <a:rPr lang="de-DE" dirty="0" err="1"/>
              <a:t>uncertainty</a:t>
            </a:r>
            <a:r>
              <a:rPr lang="de-DE" dirty="0"/>
              <a:t> still </a:t>
            </a:r>
            <a:r>
              <a:rPr lang="de-DE" dirty="0" err="1"/>
              <a:t>higher</a:t>
            </a:r>
            <a:r>
              <a:rPr lang="de-DE" dirty="0"/>
              <a:t> </a:t>
            </a:r>
            <a:r>
              <a:rPr lang="de-DE" dirty="0" err="1"/>
              <a:t>than</a:t>
            </a:r>
            <a:r>
              <a:rPr lang="de-DE" dirty="0"/>
              <a:t> </a:t>
            </a:r>
            <a:r>
              <a:rPr lang="de-DE" dirty="0" err="1"/>
              <a:t>data</a:t>
            </a:r>
            <a:r>
              <a:rPr lang="de-DE" dirty="0"/>
              <a:t> </a:t>
            </a:r>
            <a:r>
              <a:rPr lang="de-DE" dirty="0" err="1"/>
              <a:t>residuals</a:t>
            </a:r>
            <a:endParaRPr lang="en-GB" dirty="0"/>
          </a:p>
          <a:p>
            <a:r>
              <a:rPr lang="en-GB" dirty="0"/>
              <a:t>What we did to address problems, increase certainty:</a:t>
            </a:r>
          </a:p>
          <a:p>
            <a:pPr marL="171450" indent="-171450">
              <a:buFont typeface="Arial" panose="020B0604020202020204" pitchFamily="34" charset="0"/>
              <a:buChar char="•"/>
            </a:pPr>
            <a:r>
              <a:rPr lang="en-GB" dirty="0"/>
              <a:t>Make use of similarity of signals of an event on the whole array</a:t>
            </a:r>
          </a:p>
          <a:p>
            <a:pPr marL="171450" indent="-171450">
              <a:buFont typeface="Arial" panose="020B0604020202020204" pitchFamily="34" charset="0"/>
              <a:buChar char="•"/>
            </a:pPr>
            <a:r>
              <a:rPr lang="en-GB" dirty="0"/>
              <a:t>Stack signal of all stations on reference station at time of maximum correlation</a:t>
            </a:r>
          </a:p>
          <a:p>
            <a:pPr marL="171450" indent="-171450">
              <a:buFont typeface="Arial" panose="020B0604020202020204" pitchFamily="34" charset="0"/>
              <a:buChar char="•"/>
            </a:pPr>
            <a:r>
              <a:rPr lang="en-GB" dirty="0"/>
              <a:t>Pick the resulting high quality, high SNR reference signal, representing all stations for that event</a:t>
            </a:r>
          </a:p>
          <a:p>
            <a:pPr marL="171450" indent="-171450">
              <a:buFont typeface="Arial" panose="020B0604020202020204" pitchFamily="34" charset="0"/>
              <a:buChar char="•"/>
            </a:pPr>
            <a:r>
              <a:rPr lang="en-GB" dirty="0"/>
              <a:t>Correlate again with stacked signal and assign new picks by shifting reference pick</a:t>
            </a:r>
          </a:p>
          <a:p>
            <a:pPr marL="0" indent="0">
              <a:buFont typeface="Arial" panose="020B0604020202020204" pitchFamily="34" charset="0"/>
              <a:buNone/>
            </a:pPr>
            <a:r>
              <a:rPr lang="en-GB" b="1" dirty="0"/>
              <a:t>Figure: </a:t>
            </a:r>
            <a:r>
              <a:rPr lang="en-GB" dirty="0"/>
              <a:t>three traces: </a:t>
            </a:r>
          </a:p>
          <a:p>
            <a:pPr marL="628650" lvl="1" indent="-171450">
              <a:buFont typeface="Arial" panose="020B0604020202020204" pitchFamily="34" charset="0"/>
              <a:buChar char="•"/>
            </a:pPr>
            <a:r>
              <a:rPr lang="en-GB" dirty="0"/>
              <a:t>Green line: Z component of A102A that is examined with old pick</a:t>
            </a:r>
          </a:p>
          <a:p>
            <a:pPr marL="628650" lvl="1" indent="-171450">
              <a:buFont typeface="Arial" panose="020B0604020202020204" pitchFamily="34" charset="0"/>
              <a:buChar char="•"/>
            </a:pPr>
            <a:r>
              <a:rPr lang="en-GB" dirty="0"/>
              <a:t>Blue line: Stacked reference trace with pick</a:t>
            </a:r>
          </a:p>
          <a:p>
            <a:pPr marL="628650" lvl="1" indent="-171450">
              <a:buFont typeface="Arial" panose="020B0604020202020204" pitchFamily="34" charset="0"/>
              <a:buChar char="•"/>
            </a:pPr>
            <a:r>
              <a:rPr lang="en-GB" dirty="0"/>
              <a:t>Black line: Shifted trace with new pick</a:t>
            </a:r>
          </a:p>
          <a:p>
            <a:pPr marL="0" lvl="0" indent="0">
              <a:buFont typeface="Arial" panose="020B0604020202020204" pitchFamily="34" charset="0"/>
              <a:buNone/>
            </a:pPr>
            <a:r>
              <a:rPr lang="en-GB" b="1" dirty="0"/>
              <a:t>Figure bot: </a:t>
            </a:r>
            <a:r>
              <a:rPr lang="en-GB" dirty="0"/>
              <a:t>cross correlation function:</a:t>
            </a:r>
          </a:p>
          <a:p>
            <a:pPr marL="628650" lvl="1" indent="-171450">
              <a:buFont typeface="Arial" panose="020B0604020202020204" pitchFamily="34" charset="0"/>
              <a:buChar char="•"/>
            </a:pPr>
            <a:r>
              <a:rPr lang="en-GB" dirty="0"/>
              <a:t>Maximum ccc: 0.96, pick shifted by over 6 s</a:t>
            </a:r>
          </a:p>
          <a:p>
            <a:pPr marL="628650" lvl="1" indent="-171450">
              <a:buFont typeface="Arial" panose="020B0604020202020204" pitchFamily="34" charset="0"/>
              <a:buChar char="•"/>
            </a:pPr>
            <a:r>
              <a:rPr lang="en-GB" dirty="0"/>
              <a:t>Error estimated using (1) FWHM: wider cross correlation function </a:t>
            </a:r>
            <a:r>
              <a:rPr lang="en-GB" dirty="0">
                <a:sym typeface="Wingdings" panose="05000000000000000000" pitchFamily="2" charset="2"/>
              </a:rPr>
              <a:t> larger error (frequency dependant) (2) cross correlation coefficient  low ccc high error</a:t>
            </a:r>
          </a:p>
          <a:p>
            <a:pPr marL="628650" lvl="1" indent="-171450">
              <a:buFont typeface="Arial" panose="020B0604020202020204" pitchFamily="34" charset="0"/>
              <a:buChar char="•"/>
            </a:pPr>
            <a:endParaRPr lang="en-GB" dirty="0"/>
          </a:p>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6</a:t>
            </a:fld>
            <a:endParaRPr lang="de-DE"/>
          </a:p>
        </p:txBody>
      </p:sp>
    </p:spTree>
    <p:extLst>
      <p:ext uri="{BB962C8B-B14F-4D97-AF65-F5344CB8AC3E}">
        <p14:creationId xmlns:p14="http://schemas.microsoft.com/office/powerpoint/2010/main" val="402825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7</a:t>
            </a:fld>
            <a:endParaRPr lang="de-DE"/>
          </a:p>
        </p:txBody>
      </p:sp>
    </p:spTree>
    <p:extLst>
      <p:ext uri="{BB962C8B-B14F-4D97-AF65-F5344CB8AC3E}">
        <p14:creationId xmlns:p14="http://schemas.microsoft.com/office/powerpoint/2010/main" val="300610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8</a:t>
            </a:fld>
            <a:endParaRPr lang="de-DE"/>
          </a:p>
        </p:txBody>
      </p:sp>
    </p:spTree>
    <p:extLst>
      <p:ext uri="{BB962C8B-B14F-4D97-AF65-F5344CB8AC3E}">
        <p14:creationId xmlns:p14="http://schemas.microsoft.com/office/powerpoint/2010/main" val="24974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noProof="0" dirty="0"/>
              <a:t>To solve the forward problem we use a hybrid method to reduce computational costs</a:t>
            </a:r>
          </a:p>
          <a:p>
            <a:pPr marL="171450" indent="-171450">
              <a:buFont typeface="Arial" panose="020B0604020202020204" pitchFamily="34" charset="0"/>
              <a:buChar char="•"/>
            </a:pPr>
            <a:r>
              <a:rPr lang="de-DE" noProof="0" dirty="0"/>
              <a:t>A</a:t>
            </a:r>
            <a:r>
              <a:rPr lang="en-GB" noProof="0" dirty="0" err="1"/>
              <a:t>ssume</a:t>
            </a:r>
            <a:r>
              <a:rPr lang="en-GB" noProof="0" dirty="0"/>
              <a:t> spherically symmetric global earth, calculate rays with Tau-P method up to grid boundaries of regional domain</a:t>
            </a:r>
          </a:p>
          <a:p>
            <a:pPr marL="171450" indent="-171450">
              <a:buFont typeface="Arial" panose="020B0604020202020204" pitchFamily="34" charset="0"/>
              <a:buChar char="•"/>
            </a:pPr>
            <a:r>
              <a:rPr lang="de-DE" noProof="0" dirty="0"/>
              <a:t>I</a:t>
            </a:r>
            <a:r>
              <a:rPr lang="en-GB" noProof="0" dirty="0" err="1"/>
              <a:t>nject</a:t>
            </a:r>
            <a:r>
              <a:rPr lang="en-GB" noProof="0" dirty="0"/>
              <a:t> </a:t>
            </a:r>
            <a:r>
              <a:rPr lang="en-GB" noProof="0" dirty="0" err="1"/>
              <a:t>wavefront</a:t>
            </a:r>
            <a:r>
              <a:rPr lang="en-GB" noProof="0" dirty="0"/>
              <a:t> into grid and calculate </a:t>
            </a:r>
            <a:r>
              <a:rPr lang="en-GB" noProof="0" dirty="0" err="1"/>
              <a:t>wavefront</a:t>
            </a:r>
            <a:r>
              <a:rPr lang="en-GB" noProof="0" dirty="0"/>
              <a:t> in 3D with Fast Marching Method</a:t>
            </a:r>
          </a:p>
          <a:p>
            <a:pPr marL="171450" indent="-171450">
              <a:buFont typeface="Arial" panose="020B0604020202020204" pitchFamily="34" charset="0"/>
              <a:buChar char="•"/>
            </a:pPr>
            <a:r>
              <a:rPr lang="de-DE" noProof="0" dirty="0"/>
              <a:t>S</a:t>
            </a:r>
            <a:r>
              <a:rPr lang="en-GB" noProof="0" dirty="0" err="1"/>
              <a:t>imulate</a:t>
            </a:r>
            <a:r>
              <a:rPr lang="en-GB" noProof="0" dirty="0"/>
              <a:t> through crust and correct for influence of crustal structure</a:t>
            </a:r>
          </a:p>
          <a:p>
            <a:pPr marL="171450" indent="-171450">
              <a:buFont typeface="Arial" panose="020B0604020202020204" pitchFamily="34" charset="0"/>
              <a:buChar char="•"/>
            </a:pPr>
            <a:r>
              <a:rPr lang="de-DE" noProof="0" dirty="0"/>
              <a:t>S</a:t>
            </a:r>
            <a:r>
              <a:rPr lang="en-GB" noProof="0" dirty="0" err="1"/>
              <a:t>olve</a:t>
            </a:r>
            <a:r>
              <a:rPr lang="en-GB" noProof="0" dirty="0"/>
              <a:t> the inverse problem iteratively with FMTOMO using subspace inversion method</a:t>
            </a:r>
          </a:p>
          <a:p>
            <a:pPr marL="171450" indent="-171450">
              <a:buFont typeface="Arial" panose="020B0604020202020204" pitchFamily="34" charset="0"/>
              <a:buChar char="•"/>
            </a:pPr>
            <a:endParaRPr lang="en-GB" noProof="0" dirty="0"/>
          </a:p>
        </p:txBody>
      </p:sp>
      <p:sp>
        <p:nvSpPr>
          <p:cNvPr id="4" name="Foliennummernplatzhalter 3"/>
          <p:cNvSpPr>
            <a:spLocks noGrp="1"/>
          </p:cNvSpPr>
          <p:nvPr>
            <p:ph type="sldNum" sz="quarter" idx="5"/>
          </p:nvPr>
        </p:nvSpPr>
        <p:spPr/>
        <p:txBody>
          <a:bodyPr/>
          <a:lstStyle/>
          <a:p>
            <a:fld id="{B9A045E6-D734-4DB2-BEE5-DF972DD20CA2}" type="slidenum">
              <a:rPr lang="de-DE" smtClean="0"/>
              <a:t>9</a:t>
            </a:fld>
            <a:endParaRPr lang="de-DE"/>
          </a:p>
        </p:txBody>
      </p:sp>
    </p:spTree>
    <p:extLst>
      <p:ext uri="{BB962C8B-B14F-4D97-AF65-F5344CB8AC3E}">
        <p14:creationId xmlns:p14="http://schemas.microsoft.com/office/powerpoint/2010/main" val="350083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9A045E6-D734-4DB2-BEE5-DF972DD20CA2}" type="slidenum">
              <a:rPr lang="de-DE" smtClean="0"/>
              <a:t>11</a:t>
            </a:fld>
            <a:endParaRPr lang="de-DE"/>
          </a:p>
        </p:txBody>
      </p:sp>
    </p:spTree>
    <p:extLst>
      <p:ext uri="{BB962C8B-B14F-4D97-AF65-F5344CB8AC3E}">
        <p14:creationId xmlns:p14="http://schemas.microsoft.com/office/powerpoint/2010/main" val="3143778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468000" y="4230000"/>
            <a:ext cx="7560000" cy="324000"/>
          </a:xfrm>
        </p:spPr>
        <p:txBody>
          <a:bodyPr/>
          <a:lstStyle>
            <a:lvl1pPr marL="0" indent="0" algn="l">
              <a:lnSpc>
                <a:spcPts val="2400"/>
              </a:lnSpc>
              <a:spcAft>
                <a:spcPts val="0"/>
              </a:spcAft>
              <a:buFont typeface="Arial" panose="020B0604020202020204" pitchFamily="34" charset="0"/>
              <a:buNone/>
              <a:defRPr sz="1500" b="0">
                <a:solidFill>
                  <a:schemeClr val="bg2"/>
                </a:solidFill>
              </a:defRPr>
            </a:lvl1pPr>
            <a:lvl2pPr marL="0" indent="0" algn="l">
              <a:lnSpc>
                <a:spcPts val="2400"/>
              </a:lnSpc>
              <a:spcAft>
                <a:spcPts val="0"/>
              </a:spcAft>
              <a:buFont typeface="Arial" panose="020B0604020202020204" pitchFamily="34" charset="0"/>
              <a:buNone/>
              <a:defRPr sz="1500" b="0">
                <a:solidFill>
                  <a:schemeClr val="bg2"/>
                </a:solidFill>
              </a:defRPr>
            </a:lvl2pPr>
            <a:lvl3pPr marL="0" indent="0" algn="l">
              <a:lnSpc>
                <a:spcPts val="2400"/>
              </a:lnSpc>
              <a:spcAft>
                <a:spcPts val="0"/>
              </a:spcAft>
              <a:buFont typeface="Arial" panose="020B0604020202020204" pitchFamily="34" charset="0"/>
              <a:buNone/>
              <a:defRPr sz="1500" b="0">
                <a:solidFill>
                  <a:schemeClr val="bg2"/>
                </a:solidFill>
              </a:defRPr>
            </a:lvl3pPr>
            <a:lvl4pPr marL="0" indent="0" algn="l">
              <a:lnSpc>
                <a:spcPts val="2400"/>
              </a:lnSpc>
              <a:spcAft>
                <a:spcPts val="0"/>
              </a:spcAft>
              <a:buFont typeface="Arial" panose="020B0604020202020204" pitchFamily="34" charset="0"/>
              <a:buNone/>
              <a:defRPr sz="1500" b="0">
                <a:solidFill>
                  <a:schemeClr val="bg2"/>
                </a:solidFill>
              </a:defRPr>
            </a:lvl4pPr>
            <a:lvl5pPr marL="0" indent="0" algn="l">
              <a:lnSpc>
                <a:spcPts val="2400"/>
              </a:lnSpc>
              <a:spcAft>
                <a:spcPts val="0"/>
              </a:spcAft>
              <a:buFont typeface="Arial" panose="020B0604020202020204" pitchFamily="34" charset="0"/>
              <a:buNone/>
              <a:defRPr sz="1500" b="0">
                <a:solidFill>
                  <a:schemeClr val="bg2"/>
                </a:solidFill>
              </a:defRPr>
            </a:lvl5pPr>
            <a:lvl6pPr marL="0" indent="0" algn="l">
              <a:lnSpc>
                <a:spcPts val="2400"/>
              </a:lnSpc>
              <a:spcAft>
                <a:spcPts val="0"/>
              </a:spcAft>
              <a:buFont typeface="Arial" panose="020B0604020202020204" pitchFamily="34" charset="0"/>
              <a:buNone/>
              <a:defRPr sz="1500" b="0">
                <a:solidFill>
                  <a:schemeClr val="bg2"/>
                </a:solidFill>
              </a:defRPr>
            </a:lvl6pPr>
            <a:lvl7pPr marL="0" indent="0" algn="l">
              <a:lnSpc>
                <a:spcPts val="2400"/>
              </a:lnSpc>
              <a:spcAft>
                <a:spcPts val="0"/>
              </a:spcAft>
              <a:buFont typeface="Arial" panose="020B0604020202020204" pitchFamily="34" charset="0"/>
              <a:buNone/>
              <a:defRPr sz="1500" b="0">
                <a:solidFill>
                  <a:schemeClr val="bg2"/>
                </a:solidFill>
              </a:defRPr>
            </a:lvl7pPr>
            <a:lvl8pPr marL="0" indent="0" algn="l">
              <a:lnSpc>
                <a:spcPts val="2400"/>
              </a:lnSpc>
              <a:spcAft>
                <a:spcPts val="0"/>
              </a:spcAft>
              <a:buFont typeface="Arial" panose="020B0604020202020204" pitchFamily="34" charset="0"/>
              <a:buNone/>
              <a:defRPr sz="1500" b="0">
                <a:solidFill>
                  <a:schemeClr val="bg2"/>
                </a:solidFill>
              </a:defRPr>
            </a:lvl8pPr>
            <a:lvl9pPr marL="0" indent="0" algn="l">
              <a:lnSpc>
                <a:spcPts val="2400"/>
              </a:lnSpc>
              <a:spcAft>
                <a:spcPts val="0"/>
              </a:spcAft>
              <a:buFont typeface="Arial" panose="020B0604020202020204" pitchFamily="34" charset="0"/>
              <a:buNone/>
              <a:defRPr sz="1500" b="0">
                <a:solidFill>
                  <a:schemeClr val="bg2"/>
                </a:solidFill>
              </a:defRPr>
            </a:lvl9pPr>
          </a:lstStyle>
          <a:p>
            <a:pPr lvl="0"/>
            <a:r>
              <a:rPr lang="de-DE" dirty="0"/>
              <a:t>Untertitel</a:t>
            </a:r>
          </a:p>
        </p:txBody>
      </p:sp>
      <p:sp>
        <p:nvSpPr>
          <p:cNvPr id="7" name="Datumsplatzhalter 6"/>
          <p:cNvSpPr>
            <a:spLocks noGrp="1"/>
          </p:cNvSpPr>
          <p:nvPr>
            <p:ph type="dt" sz="half" idx="10"/>
          </p:nvPr>
        </p:nvSpPr>
        <p:spPr>
          <a:xfrm>
            <a:off x="468000" y="4680000"/>
            <a:ext cx="7560000" cy="144000"/>
          </a:xfrm>
        </p:spPr>
        <p:txBody>
          <a:bodyPr/>
          <a:lstStyle>
            <a:lvl1pPr>
              <a:defRPr sz="900">
                <a:solidFill>
                  <a:schemeClr val="tx2"/>
                </a:solidFill>
              </a:defRPr>
            </a:lvl1pPr>
          </a:lstStyle>
          <a:p>
            <a:endParaRPr lang="de-DE" dirty="0"/>
          </a:p>
        </p:txBody>
      </p:sp>
      <p:pic>
        <p:nvPicPr>
          <p:cNvPr id="6" name="Grafik 5">
            <a:extLst>
              <a:ext uri="{FF2B5EF4-FFF2-40B4-BE49-F238E27FC236}">
                <a16:creationId xmlns:a16="http://schemas.microsoft.com/office/drawing/2014/main" id="{70D81F06-1D47-4C44-8C29-89662B0E161D}"/>
              </a:ext>
            </a:extLst>
          </p:cNvPr>
          <p:cNvPicPr>
            <a:picLocks noChangeAspect="1"/>
          </p:cNvPicPr>
          <p:nvPr userDrawn="1"/>
        </p:nvPicPr>
        <p:blipFill>
          <a:blip r:embed="rId2"/>
          <a:stretch>
            <a:fillRect/>
          </a:stretch>
        </p:blipFill>
        <p:spPr>
          <a:xfrm>
            <a:off x="468000" y="3499200"/>
            <a:ext cx="2505600" cy="173898"/>
          </a:xfrm>
          <a:prstGeom prst="rect">
            <a:avLst/>
          </a:prstGeom>
        </p:spPr>
      </p:pic>
      <p:sp>
        <p:nvSpPr>
          <p:cNvPr id="22" name="Bildplatzhalter 21">
            <a:extLst>
              <a:ext uri="{FF2B5EF4-FFF2-40B4-BE49-F238E27FC236}">
                <a16:creationId xmlns:a16="http://schemas.microsoft.com/office/drawing/2014/main" id="{84C7B36F-18FD-48F5-9A0D-FC40AEE68D0C}"/>
              </a:ext>
            </a:extLst>
          </p:cNvPr>
          <p:cNvSpPr>
            <a:spLocks noGrp="1"/>
          </p:cNvSpPr>
          <p:nvPr>
            <p:ph type="pic" sz="quarter" idx="13"/>
          </p:nvPr>
        </p:nvSpPr>
        <p:spPr>
          <a:xfrm>
            <a:off x="-1" y="-1"/>
            <a:ext cx="8182800" cy="3186000"/>
          </a:xfrm>
          <a:custGeom>
            <a:avLst/>
            <a:gdLst>
              <a:gd name="connsiteX0" fmla="*/ 0 w 8182800"/>
              <a:gd name="connsiteY0" fmla="*/ 0 h 3186000"/>
              <a:gd name="connsiteX1" fmla="*/ 8182800 w 8182800"/>
              <a:gd name="connsiteY1" fmla="*/ 0 h 3186000"/>
              <a:gd name="connsiteX2" fmla="*/ 8182800 w 8182800"/>
              <a:gd name="connsiteY2" fmla="*/ 1 h 3186000"/>
              <a:gd name="connsiteX3" fmla="*/ 7225201 w 8182800"/>
              <a:gd name="connsiteY3" fmla="*/ 1 h 3186000"/>
              <a:gd name="connsiteX4" fmla="*/ 7225201 w 8182800"/>
              <a:gd name="connsiteY4" fmla="*/ 1440001 h 3186000"/>
              <a:gd name="connsiteX5" fmla="*/ 8182800 w 8182800"/>
              <a:gd name="connsiteY5" fmla="*/ 1440001 h 3186000"/>
              <a:gd name="connsiteX6" fmla="*/ 8182800 w 8182800"/>
              <a:gd name="connsiteY6" fmla="*/ 3186000 h 3186000"/>
              <a:gd name="connsiteX7" fmla="*/ 0 w 8182800"/>
              <a:gd name="connsiteY7" fmla="*/ 3186000 h 31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800" h="3186000">
                <a:moveTo>
                  <a:pt x="0" y="0"/>
                </a:moveTo>
                <a:lnTo>
                  <a:pt x="8182800" y="0"/>
                </a:lnTo>
                <a:lnTo>
                  <a:pt x="8182800" y="1"/>
                </a:lnTo>
                <a:lnTo>
                  <a:pt x="7225201" y="1"/>
                </a:lnTo>
                <a:lnTo>
                  <a:pt x="7225201" y="1440001"/>
                </a:lnTo>
                <a:lnTo>
                  <a:pt x="8182800" y="1440001"/>
                </a:lnTo>
                <a:lnTo>
                  <a:pt x="8182800" y="3186000"/>
                </a:lnTo>
                <a:lnTo>
                  <a:pt x="0" y="3186000"/>
                </a:lnTo>
                <a:close/>
              </a:path>
            </a:pathLst>
          </a:custGeom>
          <a:solidFill>
            <a:schemeClr val="bg1">
              <a:lumMod val="85000"/>
            </a:schemeClr>
          </a:solidFill>
        </p:spPr>
        <p:txBody>
          <a:bodyPr wrap="square" anchor="ctr">
            <a:noAutofit/>
          </a:bodyPr>
          <a:lstStyle>
            <a:lvl1pPr algn="ctr">
              <a:defRPr/>
            </a:lvl1pPr>
          </a:lstStyle>
          <a:p>
            <a:r>
              <a:rPr lang="de-DE"/>
              <a:t>Bild durch Klicken auf Symbol hinzufügen</a:t>
            </a:r>
            <a:endParaRPr lang="de-DE" dirty="0"/>
          </a:p>
        </p:txBody>
      </p:sp>
      <p:pic>
        <p:nvPicPr>
          <p:cNvPr id="16" name="Grafik 15">
            <a:extLst>
              <a:ext uri="{FF2B5EF4-FFF2-40B4-BE49-F238E27FC236}">
                <a16:creationId xmlns:a16="http://schemas.microsoft.com/office/drawing/2014/main" id="{C28E9FB3-DC3C-4E55-9877-2DEEAAB32903}"/>
              </a:ext>
            </a:extLst>
          </p:cNvPr>
          <p:cNvPicPr>
            <a:picLocks noChangeAspect="1"/>
          </p:cNvPicPr>
          <p:nvPr userDrawn="1"/>
        </p:nvPicPr>
        <p:blipFill>
          <a:blip r:embed="rId3"/>
          <a:stretch>
            <a:fillRect/>
          </a:stretch>
        </p:blipFill>
        <p:spPr>
          <a:xfrm>
            <a:off x="7225200" y="0"/>
            <a:ext cx="1440362" cy="1440000"/>
          </a:xfrm>
          <a:prstGeom prst="rect">
            <a:avLst/>
          </a:prstGeom>
        </p:spPr>
      </p:pic>
      <p:sp>
        <p:nvSpPr>
          <p:cNvPr id="23" name="Titel 22">
            <a:extLst>
              <a:ext uri="{FF2B5EF4-FFF2-40B4-BE49-F238E27FC236}">
                <a16:creationId xmlns:a16="http://schemas.microsoft.com/office/drawing/2014/main" id="{259FB325-4F00-4E24-9BB5-CBE59A8EE6E3}"/>
              </a:ext>
            </a:extLst>
          </p:cNvPr>
          <p:cNvSpPr>
            <a:spLocks noGrp="1"/>
          </p:cNvSpPr>
          <p:nvPr>
            <p:ph type="title"/>
          </p:nvPr>
        </p:nvSpPr>
        <p:spPr>
          <a:xfrm>
            <a:off x="468000" y="3895200"/>
            <a:ext cx="3527936" cy="324000"/>
          </a:xfrm>
        </p:spPr>
        <p:txBody>
          <a:bodyPr/>
          <a:lstStyle>
            <a:lvl1pPr>
              <a:lnSpc>
                <a:spcPts val="2500"/>
              </a:lnSpc>
              <a:defRPr cap="all" baseline="0"/>
            </a:lvl1pPr>
          </a:lstStyle>
          <a:p>
            <a:pPr lvl="0"/>
            <a:r>
              <a:rPr lang="de-DE"/>
              <a:t>Mastertitelformat bearbeiten</a:t>
            </a:r>
            <a:endParaRPr lang="de-DE" dirty="0"/>
          </a:p>
        </p:txBody>
      </p:sp>
      <p:sp>
        <p:nvSpPr>
          <p:cNvPr id="4" name="Bildplatzhalter 3">
            <a:extLst>
              <a:ext uri="{FF2B5EF4-FFF2-40B4-BE49-F238E27FC236}">
                <a16:creationId xmlns:a16="http://schemas.microsoft.com/office/drawing/2014/main" id="{EA11C8C5-D6EB-4C5D-9539-1ADEFC0908BE}"/>
              </a:ext>
            </a:extLst>
          </p:cNvPr>
          <p:cNvSpPr>
            <a:spLocks noGrp="1"/>
          </p:cNvSpPr>
          <p:nvPr>
            <p:ph type="pic" sz="quarter" idx="14" hasCustomPrompt="1"/>
          </p:nvPr>
        </p:nvSpPr>
        <p:spPr>
          <a:xfrm>
            <a:off x="5677199" y="3895200"/>
            <a:ext cx="2505600" cy="324000"/>
          </a:xfrm>
        </p:spPr>
        <p:txBody>
          <a:bodyPr anchor="ctr" anchorCtr="0"/>
          <a:lstStyle>
            <a:lvl1pPr algn="ctr">
              <a:defRPr sz="1050"/>
            </a:lvl1pPr>
          </a:lstStyle>
          <a:p>
            <a:r>
              <a:rPr lang="de-DE" dirty="0"/>
              <a:t>Logo auf Platzhalter ziehen</a:t>
            </a:r>
          </a:p>
        </p:txBody>
      </p:sp>
    </p:spTree>
    <p:extLst>
      <p:ext uri="{BB962C8B-B14F-4D97-AF65-F5344CB8AC3E}">
        <p14:creationId xmlns:p14="http://schemas.microsoft.com/office/powerpoint/2010/main" val="72258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Text /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468000" y="918000"/>
            <a:ext cx="3240000" cy="3366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r>
              <a:rPr lang="de-DE"/>
              <a:t>Titel | ggf. weitere Angaben</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4104000" y="954000"/>
            <a:ext cx="4536000" cy="3024000"/>
          </a:xfrm>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4119991346"/>
      </p:ext>
    </p:extLst>
  </p:cSld>
  <p:clrMapOvr>
    <a:masterClrMapping/>
  </p:clrMapOvr>
  <p:extLst>
    <p:ext uri="{DCECCB84-F9BA-43D5-87BE-67443E8EF086}">
      <p15:sldGuideLst xmlns:p15="http://schemas.microsoft.com/office/powerpoint/2012/main">
        <p15:guide id="1" pos="2583" userDrawn="1">
          <p15:clr>
            <a:srgbClr val="FBAE40"/>
          </p15:clr>
        </p15:guide>
        <p15:guide id="2" pos="5444" userDrawn="1">
          <p15:clr>
            <a:srgbClr val="FBAE40"/>
          </p15:clr>
        </p15:guide>
        <p15:guide id="3" orient="horz" pos="596" userDrawn="1">
          <p15:clr>
            <a:srgbClr val="FBAE40"/>
          </p15:clr>
        </p15:guide>
        <p15:guide id="4" orient="horz" pos="250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Text / Bild inkl. Bildunterzei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468000" y="918000"/>
            <a:ext cx="4104000" cy="3366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r>
              <a:rPr lang="de-DE"/>
              <a:t>Titel | ggf. weitere Angaben</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4680000" y="954000"/>
            <a:ext cx="3960000" cy="2646000"/>
          </a:xfrm>
        </p:spPr>
        <p:txBody>
          <a:bodyPr anchor="ctr"/>
          <a:lstStyle>
            <a:lvl1pPr algn="ctr">
              <a:defRPr/>
            </a:lvl1pPr>
          </a:lstStyle>
          <a:p>
            <a:r>
              <a:rPr lang="de-DE"/>
              <a:t>Bild durch Klicken auf Symbol hinzufügen</a:t>
            </a:r>
          </a:p>
        </p:txBody>
      </p:sp>
      <p:sp>
        <p:nvSpPr>
          <p:cNvPr id="10" name="Textplatzhalter 5">
            <a:extLst>
              <a:ext uri="{FF2B5EF4-FFF2-40B4-BE49-F238E27FC236}">
                <a16:creationId xmlns:a16="http://schemas.microsoft.com/office/drawing/2014/main" id="{E8C92916-9C2D-4160-84A7-92C7AE8CF342}"/>
              </a:ext>
            </a:extLst>
          </p:cNvPr>
          <p:cNvSpPr>
            <a:spLocks noGrp="1"/>
          </p:cNvSpPr>
          <p:nvPr>
            <p:ph type="body" sz="quarter" idx="16" hasCustomPrompt="1"/>
          </p:nvPr>
        </p:nvSpPr>
        <p:spPr>
          <a:xfrm>
            <a:off x="4680000" y="3708000"/>
            <a:ext cx="3960000" cy="576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0"/>
            <a:endParaRPr lang="de-DE" dirty="0"/>
          </a:p>
          <a:p>
            <a:pPr lvl="1"/>
            <a:r>
              <a:rPr lang="de-DE" dirty="0"/>
              <a:t>Zweite Ebene</a:t>
            </a:r>
          </a:p>
        </p:txBody>
      </p:sp>
    </p:spTree>
    <p:extLst>
      <p:ext uri="{BB962C8B-B14F-4D97-AF65-F5344CB8AC3E}">
        <p14:creationId xmlns:p14="http://schemas.microsoft.com/office/powerpoint/2010/main" val="3587194172"/>
      </p:ext>
    </p:extLst>
  </p:cSld>
  <p:clrMapOvr>
    <a:masterClrMapping/>
  </p:clrMapOvr>
  <p:extLst>
    <p:ext uri="{DCECCB84-F9BA-43D5-87BE-67443E8EF086}">
      <p15:sldGuideLst xmlns:p15="http://schemas.microsoft.com/office/powerpoint/2012/main">
        <p15:guide id="1" pos="2945" userDrawn="1">
          <p15:clr>
            <a:srgbClr val="FBAE40"/>
          </p15:clr>
        </p15:guide>
        <p15:guide id="2" pos="5444" userDrawn="1">
          <p15:clr>
            <a:srgbClr val="FBAE40"/>
          </p15:clr>
        </p15:guide>
        <p15:guide id="3" orient="horz" pos="596" userDrawn="1">
          <p15:clr>
            <a:srgbClr val="FBAE40"/>
          </p15:clr>
        </p15:guide>
        <p15:guide id="4" orient="horz" pos="226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Bild inkl. Bildunterzeile /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5220000" y="918000"/>
            <a:ext cx="3420000" cy="3366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r>
              <a:rPr lang="de-DE"/>
              <a:t>Titel | ggf. weitere Angaben</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468000" y="954000"/>
            <a:ext cx="3960000" cy="2646000"/>
          </a:xfrm>
        </p:spPr>
        <p:txBody>
          <a:bodyPr anchor="ctr"/>
          <a:lstStyle>
            <a:lvl1pPr algn="ctr">
              <a:defRPr/>
            </a:lvl1pPr>
          </a:lstStyle>
          <a:p>
            <a:r>
              <a:rPr lang="de-DE"/>
              <a:t>Bild durch Klicken auf Symbol hinzufügen</a:t>
            </a:r>
          </a:p>
        </p:txBody>
      </p:sp>
      <p:sp>
        <p:nvSpPr>
          <p:cNvPr id="10" name="Textplatzhalter 5">
            <a:extLst>
              <a:ext uri="{FF2B5EF4-FFF2-40B4-BE49-F238E27FC236}">
                <a16:creationId xmlns:a16="http://schemas.microsoft.com/office/drawing/2014/main" id="{E8C92916-9C2D-4160-84A7-92C7AE8CF342}"/>
              </a:ext>
            </a:extLst>
          </p:cNvPr>
          <p:cNvSpPr>
            <a:spLocks noGrp="1"/>
          </p:cNvSpPr>
          <p:nvPr>
            <p:ph type="body" sz="quarter" idx="16" hasCustomPrompt="1"/>
          </p:nvPr>
        </p:nvSpPr>
        <p:spPr>
          <a:xfrm>
            <a:off x="468000" y="3708000"/>
            <a:ext cx="3960000" cy="576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0"/>
            <a:endParaRPr lang="de-DE" dirty="0"/>
          </a:p>
          <a:p>
            <a:pPr lvl="1"/>
            <a:r>
              <a:rPr lang="de-DE" dirty="0"/>
              <a:t>Zweite Ebene</a:t>
            </a:r>
          </a:p>
        </p:txBody>
      </p:sp>
    </p:spTree>
    <p:extLst>
      <p:ext uri="{BB962C8B-B14F-4D97-AF65-F5344CB8AC3E}">
        <p14:creationId xmlns:p14="http://schemas.microsoft.com/office/powerpoint/2010/main" val="2413746602"/>
      </p:ext>
    </p:extLst>
  </p:cSld>
  <p:clrMapOvr>
    <a:masterClrMapping/>
  </p:clrMapOvr>
  <p:extLst>
    <p:ext uri="{DCECCB84-F9BA-43D5-87BE-67443E8EF086}">
      <p15:sldGuideLst xmlns:p15="http://schemas.microsoft.com/office/powerpoint/2012/main">
        <p15:guide id="1" pos="2945">
          <p15:clr>
            <a:srgbClr val="FBAE40"/>
          </p15:clr>
        </p15:guide>
        <p15:guide id="2" pos="5444">
          <p15:clr>
            <a:srgbClr val="FBAE40"/>
          </p15:clr>
        </p15:guide>
        <p15:guide id="3" orient="horz" pos="596">
          <p15:clr>
            <a:srgbClr val="FBAE40"/>
          </p15:clr>
        </p15:guide>
        <p15:guide id="4" orient="horz" pos="22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 Text / 2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468000" y="918000"/>
            <a:ext cx="5400000" cy="3366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r>
              <a:rPr lang="de-DE"/>
              <a:t>Titel | ggf. weitere Angaben</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6480000" y="954000"/>
            <a:ext cx="2160000" cy="1440000"/>
          </a:xfrm>
        </p:spPr>
        <p:txBody>
          <a:bodyPr anchor="ctr"/>
          <a:lstStyle>
            <a:lvl1pPr algn="ctr">
              <a:defRPr/>
            </a:lvl1pPr>
          </a:lstStyle>
          <a:p>
            <a:r>
              <a:rPr lang="de-DE"/>
              <a:t>Bild durch Klicken auf Symbol hinzufügen</a:t>
            </a:r>
          </a:p>
        </p:txBody>
      </p:sp>
      <p:sp>
        <p:nvSpPr>
          <p:cNvPr id="7" name="Bildplatzhalter 4">
            <a:extLst>
              <a:ext uri="{FF2B5EF4-FFF2-40B4-BE49-F238E27FC236}">
                <a16:creationId xmlns:a16="http://schemas.microsoft.com/office/drawing/2014/main" id="{73CCF540-0E4F-47A6-981D-1A856FBCB4E1}"/>
              </a:ext>
            </a:extLst>
          </p:cNvPr>
          <p:cNvSpPr>
            <a:spLocks noGrp="1"/>
          </p:cNvSpPr>
          <p:nvPr>
            <p:ph type="pic" sz="quarter" idx="14"/>
          </p:nvPr>
        </p:nvSpPr>
        <p:spPr>
          <a:xfrm>
            <a:off x="6480000" y="2628000"/>
            <a:ext cx="2160000" cy="1440000"/>
          </a:xfrm>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456241470"/>
      </p:ext>
    </p:extLst>
  </p:cSld>
  <p:clrMapOvr>
    <a:masterClrMapping/>
  </p:clrMapOvr>
  <p:extLst>
    <p:ext uri="{DCECCB84-F9BA-43D5-87BE-67443E8EF086}">
      <p15:sldGuideLst xmlns:p15="http://schemas.microsoft.com/office/powerpoint/2012/main">
        <p15:guide id="1" pos="4077" userDrawn="1">
          <p15:clr>
            <a:srgbClr val="FBAE40"/>
          </p15:clr>
        </p15:guide>
        <p15:guide id="2" pos="5444">
          <p15:clr>
            <a:srgbClr val="FBAE40"/>
          </p15:clr>
        </p15:guide>
        <p15:guide id="3" orient="horz" pos="596">
          <p15:clr>
            <a:srgbClr val="FBAE40"/>
          </p15:clr>
        </p15:guide>
        <p15:guide id="4" orient="horz" pos="1653" userDrawn="1">
          <p15:clr>
            <a:srgbClr val="FBAE40"/>
          </p15:clr>
        </p15:guide>
        <p15:guide id="5" orient="horz" pos="2564" userDrawn="1">
          <p15:clr>
            <a:srgbClr val="FBAE40"/>
          </p15:clr>
        </p15:guide>
        <p15:guide id="6" orient="horz" pos="151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 2 Bilder /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a:xfrm>
            <a:off x="3240000" y="918000"/>
            <a:ext cx="5400000" cy="3366000"/>
          </a:xfrm>
        </p:spPr>
        <p:txBody>
          <a:bodyPr/>
          <a:lstStyle>
            <a:lvl1pPr>
              <a:defRPr/>
            </a:lvl1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p>
            <a:r>
              <a:rPr lang="de-DE"/>
              <a:t>Titel | ggf. weitere Angaben</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Bildplatzhalter 4">
            <a:extLst>
              <a:ext uri="{FF2B5EF4-FFF2-40B4-BE49-F238E27FC236}">
                <a16:creationId xmlns:a16="http://schemas.microsoft.com/office/drawing/2014/main" id="{6DB40BEE-2C74-4B7C-AA75-FB330D4E18BC}"/>
              </a:ext>
            </a:extLst>
          </p:cNvPr>
          <p:cNvSpPr>
            <a:spLocks noGrp="1"/>
          </p:cNvSpPr>
          <p:nvPr>
            <p:ph type="pic" sz="quarter" idx="13"/>
          </p:nvPr>
        </p:nvSpPr>
        <p:spPr>
          <a:xfrm>
            <a:off x="468000" y="954000"/>
            <a:ext cx="2160000" cy="1440000"/>
          </a:xfrm>
        </p:spPr>
        <p:txBody>
          <a:bodyPr anchor="ctr"/>
          <a:lstStyle>
            <a:lvl1pPr algn="ctr">
              <a:defRPr/>
            </a:lvl1pPr>
          </a:lstStyle>
          <a:p>
            <a:r>
              <a:rPr lang="de-DE"/>
              <a:t>Bild durch Klicken auf Symbol hinzufügen</a:t>
            </a:r>
            <a:endParaRPr lang="de-DE" dirty="0"/>
          </a:p>
        </p:txBody>
      </p:sp>
      <p:sp>
        <p:nvSpPr>
          <p:cNvPr id="7" name="Bildplatzhalter 4">
            <a:extLst>
              <a:ext uri="{FF2B5EF4-FFF2-40B4-BE49-F238E27FC236}">
                <a16:creationId xmlns:a16="http://schemas.microsoft.com/office/drawing/2014/main" id="{73CCF540-0E4F-47A6-981D-1A856FBCB4E1}"/>
              </a:ext>
            </a:extLst>
          </p:cNvPr>
          <p:cNvSpPr>
            <a:spLocks noGrp="1"/>
          </p:cNvSpPr>
          <p:nvPr>
            <p:ph type="pic" sz="quarter" idx="14"/>
          </p:nvPr>
        </p:nvSpPr>
        <p:spPr>
          <a:xfrm>
            <a:off x="468000" y="2628000"/>
            <a:ext cx="2160000" cy="1440000"/>
          </a:xfrm>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987010232"/>
      </p:ext>
    </p:extLst>
  </p:cSld>
  <p:clrMapOvr>
    <a:masterClrMapping/>
  </p:clrMapOvr>
  <p:extLst>
    <p:ext uri="{DCECCB84-F9BA-43D5-87BE-67443E8EF086}">
      <p15:sldGuideLst xmlns:p15="http://schemas.microsoft.com/office/powerpoint/2012/main">
        <p15:guide id="1" pos="1658" userDrawn="1">
          <p15:clr>
            <a:srgbClr val="FBAE40"/>
          </p15:clr>
        </p15:guide>
        <p15:guide id="2" pos="5444">
          <p15:clr>
            <a:srgbClr val="FBAE40"/>
          </p15:clr>
        </p15:guide>
        <p15:guide id="3" orient="horz" pos="596">
          <p15:clr>
            <a:srgbClr val="FBAE40"/>
          </p15:clr>
        </p15:guide>
        <p15:guide id="4" orient="horz" pos="1653">
          <p15:clr>
            <a:srgbClr val="FBAE40"/>
          </p15:clr>
        </p15:guide>
        <p15:guide id="5" orient="horz" pos="2564">
          <p15:clr>
            <a:srgbClr val="FBAE40"/>
          </p15:clr>
        </p15:guide>
        <p15:guide id="6" orient="horz" pos="151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EINFÜGEN</a:t>
            </a:r>
          </a:p>
        </p:txBody>
      </p:sp>
      <p:sp>
        <p:nvSpPr>
          <p:cNvPr id="4" name="Fußzeilenplatzhalter 3">
            <a:extLst>
              <a:ext uri="{FF2B5EF4-FFF2-40B4-BE49-F238E27FC236}">
                <a16:creationId xmlns:a16="http://schemas.microsoft.com/office/drawing/2014/main" id="{762F6D41-300A-44A6-A773-F84C7424CD65}"/>
              </a:ext>
            </a:extLst>
          </p:cNvPr>
          <p:cNvSpPr>
            <a:spLocks noGrp="1"/>
          </p:cNvSpPr>
          <p:nvPr>
            <p:ph type="ftr" sz="quarter" idx="11"/>
          </p:nvPr>
        </p:nvSpPr>
        <p:spPr/>
        <p:txBody>
          <a:bodyPr/>
          <a:lstStyle/>
          <a:p>
            <a:r>
              <a:rPr lang="de-DE"/>
              <a:t>Titel | ggf. weitere Angaben</a:t>
            </a:r>
            <a:endParaRPr lang="de-DE" dirty="0"/>
          </a:p>
        </p:txBody>
      </p:sp>
      <p:sp>
        <p:nvSpPr>
          <p:cNvPr id="5" name="Foliennummernplatzhalter 4">
            <a:extLst>
              <a:ext uri="{FF2B5EF4-FFF2-40B4-BE49-F238E27FC236}">
                <a16:creationId xmlns:a16="http://schemas.microsoft.com/office/drawing/2014/main" id="{D5674647-E98A-4E91-B769-603FBD38FC2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Tree>
    <p:extLst>
      <p:ext uri="{BB962C8B-B14F-4D97-AF65-F5344CB8AC3E}">
        <p14:creationId xmlns:p14="http://schemas.microsoft.com/office/powerpoint/2010/main" val="1783634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5E7FEC2D-DBFC-481D-89EF-55316F02D4F5}"/>
              </a:ext>
            </a:extLst>
          </p:cNvPr>
          <p:cNvSpPr>
            <a:spLocks noGrp="1"/>
          </p:cNvSpPr>
          <p:nvPr>
            <p:ph type="ftr" sz="quarter" idx="11"/>
          </p:nvPr>
        </p:nvSpPr>
        <p:spPr/>
        <p:txBody>
          <a:bodyPr/>
          <a:lstStyle/>
          <a:p>
            <a:r>
              <a:rPr lang="de-DE"/>
              <a:t>Titel | ggf. weitere Angaben</a:t>
            </a:r>
            <a:endParaRPr lang="de-DE" dirty="0"/>
          </a:p>
        </p:txBody>
      </p:sp>
      <p:sp>
        <p:nvSpPr>
          <p:cNvPr id="4" name="Foliennummernplatzhalter 3">
            <a:extLst>
              <a:ext uri="{FF2B5EF4-FFF2-40B4-BE49-F238E27FC236}">
                <a16:creationId xmlns:a16="http://schemas.microsoft.com/office/drawing/2014/main" id="{5BC5583F-31A1-412C-900F-41106AD78426}"/>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Tree>
    <p:extLst>
      <p:ext uri="{BB962C8B-B14F-4D97-AF65-F5344CB8AC3E}">
        <p14:creationId xmlns:p14="http://schemas.microsoft.com/office/powerpoint/2010/main" val="418177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EL HERVORHEBUNG MIT VIEL INHAL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8A6D120-9FDF-4BA4-88F2-0C6E4507EEA9}"/>
              </a:ext>
            </a:extLst>
          </p:cNvPr>
          <p:cNvSpPr/>
          <p:nvPr userDrawn="1"/>
        </p:nvSpPr>
        <p:spPr>
          <a:xfrm>
            <a:off x="0" y="0"/>
            <a:ext cx="9144000" cy="51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a:extLst>
              <a:ext uri="{FF2B5EF4-FFF2-40B4-BE49-F238E27FC236}">
                <a16:creationId xmlns:a16="http://schemas.microsoft.com/office/drawing/2014/main" id="{F5F15F71-44DB-4D13-AE55-D28F1D1B73C5}"/>
              </a:ext>
            </a:extLst>
          </p:cNvPr>
          <p:cNvSpPr>
            <a:spLocks noGrp="1"/>
          </p:cNvSpPr>
          <p:nvPr>
            <p:ph type="title" hasCustomPrompt="1"/>
          </p:nvPr>
        </p:nvSpPr>
        <p:spPr>
          <a:xfrm>
            <a:off x="468000" y="756000"/>
            <a:ext cx="8172000" cy="720000"/>
          </a:xfrm>
        </p:spPr>
        <p:txBody>
          <a:bodyPr/>
          <a:lstStyle>
            <a:lvl1pPr>
              <a:lnSpc>
                <a:spcPts val="5700"/>
              </a:lnSpc>
              <a:defRPr sz="4800" b="0">
                <a:solidFill>
                  <a:schemeClr val="bg1"/>
                </a:solidFill>
              </a:defRPr>
            </a:lvl1pPr>
          </a:lstStyle>
          <a:p>
            <a:r>
              <a:rPr lang="de-DE" dirty="0"/>
              <a:t>Kapitel</a:t>
            </a:r>
          </a:p>
        </p:txBody>
      </p:sp>
      <p:sp>
        <p:nvSpPr>
          <p:cNvPr id="9" name="Textplatzhalter 8">
            <a:extLst>
              <a:ext uri="{FF2B5EF4-FFF2-40B4-BE49-F238E27FC236}">
                <a16:creationId xmlns:a16="http://schemas.microsoft.com/office/drawing/2014/main" id="{F3B6EDCF-E80D-4E83-A8E4-8D2B26F44C76}"/>
              </a:ext>
            </a:extLst>
          </p:cNvPr>
          <p:cNvSpPr>
            <a:spLocks noGrp="1"/>
          </p:cNvSpPr>
          <p:nvPr>
            <p:ph type="body" sz="quarter" idx="10" hasCustomPrompt="1"/>
          </p:nvPr>
        </p:nvSpPr>
        <p:spPr>
          <a:xfrm>
            <a:off x="468000" y="1476441"/>
            <a:ext cx="8172000" cy="1439863"/>
          </a:xfrm>
        </p:spPr>
        <p:txBody>
          <a:bodyPr/>
          <a:lstStyle>
            <a:lvl1pPr>
              <a:lnSpc>
                <a:spcPts val="5700"/>
              </a:lnSpc>
              <a:defRPr sz="4800" b="1">
                <a:solidFill>
                  <a:schemeClr val="bg1"/>
                </a:solidFill>
              </a:defRPr>
            </a:lvl1pPr>
            <a:lvl2pPr>
              <a:lnSpc>
                <a:spcPts val="5700"/>
              </a:lnSpc>
              <a:defRPr sz="4800" b="1">
                <a:solidFill>
                  <a:schemeClr val="bg1"/>
                </a:solidFill>
              </a:defRPr>
            </a:lvl2pPr>
            <a:lvl3pPr>
              <a:lnSpc>
                <a:spcPts val="5700"/>
              </a:lnSpc>
              <a:defRPr sz="4800" b="1">
                <a:solidFill>
                  <a:schemeClr val="bg1"/>
                </a:solidFill>
              </a:defRPr>
            </a:lvl3pPr>
            <a:lvl4pPr>
              <a:lnSpc>
                <a:spcPts val="5700"/>
              </a:lnSpc>
              <a:defRPr sz="4800" b="1">
                <a:solidFill>
                  <a:schemeClr val="bg1"/>
                </a:solidFill>
              </a:defRPr>
            </a:lvl4pPr>
            <a:lvl5pPr>
              <a:lnSpc>
                <a:spcPts val="5700"/>
              </a:lnSpc>
              <a:defRPr sz="4800" b="1">
                <a:solidFill>
                  <a:schemeClr val="bg1"/>
                </a:solidFill>
              </a:defRPr>
            </a:lvl5pPr>
            <a:lvl6pPr>
              <a:lnSpc>
                <a:spcPts val="5700"/>
              </a:lnSpc>
              <a:defRPr sz="4800" b="1">
                <a:solidFill>
                  <a:schemeClr val="bg1"/>
                </a:solidFill>
              </a:defRPr>
            </a:lvl6pPr>
            <a:lvl7pPr>
              <a:lnSpc>
                <a:spcPts val="5700"/>
              </a:lnSpc>
              <a:defRPr sz="4800" b="1">
                <a:solidFill>
                  <a:schemeClr val="bg1"/>
                </a:solidFill>
              </a:defRPr>
            </a:lvl7pPr>
            <a:lvl8pPr>
              <a:lnSpc>
                <a:spcPts val="5700"/>
              </a:lnSpc>
              <a:defRPr sz="4800" b="1">
                <a:solidFill>
                  <a:schemeClr val="bg1"/>
                </a:solidFill>
              </a:defRPr>
            </a:lvl8pPr>
            <a:lvl9pPr>
              <a:lnSpc>
                <a:spcPts val="5700"/>
              </a:lnSpc>
              <a:defRPr sz="4800" b="1">
                <a:solidFill>
                  <a:schemeClr val="bg1"/>
                </a:solidFill>
              </a:defRPr>
            </a:lvl9pPr>
          </a:lstStyle>
          <a:p>
            <a:pPr lvl="0"/>
            <a:r>
              <a:rPr lang="de-DE" dirty="0"/>
              <a:t>Hervorhebung</a:t>
            </a:r>
          </a:p>
        </p:txBody>
      </p:sp>
    </p:spTree>
    <p:extLst>
      <p:ext uri="{BB962C8B-B14F-4D97-AF65-F5344CB8AC3E}">
        <p14:creationId xmlns:p14="http://schemas.microsoft.com/office/powerpoint/2010/main" val="291089493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 HERVORHEBUNG MIT VIEL INHAL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8A6D120-9FDF-4BA4-88F2-0C6E4507EEA9}"/>
              </a:ext>
            </a:extLst>
          </p:cNvPr>
          <p:cNvSpPr/>
          <p:nvPr userDrawn="1"/>
        </p:nvSpPr>
        <p:spPr>
          <a:xfrm>
            <a:off x="0" y="0"/>
            <a:ext cx="9144000" cy="51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a:extLst>
              <a:ext uri="{FF2B5EF4-FFF2-40B4-BE49-F238E27FC236}">
                <a16:creationId xmlns:a16="http://schemas.microsoft.com/office/drawing/2014/main" id="{F5F15F71-44DB-4D13-AE55-D28F1D1B73C5}"/>
              </a:ext>
            </a:extLst>
          </p:cNvPr>
          <p:cNvSpPr>
            <a:spLocks noGrp="1"/>
          </p:cNvSpPr>
          <p:nvPr>
            <p:ph type="title" hasCustomPrompt="1"/>
          </p:nvPr>
        </p:nvSpPr>
        <p:spPr>
          <a:xfrm>
            <a:off x="468000" y="828000"/>
            <a:ext cx="8172000" cy="540000"/>
          </a:xfrm>
        </p:spPr>
        <p:txBody>
          <a:bodyPr/>
          <a:lstStyle>
            <a:lvl1pPr>
              <a:lnSpc>
                <a:spcPts val="4400"/>
              </a:lnSpc>
              <a:defRPr sz="3600">
                <a:solidFill>
                  <a:schemeClr val="bg1"/>
                </a:solidFill>
              </a:defRPr>
            </a:lvl1pPr>
          </a:lstStyle>
          <a:p>
            <a:r>
              <a:rPr lang="de-DE" dirty="0"/>
              <a:t>Kapitel</a:t>
            </a:r>
          </a:p>
        </p:txBody>
      </p:sp>
      <p:sp>
        <p:nvSpPr>
          <p:cNvPr id="9" name="Textplatzhalter 8">
            <a:extLst>
              <a:ext uri="{FF2B5EF4-FFF2-40B4-BE49-F238E27FC236}">
                <a16:creationId xmlns:a16="http://schemas.microsoft.com/office/drawing/2014/main" id="{F3B6EDCF-E80D-4E83-A8E4-8D2B26F44C76}"/>
              </a:ext>
            </a:extLst>
          </p:cNvPr>
          <p:cNvSpPr>
            <a:spLocks noGrp="1"/>
          </p:cNvSpPr>
          <p:nvPr>
            <p:ph type="body" sz="quarter" idx="10" hasCustomPrompt="1"/>
          </p:nvPr>
        </p:nvSpPr>
        <p:spPr>
          <a:xfrm>
            <a:off x="468000" y="1367999"/>
            <a:ext cx="8172000" cy="2916000"/>
          </a:xfrm>
        </p:spPr>
        <p:txBody>
          <a:bodyPr/>
          <a:lstStyle>
            <a:lvl1pPr>
              <a:lnSpc>
                <a:spcPts val="4400"/>
              </a:lnSpc>
              <a:spcAft>
                <a:spcPts val="0"/>
              </a:spcAft>
              <a:defRPr sz="3600" b="0">
                <a:solidFill>
                  <a:schemeClr val="bg1"/>
                </a:solidFill>
              </a:defRPr>
            </a:lvl1pPr>
            <a:lvl2pPr>
              <a:lnSpc>
                <a:spcPts val="4400"/>
              </a:lnSpc>
              <a:defRPr sz="3600" b="0">
                <a:solidFill>
                  <a:schemeClr val="bg1"/>
                </a:solidFill>
              </a:defRPr>
            </a:lvl2pPr>
            <a:lvl3pPr>
              <a:lnSpc>
                <a:spcPts val="4400"/>
              </a:lnSpc>
              <a:defRPr sz="3600" b="0">
                <a:solidFill>
                  <a:schemeClr val="bg1"/>
                </a:solidFill>
              </a:defRPr>
            </a:lvl3pPr>
            <a:lvl4pPr>
              <a:lnSpc>
                <a:spcPts val="4400"/>
              </a:lnSpc>
              <a:defRPr sz="3600" b="0">
                <a:solidFill>
                  <a:schemeClr val="bg1"/>
                </a:solidFill>
              </a:defRPr>
            </a:lvl4pPr>
            <a:lvl5pPr>
              <a:lnSpc>
                <a:spcPts val="4400"/>
              </a:lnSpc>
              <a:defRPr sz="3600" b="0">
                <a:solidFill>
                  <a:schemeClr val="bg1"/>
                </a:solidFill>
              </a:defRPr>
            </a:lvl5pPr>
            <a:lvl6pPr>
              <a:lnSpc>
                <a:spcPts val="4400"/>
              </a:lnSpc>
              <a:defRPr sz="3600" b="0">
                <a:solidFill>
                  <a:schemeClr val="bg1"/>
                </a:solidFill>
              </a:defRPr>
            </a:lvl6pPr>
            <a:lvl7pPr>
              <a:lnSpc>
                <a:spcPts val="4400"/>
              </a:lnSpc>
              <a:defRPr sz="3600" b="0">
                <a:solidFill>
                  <a:schemeClr val="bg1"/>
                </a:solidFill>
              </a:defRPr>
            </a:lvl7pPr>
            <a:lvl8pPr>
              <a:lnSpc>
                <a:spcPts val="4400"/>
              </a:lnSpc>
              <a:defRPr sz="3600" b="0">
                <a:solidFill>
                  <a:schemeClr val="bg1"/>
                </a:solidFill>
              </a:defRPr>
            </a:lvl8pPr>
            <a:lvl9pPr>
              <a:lnSpc>
                <a:spcPts val="4400"/>
              </a:lnSpc>
              <a:defRPr sz="3600" b="0">
                <a:solidFill>
                  <a:schemeClr val="bg1"/>
                </a:solidFill>
              </a:defRPr>
            </a:lvl9pPr>
          </a:lstStyle>
          <a:p>
            <a:pPr lvl="0"/>
            <a:r>
              <a:rPr lang="de-DE" dirty="0"/>
              <a:t>Hervorhebung</a:t>
            </a:r>
          </a:p>
          <a:p>
            <a:pPr lvl="1"/>
            <a:endParaRPr lang="de-DE" dirty="0"/>
          </a:p>
        </p:txBody>
      </p:sp>
    </p:spTree>
    <p:extLst>
      <p:ext uri="{BB962C8B-B14F-4D97-AF65-F5344CB8AC3E}">
        <p14:creationId xmlns:p14="http://schemas.microsoft.com/office/powerpoint/2010/main" val="18970510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3" name="Inhaltsplatzhalter 2"/>
          <p:cNvSpPr>
            <a:spLocks noGrp="1"/>
          </p:cNvSpPr>
          <p:nvPr>
            <p:ph idx="1" hasCustomPrompt="1"/>
          </p:nvPr>
        </p:nvSpPr>
        <p:spPr/>
        <p:txBody>
          <a:bodyPr/>
          <a:lstStyle>
            <a:lvl1pPr>
              <a:defRPr/>
            </a:lvl1pPr>
            <a:lvl2pPr defTabSz="234000">
              <a:tabLst>
                <a:tab pos="234000" algn="l"/>
              </a:tabLst>
              <a:defRPr/>
            </a:lvl2pPr>
            <a:lvl3pPr defTabSz="234000">
              <a:tabLst>
                <a:tab pos="234000" algn="l"/>
              </a:tabLst>
              <a:defRPr/>
            </a:lvl3pPr>
            <a:lvl4pPr defTabSz="234000">
              <a:tabLst>
                <a:tab pos="234000" algn="l"/>
              </a:tabLst>
              <a:defRPr/>
            </a:lvl4pPr>
            <a:lvl5pPr defTabSz="234000">
              <a:tabLst>
                <a:tab pos="234000" algn="l"/>
              </a:tabLst>
              <a:defRPr/>
            </a:lvl5pPr>
            <a:lvl6pPr marL="0" indent="0" defTabSz="234000">
              <a:buFont typeface="+mj-lt"/>
              <a:buNone/>
              <a:tabLst>
                <a:tab pos="234000" algn="l"/>
              </a:tabLst>
              <a:defRPr/>
            </a:lvl6pPr>
            <a:lvl7pPr defTabSz="234000">
              <a:tabLst>
                <a:tab pos="234000" algn="l"/>
              </a:tabLst>
              <a:defRPr/>
            </a:lvl7pPr>
            <a:lvl8pPr defTabSz="234000">
              <a:tabLst>
                <a:tab pos="234000" algn="l"/>
              </a:tabLst>
              <a:defRPr/>
            </a:lvl8pPr>
            <a:lvl9pPr defTabSz="234000">
              <a:tabLst>
                <a:tab pos="234000" algn="l"/>
              </a:tabLst>
              <a:defRPr/>
            </a:lvl9pPr>
          </a:lstStyle>
          <a:p>
            <a:pPr lvl="0"/>
            <a:r>
              <a:rPr lang="de-DE" dirty="0" err="1"/>
              <a:t>Subline</a:t>
            </a:r>
            <a:r>
              <a:rPr lang="de-DE" dirty="0"/>
              <a:t> auf erster Ebene // für weitere Ebenen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lvl1pPr>
              <a:defRPr/>
            </a:lvl1pPr>
          </a:lstStyle>
          <a:p>
            <a:r>
              <a:rPr lang="en-US" dirty="0"/>
              <a:t>Imaging upper mantle Structure beneath the alps with P-wave travel time tomography</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4" name="Rechteck 3">
            <a:extLst>
              <a:ext uri="{FF2B5EF4-FFF2-40B4-BE49-F238E27FC236}">
                <a16:creationId xmlns:a16="http://schemas.microsoft.com/office/drawing/2014/main" id="{75DB22D3-3B80-42B8-8341-EB2ECD18C01F}"/>
              </a:ext>
            </a:extLst>
          </p:cNvPr>
          <p:cNvSpPr/>
          <p:nvPr userDrawn="1"/>
        </p:nvSpPr>
        <p:spPr>
          <a:xfrm>
            <a:off x="251520" y="4876006"/>
            <a:ext cx="2117036" cy="215444"/>
          </a:xfrm>
          <a:prstGeom prst="rect">
            <a:avLst/>
          </a:prstGeom>
        </p:spPr>
        <p:txBody>
          <a:bodyPr wrap="square">
            <a:spAutoFit/>
          </a:bodyPr>
          <a:lstStyle/>
          <a:p>
            <a:r>
              <a:rPr lang="en-GB" sz="800" b="0" i="0" dirty="0">
                <a:solidFill>
                  <a:schemeClr val="tx2"/>
                </a:solidFill>
                <a:effectLst/>
                <a:latin typeface="Open Sans"/>
              </a:rPr>
              <a:t>© Authors. All rights reserved</a:t>
            </a:r>
            <a:endParaRPr lang="en-GB" sz="800" dirty="0">
              <a:solidFill>
                <a:schemeClr val="tx2"/>
              </a:solidFill>
            </a:endParaRPr>
          </a:p>
        </p:txBody>
      </p:sp>
    </p:spTree>
    <p:extLst>
      <p:ext uri="{BB962C8B-B14F-4D97-AF65-F5344CB8AC3E}">
        <p14:creationId xmlns:p14="http://schemas.microsoft.com/office/powerpoint/2010/main" val="337058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eadline // 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KAPITEL | CHART-HEADLINE</a:t>
            </a:r>
          </a:p>
        </p:txBody>
      </p:sp>
      <p:sp>
        <p:nvSpPr>
          <p:cNvPr id="8" name="Fußzeilenplatzhalter 7">
            <a:extLst>
              <a:ext uri="{FF2B5EF4-FFF2-40B4-BE49-F238E27FC236}">
                <a16:creationId xmlns:a16="http://schemas.microsoft.com/office/drawing/2014/main" id="{3261E425-9AF3-4B68-A7DE-55697E59EC40}"/>
              </a:ext>
            </a:extLst>
          </p:cNvPr>
          <p:cNvSpPr>
            <a:spLocks noGrp="1"/>
          </p:cNvSpPr>
          <p:nvPr>
            <p:ph type="ftr" sz="quarter" idx="11"/>
          </p:nvPr>
        </p:nvSpPr>
        <p:spPr/>
        <p:txBody>
          <a:bodyPr/>
          <a:lstStyle>
            <a:lvl1pPr>
              <a:defRPr/>
            </a:lvl1pPr>
          </a:lstStyle>
          <a:p>
            <a:r>
              <a:rPr lang="en-US" dirty="0"/>
              <a:t>Imaging upper mantle Structure beneath the alps with P-wave travel time tomography</a:t>
            </a:r>
            <a:endParaRPr lang="de-DE" dirty="0"/>
          </a:p>
        </p:txBody>
      </p:sp>
      <p:sp>
        <p:nvSpPr>
          <p:cNvPr id="9" name="Foliennummernplatzhalter 8">
            <a:extLst>
              <a:ext uri="{FF2B5EF4-FFF2-40B4-BE49-F238E27FC236}">
                <a16:creationId xmlns:a16="http://schemas.microsoft.com/office/drawing/2014/main" id="{DC8FE19E-1A66-4F06-9454-D8ECA4880C8E}"/>
              </a:ext>
            </a:extLst>
          </p:cNvPr>
          <p:cNvSpPr>
            <a:spLocks noGrp="1"/>
          </p:cNvSpPr>
          <p:nvPr>
            <p:ph type="sldNum" sz="quarter" idx="12"/>
          </p:nvPr>
        </p:nvSpPr>
        <p:spPr/>
        <p:txBody>
          <a:bodyPr/>
          <a:lstStyle/>
          <a:p>
            <a:fld id="{6C8FC03C-C266-4645-ABC5-645062898383}" type="slidenum">
              <a:rPr lang="de-DE" smtClean="0"/>
              <a:pPr/>
              <a:t>‹Nr.›</a:t>
            </a:fld>
            <a:r>
              <a:rPr lang="de-DE"/>
              <a:t> </a:t>
            </a:r>
            <a:endParaRPr lang="de-DE" dirty="0"/>
          </a:p>
        </p:txBody>
      </p:sp>
      <p:sp>
        <p:nvSpPr>
          <p:cNvPr id="5" name="Tabellenplatzhalter 4">
            <a:extLst>
              <a:ext uri="{FF2B5EF4-FFF2-40B4-BE49-F238E27FC236}">
                <a16:creationId xmlns:a16="http://schemas.microsoft.com/office/drawing/2014/main" id="{F5A8BB0B-4BD0-4791-8A9B-89C9D0000E35}"/>
              </a:ext>
            </a:extLst>
          </p:cNvPr>
          <p:cNvSpPr>
            <a:spLocks noGrp="1"/>
          </p:cNvSpPr>
          <p:nvPr>
            <p:ph type="tbl" sz="quarter" idx="13"/>
          </p:nvPr>
        </p:nvSpPr>
        <p:spPr>
          <a:xfrm>
            <a:off x="468000" y="918000"/>
            <a:ext cx="8172000" cy="3366000"/>
          </a:xfrm>
        </p:spPr>
        <p:txBody>
          <a:bodyPr anchor="ctr"/>
          <a:lstStyle>
            <a:lvl1pPr algn="ctr">
              <a:defRPr/>
            </a:lvl1pPr>
          </a:lstStyle>
          <a:p>
            <a:r>
              <a:rPr lang="de-DE"/>
              <a:t>Tabelle durch Klicken auf Symbol hinzufügen</a:t>
            </a:r>
            <a:endParaRPr lang="de-DE" dirty="0"/>
          </a:p>
        </p:txBody>
      </p:sp>
      <p:grpSp>
        <p:nvGrpSpPr>
          <p:cNvPr id="6" name="Regieanweisungen">
            <a:extLst>
              <a:ext uri="{FF2B5EF4-FFF2-40B4-BE49-F238E27FC236}">
                <a16:creationId xmlns:a16="http://schemas.microsoft.com/office/drawing/2014/main" id="{20CE116F-C667-495A-B654-8B72C3A079E7}"/>
              </a:ext>
            </a:extLst>
          </p:cNvPr>
          <p:cNvGrpSpPr/>
          <p:nvPr userDrawn="1"/>
        </p:nvGrpSpPr>
        <p:grpSpPr>
          <a:xfrm>
            <a:off x="-2628800" y="-468000"/>
            <a:ext cx="14833648" cy="6083999"/>
            <a:chOff x="-2628800" y="-468000"/>
            <a:chExt cx="14833648" cy="6083999"/>
          </a:xfrm>
        </p:grpSpPr>
        <p:sp>
          <p:nvSpPr>
            <p:cNvPr id="16" name="Listenebenen">
              <a:extLst>
                <a:ext uri="{FF2B5EF4-FFF2-40B4-BE49-F238E27FC236}">
                  <a16:creationId xmlns:a16="http://schemas.microsoft.com/office/drawing/2014/main" id="{84A0104B-AA90-4DE7-ADAE-6959FBC15DB1}"/>
                </a:ext>
              </a:extLst>
            </p:cNvPr>
            <p:cNvSpPr txBox="1"/>
            <p:nvPr userDrawn="1"/>
          </p:nvSpPr>
          <p:spPr>
            <a:xfrm rot="10800000" flipH="1" flipV="1">
              <a:off x="-2628800" y="1368000"/>
              <a:ext cx="2520800" cy="1527786"/>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Einfärbung einer Spalte/Zeile: </a:t>
              </a:r>
              <a:br>
                <a:rPr lang="de-DE" sz="1200" b="0" baseline="0" dirty="0">
                  <a:solidFill>
                    <a:schemeClr val="tx1"/>
                  </a:solidFill>
                  <a:latin typeface="+mn-lt"/>
                </a:rPr>
              </a:br>
              <a:r>
                <a:rPr lang="de-DE" sz="1200" b="1" baseline="0" dirty="0">
                  <a:solidFill>
                    <a:schemeClr val="tx1"/>
                  </a:solidFill>
                  <a:latin typeface="+mn-lt"/>
                </a:rPr>
                <a:t>Markieren der Spalte/Zeile: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 Entwurf / Tabellentools &gt; Schattierung &gt;</a:t>
              </a:r>
            </a:p>
            <a:p>
              <a:pPr marL="0" marR="0" lvl="0" indent="0" algn="r" defTabSz="905951" rtl="0" eaLnBrk="1" fontAlgn="auto" latinLnBrk="0" hangingPunct="1">
                <a:lnSpc>
                  <a:spcPct val="100000"/>
                </a:lnSpc>
                <a:spcBef>
                  <a:spcPts val="0"/>
                </a:spcBef>
                <a:spcAft>
                  <a:spcPts val="0"/>
                </a:spcAft>
                <a:buClrTx/>
                <a:buSzTx/>
                <a:buFontTx/>
                <a:buNone/>
                <a:tabLst/>
                <a:defRPr/>
              </a:pPr>
              <a:endParaRPr lang="de-DE" sz="1200" b="1" baseline="0" dirty="0">
                <a:solidFill>
                  <a:schemeClr val="tx1"/>
                </a:solidFill>
                <a:latin typeface="+mn-lt"/>
              </a:endParaRP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Die gewünschte Farbe aus den Designfarben auswählen</a:t>
              </a:r>
            </a:p>
          </p:txBody>
        </p:sp>
        <p:sp>
          <p:nvSpPr>
            <p:cNvPr id="10" name="Zurücksetzen">
              <a:extLst>
                <a:ext uri="{FF2B5EF4-FFF2-40B4-BE49-F238E27FC236}">
                  <a16:creationId xmlns:a16="http://schemas.microsoft.com/office/drawing/2014/main" id="{431D1FFE-03BA-4520-A89B-CDD1BC7E4751}"/>
                </a:ext>
              </a:extLst>
            </p:cNvPr>
            <p:cNvSpPr txBox="1"/>
            <p:nvPr userDrawn="1"/>
          </p:nvSpPr>
          <p:spPr>
            <a:xfrm rot="10800000" flipH="1" flipV="1">
              <a:off x="9252000" y="648000"/>
              <a:ext cx="1944000" cy="61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Menü:</a:t>
              </a:r>
            </a:p>
            <a:p>
              <a:pPr indent="0" algn="l">
                <a:lnSpc>
                  <a:spcPct val="100000"/>
                </a:lnSpc>
                <a:spcBef>
                  <a:spcPts val="0"/>
                </a:spcBef>
                <a:spcAft>
                  <a:spcPts val="0"/>
                </a:spcAft>
              </a:pPr>
              <a:r>
                <a:rPr lang="de-DE" sz="1200" b="1" baseline="0" dirty="0">
                  <a:solidFill>
                    <a:schemeClr val="tx1"/>
                  </a:solidFill>
                  <a:latin typeface="+mn-lt"/>
                </a:rPr>
                <a:t>Start &gt; Folien &gt; Zurücksetzen</a:t>
              </a:r>
            </a:p>
          </p:txBody>
        </p:sp>
        <p:sp>
          <p:nvSpPr>
            <p:cNvPr id="11" name="Hilfslinien">
              <a:extLst>
                <a:ext uri="{FF2B5EF4-FFF2-40B4-BE49-F238E27FC236}">
                  <a16:creationId xmlns:a16="http://schemas.microsoft.com/office/drawing/2014/main" id="{38EA8585-E11F-4D10-9DAB-78E6756B2D63}"/>
                </a:ext>
              </a:extLst>
            </p:cNvPr>
            <p:cNvSpPr txBox="1"/>
            <p:nvPr userDrawn="1"/>
          </p:nvSpPr>
          <p:spPr>
            <a:xfrm rot="10800000" flipH="1" flipV="1">
              <a:off x="431801" y="-468000"/>
              <a:ext cx="82804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Löschen einer Spalte/Zeile: </a:t>
              </a:r>
              <a:r>
                <a:rPr kumimoji="0" lang="de-DE" sz="1200" b="1" i="0" u="none" strike="noStrike" kern="1200" cap="none" spc="0" normalizeH="0" baseline="0" noProof="0" dirty="0">
                  <a:ln>
                    <a:noFill/>
                  </a:ln>
                  <a:solidFill>
                    <a:schemeClr val="tx1"/>
                  </a:solidFill>
                  <a:effectLst/>
                  <a:uLnTx/>
                  <a:uFillTx/>
                  <a:latin typeface="+mn-lt"/>
                  <a:ea typeface="+mn-ea"/>
                  <a:cs typeface="+mn-cs"/>
                </a:rPr>
                <a:t>Markieren der Spalte/Zeile: Layout &gt; Löschen &gt; Spalte bzw. Zeile löschen</a:t>
              </a:r>
            </a:p>
          </p:txBody>
        </p:sp>
        <p:sp>
          <p:nvSpPr>
            <p:cNvPr id="12" name="Fußzeile">
              <a:extLst>
                <a:ext uri="{FF2B5EF4-FFF2-40B4-BE49-F238E27FC236}">
                  <a16:creationId xmlns:a16="http://schemas.microsoft.com/office/drawing/2014/main" id="{4EFB3271-7B15-42ED-A704-B39FAEDC1436}"/>
                </a:ext>
              </a:extLst>
            </p:cNvPr>
            <p:cNvSpPr txBox="1"/>
            <p:nvPr userDrawn="1"/>
          </p:nvSpPr>
          <p:spPr>
            <a:xfrm rot="10800000" flipH="1" flipV="1">
              <a:off x="431800" y="5255998"/>
              <a:ext cx="8280400" cy="360001"/>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sp>
          <p:nvSpPr>
            <p:cNvPr id="13" name="Layoutwechsel">
              <a:extLst>
                <a:ext uri="{FF2B5EF4-FFF2-40B4-BE49-F238E27FC236}">
                  <a16:creationId xmlns:a16="http://schemas.microsoft.com/office/drawing/2014/main" id="{6BCDAEA0-53BC-4E57-84CA-5C530F05A90E}"/>
                </a:ext>
              </a:extLst>
            </p:cNvPr>
            <p:cNvSpPr txBox="1"/>
            <p:nvPr userDrawn="1"/>
          </p:nvSpPr>
          <p:spPr>
            <a:xfrm rot="10800000" flipH="1" flipV="1">
              <a:off x="9252000" y="2283786"/>
              <a:ext cx="2952848" cy="1044048"/>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Einfügen einer Spalte/Zeile:</a:t>
              </a:r>
            </a:p>
            <a:p>
              <a:pPr indent="0" algn="l">
                <a:lnSpc>
                  <a:spcPct val="100000"/>
                </a:lnSpc>
                <a:spcBef>
                  <a:spcPts val="0"/>
                </a:spcBef>
                <a:spcAft>
                  <a:spcPts val="0"/>
                </a:spcAft>
              </a:pPr>
              <a:r>
                <a:rPr lang="de-DE" sz="1200" b="1" baseline="0" dirty="0">
                  <a:solidFill>
                    <a:schemeClr val="tx1"/>
                  </a:solidFill>
                  <a:latin typeface="+mn-lt"/>
                </a:rPr>
                <a:t>Markieren der Spalte/Zeile neben der eine weitere eingefügt werden soll:</a:t>
              </a:r>
            </a:p>
            <a:p>
              <a:pPr indent="0" algn="l">
                <a:lnSpc>
                  <a:spcPct val="100000"/>
                </a:lnSpc>
                <a:spcBef>
                  <a:spcPts val="0"/>
                </a:spcBef>
                <a:spcAft>
                  <a:spcPts val="0"/>
                </a:spcAft>
              </a:pPr>
              <a:r>
                <a:rPr lang="de-DE" sz="1200" b="1" baseline="0" dirty="0">
                  <a:solidFill>
                    <a:schemeClr val="tx1"/>
                  </a:solidFill>
                  <a:latin typeface="+mn-lt"/>
                </a:rPr>
                <a:t>Layout &gt; Hier die gewünschte Einfügeoption auswählen</a:t>
              </a:r>
            </a:p>
          </p:txBody>
        </p:sp>
      </p:grpSp>
      <p:cxnSp>
        <p:nvCxnSpPr>
          <p:cNvPr id="19" name="Gerader Verbinder 18">
            <a:extLst>
              <a:ext uri="{FF2B5EF4-FFF2-40B4-BE49-F238E27FC236}">
                <a16:creationId xmlns:a16="http://schemas.microsoft.com/office/drawing/2014/main" id="{4573989D-8FFD-4555-AAB7-592C2CE3AC9F}"/>
              </a:ext>
            </a:extLst>
          </p:cNvPr>
          <p:cNvCxnSpPr/>
          <p:nvPr userDrawn="1"/>
        </p:nvCxnSpPr>
        <p:spPr>
          <a:xfrm>
            <a:off x="0" y="4485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3269418-AEC9-43D6-9A0C-41CA02546BAE}"/>
              </a:ext>
            </a:extLst>
          </p:cNvPr>
          <p:cNvPicPr>
            <a:picLocks noChangeAspect="1"/>
          </p:cNvPicPr>
          <p:nvPr userDrawn="1"/>
        </p:nvPicPr>
        <p:blipFill rotWithShape="1">
          <a:blip r:embed="rId2"/>
          <a:srcRect b="4513"/>
          <a:stretch/>
        </p:blipFill>
        <p:spPr>
          <a:xfrm>
            <a:off x="9252000" y="3327773"/>
            <a:ext cx="2067213" cy="864158"/>
          </a:xfrm>
          <a:prstGeom prst="rect">
            <a:avLst/>
          </a:prstGeom>
        </p:spPr>
      </p:pic>
      <p:pic>
        <p:nvPicPr>
          <p:cNvPr id="15" name="Grafik 14">
            <a:extLst>
              <a:ext uri="{FF2B5EF4-FFF2-40B4-BE49-F238E27FC236}">
                <a16:creationId xmlns:a16="http://schemas.microsoft.com/office/drawing/2014/main" id="{081CC49D-33BF-49DC-B533-86BE2EB412AB}"/>
              </a:ext>
            </a:extLst>
          </p:cNvPr>
          <p:cNvPicPr>
            <a:picLocks noChangeAspect="1"/>
          </p:cNvPicPr>
          <p:nvPr userDrawn="1"/>
        </p:nvPicPr>
        <p:blipFill>
          <a:blip r:embed="rId3"/>
          <a:stretch>
            <a:fillRect/>
          </a:stretch>
        </p:blipFill>
        <p:spPr>
          <a:xfrm>
            <a:off x="7308000" y="4679640"/>
            <a:ext cx="1512000" cy="288720"/>
          </a:xfrm>
          <a:prstGeom prst="rect">
            <a:avLst/>
          </a:prstGeom>
        </p:spPr>
      </p:pic>
      <p:sp>
        <p:nvSpPr>
          <p:cNvPr id="17" name="Rechteck 16">
            <a:extLst>
              <a:ext uri="{FF2B5EF4-FFF2-40B4-BE49-F238E27FC236}">
                <a16:creationId xmlns:a16="http://schemas.microsoft.com/office/drawing/2014/main" id="{EEAE55DA-DE97-4BA2-940E-013CE365C90A}"/>
              </a:ext>
            </a:extLst>
          </p:cNvPr>
          <p:cNvSpPr/>
          <p:nvPr userDrawn="1"/>
        </p:nvSpPr>
        <p:spPr>
          <a:xfrm>
            <a:off x="251520" y="4876006"/>
            <a:ext cx="2117036" cy="215444"/>
          </a:xfrm>
          <a:prstGeom prst="rect">
            <a:avLst/>
          </a:prstGeom>
        </p:spPr>
        <p:txBody>
          <a:bodyPr wrap="square">
            <a:spAutoFit/>
          </a:bodyPr>
          <a:lstStyle/>
          <a:p>
            <a:r>
              <a:rPr lang="en-GB" sz="800" b="0" i="0" dirty="0">
                <a:solidFill>
                  <a:schemeClr val="tx2"/>
                </a:solidFill>
                <a:effectLst/>
                <a:latin typeface="Open Sans"/>
              </a:rPr>
              <a:t>© Authors. All rights reserved</a:t>
            </a:r>
            <a:endParaRPr lang="en-GB" sz="800" dirty="0">
              <a:solidFill>
                <a:schemeClr val="tx2"/>
              </a:solidFill>
            </a:endParaRPr>
          </a:p>
        </p:txBody>
      </p:sp>
    </p:spTree>
    <p:extLst>
      <p:ext uri="{BB962C8B-B14F-4D97-AF65-F5344CB8AC3E}">
        <p14:creationId xmlns:p14="http://schemas.microsoft.com/office/powerpoint/2010/main" val="2252541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noChangeAspect="1"/>
          </p:cNvSpPr>
          <p:nvPr>
            <p:ph type="pic" sz="quarter" idx="10" hasCustomPrompt="1"/>
          </p:nvPr>
        </p:nvSpPr>
        <p:spPr>
          <a:xfrm>
            <a:off x="0" y="0"/>
            <a:ext cx="9144000" cy="5148000"/>
          </a:xfrm>
        </p:spPr>
        <p:txBody>
          <a:bodyPr anchor="ctr"/>
          <a:lstStyle>
            <a:lvl1pPr algn="ctr">
              <a:defRPr/>
            </a:lvl1pPr>
          </a:lstStyle>
          <a:p>
            <a:r>
              <a:rPr lang="de-DE" dirty="0"/>
              <a:t>Vollbild durch klicken einfügen.</a:t>
            </a:r>
          </a:p>
        </p:txBody>
      </p:sp>
    </p:spTree>
    <p:extLst>
      <p:ext uri="{BB962C8B-B14F-4D97-AF65-F5344CB8AC3E}">
        <p14:creationId xmlns:p14="http://schemas.microsoft.com/office/powerpoint/2010/main" val="391117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klein">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noChangeAspect="1"/>
          </p:cNvSpPr>
          <p:nvPr>
            <p:ph type="pic" sz="quarter" idx="10"/>
          </p:nvPr>
        </p:nvSpPr>
        <p:spPr>
          <a:xfrm>
            <a:off x="2052000" y="468000"/>
            <a:ext cx="5040000" cy="3366000"/>
          </a:xfrm>
        </p:spPr>
        <p:txBody>
          <a:bodyPr anchor="ctr"/>
          <a:lstStyle>
            <a:lvl1pPr algn="ctr">
              <a:defRPr/>
            </a:lvl1pPr>
          </a:lstStyle>
          <a:p>
            <a:r>
              <a:rPr lang="de-DE"/>
              <a:t>Bild durch Klicken auf Symbol hinzufügen</a:t>
            </a:r>
          </a:p>
        </p:txBody>
      </p:sp>
      <p:sp>
        <p:nvSpPr>
          <p:cNvPr id="3" name="Fußzeilenplatzhalter 2">
            <a:extLst>
              <a:ext uri="{FF2B5EF4-FFF2-40B4-BE49-F238E27FC236}">
                <a16:creationId xmlns:a16="http://schemas.microsoft.com/office/drawing/2014/main" id="{E97D7879-BA70-4DD0-99E9-74C1A1FA34B5}"/>
              </a:ext>
            </a:extLst>
          </p:cNvPr>
          <p:cNvSpPr>
            <a:spLocks noGrp="1"/>
          </p:cNvSpPr>
          <p:nvPr>
            <p:ph type="ftr" sz="quarter" idx="12"/>
          </p:nvPr>
        </p:nvSpPr>
        <p:spPr/>
        <p:txBody>
          <a:bodyPr/>
          <a:lstStyle/>
          <a:p>
            <a:r>
              <a:rPr lang="de-DE"/>
              <a:t>Titel | ggf. weitere Angaben</a:t>
            </a:r>
            <a:endParaRPr lang="de-DE" dirty="0"/>
          </a:p>
        </p:txBody>
      </p:sp>
      <p:sp>
        <p:nvSpPr>
          <p:cNvPr id="4" name="Foliennummernplatzhalter 3">
            <a:extLst>
              <a:ext uri="{FF2B5EF4-FFF2-40B4-BE49-F238E27FC236}">
                <a16:creationId xmlns:a16="http://schemas.microsoft.com/office/drawing/2014/main" id="{EB422CC4-3EFE-4A06-B194-FAB2C24ECED1}"/>
              </a:ext>
            </a:extLst>
          </p:cNvPr>
          <p:cNvSpPr>
            <a:spLocks noGrp="1"/>
          </p:cNvSpPr>
          <p:nvPr>
            <p:ph type="sldNum" sz="quarter" idx="13"/>
          </p:nvPr>
        </p:nvSpPr>
        <p:spPr/>
        <p:txBody>
          <a:bodyPr/>
          <a:lstStyle/>
          <a:p>
            <a:fld id="{6C8FC03C-C266-4645-ABC5-645062898383}" type="slidenum">
              <a:rPr lang="de-DE" smtClean="0"/>
              <a:pPr/>
              <a:t>‹Nr.›</a:t>
            </a:fld>
            <a:r>
              <a:rPr lang="de-DE"/>
              <a:t> </a:t>
            </a:r>
            <a:endParaRPr lang="de-DE" dirty="0"/>
          </a:p>
        </p:txBody>
      </p:sp>
      <p:sp>
        <p:nvSpPr>
          <p:cNvPr id="6" name="Textplatzhalter 5">
            <a:extLst>
              <a:ext uri="{FF2B5EF4-FFF2-40B4-BE49-F238E27FC236}">
                <a16:creationId xmlns:a16="http://schemas.microsoft.com/office/drawing/2014/main" id="{6DC3B07E-B021-4B5C-9450-33EDD5844452}"/>
              </a:ext>
            </a:extLst>
          </p:cNvPr>
          <p:cNvSpPr>
            <a:spLocks noGrp="1"/>
          </p:cNvSpPr>
          <p:nvPr>
            <p:ph type="body" sz="quarter" idx="14" hasCustomPrompt="1"/>
          </p:nvPr>
        </p:nvSpPr>
        <p:spPr>
          <a:xfrm>
            <a:off x="2051999" y="3952800"/>
            <a:ext cx="5040000" cy="324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1"/>
            <a:r>
              <a:rPr lang="de-DE" dirty="0"/>
              <a:t>Zweite Ebene</a:t>
            </a:r>
          </a:p>
        </p:txBody>
      </p:sp>
    </p:spTree>
    <p:extLst>
      <p:ext uri="{BB962C8B-B14F-4D97-AF65-F5344CB8AC3E}">
        <p14:creationId xmlns:p14="http://schemas.microsoft.com/office/powerpoint/2010/main" val="2325704136"/>
      </p:ext>
    </p:extLst>
  </p:cSld>
  <p:clrMapOvr>
    <a:masterClrMapping/>
  </p:clrMapOvr>
  <p:extLst>
    <p:ext uri="{DCECCB84-F9BA-43D5-87BE-67443E8EF086}">
      <p15:sldGuideLst xmlns:p15="http://schemas.microsoft.com/office/powerpoint/2012/main">
        <p15:guide id="1" pos="1292" userDrawn="1">
          <p15:clr>
            <a:srgbClr val="FBAE40"/>
          </p15:clr>
        </p15:guide>
        <p15:guide id="2" pos="4468" userDrawn="1">
          <p15:clr>
            <a:srgbClr val="FBAE40"/>
          </p15:clr>
        </p15:guide>
        <p15:guide id="3" orient="horz" pos="291" userDrawn="1">
          <p15:clr>
            <a:srgbClr val="FBAE40"/>
          </p15:clr>
        </p15:guide>
        <p15:guide id="4" orient="horz" pos="241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p:cNvSpPr>
          <p:nvPr>
            <p:ph type="pic" sz="quarter" idx="10"/>
          </p:nvPr>
        </p:nvSpPr>
        <p:spPr>
          <a:xfrm>
            <a:off x="468000" y="468000"/>
            <a:ext cx="3960000" cy="2646000"/>
          </a:xfrm>
        </p:spPr>
        <p:txBody>
          <a:bodyPr anchor="ctr"/>
          <a:lstStyle>
            <a:lvl1pPr algn="ctr">
              <a:defRPr/>
            </a:lvl1pPr>
          </a:lstStyle>
          <a:p>
            <a:r>
              <a:rPr lang="de-DE"/>
              <a:t>Bild durch Klicken auf Symbol hinzufügen</a:t>
            </a:r>
          </a:p>
        </p:txBody>
      </p:sp>
      <p:sp>
        <p:nvSpPr>
          <p:cNvPr id="3" name="Fußzeilenplatzhalter 2">
            <a:extLst>
              <a:ext uri="{FF2B5EF4-FFF2-40B4-BE49-F238E27FC236}">
                <a16:creationId xmlns:a16="http://schemas.microsoft.com/office/drawing/2014/main" id="{E97D7879-BA70-4DD0-99E9-74C1A1FA34B5}"/>
              </a:ext>
            </a:extLst>
          </p:cNvPr>
          <p:cNvSpPr>
            <a:spLocks noGrp="1"/>
          </p:cNvSpPr>
          <p:nvPr>
            <p:ph type="ftr" sz="quarter" idx="12"/>
          </p:nvPr>
        </p:nvSpPr>
        <p:spPr/>
        <p:txBody>
          <a:bodyPr/>
          <a:lstStyle/>
          <a:p>
            <a:r>
              <a:rPr lang="de-DE"/>
              <a:t>Titel | ggf. weitere Angaben</a:t>
            </a:r>
            <a:endParaRPr lang="de-DE" dirty="0"/>
          </a:p>
        </p:txBody>
      </p:sp>
      <p:sp>
        <p:nvSpPr>
          <p:cNvPr id="4" name="Foliennummernplatzhalter 3">
            <a:extLst>
              <a:ext uri="{FF2B5EF4-FFF2-40B4-BE49-F238E27FC236}">
                <a16:creationId xmlns:a16="http://schemas.microsoft.com/office/drawing/2014/main" id="{EB422CC4-3EFE-4A06-B194-FAB2C24ECED1}"/>
              </a:ext>
            </a:extLst>
          </p:cNvPr>
          <p:cNvSpPr>
            <a:spLocks noGrp="1"/>
          </p:cNvSpPr>
          <p:nvPr>
            <p:ph type="sldNum" sz="quarter" idx="13"/>
          </p:nvPr>
        </p:nvSpPr>
        <p:spPr/>
        <p:txBody>
          <a:bodyPr/>
          <a:lstStyle/>
          <a:p>
            <a:fld id="{6C8FC03C-C266-4645-ABC5-645062898383}" type="slidenum">
              <a:rPr lang="de-DE" smtClean="0"/>
              <a:pPr/>
              <a:t>‹Nr.›</a:t>
            </a:fld>
            <a:r>
              <a:rPr lang="de-DE"/>
              <a:t> </a:t>
            </a:r>
            <a:endParaRPr lang="de-DE" dirty="0"/>
          </a:p>
        </p:txBody>
      </p:sp>
      <p:sp>
        <p:nvSpPr>
          <p:cNvPr id="6" name="Textplatzhalter 5">
            <a:extLst>
              <a:ext uri="{FF2B5EF4-FFF2-40B4-BE49-F238E27FC236}">
                <a16:creationId xmlns:a16="http://schemas.microsoft.com/office/drawing/2014/main" id="{6DC3B07E-B021-4B5C-9450-33EDD5844452}"/>
              </a:ext>
            </a:extLst>
          </p:cNvPr>
          <p:cNvSpPr>
            <a:spLocks noGrp="1"/>
          </p:cNvSpPr>
          <p:nvPr>
            <p:ph type="body" sz="quarter" idx="14" hasCustomPrompt="1"/>
          </p:nvPr>
        </p:nvSpPr>
        <p:spPr>
          <a:xfrm>
            <a:off x="468000" y="3240000"/>
            <a:ext cx="3960000" cy="1044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a:t>
            </a:r>
            <a:r>
              <a:rPr lang="de-DE" dirty="0" err="1"/>
              <a:t>Bildunterzeile</a:t>
            </a:r>
            <a:r>
              <a:rPr lang="de-DE" dirty="0"/>
              <a:t> // für weitere Ebenen (Text)  &gt;&gt; Menü &gt; Start &gt; Absatz &gt; Listenebene erhöhen </a:t>
            </a:r>
          </a:p>
          <a:p>
            <a:pPr lvl="1"/>
            <a:r>
              <a:rPr lang="de-DE" dirty="0"/>
              <a:t>Zweite Ebene</a:t>
            </a:r>
          </a:p>
        </p:txBody>
      </p:sp>
      <p:sp>
        <p:nvSpPr>
          <p:cNvPr id="8" name="Bildplatzhalter 6">
            <a:extLst>
              <a:ext uri="{FF2B5EF4-FFF2-40B4-BE49-F238E27FC236}">
                <a16:creationId xmlns:a16="http://schemas.microsoft.com/office/drawing/2014/main" id="{CFABEA7C-7103-4FAC-AAB1-B8FF06848676}"/>
              </a:ext>
            </a:extLst>
          </p:cNvPr>
          <p:cNvSpPr>
            <a:spLocks noGrp="1"/>
          </p:cNvSpPr>
          <p:nvPr>
            <p:ph type="pic" sz="quarter" idx="15"/>
          </p:nvPr>
        </p:nvSpPr>
        <p:spPr>
          <a:xfrm>
            <a:off x="4680000" y="468000"/>
            <a:ext cx="3960000" cy="2646000"/>
          </a:xfrm>
        </p:spPr>
        <p:txBody>
          <a:bodyPr anchor="ctr"/>
          <a:lstStyle>
            <a:lvl1pPr algn="ctr">
              <a:defRPr/>
            </a:lvl1pPr>
          </a:lstStyle>
          <a:p>
            <a:r>
              <a:rPr lang="de-DE"/>
              <a:t>Bild durch Klicken auf Symbol hinzufügen</a:t>
            </a:r>
          </a:p>
        </p:txBody>
      </p:sp>
      <p:sp>
        <p:nvSpPr>
          <p:cNvPr id="9" name="Textplatzhalter 5">
            <a:extLst>
              <a:ext uri="{FF2B5EF4-FFF2-40B4-BE49-F238E27FC236}">
                <a16:creationId xmlns:a16="http://schemas.microsoft.com/office/drawing/2014/main" id="{9CA26BD8-E4CD-4A9F-ACC0-895F1FD2744F}"/>
              </a:ext>
            </a:extLst>
          </p:cNvPr>
          <p:cNvSpPr>
            <a:spLocks noGrp="1"/>
          </p:cNvSpPr>
          <p:nvPr>
            <p:ph type="body" sz="quarter" idx="16" hasCustomPrompt="1"/>
          </p:nvPr>
        </p:nvSpPr>
        <p:spPr>
          <a:xfrm>
            <a:off x="4680000" y="3240000"/>
            <a:ext cx="3960000" cy="1044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a:t>
            </a:r>
            <a:r>
              <a:rPr lang="de-DE" dirty="0" err="1"/>
              <a:t>Bildunterzeile</a:t>
            </a:r>
            <a:r>
              <a:rPr lang="de-DE" dirty="0"/>
              <a:t> // für weitere Ebenen (Text)  &gt;&gt; Menü &gt; Start &gt; Absatz &gt; Listenebene erhöhen</a:t>
            </a:r>
          </a:p>
          <a:p>
            <a:pPr lvl="1"/>
            <a:r>
              <a:rPr lang="de-DE" dirty="0"/>
              <a:t>Zweite Ebene</a:t>
            </a:r>
          </a:p>
        </p:txBody>
      </p:sp>
    </p:spTree>
    <p:extLst>
      <p:ext uri="{BB962C8B-B14F-4D97-AF65-F5344CB8AC3E}">
        <p14:creationId xmlns:p14="http://schemas.microsoft.com/office/powerpoint/2010/main" val="622643563"/>
      </p:ext>
    </p:extLst>
  </p:cSld>
  <p:clrMapOvr>
    <a:masterClrMapping/>
  </p:clrMapOvr>
  <p:extLst>
    <p:ext uri="{DCECCB84-F9BA-43D5-87BE-67443E8EF086}">
      <p15:sldGuideLst xmlns:p15="http://schemas.microsoft.com/office/powerpoint/2012/main">
        <p15:guide id="1" pos="2945" userDrawn="1">
          <p15:clr>
            <a:srgbClr val="FBAE40"/>
          </p15:clr>
        </p15:guide>
        <p15:guide id="2" pos="5443" userDrawn="1">
          <p15:clr>
            <a:srgbClr val="FBAE40"/>
          </p15:clr>
        </p15:guide>
        <p15:guide id="3" orient="horz" pos="291">
          <p15:clr>
            <a:srgbClr val="FBAE40"/>
          </p15:clr>
        </p15:guide>
        <p15:guide id="4" orient="horz" pos="1963" userDrawn="1">
          <p15:clr>
            <a:srgbClr val="FBAE40"/>
          </p15:clr>
        </p15:guide>
        <p15:guide id="5" pos="27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Bilder inkl. Headlin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EC3A98A1-0379-4B57-A126-017C70E1949C}"/>
              </a:ext>
            </a:extLst>
          </p:cNvPr>
          <p:cNvSpPr>
            <a:spLocks noGrp="1"/>
          </p:cNvSpPr>
          <p:nvPr>
            <p:ph type="pic" sz="quarter" idx="10"/>
          </p:nvPr>
        </p:nvSpPr>
        <p:spPr>
          <a:xfrm>
            <a:off x="468000" y="954000"/>
            <a:ext cx="3960000" cy="2646000"/>
          </a:xfrm>
        </p:spPr>
        <p:txBody>
          <a:bodyPr anchor="ctr"/>
          <a:lstStyle>
            <a:lvl1pPr algn="ctr">
              <a:defRPr/>
            </a:lvl1pPr>
          </a:lstStyle>
          <a:p>
            <a:r>
              <a:rPr lang="de-DE"/>
              <a:t>Bild durch Klicken auf Symbol hinzufügen</a:t>
            </a:r>
          </a:p>
        </p:txBody>
      </p:sp>
      <p:sp>
        <p:nvSpPr>
          <p:cNvPr id="3" name="Fußzeilenplatzhalter 2">
            <a:extLst>
              <a:ext uri="{FF2B5EF4-FFF2-40B4-BE49-F238E27FC236}">
                <a16:creationId xmlns:a16="http://schemas.microsoft.com/office/drawing/2014/main" id="{E97D7879-BA70-4DD0-99E9-74C1A1FA34B5}"/>
              </a:ext>
            </a:extLst>
          </p:cNvPr>
          <p:cNvSpPr>
            <a:spLocks noGrp="1"/>
          </p:cNvSpPr>
          <p:nvPr>
            <p:ph type="ftr" sz="quarter" idx="12"/>
          </p:nvPr>
        </p:nvSpPr>
        <p:spPr/>
        <p:txBody>
          <a:bodyPr/>
          <a:lstStyle/>
          <a:p>
            <a:r>
              <a:rPr lang="de-DE"/>
              <a:t>Titel | ggf. weitere Angaben</a:t>
            </a:r>
            <a:endParaRPr lang="de-DE" dirty="0"/>
          </a:p>
        </p:txBody>
      </p:sp>
      <p:sp>
        <p:nvSpPr>
          <p:cNvPr id="4" name="Foliennummernplatzhalter 3">
            <a:extLst>
              <a:ext uri="{FF2B5EF4-FFF2-40B4-BE49-F238E27FC236}">
                <a16:creationId xmlns:a16="http://schemas.microsoft.com/office/drawing/2014/main" id="{EB422CC4-3EFE-4A06-B194-FAB2C24ECED1}"/>
              </a:ext>
            </a:extLst>
          </p:cNvPr>
          <p:cNvSpPr>
            <a:spLocks noGrp="1"/>
          </p:cNvSpPr>
          <p:nvPr>
            <p:ph type="sldNum" sz="quarter" idx="13"/>
          </p:nvPr>
        </p:nvSpPr>
        <p:spPr/>
        <p:txBody>
          <a:bodyPr/>
          <a:lstStyle/>
          <a:p>
            <a:fld id="{6C8FC03C-C266-4645-ABC5-645062898383}" type="slidenum">
              <a:rPr lang="de-DE" smtClean="0"/>
              <a:pPr/>
              <a:t>‹Nr.›</a:t>
            </a:fld>
            <a:r>
              <a:rPr lang="de-DE"/>
              <a:t> </a:t>
            </a:r>
            <a:endParaRPr lang="de-DE" dirty="0"/>
          </a:p>
        </p:txBody>
      </p:sp>
      <p:sp>
        <p:nvSpPr>
          <p:cNvPr id="6" name="Textplatzhalter 5">
            <a:extLst>
              <a:ext uri="{FF2B5EF4-FFF2-40B4-BE49-F238E27FC236}">
                <a16:creationId xmlns:a16="http://schemas.microsoft.com/office/drawing/2014/main" id="{6DC3B07E-B021-4B5C-9450-33EDD5844452}"/>
              </a:ext>
            </a:extLst>
          </p:cNvPr>
          <p:cNvSpPr>
            <a:spLocks noGrp="1"/>
          </p:cNvSpPr>
          <p:nvPr>
            <p:ph type="body" sz="quarter" idx="14" hasCustomPrompt="1"/>
          </p:nvPr>
        </p:nvSpPr>
        <p:spPr>
          <a:xfrm>
            <a:off x="468000" y="3708000"/>
            <a:ext cx="3960000" cy="576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1"/>
            <a:r>
              <a:rPr lang="de-DE" dirty="0"/>
              <a:t>Zweite Ebene</a:t>
            </a:r>
          </a:p>
        </p:txBody>
      </p:sp>
      <p:sp>
        <p:nvSpPr>
          <p:cNvPr id="8" name="Bildplatzhalter 6">
            <a:extLst>
              <a:ext uri="{FF2B5EF4-FFF2-40B4-BE49-F238E27FC236}">
                <a16:creationId xmlns:a16="http://schemas.microsoft.com/office/drawing/2014/main" id="{CFABEA7C-7103-4FAC-AAB1-B8FF06848676}"/>
              </a:ext>
            </a:extLst>
          </p:cNvPr>
          <p:cNvSpPr>
            <a:spLocks noGrp="1"/>
          </p:cNvSpPr>
          <p:nvPr>
            <p:ph type="pic" sz="quarter" idx="15"/>
          </p:nvPr>
        </p:nvSpPr>
        <p:spPr>
          <a:xfrm>
            <a:off x="4680000" y="954000"/>
            <a:ext cx="3960000" cy="2646000"/>
          </a:xfrm>
        </p:spPr>
        <p:txBody>
          <a:bodyPr anchor="ctr"/>
          <a:lstStyle>
            <a:lvl1pPr algn="ctr">
              <a:defRPr/>
            </a:lvl1pPr>
          </a:lstStyle>
          <a:p>
            <a:r>
              <a:rPr lang="de-DE"/>
              <a:t>Bild durch Klicken auf Symbol hinzufügen</a:t>
            </a:r>
          </a:p>
        </p:txBody>
      </p:sp>
      <p:sp>
        <p:nvSpPr>
          <p:cNvPr id="9" name="Textplatzhalter 5">
            <a:extLst>
              <a:ext uri="{FF2B5EF4-FFF2-40B4-BE49-F238E27FC236}">
                <a16:creationId xmlns:a16="http://schemas.microsoft.com/office/drawing/2014/main" id="{9CA26BD8-E4CD-4A9F-ACC0-895F1FD2744F}"/>
              </a:ext>
            </a:extLst>
          </p:cNvPr>
          <p:cNvSpPr>
            <a:spLocks noGrp="1"/>
          </p:cNvSpPr>
          <p:nvPr>
            <p:ph type="body" sz="quarter" idx="16" hasCustomPrompt="1"/>
          </p:nvPr>
        </p:nvSpPr>
        <p:spPr>
          <a:xfrm>
            <a:off x="4680000" y="3708000"/>
            <a:ext cx="3960000" cy="576000"/>
          </a:xfrm>
        </p:spPr>
        <p:txBody>
          <a:bodyPr/>
          <a:lstStyle>
            <a:lvl1pPr>
              <a:lnSpc>
                <a:spcPts val="1200"/>
              </a:lnSpc>
              <a:spcAft>
                <a:spcPts val="0"/>
              </a:spcAft>
              <a:defRPr sz="900"/>
            </a:lvl1pPr>
            <a:lvl2pPr>
              <a:lnSpc>
                <a:spcPts val="1200"/>
              </a:lnSpc>
              <a:spcAft>
                <a:spcPts val="0"/>
              </a:spcAft>
              <a:defRPr sz="900"/>
            </a:lvl2pPr>
            <a:lvl3pPr>
              <a:lnSpc>
                <a:spcPts val="1200"/>
              </a:lnSpc>
              <a:spcAft>
                <a:spcPts val="0"/>
              </a:spcAft>
              <a:defRPr sz="900"/>
            </a:lvl3pPr>
            <a:lvl4pPr>
              <a:lnSpc>
                <a:spcPts val="1200"/>
              </a:lnSpc>
              <a:spcAft>
                <a:spcPts val="0"/>
              </a:spcAft>
              <a:defRPr sz="900"/>
            </a:lvl4pPr>
            <a:lvl5pPr>
              <a:lnSpc>
                <a:spcPts val="1200"/>
              </a:lnSpc>
              <a:spcAft>
                <a:spcPts val="0"/>
              </a:spcAft>
              <a:defRPr sz="900"/>
            </a:lvl5pPr>
            <a:lvl6pPr>
              <a:lnSpc>
                <a:spcPts val="1200"/>
              </a:lnSpc>
              <a:spcAft>
                <a:spcPts val="0"/>
              </a:spcAft>
              <a:defRPr sz="900"/>
            </a:lvl6pPr>
            <a:lvl7pPr>
              <a:lnSpc>
                <a:spcPts val="1200"/>
              </a:lnSpc>
              <a:spcAft>
                <a:spcPts val="0"/>
              </a:spcAft>
              <a:defRPr sz="900"/>
            </a:lvl7pPr>
            <a:lvl8pPr>
              <a:lnSpc>
                <a:spcPts val="1200"/>
              </a:lnSpc>
              <a:spcAft>
                <a:spcPts val="0"/>
              </a:spcAft>
              <a:defRPr sz="900"/>
            </a:lvl8pPr>
            <a:lvl9pPr>
              <a:lnSpc>
                <a:spcPts val="1200"/>
              </a:lnSpc>
              <a:spcAft>
                <a:spcPts val="0"/>
              </a:spcAft>
              <a:defRPr sz="900"/>
            </a:lvl9pPr>
          </a:lstStyle>
          <a:p>
            <a:pPr lvl="0"/>
            <a:r>
              <a:rPr lang="de-DE" dirty="0"/>
              <a:t>Bildunterzeile // für weitere Ebenen (Text)  &gt;&gt; Menü &gt; Start &gt; Absatz &gt; Listenebene erhöhen </a:t>
            </a:r>
          </a:p>
          <a:p>
            <a:pPr lvl="1"/>
            <a:r>
              <a:rPr lang="de-DE" dirty="0"/>
              <a:t>Zweite Ebene</a:t>
            </a:r>
          </a:p>
        </p:txBody>
      </p:sp>
      <p:sp>
        <p:nvSpPr>
          <p:cNvPr id="2" name="Titel 1">
            <a:extLst>
              <a:ext uri="{FF2B5EF4-FFF2-40B4-BE49-F238E27FC236}">
                <a16:creationId xmlns:a16="http://schemas.microsoft.com/office/drawing/2014/main" id="{F0B3784F-BC20-4A45-986C-728B00F5961B}"/>
              </a:ext>
            </a:extLst>
          </p:cNvPr>
          <p:cNvSpPr>
            <a:spLocks noGrp="1"/>
          </p:cNvSpPr>
          <p:nvPr>
            <p:ph type="title" hasCustomPrompt="1"/>
          </p:nvPr>
        </p:nvSpPr>
        <p:spPr/>
        <p:txBody>
          <a:bodyPr/>
          <a:lstStyle>
            <a:lvl1pPr>
              <a:defRPr/>
            </a:lvl1pPr>
          </a:lstStyle>
          <a:p>
            <a:r>
              <a:rPr lang="de-DE" dirty="0"/>
              <a:t>KAPITEL | CHART-HEADLINE</a:t>
            </a:r>
          </a:p>
        </p:txBody>
      </p:sp>
    </p:spTree>
    <p:extLst>
      <p:ext uri="{BB962C8B-B14F-4D97-AF65-F5344CB8AC3E}">
        <p14:creationId xmlns:p14="http://schemas.microsoft.com/office/powerpoint/2010/main" val="4262250718"/>
      </p:ext>
    </p:extLst>
  </p:cSld>
  <p:clrMapOvr>
    <a:masterClrMapping/>
  </p:clrMapOvr>
  <p:extLst>
    <p:ext uri="{DCECCB84-F9BA-43D5-87BE-67443E8EF086}">
      <p15:sldGuideLst xmlns:p15="http://schemas.microsoft.com/office/powerpoint/2012/main">
        <p15:guide id="1" pos="2945">
          <p15:clr>
            <a:srgbClr val="FBAE40"/>
          </p15:clr>
        </p15:guide>
        <p15:guide id="3" orient="horz" pos="596" userDrawn="1">
          <p15:clr>
            <a:srgbClr val="FBAE40"/>
          </p15:clr>
        </p15:guide>
        <p15:guide id="4" orient="horz" pos="2269" userDrawn="1">
          <p15:clr>
            <a:srgbClr val="FBAE40"/>
          </p15:clr>
        </p15:guide>
        <p15:guide id="5" pos="2790">
          <p15:clr>
            <a:srgbClr val="FBAE40"/>
          </p15:clr>
        </p15:guide>
        <p15:guide id="6" pos="54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userDrawn="1">
            <p:ph type="title"/>
          </p:nvPr>
        </p:nvSpPr>
        <p:spPr>
          <a:xfrm>
            <a:off x="468000" y="396000"/>
            <a:ext cx="7560000" cy="468000"/>
          </a:xfrm>
          <a:prstGeom prst="rect">
            <a:avLst/>
          </a:prstGeom>
        </p:spPr>
        <p:txBody>
          <a:bodyPr vert="horz" lIns="0" tIns="0" rIns="0" bIns="0" rtlCol="0" anchor="t" anchorCtr="0">
            <a:noAutofit/>
          </a:bodyPr>
          <a:lstStyle/>
          <a:p>
            <a:r>
              <a:rPr lang="de-DE" dirty="0"/>
              <a:t>KAPITEL | CHART-HEADLINE</a:t>
            </a:r>
          </a:p>
        </p:txBody>
      </p:sp>
      <p:sp>
        <p:nvSpPr>
          <p:cNvPr id="3" name="Textplatzhalter 2"/>
          <p:cNvSpPr>
            <a:spLocks noGrp="1"/>
          </p:cNvSpPr>
          <p:nvPr userDrawn="1">
            <p:ph type="body" idx="1"/>
          </p:nvPr>
        </p:nvSpPr>
        <p:spPr>
          <a:xfrm>
            <a:off x="468000" y="918000"/>
            <a:ext cx="7560000" cy="3366000"/>
          </a:xfrm>
          <a:prstGeom prst="rect">
            <a:avLst/>
          </a:prstGeom>
        </p:spPr>
        <p:txBody>
          <a:bodyPr vert="horz" lIns="0" tIns="0" rIns="0" bIns="0" rtlCol="0" anchor="t" anchorCtr="0">
            <a:noAutofit/>
          </a:bodyPr>
          <a:lstStyle/>
          <a:p>
            <a:pPr lvl="0"/>
            <a:r>
              <a:rPr lang="de-DE" dirty="0" err="1"/>
              <a:t>Subline</a:t>
            </a:r>
            <a:r>
              <a:rPr lang="de-DE" dirty="0"/>
              <a:t> auf erster Ebene // für weitere Ebenen (Text und Aufzählungen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userDrawn="1">
            <p:ph type="dt" sz="half" idx="2"/>
          </p:nvPr>
        </p:nvSpPr>
        <p:spPr>
          <a:xfrm>
            <a:off x="360000" y="5524114"/>
            <a:ext cx="4284008" cy="179984"/>
          </a:xfrm>
          <a:prstGeom prst="rect">
            <a:avLst/>
          </a:prstGeom>
        </p:spPr>
        <p:txBody>
          <a:bodyPr vert="horz" lIns="0" tIns="0" rIns="0" bIns="0" rtlCol="0" anchor="ctr" anchorCtr="0">
            <a:noAutofit/>
          </a:bodyPr>
          <a:lstStyle>
            <a:lvl1pPr marL="0" indent="0" algn="l">
              <a:lnSpc>
                <a:spcPct val="100000"/>
              </a:lnSpc>
              <a:spcBef>
                <a:spcPts val="0"/>
              </a:spcBef>
              <a:buFont typeface="Arial" panose="020B0604020202020204" pitchFamily="34" charset="0"/>
              <a:buNone/>
              <a:defRPr sz="900" baseline="0">
                <a:solidFill>
                  <a:schemeClr val="tx2"/>
                </a:solidFill>
                <a:latin typeface="+mn-lt"/>
              </a:defRPr>
            </a:lvl1pPr>
            <a:lvl2pPr marL="0" indent="0" algn="l">
              <a:lnSpc>
                <a:spcPct val="100000"/>
              </a:lnSpc>
              <a:spcBef>
                <a:spcPts val="0"/>
              </a:spcBef>
              <a:defRPr sz="1200" baseline="0">
                <a:latin typeface="+mn-lt"/>
              </a:defRPr>
            </a:lvl2pPr>
            <a:lvl3pPr marL="0" indent="0" algn="l">
              <a:lnSpc>
                <a:spcPct val="100000"/>
              </a:lnSpc>
              <a:spcBef>
                <a:spcPts val="0"/>
              </a:spcBef>
              <a:defRPr sz="1200" baseline="0">
                <a:latin typeface="+mn-lt"/>
              </a:defRPr>
            </a:lvl3pPr>
            <a:lvl4pPr marL="0" indent="0" algn="l">
              <a:lnSpc>
                <a:spcPct val="100000"/>
              </a:lnSpc>
              <a:spcBef>
                <a:spcPts val="0"/>
              </a:spcBef>
              <a:defRPr sz="1200" baseline="0">
                <a:latin typeface="+mn-lt"/>
              </a:defRPr>
            </a:lvl4pPr>
            <a:lvl5pPr marL="0" indent="0" algn="l">
              <a:lnSpc>
                <a:spcPct val="100000"/>
              </a:lnSpc>
              <a:spcBef>
                <a:spcPts val="0"/>
              </a:spcBef>
              <a:defRPr sz="1200" baseline="0">
                <a:latin typeface="+mn-lt"/>
              </a:defRPr>
            </a:lvl5pPr>
            <a:lvl6pPr marL="0" indent="0" algn="l">
              <a:lnSpc>
                <a:spcPct val="100000"/>
              </a:lnSpc>
              <a:spcBef>
                <a:spcPts val="0"/>
              </a:spcBef>
              <a:defRPr sz="1200" baseline="0">
                <a:latin typeface="+mn-lt"/>
              </a:defRPr>
            </a:lvl6pPr>
            <a:lvl7pPr marL="0" indent="0" algn="l">
              <a:lnSpc>
                <a:spcPct val="100000"/>
              </a:lnSpc>
              <a:spcBef>
                <a:spcPts val="0"/>
              </a:spcBef>
              <a:defRPr sz="1200" baseline="0">
                <a:latin typeface="+mn-lt"/>
              </a:defRPr>
            </a:lvl7pPr>
            <a:lvl8pPr marL="0" indent="0" algn="l">
              <a:lnSpc>
                <a:spcPct val="100000"/>
              </a:lnSpc>
              <a:spcBef>
                <a:spcPts val="0"/>
              </a:spcBef>
              <a:defRPr sz="1200" baseline="0">
                <a:latin typeface="+mn-lt"/>
              </a:defRPr>
            </a:lvl8pPr>
            <a:lvl9pPr marL="0" indent="0" algn="l">
              <a:lnSpc>
                <a:spcPct val="100000"/>
              </a:lnSpc>
              <a:spcBef>
                <a:spcPts val="0"/>
              </a:spcBef>
              <a:defRPr sz="1200" baseline="0">
                <a:latin typeface="+mn-lt"/>
              </a:defRPr>
            </a:lvl9pPr>
          </a:lstStyle>
          <a:p>
            <a:endParaRPr lang="de-DE" dirty="0"/>
          </a:p>
        </p:txBody>
      </p:sp>
      <p:sp>
        <p:nvSpPr>
          <p:cNvPr id="5" name="Fußzeilenplatzhalter 4"/>
          <p:cNvSpPr>
            <a:spLocks noGrp="1"/>
          </p:cNvSpPr>
          <p:nvPr userDrawn="1">
            <p:ph type="ftr" sz="quarter" idx="3"/>
          </p:nvPr>
        </p:nvSpPr>
        <p:spPr>
          <a:xfrm>
            <a:off x="720000" y="4752000"/>
            <a:ext cx="6300000" cy="108000"/>
          </a:xfrm>
          <a:prstGeom prst="rect">
            <a:avLst/>
          </a:prstGeom>
        </p:spPr>
        <p:txBody>
          <a:bodyPr vert="horz" lIns="0" tIns="0" rIns="0" bIns="0" rtlCol="0" anchor="ctr" anchorCtr="0">
            <a:noAutofit/>
          </a:bodyPr>
          <a:lstStyle>
            <a:lvl1pPr marL="0" indent="0" algn="l">
              <a:lnSpc>
                <a:spcPct val="100000"/>
              </a:lnSpc>
              <a:spcBef>
                <a:spcPts val="0"/>
              </a:spcBef>
              <a:buFont typeface="Arial" panose="020B0604020202020204" pitchFamily="34" charset="0"/>
              <a:buNone/>
              <a:defRPr sz="900" baseline="0">
                <a:solidFill>
                  <a:schemeClr val="tx2"/>
                </a:solidFill>
                <a:latin typeface="+mn-lt"/>
              </a:defRPr>
            </a:lvl1pPr>
            <a:lvl2pPr marL="0" indent="0" algn="l">
              <a:lnSpc>
                <a:spcPct val="100000"/>
              </a:lnSpc>
              <a:spcBef>
                <a:spcPts val="0"/>
              </a:spcBef>
              <a:defRPr sz="1200" baseline="0">
                <a:latin typeface="+mn-lt"/>
              </a:defRPr>
            </a:lvl2pPr>
            <a:lvl3pPr marL="0" indent="0" algn="l">
              <a:lnSpc>
                <a:spcPct val="100000"/>
              </a:lnSpc>
              <a:spcBef>
                <a:spcPts val="0"/>
              </a:spcBef>
              <a:defRPr sz="1200" baseline="0">
                <a:latin typeface="+mn-lt"/>
              </a:defRPr>
            </a:lvl3pPr>
            <a:lvl4pPr marL="0" indent="0" algn="l">
              <a:lnSpc>
                <a:spcPct val="100000"/>
              </a:lnSpc>
              <a:spcBef>
                <a:spcPts val="0"/>
              </a:spcBef>
              <a:defRPr sz="1200" baseline="0">
                <a:latin typeface="+mn-lt"/>
              </a:defRPr>
            </a:lvl4pPr>
            <a:lvl5pPr marL="0" indent="0" algn="l">
              <a:lnSpc>
                <a:spcPct val="100000"/>
              </a:lnSpc>
              <a:spcBef>
                <a:spcPts val="0"/>
              </a:spcBef>
              <a:defRPr sz="1200" baseline="0">
                <a:latin typeface="+mn-lt"/>
              </a:defRPr>
            </a:lvl5pPr>
            <a:lvl6pPr marL="0" indent="0" algn="l">
              <a:lnSpc>
                <a:spcPct val="100000"/>
              </a:lnSpc>
              <a:spcBef>
                <a:spcPts val="0"/>
              </a:spcBef>
              <a:defRPr sz="1200" baseline="0">
                <a:latin typeface="+mn-lt"/>
              </a:defRPr>
            </a:lvl6pPr>
            <a:lvl7pPr marL="0" indent="0" algn="l">
              <a:lnSpc>
                <a:spcPct val="100000"/>
              </a:lnSpc>
              <a:spcBef>
                <a:spcPts val="0"/>
              </a:spcBef>
              <a:defRPr sz="1200" baseline="0">
                <a:latin typeface="+mn-lt"/>
              </a:defRPr>
            </a:lvl7pPr>
            <a:lvl8pPr marL="0" indent="0" algn="l">
              <a:lnSpc>
                <a:spcPct val="100000"/>
              </a:lnSpc>
              <a:spcBef>
                <a:spcPts val="0"/>
              </a:spcBef>
              <a:defRPr sz="1200" baseline="0">
                <a:latin typeface="+mn-lt"/>
              </a:defRPr>
            </a:lvl8pPr>
            <a:lvl9pPr marL="0" indent="0" algn="l">
              <a:lnSpc>
                <a:spcPct val="100000"/>
              </a:lnSpc>
              <a:spcBef>
                <a:spcPts val="0"/>
              </a:spcBef>
              <a:defRPr sz="1200" baseline="0">
                <a:latin typeface="+mn-lt"/>
              </a:defRPr>
            </a:lvl9pPr>
          </a:lstStyle>
          <a:p>
            <a:r>
              <a:rPr lang="en-GB" dirty="0"/>
              <a:t>Imaging structure and geometry of Alpine slabs by full waveform inversion of </a:t>
            </a:r>
            <a:r>
              <a:rPr lang="en-GB" dirty="0" err="1"/>
              <a:t>teleseismic</a:t>
            </a:r>
            <a:r>
              <a:rPr lang="en-GB" dirty="0"/>
              <a:t> body waves</a:t>
            </a:r>
            <a:endParaRPr lang="de-DE" dirty="0"/>
          </a:p>
        </p:txBody>
      </p:sp>
      <p:sp>
        <p:nvSpPr>
          <p:cNvPr id="6" name="Foliennummernplatzhalter 5"/>
          <p:cNvSpPr>
            <a:spLocks noGrp="1"/>
          </p:cNvSpPr>
          <p:nvPr userDrawn="1">
            <p:ph type="sldNum" sz="quarter" idx="4"/>
          </p:nvPr>
        </p:nvSpPr>
        <p:spPr>
          <a:xfrm>
            <a:off x="324000" y="4752000"/>
            <a:ext cx="252000" cy="108000"/>
          </a:xfrm>
          <a:prstGeom prst="rect">
            <a:avLst/>
          </a:prstGeom>
        </p:spPr>
        <p:txBody>
          <a:bodyPr vert="horz" lIns="0" tIns="0" rIns="0" bIns="0" rtlCol="0" anchor="ctr" anchorCtr="0">
            <a:noAutofit/>
          </a:bodyPr>
          <a:lstStyle>
            <a:lvl1pPr marL="0" indent="0" algn="l">
              <a:lnSpc>
                <a:spcPct val="100000"/>
              </a:lnSpc>
              <a:spcBef>
                <a:spcPts val="0"/>
              </a:spcBef>
              <a:buFont typeface="Arial" panose="020B0604020202020204" pitchFamily="34" charset="0"/>
              <a:buNone/>
              <a:defRPr sz="900" baseline="0">
                <a:solidFill>
                  <a:schemeClr val="tx2"/>
                </a:solidFill>
                <a:latin typeface="+mn-lt"/>
              </a:defRPr>
            </a:lvl1pPr>
            <a:lvl2pPr marL="0" indent="0" algn="l">
              <a:lnSpc>
                <a:spcPct val="100000"/>
              </a:lnSpc>
              <a:spcBef>
                <a:spcPts val="0"/>
              </a:spcBef>
              <a:defRPr sz="1200" baseline="0">
                <a:latin typeface="+mn-lt"/>
              </a:defRPr>
            </a:lvl2pPr>
            <a:lvl3pPr marL="0" indent="0" algn="l">
              <a:lnSpc>
                <a:spcPct val="100000"/>
              </a:lnSpc>
              <a:spcBef>
                <a:spcPts val="0"/>
              </a:spcBef>
              <a:defRPr sz="1200" baseline="0">
                <a:latin typeface="+mn-lt"/>
              </a:defRPr>
            </a:lvl3pPr>
            <a:lvl4pPr marL="0" indent="0" algn="l">
              <a:lnSpc>
                <a:spcPct val="100000"/>
              </a:lnSpc>
              <a:spcBef>
                <a:spcPts val="0"/>
              </a:spcBef>
              <a:defRPr sz="1200" baseline="0">
                <a:latin typeface="+mn-lt"/>
              </a:defRPr>
            </a:lvl4pPr>
            <a:lvl5pPr marL="0" indent="0" algn="l">
              <a:lnSpc>
                <a:spcPct val="100000"/>
              </a:lnSpc>
              <a:spcBef>
                <a:spcPts val="0"/>
              </a:spcBef>
              <a:defRPr sz="1200" baseline="0">
                <a:latin typeface="+mn-lt"/>
              </a:defRPr>
            </a:lvl5pPr>
            <a:lvl6pPr marL="0" indent="0" algn="l">
              <a:lnSpc>
                <a:spcPct val="100000"/>
              </a:lnSpc>
              <a:spcBef>
                <a:spcPts val="0"/>
              </a:spcBef>
              <a:defRPr sz="1200" baseline="0">
                <a:latin typeface="+mn-lt"/>
              </a:defRPr>
            </a:lvl6pPr>
            <a:lvl7pPr marL="0" indent="0" algn="l">
              <a:lnSpc>
                <a:spcPct val="100000"/>
              </a:lnSpc>
              <a:spcBef>
                <a:spcPts val="0"/>
              </a:spcBef>
              <a:defRPr sz="1200" baseline="0">
                <a:latin typeface="+mn-lt"/>
              </a:defRPr>
            </a:lvl7pPr>
            <a:lvl8pPr marL="0" indent="0" algn="l">
              <a:lnSpc>
                <a:spcPct val="100000"/>
              </a:lnSpc>
              <a:spcBef>
                <a:spcPts val="0"/>
              </a:spcBef>
              <a:defRPr sz="1200" baseline="0">
                <a:latin typeface="+mn-lt"/>
              </a:defRPr>
            </a:lvl8pPr>
            <a:lvl9pPr marL="0" indent="0" algn="l">
              <a:lnSpc>
                <a:spcPct val="100000"/>
              </a:lnSpc>
              <a:spcBef>
                <a:spcPts val="0"/>
              </a:spcBef>
              <a:defRPr sz="1200" baseline="0">
                <a:latin typeface="+mn-lt"/>
              </a:defRPr>
            </a:lvl9pPr>
          </a:lstStyle>
          <a:p>
            <a:fld id="{6C8FC03C-C266-4645-ABC5-645062898383}" type="slidenum">
              <a:rPr lang="de-DE" smtClean="0"/>
              <a:pPr/>
              <a:t>‹Nr.›</a:t>
            </a:fld>
            <a:r>
              <a:rPr lang="de-DE"/>
              <a:t> </a:t>
            </a:r>
            <a:endParaRPr lang="de-DE" dirty="0"/>
          </a:p>
        </p:txBody>
      </p:sp>
      <p:grpSp>
        <p:nvGrpSpPr>
          <p:cNvPr id="31" name="Regieanweisungen"/>
          <p:cNvGrpSpPr/>
          <p:nvPr userDrawn="1"/>
        </p:nvGrpSpPr>
        <p:grpSpPr>
          <a:xfrm>
            <a:off x="-2088000" y="-468000"/>
            <a:ext cx="13284000" cy="6083999"/>
            <a:chOff x="-2088000" y="-468000"/>
            <a:chExt cx="13284000" cy="6083999"/>
          </a:xfrm>
        </p:grpSpPr>
        <p:grpSp>
          <p:nvGrpSpPr>
            <p:cNvPr id="29" name="Listenebenen"/>
            <p:cNvGrpSpPr/>
            <p:nvPr userDrawn="1"/>
          </p:nvGrpSpPr>
          <p:grpSpPr>
            <a:xfrm>
              <a:off x="-2088000" y="1368000"/>
              <a:ext cx="1980000" cy="2319874"/>
              <a:chOff x="-2088000" y="1368000"/>
              <a:chExt cx="1980000" cy="2319874"/>
            </a:xfrm>
          </p:grpSpPr>
          <p:sp>
            <p:nvSpPr>
              <p:cNvPr id="12" name="Text // Listenebene erhöhen"/>
              <p:cNvSpPr txBox="1"/>
              <p:nvPr userDrawn="1"/>
            </p:nvSpPr>
            <p:spPr>
              <a:xfrm>
                <a:off x="-2016000" y="2787874"/>
                <a:ext cx="936000" cy="396000"/>
              </a:xfrm>
              <a:prstGeom prst="rect">
                <a:avLst/>
              </a:prstGeom>
              <a:noFill/>
            </p:spPr>
            <p:txBody>
              <a:bodyPr wrap="square" lIns="0" tIns="0" rIns="0" bIns="0" rtlCol="0" anchor="ctr" anchorCtr="0">
                <a:noAutofit/>
              </a:body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Listenebene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erhöhen</a:t>
                </a:r>
              </a:p>
            </p:txBody>
          </p:sp>
          <p:sp>
            <p:nvSpPr>
              <p:cNvPr id="13" name="Text // Listenebene verringern"/>
              <p:cNvSpPr txBox="1"/>
              <p:nvPr userDrawn="1"/>
            </p:nvSpPr>
            <p:spPr>
              <a:xfrm>
                <a:off x="-2016000" y="3291874"/>
                <a:ext cx="936000" cy="396000"/>
              </a:xfrm>
              <a:prstGeom prst="rect">
                <a:avLst/>
              </a:prstGeom>
              <a:noFill/>
            </p:spPr>
            <p:txBody>
              <a:bodyPr wrap="square" lIns="0" tIns="0" rIns="0" bIns="0" rtlCol="0" anchor="ctr" anchorCtr="0">
                <a:noAutofit/>
              </a:body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Listenebene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verringern</a:t>
                </a:r>
              </a:p>
            </p:txBody>
          </p:sp>
          <p:sp>
            <p:nvSpPr>
              <p:cNvPr id="25" name="Listenebenen"/>
              <p:cNvSpPr txBox="1"/>
              <p:nvPr userDrawn="1"/>
            </p:nvSpPr>
            <p:spPr>
              <a:xfrm rot="10800000" flipH="1" flipV="1">
                <a:off x="-2088000" y="1368000"/>
                <a:ext cx="1980000" cy="82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Listen erstellen</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Wechseln Sie die Textebene</a:t>
                </a:r>
              </a:p>
              <a:p>
                <a:pPr marL="0" marR="0" lvl="0" indent="0" algn="r" defTabSz="905951"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im Menü über: </a:t>
                </a:r>
                <a:br>
                  <a:rPr lang="de-DE" sz="1200" b="0" baseline="0" dirty="0">
                    <a:solidFill>
                      <a:schemeClr val="tx1"/>
                    </a:solidFill>
                    <a:latin typeface="+mn-lt"/>
                  </a:rPr>
                </a:br>
                <a:r>
                  <a:rPr lang="de-DE" sz="1200" b="1" baseline="0" dirty="0">
                    <a:solidFill>
                      <a:schemeClr val="tx1"/>
                    </a:solidFill>
                    <a:latin typeface="+mn-lt"/>
                  </a:rPr>
                  <a:t>Start &gt; Absatz &gt; Listenebene erhöhen/verringern</a:t>
                </a:r>
              </a:p>
            </p:txBody>
          </p:sp>
          <p:pic>
            <p:nvPicPr>
              <p:cNvPr id="27" name="Bild // Listenebene verringern"/>
              <p:cNvPicPr>
                <a:picLocks noChangeAspect="1"/>
              </p:cNvPicPr>
              <p:nvPr userDrawn="1"/>
            </p:nvPicPr>
            <p:blipFill>
              <a:blip r:embed="rId18"/>
              <a:stretch>
                <a:fillRect/>
              </a:stretch>
            </p:blipFill>
            <p:spPr>
              <a:xfrm>
                <a:off x="-963360" y="3291874"/>
                <a:ext cx="855360" cy="396000"/>
              </a:xfrm>
              <a:prstGeom prst="rect">
                <a:avLst/>
              </a:prstGeom>
            </p:spPr>
          </p:pic>
          <p:pic>
            <p:nvPicPr>
              <p:cNvPr id="28" name="Bild // Listenebene erhöhen"/>
              <p:cNvPicPr>
                <a:picLocks noChangeAspect="1"/>
              </p:cNvPicPr>
              <p:nvPr userDrawn="1"/>
            </p:nvPicPr>
            <p:blipFill>
              <a:blip r:embed="rId19"/>
              <a:stretch>
                <a:fillRect/>
              </a:stretch>
            </p:blipFill>
            <p:spPr>
              <a:xfrm>
                <a:off x="-963360" y="2787874"/>
                <a:ext cx="855360" cy="396000"/>
              </a:xfrm>
              <a:prstGeom prst="rect">
                <a:avLst/>
              </a:prstGeom>
            </p:spPr>
          </p:pic>
        </p:grpSp>
        <p:sp>
          <p:nvSpPr>
            <p:cNvPr id="14" name="Zurücksetzen"/>
            <p:cNvSpPr txBox="1"/>
            <p:nvPr userDrawn="1"/>
          </p:nvSpPr>
          <p:spPr>
            <a:xfrm rot="10800000" flipH="1" flipV="1">
              <a:off x="9252000" y="648000"/>
              <a:ext cx="1944000" cy="61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Folie in Ursprungsform </a:t>
              </a:r>
            </a:p>
            <a:p>
              <a:pPr indent="0" algn="l">
                <a:lnSpc>
                  <a:spcPct val="100000"/>
                </a:lnSpc>
                <a:spcBef>
                  <a:spcPts val="0"/>
                </a:spcBef>
                <a:spcAft>
                  <a:spcPts val="0"/>
                </a:spcAft>
              </a:pPr>
              <a:r>
                <a:rPr lang="de-DE" sz="1200" b="0" baseline="0" dirty="0">
                  <a:solidFill>
                    <a:schemeClr val="tx1"/>
                  </a:solidFill>
                  <a:latin typeface="+mn-lt"/>
                </a:rPr>
                <a:t>bringen über Menü:</a:t>
              </a:r>
            </a:p>
            <a:p>
              <a:pPr indent="0" algn="l">
                <a:lnSpc>
                  <a:spcPct val="100000"/>
                </a:lnSpc>
                <a:spcBef>
                  <a:spcPts val="0"/>
                </a:spcBef>
                <a:spcAft>
                  <a:spcPts val="0"/>
                </a:spcAft>
              </a:pPr>
              <a:r>
                <a:rPr lang="de-DE" sz="1200" b="1" baseline="0" dirty="0">
                  <a:solidFill>
                    <a:schemeClr val="tx1"/>
                  </a:solidFill>
                  <a:latin typeface="+mn-lt"/>
                </a:rPr>
                <a:t>Start &gt; Folien &gt; Zurücksetzen</a:t>
              </a:r>
            </a:p>
          </p:txBody>
        </p:sp>
        <p:sp>
          <p:nvSpPr>
            <p:cNvPr id="15" name="Hilfslinien"/>
            <p:cNvSpPr txBox="1"/>
            <p:nvPr userDrawn="1"/>
          </p:nvSpPr>
          <p:spPr>
            <a:xfrm rot="10800000" flipH="1" flipV="1">
              <a:off x="431801" y="-468000"/>
              <a:ext cx="82804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rPr>
                <a:t>Hilfslinien anzeigen über Menü: </a:t>
              </a:r>
              <a:r>
                <a:rPr kumimoji="0" lang="de-DE" sz="1200" b="1" i="0" u="none" strike="noStrike" kern="1200" cap="none" spc="0" normalizeH="0" baseline="0" noProof="0" dirty="0">
                  <a:ln>
                    <a:noFill/>
                  </a:ln>
                  <a:solidFill>
                    <a:schemeClr val="tx1"/>
                  </a:solidFill>
                  <a:effectLst/>
                  <a:uLnTx/>
                  <a:uFillTx/>
                  <a:latin typeface="+mn-lt"/>
                  <a:ea typeface="+mn-ea"/>
                  <a:cs typeface="+mn-cs"/>
                </a:rPr>
                <a:t>Ansicht &gt; Anzeigen &gt; Haken bei Führungslinien setzen</a:t>
              </a:r>
            </a:p>
          </p:txBody>
        </p:sp>
        <p:sp>
          <p:nvSpPr>
            <p:cNvPr id="16" name="Fußzeile"/>
            <p:cNvSpPr txBox="1"/>
            <p:nvPr userDrawn="1"/>
          </p:nvSpPr>
          <p:spPr>
            <a:xfrm rot="10800000" flipH="1" flipV="1">
              <a:off x="431800" y="5255998"/>
              <a:ext cx="8280400" cy="360001"/>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33419" rtl="0" eaLnBrk="1" fontAlgn="auto" latinLnBrk="0" hangingPunct="1">
                <a:lnSpc>
                  <a:spcPct val="100000"/>
                </a:lnSpc>
                <a:spcBef>
                  <a:spcPts val="0"/>
                </a:spcBef>
                <a:spcAft>
                  <a:spcPts val="0"/>
                </a:spcAft>
                <a:buClrTx/>
                <a:buSzTx/>
                <a:buFontTx/>
                <a:buNone/>
                <a:tabLst/>
                <a:defRPr/>
              </a:pPr>
              <a:r>
                <a:rPr lang="de-DE" sz="1200" b="0" baseline="0" dirty="0">
                  <a:solidFill>
                    <a:schemeClr val="tx1"/>
                  </a:solidFill>
                  <a:latin typeface="+mn-lt"/>
                </a:rPr>
                <a:t>Fußzeile anpassen: </a:t>
              </a:r>
              <a:r>
                <a:rPr lang="de-DE" sz="1200" b="1" baseline="0" dirty="0">
                  <a:solidFill>
                    <a:schemeClr val="tx1"/>
                  </a:solidFill>
                  <a:latin typeface="+mn-lt"/>
                </a:rPr>
                <a:t>Einfügen &gt; Text &gt; Kopf- und Fußzeile</a:t>
              </a:r>
            </a:p>
          </p:txBody>
        </p:sp>
        <p:sp>
          <p:nvSpPr>
            <p:cNvPr id="30" name="Layoutwechsel"/>
            <p:cNvSpPr txBox="1"/>
            <p:nvPr userDrawn="1"/>
          </p:nvSpPr>
          <p:spPr>
            <a:xfrm rot="10800000" flipH="1" flipV="1">
              <a:off x="9252000" y="2283786"/>
              <a:ext cx="1944000" cy="61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200" b="0" baseline="0" dirty="0">
                  <a:solidFill>
                    <a:schemeClr val="tx1"/>
                  </a:solidFill>
                  <a:latin typeface="+mn-lt"/>
                </a:rPr>
                <a:t>Wechsel des Folienlayouts </a:t>
              </a:r>
              <a:br>
                <a:rPr lang="de-DE" sz="1200" b="0" baseline="0" dirty="0">
                  <a:solidFill>
                    <a:schemeClr val="tx1"/>
                  </a:solidFill>
                  <a:latin typeface="+mn-lt"/>
                </a:rPr>
              </a:br>
              <a:r>
                <a:rPr lang="de-DE" sz="1200" b="0" baseline="0" dirty="0">
                  <a:solidFill>
                    <a:schemeClr val="tx1"/>
                  </a:solidFill>
                  <a:latin typeface="+mn-lt"/>
                </a:rPr>
                <a:t>im Menü über:</a:t>
              </a:r>
            </a:p>
            <a:p>
              <a:pPr marL="0" marR="0" lvl="0" indent="0" algn="l" defTabSz="905951" rtl="0" eaLnBrk="1" fontAlgn="auto" latinLnBrk="0" hangingPunct="1">
                <a:lnSpc>
                  <a:spcPct val="100000"/>
                </a:lnSpc>
                <a:spcBef>
                  <a:spcPts val="0"/>
                </a:spcBef>
                <a:spcAft>
                  <a:spcPts val="0"/>
                </a:spcAft>
                <a:buClrTx/>
                <a:buSzTx/>
                <a:buFontTx/>
                <a:buNone/>
                <a:tabLst/>
                <a:defRPr/>
              </a:pPr>
              <a:r>
                <a:rPr lang="de-DE" sz="1200" b="1" baseline="0" dirty="0">
                  <a:solidFill>
                    <a:schemeClr val="tx1"/>
                  </a:solidFill>
                  <a:latin typeface="+mn-lt"/>
                </a:rPr>
                <a:t>Start &gt; Folien &gt; Layout</a:t>
              </a:r>
            </a:p>
          </p:txBody>
        </p:sp>
      </p:grpSp>
      <p:cxnSp>
        <p:nvCxnSpPr>
          <p:cNvPr id="17" name="Gerader Verbinder 16">
            <a:extLst>
              <a:ext uri="{FF2B5EF4-FFF2-40B4-BE49-F238E27FC236}">
                <a16:creationId xmlns:a16="http://schemas.microsoft.com/office/drawing/2014/main" id="{F61B1FA0-8233-4248-B899-BF9702E3E986}"/>
              </a:ext>
            </a:extLst>
          </p:cNvPr>
          <p:cNvCxnSpPr/>
          <p:nvPr userDrawn="1"/>
        </p:nvCxnSpPr>
        <p:spPr>
          <a:xfrm>
            <a:off x="0" y="44856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289C4D98-9606-4382-895C-2F9999CA3289}"/>
              </a:ext>
            </a:extLst>
          </p:cNvPr>
          <p:cNvPicPr>
            <a:picLocks noChangeAspect="1"/>
          </p:cNvPicPr>
          <p:nvPr userDrawn="1"/>
        </p:nvPicPr>
        <p:blipFill>
          <a:blip r:embed="rId20"/>
          <a:stretch>
            <a:fillRect/>
          </a:stretch>
        </p:blipFill>
        <p:spPr>
          <a:xfrm>
            <a:off x="7308000" y="4679640"/>
            <a:ext cx="1512000" cy="288720"/>
          </a:xfrm>
          <a:prstGeom prst="rect">
            <a:avLst/>
          </a:prstGeom>
        </p:spPr>
      </p:pic>
    </p:spTree>
    <p:extLst>
      <p:ext uri="{BB962C8B-B14F-4D97-AF65-F5344CB8AC3E}">
        <p14:creationId xmlns:p14="http://schemas.microsoft.com/office/powerpoint/2010/main" val="75041921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67" r:id="rId5"/>
    <p:sldLayoutId id="2147483658" r:id="rId6"/>
    <p:sldLayoutId id="2147483659" r:id="rId7"/>
    <p:sldLayoutId id="2147483660" r:id="rId8"/>
    <p:sldLayoutId id="2147483661" r:id="rId9"/>
    <p:sldLayoutId id="2147483663" r:id="rId10"/>
    <p:sldLayoutId id="2147483662" r:id="rId11"/>
    <p:sldLayoutId id="2147483664" r:id="rId12"/>
    <p:sldLayoutId id="2147483665" r:id="rId13"/>
    <p:sldLayoutId id="2147483666" r:id="rId14"/>
    <p:sldLayoutId id="2147483654" r:id="rId15"/>
    <p:sldLayoutId id="2147483655" r:id="rId16"/>
  </p:sldLayoutIdLst>
  <p:hf hdr="0" dt="0"/>
  <p:txStyles>
    <p:titleStyle>
      <a:lvl1pPr marL="0" indent="0" algn="l" defTabSz="685800" rtl="0" eaLnBrk="1" latinLnBrk="0" hangingPunct="1">
        <a:lnSpc>
          <a:spcPct val="100000"/>
        </a:lnSpc>
        <a:spcBef>
          <a:spcPts val="0"/>
        </a:spcBef>
        <a:buFont typeface="Arial" panose="020B0604020202020204" pitchFamily="34" charset="0"/>
        <a:buNone/>
        <a:defRPr sz="2700" b="0" kern="1200" baseline="0">
          <a:solidFill>
            <a:schemeClr val="tx2"/>
          </a:solidFill>
          <a:latin typeface="+mn-lt"/>
          <a:ea typeface="+mj-ea"/>
          <a:cs typeface="+mj-cs"/>
        </a:defRPr>
      </a:lvl1pPr>
    </p:titleStyle>
    <p:body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2" userDrawn="1">
          <p15:clr>
            <a:srgbClr val="5ACBF0"/>
          </p15:clr>
        </p15:guide>
        <p15:guide id="2" pos="5059" userDrawn="1">
          <p15:clr>
            <a:srgbClr val="5ACBF0"/>
          </p15:clr>
        </p15:guide>
        <p15:guide id="3" orient="horz" pos="245" userDrawn="1">
          <p15:clr>
            <a:srgbClr val="5ACBF0"/>
          </p15:clr>
        </p15:guide>
        <p15:guide id="4" orient="horz" pos="2700" userDrawn="1">
          <p15:clr>
            <a:srgbClr val="5ACBF0"/>
          </p15:clr>
        </p15:guide>
        <p15:guide id="5" pos="5443"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785/0220120032" TargetMode="External"/><Relationship Id="rId3" Type="http://schemas.openxmlformats.org/officeDocument/2006/relationships/hyperlink" Target="http://www.alparray.ethz.ch/" TargetMode="External"/><Relationship Id="rId7" Type="http://schemas.openxmlformats.org/officeDocument/2006/relationships/hyperlink" Target="http://dx.doi.org/10.1093/gji/ggv505"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hyperlink" Target="https://doi.org/10.1111/j.1365-246X.2004.02153.x" TargetMode="External"/><Relationship Id="rId5" Type="http://schemas.openxmlformats.org/officeDocument/2006/relationships/hyperlink" Target="https://doi.org/10.1111/j.1365-246X.1995.tb07012.x" TargetMode="External"/><Relationship Id="rId4" Type="http://schemas.openxmlformats.org/officeDocument/2006/relationships/hyperlink" Target="https://doi.org/10.1111/j.1365-246X.2009.04331.x"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3F806E7C-E56D-41BC-8AA6-00785CAB7568}"/>
              </a:ext>
            </a:extLst>
          </p:cNvPr>
          <p:cNvSpPr>
            <a:spLocks noGrp="1"/>
          </p:cNvSpPr>
          <p:nvPr>
            <p:ph type="subTitle" idx="1"/>
          </p:nvPr>
        </p:nvSpPr>
        <p:spPr>
          <a:xfrm>
            <a:off x="468000" y="4500941"/>
            <a:ext cx="7560000" cy="324000"/>
          </a:xfrm>
        </p:spPr>
        <p:txBody>
          <a:bodyPr/>
          <a:lstStyle/>
          <a:p>
            <a:r>
              <a:rPr lang="en-US" noProof="0" dirty="0"/>
              <a:t>Marcel Paffrath, Wolfgang </a:t>
            </a:r>
            <a:r>
              <a:rPr lang="en-US" noProof="0" dirty="0" err="1"/>
              <a:t>Friederich</a:t>
            </a:r>
            <a:r>
              <a:rPr lang="en-US" noProof="0" dirty="0"/>
              <a:t> and the AlpArray Working Group</a:t>
            </a:r>
          </a:p>
        </p:txBody>
      </p:sp>
      <p:sp>
        <p:nvSpPr>
          <p:cNvPr id="4" name="Titel 3">
            <a:extLst>
              <a:ext uri="{FF2B5EF4-FFF2-40B4-BE49-F238E27FC236}">
                <a16:creationId xmlns:a16="http://schemas.microsoft.com/office/drawing/2014/main" id="{591F5E70-F6F5-4247-85F2-66AA884FA4A4}"/>
              </a:ext>
            </a:extLst>
          </p:cNvPr>
          <p:cNvSpPr>
            <a:spLocks noGrp="1"/>
          </p:cNvSpPr>
          <p:nvPr>
            <p:ph type="title"/>
          </p:nvPr>
        </p:nvSpPr>
        <p:spPr>
          <a:xfrm>
            <a:off x="467999" y="3795886"/>
            <a:ext cx="5973597" cy="980806"/>
          </a:xfrm>
        </p:spPr>
        <p:txBody>
          <a:bodyPr/>
          <a:lstStyle/>
          <a:p>
            <a:r>
              <a:rPr lang="en-GB" sz="1600" dirty="0"/>
              <a:t>P-wave travel time tomography of the Alpine upper mantle using </a:t>
            </a:r>
            <a:r>
              <a:rPr lang="en-GB" sz="1600" dirty="0" err="1"/>
              <a:t>AlpArray</a:t>
            </a:r>
            <a:r>
              <a:rPr lang="en-GB" sz="1600" dirty="0"/>
              <a:t> seismic network data</a:t>
            </a:r>
          </a:p>
        </p:txBody>
      </p:sp>
      <p:pic>
        <p:nvPicPr>
          <p:cNvPr id="1028" name="Picture 4" descr="AlpArrrayLogo">
            <a:extLst>
              <a:ext uri="{FF2B5EF4-FFF2-40B4-BE49-F238E27FC236}">
                <a16:creationId xmlns:a16="http://schemas.microsoft.com/office/drawing/2014/main" id="{0B22DF91-5306-46C1-A974-F9053BD96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373" y="4387646"/>
            <a:ext cx="706181" cy="46809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F98E6463-4277-4B88-B1AF-51E6ACEDADB9}"/>
              </a:ext>
            </a:extLst>
          </p:cNvPr>
          <p:cNvPicPr>
            <a:picLocks noChangeAspect="1"/>
          </p:cNvPicPr>
          <p:nvPr/>
        </p:nvPicPr>
        <p:blipFill>
          <a:blip r:embed="rId4"/>
          <a:stretch>
            <a:fillRect/>
          </a:stretch>
        </p:blipFill>
        <p:spPr>
          <a:xfrm>
            <a:off x="7149340" y="4371950"/>
            <a:ext cx="706182" cy="575558"/>
          </a:xfrm>
          <a:prstGeom prst="rect">
            <a:avLst/>
          </a:prstGeom>
        </p:spPr>
      </p:pic>
      <p:pic>
        <p:nvPicPr>
          <p:cNvPr id="20" name="Grafik 19">
            <a:extLst>
              <a:ext uri="{FF2B5EF4-FFF2-40B4-BE49-F238E27FC236}">
                <a16:creationId xmlns:a16="http://schemas.microsoft.com/office/drawing/2014/main" id="{CF155CEF-597D-46E8-81E3-774182A8767C}"/>
              </a:ext>
            </a:extLst>
          </p:cNvPr>
          <p:cNvPicPr>
            <a:picLocks noChangeAspect="1"/>
          </p:cNvPicPr>
          <p:nvPr/>
        </p:nvPicPr>
        <p:blipFill>
          <a:blip r:embed="rId5"/>
          <a:stretch>
            <a:fillRect/>
          </a:stretch>
        </p:blipFill>
        <p:spPr>
          <a:xfrm>
            <a:off x="7114151" y="3926409"/>
            <a:ext cx="1443195" cy="364739"/>
          </a:xfrm>
          <a:prstGeom prst="rect">
            <a:avLst/>
          </a:prstGeom>
        </p:spPr>
      </p:pic>
      <p:pic>
        <p:nvPicPr>
          <p:cNvPr id="29" name="Grafik 28">
            <a:extLst>
              <a:ext uri="{FF2B5EF4-FFF2-40B4-BE49-F238E27FC236}">
                <a16:creationId xmlns:a16="http://schemas.microsoft.com/office/drawing/2014/main" id="{6F5A233C-7D62-4803-8EA8-2AADEA6BBD27}"/>
              </a:ext>
            </a:extLst>
          </p:cNvPr>
          <p:cNvPicPr>
            <a:picLocks noChangeAspect="1"/>
          </p:cNvPicPr>
          <p:nvPr/>
        </p:nvPicPr>
        <p:blipFill>
          <a:blip r:embed="rId6"/>
          <a:stretch>
            <a:fillRect/>
          </a:stretch>
        </p:blipFill>
        <p:spPr>
          <a:xfrm>
            <a:off x="7153698" y="3341649"/>
            <a:ext cx="1403648" cy="463984"/>
          </a:xfrm>
          <a:prstGeom prst="rect">
            <a:avLst/>
          </a:prstGeom>
        </p:spPr>
      </p:pic>
      <p:pic>
        <p:nvPicPr>
          <p:cNvPr id="9" name="Bildplatzhalter 8">
            <a:extLst>
              <a:ext uri="{FF2B5EF4-FFF2-40B4-BE49-F238E27FC236}">
                <a16:creationId xmlns:a16="http://schemas.microsoft.com/office/drawing/2014/main" id="{211A3A60-2D55-421B-8A48-E8C4B33B8461}"/>
              </a:ext>
            </a:extLst>
          </p:cNvPr>
          <p:cNvPicPr>
            <a:picLocks noGrp="1" noChangeAspect="1"/>
          </p:cNvPicPr>
          <p:nvPr>
            <p:ph type="pic" sz="quarter" idx="13"/>
          </p:nvPr>
        </p:nvPicPr>
        <p:blipFill>
          <a:blip r:embed="rId7"/>
          <a:srcRect/>
          <a:stretch/>
        </p:blipFill>
        <p:spPr>
          <a:xfrm>
            <a:off x="-1" y="768"/>
            <a:ext cx="8182800" cy="3184461"/>
          </a:xfrm>
        </p:spPr>
      </p:pic>
      <p:sp>
        <p:nvSpPr>
          <p:cNvPr id="10" name="Rechteck 9">
            <a:extLst>
              <a:ext uri="{FF2B5EF4-FFF2-40B4-BE49-F238E27FC236}">
                <a16:creationId xmlns:a16="http://schemas.microsoft.com/office/drawing/2014/main" id="{FDDB4D7B-55B7-4B98-9FE3-346B76C18EA4}"/>
              </a:ext>
            </a:extLst>
          </p:cNvPr>
          <p:cNvSpPr/>
          <p:nvPr/>
        </p:nvSpPr>
        <p:spPr>
          <a:xfrm>
            <a:off x="7138348"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3426932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AA28EA5-6F48-477D-8B57-800438E97D91}"/>
              </a:ext>
            </a:extLst>
          </p:cNvPr>
          <p:cNvSpPr>
            <a:spLocks noGrp="1"/>
          </p:cNvSpPr>
          <p:nvPr>
            <p:ph type="title"/>
          </p:nvPr>
        </p:nvSpPr>
        <p:spPr/>
        <p:txBody>
          <a:bodyPr/>
          <a:lstStyle/>
          <a:p>
            <a:r>
              <a:rPr lang="de-DE" dirty="0"/>
              <a:t>RESULTS</a:t>
            </a:r>
          </a:p>
        </p:txBody>
      </p:sp>
      <p:sp>
        <p:nvSpPr>
          <p:cNvPr id="9" name="Textplatzhalter 8">
            <a:extLst>
              <a:ext uri="{FF2B5EF4-FFF2-40B4-BE49-F238E27FC236}">
                <a16:creationId xmlns:a16="http://schemas.microsoft.com/office/drawing/2014/main" id="{A0E3EDC6-0560-47A0-A72A-90CD7462D0C9}"/>
              </a:ext>
            </a:extLst>
          </p:cNvPr>
          <p:cNvSpPr>
            <a:spLocks noGrp="1"/>
          </p:cNvSpPr>
          <p:nvPr>
            <p:ph type="body" sz="quarter" idx="10"/>
          </p:nvPr>
        </p:nvSpPr>
        <p:spPr/>
        <p:txBody>
          <a:bodyPr/>
          <a:lstStyle/>
          <a:p>
            <a:r>
              <a:rPr lang="de-DE" dirty="0"/>
              <a:t>Interpretation and </a:t>
            </a:r>
            <a:r>
              <a:rPr lang="de-DE" dirty="0" err="1"/>
              <a:t>comparison</a:t>
            </a:r>
            <a:endParaRPr lang="de-DE" dirty="0"/>
          </a:p>
        </p:txBody>
      </p:sp>
      <p:sp>
        <p:nvSpPr>
          <p:cNvPr id="4" name="Fußzeilenplatzhalter 3">
            <a:extLst>
              <a:ext uri="{FF2B5EF4-FFF2-40B4-BE49-F238E27FC236}">
                <a16:creationId xmlns:a16="http://schemas.microsoft.com/office/drawing/2014/main" id="{68222238-574A-4286-89CF-0287E0EBDA95}"/>
              </a:ext>
            </a:extLst>
          </p:cNvPr>
          <p:cNvSpPr>
            <a:spLocks noGrp="1"/>
          </p:cNvSpPr>
          <p:nvPr>
            <p:ph type="ftr" sz="quarter" idx="4294967295"/>
          </p:nvPr>
        </p:nvSpPr>
        <p:spPr>
          <a:xfrm>
            <a:off x="0" y="4751388"/>
            <a:ext cx="6299200" cy="107950"/>
          </a:xfrm>
        </p:spPr>
        <p:txBody>
          <a:bodyPr/>
          <a:lstStyle/>
          <a:p>
            <a:r>
              <a:rPr lang="de-DE"/>
              <a:t>Titel | ggf. weitere Angaben</a:t>
            </a:r>
            <a:endParaRPr lang="de-DE" dirty="0"/>
          </a:p>
        </p:txBody>
      </p:sp>
      <p:sp>
        <p:nvSpPr>
          <p:cNvPr id="5" name="Foliennummernplatzhalter 4">
            <a:extLst>
              <a:ext uri="{FF2B5EF4-FFF2-40B4-BE49-F238E27FC236}">
                <a16:creationId xmlns:a16="http://schemas.microsoft.com/office/drawing/2014/main" id="{9F0FCC3E-16CB-4970-BD71-9D4AA1B5779D}"/>
              </a:ext>
            </a:extLst>
          </p:cNvPr>
          <p:cNvSpPr>
            <a:spLocks noGrp="1"/>
          </p:cNvSpPr>
          <p:nvPr>
            <p:ph type="sldNum" sz="quarter" idx="4294967295"/>
          </p:nvPr>
        </p:nvSpPr>
        <p:spPr>
          <a:xfrm>
            <a:off x="0" y="4751388"/>
            <a:ext cx="252413" cy="107950"/>
          </a:xfrm>
        </p:spPr>
        <p:txBody>
          <a:bodyPr/>
          <a:lstStyle/>
          <a:p>
            <a:fld id="{6C8FC03C-C266-4645-ABC5-645062898383}" type="slidenum">
              <a:rPr lang="de-DE" smtClean="0"/>
              <a:pPr/>
              <a:t>10</a:t>
            </a:fld>
            <a:r>
              <a:rPr lang="de-DE"/>
              <a:t> </a:t>
            </a:r>
            <a:endParaRPr lang="de-DE" dirty="0"/>
          </a:p>
        </p:txBody>
      </p:sp>
    </p:spTree>
    <p:extLst>
      <p:ext uri="{BB962C8B-B14F-4D97-AF65-F5344CB8AC3E}">
        <p14:creationId xmlns:p14="http://schemas.microsoft.com/office/powerpoint/2010/main" val="3504995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11</a:t>
            </a:fld>
            <a:r>
              <a:rPr lang="de-DE"/>
              <a:t> </a:t>
            </a:r>
            <a:endParaRPr lang="de-DE" dirty="0"/>
          </a:p>
        </p:txBody>
      </p:sp>
      <p:sp>
        <p:nvSpPr>
          <p:cNvPr id="7" name="Fußzeilenplatzhalter 3">
            <a:extLst>
              <a:ext uri="{FF2B5EF4-FFF2-40B4-BE49-F238E27FC236}">
                <a16:creationId xmlns:a16="http://schemas.microsoft.com/office/drawing/2014/main" id="{8F1881E9-F082-4F39-B2EA-65A3BAF075A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10" name="Textfeld 9">
            <a:extLst>
              <a:ext uri="{FF2B5EF4-FFF2-40B4-BE49-F238E27FC236}">
                <a16:creationId xmlns:a16="http://schemas.microsoft.com/office/drawing/2014/main" id="{1E691B6F-D18B-4B36-BE6E-550BA344E8FE}"/>
              </a:ext>
            </a:extLst>
          </p:cNvPr>
          <p:cNvSpPr txBox="1"/>
          <p:nvPr/>
        </p:nvSpPr>
        <p:spPr>
          <a:xfrm>
            <a:off x="8429778" y="80668"/>
            <a:ext cx="492443" cy="369332"/>
          </a:xfrm>
          <a:prstGeom prst="rect">
            <a:avLst/>
          </a:prstGeom>
          <a:noFill/>
        </p:spPr>
        <p:txBody>
          <a:bodyPr wrap="none" rtlCol="0">
            <a:spAutoFit/>
          </a:bodyPr>
          <a:lstStyle/>
          <a:p>
            <a:r>
              <a:rPr lang="de-DE" sz="1800" dirty="0">
                <a:solidFill>
                  <a:schemeClr val="bg2"/>
                </a:solidFill>
              </a:rPr>
              <a:t>HF</a:t>
            </a:r>
            <a:endParaRPr lang="en-GB" sz="1800" dirty="0">
              <a:solidFill>
                <a:schemeClr val="bg2"/>
              </a:solidFill>
            </a:endParaRPr>
          </a:p>
        </p:txBody>
      </p:sp>
      <p:sp>
        <p:nvSpPr>
          <p:cNvPr id="16" name="Titel 11">
            <a:extLst>
              <a:ext uri="{FF2B5EF4-FFF2-40B4-BE49-F238E27FC236}">
                <a16:creationId xmlns:a16="http://schemas.microsoft.com/office/drawing/2014/main" id="{5A83DD6D-45AB-47ED-9593-FB750AF86F29}"/>
              </a:ext>
            </a:extLst>
          </p:cNvPr>
          <p:cNvSpPr>
            <a:spLocks noGrp="1"/>
          </p:cNvSpPr>
          <p:nvPr>
            <p:ph type="title"/>
          </p:nvPr>
        </p:nvSpPr>
        <p:spPr>
          <a:xfrm>
            <a:off x="221779" y="90588"/>
            <a:ext cx="7560000" cy="468000"/>
          </a:xfrm>
        </p:spPr>
        <p:txBody>
          <a:bodyPr/>
          <a:lstStyle/>
          <a:p>
            <a:r>
              <a:rPr lang="en-US" sz="2000" dirty="0"/>
              <a:t>Model interpretation on 2% velocity increase contour lines</a:t>
            </a:r>
            <a:endParaRPr lang="en-US" sz="2000" noProof="0" dirty="0"/>
          </a:p>
        </p:txBody>
      </p:sp>
      <p:pic>
        <p:nvPicPr>
          <p:cNvPr id="2" name="model_v4">
            <a:hlinkClick r:id="" action="ppaction://media"/>
            <a:extLst>
              <a:ext uri="{FF2B5EF4-FFF2-40B4-BE49-F238E27FC236}">
                <a16:creationId xmlns:a16="http://schemas.microsoft.com/office/drawing/2014/main" id="{125F5EC6-ACF5-43E1-80D4-27B3C8DA8E8F}"/>
              </a:ext>
            </a:extLst>
          </p:cNvPr>
          <p:cNvPicPr>
            <a:picLocks noChangeAspect="1"/>
          </p:cNvPicPr>
          <p:nvPr>
            <a:videoFile r:link="rId2"/>
            <p:extLst>
              <p:ext uri="{DAA4B4D4-6D71-4841-9C94-3DE7FCFB9230}">
                <p14:media xmlns:p14="http://schemas.microsoft.com/office/powerpoint/2010/main" r:embed="rId1">
                  <p14:bmkLst>
                    <p14:bmk name="Textmarke 1" time="5152.9951"/>
                    <p14:bmk name="Textmarke 2" time="9944.9524"/>
                    <p14:bmk name="Textmarke 3" time="12701.9689"/>
                    <p14:bmk name="Textmarke 4" time="14933.8394"/>
                    <p14:bmk name="Textmarke 5" time="17461.1046"/>
                    <p14:bmk name="Textmarke 6" time="20021.1913"/>
                  </p14:bmkLst>
                </p14:media>
              </p:ext>
            </p:extLst>
          </p:nvPr>
        </p:nvPicPr>
        <p:blipFill>
          <a:blip r:embed="rId5"/>
          <a:stretch>
            <a:fillRect/>
          </a:stretch>
        </p:blipFill>
        <p:spPr>
          <a:xfrm>
            <a:off x="202329" y="483518"/>
            <a:ext cx="8739341" cy="3621668"/>
          </a:xfrm>
          <a:prstGeom prst="rect">
            <a:avLst/>
          </a:prstGeom>
        </p:spPr>
      </p:pic>
      <p:sp>
        <p:nvSpPr>
          <p:cNvPr id="8" name="Rechteck 7">
            <a:extLst>
              <a:ext uri="{FF2B5EF4-FFF2-40B4-BE49-F238E27FC236}">
                <a16:creationId xmlns:a16="http://schemas.microsoft.com/office/drawing/2014/main" id="{28511285-D2FC-4315-8C2D-9B938C52F29F}"/>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
        <p:nvSpPr>
          <p:cNvPr id="11" name="Fußzeilenplatzhalter 3">
            <a:extLst>
              <a:ext uri="{FF2B5EF4-FFF2-40B4-BE49-F238E27FC236}">
                <a16:creationId xmlns:a16="http://schemas.microsoft.com/office/drawing/2014/main" id="{AABDCB8E-B5F2-41A0-84CC-FA439B4F7AE4}"/>
              </a:ext>
            </a:extLst>
          </p:cNvPr>
          <p:cNvSpPr txBox="1">
            <a:spLocks/>
          </p:cNvSpPr>
          <p:nvPr/>
        </p:nvSpPr>
        <p:spPr>
          <a:xfrm>
            <a:off x="5311529" y="4215325"/>
            <a:ext cx="3630141" cy="108000"/>
          </a:xfrm>
          <a:prstGeom prst="rect">
            <a:avLst/>
          </a:prstGeom>
        </p:spPr>
        <p:txBody>
          <a:bodyPr vert="horz" lIns="0" tIns="0" rIns="0" bIns="0" rtlCol="0" anchor="ctr" anchorCtr="0">
            <a:noAutofit/>
          </a:bodyPr>
          <a:lstStyle>
            <a:defPPr>
              <a:defRPr lang="de-DE"/>
            </a:defPPr>
            <a:lvl1pPr marL="0" indent="0" algn="l" defTabSz="685800" rtl="0" eaLnBrk="1" latinLnBrk="0" hangingPunct="1">
              <a:lnSpc>
                <a:spcPct val="100000"/>
              </a:lnSpc>
              <a:spcBef>
                <a:spcPts val="0"/>
              </a:spcBef>
              <a:buFont typeface="Arial" panose="020B0604020202020204" pitchFamily="34" charset="0"/>
              <a:buNone/>
              <a:defRPr sz="900" kern="1200" baseline="0">
                <a:solidFill>
                  <a:schemeClr val="tx2"/>
                </a:solidFill>
                <a:latin typeface="+mn-lt"/>
                <a:ea typeface="+mn-ea"/>
                <a:cs typeface="+mn-cs"/>
              </a:defRPr>
            </a:lvl1pPr>
            <a:lvl2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2pPr>
            <a:lvl3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3pPr>
            <a:lvl4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4pPr>
            <a:lvl5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5pPr>
            <a:lvl6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6pPr>
            <a:lvl7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7pPr>
            <a:lvl8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8pPr>
            <a:lvl9pPr marL="0" indent="0" algn="l" defTabSz="685800" rtl="0" eaLnBrk="1" latinLnBrk="0" hangingPunct="1">
              <a:lnSpc>
                <a:spcPct val="100000"/>
              </a:lnSpc>
              <a:spcBef>
                <a:spcPts val="0"/>
              </a:spcBef>
              <a:defRPr sz="1200" kern="1200" baseline="0">
                <a:solidFill>
                  <a:schemeClr val="tx1"/>
                </a:solidFill>
                <a:latin typeface="+mn-lt"/>
                <a:ea typeface="+mn-ea"/>
                <a:cs typeface="+mn-cs"/>
              </a:defRPr>
            </a:lvl9pPr>
          </a:lstStyle>
          <a:p>
            <a:pPr algn="r"/>
            <a:r>
              <a:rPr lang="en-US" sz="800" dirty="0"/>
              <a:t>Interpreted with the gracious help of Stefan Schmid and Mark Handy</a:t>
            </a:r>
            <a:endParaRPr lang="de-DE" sz="800" dirty="0"/>
          </a:p>
        </p:txBody>
      </p:sp>
    </p:spTree>
    <p:extLst>
      <p:ext uri="{BB962C8B-B14F-4D97-AF65-F5344CB8AC3E}">
        <p14:creationId xmlns:p14="http://schemas.microsoft.com/office/powerpoint/2010/main" val="19107263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MediaBookmark" delay="0">
                        <p:tgtEl>
                          <p14:bmkTgt spid="2" bmkName="Textmarke 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MediaBookmark" delay="0">
                      <p:tgtEl>
                        <p14:bmkTgt spid="2" bmkName="Textmarke 1"/>
                      </p:tgtEl>
                    </p:cond>
                  </p:nextCondLst>
                </p:seq>
                <p:seq concurrent="1" nextAc="seek">
                  <p:cTn id="42" restart="whenNotActive" fill="hold" evtFilter="cancelBubble" nodeType="interactiveSeq">
                    <p:stCondLst>
                      <p:cond evt="onMediaBookmark" delay="0">
                        <p:tgtEl>
                          <p14:bmkTgt spid="2" bmkName="Textmarke 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MediaBookmark" delay="0">
                      <p:tgtEl>
                        <p14:bmkTgt spid="2" bmkName="Textmarke 2"/>
                      </p:tgtEl>
                    </p:cond>
                  </p:nextCondLst>
                </p:seq>
                <p:seq concurrent="1" nextAc="seek">
                  <p:cTn id="47" restart="whenNotActive" fill="hold" evtFilter="cancelBubble" nodeType="interactiveSeq">
                    <p:stCondLst>
                      <p:cond evt="onMediaBookmark" delay="0">
                        <p:tgtEl>
                          <p14:bmkTgt spid="2" bmkName="Textmarke 3"/>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
                                            </p:tgtEl>
                                          </p:cBhvr>
                                        </p:cmd>
                                      </p:childTnLst>
                                    </p:cTn>
                                  </p:par>
                                </p:childTnLst>
                              </p:cTn>
                            </p:par>
                          </p:childTnLst>
                        </p:cTn>
                      </p:par>
                    </p:childTnLst>
                  </p:cTn>
                  <p:nextCondLst>
                    <p:cond evt="onMediaBookmark" delay="0">
                      <p:tgtEl>
                        <p14:bmkTgt spid="2" bmkName="Textmarke 3"/>
                      </p:tgtEl>
                    </p:cond>
                  </p:nextCondLst>
                </p:seq>
                <p:seq concurrent="1" nextAc="seek">
                  <p:cTn id="52" restart="whenNotActive" fill="hold" evtFilter="cancelBubble" nodeType="interactiveSeq">
                    <p:stCondLst>
                      <p:cond evt="onMediaBookmark" delay="0">
                        <p:tgtEl>
                          <p14:bmkTgt spid="2" bmkName="Textmarke 4"/>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
                                            </p:tgtEl>
                                          </p:cBhvr>
                                        </p:cmd>
                                      </p:childTnLst>
                                    </p:cTn>
                                  </p:par>
                                </p:childTnLst>
                              </p:cTn>
                            </p:par>
                          </p:childTnLst>
                        </p:cTn>
                      </p:par>
                    </p:childTnLst>
                  </p:cTn>
                  <p:nextCondLst>
                    <p:cond evt="onMediaBookmark" delay="0">
                      <p:tgtEl>
                        <p14:bmkTgt spid="2" bmkName="Textmarke 4"/>
                      </p:tgtEl>
                    </p:cond>
                  </p:nextCondLst>
                </p:seq>
                <p:seq concurrent="1" nextAc="seek">
                  <p:cTn id="57" restart="whenNotActive" fill="hold" evtFilter="cancelBubble" nodeType="interactiveSeq">
                    <p:stCondLst>
                      <p:cond evt="onMediaBookmark" delay="0">
                        <p:tgtEl>
                          <p14:bmkTgt spid="2" bmkName="Textmarke 5"/>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2"/>
                                            </p:tgtEl>
                                          </p:cBhvr>
                                        </p:cmd>
                                      </p:childTnLst>
                                    </p:cTn>
                                  </p:par>
                                </p:childTnLst>
                              </p:cTn>
                            </p:par>
                          </p:childTnLst>
                        </p:cTn>
                      </p:par>
                    </p:childTnLst>
                  </p:cTn>
                  <p:nextCondLst>
                    <p:cond evt="onMediaBookmark" delay="0">
                      <p:tgtEl>
                        <p14:bmkTgt spid="2" bmkName="Textmarke 5"/>
                      </p:tgtEl>
                    </p:cond>
                  </p:nextCondLst>
                </p:seq>
                <p:seq concurrent="1" nextAc="seek">
                  <p:cTn id="62" restart="whenNotActive" fill="hold" evtFilter="cancelBubble" nodeType="interactiveSeq">
                    <p:stCondLst>
                      <p:cond evt="onMediaBookmark" delay="0">
                        <p:tgtEl>
                          <p14:bmkTgt spid="2" bmkName="Textmarke 6"/>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2"/>
                                            </p:tgtEl>
                                          </p:cBhvr>
                                        </p:cmd>
                                      </p:childTnLst>
                                    </p:cTn>
                                  </p:par>
                                </p:childTnLst>
                              </p:cTn>
                            </p:par>
                          </p:childTnLst>
                        </p:cTn>
                      </p:par>
                    </p:childTnLst>
                  </p:cTn>
                  <p:nextCondLst>
                    <p:cond evt="onMediaBookmark" delay="0">
                      <p:tgtEl>
                        <p14:bmkTgt spid="2" bmkName="Textmarke 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12</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pic>
        <p:nvPicPr>
          <p:cNvPr id="29" name="Grafik 28">
            <a:extLst>
              <a:ext uri="{FF2B5EF4-FFF2-40B4-BE49-F238E27FC236}">
                <a16:creationId xmlns:a16="http://schemas.microsoft.com/office/drawing/2014/main" id="{60F3701D-C219-4F9C-9D2F-28B4361C350B}"/>
              </a:ext>
            </a:extLst>
          </p:cNvPr>
          <p:cNvPicPr>
            <a:picLocks noChangeAspect="1"/>
          </p:cNvPicPr>
          <p:nvPr/>
        </p:nvPicPr>
        <p:blipFill>
          <a:blip r:embed="rId3">
            <a:alphaModFix/>
          </a:blip>
          <a:stretch>
            <a:fillRect/>
          </a:stretch>
        </p:blipFill>
        <p:spPr>
          <a:xfrm>
            <a:off x="528977" y="1361308"/>
            <a:ext cx="2434703" cy="2032185"/>
          </a:xfrm>
          <a:prstGeom prst="rect">
            <a:avLst/>
          </a:prstGeom>
        </p:spPr>
      </p:pic>
      <p:pic>
        <p:nvPicPr>
          <p:cNvPr id="3" name="Grafik 2" descr="Ein Bild, das Tisch enthält.&#10;&#10;Automatisch generierte Beschreibung">
            <a:extLst>
              <a:ext uri="{FF2B5EF4-FFF2-40B4-BE49-F238E27FC236}">
                <a16:creationId xmlns:a16="http://schemas.microsoft.com/office/drawing/2014/main" id="{B781CB67-C987-48B6-A6B0-7AD693CC2431}"/>
              </a:ext>
            </a:extLst>
          </p:cNvPr>
          <p:cNvPicPr>
            <a:picLocks noChangeAspect="1"/>
          </p:cNvPicPr>
          <p:nvPr/>
        </p:nvPicPr>
        <p:blipFill>
          <a:blip r:embed="rId4"/>
          <a:stretch>
            <a:fillRect/>
          </a:stretch>
        </p:blipFill>
        <p:spPr>
          <a:xfrm>
            <a:off x="910583" y="1058994"/>
            <a:ext cx="1872208" cy="299709"/>
          </a:xfrm>
          <a:prstGeom prst="rect">
            <a:avLst/>
          </a:prstGeom>
        </p:spPr>
      </p:pic>
      <p:pic>
        <p:nvPicPr>
          <p:cNvPr id="8" name="Grafik 7" descr="Ein Bild, das Text, Karte enthält.&#10;&#10;Automatisch generierte Beschreibung">
            <a:extLst>
              <a:ext uri="{FF2B5EF4-FFF2-40B4-BE49-F238E27FC236}">
                <a16:creationId xmlns:a16="http://schemas.microsoft.com/office/drawing/2014/main" id="{40BE42E0-82B7-4705-8BBA-C449531E1C18}"/>
              </a:ext>
            </a:extLst>
          </p:cNvPr>
          <p:cNvPicPr>
            <a:picLocks noChangeAspect="1"/>
          </p:cNvPicPr>
          <p:nvPr/>
        </p:nvPicPr>
        <p:blipFill>
          <a:blip r:embed="rId5"/>
          <a:stretch>
            <a:fillRect/>
          </a:stretch>
        </p:blipFill>
        <p:spPr>
          <a:xfrm>
            <a:off x="4563739" y="1042331"/>
            <a:ext cx="2889442" cy="2308014"/>
          </a:xfrm>
          <a:prstGeom prst="rect">
            <a:avLst/>
          </a:prstGeom>
        </p:spPr>
      </p:pic>
      <p:sp>
        <p:nvSpPr>
          <p:cNvPr id="14" name="Inhaltsplatzhalter 12">
            <a:extLst>
              <a:ext uri="{FF2B5EF4-FFF2-40B4-BE49-F238E27FC236}">
                <a16:creationId xmlns:a16="http://schemas.microsoft.com/office/drawing/2014/main" id="{9239A233-05AD-4F44-8C9C-DF09B57F5CD3}"/>
              </a:ext>
            </a:extLst>
          </p:cNvPr>
          <p:cNvSpPr txBox="1">
            <a:spLocks/>
          </p:cNvSpPr>
          <p:nvPr/>
        </p:nvSpPr>
        <p:spPr>
          <a:xfrm>
            <a:off x="5292080" y="777388"/>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err="1"/>
              <a:t>Lippitsch</a:t>
            </a:r>
            <a:r>
              <a:rPr lang="en-US" sz="800" b="0" dirty="0"/>
              <a:t> et al. 2003, 210 km depth</a:t>
            </a:r>
          </a:p>
        </p:txBody>
      </p:sp>
      <p:sp>
        <p:nvSpPr>
          <p:cNvPr id="17" name="Inhaltsplatzhalter 12">
            <a:extLst>
              <a:ext uri="{FF2B5EF4-FFF2-40B4-BE49-F238E27FC236}">
                <a16:creationId xmlns:a16="http://schemas.microsoft.com/office/drawing/2014/main" id="{9C8327E0-D5E4-451F-B212-29363226C568}"/>
              </a:ext>
            </a:extLst>
          </p:cNvPr>
          <p:cNvSpPr txBox="1">
            <a:spLocks/>
          </p:cNvSpPr>
          <p:nvPr/>
        </p:nvSpPr>
        <p:spPr>
          <a:xfrm>
            <a:off x="844479" y="777388"/>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a:t>Zhao et al. 2016, 200 km depth</a:t>
            </a:r>
          </a:p>
        </p:txBody>
      </p:sp>
      <p:sp>
        <p:nvSpPr>
          <p:cNvPr id="18" name="Inhaltsplatzhalter 12">
            <a:extLst>
              <a:ext uri="{FF2B5EF4-FFF2-40B4-BE49-F238E27FC236}">
                <a16:creationId xmlns:a16="http://schemas.microsoft.com/office/drawing/2014/main" id="{4BC5182D-1822-460F-B5ED-AB5AF4A4A94A}"/>
              </a:ext>
            </a:extLst>
          </p:cNvPr>
          <p:cNvSpPr txBox="1">
            <a:spLocks/>
          </p:cNvSpPr>
          <p:nvPr/>
        </p:nvSpPr>
        <p:spPr>
          <a:xfrm>
            <a:off x="450000" y="3656477"/>
            <a:ext cx="7650392" cy="709635"/>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marL="171450" indent="-171450">
              <a:lnSpc>
                <a:spcPct val="100000"/>
              </a:lnSpc>
              <a:spcAft>
                <a:spcPts val="800"/>
              </a:spcAft>
              <a:buFontTx/>
              <a:buChar char="-"/>
            </a:pPr>
            <a:r>
              <a:rPr lang="en-US" sz="1100" b="0" dirty="0"/>
              <a:t>Two depth slices at 200km and 210 km depth</a:t>
            </a:r>
          </a:p>
          <a:p>
            <a:pPr marL="171450" indent="-171450">
              <a:lnSpc>
                <a:spcPct val="100000"/>
              </a:lnSpc>
              <a:spcAft>
                <a:spcPts val="800"/>
              </a:spcAft>
              <a:buFontTx/>
              <a:buChar char="-"/>
            </a:pPr>
            <a:r>
              <a:rPr lang="en-US" sz="1100" b="0" dirty="0"/>
              <a:t>Relative velocity perturbation with regard to background velocity at that depth</a:t>
            </a:r>
          </a:p>
          <a:p>
            <a:pPr marL="171450" indent="-171450">
              <a:lnSpc>
                <a:spcPct val="100000"/>
              </a:lnSpc>
              <a:spcAft>
                <a:spcPts val="800"/>
              </a:spcAft>
              <a:buFontTx/>
              <a:buChar char="-"/>
            </a:pPr>
            <a:endParaRPr lang="en-US" sz="1100" b="0" dirty="0"/>
          </a:p>
        </p:txBody>
      </p:sp>
      <p:pic>
        <p:nvPicPr>
          <p:cNvPr id="19" name="Grafik 18">
            <a:extLst>
              <a:ext uri="{FF2B5EF4-FFF2-40B4-BE49-F238E27FC236}">
                <a16:creationId xmlns:a16="http://schemas.microsoft.com/office/drawing/2014/main" id="{A1D777C0-02B4-40AA-9A2A-5DAC2D0584CB}"/>
              </a:ext>
            </a:extLst>
          </p:cNvPr>
          <p:cNvPicPr>
            <a:picLocks noChangeAspect="1"/>
          </p:cNvPicPr>
          <p:nvPr/>
        </p:nvPicPr>
        <p:blipFill>
          <a:blip r:embed="rId6"/>
          <a:stretch>
            <a:fillRect/>
          </a:stretch>
        </p:blipFill>
        <p:spPr>
          <a:xfrm>
            <a:off x="4943466" y="3350345"/>
            <a:ext cx="2325745" cy="594002"/>
          </a:xfrm>
          <a:prstGeom prst="rect">
            <a:avLst/>
          </a:prstGeom>
        </p:spPr>
      </p:pic>
      <p:sp>
        <p:nvSpPr>
          <p:cNvPr id="21" name="Titel 11">
            <a:extLst>
              <a:ext uri="{FF2B5EF4-FFF2-40B4-BE49-F238E27FC236}">
                <a16:creationId xmlns:a16="http://schemas.microsoft.com/office/drawing/2014/main" id="{AB8462A8-E9A4-4F48-A633-3E6ABC071EAF}"/>
              </a:ext>
            </a:extLst>
          </p:cNvPr>
          <p:cNvSpPr>
            <a:spLocks noGrp="1"/>
          </p:cNvSpPr>
          <p:nvPr>
            <p:ph type="title"/>
          </p:nvPr>
        </p:nvSpPr>
        <p:spPr>
          <a:xfrm>
            <a:off x="450000" y="396000"/>
            <a:ext cx="7560000" cy="468000"/>
          </a:xfrm>
        </p:spPr>
        <p:txBody>
          <a:bodyPr/>
          <a:lstStyle/>
          <a:p>
            <a:r>
              <a:rPr lang="en-US" sz="2000" dirty="0"/>
              <a:t>Comparison to other studies</a:t>
            </a:r>
            <a:endParaRPr lang="en-US" sz="2000" noProof="0" dirty="0"/>
          </a:p>
        </p:txBody>
      </p:sp>
      <p:sp>
        <p:nvSpPr>
          <p:cNvPr id="12" name="Rechteck 11">
            <a:extLst>
              <a:ext uri="{FF2B5EF4-FFF2-40B4-BE49-F238E27FC236}">
                <a16:creationId xmlns:a16="http://schemas.microsoft.com/office/drawing/2014/main" id="{12323A6C-3358-4200-A8F0-6C8C6D571603}"/>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137676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Inhaltsplatzhalter 12">
            <a:extLst>
              <a:ext uri="{FF2B5EF4-FFF2-40B4-BE49-F238E27FC236}">
                <a16:creationId xmlns:a16="http://schemas.microsoft.com/office/drawing/2014/main" id="{9369E105-9A5E-4C29-B216-588A4DFFF902}"/>
              </a:ext>
            </a:extLst>
          </p:cNvPr>
          <p:cNvSpPr txBox="1">
            <a:spLocks/>
          </p:cNvSpPr>
          <p:nvPr/>
        </p:nvSpPr>
        <p:spPr>
          <a:xfrm>
            <a:off x="450000" y="3656477"/>
            <a:ext cx="7650392" cy="709635"/>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marL="171450" indent="-171450">
              <a:lnSpc>
                <a:spcPct val="100000"/>
              </a:lnSpc>
              <a:spcAft>
                <a:spcPts val="800"/>
              </a:spcAft>
              <a:buFontTx/>
              <a:buChar char="-"/>
            </a:pPr>
            <a:r>
              <a:rPr lang="en-US" sz="1100" b="0" dirty="0"/>
              <a:t>Very good agreement of high velocity anomalies with both models</a:t>
            </a:r>
          </a:p>
          <a:p>
            <a:pPr marL="171450" indent="-171450">
              <a:lnSpc>
                <a:spcPct val="100000"/>
              </a:lnSpc>
              <a:spcAft>
                <a:spcPts val="800"/>
              </a:spcAft>
              <a:buFontTx/>
              <a:buChar char="-"/>
            </a:pPr>
            <a:r>
              <a:rPr lang="en-US" sz="1100" b="0" dirty="0"/>
              <a:t>vs. Zhao (200km): High velocity anomalies more differentiated in our model</a:t>
            </a:r>
          </a:p>
          <a:p>
            <a:pPr marL="171450" indent="-171450">
              <a:lnSpc>
                <a:spcPct val="100000"/>
              </a:lnSpc>
              <a:spcAft>
                <a:spcPts val="800"/>
              </a:spcAft>
              <a:buFontTx/>
              <a:buChar char="-"/>
            </a:pPr>
            <a:r>
              <a:rPr lang="en-US" sz="1100" b="0" dirty="0"/>
              <a:t>vs. </a:t>
            </a:r>
            <a:r>
              <a:rPr lang="en-US" sz="1100" b="0" dirty="0" err="1"/>
              <a:t>Lippitsch</a:t>
            </a:r>
            <a:r>
              <a:rPr lang="en-US" sz="1100" b="0" dirty="0"/>
              <a:t> (210km): Western Alpine anomaly connected to Apennines anomaly</a:t>
            </a:r>
          </a:p>
        </p:txBody>
      </p:sp>
      <p:pic>
        <p:nvPicPr>
          <p:cNvPr id="61" name="Grafik 60">
            <a:extLst>
              <a:ext uri="{FF2B5EF4-FFF2-40B4-BE49-F238E27FC236}">
                <a16:creationId xmlns:a16="http://schemas.microsoft.com/office/drawing/2014/main" id="{2C55394F-EF1F-4B9B-869E-49FD30240DA7}"/>
              </a:ext>
            </a:extLst>
          </p:cNvPr>
          <p:cNvPicPr>
            <a:picLocks noChangeAspect="1"/>
          </p:cNvPicPr>
          <p:nvPr/>
        </p:nvPicPr>
        <p:blipFill>
          <a:blip r:embed="rId3"/>
          <a:stretch>
            <a:fillRect/>
          </a:stretch>
        </p:blipFill>
        <p:spPr>
          <a:xfrm>
            <a:off x="4943466" y="3350345"/>
            <a:ext cx="2325745" cy="594002"/>
          </a:xfrm>
          <a:prstGeom prst="rect">
            <a:avLst/>
          </a:prstGeom>
        </p:spPr>
      </p:pic>
      <p:pic>
        <p:nvPicPr>
          <p:cNvPr id="59" name="Grafik 58" descr="Ein Bild, das Text, Karte enthält.&#10;&#10;Automatisch generierte Beschreibung">
            <a:extLst>
              <a:ext uri="{FF2B5EF4-FFF2-40B4-BE49-F238E27FC236}">
                <a16:creationId xmlns:a16="http://schemas.microsoft.com/office/drawing/2014/main" id="{EBE0AB4C-2204-4216-9AA1-52E5D06121BD}"/>
              </a:ext>
            </a:extLst>
          </p:cNvPr>
          <p:cNvPicPr>
            <a:picLocks noChangeAspect="1"/>
          </p:cNvPicPr>
          <p:nvPr/>
        </p:nvPicPr>
        <p:blipFill>
          <a:blip r:embed="rId4"/>
          <a:stretch>
            <a:fillRect/>
          </a:stretch>
        </p:blipFill>
        <p:spPr>
          <a:xfrm>
            <a:off x="4563739" y="1042331"/>
            <a:ext cx="2889442" cy="2308014"/>
          </a:xfrm>
          <a:prstGeom prst="rect">
            <a:avLst/>
          </a:prstGeom>
        </p:spPr>
      </p:pic>
      <p:pic>
        <p:nvPicPr>
          <p:cNvPr id="53" name="Grafik 52">
            <a:extLst>
              <a:ext uri="{FF2B5EF4-FFF2-40B4-BE49-F238E27FC236}">
                <a16:creationId xmlns:a16="http://schemas.microsoft.com/office/drawing/2014/main" id="{408235B0-1027-4816-89B3-0EC69A0CF01F}"/>
              </a:ext>
            </a:extLst>
          </p:cNvPr>
          <p:cNvPicPr>
            <a:picLocks noChangeAspect="1"/>
          </p:cNvPicPr>
          <p:nvPr/>
        </p:nvPicPr>
        <p:blipFill>
          <a:blip r:embed="rId5">
            <a:alphaModFix/>
          </a:blip>
          <a:stretch>
            <a:fillRect/>
          </a:stretch>
        </p:blipFill>
        <p:spPr>
          <a:xfrm>
            <a:off x="528977" y="1361308"/>
            <a:ext cx="2434703" cy="2032185"/>
          </a:xfrm>
          <a:prstGeom prst="rect">
            <a:avLst/>
          </a:prstGeom>
        </p:spPr>
      </p:pic>
      <p:pic>
        <p:nvPicPr>
          <p:cNvPr id="55" name="Grafik 54" descr="Ein Bild, das Text, Essen enthält.&#10;&#10;Automatisch generierte Beschreibung">
            <a:extLst>
              <a:ext uri="{FF2B5EF4-FFF2-40B4-BE49-F238E27FC236}">
                <a16:creationId xmlns:a16="http://schemas.microsoft.com/office/drawing/2014/main" id="{75A71D5A-D2C3-47EF-B242-73D4A7886FD7}"/>
              </a:ext>
            </a:extLst>
          </p:cNvPr>
          <p:cNvPicPr>
            <a:picLocks noChangeAspect="1"/>
          </p:cNvPicPr>
          <p:nvPr/>
        </p:nvPicPr>
        <p:blipFill>
          <a:blip r:embed="rId6">
            <a:alphaModFix/>
          </a:blip>
          <a:stretch>
            <a:fillRect/>
          </a:stretch>
        </p:blipFill>
        <p:spPr>
          <a:xfrm>
            <a:off x="-730854" y="770962"/>
            <a:ext cx="5120568" cy="2880320"/>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13</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50" name="Inhaltsplatzhalter 12">
            <a:extLst>
              <a:ext uri="{FF2B5EF4-FFF2-40B4-BE49-F238E27FC236}">
                <a16:creationId xmlns:a16="http://schemas.microsoft.com/office/drawing/2014/main" id="{EAF68F3D-16AA-4988-AE65-9404B3AF5FF7}"/>
              </a:ext>
            </a:extLst>
          </p:cNvPr>
          <p:cNvSpPr txBox="1">
            <a:spLocks/>
          </p:cNvSpPr>
          <p:nvPr/>
        </p:nvSpPr>
        <p:spPr>
          <a:xfrm>
            <a:off x="6876256" y="219232"/>
            <a:ext cx="2137712"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800" b="0" dirty="0"/>
              <a:t>roughly fitted! (unknown projection parameters)</a:t>
            </a:r>
          </a:p>
        </p:txBody>
      </p:sp>
      <p:pic>
        <p:nvPicPr>
          <p:cNvPr id="52" name="Grafik 51">
            <a:extLst>
              <a:ext uri="{FF2B5EF4-FFF2-40B4-BE49-F238E27FC236}">
                <a16:creationId xmlns:a16="http://schemas.microsoft.com/office/drawing/2014/main" id="{37137742-E5CB-446C-B488-F6188C293AB3}"/>
              </a:ext>
            </a:extLst>
          </p:cNvPr>
          <p:cNvPicPr>
            <a:picLocks noChangeAspect="1"/>
          </p:cNvPicPr>
          <p:nvPr/>
        </p:nvPicPr>
        <p:blipFill rotWithShape="1">
          <a:blip r:embed="rId7">
            <a:alphaModFix/>
          </a:blip>
          <a:srcRect r="18285"/>
          <a:stretch/>
        </p:blipFill>
        <p:spPr>
          <a:xfrm>
            <a:off x="4480159" y="660660"/>
            <a:ext cx="2973022" cy="3003942"/>
          </a:xfrm>
          <a:prstGeom prst="rect">
            <a:avLst/>
          </a:prstGeom>
        </p:spPr>
      </p:pic>
      <p:sp>
        <p:nvSpPr>
          <p:cNvPr id="56" name="Inhaltsplatzhalter 12">
            <a:extLst>
              <a:ext uri="{FF2B5EF4-FFF2-40B4-BE49-F238E27FC236}">
                <a16:creationId xmlns:a16="http://schemas.microsoft.com/office/drawing/2014/main" id="{59B8D590-FC65-4D48-9149-D59054C5089E}"/>
              </a:ext>
            </a:extLst>
          </p:cNvPr>
          <p:cNvSpPr txBox="1">
            <a:spLocks/>
          </p:cNvSpPr>
          <p:nvPr/>
        </p:nvSpPr>
        <p:spPr>
          <a:xfrm>
            <a:off x="5292080" y="777388"/>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err="1"/>
              <a:t>Lippitsch</a:t>
            </a:r>
            <a:r>
              <a:rPr lang="en-US" sz="800" b="0" dirty="0"/>
              <a:t> et al. 2003, 210 km depth</a:t>
            </a:r>
          </a:p>
        </p:txBody>
      </p:sp>
      <p:sp>
        <p:nvSpPr>
          <p:cNvPr id="57" name="Inhaltsplatzhalter 12">
            <a:extLst>
              <a:ext uri="{FF2B5EF4-FFF2-40B4-BE49-F238E27FC236}">
                <a16:creationId xmlns:a16="http://schemas.microsoft.com/office/drawing/2014/main" id="{12CBEF41-1214-412C-9B76-093E095F94D6}"/>
              </a:ext>
            </a:extLst>
          </p:cNvPr>
          <p:cNvSpPr txBox="1">
            <a:spLocks/>
          </p:cNvSpPr>
          <p:nvPr/>
        </p:nvSpPr>
        <p:spPr>
          <a:xfrm>
            <a:off x="844479" y="777388"/>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a:t>Zhao et al. 2016, 200 km depth</a:t>
            </a:r>
          </a:p>
        </p:txBody>
      </p:sp>
      <p:sp>
        <p:nvSpPr>
          <p:cNvPr id="64" name="Titel 11">
            <a:extLst>
              <a:ext uri="{FF2B5EF4-FFF2-40B4-BE49-F238E27FC236}">
                <a16:creationId xmlns:a16="http://schemas.microsoft.com/office/drawing/2014/main" id="{A1789932-F7D6-4C03-94B6-7BF380E81377}"/>
              </a:ext>
            </a:extLst>
          </p:cNvPr>
          <p:cNvSpPr>
            <a:spLocks noGrp="1"/>
          </p:cNvSpPr>
          <p:nvPr>
            <p:ph type="title"/>
          </p:nvPr>
        </p:nvSpPr>
        <p:spPr>
          <a:xfrm>
            <a:off x="450000" y="396000"/>
            <a:ext cx="7560000" cy="468000"/>
          </a:xfrm>
        </p:spPr>
        <p:txBody>
          <a:bodyPr/>
          <a:lstStyle/>
          <a:p>
            <a:r>
              <a:rPr lang="en-US" sz="2000" dirty="0"/>
              <a:t>Comparison to other studies</a:t>
            </a:r>
            <a:endParaRPr lang="en-US" sz="2000" noProof="0" dirty="0"/>
          </a:p>
        </p:txBody>
      </p:sp>
      <p:sp>
        <p:nvSpPr>
          <p:cNvPr id="14" name="Rechteck 13">
            <a:extLst>
              <a:ext uri="{FF2B5EF4-FFF2-40B4-BE49-F238E27FC236}">
                <a16:creationId xmlns:a16="http://schemas.microsoft.com/office/drawing/2014/main" id="{E0EA694F-D201-442C-922B-0151F7371756}"/>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31550973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5"/>
                                        </p:tgtEl>
                                        <p:attrNameLst>
                                          <p:attrName>style.opacity</p:attrName>
                                        </p:attrNameLst>
                                      </p:cBhvr>
                                      <p:to>
                                        <p:strVal val="0.5"/>
                                      </p:to>
                                    </p:set>
                                    <p:animEffect filter="image" prLst="opacity: 0.5">
                                      <p:cBhvr rctx="IE">
                                        <p:cTn id="7" dur="indefinite"/>
                                        <p:tgtEl>
                                          <p:spTgt spid="55"/>
                                        </p:tgtEl>
                                      </p:cBhvr>
                                    </p:animEffect>
                                  </p:childTnLst>
                                </p:cTn>
                              </p:par>
                              <p:par>
                                <p:cTn id="8" presetID="9" presetClass="emph" presetSubtype="0" nodeType="withEffect">
                                  <p:stCondLst>
                                    <p:cond delay="0"/>
                                  </p:stCondLst>
                                  <p:childTnLst>
                                    <p:set>
                                      <p:cBhvr>
                                        <p:cTn id="9" dur="indefinite"/>
                                        <p:tgtEl>
                                          <p:spTgt spid="52"/>
                                        </p:tgtEl>
                                        <p:attrNameLst>
                                          <p:attrName>style.opacity</p:attrName>
                                        </p:attrNameLst>
                                      </p:cBhvr>
                                      <p:to>
                                        <p:strVal val="0.5"/>
                                      </p:to>
                                    </p:set>
                                    <p:animEffect filter="image" prLst="opacity: 0.5">
                                      <p:cBhvr rctx="IE">
                                        <p:cTn id="10" dur="indefinite"/>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Monitor, sitzend, Bildschirm, Essen enthält.&#10;&#10;Automatisch generierte Beschreibung">
            <a:extLst>
              <a:ext uri="{FF2B5EF4-FFF2-40B4-BE49-F238E27FC236}">
                <a16:creationId xmlns:a16="http://schemas.microsoft.com/office/drawing/2014/main" id="{7F6553C6-42CD-4D23-8632-2D388C7F9EE5}"/>
              </a:ext>
            </a:extLst>
          </p:cNvPr>
          <p:cNvPicPr>
            <a:picLocks noChangeAspect="1"/>
          </p:cNvPicPr>
          <p:nvPr/>
        </p:nvPicPr>
        <p:blipFill rotWithShape="1">
          <a:blip r:embed="rId3"/>
          <a:srcRect l="9748" t="20182" r="21706"/>
          <a:stretch/>
        </p:blipFill>
        <p:spPr>
          <a:xfrm>
            <a:off x="3302783" y="1373391"/>
            <a:ext cx="2446249" cy="1602296"/>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14</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24" name="Titel 11">
            <a:extLst>
              <a:ext uri="{FF2B5EF4-FFF2-40B4-BE49-F238E27FC236}">
                <a16:creationId xmlns:a16="http://schemas.microsoft.com/office/drawing/2014/main" id="{3B7E9EAB-93C3-4C78-8952-F48A547820A6}"/>
              </a:ext>
            </a:extLst>
          </p:cNvPr>
          <p:cNvSpPr>
            <a:spLocks noGrp="1"/>
          </p:cNvSpPr>
          <p:nvPr>
            <p:ph type="title"/>
          </p:nvPr>
        </p:nvSpPr>
        <p:spPr>
          <a:xfrm>
            <a:off x="450000" y="396000"/>
            <a:ext cx="7560000" cy="468000"/>
          </a:xfrm>
        </p:spPr>
        <p:txBody>
          <a:bodyPr/>
          <a:lstStyle/>
          <a:p>
            <a:r>
              <a:rPr lang="en-US" sz="2000" dirty="0"/>
              <a:t>Comparison to other studies</a:t>
            </a:r>
            <a:endParaRPr lang="en-US" sz="2000" noProof="0" dirty="0"/>
          </a:p>
        </p:txBody>
      </p:sp>
      <p:pic>
        <p:nvPicPr>
          <p:cNvPr id="19" name="Grafik 18" descr="Ein Bild, das Screenshot enthält.&#10;&#10;Automatisch generierte Beschreibung">
            <a:extLst>
              <a:ext uri="{FF2B5EF4-FFF2-40B4-BE49-F238E27FC236}">
                <a16:creationId xmlns:a16="http://schemas.microsoft.com/office/drawing/2014/main" id="{2BFC8611-E990-4FEE-815C-0CD4C972E4B4}"/>
              </a:ext>
            </a:extLst>
          </p:cNvPr>
          <p:cNvPicPr>
            <a:picLocks/>
          </p:cNvPicPr>
          <p:nvPr/>
        </p:nvPicPr>
        <p:blipFill>
          <a:blip r:embed="rId4"/>
          <a:stretch>
            <a:fillRect/>
          </a:stretch>
        </p:blipFill>
        <p:spPr>
          <a:xfrm>
            <a:off x="3302783" y="1217349"/>
            <a:ext cx="2512800" cy="1080000"/>
          </a:xfrm>
          <a:prstGeom prst="rect">
            <a:avLst/>
          </a:prstGeom>
        </p:spPr>
      </p:pic>
      <p:pic>
        <p:nvPicPr>
          <p:cNvPr id="29" name="Grafik 28" descr="Ein Bild, das Monitor, sitzend, Bildschirm, Essen enthält.&#10;&#10;Automatisch generierte Beschreibung">
            <a:extLst>
              <a:ext uri="{FF2B5EF4-FFF2-40B4-BE49-F238E27FC236}">
                <a16:creationId xmlns:a16="http://schemas.microsoft.com/office/drawing/2014/main" id="{7EEE91E4-4DCE-4AB6-B943-335950D28152}"/>
              </a:ext>
            </a:extLst>
          </p:cNvPr>
          <p:cNvPicPr>
            <a:picLocks noChangeAspect="1"/>
          </p:cNvPicPr>
          <p:nvPr/>
        </p:nvPicPr>
        <p:blipFill rotWithShape="1">
          <a:blip r:embed="rId3"/>
          <a:srcRect l="78964" r="6158"/>
          <a:stretch/>
        </p:blipFill>
        <p:spPr>
          <a:xfrm>
            <a:off x="5818922" y="1912517"/>
            <a:ext cx="530983" cy="2007436"/>
          </a:xfrm>
          <a:prstGeom prst="rect">
            <a:avLst/>
          </a:prstGeom>
        </p:spPr>
      </p:pic>
      <p:sp>
        <p:nvSpPr>
          <p:cNvPr id="33" name="Inhaltsplatzhalter 12">
            <a:extLst>
              <a:ext uri="{FF2B5EF4-FFF2-40B4-BE49-F238E27FC236}">
                <a16:creationId xmlns:a16="http://schemas.microsoft.com/office/drawing/2014/main" id="{6F4FE3B3-C106-4347-ABC9-F5FA4D19C899}"/>
              </a:ext>
            </a:extLst>
          </p:cNvPr>
          <p:cNvSpPr txBox="1">
            <a:spLocks/>
          </p:cNvSpPr>
          <p:nvPr/>
        </p:nvSpPr>
        <p:spPr>
          <a:xfrm>
            <a:off x="4995177" y="891377"/>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err="1"/>
              <a:t>Lippitsch</a:t>
            </a:r>
            <a:r>
              <a:rPr lang="en-US" sz="800" b="0" dirty="0"/>
              <a:t> et al. 2003, slice A &amp; B</a:t>
            </a:r>
          </a:p>
        </p:txBody>
      </p:sp>
      <p:sp>
        <p:nvSpPr>
          <p:cNvPr id="34" name="Inhaltsplatzhalter 12">
            <a:extLst>
              <a:ext uri="{FF2B5EF4-FFF2-40B4-BE49-F238E27FC236}">
                <a16:creationId xmlns:a16="http://schemas.microsoft.com/office/drawing/2014/main" id="{758ABC9C-18B3-4D67-8A4B-284D8FA63CBA}"/>
              </a:ext>
            </a:extLst>
          </p:cNvPr>
          <p:cNvSpPr txBox="1">
            <a:spLocks/>
          </p:cNvSpPr>
          <p:nvPr/>
        </p:nvSpPr>
        <p:spPr>
          <a:xfrm>
            <a:off x="450000" y="808771"/>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dirty="0" err="1"/>
              <a:t>Lippitsch</a:t>
            </a:r>
            <a:r>
              <a:rPr lang="en-US" sz="1100" dirty="0"/>
              <a:t> et al. 2003</a:t>
            </a:r>
          </a:p>
          <a:p>
            <a:pPr>
              <a:lnSpc>
                <a:spcPct val="100000"/>
              </a:lnSpc>
              <a:spcAft>
                <a:spcPts val="800"/>
              </a:spcAft>
            </a:pPr>
            <a:r>
              <a:rPr lang="en-US" sz="1100" b="0" dirty="0"/>
              <a:t>Slice A</a:t>
            </a:r>
          </a:p>
          <a:p>
            <a:pPr marL="285750" indent="-285750">
              <a:lnSpc>
                <a:spcPct val="100000"/>
              </a:lnSpc>
              <a:spcAft>
                <a:spcPts val="800"/>
              </a:spcAft>
              <a:buFontTx/>
              <a:buChar char="-"/>
            </a:pPr>
            <a:r>
              <a:rPr lang="en-US" sz="1100" b="0" dirty="0"/>
              <a:t>Excellent agreement in structures, Po plain anomaly and </a:t>
            </a:r>
            <a:r>
              <a:rPr lang="en-US" sz="1100" b="0" dirty="0" err="1"/>
              <a:t>asthenospheric</a:t>
            </a:r>
            <a:r>
              <a:rPr lang="en-US" sz="1100" b="0" dirty="0"/>
              <a:t> upwelling nearly identical</a:t>
            </a:r>
          </a:p>
          <a:p>
            <a:pPr marL="285750" indent="-285750">
              <a:lnSpc>
                <a:spcPct val="100000"/>
              </a:lnSpc>
              <a:spcAft>
                <a:spcPts val="800"/>
              </a:spcAft>
              <a:buFontTx/>
              <a:buChar char="-"/>
            </a:pPr>
            <a:r>
              <a:rPr lang="en-US" sz="1100" b="0" dirty="0"/>
              <a:t>Subducted European lower lithosphere extends further downwards (to A?) increasing in size and amplitude</a:t>
            </a:r>
          </a:p>
        </p:txBody>
      </p:sp>
      <p:pic>
        <p:nvPicPr>
          <p:cNvPr id="43" name="Grafik 42" descr="Ein Bild, das Monitor, sitzend, Bildschirm, Essen enthält.&#10;&#10;Automatisch generierte Beschreibung">
            <a:extLst>
              <a:ext uri="{FF2B5EF4-FFF2-40B4-BE49-F238E27FC236}">
                <a16:creationId xmlns:a16="http://schemas.microsoft.com/office/drawing/2014/main" id="{052E1897-8B8D-4D92-90CE-E5D0601C89DA}"/>
              </a:ext>
            </a:extLst>
          </p:cNvPr>
          <p:cNvPicPr>
            <a:picLocks noChangeAspect="1"/>
          </p:cNvPicPr>
          <p:nvPr/>
        </p:nvPicPr>
        <p:blipFill rotWithShape="1">
          <a:blip r:embed="rId3"/>
          <a:srcRect l="9748" r="21706"/>
          <a:stretch/>
        </p:blipFill>
        <p:spPr>
          <a:xfrm>
            <a:off x="3302783" y="2563339"/>
            <a:ext cx="2446249" cy="2007436"/>
          </a:xfrm>
          <a:prstGeom prst="rect">
            <a:avLst/>
          </a:prstGeom>
        </p:spPr>
      </p:pic>
      <p:sp>
        <p:nvSpPr>
          <p:cNvPr id="51" name="Textfeld 50">
            <a:extLst>
              <a:ext uri="{FF2B5EF4-FFF2-40B4-BE49-F238E27FC236}">
                <a16:creationId xmlns:a16="http://schemas.microsoft.com/office/drawing/2014/main" id="{D6CB600F-BDF1-4AEE-8AC1-DBEED2283DE9}"/>
              </a:ext>
            </a:extLst>
          </p:cNvPr>
          <p:cNvSpPr txBox="1"/>
          <p:nvPr/>
        </p:nvSpPr>
        <p:spPr>
          <a:xfrm>
            <a:off x="4432015" y="3231828"/>
            <a:ext cx="504434" cy="215444"/>
          </a:xfrm>
          <a:prstGeom prst="rect">
            <a:avLst/>
          </a:prstGeom>
          <a:noFill/>
        </p:spPr>
        <p:txBody>
          <a:bodyPr wrap="square" rtlCol="0">
            <a:spAutoFit/>
          </a:bodyPr>
          <a:lstStyle/>
          <a:p>
            <a:pPr algn="ctr"/>
            <a:r>
              <a:rPr lang="de-DE" sz="400" b="1" dirty="0"/>
              <a:t>Po </a:t>
            </a:r>
            <a:r>
              <a:rPr lang="de-DE" sz="400" b="1" dirty="0" err="1"/>
              <a:t>plain</a:t>
            </a:r>
            <a:r>
              <a:rPr lang="de-DE" sz="400" b="1" dirty="0"/>
              <a:t> </a:t>
            </a:r>
            <a:r>
              <a:rPr lang="de-DE" sz="400" b="1" dirty="0" err="1"/>
              <a:t>anomaly</a:t>
            </a:r>
            <a:endParaRPr lang="de-DE" sz="400" b="1" dirty="0"/>
          </a:p>
        </p:txBody>
      </p:sp>
      <p:sp>
        <p:nvSpPr>
          <p:cNvPr id="52" name="Textfeld 51">
            <a:extLst>
              <a:ext uri="{FF2B5EF4-FFF2-40B4-BE49-F238E27FC236}">
                <a16:creationId xmlns:a16="http://schemas.microsoft.com/office/drawing/2014/main" id="{FD7490A6-9A0B-4AE8-8A82-3E0A692B5729}"/>
              </a:ext>
            </a:extLst>
          </p:cNvPr>
          <p:cNvSpPr txBox="1"/>
          <p:nvPr/>
        </p:nvSpPr>
        <p:spPr>
          <a:xfrm>
            <a:off x="3439351" y="3378313"/>
            <a:ext cx="576952" cy="215444"/>
          </a:xfrm>
          <a:prstGeom prst="rect">
            <a:avLst/>
          </a:prstGeom>
          <a:noFill/>
        </p:spPr>
        <p:txBody>
          <a:bodyPr wrap="square" rtlCol="0">
            <a:spAutoFit/>
          </a:bodyPr>
          <a:lstStyle/>
          <a:p>
            <a:pPr algn="ctr"/>
            <a:r>
              <a:rPr lang="de-DE" sz="400" b="1" dirty="0" err="1"/>
              <a:t>Asthenospheric</a:t>
            </a:r>
            <a:r>
              <a:rPr lang="de-DE" sz="400" b="1" dirty="0"/>
              <a:t> </a:t>
            </a:r>
            <a:r>
              <a:rPr lang="de-DE" sz="400" b="1" dirty="0" err="1"/>
              <a:t>upwelling</a:t>
            </a:r>
            <a:endParaRPr lang="de-DE" sz="400" b="1" dirty="0"/>
          </a:p>
        </p:txBody>
      </p:sp>
      <p:sp>
        <p:nvSpPr>
          <p:cNvPr id="54" name="Textfeld 53">
            <a:extLst>
              <a:ext uri="{FF2B5EF4-FFF2-40B4-BE49-F238E27FC236}">
                <a16:creationId xmlns:a16="http://schemas.microsoft.com/office/drawing/2014/main" id="{22F42DB6-7679-4624-8892-1F5B3C396DC3}"/>
              </a:ext>
            </a:extLst>
          </p:cNvPr>
          <p:cNvSpPr txBox="1"/>
          <p:nvPr/>
        </p:nvSpPr>
        <p:spPr>
          <a:xfrm>
            <a:off x="4631627" y="3807019"/>
            <a:ext cx="464551" cy="215444"/>
          </a:xfrm>
          <a:prstGeom prst="rect">
            <a:avLst/>
          </a:prstGeom>
          <a:noFill/>
        </p:spPr>
        <p:txBody>
          <a:bodyPr wrap="square" rtlCol="0">
            <a:spAutoFit/>
          </a:bodyPr>
          <a:lstStyle/>
          <a:p>
            <a:r>
              <a:rPr lang="de-DE" sz="800" dirty="0"/>
              <a:t>B?</a:t>
            </a:r>
          </a:p>
        </p:txBody>
      </p:sp>
      <p:sp>
        <p:nvSpPr>
          <p:cNvPr id="58" name="Textfeld 57">
            <a:extLst>
              <a:ext uri="{FF2B5EF4-FFF2-40B4-BE49-F238E27FC236}">
                <a16:creationId xmlns:a16="http://schemas.microsoft.com/office/drawing/2014/main" id="{66FAE2EC-79FD-49F3-85DE-E1B8BB880CA2}"/>
              </a:ext>
            </a:extLst>
          </p:cNvPr>
          <p:cNvSpPr txBox="1"/>
          <p:nvPr/>
        </p:nvSpPr>
        <p:spPr>
          <a:xfrm>
            <a:off x="3554960" y="2977623"/>
            <a:ext cx="526165" cy="184666"/>
          </a:xfrm>
          <a:prstGeom prst="rect">
            <a:avLst/>
          </a:prstGeom>
          <a:noFill/>
        </p:spPr>
        <p:txBody>
          <a:bodyPr wrap="square" rtlCol="0">
            <a:spAutoFit/>
          </a:bodyPr>
          <a:lstStyle/>
          <a:p>
            <a:pPr algn="r"/>
            <a:r>
              <a:rPr lang="de-DE" sz="300" b="1" dirty="0"/>
              <a:t>T. Diehl </a:t>
            </a:r>
            <a:r>
              <a:rPr lang="de-DE" sz="300" b="1" dirty="0" err="1"/>
              <a:t>crustal</a:t>
            </a:r>
            <a:r>
              <a:rPr lang="de-DE" sz="300" b="1" dirty="0"/>
              <a:t> </a:t>
            </a:r>
            <a:r>
              <a:rPr lang="de-DE" sz="300" b="1" dirty="0" err="1"/>
              <a:t>model</a:t>
            </a:r>
            <a:endParaRPr lang="de-DE" sz="300" b="1" dirty="0"/>
          </a:p>
        </p:txBody>
      </p:sp>
      <p:sp>
        <p:nvSpPr>
          <p:cNvPr id="35" name="Textfeld 34">
            <a:extLst>
              <a:ext uri="{FF2B5EF4-FFF2-40B4-BE49-F238E27FC236}">
                <a16:creationId xmlns:a16="http://schemas.microsoft.com/office/drawing/2014/main" id="{C2545D4F-98A2-4126-B8C2-796BA14B7B2D}"/>
              </a:ext>
            </a:extLst>
          </p:cNvPr>
          <p:cNvSpPr txBox="1"/>
          <p:nvPr/>
        </p:nvSpPr>
        <p:spPr>
          <a:xfrm>
            <a:off x="4308866" y="3624032"/>
            <a:ext cx="353991" cy="215444"/>
          </a:xfrm>
          <a:prstGeom prst="rect">
            <a:avLst/>
          </a:prstGeom>
          <a:noFill/>
        </p:spPr>
        <p:txBody>
          <a:bodyPr wrap="square" rtlCol="0">
            <a:spAutoFit/>
          </a:bodyPr>
          <a:lstStyle/>
          <a:p>
            <a:r>
              <a:rPr lang="de-DE" sz="800" dirty="0"/>
              <a:t>A?</a:t>
            </a:r>
          </a:p>
        </p:txBody>
      </p:sp>
      <p:cxnSp>
        <p:nvCxnSpPr>
          <p:cNvPr id="37" name="Gerader Verbinder 36">
            <a:extLst>
              <a:ext uri="{FF2B5EF4-FFF2-40B4-BE49-F238E27FC236}">
                <a16:creationId xmlns:a16="http://schemas.microsoft.com/office/drawing/2014/main" id="{8ACBC8B9-574C-453F-9005-3A4D188AB15A}"/>
              </a:ext>
            </a:extLst>
          </p:cNvPr>
          <p:cNvCxnSpPr>
            <a:cxnSpLocks/>
          </p:cNvCxnSpPr>
          <p:nvPr/>
        </p:nvCxnSpPr>
        <p:spPr>
          <a:xfrm>
            <a:off x="4016303" y="3339550"/>
            <a:ext cx="307681" cy="335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305C61A5-9881-4DE0-9055-50B638A0AA20}"/>
              </a:ext>
            </a:extLst>
          </p:cNvPr>
          <p:cNvCxnSpPr>
            <a:cxnSpLocks/>
          </p:cNvCxnSpPr>
          <p:nvPr/>
        </p:nvCxnSpPr>
        <p:spPr>
          <a:xfrm>
            <a:off x="4016303" y="1748431"/>
            <a:ext cx="307681" cy="335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250B151C-58C2-4DFA-8BDE-D40C0C702EE1}"/>
              </a:ext>
            </a:extLst>
          </p:cNvPr>
          <p:cNvPicPr>
            <a:picLocks noChangeAspect="1"/>
          </p:cNvPicPr>
          <p:nvPr/>
        </p:nvPicPr>
        <p:blipFill>
          <a:blip r:embed="rId5"/>
          <a:stretch>
            <a:fillRect/>
          </a:stretch>
        </p:blipFill>
        <p:spPr>
          <a:xfrm>
            <a:off x="3496513" y="862898"/>
            <a:ext cx="1278007" cy="326407"/>
          </a:xfrm>
          <a:prstGeom prst="rect">
            <a:avLst/>
          </a:prstGeom>
        </p:spPr>
      </p:pic>
      <p:pic>
        <p:nvPicPr>
          <p:cNvPr id="20" name="Grafik 19">
            <a:extLst>
              <a:ext uri="{FF2B5EF4-FFF2-40B4-BE49-F238E27FC236}">
                <a16:creationId xmlns:a16="http://schemas.microsoft.com/office/drawing/2014/main" id="{8D5C85E7-D4D4-470A-9337-2E91813DD0AF}"/>
              </a:ext>
            </a:extLst>
          </p:cNvPr>
          <p:cNvPicPr>
            <a:picLocks noChangeAspect="1"/>
          </p:cNvPicPr>
          <p:nvPr/>
        </p:nvPicPr>
        <p:blipFill>
          <a:blip r:embed="rId6"/>
          <a:srcRect/>
          <a:stretch/>
        </p:blipFill>
        <p:spPr>
          <a:xfrm>
            <a:off x="7503063" y="-18284"/>
            <a:ext cx="1675561" cy="1256670"/>
          </a:xfrm>
          <a:prstGeom prst="rect">
            <a:avLst/>
          </a:prstGeom>
        </p:spPr>
      </p:pic>
      <p:sp>
        <p:nvSpPr>
          <p:cNvPr id="21" name="Rechteck 20">
            <a:extLst>
              <a:ext uri="{FF2B5EF4-FFF2-40B4-BE49-F238E27FC236}">
                <a16:creationId xmlns:a16="http://schemas.microsoft.com/office/drawing/2014/main" id="{2021CF39-97AB-492B-8898-A6B9EF7FB33B}"/>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26114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descr="Ein Bild, das Monitor, farbig, Bildschirm, Essen enthält.&#10;&#10;Automatisch generierte Beschreibung">
            <a:extLst>
              <a:ext uri="{FF2B5EF4-FFF2-40B4-BE49-F238E27FC236}">
                <a16:creationId xmlns:a16="http://schemas.microsoft.com/office/drawing/2014/main" id="{5557C632-2FEA-4BE1-9E54-677D149E707B}"/>
              </a:ext>
            </a:extLst>
          </p:cNvPr>
          <p:cNvPicPr>
            <a:picLocks noChangeAspect="1"/>
          </p:cNvPicPr>
          <p:nvPr/>
        </p:nvPicPr>
        <p:blipFill rotWithShape="1">
          <a:blip r:embed="rId3"/>
          <a:srcRect l="9965" t="19873" r="21650"/>
          <a:stretch/>
        </p:blipFill>
        <p:spPr>
          <a:xfrm>
            <a:off x="6094687" y="1373390"/>
            <a:ext cx="2447632" cy="1613185"/>
          </a:xfrm>
          <a:prstGeom prst="rect">
            <a:avLst/>
          </a:prstGeom>
        </p:spPr>
      </p:pic>
      <p:cxnSp>
        <p:nvCxnSpPr>
          <p:cNvPr id="3" name="Gerader Verbinder 2">
            <a:extLst>
              <a:ext uri="{FF2B5EF4-FFF2-40B4-BE49-F238E27FC236}">
                <a16:creationId xmlns:a16="http://schemas.microsoft.com/office/drawing/2014/main" id="{0B70218A-EA7B-4EB5-BBB4-DE3D07D3AF54}"/>
              </a:ext>
            </a:extLst>
          </p:cNvPr>
          <p:cNvCxnSpPr>
            <a:cxnSpLocks/>
          </p:cNvCxnSpPr>
          <p:nvPr/>
        </p:nvCxnSpPr>
        <p:spPr>
          <a:xfrm flipH="1">
            <a:off x="7573750" y="1700077"/>
            <a:ext cx="186807" cy="365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descr="Ein Bild, das Screenshot enthält.&#10;&#10;Automatisch generierte Beschreibung">
            <a:extLst>
              <a:ext uri="{FF2B5EF4-FFF2-40B4-BE49-F238E27FC236}">
                <a16:creationId xmlns:a16="http://schemas.microsoft.com/office/drawing/2014/main" id="{C62B1F53-AC02-4EE3-A787-DBA1F512FDBF}"/>
              </a:ext>
            </a:extLst>
          </p:cNvPr>
          <p:cNvPicPr>
            <a:picLocks/>
          </p:cNvPicPr>
          <p:nvPr/>
        </p:nvPicPr>
        <p:blipFill rotWithShape="1">
          <a:blip r:embed="rId4">
            <a:alphaModFix/>
          </a:blip>
          <a:srcRect l="505"/>
          <a:stretch/>
        </p:blipFill>
        <p:spPr>
          <a:xfrm>
            <a:off x="6084168" y="1257013"/>
            <a:ext cx="2553839" cy="1064839"/>
          </a:xfrm>
          <a:prstGeom prst="rect">
            <a:avLst/>
          </a:prstGeom>
        </p:spPr>
      </p:pic>
      <p:pic>
        <p:nvPicPr>
          <p:cNvPr id="17" name="Grafik 16" descr="Ein Bild, das Monitor, sitzend, Bildschirm, Essen enthält.&#10;&#10;Automatisch generierte Beschreibung">
            <a:extLst>
              <a:ext uri="{FF2B5EF4-FFF2-40B4-BE49-F238E27FC236}">
                <a16:creationId xmlns:a16="http://schemas.microsoft.com/office/drawing/2014/main" id="{7F6553C6-42CD-4D23-8632-2D388C7F9EE5}"/>
              </a:ext>
            </a:extLst>
          </p:cNvPr>
          <p:cNvPicPr>
            <a:picLocks noChangeAspect="1"/>
          </p:cNvPicPr>
          <p:nvPr/>
        </p:nvPicPr>
        <p:blipFill rotWithShape="1">
          <a:blip r:embed="rId5"/>
          <a:srcRect l="9748" t="20182" r="21706"/>
          <a:stretch/>
        </p:blipFill>
        <p:spPr>
          <a:xfrm>
            <a:off x="3302783" y="1373391"/>
            <a:ext cx="2446249" cy="1602296"/>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15</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cxnSp>
        <p:nvCxnSpPr>
          <p:cNvPr id="36" name="Gerader Verbinder 35">
            <a:extLst>
              <a:ext uri="{FF2B5EF4-FFF2-40B4-BE49-F238E27FC236}">
                <a16:creationId xmlns:a16="http://schemas.microsoft.com/office/drawing/2014/main" id="{A66284B0-6C4F-4954-AC02-9212038998B6}"/>
              </a:ext>
            </a:extLst>
          </p:cNvPr>
          <p:cNvCxnSpPr>
            <a:cxnSpLocks/>
          </p:cNvCxnSpPr>
          <p:nvPr/>
        </p:nvCxnSpPr>
        <p:spPr>
          <a:xfrm>
            <a:off x="7607310" y="1584193"/>
            <a:ext cx="351031" cy="264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el 11">
            <a:extLst>
              <a:ext uri="{FF2B5EF4-FFF2-40B4-BE49-F238E27FC236}">
                <a16:creationId xmlns:a16="http://schemas.microsoft.com/office/drawing/2014/main" id="{3B7E9EAB-93C3-4C78-8952-F48A547820A6}"/>
              </a:ext>
            </a:extLst>
          </p:cNvPr>
          <p:cNvSpPr>
            <a:spLocks noGrp="1"/>
          </p:cNvSpPr>
          <p:nvPr>
            <p:ph type="title"/>
          </p:nvPr>
        </p:nvSpPr>
        <p:spPr>
          <a:xfrm>
            <a:off x="450000" y="396000"/>
            <a:ext cx="7560000" cy="468000"/>
          </a:xfrm>
        </p:spPr>
        <p:txBody>
          <a:bodyPr/>
          <a:lstStyle/>
          <a:p>
            <a:r>
              <a:rPr lang="en-US" sz="2000" dirty="0"/>
              <a:t>Comparison to other studies</a:t>
            </a:r>
            <a:endParaRPr lang="en-US" sz="2000" noProof="0" dirty="0"/>
          </a:p>
        </p:txBody>
      </p:sp>
      <p:pic>
        <p:nvPicPr>
          <p:cNvPr id="19" name="Grafik 18" descr="Ein Bild, das Screenshot enthält.&#10;&#10;Automatisch generierte Beschreibung">
            <a:extLst>
              <a:ext uri="{FF2B5EF4-FFF2-40B4-BE49-F238E27FC236}">
                <a16:creationId xmlns:a16="http://schemas.microsoft.com/office/drawing/2014/main" id="{2BFC8611-E990-4FEE-815C-0CD4C972E4B4}"/>
              </a:ext>
            </a:extLst>
          </p:cNvPr>
          <p:cNvPicPr>
            <a:picLocks/>
          </p:cNvPicPr>
          <p:nvPr/>
        </p:nvPicPr>
        <p:blipFill>
          <a:blip r:embed="rId6"/>
          <a:stretch>
            <a:fillRect/>
          </a:stretch>
        </p:blipFill>
        <p:spPr>
          <a:xfrm>
            <a:off x="3302783" y="1217349"/>
            <a:ext cx="2512800" cy="1080000"/>
          </a:xfrm>
          <a:prstGeom prst="rect">
            <a:avLst/>
          </a:prstGeom>
        </p:spPr>
      </p:pic>
      <p:pic>
        <p:nvPicPr>
          <p:cNvPr id="29" name="Grafik 28" descr="Ein Bild, das Monitor, sitzend, Bildschirm, Essen enthält.&#10;&#10;Automatisch generierte Beschreibung">
            <a:extLst>
              <a:ext uri="{FF2B5EF4-FFF2-40B4-BE49-F238E27FC236}">
                <a16:creationId xmlns:a16="http://schemas.microsoft.com/office/drawing/2014/main" id="{7EEE91E4-4DCE-4AB6-B943-335950D28152}"/>
              </a:ext>
            </a:extLst>
          </p:cNvPr>
          <p:cNvPicPr>
            <a:picLocks noChangeAspect="1"/>
          </p:cNvPicPr>
          <p:nvPr/>
        </p:nvPicPr>
        <p:blipFill rotWithShape="1">
          <a:blip r:embed="rId5"/>
          <a:srcRect l="78964" r="6158"/>
          <a:stretch/>
        </p:blipFill>
        <p:spPr>
          <a:xfrm>
            <a:off x="8629425" y="1912517"/>
            <a:ext cx="530983" cy="2007436"/>
          </a:xfrm>
          <a:prstGeom prst="rect">
            <a:avLst/>
          </a:prstGeom>
        </p:spPr>
      </p:pic>
      <p:sp>
        <p:nvSpPr>
          <p:cNvPr id="34" name="Inhaltsplatzhalter 12">
            <a:extLst>
              <a:ext uri="{FF2B5EF4-FFF2-40B4-BE49-F238E27FC236}">
                <a16:creationId xmlns:a16="http://schemas.microsoft.com/office/drawing/2014/main" id="{758ABC9C-18B3-4D67-8A4B-284D8FA63CBA}"/>
              </a:ext>
            </a:extLst>
          </p:cNvPr>
          <p:cNvSpPr txBox="1">
            <a:spLocks/>
          </p:cNvSpPr>
          <p:nvPr/>
        </p:nvSpPr>
        <p:spPr>
          <a:xfrm>
            <a:off x="450000" y="808771"/>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dirty="0" err="1"/>
              <a:t>Lippitsch</a:t>
            </a:r>
            <a:r>
              <a:rPr lang="en-US" sz="1100" dirty="0"/>
              <a:t> et al. 2003</a:t>
            </a:r>
          </a:p>
          <a:p>
            <a:pPr>
              <a:lnSpc>
                <a:spcPct val="100000"/>
              </a:lnSpc>
              <a:spcAft>
                <a:spcPts val="800"/>
              </a:spcAft>
            </a:pPr>
            <a:r>
              <a:rPr lang="en-US" sz="1100" b="0" dirty="0">
                <a:solidFill>
                  <a:schemeClr val="bg1">
                    <a:lumMod val="75000"/>
                  </a:schemeClr>
                </a:solidFill>
              </a:rPr>
              <a:t>Slice A</a:t>
            </a:r>
          </a:p>
          <a:p>
            <a:pPr marL="285750" indent="-285750">
              <a:lnSpc>
                <a:spcPct val="100000"/>
              </a:lnSpc>
              <a:spcAft>
                <a:spcPts val="800"/>
              </a:spcAft>
              <a:buFontTx/>
              <a:buChar char="-"/>
            </a:pPr>
            <a:r>
              <a:rPr lang="en-US" sz="1100" b="0" dirty="0">
                <a:solidFill>
                  <a:schemeClr val="bg1">
                    <a:lumMod val="75000"/>
                  </a:schemeClr>
                </a:solidFill>
              </a:rPr>
              <a:t>Excellent agreement in structures, Po plain anomaly and </a:t>
            </a:r>
            <a:r>
              <a:rPr lang="en-US" sz="1100" b="0" dirty="0" err="1">
                <a:solidFill>
                  <a:schemeClr val="bg1">
                    <a:lumMod val="75000"/>
                  </a:schemeClr>
                </a:solidFill>
              </a:rPr>
              <a:t>asthenospheric</a:t>
            </a:r>
            <a:r>
              <a:rPr lang="en-US" sz="1100" b="0" dirty="0">
                <a:solidFill>
                  <a:schemeClr val="bg1">
                    <a:lumMod val="75000"/>
                  </a:schemeClr>
                </a:solidFill>
              </a:rPr>
              <a:t> upwelling nearly identical</a:t>
            </a:r>
          </a:p>
          <a:p>
            <a:pPr marL="285750" indent="-285750">
              <a:lnSpc>
                <a:spcPct val="100000"/>
              </a:lnSpc>
              <a:spcAft>
                <a:spcPts val="800"/>
              </a:spcAft>
              <a:buFontTx/>
              <a:buChar char="-"/>
            </a:pPr>
            <a:r>
              <a:rPr lang="en-US" sz="1100" b="0" dirty="0">
                <a:solidFill>
                  <a:schemeClr val="bg1">
                    <a:lumMod val="75000"/>
                  </a:schemeClr>
                </a:solidFill>
              </a:rPr>
              <a:t>Subducted European lower lithosphere extends further downwards (to A?) increasing in size and amplitude</a:t>
            </a:r>
          </a:p>
          <a:p>
            <a:pPr>
              <a:lnSpc>
                <a:spcPct val="100000"/>
              </a:lnSpc>
              <a:spcAft>
                <a:spcPts val="800"/>
              </a:spcAft>
            </a:pPr>
            <a:r>
              <a:rPr lang="en-US" sz="1100" b="0" dirty="0"/>
              <a:t>Slice B</a:t>
            </a:r>
          </a:p>
          <a:p>
            <a:pPr marL="285750" indent="-285750">
              <a:lnSpc>
                <a:spcPct val="100000"/>
              </a:lnSpc>
              <a:spcAft>
                <a:spcPts val="800"/>
              </a:spcAft>
              <a:buFontTx/>
              <a:buChar char="-"/>
            </a:pPr>
            <a:r>
              <a:rPr lang="en-US" sz="1100" b="0" dirty="0"/>
              <a:t>Discrepancy in lithospheric slab orientation, slab connected to Adria?</a:t>
            </a:r>
          </a:p>
          <a:p>
            <a:pPr marL="285750" indent="-285750">
              <a:lnSpc>
                <a:spcPct val="100000"/>
              </a:lnSpc>
              <a:spcAft>
                <a:spcPts val="800"/>
              </a:spcAft>
              <a:buFontTx/>
              <a:buChar char="-"/>
            </a:pPr>
            <a:r>
              <a:rPr lang="en-US" sz="1100" b="0" dirty="0"/>
              <a:t>Dipping direction seems to be reversed (NW) in comparison, however structure of this slab is highly complex with eastern part showing tendency to dip SE</a:t>
            </a:r>
          </a:p>
          <a:p>
            <a:pPr marL="285750" indent="-285750">
              <a:lnSpc>
                <a:spcPct val="100000"/>
              </a:lnSpc>
              <a:spcAft>
                <a:spcPts val="800"/>
              </a:spcAft>
              <a:buFontTx/>
              <a:buChar char="-"/>
            </a:pPr>
            <a:r>
              <a:rPr lang="en-US" sz="1100" b="0" dirty="0"/>
              <a:t>Still we see a clear gap to European lower lithosphere </a:t>
            </a:r>
            <a:r>
              <a:rPr lang="en-US" sz="1100" b="0" dirty="0">
                <a:sym typeface="Wingdings" panose="05000000000000000000" pitchFamily="2" charset="2"/>
              </a:rPr>
              <a:t> Resolution analysis</a:t>
            </a:r>
            <a:endParaRPr lang="en-US" sz="1100" b="0" dirty="0"/>
          </a:p>
          <a:p>
            <a:pPr marL="285750" indent="-285750">
              <a:lnSpc>
                <a:spcPct val="100000"/>
              </a:lnSpc>
              <a:spcAft>
                <a:spcPts val="800"/>
              </a:spcAft>
              <a:buFontTx/>
              <a:buChar char="-"/>
            </a:pPr>
            <a:endParaRPr lang="en-US" sz="1100" b="0" dirty="0"/>
          </a:p>
        </p:txBody>
      </p:sp>
      <p:pic>
        <p:nvPicPr>
          <p:cNvPr id="39" name="Grafik 38" descr="Ein Bild, das Monitor, farbig, Bildschirm, Essen enthält.&#10;&#10;Automatisch generierte Beschreibung">
            <a:extLst>
              <a:ext uri="{FF2B5EF4-FFF2-40B4-BE49-F238E27FC236}">
                <a16:creationId xmlns:a16="http://schemas.microsoft.com/office/drawing/2014/main" id="{1DD712D2-CA76-492E-9638-33E582CE5820}"/>
              </a:ext>
            </a:extLst>
          </p:cNvPr>
          <p:cNvPicPr>
            <a:picLocks noChangeAspect="1"/>
          </p:cNvPicPr>
          <p:nvPr/>
        </p:nvPicPr>
        <p:blipFill rotWithShape="1">
          <a:blip r:embed="rId3"/>
          <a:srcRect l="9965" r="21650"/>
          <a:stretch/>
        </p:blipFill>
        <p:spPr>
          <a:xfrm>
            <a:off x="6094687" y="2568376"/>
            <a:ext cx="2447632" cy="2013288"/>
          </a:xfrm>
          <a:prstGeom prst="rect">
            <a:avLst/>
          </a:prstGeom>
        </p:spPr>
      </p:pic>
      <p:cxnSp>
        <p:nvCxnSpPr>
          <p:cNvPr id="42" name="Gerader Verbinder 41">
            <a:extLst>
              <a:ext uri="{FF2B5EF4-FFF2-40B4-BE49-F238E27FC236}">
                <a16:creationId xmlns:a16="http://schemas.microsoft.com/office/drawing/2014/main" id="{D995BAF8-9C70-4DDE-A2DF-90216EC56504}"/>
              </a:ext>
            </a:extLst>
          </p:cNvPr>
          <p:cNvCxnSpPr>
            <a:cxnSpLocks/>
          </p:cNvCxnSpPr>
          <p:nvPr/>
        </p:nvCxnSpPr>
        <p:spPr>
          <a:xfrm flipH="1">
            <a:off x="7573750" y="3295165"/>
            <a:ext cx="186807" cy="365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Grafik 42" descr="Ein Bild, das Monitor, sitzend, Bildschirm, Essen enthält.&#10;&#10;Automatisch generierte Beschreibung">
            <a:extLst>
              <a:ext uri="{FF2B5EF4-FFF2-40B4-BE49-F238E27FC236}">
                <a16:creationId xmlns:a16="http://schemas.microsoft.com/office/drawing/2014/main" id="{052E1897-8B8D-4D92-90CE-E5D0601C89DA}"/>
              </a:ext>
            </a:extLst>
          </p:cNvPr>
          <p:cNvPicPr>
            <a:picLocks noChangeAspect="1"/>
          </p:cNvPicPr>
          <p:nvPr/>
        </p:nvPicPr>
        <p:blipFill rotWithShape="1">
          <a:blip r:embed="rId5"/>
          <a:srcRect l="9748" r="21706"/>
          <a:stretch/>
        </p:blipFill>
        <p:spPr>
          <a:xfrm>
            <a:off x="3302783" y="2563339"/>
            <a:ext cx="2446249" cy="2007436"/>
          </a:xfrm>
          <a:prstGeom prst="rect">
            <a:avLst/>
          </a:prstGeom>
        </p:spPr>
      </p:pic>
      <p:sp>
        <p:nvSpPr>
          <p:cNvPr id="25" name="Ellipse 24">
            <a:extLst>
              <a:ext uri="{FF2B5EF4-FFF2-40B4-BE49-F238E27FC236}">
                <a16:creationId xmlns:a16="http://schemas.microsoft.com/office/drawing/2014/main" id="{B1EB5FAA-0813-482D-9F32-AF96FD5B8393}"/>
              </a:ext>
            </a:extLst>
          </p:cNvPr>
          <p:cNvSpPr/>
          <p:nvPr/>
        </p:nvSpPr>
        <p:spPr>
          <a:xfrm>
            <a:off x="7503063" y="3162289"/>
            <a:ext cx="237289" cy="216024"/>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6E188A37-AD2A-46D0-868E-152C03E8B582}"/>
              </a:ext>
            </a:extLst>
          </p:cNvPr>
          <p:cNvSpPr txBox="1"/>
          <p:nvPr/>
        </p:nvSpPr>
        <p:spPr>
          <a:xfrm>
            <a:off x="7094320" y="3723878"/>
            <a:ext cx="266767" cy="215444"/>
          </a:xfrm>
          <a:prstGeom prst="rect">
            <a:avLst/>
          </a:prstGeom>
          <a:noFill/>
        </p:spPr>
        <p:txBody>
          <a:bodyPr wrap="square" rtlCol="0">
            <a:spAutoFit/>
          </a:bodyPr>
          <a:lstStyle/>
          <a:p>
            <a:r>
              <a:rPr lang="de-DE" sz="800" dirty="0"/>
              <a:t>A</a:t>
            </a:r>
          </a:p>
        </p:txBody>
      </p:sp>
      <p:sp>
        <p:nvSpPr>
          <p:cNvPr id="46" name="Textfeld 45">
            <a:extLst>
              <a:ext uri="{FF2B5EF4-FFF2-40B4-BE49-F238E27FC236}">
                <a16:creationId xmlns:a16="http://schemas.microsoft.com/office/drawing/2014/main" id="{B10D4AFD-A259-42BF-B049-F2D9E34FF632}"/>
              </a:ext>
            </a:extLst>
          </p:cNvPr>
          <p:cNvSpPr txBox="1"/>
          <p:nvPr/>
        </p:nvSpPr>
        <p:spPr>
          <a:xfrm>
            <a:off x="7782825" y="3622753"/>
            <a:ext cx="464551" cy="215444"/>
          </a:xfrm>
          <a:prstGeom prst="rect">
            <a:avLst/>
          </a:prstGeom>
          <a:noFill/>
        </p:spPr>
        <p:txBody>
          <a:bodyPr wrap="square" rtlCol="0">
            <a:spAutoFit/>
          </a:bodyPr>
          <a:lstStyle/>
          <a:p>
            <a:r>
              <a:rPr lang="de-DE" sz="800" dirty="0"/>
              <a:t>B?</a:t>
            </a:r>
          </a:p>
        </p:txBody>
      </p:sp>
      <p:sp>
        <p:nvSpPr>
          <p:cNvPr id="47" name="Textfeld 46">
            <a:extLst>
              <a:ext uri="{FF2B5EF4-FFF2-40B4-BE49-F238E27FC236}">
                <a16:creationId xmlns:a16="http://schemas.microsoft.com/office/drawing/2014/main" id="{58B51837-1C0F-4CBD-AE4A-5B89BC6FCB81}"/>
              </a:ext>
            </a:extLst>
          </p:cNvPr>
          <p:cNvSpPr txBox="1"/>
          <p:nvPr/>
        </p:nvSpPr>
        <p:spPr>
          <a:xfrm>
            <a:off x="8081403" y="3439197"/>
            <a:ext cx="504469" cy="215444"/>
          </a:xfrm>
          <a:prstGeom prst="rect">
            <a:avLst/>
          </a:prstGeom>
          <a:noFill/>
        </p:spPr>
        <p:txBody>
          <a:bodyPr wrap="square" rtlCol="0">
            <a:spAutoFit/>
          </a:bodyPr>
          <a:lstStyle/>
          <a:p>
            <a:pPr algn="ctr"/>
            <a:r>
              <a:rPr lang="de-DE" sz="400" b="1" dirty="0" err="1"/>
              <a:t>Apenninic</a:t>
            </a:r>
            <a:r>
              <a:rPr lang="de-DE" sz="400" b="1" dirty="0"/>
              <a:t> </a:t>
            </a:r>
            <a:r>
              <a:rPr lang="de-DE" sz="400" b="1" dirty="0" err="1"/>
              <a:t>Slab</a:t>
            </a:r>
            <a:endParaRPr lang="de-DE" sz="400" b="1" dirty="0"/>
          </a:p>
        </p:txBody>
      </p:sp>
      <p:cxnSp>
        <p:nvCxnSpPr>
          <p:cNvPr id="49" name="Gerader Verbinder 48">
            <a:extLst>
              <a:ext uri="{FF2B5EF4-FFF2-40B4-BE49-F238E27FC236}">
                <a16:creationId xmlns:a16="http://schemas.microsoft.com/office/drawing/2014/main" id="{3D03D113-59E0-4EB5-BDEC-BAA3CD359DD4}"/>
              </a:ext>
            </a:extLst>
          </p:cNvPr>
          <p:cNvCxnSpPr>
            <a:cxnSpLocks/>
          </p:cNvCxnSpPr>
          <p:nvPr/>
        </p:nvCxnSpPr>
        <p:spPr>
          <a:xfrm>
            <a:off x="7607310" y="3175945"/>
            <a:ext cx="351031" cy="264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2DEE8B71-CC61-416A-95E8-1B38D2E4FE34}"/>
              </a:ext>
            </a:extLst>
          </p:cNvPr>
          <p:cNvSpPr txBox="1"/>
          <p:nvPr/>
        </p:nvSpPr>
        <p:spPr>
          <a:xfrm>
            <a:off x="7468987" y="3185662"/>
            <a:ext cx="292399" cy="153888"/>
          </a:xfrm>
          <a:prstGeom prst="rect">
            <a:avLst/>
          </a:prstGeom>
          <a:noFill/>
        </p:spPr>
        <p:txBody>
          <a:bodyPr wrap="square" rtlCol="0">
            <a:spAutoFit/>
          </a:bodyPr>
          <a:lstStyle/>
          <a:p>
            <a:pPr algn="ctr"/>
            <a:r>
              <a:rPr lang="de-DE" sz="400" b="1" dirty="0" err="1"/>
              <a:t>gap</a:t>
            </a:r>
            <a:endParaRPr lang="de-DE" sz="400" b="1" dirty="0"/>
          </a:p>
        </p:txBody>
      </p:sp>
      <p:sp>
        <p:nvSpPr>
          <p:cNvPr id="51" name="Textfeld 50">
            <a:extLst>
              <a:ext uri="{FF2B5EF4-FFF2-40B4-BE49-F238E27FC236}">
                <a16:creationId xmlns:a16="http://schemas.microsoft.com/office/drawing/2014/main" id="{D6CB600F-BDF1-4AEE-8AC1-DBEED2283DE9}"/>
              </a:ext>
            </a:extLst>
          </p:cNvPr>
          <p:cNvSpPr txBox="1"/>
          <p:nvPr/>
        </p:nvSpPr>
        <p:spPr>
          <a:xfrm>
            <a:off x="4432015" y="3231828"/>
            <a:ext cx="504434" cy="215444"/>
          </a:xfrm>
          <a:prstGeom prst="rect">
            <a:avLst/>
          </a:prstGeom>
          <a:noFill/>
        </p:spPr>
        <p:txBody>
          <a:bodyPr wrap="square" rtlCol="0">
            <a:spAutoFit/>
          </a:bodyPr>
          <a:lstStyle/>
          <a:p>
            <a:pPr algn="ctr"/>
            <a:r>
              <a:rPr lang="de-DE" sz="400" b="1" dirty="0"/>
              <a:t>Po </a:t>
            </a:r>
            <a:r>
              <a:rPr lang="de-DE" sz="400" b="1" dirty="0" err="1"/>
              <a:t>plain</a:t>
            </a:r>
            <a:r>
              <a:rPr lang="de-DE" sz="400" b="1" dirty="0"/>
              <a:t> </a:t>
            </a:r>
            <a:r>
              <a:rPr lang="de-DE" sz="400" b="1" dirty="0" err="1"/>
              <a:t>anomaly</a:t>
            </a:r>
            <a:endParaRPr lang="de-DE" sz="400" b="1" dirty="0"/>
          </a:p>
        </p:txBody>
      </p:sp>
      <p:sp>
        <p:nvSpPr>
          <p:cNvPr id="52" name="Textfeld 51">
            <a:extLst>
              <a:ext uri="{FF2B5EF4-FFF2-40B4-BE49-F238E27FC236}">
                <a16:creationId xmlns:a16="http://schemas.microsoft.com/office/drawing/2014/main" id="{FD7490A6-9A0B-4AE8-8A82-3E0A692B5729}"/>
              </a:ext>
            </a:extLst>
          </p:cNvPr>
          <p:cNvSpPr txBox="1"/>
          <p:nvPr/>
        </p:nvSpPr>
        <p:spPr>
          <a:xfrm>
            <a:off x="3439351" y="3378313"/>
            <a:ext cx="576952" cy="215444"/>
          </a:xfrm>
          <a:prstGeom prst="rect">
            <a:avLst/>
          </a:prstGeom>
          <a:noFill/>
        </p:spPr>
        <p:txBody>
          <a:bodyPr wrap="square" rtlCol="0">
            <a:spAutoFit/>
          </a:bodyPr>
          <a:lstStyle/>
          <a:p>
            <a:pPr algn="ctr"/>
            <a:r>
              <a:rPr lang="de-DE" sz="400" b="1" dirty="0" err="1"/>
              <a:t>Asthenospheric</a:t>
            </a:r>
            <a:r>
              <a:rPr lang="de-DE" sz="400" b="1" dirty="0"/>
              <a:t> </a:t>
            </a:r>
            <a:r>
              <a:rPr lang="de-DE" sz="400" b="1" dirty="0" err="1"/>
              <a:t>upwelling</a:t>
            </a:r>
            <a:endParaRPr lang="de-DE" sz="400" b="1" dirty="0"/>
          </a:p>
        </p:txBody>
      </p:sp>
      <p:sp>
        <p:nvSpPr>
          <p:cNvPr id="53" name="Textfeld 52">
            <a:extLst>
              <a:ext uri="{FF2B5EF4-FFF2-40B4-BE49-F238E27FC236}">
                <a16:creationId xmlns:a16="http://schemas.microsoft.com/office/drawing/2014/main" id="{7F4836B5-8EF9-4EF6-9502-8F4F1BDC4761}"/>
              </a:ext>
            </a:extLst>
          </p:cNvPr>
          <p:cNvSpPr txBox="1"/>
          <p:nvPr/>
        </p:nvSpPr>
        <p:spPr>
          <a:xfrm>
            <a:off x="4308866" y="3624032"/>
            <a:ext cx="353991" cy="215444"/>
          </a:xfrm>
          <a:prstGeom prst="rect">
            <a:avLst/>
          </a:prstGeom>
          <a:noFill/>
        </p:spPr>
        <p:txBody>
          <a:bodyPr wrap="square" rtlCol="0">
            <a:spAutoFit/>
          </a:bodyPr>
          <a:lstStyle/>
          <a:p>
            <a:r>
              <a:rPr lang="de-DE" sz="800" dirty="0"/>
              <a:t>A?</a:t>
            </a:r>
          </a:p>
        </p:txBody>
      </p:sp>
      <p:sp>
        <p:nvSpPr>
          <p:cNvPr id="54" name="Textfeld 53">
            <a:extLst>
              <a:ext uri="{FF2B5EF4-FFF2-40B4-BE49-F238E27FC236}">
                <a16:creationId xmlns:a16="http://schemas.microsoft.com/office/drawing/2014/main" id="{22F42DB6-7679-4624-8892-1F5B3C396DC3}"/>
              </a:ext>
            </a:extLst>
          </p:cNvPr>
          <p:cNvSpPr txBox="1"/>
          <p:nvPr/>
        </p:nvSpPr>
        <p:spPr>
          <a:xfrm>
            <a:off x="4631627" y="3807019"/>
            <a:ext cx="464551" cy="215444"/>
          </a:xfrm>
          <a:prstGeom prst="rect">
            <a:avLst/>
          </a:prstGeom>
          <a:noFill/>
        </p:spPr>
        <p:txBody>
          <a:bodyPr wrap="square" rtlCol="0">
            <a:spAutoFit/>
          </a:bodyPr>
          <a:lstStyle/>
          <a:p>
            <a:r>
              <a:rPr lang="de-DE" sz="800" dirty="0"/>
              <a:t>B?</a:t>
            </a:r>
          </a:p>
        </p:txBody>
      </p:sp>
      <p:sp>
        <p:nvSpPr>
          <p:cNvPr id="55" name="Textfeld 54">
            <a:extLst>
              <a:ext uri="{FF2B5EF4-FFF2-40B4-BE49-F238E27FC236}">
                <a16:creationId xmlns:a16="http://schemas.microsoft.com/office/drawing/2014/main" id="{5EDA8207-266A-4E61-AD21-A74AA89BAB84}"/>
              </a:ext>
            </a:extLst>
          </p:cNvPr>
          <p:cNvSpPr txBox="1"/>
          <p:nvPr/>
        </p:nvSpPr>
        <p:spPr>
          <a:xfrm>
            <a:off x="7925075" y="3206605"/>
            <a:ext cx="504434" cy="215444"/>
          </a:xfrm>
          <a:prstGeom prst="rect">
            <a:avLst/>
          </a:prstGeom>
          <a:noFill/>
        </p:spPr>
        <p:txBody>
          <a:bodyPr wrap="square" rtlCol="0">
            <a:spAutoFit/>
          </a:bodyPr>
          <a:lstStyle/>
          <a:p>
            <a:pPr algn="ctr"/>
            <a:r>
              <a:rPr lang="de-DE" sz="400" b="1" dirty="0"/>
              <a:t>Po </a:t>
            </a:r>
            <a:r>
              <a:rPr lang="de-DE" sz="400" b="1" dirty="0" err="1"/>
              <a:t>plain</a:t>
            </a:r>
            <a:r>
              <a:rPr lang="de-DE" sz="400" b="1" dirty="0"/>
              <a:t> </a:t>
            </a:r>
            <a:r>
              <a:rPr lang="de-DE" sz="400" b="1" dirty="0" err="1"/>
              <a:t>anomaly</a:t>
            </a:r>
            <a:endParaRPr lang="de-DE" sz="400" b="1" dirty="0"/>
          </a:p>
        </p:txBody>
      </p:sp>
      <p:sp>
        <p:nvSpPr>
          <p:cNvPr id="58" name="Textfeld 57">
            <a:extLst>
              <a:ext uri="{FF2B5EF4-FFF2-40B4-BE49-F238E27FC236}">
                <a16:creationId xmlns:a16="http://schemas.microsoft.com/office/drawing/2014/main" id="{66FAE2EC-79FD-49F3-85DE-E1B8BB880CA2}"/>
              </a:ext>
            </a:extLst>
          </p:cNvPr>
          <p:cNvSpPr txBox="1"/>
          <p:nvPr/>
        </p:nvSpPr>
        <p:spPr>
          <a:xfrm>
            <a:off x="3554960" y="2977623"/>
            <a:ext cx="526165" cy="184666"/>
          </a:xfrm>
          <a:prstGeom prst="rect">
            <a:avLst/>
          </a:prstGeom>
          <a:noFill/>
        </p:spPr>
        <p:txBody>
          <a:bodyPr wrap="square" rtlCol="0">
            <a:spAutoFit/>
          </a:bodyPr>
          <a:lstStyle/>
          <a:p>
            <a:pPr algn="r"/>
            <a:r>
              <a:rPr lang="de-DE" sz="300" b="1" dirty="0"/>
              <a:t>T. Diehl </a:t>
            </a:r>
            <a:r>
              <a:rPr lang="de-DE" sz="300" b="1" dirty="0" err="1"/>
              <a:t>crustal</a:t>
            </a:r>
            <a:r>
              <a:rPr lang="de-DE" sz="300" b="1" dirty="0"/>
              <a:t> </a:t>
            </a:r>
            <a:r>
              <a:rPr lang="de-DE" sz="300" b="1" dirty="0" err="1"/>
              <a:t>model</a:t>
            </a:r>
            <a:endParaRPr lang="de-DE" sz="300" b="1" dirty="0"/>
          </a:p>
        </p:txBody>
      </p:sp>
      <p:sp>
        <p:nvSpPr>
          <p:cNvPr id="59" name="Textfeld 58">
            <a:extLst>
              <a:ext uri="{FF2B5EF4-FFF2-40B4-BE49-F238E27FC236}">
                <a16:creationId xmlns:a16="http://schemas.microsoft.com/office/drawing/2014/main" id="{D8C66874-C2AB-4600-ACE0-FB8C4F37B01F}"/>
              </a:ext>
            </a:extLst>
          </p:cNvPr>
          <p:cNvSpPr txBox="1"/>
          <p:nvPr/>
        </p:nvSpPr>
        <p:spPr>
          <a:xfrm>
            <a:off x="7261085" y="2972765"/>
            <a:ext cx="526165" cy="184666"/>
          </a:xfrm>
          <a:prstGeom prst="rect">
            <a:avLst/>
          </a:prstGeom>
          <a:noFill/>
        </p:spPr>
        <p:txBody>
          <a:bodyPr wrap="square" rtlCol="0">
            <a:spAutoFit/>
          </a:bodyPr>
          <a:lstStyle/>
          <a:p>
            <a:pPr algn="r"/>
            <a:r>
              <a:rPr lang="de-DE" sz="300" b="1" dirty="0"/>
              <a:t>T. Diehl </a:t>
            </a:r>
            <a:r>
              <a:rPr lang="de-DE" sz="300" b="1" dirty="0" err="1"/>
              <a:t>crustal</a:t>
            </a:r>
            <a:r>
              <a:rPr lang="de-DE" sz="300" b="1" dirty="0"/>
              <a:t> </a:t>
            </a:r>
            <a:r>
              <a:rPr lang="de-DE" sz="300" b="1" dirty="0" err="1"/>
              <a:t>model</a:t>
            </a:r>
            <a:endParaRPr lang="de-DE" sz="300" b="1" dirty="0"/>
          </a:p>
        </p:txBody>
      </p:sp>
      <p:pic>
        <p:nvPicPr>
          <p:cNvPr id="6" name="Grafik 5">
            <a:extLst>
              <a:ext uri="{FF2B5EF4-FFF2-40B4-BE49-F238E27FC236}">
                <a16:creationId xmlns:a16="http://schemas.microsoft.com/office/drawing/2014/main" id="{4D68B91F-73A4-4B4F-B985-5DE96573A37B}"/>
              </a:ext>
            </a:extLst>
          </p:cNvPr>
          <p:cNvPicPr>
            <a:picLocks noChangeAspect="1"/>
          </p:cNvPicPr>
          <p:nvPr/>
        </p:nvPicPr>
        <p:blipFill>
          <a:blip r:embed="rId7"/>
          <a:srcRect/>
          <a:stretch/>
        </p:blipFill>
        <p:spPr>
          <a:xfrm>
            <a:off x="7503063" y="-18284"/>
            <a:ext cx="1675561" cy="1256670"/>
          </a:xfrm>
          <a:prstGeom prst="rect">
            <a:avLst/>
          </a:prstGeom>
        </p:spPr>
      </p:pic>
      <p:sp>
        <p:nvSpPr>
          <p:cNvPr id="35" name="Textfeld 34">
            <a:extLst>
              <a:ext uri="{FF2B5EF4-FFF2-40B4-BE49-F238E27FC236}">
                <a16:creationId xmlns:a16="http://schemas.microsoft.com/office/drawing/2014/main" id="{036D0357-774D-4C49-9EF3-39C9DEBB6C23}"/>
              </a:ext>
            </a:extLst>
          </p:cNvPr>
          <p:cNvSpPr txBox="1"/>
          <p:nvPr/>
        </p:nvSpPr>
        <p:spPr>
          <a:xfrm>
            <a:off x="7529853" y="3831600"/>
            <a:ext cx="464551" cy="215444"/>
          </a:xfrm>
          <a:prstGeom prst="rect">
            <a:avLst/>
          </a:prstGeom>
          <a:noFill/>
        </p:spPr>
        <p:txBody>
          <a:bodyPr wrap="square" rtlCol="0">
            <a:spAutoFit/>
          </a:bodyPr>
          <a:lstStyle/>
          <a:p>
            <a:r>
              <a:rPr lang="de-DE" sz="800" dirty="0"/>
              <a:t>B?</a:t>
            </a:r>
          </a:p>
        </p:txBody>
      </p:sp>
      <p:sp>
        <p:nvSpPr>
          <p:cNvPr id="41" name="Inhaltsplatzhalter 12">
            <a:extLst>
              <a:ext uri="{FF2B5EF4-FFF2-40B4-BE49-F238E27FC236}">
                <a16:creationId xmlns:a16="http://schemas.microsoft.com/office/drawing/2014/main" id="{E9C58D7F-C9A5-4015-B46F-6E0201045E3B}"/>
              </a:ext>
            </a:extLst>
          </p:cNvPr>
          <p:cNvSpPr txBox="1">
            <a:spLocks/>
          </p:cNvSpPr>
          <p:nvPr/>
        </p:nvSpPr>
        <p:spPr>
          <a:xfrm>
            <a:off x="4995177" y="891377"/>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err="1"/>
              <a:t>Lippitsch</a:t>
            </a:r>
            <a:r>
              <a:rPr lang="en-US" sz="800" b="0" dirty="0"/>
              <a:t> et al. 2003, slice A &amp; B</a:t>
            </a:r>
          </a:p>
        </p:txBody>
      </p:sp>
      <p:cxnSp>
        <p:nvCxnSpPr>
          <p:cNvPr id="44" name="Gerader Verbinder 43">
            <a:extLst>
              <a:ext uri="{FF2B5EF4-FFF2-40B4-BE49-F238E27FC236}">
                <a16:creationId xmlns:a16="http://schemas.microsoft.com/office/drawing/2014/main" id="{68620A3F-1602-4F96-AA09-96FAA5812202}"/>
              </a:ext>
            </a:extLst>
          </p:cNvPr>
          <p:cNvCxnSpPr>
            <a:cxnSpLocks/>
          </p:cNvCxnSpPr>
          <p:nvPr/>
        </p:nvCxnSpPr>
        <p:spPr>
          <a:xfrm>
            <a:off x="4016303" y="1748431"/>
            <a:ext cx="307681" cy="335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5F808738-449C-40CC-AF15-AE10FC7E26FD}"/>
              </a:ext>
            </a:extLst>
          </p:cNvPr>
          <p:cNvCxnSpPr>
            <a:cxnSpLocks/>
          </p:cNvCxnSpPr>
          <p:nvPr/>
        </p:nvCxnSpPr>
        <p:spPr>
          <a:xfrm>
            <a:off x="4016303" y="3339550"/>
            <a:ext cx="307681" cy="335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Grafik 55">
            <a:extLst>
              <a:ext uri="{FF2B5EF4-FFF2-40B4-BE49-F238E27FC236}">
                <a16:creationId xmlns:a16="http://schemas.microsoft.com/office/drawing/2014/main" id="{26DF5AD1-BBD7-46D9-91C2-5E16D202D9E1}"/>
              </a:ext>
            </a:extLst>
          </p:cNvPr>
          <p:cNvPicPr>
            <a:picLocks noChangeAspect="1"/>
          </p:cNvPicPr>
          <p:nvPr/>
        </p:nvPicPr>
        <p:blipFill>
          <a:blip r:embed="rId8"/>
          <a:stretch>
            <a:fillRect/>
          </a:stretch>
        </p:blipFill>
        <p:spPr>
          <a:xfrm>
            <a:off x="3496513" y="862898"/>
            <a:ext cx="1278007" cy="326407"/>
          </a:xfrm>
          <a:prstGeom prst="rect">
            <a:avLst/>
          </a:prstGeom>
        </p:spPr>
      </p:pic>
      <p:sp>
        <p:nvSpPr>
          <p:cNvPr id="37" name="Rechteck 36">
            <a:extLst>
              <a:ext uri="{FF2B5EF4-FFF2-40B4-BE49-F238E27FC236}">
                <a16:creationId xmlns:a16="http://schemas.microsoft.com/office/drawing/2014/main" id="{78EB9D18-CD19-42D4-9B13-A6BC89120250}"/>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19569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descr="Ein Bild, das Tisch enthält.&#10;&#10;Automatisch generierte Beschreibung">
            <a:extLst>
              <a:ext uri="{FF2B5EF4-FFF2-40B4-BE49-F238E27FC236}">
                <a16:creationId xmlns:a16="http://schemas.microsoft.com/office/drawing/2014/main" id="{FF7EA4E9-C122-4075-B4B6-DAEC8BC2977B}"/>
              </a:ext>
            </a:extLst>
          </p:cNvPr>
          <p:cNvPicPr>
            <a:picLocks noChangeAspect="1"/>
          </p:cNvPicPr>
          <p:nvPr/>
        </p:nvPicPr>
        <p:blipFill>
          <a:blip r:embed="rId3"/>
          <a:stretch>
            <a:fillRect/>
          </a:stretch>
        </p:blipFill>
        <p:spPr>
          <a:xfrm>
            <a:off x="3980482" y="411510"/>
            <a:ext cx="1454346" cy="232816"/>
          </a:xfrm>
          <a:prstGeom prst="rect">
            <a:avLst/>
          </a:prstGeom>
        </p:spPr>
      </p:pic>
      <p:pic>
        <p:nvPicPr>
          <p:cNvPr id="12" name="Grafik 11" descr="Ein Bild, das Essen enthält.&#10;&#10;Automatisch generierte Beschreibung">
            <a:extLst>
              <a:ext uri="{FF2B5EF4-FFF2-40B4-BE49-F238E27FC236}">
                <a16:creationId xmlns:a16="http://schemas.microsoft.com/office/drawing/2014/main" id="{1604D98A-1B9F-4C73-9F6B-A797DE3B65BD}"/>
              </a:ext>
            </a:extLst>
          </p:cNvPr>
          <p:cNvPicPr>
            <a:picLocks noChangeAspect="1"/>
          </p:cNvPicPr>
          <p:nvPr/>
        </p:nvPicPr>
        <p:blipFill rotWithShape="1">
          <a:blip r:embed="rId4"/>
          <a:srcRect l="12059" r="21436"/>
          <a:stretch/>
        </p:blipFill>
        <p:spPr>
          <a:xfrm>
            <a:off x="3635896" y="696358"/>
            <a:ext cx="1939437" cy="1640358"/>
          </a:xfrm>
          <a:prstGeom prst="rect">
            <a:avLst/>
          </a:prstGeom>
        </p:spPr>
      </p:pic>
      <p:pic>
        <p:nvPicPr>
          <p:cNvPr id="4" name="Grafik 3">
            <a:extLst>
              <a:ext uri="{FF2B5EF4-FFF2-40B4-BE49-F238E27FC236}">
                <a16:creationId xmlns:a16="http://schemas.microsoft.com/office/drawing/2014/main" id="{C2565EEF-DDE4-4F62-9560-4A7CE2F73426}"/>
              </a:ext>
            </a:extLst>
          </p:cNvPr>
          <p:cNvPicPr>
            <a:picLocks noChangeAspect="1"/>
          </p:cNvPicPr>
          <p:nvPr/>
        </p:nvPicPr>
        <p:blipFill>
          <a:blip r:embed="rId5">
            <a:alphaModFix/>
          </a:blip>
          <a:stretch>
            <a:fillRect/>
          </a:stretch>
        </p:blipFill>
        <p:spPr>
          <a:xfrm>
            <a:off x="3374928" y="667679"/>
            <a:ext cx="2277192" cy="2013289"/>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16</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24" name="Titel 11">
            <a:extLst>
              <a:ext uri="{FF2B5EF4-FFF2-40B4-BE49-F238E27FC236}">
                <a16:creationId xmlns:a16="http://schemas.microsoft.com/office/drawing/2014/main" id="{3B7E9EAB-93C3-4C78-8952-F48A547820A6}"/>
              </a:ext>
            </a:extLst>
          </p:cNvPr>
          <p:cNvSpPr>
            <a:spLocks noGrp="1"/>
          </p:cNvSpPr>
          <p:nvPr>
            <p:ph type="title"/>
          </p:nvPr>
        </p:nvSpPr>
        <p:spPr>
          <a:xfrm>
            <a:off x="450000" y="396000"/>
            <a:ext cx="7560000" cy="468000"/>
          </a:xfrm>
        </p:spPr>
        <p:txBody>
          <a:bodyPr/>
          <a:lstStyle/>
          <a:p>
            <a:r>
              <a:rPr lang="en-US" sz="2000" dirty="0"/>
              <a:t>Comparison to other studies</a:t>
            </a:r>
            <a:endParaRPr lang="en-US" sz="2000" noProof="0" dirty="0"/>
          </a:p>
        </p:txBody>
      </p:sp>
      <p:pic>
        <p:nvPicPr>
          <p:cNvPr id="29" name="Grafik 28" descr="Ein Bild, das Monitor, sitzend, Bildschirm, Essen enthält.&#10;&#10;Automatisch generierte Beschreibung">
            <a:extLst>
              <a:ext uri="{FF2B5EF4-FFF2-40B4-BE49-F238E27FC236}">
                <a16:creationId xmlns:a16="http://schemas.microsoft.com/office/drawing/2014/main" id="{7EEE91E4-4DCE-4AB6-B943-335950D28152}"/>
              </a:ext>
            </a:extLst>
          </p:cNvPr>
          <p:cNvPicPr>
            <a:picLocks noChangeAspect="1"/>
          </p:cNvPicPr>
          <p:nvPr/>
        </p:nvPicPr>
        <p:blipFill rotWithShape="1">
          <a:blip r:embed="rId6"/>
          <a:srcRect l="78964" r="6158"/>
          <a:stretch/>
        </p:blipFill>
        <p:spPr>
          <a:xfrm>
            <a:off x="5681821" y="1532211"/>
            <a:ext cx="530983" cy="2007436"/>
          </a:xfrm>
          <a:prstGeom prst="rect">
            <a:avLst/>
          </a:prstGeom>
        </p:spPr>
      </p:pic>
      <p:sp>
        <p:nvSpPr>
          <p:cNvPr id="33" name="Inhaltsplatzhalter 12">
            <a:extLst>
              <a:ext uri="{FF2B5EF4-FFF2-40B4-BE49-F238E27FC236}">
                <a16:creationId xmlns:a16="http://schemas.microsoft.com/office/drawing/2014/main" id="{6F4FE3B3-C106-4347-ABC9-F5FA4D19C899}"/>
              </a:ext>
            </a:extLst>
          </p:cNvPr>
          <p:cNvSpPr txBox="1">
            <a:spLocks/>
          </p:cNvSpPr>
          <p:nvPr/>
        </p:nvSpPr>
        <p:spPr>
          <a:xfrm>
            <a:off x="4943059" y="267494"/>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a:t>Zhao et al. 2016, Slice A &amp; C</a:t>
            </a:r>
          </a:p>
        </p:txBody>
      </p:sp>
      <p:sp>
        <p:nvSpPr>
          <p:cNvPr id="34" name="Inhaltsplatzhalter 12">
            <a:extLst>
              <a:ext uri="{FF2B5EF4-FFF2-40B4-BE49-F238E27FC236}">
                <a16:creationId xmlns:a16="http://schemas.microsoft.com/office/drawing/2014/main" id="{758ABC9C-18B3-4D67-8A4B-284D8FA63CBA}"/>
              </a:ext>
            </a:extLst>
          </p:cNvPr>
          <p:cNvSpPr txBox="1">
            <a:spLocks/>
          </p:cNvSpPr>
          <p:nvPr/>
        </p:nvSpPr>
        <p:spPr>
          <a:xfrm>
            <a:off x="450000" y="808771"/>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dirty="0"/>
              <a:t>Zhao et al. 2016</a:t>
            </a:r>
          </a:p>
          <a:p>
            <a:pPr>
              <a:lnSpc>
                <a:spcPct val="100000"/>
              </a:lnSpc>
              <a:spcAft>
                <a:spcPts val="800"/>
              </a:spcAft>
            </a:pPr>
            <a:r>
              <a:rPr lang="en-US" sz="1100" b="0" dirty="0"/>
              <a:t>Slice A</a:t>
            </a:r>
          </a:p>
          <a:p>
            <a:pPr marL="285750" indent="-285750">
              <a:lnSpc>
                <a:spcPct val="100000"/>
              </a:lnSpc>
              <a:spcAft>
                <a:spcPts val="800"/>
              </a:spcAft>
              <a:buFontTx/>
              <a:buChar char="-"/>
            </a:pPr>
            <a:r>
              <a:rPr lang="en-US" sz="1100" b="0" dirty="0"/>
              <a:t>Really good fit of different structures (</a:t>
            </a:r>
            <a:r>
              <a:rPr lang="en-US" sz="1100" b="0" dirty="0" err="1"/>
              <a:t>asthenospheric</a:t>
            </a:r>
            <a:r>
              <a:rPr lang="en-US" sz="1100" b="0" dirty="0"/>
              <a:t> upwelling, po plain anomaly)</a:t>
            </a:r>
          </a:p>
          <a:p>
            <a:pPr marL="285750" indent="-285750">
              <a:lnSpc>
                <a:spcPct val="100000"/>
              </a:lnSpc>
              <a:spcAft>
                <a:spcPts val="800"/>
              </a:spcAft>
              <a:buFontTx/>
              <a:buChar char="-"/>
            </a:pPr>
            <a:r>
              <a:rPr lang="en-US" sz="1100" b="0" dirty="0"/>
              <a:t>Different inner structure of European lithospheric slab</a:t>
            </a:r>
          </a:p>
          <a:p>
            <a:pPr marL="285750" indent="-285750">
              <a:lnSpc>
                <a:spcPct val="100000"/>
              </a:lnSpc>
              <a:spcAft>
                <a:spcPts val="800"/>
              </a:spcAft>
              <a:buFontTx/>
              <a:buChar char="-"/>
            </a:pPr>
            <a:r>
              <a:rPr lang="en-US" sz="1100" b="0" dirty="0"/>
              <a:t>No connection of lithospheric slab to crust in Zhao model</a:t>
            </a:r>
          </a:p>
        </p:txBody>
      </p:sp>
      <p:pic>
        <p:nvPicPr>
          <p:cNvPr id="48" name="Grafik 47" descr="Ein Bild, das Essen enthält.&#10;&#10;Automatisch generierte Beschreibung">
            <a:extLst>
              <a:ext uri="{FF2B5EF4-FFF2-40B4-BE49-F238E27FC236}">
                <a16:creationId xmlns:a16="http://schemas.microsoft.com/office/drawing/2014/main" id="{5E504ADB-8237-4235-9905-705904405321}"/>
              </a:ext>
            </a:extLst>
          </p:cNvPr>
          <p:cNvPicPr>
            <a:picLocks noChangeAspect="1"/>
          </p:cNvPicPr>
          <p:nvPr/>
        </p:nvPicPr>
        <p:blipFill rotWithShape="1">
          <a:blip r:embed="rId4"/>
          <a:srcRect l="12468" r="21436"/>
          <a:stretch/>
        </p:blipFill>
        <p:spPr>
          <a:xfrm>
            <a:off x="3647836" y="2739646"/>
            <a:ext cx="1927497" cy="1640358"/>
          </a:xfrm>
          <a:prstGeom prst="rect">
            <a:avLst/>
          </a:prstGeom>
        </p:spPr>
      </p:pic>
      <p:sp>
        <p:nvSpPr>
          <p:cNvPr id="15" name="Textfeld 14">
            <a:extLst>
              <a:ext uri="{FF2B5EF4-FFF2-40B4-BE49-F238E27FC236}">
                <a16:creationId xmlns:a16="http://schemas.microsoft.com/office/drawing/2014/main" id="{2158F96F-9F5E-4CC0-9436-6A866D5E66C4}"/>
              </a:ext>
            </a:extLst>
          </p:cNvPr>
          <p:cNvSpPr txBox="1"/>
          <p:nvPr/>
        </p:nvSpPr>
        <p:spPr>
          <a:xfrm>
            <a:off x="4250034" y="3184128"/>
            <a:ext cx="243345" cy="215444"/>
          </a:xfrm>
          <a:prstGeom prst="rect">
            <a:avLst/>
          </a:prstGeom>
          <a:noFill/>
        </p:spPr>
        <p:txBody>
          <a:bodyPr wrap="square" rtlCol="0">
            <a:spAutoFit/>
          </a:bodyPr>
          <a:lstStyle/>
          <a:p>
            <a:r>
              <a:rPr lang="de-DE" sz="800" dirty="0"/>
              <a:t>8</a:t>
            </a:r>
          </a:p>
        </p:txBody>
      </p:sp>
      <p:sp>
        <p:nvSpPr>
          <p:cNvPr id="17" name="Textfeld 16">
            <a:extLst>
              <a:ext uri="{FF2B5EF4-FFF2-40B4-BE49-F238E27FC236}">
                <a16:creationId xmlns:a16="http://schemas.microsoft.com/office/drawing/2014/main" id="{60DD7BD3-DF8F-440D-96D5-E16CA0CCF8EE}"/>
              </a:ext>
            </a:extLst>
          </p:cNvPr>
          <p:cNvSpPr txBox="1"/>
          <p:nvPr/>
        </p:nvSpPr>
        <p:spPr>
          <a:xfrm>
            <a:off x="5238160" y="3123862"/>
            <a:ext cx="243345" cy="215444"/>
          </a:xfrm>
          <a:prstGeom prst="rect">
            <a:avLst/>
          </a:prstGeom>
          <a:noFill/>
        </p:spPr>
        <p:txBody>
          <a:bodyPr wrap="square" rtlCol="0">
            <a:spAutoFit/>
          </a:bodyPr>
          <a:lstStyle/>
          <a:p>
            <a:r>
              <a:rPr lang="de-DE" sz="800" dirty="0"/>
              <a:t>9</a:t>
            </a:r>
          </a:p>
        </p:txBody>
      </p:sp>
      <p:sp>
        <p:nvSpPr>
          <p:cNvPr id="19" name="Textfeld 18">
            <a:extLst>
              <a:ext uri="{FF2B5EF4-FFF2-40B4-BE49-F238E27FC236}">
                <a16:creationId xmlns:a16="http://schemas.microsoft.com/office/drawing/2014/main" id="{D51AA574-2CA4-4DA2-BB27-E0E934FC8A6A}"/>
              </a:ext>
            </a:extLst>
          </p:cNvPr>
          <p:cNvSpPr txBox="1"/>
          <p:nvPr/>
        </p:nvSpPr>
        <p:spPr>
          <a:xfrm>
            <a:off x="4666271" y="3320194"/>
            <a:ext cx="243345" cy="215444"/>
          </a:xfrm>
          <a:prstGeom prst="rect">
            <a:avLst/>
          </a:prstGeom>
          <a:noFill/>
        </p:spPr>
        <p:txBody>
          <a:bodyPr wrap="square" rtlCol="0">
            <a:spAutoFit/>
          </a:bodyPr>
          <a:lstStyle/>
          <a:p>
            <a:r>
              <a:rPr lang="de-DE" sz="800" dirty="0"/>
              <a:t>2</a:t>
            </a:r>
          </a:p>
        </p:txBody>
      </p:sp>
      <p:cxnSp>
        <p:nvCxnSpPr>
          <p:cNvPr id="20" name="Gerader Verbinder 19">
            <a:extLst>
              <a:ext uri="{FF2B5EF4-FFF2-40B4-BE49-F238E27FC236}">
                <a16:creationId xmlns:a16="http://schemas.microsoft.com/office/drawing/2014/main" id="{BC267520-60EF-4926-8340-B61804D2A322}"/>
              </a:ext>
            </a:extLst>
          </p:cNvPr>
          <p:cNvCxnSpPr>
            <a:cxnSpLocks/>
          </p:cNvCxnSpPr>
          <p:nvPr/>
        </p:nvCxnSpPr>
        <p:spPr>
          <a:xfrm>
            <a:off x="4615693" y="1108934"/>
            <a:ext cx="460363" cy="407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B753319A-2447-406F-84B8-16F01F2287BD}"/>
              </a:ext>
            </a:extLst>
          </p:cNvPr>
          <p:cNvCxnSpPr>
            <a:cxnSpLocks/>
          </p:cNvCxnSpPr>
          <p:nvPr/>
        </p:nvCxnSpPr>
        <p:spPr>
          <a:xfrm>
            <a:off x="4538906" y="1290098"/>
            <a:ext cx="472715" cy="7238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F6054785-5F67-445A-BE6A-543B02E7D541}"/>
              </a:ext>
            </a:extLst>
          </p:cNvPr>
          <p:cNvCxnSpPr>
            <a:cxnSpLocks/>
          </p:cNvCxnSpPr>
          <p:nvPr/>
        </p:nvCxnSpPr>
        <p:spPr>
          <a:xfrm>
            <a:off x="4615693" y="3151872"/>
            <a:ext cx="460363" cy="407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7616A11-EFCD-4C0D-BE51-52D87B7515D8}"/>
              </a:ext>
            </a:extLst>
          </p:cNvPr>
          <p:cNvCxnSpPr>
            <a:cxnSpLocks/>
          </p:cNvCxnSpPr>
          <p:nvPr/>
        </p:nvCxnSpPr>
        <p:spPr>
          <a:xfrm>
            <a:off x="4538906" y="3333036"/>
            <a:ext cx="472715" cy="7238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6A3BF84A-76DB-4F43-A2A4-A4331533D02E}"/>
              </a:ext>
            </a:extLst>
          </p:cNvPr>
          <p:cNvSpPr/>
          <p:nvPr/>
        </p:nvSpPr>
        <p:spPr>
          <a:xfrm>
            <a:off x="4321090" y="979816"/>
            <a:ext cx="237289" cy="216024"/>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35" name="Ellipse 34">
            <a:extLst>
              <a:ext uri="{FF2B5EF4-FFF2-40B4-BE49-F238E27FC236}">
                <a16:creationId xmlns:a16="http://schemas.microsoft.com/office/drawing/2014/main" id="{465F2919-1193-471C-BD5C-20E5C8E81ED5}"/>
              </a:ext>
            </a:extLst>
          </p:cNvPr>
          <p:cNvSpPr/>
          <p:nvPr/>
        </p:nvSpPr>
        <p:spPr>
          <a:xfrm>
            <a:off x="4321090" y="3014810"/>
            <a:ext cx="237289" cy="216024"/>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23" name="Grafik 22">
            <a:extLst>
              <a:ext uri="{FF2B5EF4-FFF2-40B4-BE49-F238E27FC236}">
                <a16:creationId xmlns:a16="http://schemas.microsoft.com/office/drawing/2014/main" id="{F606EA50-DC49-4621-9AFD-6F15681B1BC1}"/>
              </a:ext>
            </a:extLst>
          </p:cNvPr>
          <p:cNvPicPr>
            <a:picLocks noChangeAspect="1"/>
          </p:cNvPicPr>
          <p:nvPr/>
        </p:nvPicPr>
        <p:blipFill>
          <a:blip r:embed="rId7"/>
          <a:srcRect/>
          <a:stretch/>
        </p:blipFill>
        <p:spPr>
          <a:xfrm>
            <a:off x="7503063" y="-18284"/>
            <a:ext cx="1675560" cy="1256670"/>
          </a:xfrm>
          <a:prstGeom prst="rect">
            <a:avLst/>
          </a:prstGeom>
        </p:spPr>
      </p:pic>
      <p:sp>
        <p:nvSpPr>
          <p:cNvPr id="25" name="Rechteck 24">
            <a:extLst>
              <a:ext uri="{FF2B5EF4-FFF2-40B4-BE49-F238E27FC236}">
                <a16:creationId xmlns:a16="http://schemas.microsoft.com/office/drawing/2014/main" id="{41A96191-4398-42C4-8258-541B56457411}"/>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155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Grafik 75" descr="Ein Bild, das Tisch enthält.&#10;&#10;Automatisch generierte Beschreibung">
            <a:extLst>
              <a:ext uri="{FF2B5EF4-FFF2-40B4-BE49-F238E27FC236}">
                <a16:creationId xmlns:a16="http://schemas.microsoft.com/office/drawing/2014/main" id="{F13D6B18-AE0E-4846-9C06-19AD8E42AB11}"/>
              </a:ext>
            </a:extLst>
          </p:cNvPr>
          <p:cNvPicPr>
            <a:picLocks noChangeAspect="1"/>
          </p:cNvPicPr>
          <p:nvPr/>
        </p:nvPicPr>
        <p:blipFill>
          <a:blip r:embed="rId3"/>
          <a:stretch>
            <a:fillRect/>
          </a:stretch>
        </p:blipFill>
        <p:spPr>
          <a:xfrm>
            <a:off x="3980482" y="411510"/>
            <a:ext cx="1454346" cy="232816"/>
          </a:xfrm>
          <a:prstGeom prst="rect">
            <a:avLst/>
          </a:prstGeom>
        </p:spPr>
      </p:pic>
      <p:pic>
        <p:nvPicPr>
          <p:cNvPr id="10" name="Grafik 9" descr="Ein Bild, das Monitor, Bildschirm, sitzend, farbig enthält.&#10;&#10;Automatisch generierte Beschreibung">
            <a:extLst>
              <a:ext uri="{FF2B5EF4-FFF2-40B4-BE49-F238E27FC236}">
                <a16:creationId xmlns:a16="http://schemas.microsoft.com/office/drawing/2014/main" id="{EBC362BE-9D4B-455B-A6E9-73DB6FA4AB91}"/>
              </a:ext>
            </a:extLst>
          </p:cNvPr>
          <p:cNvPicPr>
            <a:picLocks noChangeAspect="1"/>
          </p:cNvPicPr>
          <p:nvPr/>
        </p:nvPicPr>
        <p:blipFill rotWithShape="1">
          <a:blip r:embed="rId4">
            <a:alphaModFix/>
          </a:blip>
          <a:srcRect l="12733" r="21576"/>
          <a:stretch/>
        </p:blipFill>
        <p:spPr>
          <a:xfrm>
            <a:off x="5868143" y="690151"/>
            <a:ext cx="1919107" cy="1643290"/>
          </a:xfrm>
          <a:prstGeom prst="rect">
            <a:avLst/>
          </a:prstGeom>
        </p:spPr>
      </p:pic>
      <p:pic>
        <p:nvPicPr>
          <p:cNvPr id="8" name="Grafik 7">
            <a:extLst>
              <a:ext uri="{FF2B5EF4-FFF2-40B4-BE49-F238E27FC236}">
                <a16:creationId xmlns:a16="http://schemas.microsoft.com/office/drawing/2014/main" id="{930FC322-04F3-4A8B-968E-4F90CF522263}"/>
              </a:ext>
            </a:extLst>
          </p:cNvPr>
          <p:cNvPicPr>
            <a:picLocks noChangeAspect="1"/>
          </p:cNvPicPr>
          <p:nvPr/>
        </p:nvPicPr>
        <p:blipFill>
          <a:blip r:embed="rId5"/>
          <a:stretch>
            <a:fillRect/>
          </a:stretch>
        </p:blipFill>
        <p:spPr>
          <a:xfrm>
            <a:off x="5919146" y="620044"/>
            <a:ext cx="1783435" cy="2088668"/>
          </a:xfrm>
          <a:prstGeom prst="rect">
            <a:avLst/>
          </a:prstGeom>
        </p:spPr>
      </p:pic>
      <p:pic>
        <p:nvPicPr>
          <p:cNvPr id="12" name="Grafik 11" descr="Ein Bild, das Essen enthält.&#10;&#10;Automatisch generierte Beschreibung">
            <a:extLst>
              <a:ext uri="{FF2B5EF4-FFF2-40B4-BE49-F238E27FC236}">
                <a16:creationId xmlns:a16="http://schemas.microsoft.com/office/drawing/2014/main" id="{1604D98A-1B9F-4C73-9F6B-A797DE3B65BD}"/>
              </a:ext>
            </a:extLst>
          </p:cNvPr>
          <p:cNvPicPr>
            <a:picLocks noChangeAspect="1"/>
          </p:cNvPicPr>
          <p:nvPr/>
        </p:nvPicPr>
        <p:blipFill rotWithShape="1">
          <a:blip r:embed="rId6"/>
          <a:srcRect l="12059" r="21436"/>
          <a:stretch/>
        </p:blipFill>
        <p:spPr>
          <a:xfrm>
            <a:off x="3635896" y="696358"/>
            <a:ext cx="1939437" cy="1640358"/>
          </a:xfrm>
          <a:prstGeom prst="rect">
            <a:avLst/>
          </a:prstGeom>
        </p:spPr>
      </p:pic>
      <p:pic>
        <p:nvPicPr>
          <p:cNvPr id="4" name="Grafik 3">
            <a:extLst>
              <a:ext uri="{FF2B5EF4-FFF2-40B4-BE49-F238E27FC236}">
                <a16:creationId xmlns:a16="http://schemas.microsoft.com/office/drawing/2014/main" id="{C2565EEF-DDE4-4F62-9560-4A7CE2F73426}"/>
              </a:ext>
            </a:extLst>
          </p:cNvPr>
          <p:cNvPicPr>
            <a:picLocks noChangeAspect="1"/>
          </p:cNvPicPr>
          <p:nvPr/>
        </p:nvPicPr>
        <p:blipFill>
          <a:blip r:embed="rId7"/>
          <a:stretch>
            <a:fillRect/>
          </a:stretch>
        </p:blipFill>
        <p:spPr>
          <a:xfrm>
            <a:off x="3374928" y="667679"/>
            <a:ext cx="2277192" cy="2013289"/>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17</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24" name="Titel 11">
            <a:extLst>
              <a:ext uri="{FF2B5EF4-FFF2-40B4-BE49-F238E27FC236}">
                <a16:creationId xmlns:a16="http://schemas.microsoft.com/office/drawing/2014/main" id="{3B7E9EAB-93C3-4C78-8952-F48A547820A6}"/>
              </a:ext>
            </a:extLst>
          </p:cNvPr>
          <p:cNvSpPr>
            <a:spLocks noGrp="1"/>
          </p:cNvSpPr>
          <p:nvPr>
            <p:ph type="title"/>
          </p:nvPr>
        </p:nvSpPr>
        <p:spPr>
          <a:xfrm>
            <a:off x="450000" y="396000"/>
            <a:ext cx="7560000" cy="468000"/>
          </a:xfrm>
        </p:spPr>
        <p:txBody>
          <a:bodyPr/>
          <a:lstStyle/>
          <a:p>
            <a:r>
              <a:rPr lang="en-US" sz="2000" dirty="0"/>
              <a:t>Comparison to other studies</a:t>
            </a:r>
            <a:endParaRPr lang="en-US" sz="2000" noProof="0" dirty="0"/>
          </a:p>
        </p:txBody>
      </p:sp>
      <p:sp>
        <p:nvSpPr>
          <p:cNvPr id="33" name="Inhaltsplatzhalter 12">
            <a:extLst>
              <a:ext uri="{FF2B5EF4-FFF2-40B4-BE49-F238E27FC236}">
                <a16:creationId xmlns:a16="http://schemas.microsoft.com/office/drawing/2014/main" id="{6F4FE3B3-C106-4347-ABC9-F5FA4D19C899}"/>
              </a:ext>
            </a:extLst>
          </p:cNvPr>
          <p:cNvSpPr txBox="1">
            <a:spLocks/>
          </p:cNvSpPr>
          <p:nvPr/>
        </p:nvSpPr>
        <p:spPr>
          <a:xfrm>
            <a:off x="4943059" y="267494"/>
            <a:ext cx="1803698"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b="0" dirty="0"/>
              <a:t>Zhao et al. 2016, Slice A &amp; C</a:t>
            </a:r>
          </a:p>
        </p:txBody>
      </p:sp>
      <p:pic>
        <p:nvPicPr>
          <p:cNvPr id="6" name="Grafik 5">
            <a:extLst>
              <a:ext uri="{FF2B5EF4-FFF2-40B4-BE49-F238E27FC236}">
                <a16:creationId xmlns:a16="http://schemas.microsoft.com/office/drawing/2014/main" id="{4D68B91F-73A4-4B4F-B985-5DE96573A37B}"/>
              </a:ext>
            </a:extLst>
          </p:cNvPr>
          <p:cNvPicPr>
            <a:picLocks noChangeAspect="1"/>
          </p:cNvPicPr>
          <p:nvPr/>
        </p:nvPicPr>
        <p:blipFill>
          <a:blip r:embed="rId8"/>
          <a:srcRect/>
          <a:stretch/>
        </p:blipFill>
        <p:spPr>
          <a:xfrm>
            <a:off x="7503063" y="-18284"/>
            <a:ext cx="1675560" cy="1256670"/>
          </a:xfrm>
          <a:prstGeom prst="rect">
            <a:avLst/>
          </a:prstGeom>
        </p:spPr>
      </p:pic>
      <p:pic>
        <p:nvPicPr>
          <p:cNvPr id="45" name="Grafik 44" descr="Ein Bild, das Monitor, Bildschirm, sitzend, farbig enthält.&#10;&#10;Automatisch generierte Beschreibung">
            <a:extLst>
              <a:ext uri="{FF2B5EF4-FFF2-40B4-BE49-F238E27FC236}">
                <a16:creationId xmlns:a16="http://schemas.microsoft.com/office/drawing/2014/main" id="{760D7581-909C-4AF0-932A-CDC6250760D0}"/>
              </a:ext>
            </a:extLst>
          </p:cNvPr>
          <p:cNvPicPr>
            <a:picLocks noChangeAspect="1"/>
          </p:cNvPicPr>
          <p:nvPr/>
        </p:nvPicPr>
        <p:blipFill rotWithShape="1">
          <a:blip r:embed="rId4">
            <a:alphaModFix/>
          </a:blip>
          <a:srcRect l="20127" r="21576"/>
          <a:stretch/>
        </p:blipFill>
        <p:spPr>
          <a:xfrm>
            <a:off x="6084167" y="2733439"/>
            <a:ext cx="1703083" cy="1643290"/>
          </a:xfrm>
          <a:prstGeom prst="rect">
            <a:avLst/>
          </a:prstGeom>
        </p:spPr>
      </p:pic>
      <p:pic>
        <p:nvPicPr>
          <p:cNvPr id="48" name="Grafik 47" descr="Ein Bild, das Essen enthält.&#10;&#10;Automatisch generierte Beschreibung">
            <a:extLst>
              <a:ext uri="{FF2B5EF4-FFF2-40B4-BE49-F238E27FC236}">
                <a16:creationId xmlns:a16="http://schemas.microsoft.com/office/drawing/2014/main" id="{5E504ADB-8237-4235-9905-705904405321}"/>
              </a:ext>
            </a:extLst>
          </p:cNvPr>
          <p:cNvPicPr>
            <a:picLocks noChangeAspect="1"/>
          </p:cNvPicPr>
          <p:nvPr/>
        </p:nvPicPr>
        <p:blipFill rotWithShape="1">
          <a:blip r:embed="rId6"/>
          <a:srcRect l="12468" r="21436"/>
          <a:stretch/>
        </p:blipFill>
        <p:spPr>
          <a:xfrm>
            <a:off x="3647836" y="2739646"/>
            <a:ext cx="1927497" cy="1640358"/>
          </a:xfrm>
          <a:prstGeom prst="rect">
            <a:avLst/>
          </a:prstGeom>
        </p:spPr>
      </p:pic>
      <p:pic>
        <p:nvPicPr>
          <p:cNvPr id="56" name="Grafik 55" descr="Ein Bild, das Monitor, sitzend, Bildschirm, Essen enthält.&#10;&#10;Automatisch generierte Beschreibung">
            <a:extLst>
              <a:ext uri="{FF2B5EF4-FFF2-40B4-BE49-F238E27FC236}">
                <a16:creationId xmlns:a16="http://schemas.microsoft.com/office/drawing/2014/main" id="{B426EA88-EFF7-43EE-8583-59074BC4A87C}"/>
              </a:ext>
            </a:extLst>
          </p:cNvPr>
          <p:cNvPicPr>
            <a:picLocks noChangeAspect="1"/>
          </p:cNvPicPr>
          <p:nvPr/>
        </p:nvPicPr>
        <p:blipFill rotWithShape="1">
          <a:blip r:embed="rId9"/>
          <a:srcRect l="78964" r="6158"/>
          <a:stretch/>
        </p:blipFill>
        <p:spPr>
          <a:xfrm>
            <a:off x="8276682" y="1532211"/>
            <a:ext cx="530983" cy="2007436"/>
          </a:xfrm>
          <a:prstGeom prst="rect">
            <a:avLst/>
          </a:prstGeom>
        </p:spPr>
      </p:pic>
      <p:sp>
        <p:nvSpPr>
          <p:cNvPr id="57" name="Inhaltsplatzhalter 12">
            <a:extLst>
              <a:ext uri="{FF2B5EF4-FFF2-40B4-BE49-F238E27FC236}">
                <a16:creationId xmlns:a16="http://schemas.microsoft.com/office/drawing/2014/main" id="{1382FCDD-12B8-4BA1-9C10-728E1D2D6EB6}"/>
              </a:ext>
            </a:extLst>
          </p:cNvPr>
          <p:cNvSpPr txBox="1">
            <a:spLocks/>
          </p:cNvSpPr>
          <p:nvPr/>
        </p:nvSpPr>
        <p:spPr>
          <a:xfrm>
            <a:off x="450000" y="808771"/>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dirty="0"/>
              <a:t>Zhao et al. 2016</a:t>
            </a:r>
          </a:p>
          <a:p>
            <a:pPr>
              <a:lnSpc>
                <a:spcPct val="100000"/>
              </a:lnSpc>
              <a:spcAft>
                <a:spcPts val="800"/>
              </a:spcAft>
            </a:pPr>
            <a:r>
              <a:rPr lang="en-US" sz="1100" b="0" dirty="0">
                <a:solidFill>
                  <a:schemeClr val="bg1">
                    <a:lumMod val="75000"/>
                  </a:schemeClr>
                </a:solidFill>
              </a:rPr>
              <a:t>Slice A</a:t>
            </a:r>
          </a:p>
          <a:p>
            <a:pPr marL="285750" indent="-285750">
              <a:lnSpc>
                <a:spcPct val="100000"/>
              </a:lnSpc>
              <a:spcAft>
                <a:spcPts val="800"/>
              </a:spcAft>
              <a:buFontTx/>
              <a:buChar char="-"/>
            </a:pPr>
            <a:r>
              <a:rPr lang="en-US" sz="1100" b="0" dirty="0">
                <a:solidFill>
                  <a:schemeClr val="bg1">
                    <a:lumMod val="75000"/>
                  </a:schemeClr>
                </a:solidFill>
              </a:rPr>
              <a:t>Really good fit of different structures (</a:t>
            </a:r>
            <a:r>
              <a:rPr lang="en-US" sz="1100" b="0" dirty="0" err="1">
                <a:solidFill>
                  <a:schemeClr val="bg1">
                    <a:lumMod val="75000"/>
                  </a:schemeClr>
                </a:solidFill>
              </a:rPr>
              <a:t>asthenospheric</a:t>
            </a:r>
            <a:r>
              <a:rPr lang="en-US" sz="1100" b="0" dirty="0">
                <a:solidFill>
                  <a:schemeClr val="bg1">
                    <a:lumMod val="75000"/>
                  </a:schemeClr>
                </a:solidFill>
              </a:rPr>
              <a:t> upwelling, po plain anomaly)</a:t>
            </a:r>
          </a:p>
          <a:p>
            <a:pPr marL="285750" indent="-285750">
              <a:lnSpc>
                <a:spcPct val="100000"/>
              </a:lnSpc>
              <a:spcAft>
                <a:spcPts val="800"/>
              </a:spcAft>
              <a:buFontTx/>
              <a:buChar char="-"/>
            </a:pPr>
            <a:r>
              <a:rPr lang="en-US" sz="1100" b="0" dirty="0">
                <a:solidFill>
                  <a:schemeClr val="bg1">
                    <a:lumMod val="75000"/>
                  </a:schemeClr>
                </a:solidFill>
              </a:rPr>
              <a:t>Different inner structure of European lithospheric slab</a:t>
            </a:r>
          </a:p>
          <a:p>
            <a:pPr marL="285750" indent="-285750">
              <a:lnSpc>
                <a:spcPct val="100000"/>
              </a:lnSpc>
              <a:spcAft>
                <a:spcPts val="800"/>
              </a:spcAft>
              <a:buFontTx/>
              <a:buChar char="-"/>
            </a:pPr>
            <a:r>
              <a:rPr lang="en-US" sz="1100" b="0" dirty="0">
                <a:solidFill>
                  <a:schemeClr val="bg1">
                    <a:lumMod val="75000"/>
                  </a:schemeClr>
                </a:solidFill>
              </a:rPr>
              <a:t>No connection of lithospheric slab to crust in Zhao model</a:t>
            </a:r>
          </a:p>
          <a:p>
            <a:pPr>
              <a:lnSpc>
                <a:spcPct val="100000"/>
              </a:lnSpc>
              <a:spcAft>
                <a:spcPts val="800"/>
              </a:spcAft>
            </a:pPr>
            <a:r>
              <a:rPr lang="en-US" sz="1100" b="0" dirty="0"/>
              <a:t>Slice C</a:t>
            </a:r>
          </a:p>
          <a:p>
            <a:pPr marL="285750" indent="-285750">
              <a:lnSpc>
                <a:spcPct val="100000"/>
              </a:lnSpc>
              <a:spcAft>
                <a:spcPts val="800"/>
              </a:spcAft>
              <a:buFontTx/>
              <a:buChar char="-"/>
            </a:pPr>
            <a:r>
              <a:rPr lang="en-US" sz="1100" b="0" dirty="0"/>
              <a:t>Great agreement in velocity pattern</a:t>
            </a:r>
          </a:p>
          <a:p>
            <a:pPr marL="285750" indent="-285750">
              <a:lnSpc>
                <a:spcPct val="100000"/>
              </a:lnSpc>
              <a:spcAft>
                <a:spcPts val="800"/>
              </a:spcAft>
              <a:buFontTx/>
              <a:buChar char="-"/>
            </a:pPr>
            <a:r>
              <a:rPr lang="en-US" sz="1100" b="0" dirty="0"/>
              <a:t>High velocity zone in Alps/Apennines transition zone more fractured, less steeply dipping</a:t>
            </a:r>
          </a:p>
        </p:txBody>
      </p:sp>
      <p:sp>
        <p:nvSpPr>
          <p:cNvPr id="60" name="Textfeld 59">
            <a:extLst>
              <a:ext uri="{FF2B5EF4-FFF2-40B4-BE49-F238E27FC236}">
                <a16:creationId xmlns:a16="http://schemas.microsoft.com/office/drawing/2014/main" id="{53F276CD-D2CB-4A90-AE89-6FA5072500AD}"/>
              </a:ext>
            </a:extLst>
          </p:cNvPr>
          <p:cNvSpPr txBox="1"/>
          <p:nvPr/>
        </p:nvSpPr>
        <p:spPr>
          <a:xfrm>
            <a:off x="4250034" y="3184128"/>
            <a:ext cx="243345" cy="215444"/>
          </a:xfrm>
          <a:prstGeom prst="rect">
            <a:avLst/>
          </a:prstGeom>
          <a:noFill/>
        </p:spPr>
        <p:txBody>
          <a:bodyPr wrap="square" rtlCol="0">
            <a:spAutoFit/>
          </a:bodyPr>
          <a:lstStyle/>
          <a:p>
            <a:r>
              <a:rPr lang="de-DE" sz="800" dirty="0"/>
              <a:t>8</a:t>
            </a:r>
          </a:p>
        </p:txBody>
      </p:sp>
      <p:sp>
        <p:nvSpPr>
          <p:cNvPr id="61" name="Textfeld 60">
            <a:extLst>
              <a:ext uri="{FF2B5EF4-FFF2-40B4-BE49-F238E27FC236}">
                <a16:creationId xmlns:a16="http://schemas.microsoft.com/office/drawing/2014/main" id="{6C3C7650-5B1C-4695-8962-F42EA9464052}"/>
              </a:ext>
            </a:extLst>
          </p:cNvPr>
          <p:cNvSpPr txBox="1"/>
          <p:nvPr/>
        </p:nvSpPr>
        <p:spPr>
          <a:xfrm>
            <a:off x="5238160" y="3123862"/>
            <a:ext cx="243345" cy="215444"/>
          </a:xfrm>
          <a:prstGeom prst="rect">
            <a:avLst/>
          </a:prstGeom>
          <a:noFill/>
        </p:spPr>
        <p:txBody>
          <a:bodyPr wrap="square" rtlCol="0">
            <a:spAutoFit/>
          </a:bodyPr>
          <a:lstStyle/>
          <a:p>
            <a:r>
              <a:rPr lang="de-DE" sz="800" dirty="0"/>
              <a:t>9</a:t>
            </a:r>
          </a:p>
        </p:txBody>
      </p:sp>
      <p:sp>
        <p:nvSpPr>
          <p:cNvPr id="62" name="Textfeld 61">
            <a:extLst>
              <a:ext uri="{FF2B5EF4-FFF2-40B4-BE49-F238E27FC236}">
                <a16:creationId xmlns:a16="http://schemas.microsoft.com/office/drawing/2014/main" id="{9D6461DF-2070-4D15-B6CD-46332529234F}"/>
              </a:ext>
            </a:extLst>
          </p:cNvPr>
          <p:cNvSpPr txBox="1"/>
          <p:nvPr/>
        </p:nvSpPr>
        <p:spPr>
          <a:xfrm>
            <a:off x="7020108" y="3390293"/>
            <a:ext cx="243345" cy="215444"/>
          </a:xfrm>
          <a:prstGeom prst="rect">
            <a:avLst/>
          </a:prstGeom>
          <a:noFill/>
        </p:spPr>
        <p:txBody>
          <a:bodyPr wrap="square" rtlCol="0">
            <a:spAutoFit/>
          </a:bodyPr>
          <a:lstStyle/>
          <a:p>
            <a:r>
              <a:rPr lang="de-DE" sz="800" dirty="0"/>
              <a:t>1</a:t>
            </a:r>
          </a:p>
        </p:txBody>
      </p:sp>
      <p:sp>
        <p:nvSpPr>
          <p:cNvPr id="63" name="Textfeld 62">
            <a:extLst>
              <a:ext uri="{FF2B5EF4-FFF2-40B4-BE49-F238E27FC236}">
                <a16:creationId xmlns:a16="http://schemas.microsoft.com/office/drawing/2014/main" id="{8E17F5DB-7751-4EEF-B240-C3599E2E8A70}"/>
              </a:ext>
            </a:extLst>
          </p:cNvPr>
          <p:cNvSpPr txBox="1"/>
          <p:nvPr/>
        </p:nvSpPr>
        <p:spPr>
          <a:xfrm>
            <a:off x="4666271" y="3320194"/>
            <a:ext cx="243345" cy="215444"/>
          </a:xfrm>
          <a:prstGeom prst="rect">
            <a:avLst/>
          </a:prstGeom>
          <a:noFill/>
        </p:spPr>
        <p:txBody>
          <a:bodyPr wrap="square" rtlCol="0">
            <a:spAutoFit/>
          </a:bodyPr>
          <a:lstStyle/>
          <a:p>
            <a:r>
              <a:rPr lang="de-DE" sz="800" dirty="0"/>
              <a:t>2</a:t>
            </a:r>
          </a:p>
        </p:txBody>
      </p:sp>
      <p:sp>
        <p:nvSpPr>
          <p:cNvPr id="64" name="Textfeld 63">
            <a:extLst>
              <a:ext uri="{FF2B5EF4-FFF2-40B4-BE49-F238E27FC236}">
                <a16:creationId xmlns:a16="http://schemas.microsoft.com/office/drawing/2014/main" id="{AD15A2B6-ADEE-4FB5-B02F-8D81C90B16F4}"/>
              </a:ext>
            </a:extLst>
          </p:cNvPr>
          <p:cNvSpPr txBox="1"/>
          <p:nvPr/>
        </p:nvSpPr>
        <p:spPr>
          <a:xfrm>
            <a:off x="7237734" y="3068482"/>
            <a:ext cx="351247" cy="215444"/>
          </a:xfrm>
          <a:prstGeom prst="rect">
            <a:avLst/>
          </a:prstGeom>
          <a:noFill/>
        </p:spPr>
        <p:txBody>
          <a:bodyPr wrap="square" rtlCol="0">
            <a:spAutoFit/>
          </a:bodyPr>
          <a:lstStyle/>
          <a:p>
            <a:r>
              <a:rPr lang="de-DE" sz="800" dirty="0"/>
              <a:t>10</a:t>
            </a:r>
          </a:p>
        </p:txBody>
      </p:sp>
      <p:sp>
        <p:nvSpPr>
          <p:cNvPr id="67" name="Textfeld 66">
            <a:extLst>
              <a:ext uri="{FF2B5EF4-FFF2-40B4-BE49-F238E27FC236}">
                <a16:creationId xmlns:a16="http://schemas.microsoft.com/office/drawing/2014/main" id="{9617D097-57C6-43DD-8EC3-0075AB601338}"/>
              </a:ext>
            </a:extLst>
          </p:cNvPr>
          <p:cNvSpPr txBox="1"/>
          <p:nvPr/>
        </p:nvSpPr>
        <p:spPr>
          <a:xfrm>
            <a:off x="7333484" y="3588871"/>
            <a:ext cx="243345" cy="215444"/>
          </a:xfrm>
          <a:prstGeom prst="rect">
            <a:avLst/>
          </a:prstGeom>
          <a:noFill/>
        </p:spPr>
        <p:txBody>
          <a:bodyPr wrap="square" rtlCol="0">
            <a:spAutoFit/>
          </a:bodyPr>
          <a:lstStyle/>
          <a:p>
            <a:r>
              <a:rPr lang="de-DE" sz="800" dirty="0"/>
              <a:t>1</a:t>
            </a:r>
          </a:p>
        </p:txBody>
      </p:sp>
      <p:sp>
        <p:nvSpPr>
          <p:cNvPr id="68" name="Textfeld 67">
            <a:extLst>
              <a:ext uri="{FF2B5EF4-FFF2-40B4-BE49-F238E27FC236}">
                <a16:creationId xmlns:a16="http://schemas.microsoft.com/office/drawing/2014/main" id="{85DB9720-C2C2-482D-88F8-DAD508614190}"/>
              </a:ext>
            </a:extLst>
          </p:cNvPr>
          <p:cNvSpPr txBox="1"/>
          <p:nvPr/>
        </p:nvSpPr>
        <p:spPr>
          <a:xfrm>
            <a:off x="6796120" y="3130496"/>
            <a:ext cx="243345" cy="215444"/>
          </a:xfrm>
          <a:prstGeom prst="rect">
            <a:avLst/>
          </a:prstGeom>
          <a:noFill/>
        </p:spPr>
        <p:txBody>
          <a:bodyPr wrap="square" rtlCol="0">
            <a:spAutoFit/>
          </a:bodyPr>
          <a:lstStyle/>
          <a:p>
            <a:r>
              <a:rPr lang="de-DE" sz="800" dirty="0"/>
              <a:t>1</a:t>
            </a:r>
          </a:p>
        </p:txBody>
      </p:sp>
      <p:cxnSp>
        <p:nvCxnSpPr>
          <p:cNvPr id="69" name="Gerader Verbinder 68">
            <a:extLst>
              <a:ext uri="{FF2B5EF4-FFF2-40B4-BE49-F238E27FC236}">
                <a16:creationId xmlns:a16="http://schemas.microsoft.com/office/drawing/2014/main" id="{8C289945-2A19-4F78-8921-7EA24B787C41}"/>
              </a:ext>
            </a:extLst>
          </p:cNvPr>
          <p:cNvCxnSpPr>
            <a:cxnSpLocks/>
          </p:cNvCxnSpPr>
          <p:nvPr/>
        </p:nvCxnSpPr>
        <p:spPr>
          <a:xfrm>
            <a:off x="4615693" y="1108934"/>
            <a:ext cx="460363" cy="407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0B48548F-051C-4498-AA9F-0A87C9158C70}"/>
              </a:ext>
            </a:extLst>
          </p:cNvPr>
          <p:cNvCxnSpPr>
            <a:cxnSpLocks/>
          </p:cNvCxnSpPr>
          <p:nvPr/>
        </p:nvCxnSpPr>
        <p:spPr>
          <a:xfrm>
            <a:off x="4538906" y="1290098"/>
            <a:ext cx="472715" cy="7238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F570D524-E034-45DC-B750-1D87F9781660}"/>
              </a:ext>
            </a:extLst>
          </p:cNvPr>
          <p:cNvCxnSpPr>
            <a:cxnSpLocks/>
          </p:cNvCxnSpPr>
          <p:nvPr/>
        </p:nvCxnSpPr>
        <p:spPr>
          <a:xfrm>
            <a:off x="4615693" y="3151872"/>
            <a:ext cx="460363" cy="407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73082B79-5187-4484-A5FA-8A3B8B2F6D27}"/>
              </a:ext>
            </a:extLst>
          </p:cNvPr>
          <p:cNvCxnSpPr>
            <a:cxnSpLocks/>
          </p:cNvCxnSpPr>
          <p:nvPr/>
        </p:nvCxnSpPr>
        <p:spPr>
          <a:xfrm>
            <a:off x="4538906" y="3333036"/>
            <a:ext cx="472715" cy="7238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0005F4A5-D84C-4504-AA56-33727DC6654F}"/>
              </a:ext>
            </a:extLst>
          </p:cNvPr>
          <p:cNvCxnSpPr>
            <a:cxnSpLocks/>
          </p:cNvCxnSpPr>
          <p:nvPr/>
        </p:nvCxnSpPr>
        <p:spPr>
          <a:xfrm>
            <a:off x="6952994" y="1235996"/>
            <a:ext cx="310459" cy="569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E79A1329-750C-490E-BA64-3B58DB84AA2B}"/>
              </a:ext>
            </a:extLst>
          </p:cNvPr>
          <p:cNvCxnSpPr>
            <a:cxnSpLocks/>
          </p:cNvCxnSpPr>
          <p:nvPr/>
        </p:nvCxnSpPr>
        <p:spPr>
          <a:xfrm>
            <a:off x="6952994" y="3279679"/>
            <a:ext cx="310459" cy="569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D7635688-2703-4407-A393-DA4E268CC02B}"/>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5295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par>
                          <p:cTn id="14" fill="hold">
                            <p:stCondLst>
                              <p:cond delay="4000"/>
                            </p:stCondLst>
                            <p:childTnLst>
                              <p:par>
                                <p:cTn id="15" presetID="1" presetClass="exit" presetSubtype="0" fill="hold"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AA28EA5-6F48-477D-8B57-800438E97D91}"/>
              </a:ext>
            </a:extLst>
          </p:cNvPr>
          <p:cNvSpPr>
            <a:spLocks noGrp="1"/>
          </p:cNvSpPr>
          <p:nvPr>
            <p:ph type="title"/>
          </p:nvPr>
        </p:nvSpPr>
        <p:spPr/>
        <p:txBody>
          <a:bodyPr/>
          <a:lstStyle/>
          <a:p>
            <a:r>
              <a:rPr lang="de-DE" dirty="0"/>
              <a:t>RESOLUTION ANALYSIS</a:t>
            </a:r>
          </a:p>
        </p:txBody>
      </p:sp>
      <p:sp>
        <p:nvSpPr>
          <p:cNvPr id="9" name="Textplatzhalter 8">
            <a:extLst>
              <a:ext uri="{FF2B5EF4-FFF2-40B4-BE49-F238E27FC236}">
                <a16:creationId xmlns:a16="http://schemas.microsoft.com/office/drawing/2014/main" id="{A0E3EDC6-0560-47A0-A72A-90CD7462D0C9}"/>
              </a:ext>
            </a:extLst>
          </p:cNvPr>
          <p:cNvSpPr>
            <a:spLocks noGrp="1"/>
          </p:cNvSpPr>
          <p:nvPr>
            <p:ph type="body" sz="quarter" idx="10"/>
          </p:nvPr>
        </p:nvSpPr>
        <p:spPr/>
        <p:txBody>
          <a:bodyPr/>
          <a:lstStyle/>
          <a:p>
            <a:endParaRPr lang="de-DE" dirty="0"/>
          </a:p>
        </p:txBody>
      </p:sp>
      <p:sp>
        <p:nvSpPr>
          <p:cNvPr id="4" name="Fußzeilenplatzhalter 3">
            <a:extLst>
              <a:ext uri="{FF2B5EF4-FFF2-40B4-BE49-F238E27FC236}">
                <a16:creationId xmlns:a16="http://schemas.microsoft.com/office/drawing/2014/main" id="{68222238-574A-4286-89CF-0287E0EBDA95}"/>
              </a:ext>
            </a:extLst>
          </p:cNvPr>
          <p:cNvSpPr>
            <a:spLocks noGrp="1"/>
          </p:cNvSpPr>
          <p:nvPr>
            <p:ph type="ftr" sz="quarter" idx="4294967295"/>
          </p:nvPr>
        </p:nvSpPr>
        <p:spPr>
          <a:xfrm>
            <a:off x="0" y="4751388"/>
            <a:ext cx="6299200" cy="107950"/>
          </a:xfrm>
        </p:spPr>
        <p:txBody>
          <a:bodyPr/>
          <a:lstStyle/>
          <a:p>
            <a:r>
              <a:rPr lang="de-DE"/>
              <a:t>Titel | ggf. weitere Angaben</a:t>
            </a:r>
            <a:endParaRPr lang="de-DE" dirty="0"/>
          </a:p>
        </p:txBody>
      </p:sp>
      <p:sp>
        <p:nvSpPr>
          <p:cNvPr id="5" name="Foliennummernplatzhalter 4">
            <a:extLst>
              <a:ext uri="{FF2B5EF4-FFF2-40B4-BE49-F238E27FC236}">
                <a16:creationId xmlns:a16="http://schemas.microsoft.com/office/drawing/2014/main" id="{9F0FCC3E-16CB-4970-BD71-9D4AA1B5779D}"/>
              </a:ext>
            </a:extLst>
          </p:cNvPr>
          <p:cNvSpPr>
            <a:spLocks noGrp="1"/>
          </p:cNvSpPr>
          <p:nvPr>
            <p:ph type="sldNum" sz="quarter" idx="4294967295"/>
          </p:nvPr>
        </p:nvSpPr>
        <p:spPr>
          <a:xfrm>
            <a:off x="0" y="4751388"/>
            <a:ext cx="252413" cy="107950"/>
          </a:xfrm>
        </p:spPr>
        <p:txBody>
          <a:bodyPr/>
          <a:lstStyle/>
          <a:p>
            <a:fld id="{6C8FC03C-C266-4645-ABC5-645062898383}" type="slidenum">
              <a:rPr lang="de-DE" smtClean="0"/>
              <a:pPr/>
              <a:t>18</a:t>
            </a:fld>
            <a:r>
              <a:rPr lang="de-DE"/>
              <a:t> </a:t>
            </a:r>
            <a:endParaRPr lang="de-DE" dirty="0"/>
          </a:p>
        </p:txBody>
      </p:sp>
    </p:spTree>
    <p:extLst>
      <p:ext uri="{BB962C8B-B14F-4D97-AF65-F5344CB8AC3E}">
        <p14:creationId xmlns:p14="http://schemas.microsoft.com/office/powerpoint/2010/main" val="291781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Monitor, farbig, Bildschirm, Essen enthält.&#10;&#10;Automatisch generierte Beschreibung">
            <a:extLst>
              <a:ext uri="{FF2B5EF4-FFF2-40B4-BE49-F238E27FC236}">
                <a16:creationId xmlns:a16="http://schemas.microsoft.com/office/drawing/2014/main" id="{114063E2-1132-4520-A40E-524D31DE24EB}"/>
              </a:ext>
            </a:extLst>
          </p:cNvPr>
          <p:cNvPicPr>
            <a:picLocks noChangeAspect="1"/>
          </p:cNvPicPr>
          <p:nvPr/>
        </p:nvPicPr>
        <p:blipFill rotWithShape="1">
          <a:blip r:embed="rId3"/>
          <a:srcRect l="9965" t="19873" r="21650"/>
          <a:stretch/>
        </p:blipFill>
        <p:spPr>
          <a:xfrm>
            <a:off x="3939664" y="1119197"/>
            <a:ext cx="2434917" cy="1613185"/>
          </a:xfrm>
          <a:prstGeom prst="rect">
            <a:avLst/>
          </a:prstGeom>
        </p:spPr>
      </p:pic>
      <p:pic>
        <p:nvPicPr>
          <p:cNvPr id="13" name="Grafik 12" descr="Ein Bild, das Screenshot enthält.&#10;&#10;Automatisch generierte Beschreibung">
            <a:extLst>
              <a:ext uri="{FF2B5EF4-FFF2-40B4-BE49-F238E27FC236}">
                <a16:creationId xmlns:a16="http://schemas.microsoft.com/office/drawing/2014/main" id="{C62B1F53-AC02-4EE3-A787-DBA1F512FDBF}"/>
              </a:ext>
            </a:extLst>
          </p:cNvPr>
          <p:cNvPicPr>
            <a:picLocks/>
          </p:cNvPicPr>
          <p:nvPr/>
        </p:nvPicPr>
        <p:blipFill rotWithShape="1">
          <a:blip r:embed="rId4">
            <a:alphaModFix/>
          </a:blip>
          <a:srcRect l="3659"/>
          <a:stretch/>
        </p:blipFill>
        <p:spPr>
          <a:xfrm>
            <a:off x="6442182" y="1002854"/>
            <a:ext cx="2472883" cy="1064839"/>
          </a:xfrm>
          <a:prstGeom prst="rect">
            <a:avLst/>
          </a:prstGeom>
        </p:spPr>
      </p:pic>
      <p:sp>
        <p:nvSpPr>
          <p:cNvPr id="12" name="Titel 11">
            <a:extLst>
              <a:ext uri="{FF2B5EF4-FFF2-40B4-BE49-F238E27FC236}">
                <a16:creationId xmlns:a16="http://schemas.microsoft.com/office/drawing/2014/main" id="{20CCD17A-8FCF-4535-8A4B-22011C7A432F}"/>
              </a:ext>
            </a:extLst>
          </p:cNvPr>
          <p:cNvSpPr>
            <a:spLocks noGrp="1"/>
          </p:cNvSpPr>
          <p:nvPr>
            <p:ph type="title"/>
          </p:nvPr>
        </p:nvSpPr>
        <p:spPr>
          <a:xfrm>
            <a:off x="450000" y="332162"/>
            <a:ext cx="7560000" cy="468000"/>
          </a:xfrm>
        </p:spPr>
        <p:txBody>
          <a:bodyPr/>
          <a:lstStyle/>
          <a:p>
            <a:r>
              <a:rPr lang="en-US" sz="2000" dirty="0"/>
              <a:t>Resolution Analysis</a:t>
            </a:r>
            <a:endParaRPr lang="en-US" sz="2000" noProof="0" dirty="0"/>
          </a:p>
        </p:txBody>
      </p:sp>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19</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9" name="Inhaltsplatzhalter 12">
            <a:extLst>
              <a:ext uri="{FF2B5EF4-FFF2-40B4-BE49-F238E27FC236}">
                <a16:creationId xmlns:a16="http://schemas.microsoft.com/office/drawing/2014/main" id="{7184AEEB-4B92-4097-9FC3-92D504B91D5B}"/>
              </a:ext>
            </a:extLst>
          </p:cNvPr>
          <p:cNvSpPr txBox="1">
            <a:spLocks/>
          </p:cNvSpPr>
          <p:nvPr/>
        </p:nvSpPr>
        <p:spPr>
          <a:xfrm>
            <a:off x="450000" y="918000"/>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b="0" dirty="0"/>
              <a:t>Dedicated analyses for different features:</a:t>
            </a:r>
          </a:p>
          <a:p>
            <a:pPr marL="285750" indent="-285750">
              <a:lnSpc>
                <a:spcPct val="100000"/>
              </a:lnSpc>
              <a:spcAft>
                <a:spcPts val="800"/>
              </a:spcAft>
              <a:buFontTx/>
              <a:buChar char="-"/>
            </a:pPr>
            <a:r>
              <a:rPr lang="en-US" sz="1100" b="0" dirty="0"/>
              <a:t>Always take crustal model into account</a:t>
            </a:r>
          </a:p>
          <a:p>
            <a:pPr marL="285750" indent="-285750">
              <a:lnSpc>
                <a:spcPct val="100000"/>
              </a:lnSpc>
              <a:spcAft>
                <a:spcPts val="800"/>
              </a:spcAft>
              <a:buFontTx/>
              <a:buChar char="-"/>
            </a:pPr>
            <a:r>
              <a:rPr lang="en-US" sz="1100" b="0" dirty="0"/>
              <a:t>Take original travel times and uncertainties</a:t>
            </a:r>
          </a:p>
          <a:p>
            <a:pPr marL="285750" indent="-285750">
              <a:lnSpc>
                <a:spcPct val="100000"/>
              </a:lnSpc>
              <a:spcAft>
                <a:spcPts val="800"/>
              </a:spcAft>
              <a:buFontTx/>
              <a:buChar char="-"/>
            </a:pPr>
            <a:r>
              <a:rPr lang="en-US" sz="1100" b="0" dirty="0"/>
              <a:t>Forward modeling through crustal model</a:t>
            </a:r>
          </a:p>
          <a:p>
            <a:pPr marL="285750" indent="-285750">
              <a:lnSpc>
                <a:spcPct val="100000"/>
              </a:lnSpc>
              <a:spcAft>
                <a:spcPts val="800"/>
              </a:spcAft>
              <a:buFontTx/>
              <a:buChar char="-"/>
            </a:pPr>
            <a:endParaRPr lang="en-US" sz="1100" b="0" dirty="0"/>
          </a:p>
        </p:txBody>
      </p:sp>
      <p:sp>
        <p:nvSpPr>
          <p:cNvPr id="30" name="Inhaltsplatzhalter 12">
            <a:extLst>
              <a:ext uri="{FF2B5EF4-FFF2-40B4-BE49-F238E27FC236}">
                <a16:creationId xmlns:a16="http://schemas.microsoft.com/office/drawing/2014/main" id="{87D60CEC-0349-4BE1-BD58-A356201CF17F}"/>
              </a:ext>
            </a:extLst>
          </p:cNvPr>
          <p:cNvSpPr txBox="1">
            <a:spLocks/>
          </p:cNvSpPr>
          <p:nvPr/>
        </p:nvSpPr>
        <p:spPr>
          <a:xfrm>
            <a:off x="4116019" y="585300"/>
            <a:ext cx="3929105" cy="251129"/>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b="0" dirty="0" err="1"/>
              <a:t>Lippitsch</a:t>
            </a:r>
            <a:r>
              <a:rPr lang="en-US" sz="1100" b="0" dirty="0"/>
              <a:t> (2003) Profile B, reversed slab orientation test</a:t>
            </a:r>
          </a:p>
        </p:txBody>
      </p:sp>
      <p:cxnSp>
        <p:nvCxnSpPr>
          <p:cNvPr id="3" name="Gerader Verbinder 2">
            <a:extLst>
              <a:ext uri="{FF2B5EF4-FFF2-40B4-BE49-F238E27FC236}">
                <a16:creationId xmlns:a16="http://schemas.microsoft.com/office/drawing/2014/main" id="{0B70218A-EA7B-4EB5-BBB4-DE3D07D3AF54}"/>
              </a:ext>
            </a:extLst>
          </p:cNvPr>
          <p:cNvCxnSpPr>
            <a:cxnSpLocks/>
          </p:cNvCxnSpPr>
          <p:nvPr/>
        </p:nvCxnSpPr>
        <p:spPr>
          <a:xfrm flipH="1">
            <a:off x="5412031" y="1450147"/>
            <a:ext cx="186807" cy="365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66284B0-6C4F-4954-AC02-9212038998B6}"/>
              </a:ext>
            </a:extLst>
          </p:cNvPr>
          <p:cNvCxnSpPr>
            <a:cxnSpLocks/>
          </p:cNvCxnSpPr>
          <p:nvPr/>
        </p:nvCxnSpPr>
        <p:spPr>
          <a:xfrm>
            <a:off x="7884368" y="1322526"/>
            <a:ext cx="351031" cy="264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Grafik 36" descr="Ein Bild, das Anzeige, Monitor, Computer, Bildschirm enthält.&#10;&#10;Automatisch generierte Beschreibung">
            <a:extLst>
              <a:ext uri="{FF2B5EF4-FFF2-40B4-BE49-F238E27FC236}">
                <a16:creationId xmlns:a16="http://schemas.microsoft.com/office/drawing/2014/main" id="{F075CC85-2A29-4956-9218-FC842B6F2263}"/>
              </a:ext>
            </a:extLst>
          </p:cNvPr>
          <p:cNvPicPr>
            <a:picLocks noChangeAspect="1"/>
          </p:cNvPicPr>
          <p:nvPr/>
        </p:nvPicPr>
        <p:blipFill rotWithShape="1">
          <a:blip r:embed="rId5">
            <a:alphaModFix/>
          </a:blip>
          <a:srcRect l="79049" r="15717"/>
          <a:stretch/>
        </p:blipFill>
        <p:spPr>
          <a:xfrm>
            <a:off x="3685286" y="734633"/>
            <a:ext cx="186807" cy="2007436"/>
          </a:xfrm>
          <a:prstGeom prst="rect">
            <a:avLst/>
          </a:prstGeom>
        </p:spPr>
      </p:pic>
      <p:pic>
        <p:nvPicPr>
          <p:cNvPr id="14" name="Grafik 13">
            <a:extLst>
              <a:ext uri="{FF2B5EF4-FFF2-40B4-BE49-F238E27FC236}">
                <a16:creationId xmlns:a16="http://schemas.microsoft.com/office/drawing/2014/main" id="{A385FF8C-E26C-40B0-8074-5A4413DE151C}"/>
              </a:ext>
            </a:extLst>
          </p:cNvPr>
          <p:cNvPicPr>
            <a:picLocks noChangeAspect="1"/>
          </p:cNvPicPr>
          <p:nvPr/>
        </p:nvPicPr>
        <p:blipFill>
          <a:blip r:embed="rId6"/>
          <a:srcRect/>
          <a:stretch/>
        </p:blipFill>
        <p:spPr>
          <a:xfrm>
            <a:off x="7596467" y="73161"/>
            <a:ext cx="1193453" cy="895089"/>
          </a:xfrm>
          <a:prstGeom prst="rect">
            <a:avLst/>
          </a:prstGeom>
        </p:spPr>
      </p:pic>
      <p:sp>
        <p:nvSpPr>
          <p:cNvPr id="15" name="Rechteck 14">
            <a:extLst>
              <a:ext uri="{FF2B5EF4-FFF2-40B4-BE49-F238E27FC236}">
                <a16:creationId xmlns:a16="http://schemas.microsoft.com/office/drawing/2014/main" id="{7F160514-B33C-411C-BB9A-E82612526B54}"/>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175744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2</a:t>
            </a:fld>
            <a:r>
              <a:rPr lang="de-DE"/>
              <a:t> </a:t>
            </a:r>
            <a:endParaRPr lang="de-DE" dirty="0"/>
          </a:p>
        </p:txBody>
      </p:sp>
      <p:sp>
        <p:nvSpPr>
          <p:cNvPr id="6" name="Inhaltsplatzhalter 5">
            <a:extLst>
              <a:ext uri="{FF2B5EF4-FFF2-40B4-BE49-F238E27FC236}">
                <a16:creationId xmlns:a16="http://schemas.microsoft.com/office/drawing/2014/main" id="{F85FD866-EB5F-401E-B1CD-D63430882840}"/>
              </a:ext>
            </a:extLst>
          </p:cNvPr>
          <p:cNvSpPr>
            <a:spLocks noGrp="1"/>
          </p:cNvSpPr>
          <p:nvPr>
            <p:ph idx="1"/>
          </p:nvPr>
        </p:nvSpPr>
        <p:spPr>
          <a:xfrm>
            <a:off x="468000" y="843558"/>
            <a:ext cx="8208456" cy="3366000"/>
          </a:xfrm>
        </p:spPr>
        <p:txBody>
          <a:bodyPr/>
          <a:lstStyle/>
          <a:p>
            <a:pPr>
              <a:lnSpc>
                <a:spcPct val="100000"/>
              </a:lnSpc>
            </a:pPr>
            <a:r>
              <a:rPr lang="en-US" sz="1000" b="0" dirty="0"/>
              <a:t>We perform a </a:t>
            </a:r>
            <a:r>
              <a:rPr lang="en-US" sz="1000" b="0" dirty="0" err="1"/>
              <a:t>teleseismic</a:t>
            </a:r>
            <a:r>
              <a:rPr lang="en-US" sz="1000" b="0" dirty="0"/>
              <a:t> P-wave travel time tomography to examine geometry and slab structure of the upper mantle beneath the Alpine orogen. Vertical component data of the extraordinary dense seismic network AlpArray are used which were recorded at over 600 temporary and permanent broadband stations deployed by 24 different European institutions in the greater Alpine region, reaching from the Massif Central to the Pannonian Basin and from the Po plain to the river Main. Mantle phases of 347 </a:t>
            </a:r>
            <a:r>
              <a:rPr lang="en-US" sz="1000" b="0" dirty="0" err="1"/>
              <a:t>teleseismic</a:t>
            </a:r>
            <a:r>
              <a:rPr lang="en-US" sz="1000" b="0" dirty="0"/>
              <a:t> events between 2015 and 2019 of magnitude 5.5 and higher are evaluated automatically for direct and core diffracted P arrivals using a combination of higher-order statistics picking algorithms and signal cross correlation. The resulting database contains over 170.000 highly accurate absolute P picks that were manually revised for each event. The travel time residuals exhibit very consistent and reproducible spatial patterns, already pointing at high velocity slabs in the mantle.</a:t>
            </a:r>
          </a:p>
          <a:p>
            <a:pPr>
              <a:lnSpc>
                <a:spcPct val="100000"/>
              </a:lnSpc>
            </a:pPr>
            <a:r>
              <a:rPr lang="en-US" sz="1000" b="0" dirty="0"/>
              <a:t>For predicting P-wave travel times, we consider a large computational box encompassing the Alpine region up to a depth of 600 km within which we allow 3D-variations of P-wave velocity. Outside this box we assume a spherically symmetric earth and apply the Tau-P method to calculate travel times and ray paths. These are injected at the boundaries of the regional box and continued using the fast marching method. We invert differences between observed and predicted travel times for P-wave velocities inside the box. Velocity is discretized on a regular grid with an average spacing of about 25 km. The misfit reduction reaches values of up to 75% depending on damping and smoothing parameters.</a:t>
            </a:r>
          </a:p>
          <a:p>
            <a:pPr>
              <a:lnSpc>
                <a:spcPct val="100000"/>
              </a:lnSpc>
            </a:pPr>
            <a:r>
              <a:rPr lang="en-US" sz="1000" b="0" dirty="0"/>
              <a:t>The resulting model shows several steeply dipping high velocity anomalies following the Alpine arc. The most prominent structure stretches from the western Alps into the Apennines mountain range reaching depths of over 500 km. Two further anomalies extending down to a depth of 300 km are located below the central and eastern Alps, each of them separated by clear gap. Regarding the lateral position of the central and eastern Alpine slabs, our results confirm previous studies. However, there are differences regarding depth extent, dip angles and dip directions. The central as well as eastern high velocity structure dip very steeply with a tendency towards northward dipping. We perform various general, as well as purpose-built resolution tests, to verify the capabilities of our setup to resolve slab gaps as well as different possible slab dipping directions.</a:t>
            </a:r>
          </a:p>
        </p:txBody>
      </p:sp>
      <p:sp>
        <p:nvSpPr>
          <p:cNvPr id="9" name="Titel 8">
            <a:extLst>
              <a:ext uri="{FF2B5EF4-FFF2-40B4-BE49-F238E27FC236}">
                <a16:creationId xmlns:a16="http://schemas.microsoft.com/office/drawing/2014/main" id="{8AF5DCB1-7A28-481F-8DAF-05753195EABB}"/>
              </a:ext>
            </a:extLst>
          </p:cNvPr>
          <p:cNvSpPr>
            <a:spLocks noGrp="1"/>
          </p:cNvSpPr>
          <p:nvPr>
            <p:ph type="title"/>
          </p:nvPr>
        </p:nvSpPr>
        <p:spPr>
          <a:xfrm>
            <a:off x="450000" y="278797"/>
            <a:ext cx="7560000" cy="468000"/>
          </a:xfrm>
        </p:spPr>
        <p:txBody>
          <a:bodyPr/>
          <a:lstStyle/>
          <a:p>
            <a:r>
              <a:rPr lang="en-US" sz="2000" dirty="0"/>
              <a:t>Abstract</a:t>
            </a:r>
          </a:p>
        </p:txBody>
      </p:sp>
      <p:sp>
        <p:nvSpPr>
          <p:cNvPr id="7" name="Fußzeilenplatzhalter 3">
            <a:extLst>
              <a:ext uri="{FF2B5EF4-FFF2-40B4-BE49-F238E27FC236}">
                <a16:creationId xmlns:a16="http://schemas.microsoft.com/office/drawing/2014/main" id="{860CDA31-53D3-4836-BD24-5CC2ADD6EC3A}"/>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8" name="Rechteck 7">
            <a:extLst>
              <a:ext uri="{FF2B5EF4-FFF2-40B4-BE49-F238E27FC236}">
                <a16:creationId xmlns:a16="http://schemas.microsoft.com/office/drawing/2014/main" id="{D34BD509-6744-48AE-8E69-10DE4B5B648A}"/>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3822013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8DFE5F25-7A74-43F9-97CB-FA562877BC96}"/>
              </a:ext>
            </a:extLst>
          </p:cNvPr>
          <p:cNvPicPr>
            <a:picLocks noChangeAspect="1"/>
          </p:cNvPicPr>
          <p:nvPr/>
        </p:nvPicPr>
        <p:blipFill rotWithShape="1">
          <a:blip r:embed="rId3"/>
          <a:srcRect l="10751" t="4916" r="7562" b="-1063"/>
          <a:stretch/>
        </p:blipFill>
        <p:spPr>
          <a:xfrm>
            <a:off x="6420274" y="918001"/>
            <a:ext cx="2616223" cy="1732134"/>
          </a:xfrm>
          <a:prstGeom prst="rect">
            <a:avLst/>
          </a:prstGeom>
        </p:spPr>
      </p:pic>
      <p:pic>
        <p:nvPicPr>
          <p:cNvPr id="20" name="Grafik 19">
            <a:extLst>
              <a:ext uri="{FF2B5EF4-FFF2-40B4-BE49-F238E27FC236}">
                <a16:creationId xmlns:a16="http://schemas.microsoft.com/office/drawing/2014/main" id="{FAA788A0-9FE7-4CAB-BD65-D67ADA676D97}"/>
              </a:ext>
            </a:extLst>
          </p:cNvPr>
          <p:cNvPicPr>
            <a:picLocks noChangeAspect="1"/>
          </p:cNvPicPr>
          <p:nvPr/>
        </p:nvPicPr>
        <p:blipFill rotWithShape="1">
          <a:blip r:embed="rId4"/>
          <a:srcRect l="11238" r="15240"/>
          <a:stretch/>
        </p:blipFill>
        <p:spPr>
          <a:xfrm>
            <a:off x="3995936" y="832050"/>
            <a:ext cx="2355547" cy="1802165"/>
          </a:xfrm>
          <a:prstGeom prst="rect">
            <a:avLst/>
          </a:prstGeom>
        </p:spPr>
      </p:pic>
      <p:sp>
        <p:nvSpPr>
          <p:cNvPr id="43" name="Rechteck 42">
            <a:extLst>
              <a:ext uri="{FF2B5EF4-FFF2-40B4-BE49-F238E27FC236}">
                <a16:creationId xmlns:a16="http://schemas.microsoft.com/office/drawing/2014/main" id="{39492BB1-3037-4BF0-822D-03EE342E2905}"/>
              </a:ext>
            </a:extLst>
          </p:cNvPr>
          <p:cNvSpPr/>
          <p:nvPr/>
        </p:nvSpPr>
        <p:spPr>
          <a:xfrm>
            <a:off x="7409660" y="1684980"/>
            <a:ext cx="849913" cy="276999"/>
          </a:xfrm>
          <a:prstGeom prst="rect">
            <a:avLst/>
          </a:prstGeom>
        </p:spPr>
        <p:txBody>
          <a:bodyPr wrap="none">
            <a:spAutoFit/>
          </a:bodyPr>
          <a:lstStyle/>
          <a:p>
            <a:r>
              <a:rPr lang="en-US" sz="1200" dirty="0">
                <a:solidFill>
                  <a:schemeClr val="tx2">
                    <a:lumMod val="75000"/>
                    <a:lumOff val="25000"/>
                  </a:schemeClr>
                </a:solidFill>
              </a:rPr>
              <a:t>Input slab</a:t>
            </a:r>
            <a:endParaRPr lang="en-GB" sz="1200" dirty="0">
              <a:solidFill>
                <a:schemeClr val="tx2">
                  <a:lumMod val="75000"/>
                  <a:lumOff val="25000"/>
                </a:schemeClr>
              </a:solidFill>
            </a:endParaRPr>
          </a:p>
        </p:txBody>
      </p:sp>
      <p:sp>
        <p:nvSpPr>
          <p:cNvPr id="39" name="Rechteck 38">
            <a:extLst>
              <a:ext uri="{FF2B5EF4-FFF2-40B4-BE49-F238E27FC236}">
                <a16:creationId xmlns:a16="http://schemas.microsoft.com/office/drawing/2014/main" id="{FD6B3CFD-7390-482E-8882-5727CDE89502}"/>
              </a:ext>
            </a:extLst>
          </p:cNvPr>
          <p:cNvSpPr/>
          <p:nvPr/>
        </p:nvSpPr>
        <p:spPr>
          <a:xfrm>
            <a:off x="4960407" y="1912037"/>
            <a:ext cx="849913" cy="276999"/>
          </a:xfrm>
          <a:prstGeom prst="rect">
            <a:avLst/>
          </a:prstGeom>
        </p:spPr>
        <p:txBody>
          <a:bodyPr wrap="none">
            <a:spAutoFit/>
          </a:bodyPr>
          <a:lstStyle/>
          <a:p>
            <a:r>
              <a:rPr lang="en-US" sz="1200" dirty="0">
                <a:solidFill>
                  <a:schemeClr val="tx2">
                    <a:lumMod val="75000"/>
                    <a:lumOff val="25000"/>
                  </a:schemeClr>
                </a:solidFill>
              </a:rPr>
              <a:t>Input slab</a:t>
            </a:r>
            <a:endParaRPr lang="en-GB" sz="1200" dirty="0">
              <a:solidFill>
                <a:schemeClr val="tx2">
                  <a:lumMod val="75000"/>
                  <a:lumOff val="25000"/>
                </a:schemeClr>
              </a:solidFill>
            </a:endParaRPr>
          </a:p>
        </p:txBody>
      </p:sp>
      <p:sp>
        <p:nvSpPr>
          <p:cNvPr id="44" name="Rechteck 43">
            <a:extLst>
              <a:ext uri="{FF2B5EF4-FFF2-40B4-BE49-F238E27FC236}">
                <a16:creationId xmlns:a16="http://schemas.microsoft.com/office/drawing/2014/main" id="{704377F6-CFF9-4A47-90A8-1740887AB148}"/>
              </a:ext>
            </a:extLst>
          </p:cNvPr>
          <p:cNvSpPr/>
          <p:nvPr/>
        </p:nvSpPr>
        <p:spPr>
          <a:xfrm>
            <a:off x="6565272" y="1144471"/>
            <a:ext cx="2184173" cy="231404"/>
          </a:xfrm>
          <a:prstGeom prst="rect">
            <a:avLst/>
          </a:prstGeom>
          <a:blipFill dpi="0" rotWithShape="1">
            <a:blip r:embed="rId5">
              <a:alphaModFix amt="46000"/>
            </a:blip>
            <a:srcRect/>
            <a:tile tx="0" ty="0" sx="100000" sy="100000" flip="none" algn="tl"/>
          </a:blipFill>
          <a:ln w="15875">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 44">
            <a:extLst>
              <a:ext uri="{FF2B5EF4-FFF2-40B4-BE49-F238E27FC236}">
                <a16:creationId xmlns:a16="http://schemas.microsoft.com/office/drawing/2014/main" id="{29C42919-544E-4D00-837A-C534AFAB0A5C}"/>
              </a:ext>
            </a:extLst>
          </p:cNvPr>
          <p:cNvSpPr/>
          <p:nvPr/>
        </p:nvSpPr>
        <p:spPr>
          <a:xfrm>
            <a:off x="6517197" y="1180924"/>
            <a:ext cx="1573204" cy="184666"/>
          </a:xfrm>
          <a:prstGeom prst="rect">
            <a:avLst/>
          </a:prstGeom>
        </p:spPr>
        <p:txBody>
          <a:bodyPr wrap="square">
            <a:spAutoFit/>
          </a:bodyPr>
          <a:lstStyle/>
          <a:p>
            <a:r>
              <a:rPr lang="en-US" sz="600" dirty="0"/>
              <a:t>Crustal model (T. Diehl 2009)</a:t>
            </a:r>
            <a:endParaRPr lang="en-GB" sz="600" dirty="0"/>
          </a:p>
        </p:txBody>
      </p:sp>
      <p:sp>
        <p:nvSpPr>
          <p:cNvPr id="40" name="Rechteck 39">
            <a:extLst>
              <a:ext uri="{FF2B5EF4-FFF2-40B4-BE49-F238E27FC236}">
                <a16:creationId xmlns:a16="http://schemas.microsoft.com/office/drawing/2014/main" id="{9D17C347-11F7-4851-B609-6BC0409D5C94}"/>
              </a:ext>
            </a:extLst>
          </p:cNvPr>
          <p:cNvSpPr/>
          <p:nvPr/>
        </p:nvSpPr>
        <p:spPr>
          <a:xfrm>
            <a:off x="4116019" y="1144471"/>
            <a:ext cx="2184173" cy="231404"/>
          </a:xfrm>
          <a:prstGeom prst="rect">
            <a:avLst/>
          </a:prstGeom>
          <a:blipFill dpi="0" rotWithShape="1">
            <a:blip r:embed="rId5">
              <a:alphaModFix amt="46000"/>
            </a:blip>
            <a:srcRect/>
            <a:tile tx="0" ty="0" sx="100000" sy="100000" flip="none" algn="tl"/>
          </a:blipFill>
          <a:ln w="15875">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hteck 40">
            <a:extLst>
              <a:ext uri="{FF2B5EF4-FFF2-40B4-BE49-F238E27FC236}">
                <a16:creationId xmlns:a16="http://schemas.microsoft.com/office/drawing/2014/main" id="{850C0596-F99B-45FA-A12B-CF6C5F24486C}"/>
              </a:ext>
            </a:extLst>
          </p:cNvPr>
          <p:cNvSpPr/>
          <p:nvPr/>
        </p:nvSpPr>
        <p:spPr>
          <a:xfrm>
            <a:off x="4067944" y="1180924"/>
            <a:ext cx="1573204" cy="184666"/>
          </a:xfrm>
          <a:prstGeom prst="rect">
            <a:avLst/>
          </a:prstGeom>
        </p:spPr>
        <p:txBody>
          <a:bodyPr wrap="square">
            <a:spAutoFit/>
          </a:bodyPr>
          <a:lstStyle/>
          <a:p>
            <a:r>
              <a:rPr lang="en-US" sz="600" dirty="0"/>
              <a:t>Crustal model (T. Diehl 2009)</a:t>
            </a:r>
            <a:endParaRPr lang="en-GB" sz="600" dirty="0"/>
          </a:p>
        </p:txBody>
      </p:sp>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20</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9" name="Inhaltsplatzhalter 12">
            <a:extLst>
              <a:ext uri="{FF2B5EF4-FFF2-40B4-BE49-F238E27FC236}">
                <a16:creationId xmlns:a16="http://schemas.microsoft.com/office/drawing/2014/main" id="{7184AEEB-4B92-4097-9FC3-92D504B91D5B}"/>
              </a:ext>
            </a:extLst>
          </p:cNvPr>
          <p:cNvSpPr txBox="1">
            <a:spLocks/>
          </p:cNvSpPr>
          <p:nvPr/>
        </p:nvSpPr>
        <p:spPr>
          <a:xfrm>
            <a:off x="450000" y="918000"/>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b="0" dirty="0">
                <a:solidFill>
                  <a:schemeClr val="bg1">
                    <a:lumMod val="75000"/>
                  </a:schemeClr>
                </a:solidFill>
              </a:rPr>
              <a:t>Dedicated analyses for different features:</a:t>
            </a:r>
          </a:p>
          <a:p>
            <a:pPr marL="285750" indent="-285750">
              <a:lnSpc>
                <a:spcPct val="100000"/>
              </a:lnSpc>
              <a:spcAft>
                <a:spcPts val="800"/>
              </a:spcAft>
              <a:buFontTx/>
              <a:buChar char="-"/>
            </a:pPr>
            <a:r>
              <a:rPr lang="en-US" sz="1100" b="0" dirty="0">
                <a:solidFill>
                  <a:schemeClr val="bg1">
                    <a:lumMod val="75000"/>
                  </a:schemeClr>
                </a:solidFill>
              </a:rPr>
              <a:t>Always take crustal model into account</a:t>
            </a:r>
          </a:p>
          <a:p>
            <a:pPr marL="285750" indent="-285750">
              <a:lnSpc>
                <a:spcPct val="100000"/>
              </a:lnSpc>
              <a:spcAft>
                <a:spcPts val="800"/>
              </a:spcAft>
              <a:buFontTx/>
              <a:buChar char="-"/>
            </a:pPr>
            <a:r>
              <a:rPr lang="en-US" sz="1100" b="0" dirty="0">
                <a:solidFill>
                  <a:schemeClr val="bg1">
                    <a:lumMod val="75000"/>
                  </a:schemeClr>
                </a:solidFill>
              </a:rPr>
              <a:t>Take original travel times and uncertainties</a:t>
            </a:r>
          </a:p>
          <a:p>
            <a:pPr marL="285750" indent="-285750">
              <a:lnSpc>
                <a:spcPct val="100000"/>
              </a:lnSpc>
              <a:spcAft>
                <a:spcPts val="800"/>
              </a:spcAft>
              <a:buFontTx/>
              <a:buChar char="-"/>
            </a:pPr>
            <a:r>
              <a:rPr lang="en-US" sz="1100" b="0" dirty="0">
                <a:solidFill>
                  <a:schemeClr val="bg1">
                    <a:lumMod val="75000"/>
                  </a:schemeClr>
                </a:solidFill>
              </a:rPr>
              <a:t>Forward modeling through crustal model</a:t>
            </a:r>
          </a:p>
          <a:p>
            <a:pPr>
              <a:lnSpc>
                <a:spcPct val="100000"/>
              </a:lnSpc>
              <a:spcAft>
                <a:spcPts val="800"/>
              </a:spcAft>
            </a:pPr>
            <a:r>
              <a:rPr lang="en-US" sz="1100" b="0" dirty="0"/>
              <a:t>Synthetic testing:</a:t>
            </a:r>
          </a:p>
          <a:p>
            <a:pPr marL="285750" indent="-285750">
              <a:lnSpc>
                <a:spcPct val="100000"/>
              </a:lnSpc>
              <a:spcAft>
                <a:spcPts val="800"/>
              </a:spcAft>
              <a:buFontTx/>
              <a:buChar char="-"/>
            </a:pPr>
            <a:r>
              <a:rPr lang="en-US" sz="1100" b="0" dirty="0"/>
              <a:t>Assume different slab geometries/orientation</a:t>
            </a:r>
          </a:p>
          <a:p>
            <a:pPr marL="285750" indent="-285750">
              <a:lnSpc>
                <a:spcPct val="100000"/>
              </a:lnSpc>
              <a:spcAft>
                <a:spcPts val="800"/>
              </a:spcAft>
              <a:buFontTx/>
              <a:buChar char="-"/>
            </a:pPr>
            <a:r>
              <a:rPr lang="en-US" sz="1100" b="0" dirty="0"/>
              <a:t>Simulate through crustal model and synthetic slab anomaly (up to +5% </a:t>
            </a:r>
            <a:r>
              <a:rPr lang="en-US" sz="1100" b="0" dirty="0" err="1"/>
              <a:t>vp</a:t>
            </a:r>
            <a:r>
              <a:rPr lang="en-US" sz="1100" b="0" dirty="0"/>
              <a:t> increase)</a:t>
            </a:r>
          </a:p>
          <a:p>
            <a:pPr marL="285750" indent="-285750">
              <a:lnSpc>
                <a:spcPct val="100000"/>
              </a:lnSpc>
              <a:spcAft>
                <a:spcPts val="800"/>
              </a:spcAft>
              <a:buFontTx/>
              <a:buChar char="-"/>
            </a:pPr>
            <a:endParaRPr lang="en-US" sz="1100" b="0" dirty="0"/>
          </a:p>
        </p:txBody>
      </p:sp>
      <p:sp>
        <p:nvSpPr>
          <p:cNvPr id="30" name="Inhaltsplatzhalter 12">
            <a:extLst>
              <a:ext uri="{FF2B5EF4-FFF2-40B4-BE49-F238E27FC236}">
                <a16:creationId xmlns:a16="http://schemas.microsoft.com/office/drawing/2014/main" id="{87D60CEC-0349-4BE1-BD58-A356201CF17F}"/>
              </a:ext>
            </a:extLst>
          </p:cNvPr>
          <p:cNvSpPr txBox="1">
            <a:spLocks/>
          </p:cNvSpPr>
          <p:nvPr/>
        </p:nvSpPr>
        <p:spPr>
          <a:xfrm>
            <a:off x="4116019" y="585300"/>
            <a:ext cx="3929105" cy="251129"/>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b="0" dirty="0" err="1"/>
              <a:t>Lippitsch</a:t>
            </a:r>
            <a:r>
              <a:rPr lang="en-US" sz="1100" b="0" dirty="0"/>
              <a:t> (2003) Profile B, reversed slab orientation test</a:t>
            </a:r>
          </a:p>
        </p:txBody>
      </p:sp>
      <p:cxnSp>
        <p:nvCxnSpPr>
          <p:cNvPr id="3" name="Gerader Verbinder 2">
            <a:extLst>
              <a:ext uri="{FF2B5EF4-FFF2-40B4-BE49-F238E27FC236}">
                <a16:creationId xmlns:a16="http://schemas.microsoft.com/office/drawing/2014/main" id="{0B70218A-EA7B-4EB5-BBB4-DE3D07D3AF54}"/>
              </a:ext>
            </a:extLst>
          </p:cNvPr>
          <p:cNvCxnSpPr>
            <a:cxnSpLocks/>
          </p:cNvCxnSpPr>
          <p:nvPr/>
        </p:nvCxnSpPr>
        <p:spPr>
          <a:xfrm flipH="1">
            <a:off x="5412031" y="1450147"/>
            <a:ext cx="186807" cy="365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66284B0-6C4F-4954-AC02-9212038998B6}"/>
              </a:ext>
            </a:extLst>
          </p:cNvPr>
          <p:cNvCxnSpPr>
            <a:cxnSpLocks/>
          </p:cNvCxnSpPr>
          <p:nvPr/>
        </p:nvCxnSpPr>
        <p:spPr>
          <a:xfrm>
            <a:off x="7884368" y="1322526"/>
            <a:ext cx="351031" cy="264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el 11">
            <a:extLst>
              <a:ext uri="{FF2B5EF4-FFF2-40B4-BE49-F238E27FC236}">
                <a16:creationId xmlns:a16="http://schemas.microsoft.com/office/drawing/2014/main" id="{5DB572F3-1EB6-4770-995A-EB47E9FF01B7}"/>
              </a:ext>
            </a:extLst>
          </p:cNvPr>
          <p:cNvSpPr>
            <a:spLocks noGrp="1"/>
          </p:cNvSpPr>
          <p:nvPr>
            <p:ph type="title"/>
          </p:nvPr>
        </p:nvSpPr>
        <p:spPr>
          <a:xfrm>
            <a:off x="450000" y="332162"/>
            <a:ext cx="7560000" cy="468000"/>
          </a:xfrm>
        </p:spPr>
        <p:txBody>
          <a:bodyPr/>
          <a:lstStyle/>
          <a:p>
            <a:r>
              <a:rPr lang="en-US" sz="2000" dirty="0"/>
              <a:t>Resolution Analysis</a:t>
            </a:r>
            <a:endParaRPr lang="en-US" sz="2000" noProof="0" dirty="0"/>
          </a:p>
        </p:txBody>
      </p:sp>
      <p:pic>
        <p:nvPicPr>
          <p:cNvPr id="22" name="Grafik 21">
            <a:extLst>
              <a:ext uri="{FF2B5EF4-FFF2-40B4-BE49-F238E27FC236}">
                <a16:creationId xmlns:a16="http://schemas.microsoft.com/office/drawing/2014/main" id="{9E9BAA56-AEDE-4A1A-9B97-9E90382C6631}"/>
              </a:ext>
            </a:extLst>
          </p:cNvPr>
          <p:cNvPicPr>
            <a:picLocks noChangeAspect="1"/>
          </p:cNvPicPr>
          <p:nvPr/>
        </p:nvPicPr>
        <p:blipFill>
          <a:blip r:embed="rId6"/>
          <a:srcRect/>
          <a:stretch/>
        </p:blipFill>
        <p:spPr>
          <a:xfrm>
            <a:off x="7596467" y="73161"/>
            <a:ext cx="1193453" cy="895089"/>
          </a:xfrm>
          <a:prstGeom prst="rect">
            <a:avLst/>
          </a:prstGeom>
        </p:spPr>
      </p:pic>
      <p:sp>
        <p:nvSpPr>
          <p:cNvPr id="18" name="Rechteck 17">
            <a:extLst>
              <a:ext uri="{FF2B5EF4-FFF2-40B4-BE49-F238E27FC236}">
                <a16:creationId xmlns:a16="http://schemas.microsoft.com/office/drawing/2014/main" id="{7BED2C05-0248-4BC2-9920-3113C3052557}"/>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40538418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A7279B31-7C4D-4F88-8FD7-299F599602C9}"/>
              </a:ext>
            </a:extLst>
          </p:cNvPr>
          <p:cNvPicPr>
            <a:picLocks noChangeAspect="1"/>
          </p:cNvPicPr>
          <p:nvPr/>
        </p:nvPicPr>
        <p:blipFill rotWithShape="1">
          <a:blip r:embed="rId3"/>
          <a:srcRect l="10751" t="4916" r="7562" b="-1063"/>
          <a:stretch/>
        </p:blipFill>
        <p:spPr>
          <a:xfrm>
            <a:off x="6420274" y="2779779"/>
            <a:ext cx="2616223" cy="1732134"/>
          </a:xfrm>
          <a:prstGeom prst="rect">
            <a:avLst/>
          </a:prstGeom>
        </p:spPr>
      </p:pic>
      <p:pic>
        <p:nvPicPr>
          <p:cNvPr id="49" name="Grafik 48">
            <a:extLst>
              <a:ext uri="{FF2B5EF4-FFF2-40B4-BE49-F238E27FC236}">
                <a16:creationId xmlns:a16="http://schemas.microsoft.com/office/drawing/2014/main" id="{AA68D55E-BA99-4657-8EDE-D81130F538F5}"/>
              </a:ext>
            </a:extLst>
          </p:cNvPr>
          <p:cNvPicPr>
            <a:picLocks noChangeAspect="1"/>
          </p:cNvPicPr>
          <p:nvPr/>
        </p:nvPicPr>
        <p:blipFill rotWithShape="1">
          <a:blip r:embed="rId4"/>
          <a:srcRect l="11238" r="15240"/>
          <a:stretch/>
        </p:blipFill>
        <p:spPr>
          <a:xfrm>
            <a:off x="3995936" y="2693828"/>
            <a:ext cx="2355547" cy="1802165"/>
          </a:xfrm>
          <a:prstGeom prst="rect">
            <a:avLst/>
          </a:prstGeom>
        </p:spPr>
      </p:pic>
      <p:pic>
        <p:nvPicPr>
          <p:cNvPr id="6" name="Grafik 5">
            <a:extLst>
              <a:ext uri="{FF2B5EF4-FFF2-40B4-BE49-F238E27FC236}">
                <a16:creationId xmlns:a16="http://schemas.microsoft.com/office/drawing/2014/main" id="{5287BCCB-111D-4195-A0F6-57A876D3110F}"/>
              </a:ext>
            </a:extLst>
          </p:cNvPr>
          <p:cNvPicPr>
            <a:picLocks noChangeAspect="1"/>
          </p:cNvPicPr>
          <p:nvPr/>
        </p:nvPicPr>
        <p:blipFill rotWithShape="1">
          <a:blip r:embed="rId5"/>
          <a:srcRect l="9969" r="14395"/>
          <a:stretch/>
        </p:blipFill>
        <p:spPr>
          <a:xfrm>
            <a:off x="6397177" y="2691577"/>
            <a:ext cx="2423295" cy="1802164"/>
          </a:xfrm>
          <a:prstGeom prst="rect">
            <a:avLst/>
          </a:prstGeom>
        </p:spPr>
      </p:pic>
      <p:pic>
        <p:nvPicPr>
          <p:cNvPr id="14" name="Grafik 13" descr="Ein Bild, das Essen enthält.&#10;&#10;Automatisch generierte Beschreibung">
            <a:extLst>
              <a:ext uri="{FF2B5EF4-FFF2-40B4-BE49-F238E27FC236}">
                <a16:creationId xmlns:a16="http://schemas.microsoft.com/office/drawing/2014/main" id="{52DBA8EA-9CED-4C15-A59B-27638BE41D91}"/>
              </a:ext>
            </a:extLst>
          </p:cNvPr>
          <p:cNvPicPr>
            <a:picLocks noChangeAspect="1"/>
          </p:cNvPicPr>
          <p:nvPr/>
        </p:nvPicPr>
        <p:blipFill rotWithShape="1">
          <a:blip r:embed="rId6"/>
          <a:srcRect l="11096" r="15382"/>
          <a:stretch/>
        </p:blipFill>
        <p:spPr>
          <a:xfrm>
            <a:off x="3993555" y="2693508"/>
            <a:ext cx="2355547" cy="1802165"/>
          </a:xfrm>
          <a:prstGeom prst="rect">
            <a:avLst/>
          </a:prstGeom>
        </p:spPr>
      </p:pic>
      <p:pic>
        <p:nvPicPr>
          <p:cNvPr id="40" name="Grafik 39">
            <a:extLst>
              <a:ext uri="{FF2B5EF4-FFF2-40B4-BE49-F238E27FC236}">
                <a16:creationId xmlns:a16="http://schemas.microsoft.com/office/drawing/2014/main" id="{7C9864F7-56E3-4148-8D20-C05190111044}"/>
              </a:ext>
            </a:extLst>
          </p:cNvPr>
          <p:cNvPicPr>
            <a:picLocks noChangeAspect="1"/>
          </p:cNvPicPr>
          <p:nvPr/>
        </p:nvPicPr>
        <p:blipFill rotWithShape="1">
          <a:blip r:embed="rId3"/>
          <a:srcRect l="10751" t="4916" r="7562" b="-1063"/>
          <a:stretch/>
        </p:blipFill>
        <p:spPr>
          <a:xfrm>
            <a:off x="6420274" y="918001"/>
            <a:ext cx="2616223" cy="1732134"/>
          </a:xfrm>
          <a:prstGeom prst="rect">
            <a:avLst/>
          </a:prstGeom>
        </p:spPr>
      </p:pic>
      <p:pic>
        <p:nvPicPr>
          <p:cNvPr id="4" name="Grafik 3">
            <a:extLst>
              <a:ext uri="{FF2B5EF4-FFF2-40B4-BE49-F238E27FC236}">
                <a16:creationId xmlns:a16="http://schemas.microsoft.com/office/drawing/2014/main" id="{E7E0348E-BD8C-48C5-83F2-7A0289AA15DB}"/>
              </a:ext>
            </a:extLst>
          </p:cNvPr>
          <p:cNvPicPr>
            <a:picLocks noChangeAspect="1"/>
          </p:cNvPicPr>
          <p:nvPr/>
        </p:nvPicPr>
        <p:blipFill>
          <a:blip r:embed="rId7"/>
          <a:srcRect/>
          <a:stretch/>
        </p:blipFill>
        <p:spPr>
          <a:xfrm>
            <a:off x="7596467" y="73161"/>
            <a:ext cx="1193453" cy="895089"/>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21</a:t>
            </a:fld>
            <a:r>
              <a:rPr lang="de-DE"/>
              <a:t> </a:t>
            </a:r>
            <a:endParaRPr lang="de-DE" dirty="0"/>
          </a:p>
        </p:txBody>
      </p:sp>
      <p:sp>
        <p:nvSpPr>
          <p:cNvPr id="16" name="Fußzeilenplatzhalter 3">
            <a:extLst>
              <a:ext uri="{FF2B5EF4-FFF2-40B4-BE49-F238E27FC236}">
                <a16:creationId xmlns:a16="http://schemas.microsoft.com/office/drawing/2014/main" id="{054FA66F-A32F-4BA1-AF4B-E40F1A5D800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pic>
        <p:nvPicPr>
          <p:cNvPr id="17" name="Grafik 16">
            <a:extLst>
              <a:ext uri="{FF2B5EF4-FFF2-40B4-BE49-F238E27FC236}">
                <a16:creationId xmlns:a16="http://schemas.microsoft.com/office/drawing/2014/main" id="{5BCC88DD-889B-4DB0-B75D-B8AF20FEBD77}"/>
              </a:ext>
            </a:extLst>
          </p:cNvPr>
          <p:cNvPicPr>
            <a:picLocks noChangeAspect="1"/>
          </p:cNvPicPr>
          <p:nvPr/>
        </p:nvPicPr>
        <p:blipFill rotWithShape="1">
          <a:blip r:embed="rId4"/>
          <a:srcRect l="11238" r="15240"/>
          <a:stretch/>
        </p:blipFill>
        <p:spPr>
          <a:xfrm>
            <a:off x="3995936" y="832050"/>
            <a:ext cx="2355547" cy="1802165"/>
          </a:xfrm>
          <a:prstGeom prst="rect">
            <a:avLst/>
          </a:prstGeom>
        </p:spPr>
      </p:pic>
      <p:sp>
        <p:nvSpPr>
          <p:cNvPr id="18" name="Rechteck 17">
            <a:extLst>
              <a:ext uri="{FF2B5EF4-FFF2-40B4-BE49-F238E27FC236}">
                <a16:creationId xmlns:a16="http://schemas.microsoft.com/office/drawing/2014/main" id="{8A6076B2-7034-47D6-8EF8-19AFB354F60E}"/>
              </a:ext>
            </a:extLst>
          </p:cNvPr>
          <p:cNvSpPr/>
          <p:nvPr/>
        </p:nvSpPr>
        <p:spPr>
          <a:xfrm>
            <a:off x="4960407" y="1912037"/>
            <a:ext cx="849913" cy="276999"/>
          </a:xfrm>
          <a:prstGeom prst="rect">
            <a:avLst/>
          </a:prstGeom>
        </p:spPr>
        <p:txBody>
          <a:bodyPr wrap="none">
            <a:spAutoFit/>
          </a:bodyPr>
          <a:lstStyle/>
          <a:p>
            <a:r>
              <a:rPr lang="en-US" sz="1200" dirty="0">
                <a:solidFill>
                  <a:schemeClr val="tx2">
                    <a:lumMod val="75000"/>
                    <a:lumOff val="25000"/>
                  </a:schemeClr>
                </a:solidFill>
              </a:rPr>
              <a:t>Input slab</a:t>
            </a:r>
            <a:endParaRPr lang="en-GB" sz="1200" dirty="0">
              <a:solidFill>
                <a:schemeClr val="tx2">
                  <a:lumMod val="75000"/>
                  <a:lumOff val="25000"/>
                </a:schemeClr>
              </a:solidFill>
            </a:endParaRPr>
          </a:p>
        </p:txBody>
      </p:sp>
      <p:sp>
        <p:nvSpPr>
          <p:cNvPr id="19" name="Rechteck 18">
            <a:extLst>
              <a:ext uri="{FF2B5EF4-FFF2-40B4-BE49-F238E27FC236}">
                <a16:creationId xmlns:a16="http://schemas.microsoft.com/office/drawing/2014/main" id="{1D259C6B-1B0D-4DE7-BC93-1426A2B80081}"/>
              </a:ext>
            </a:extLst>
          </p:cNvPr>
          <p:cNvSpPr/>
          <p:nvPr/>
        </p:nvSpPr>
        <p:spPr>
          <a:xfrm>
            <a:off x="4116019" y="1144471"/>
            <a:ext cx="2184173" cy="231404"/>
          </a:xfrm>
          <a:prstGeom prst="rect">
            <a:avLst/>
          </a:prstGeom>
          <a:blipFill dpi="0" rotWithShape="1">
            <a:blip r:embed="rId8">
              <a:alphaModFix amt="46000"/>
            </a:blip>
            <a:srcRect/>
            <a:tile tx="0" ty="0" sx="100000" sy="100000" flip="none" algn="tl"/>
          </a:blipFill>
          <a:ln w="15875">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19">
            <a:extLst>
              <a:ext uri="{FF2B5EF4-FFF2-40B4-BE49-F238E27FC236}">
                <a16:creationId xmlns:a16="http://schemas.microsoft.com/office/drawing/2014/main" id="{35E5DDC3-BD3D-4371-8782-2C7224BEF355}"/>
              </a:ext>
            </a:extLst>
          </p:cNvPr>
          <p:cNvSpPr/>
          <p:nvPr/>
        </p:nvSpPr>
        <p:spPr>
          <a:xfrm>
            <a:off x="4067944" y="1180924"/>
            <a:ext cx="1573204" cy="184666"/>
          </a:xfrm>
          <a:prstGeom prst="rect">
            <a:avLst/>
          </a:prstGeom>
        </p:spPr>
        <p:txBody>
          <a:bodyPr wrap="square">
            <a:spAutoFit/>
          </a:bodyPr>
          <a:lstStyle/>
          <a:p>
            <a:r>
              <a:rPr lang="en-US" sz="600" dirty="0"/>
              <a:t>Crustal model (T. Diehl 2009)</a:t>
            </a:r>
            <a:endParaRPr lang="en-GB" sz="600" dirty="0"/>
          </a:p>
        </p:txBody>
      </p:sp>
      <p:sp>
        <p:nvSpPr>
          <p:cNvPr id="21" name="Rechteck 20">
            <a:extLst>
              <a:ext uri="{FF2B5EF4-FFF2-40B4-BE49-F238E27FC236}">
                <a16:creationId xmlns:a16="http://schemas.microsoft.com/office/drawing/2014/main" id="{6E8E5B26-019C-4597-A102-27F5FFD04D08}"/>
              </a:ext>
            </a:extLst>
          </p:cNvPr>
          <p:cNvSpPr/>
          <p:nvPr/>
        </p:nvSpPr>
        <p:spPr>
          <a:xfrm>
            <a:off x="4914269" y="3933323"/>
            <a:ext cx="1385923" cy="276999"/>
          </a:xfrm>
          <a:prstGeom prst="rect">
            <a:avLst/>
          </a:prstGeom>
        </p:spPr>
        <p:txBody>
          <a:bodyPr wrap="square">
            <a:spAutoFit/>
          </a:bodyPr>
          <a:lstStyle/>
          <a:p>
            <a:r>
              <a:rPr lang="en-US" sz="1200" dirty="0">
                <a:solidFill>
                  <a:schemeClr val="tx2">
                    <a:lumMod val="75000"/>
                    <a:lumOff val="25000"/>
                  </a:schemeClr>
                </a:solidFill>
              </a:rPr>
              <a:t>Resolved slab</a:t>
            </a:r>
            <a:endParaRPr lang="en-GB" sz="1200" dirty="0">
              <a:solidFill>
                <a:schemeClr val="tx2">
                  <a:lumMod val="75000"/>
                  <a:lumOff val="25000"/>
                </a:schemeClr>
              </a:solidFill>
            </a:endParaRPr>
          </a:p>
        </p:txBody>
      </p:sp>
      <p:sp>
        <p:nvSpPr>
          <p:cNvPr id="22" name="Rechteck 21">
            <a:extLst>
              <a:ext uri="{FF2B5EF4-FFF2-40B4-BE49-F238E27FC236}">
                <a16:creationId xmlns:a16="http://schemas.microsoft.com/office/drawing/2014/main" id="{C73EC391-5407-401B-B2D8-5DDBE70F6E97}"/>
              </a:ext>
            </a:extLst>
          </p:cNvPr>
          <p:cNvSpPr/>
          <p:nvPr/>
        </p:nvSpPr>
        <p:spPr>
          <a:xfrm>
            <a:off x="4116019" y="3002353"/>
            <a:ext cx="2184173" cy="231404"/>
          </a:xfrm>
          <a:prstGeom prst="rect">
            <a:avLst/>
          </a:prstGeom>
          <a:blipFill dpi="0" rotWithShape="1">
            <a:blip r:embed="rId8">
              <a:alphaModFix amt="46000"/>
            </a:blip>
            <a:srcRect/>
            <a:tile tx="0" ty="0" sx="100000" sy="100000" flip="none" algn="tl"/>
          </a:blipFill>
          <a:ln w="15875">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a:extLst>
              <a:ext uri="{FF2B5EF4-FFF2-40B4-BE49-F238E27FC236}">
                <a16:creationId xmlns:a16="http://schemas.microsoft.com/office/drawing/2014/main" id="{F13FCFFC-EBBF-4D90-999C-6514B06EEE39}"/>
              </a:ext>
            </a:extLst>
          </p:cNvPr>
          <p:cNvSpPr/>
          <p:nvPr/>
        </p:nvSpPr>
        <p:spPr>
          <a:xfrm>
            <a:off x="4067944" y="3038806"/>
            <a:ext cx="1573204" cy="184666"/>
          </a:xfrm>
          <a:prstGeom prst="rect">
            <a:avLst/>
          </a:prstGeom>
        </p:spPr>
        <p:txBody>
          <a:bodyPr wrap="square">
            <a:spAutoFit/>
          </a:bodyPr>
          <a:lstStyle/>
          <a:p>
            <a:r>
              <a:rPr lang="en-US" sz="600" dirty="0"/>
              <a:t>Crustal model (T. Diehl 2009)</a:t>
            </a:r>
            <a:endParaRPr lang="en-GB" sz="600" dirty="0"/>
          </a:p>
        </p:txBody>
      </p:sp>
      <p:sp>
        <p:nvSpPr>
          <p:cNvPr id="24" name="Rechteck 23">
            <a:extLst>
              <a:ext uri="{FF2B5EF4-FFF2-40B4-BE49-F238E27FC236}">
                <a16:creationId xmlns:a16="http://schemas.microsoft.com/office/drawing/2014/main" id="{421E9F6D-C20F-4CD0-9C2A-A8147BA97C89}"/>
              </a:ext>
            </a:extLst>
          </p:cNvPr>
          <p:cNvSpPr/>
          <p:nvPr/>
        </p:nvSpPr>
        <p:spPr>
          <a:xfrm>
            <a:off x="7409660" y="1684980"/>
            <a:ext cx="849913" cy="276999"/>
          </a:xfrm>
          <a:prstGeom prst="rect">
            <a:avLst/>
          </a:prstGeom>
        </p:spPr>
        <p:txBody>
          <a:bodyPr wrap="none">
            <a:spAutoFit/>
          </a:bodyPr>
          <a:lstStyle/>
          <a:p>
            <a:r>
              <a:rPr lang="en-US" sz="1200" dirty="0">
                <a:solidFill>
                  <a:schemeClr val="tx2">
                    <a:lumMod val="75000"/>
                    <a:lumOff val="25000"/>
                  </a:schemeClr>
                </a:solidFill>
              </a:rPr>
              <a:t>Input slab</a:t>
            </a:r>
            <a:endParaRPr lang="en-GB" sz="1200" dirty="0">
              <a:solidFill>
                <a:schemeClr val="tx2">
                  <a:lumMod val="75000"/>
                  <a:lumOff val="25000"/>
                </a:schemeClr>
              </a:solidFill>
            </a:endParaRPr>
          </a:p>
        </p:txBody>
      </p:sp>
      <p:sp>
        <p:nvSpPr>
          <p:cNvPr id="25" name="Rechteck 24">
            <a:extLst>
              <a:ext uri="{FF2B5EF4-FFF2-40B4-BE49-F238E27FC236}">
                <a16:creationId xmlns:a16="http://schemas.microsoft.com/office/drawing/2014/main" id="{9D42D9D7-2074-4126-B939-2F378D9FA628}"/>
              </a:ext>
            </a:extLst>
          </p:cNvPr>
          <p:cNvSpPr/>
          <p:nvPr/>
        </p:nvSpPr>
        <p:spPr>
          <a:xfrm>
            <a:off x="6565272" y="1144471"/>
            <a:ext cx="2184173" cy="231404"/>
          </a:xfrm>
          <a:prstGeom prst="rect">
            <a:avLst/>
          </a:prstGeom>
          <a:blipFill dpi="0" rotWithShape="1">
            <a:blip r:embed="rId8">
              <a:alphaModFix amt="46000"/>
            </a:blip>
            <a:srcRect/>
            <a:tile tx="0" ty="0" sx="100000" sy="100000" flip="none" algn="tl"/>
          </a:blipFill>
          <a:ln w="15875">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hteck 25">
            <a:extLst>
              <a:ext uri="{FF2B5EF4-FFF2-40B4-BE49-F238E27FC236}">
                <a16:creationId xmlns:a16="http://schemas.microsoft.com/office/drawing/2014/main" id="{B34192BC-9F49-4585-8D1D-FD03AA0E5811}"/>
              </a:ext>
            </a:extLst>
          </p:cNvPr>
          <p:cNvSpPr/>
          <p:nvPr/>
        </p:nvSpPr>
        <p:spPr>
          <a:xfrm>
            <a:off x="6517197" y="1180924"/>
            <a:ext cx="1573204" cy="184666"/>
          </a:xfrm>
          <a:prstGeom prst="rect">
            <a:avLst/>
          </a:prstGeom>
        </p:spPr>
        <p:txBody>
          <a:bodyPr wrap="square">
            <a:spAutoFit/>
          </a:bodyPr>
          <a:lstStyle/>
          <a:p>
            <a:r>
              <a:rPr lang="en-US" sz="600" dirty="0"/>
              <a:t>Crustal model (T. Diehl 2009)</a:t>
            </a:r>
            <a:endParaRPr lang="en-GB" sz="600" dirty="0"/>
          </a:p>
        </p:txBody>
      </p:sp>
      <p:sp>
        <p:nvSpPr>
          <p:cNvPr id="27" name="Rechteck 26">
            <a:extLst>
              <a:ext uri="{FF2B5EF4-FFF2-40B4-BE49-F238E27FC236}">
                <a16:creationId xmlns:a16="http://schemas.microsoft.com/office/drawing/2014/main" id="{3B496536-921E-4FA9-B2D0-E07ACD11A031}"/>
              </a:ext>
            </a:extLst>
          </p:cNvPr>
          <p:cNvSpPr/>
          <p:nvPr/>
        </p:nvSpPr>
        <p:spPr>
          <a:xfrm>
            <a:off x="7363522" y="3706266"/>
            <a:ext cx="1385923" cy="276999"/>
          </a:xfrm>
          <a:prstGeom prst="rect">
            <a:avLst/>
          </a:prstGeom>
        </p:spPr>
        <p:txBody>
          <a:bodyPr wrap="square">
            <a:spAutoFit/>
          </a:bodyPr>
          <a:lstStyle/>
          <a:p>
            <a:r>
              <a:rPr lang="en-US" sz="1200" dirty="0">
                <a:solidFill>
                  <a:schemeClr val="tx2">
                    <a:lumMod val="75000"/>
                    <a:lumOff val="25000"/>
                  </a:schemeClr>
                </a:solidFill>
              </a:rPr>
              <a:t>Resolved slab</a:t>
            </a:r>
            <a:endParaRPr lang="en-GB" sz="1200" dirty="0">
              <a:solidFill>
                <a:schemeClr val="tx2">
                  <a:lumMod val="75000"/>
                  <a:lumOff val="25000"/>
                </a:schemeClr>
              </a:solidFill>
            </a:endParaRPr>
          </a:p>
        </p:txBody>
      </p:sp>
      <p:sp>
        <p:nvSpPr>
          <p:cNvPr id="28" name="Rechteck 27">
            <a:extLst>
              <a:ext uri="{FF2B5EF4-FFF2-40B4-BE49-F238E27FC236}">
                <a16:creationId xmlns:a16="http://schemas.microsoft.com/office/drawing/2014/main" id="{FD57F562-DAE6-462B-98E3-59E54B827F1C}"/>
              </a:ext>
            </a:extLst>
          </p:cNvPr>
          <p:cNvSpPr/>
          <p:nvPr/>
        </p:nvSpPr>
        <p:spPr>
          <a:xfrm>
            <a:off x="6561243" y="3002353"/>
            <a:ext cx="2184173" cy="231404"/>
          </a:xfrm>
          <a:prstGeom prst="rect">
            <a:avLst/>
          </a:prstGeom>
          <a:blipFill dpi="0" rotWithShape="1">
            <a:blip r:embed="rId8">
              <a:alphaModFix amt="46000"/>
            </a:blip>
            <a:srcRect/>
            <a:tile tx="0" ty="0" sx="100000" sy="100000" flip="none" algn="tl"/>
          </a:blipFill>
          <a:ln w="15875">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hteck 28">
            <a:extLst>
              <a:ext uri="{FF2B5EF4-FFF2-40B4-BE49-F238E27FC236}">
                <a16:creationId xmlns:a16="http://schemas.microsoft.com/office/drawing/2014/main" id="{52F00F9E-F2CD-4973-8E4E-7E52C7297A71}"/>
              </a:ext>
            </a:extLst>
          </p:cNvPr>
          <p:cNvSpPr/>
          <p:nvPr/>
        </p:nvSpPr>
        <p:spPr>
          <a:xfrm>
            <a:off x="6517197" y="3038806"/>
            <a:ext cx="1573204" cy="184666"/>
          </a:xfrm>
          <a:prstGeom prst="rect">
            <a:avLst/>
          </a:prstGeom>
        </p:spPr>
        <p:txBody>
          <a:bodyPr wrap="square">
            <a:spAutoFit/>
          </a:bodyPr>
          <a:lstStyle/>
          <a:p>
            <a:r>
              <a:rPr lang="en-US" sz="600" dirty="0"/>
              <a:t>Crustal model (T. Diehl 2009)</a:t>
            </a:r>
            <a:endParaRPr lang="en-GB" sz="600" dirty="0"/>
          </a:p>
        </p:txBody>
      </p:sp>
      <p:sp>
        <p:nvSpPr>
          <p:cNvPr id="30" name="Inhaltsplatzhalter 12">
            <a:extLst>
              <a:ext uri="{FF2B5EF4-FFF2-40B4-BE49-F238E27FC236}">
                <a16:creationId xmlns:a16="http://schemas.microsoft.com/office/drawing/2014/main" id="{87D60CEC-0349-4BE1-BD58-A356201CF17F}"/>
              </a:ext>
            </a:extLst>
          </p:cNvPr>
          <p:cNvSpPr txBox="1">
            <a:spLocks/>
          </p:cNvSpPr>
          <p:nvPr/>
        </p:nvSpPr>
        <p:spPr>
          <a:xfrm>
            <a:off x="4116019" y="585300"/>
            <a:ext cx="3929105" cy="251129"/>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nSpc>
                <a:spcPct val="100000"/>
              </a:lnSpc>
              <a:spcAft>
                <a:spcPts val="800"/>
              </a:spcAft>
            </a:pPr>
            <a:r>
              <a:rPr lang="en-US" sz="1100" b="0" dirty="0" err="1"/>
              <a:t>Lippitsch</a:t>
            </a:r>
            <a:r>
              <a:rPr lang="en-US" sz="1100" b="0" dirty="0"/>
              <a:t> (2003) Profile B, reversed slab orientation test</a:t>
            </a:r>
          </a:p>
        </p:txBody>
      </p:sp>
      <p:sp>
        <p:nvSpPr>
          <p:cNvPr id="2" name="Ellipse 1">
            <a:extLst>
              <a:ext uri="{FF2B5EF4-FFF2-40B4-BE49-F238E27FC236}">
                <a16:creationId xmlns:a16="http://schemas.microsoft.com/office/drawing/2014/main" id="{E2308534-04F0-471E-B7CD-07618E38A25F}"/>
              </a:ext>
            </a:extLst>
          </p:cNvPr>
          <p:cNvSpPr/>
          <p:nvPr/>
        </p:nvSpPr>
        <p:spPr>
          <a:xfrm>
            <a:off x="5263502" y="3706087"/>
            <a:ext cx="267084" cy="177800"/>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35" name="Ellipse 34">
            <a:extLst>
              <a:ext uri="{FF2B5EF4-FFF2-40B4-BE49-F238E27FC236}">
                <a16:creationId xmlns:a16="http://schemas.microsoft.com/office/drawing/2014/main" id="{2556F5FB-DF0A-4BD8-A2FB-53A0A2D835C8}"/>
              </a:ext>
            </a:extLst>
          </p:cNvPr>
          <p:cNvSpPr/>
          <p:nvPr/>
        </p:nvSpPr>
        <p:spPr>
          <a:xfrm>
            <a:off x="8059652" y="3472270"/>
            <a:ext cx="199921" cy="106263"/>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36" name="Ellipse 35">
            <a:extLst>
              <a:ext uri="{FF2B5EF4-FFF2-40B4-BE49-F238E27FC236}">
                <a16:creationId xmlns:a16="http://schemas.microsoft.com/office/drawing/2014/main" id="{19315020-82A4-4244-BF93-F2F24E824DE7}"/>
              </a:ext>
            </a:extLst>
          </p:cNvPr>
          <p:cNvSpPr/>
          <p:nvPr/>
        </p:nvSpPr>
        <p:spPr>
          <a:xfrm rot="1862568">
            <a:off x="7804365" y="3350748"/>
            <a:ext cx="240615" cy="125339"/>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37" name="Rechteck 36">
            <a:extLst>
              <a:ext uri="{FF2B5EF4-FFF2-40B4-BE49-F238E27FC236}">
                <a16:creationId xmlns:a16="http://schemas.microsoft.com/office/drawing/2014/main" id="{C54E2076-B6EC-4959-A9E3-B4B8C81521B2}"/>
              </a:ext>
            </a:extLst>
          </p:cNvPr>
          <p:cNvSpPr/>
          <p:nvPr/>
        </p:nvSpPr>
        <p:spPr>
          <a:xfrm>
            <a:off x="4860032" y="3269156"/>
            <a:ext cx="1358242" cy="215444"/>
          </a:xfrm>
          <a:prstGeom prst="rect">
            <a:avLst/>
          </a:prstGeom>
        </p:spPr>
        <p:txBody>
          <a:bodyPr wrap="square">
            <a:spAutoFit/>
          </a:bodyPr>
          <a:lstStyle/>
          <a:p>
            <a:r>
              <a:rPr lang="en-US" sz="800" dirty="0">
                <a:solidFill>
                  <a:srgbClr val="FF0000"/>
                </a:solidFill>
              </a:rPr>
              <a:t>smearing</a:t>
            </a:r>
            <a:endParaRPr lang="en-GB" sz="800" dirty="0">
              <a:solidFill>
                <a:srgbClr val="FF0000"/>
              </a:solidFill>
            </a:endParaRPr>
          </a:p>
        </p:txBody>
      </p:sp>
      <p:sp>
        <p:nvSpPr>
          <p:cNvPr id="38" name="Rechteck 37">
            <a:extLst>
              <a:ext uri="{FF2B5EF4-FFF2-40B4-BE49-F238E27FC236}">
                <a16:creationId xmlns:a16="http://schemas.microsoft.com/office/drawing/2014/main" id="{1C39EB02-3902-4A65-B088-2C3E482D5AE9}"/>
              </a:ext>
            </a:extLst>
          </p:cNvPr>
          <p:cNvSpPr/>
          <p:nvPr/>
        </p:nvSpPr>
        <p:spPr>
          <a:xfrm>
            <a:off x="7409660" y="3486374"/>
            <a:ext cx="1358242" cy="215444"/>
          </a:xfrm>
          <a:prstGeom prst="rect">
            <a:avLst/>
          </a:prstGeom>
        </p:spPr>
        <p:txBody>
          <a:bodyPr wrap="square">
            <a:spAutoFit/>
          </a:bodyPr>
          <a:lstStyle/>
          <a:p>
            <a:r>
              <a:rPr lang="en-US" sz="800" dirty="0">
                <a:solidFill>
                  <a:srgbClr val="FF0000"/>
                </a:solidFill>
              </a:rPr>
              <a:t>smearing</a:t>
            </a:r>
            <a:endParaRPr lang="en-GB" sz="800" dirty="0">
              <a:solidFill>
                <a:srgbClr val="FF0000"/>
              </a:solidFill>
            </a:endParaRPr>
          </a:p>
        </p:txBody>
      </p:sp>
      <p:sp>
        <p:nvSpPr>
          <p:cNvPr id="43" name="Inhaltsplatzhalter 12">
            <a:extLst>
              <a:ext uri="{FF2B5EF4-FFF2-40B4-BE49-F238E27FC236}">
                <a16:creationId xmlns:a16="http://schemas.microsoft.com/office/drawing/2014/main" id="{E42D1391-C16D-400F-9342-9C5A813E49F6}"/>
              </a:ext>
            </a:extLst>
          </p:cNvPr>
          <p:cNvSpPr txBox="1">
            <a:spLocks/>
          </p:cNvSpPr>
          <p:nvPr/>
        </p:nvSpPr>
        <p:spPr>
          <a:xfrm>
            <a:off x="450000" y="918000"/>
            <a:ext cx="2825856" cy="352595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marL="285750" indent="-285750">
              <a:lnSpc>
                <a:spcPct val="100000"/>
              </a:lnSpc>
              <a:spcAft>
                <a:spcPts val="800"/>
              </a:spcAft>
              <a:buFontTx/>
              <a:buChar char="-"/>
            </a:pPr>
            <a:r>
              <a:rPr lang="en-US" sz="1100" b="0" dirty="0">
                <a:solidFill>
                  <a:schemeClr val="bg1">
                    <a:lumMod val="75000"/>
                  </a:schemeClr>
                </a:solidFill>
              </a:rPr>
              <a:t>Specialized resolution tests for different features</a:t>
            </a:r>
          </a:p>
          <a:p>
            <a:pPr marL="285750" indent="-285750">
              <a:lnSpc>
                <a:spcPct val="100000"/>
              </a:lnSpc>
              <a:spcAft>
                <a:spcPts val="800"/>
              </a:spcAft>
              <a:buFontTx/>
              <a:buChar char="-"/>
            </a:pPr>
            <a:r>
              <a:rPr lang="en-US" sz="1100" b="0" dirty="0">
                <a:solidFill>
                  <a:schemeClr val="bg1">
                    <a:lumMod val="75000"/>
                  </a:schemeClr>
                </a:solidFill>
              </a:rPr>
              <a:t>Always simulate through crustal model</a:t>
            </a:r>
          </a:p>
          <a:p>
            <a:pPr marL="285750" indent="-285750">
              <a:lnSpc>
                <a:spcPct val="100000"/>
              </a:lnSpc>
              <a:spcAft>
                <a:spcPts val="800"/>
              </a:spcAft>
              <a:buFontTx/>
              <a:buChar char="-"/>
            </a:pPr>
            <a:r>
              <a:rPr lang="en-US" sz="1100" b="0" dirty="0">
                <a:solidFill>
                  <a:schemeClr val="bg1">
                    <a:lumMod val="75000"/>
                  </a:schemeClr>
                </a:solidFill>
              </a:rPr>
              <a:t>Use original source-receiver geometry and pick uncertainties for each phase</a:t>
            </a:r>
          </a:p>
          <a:p>
            <a:pPr>
              <a:lnSpc>
                <a:spcPct val="100000"/>
              </a:lnSpc>
              <a:spcAft>
                <a:spcPts val="800"/>
              </a:spcAft>
            </a:pPr>
            <a:r>
              <a:rPr lang="en-US" sz="1100" b="0" dirty="0">
                <a:solidFill>
                  <a:schemeClr val="bg1">
                    <a:lumMod val="75000"/>
                  </a:schemeClr>
                </a:solidFill>
              </a:rPr>
              <a:t>Synthetic testing:</a:t>
            </a:r>
          </a:p>
          <a:p>
            <a:pPr marL="285750" indent="-285750">
              <a:lnSpc>
                <a:spcPct val="100000"/>
              </a:lnSpc>
              <a:spcAft>
                <a:spcPts val="800"/>
              </a:spcAft>
              <a:buFontTx/>
              <a:buChar char="-"/>
            </a:pPr>
            <a:r>
              <a:rPr lang="en-US" sz="1100" b="0" dirty="0">
                <a:solidFill>
                  <a:schemeClr val="bg1">
                    <a:lumMod val="75000"/>
                  </a:schemeClr>
                </a:solidFill>
              </a:rPr>
              <a:t>Assume different slab geometries/orientation</a:t>
            </a:r>
          </a:p>
          <a:p>
            <a:pPr marL="285750" indent="-285750">
              <a:lnSpc>
                <a:spcPct val="100000"/>
              </a:lnSpc>
              <a:spcAft>
                <a:spcPts val="800"/>
              </a:spcAft>
              <a:buFontTx/>
              <a:buChar char="-"/>
            </a:pPr>
            <a:r>
              <a:rPr lang="en-US" sz="1100" b="0" dirty="0">
                <a:solidFill>
                  <a:schemeClr val="bg1">
                    <a:lumMod val="75000"/>
                  </a:schemeClr>
                </a:solidFill>
              </a:rPr>
              <a:t>Simulate through crustal model and synthetic slab anomaly (up to +5% </a:t>
            </a:r>
            <a:r>
              <a:rPr lang="en-US" sz="1100" b="0" dirty="0" err="1">
                <a:solidFill>
                  <a:schemeClr val="bg1">
                    <a:lumMod val="75000"/>
                  </a:schemeClr>
                </a:solidFill>
              </a:rPr>
              <a:t>vp</a:t>
            </a:r>
            <a:r>
              <a:rPr lang="en-US" sz="1100" b="0" dirty="0">
                <a:solidFill>
                  <a:schemeClr val="bg1">
                    <a:lumMod val="75000"/>
                  </a:schemeClr>
                </a:solidFill>
              </a:rPr>
              <a:t> increase)</a:t>
            </a:r>
          </a:p>
          <a:p>
            <a:pPr marL="285750" indent="-285750">
              <a:lnSpc>
                <a:spcPct val="100000"/>
              </a:lnSpc>
              <a:spcAft>
                <a:spcPts val="800"/>
              </a:spcAft>
              <a:buFontTx/>
              <a:buChar char="-"/>
            </a:pPr>
            <a:r>
              <a:rPr lang="en-US" sz="1100" b="0" dirty="0"/>
              <a:t>Perform inversion and compare output to original model</a:t>
            </a:r>
          </a:p>
          <a:p>
            <a:pPr marL="285750" indent="-285750">
              <a:lnSpc>
                <a:spcPct val="100000"/>
              </a:lnSpc>
              <a:spcAft>
                <a:spcPts val="800"/>
              </a:spcAft>
              <a:buFontTx/>
              <a:buChar char="-"/>
            </a:pPr>
            <a:r>
              <a:rPr lang="en-US" sz="1100" b="0" dirty="0"/>
              <a:t>Dipping direction clearly resolved, however depth smearing possible</a:t>
            </a:r>
          </a:p>
          <a:p>
            <a:pPr marL="285750" indent="-285750">
              <a:lnSpc>
                <a:spcPct val="100000"/>
              </a:lnSpc>
              <a:spcAft>
                <a:spcPts val="800"/>
              </a:spcAft>
              <a:buFontTx/>
              <a:buChar char="-"/>
            </a:pPr>
            <a:endParaRPr lang="en-US" sz="1100" b="0" dirty="0"/>
          </a:p>
          <a:p>
            <a:pPr marL="285750" indent="-285750">
              <a:lnSpc>
                <a:spcPct val="100000"/>
              </a:lnSpc>
              <a:spcAft>
                <a:spcPts val="800"/>
              </a:spcAft>
              <a:buFontTx/>
              <a:buChar char="-"/>
            </a:pPr>
            <a:endParaRPr lang="en-US" sz="1100" b="0" dirty="0"/>
          </a:p>
        </p:txBody>
      </p:sp>
      <p:cxnSp>
        <p:nvCxnSpPr>
          <p:cNvPr id="44" name="Gerader Verbinder 43">
            <a:extLst>
              <a:ext uri="{FF2B5EF4-FFF2-40B4-BE49-F238E27FC236}">
                <a16:creationId xmlns:a16="http://schemas.microsoft.com/office/drawing/2014/main" id="{BF3EA5A0-19CF-4D1E-B89D-B5FB89FBB723}"/>
              </a:ext>
            </a:extLst>
          </p:cNvPr>
          <p:cNvCxnSpPr>
            <a:cxnSpLocks/>
          </p:cNvCxnSpPr>
          <p:nvPr/>
        </p:nvCxnSpPr>
        <p:spPr>
          <a:xfrm flipH="1">
            <a:off x="5412031" y="1450147"/>
            <a:ext cx="186807" cy="365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BD18665D-39AF-4052-B88A-98906FD2EE8C}"/>
              </a:ext>
            </a:extLst>
          </p:cNvPr>
          <p:cNvCxnSpPr>
            <a:cxnSpLocks/>
          </p:cNvCxnSpPr>
          <p:nvPr/>
        </p:nvCxnSpPr>
        <p:spPr>
          <a:xfrm>
            <a:off x="7884368" y="1322526"/>
            <a:ext cx="351031" cy="264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F2245CD6-3B75-4AFF-B6C1-5768A8C77901}"/>
              </a:ext>
            </a:extLst>
          </p:cNvPr>
          <p:cNvCxnSpPr>
            <a:cxnSpLocks/>
          </p:cNvCxnSpPr>
          <p:nvPr/>
        </p:nvCxnSpPr>
        <p:spPr>
          <a:xfrm flipH="1">
            <a:off x="5412031" y="3311925"/>
            <a:ext cx="186807" cy="365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21D3C3F5-C619-424E-8E6F-9798A2276510}"/>
              </a:ext>
            </a:extLst>
          </p:cNvPr>
          <p:cNvCxnSpPr>
            <a:cxnSpLocks/>
          </p:cNvCxnSpPr>
          <p:nvPr/>
        </p:nvCxnSpPr>
        <p:spPr>
          <a:xfrm>
            <a:off x="7884368" y="3184159"/>
            <a:ext cx="351031" cy="2647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el 11">
            <a:extLst>
              <a:ext uri="{FF2B5EF4-FFF2-40B4-BE49-F238E27FC236}">
                <a16:creationId xmlns:a16="http://schemas.microsoft.com/office/drawing/2014/main" id="{42EB3355-CCB3-48D3-8113-65AFB4781C6C}"/>
              </a:ext>
            </a:extLst>
          </p:cNvPr>
          <p:cNvSpPr>
            <a:spLocks noGrp="1"/>
          </p:cNvSpPr>
          <p:nvPr>
            <p:ph type="title"/>
          </p:nvPr>
        </p:nvSpPr>
        <p:spPr>
          <a:xfrm>
            <a:off x="450000" y="332162"/>
            <a:ext cx="7560000" cy="468000"/>
          </a:xfrm>
        </p:spPr>
        <p:txBody>
          <a:bodyPr/>
          <a:lstStyle/>
          <a:p>
            <a:r>
              <a:rPr lang="en-US" sz="2000" dirty="0"/>
              <a:t>Resolution Analysis</a:t>
            </a:r>
            <a:endParaRPr lang="en-US" sz="2000" noProof="0" dirty="0"/>
          </a:p>
        </p:txBody>
      </p:sp>
      <p:sp>
        <p:nvSpPr>
          <p:cNvPr id="41" name="Rechteck 40">
            <a:extLst>
              <a:ext uri="{FF2B5EF4-FFF2-40B4-BE49-F238E27FC236}">
                <a16:creationId xmlns:a16="http://schemas.microsoft.com/office/drawing/2014/main" id="{02C00D60-AEAE-4F6F-A1F8-F39AE31AEAAF}"/>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24761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20000"/>
                                        <p:tgtEl>
                                          <p:spTgt spid="14"/>
                                        </p:tgtEl>
                                        <p:attrNameLst>
                                          <p:attrName>style.opacity</p:attrName>
                                        </p:attrNameLst>
                                      </p:cBhvr>
                                      <p:to>
                                        <p:strVal val="0.25"/>
                                      </p:to>
                                    </p:set>
                                    <p:animEffect filter="image" prLst="opacity: 0.25">
                                      <p:cBhvr rctx="IE">
                                        <p:cTn id="7" dur="20000"/>
                                        <p:tgtEl>
                                          <p:spTgt spid="14"/>
                                        </p:tgtEl>
                                      </p:cBhvr>
                                    </p:animEffect>
                                  </p:childTnLst>
                                </p:cTn>
                              </p:par>
                              <p:par>
                                <p:cTn id="8" presetID="9" presetClass="emph" presetSubtype="0" grpId="0" nodeType="withEffect">
                                  <p:stCondLst>
                                    <p:cond delay="0"/>
                                  </p:stCondLst>
                                  <p:childTnLst>
                                    <p:set>
                                      <p:cBhvr>
                                        <p:cTn id="9" dur="20000"/>
                                        <p:tgtEl>
                                          <p:spTgt spid="21"/>
                                        </p:tgtEl>
                                        <p:attrNameLst>
                                          <p:attrName>style.opacity</p:attrName>
                                        </p:attrNameLst>
                                      </p:cBhvr>
                                      <p:to>
                                        <p:strVal val="0.25"/>
                                      </p:to>
                                    </p:set>
                                    <p:animEffect filter="image" prLst="opacity: 0.25">
                                      <p:cBhvr rctx="IE">
                                        <p:cTn id="10" dur="20000"/>
                                        <p:tgtEl>
                                          <p:spTgt spid="21"/>
                                        </p:tgtEl>
                                      </p:cBhvr>
                                    </p:animEffect>
                                  </p:childTnLst>
                                </p:cTn>
                              </p:par>
                              <p:par>
                                <p:cTn id="11" presetID="9" presetClass="emph" presetSubtype="0" grpId="0" nodeType="withEffect">
                                  <p:stCondLst>
                                    <p:cond delay="0"/>
                                  </p:stCondLst>
                                  <p:childTnLst>
                                    <p:set>
                                      <p:cBhvr>
                                        <p:cTn id="12" dur="20000"/>
                                        <p:tgtEl>
                                          <p:spTgt spid="27"/>
                                        </p:tgtEl>
                                        <p:attrNameLst>
                                          <p:attrName>style.opacity</p:attrName>
                                        </p:attrNameLst>
                                      </p:cBhvr>
                                      <p:to>
                                        <p:strVal val="0.25"/>
                                      </p:to>
                                    </p:set>
                                    <p:animEffect filter="image" prLst="opacity: 0.25">
                                      <p:cBhvr rctx="IE">
                                        <p:cTn id="13" dur="20000"/>
                                        <p:tgtEl>
                                          <p:spTgt spid="27"/>
                                        </p:tgtEl>
                                      </p:cBhvr>
                                    </p:animEffect>
                                  </p:childTnLst>
                                </p:cTn>
                              </p:par>
                              <p:par>
                                <p:cTn id="14" presetID="9" presetClass="emph" presetSubtype="0" nodeType="withEffect">
                                  <p:stCondLst>
                                    <p:cond delay="0"/>
                                  </p:stCondLst>
                                  <p:childTnLst>
                                    <p:set>
                                      <p:cBhvr>
                                        <p:cTn id="15" dur="20000"/>
                                        <p:tgtEl>
                                          <p:spTgt spid="6"/>
                                        </p:tgtEl>
                                        <p:attrNameLst>
                                          <p:attrName>style.opacity</p:attrName>
                                        </p:attrNameLst>
                                      </p:cBhvr>
                                      <p:to>
                                        <p:strVal val="0.25"/>
                                      </p:to>
                                    </p:set>
                                    <p:animEffect filter="image" prLst="opacity: 0.25">
                                      <p:cBhvr rctx="IE">
                                        <p:cTn id="16" dur="20000"/>
                                        <p:tgtEl>
                                          <p:spTgt spid="6"/>
                                        </p:tgtEl>
                                      </p:cBhvr>
                                    </p:animEffect>
                                  </p:childTnLst>
                                </p:cTn>
                              </p:par>
                              <p:par>
                                <p:cTn id="17" presetID="9" presetClass="emph" presetSubtype="0" grpId="0" nodeType="withEffect">
                                  <p:stCondLst>
                                    <p:cond delay="0"/>
                                  </p:stCondLst>
                                  <p:childTnLst>
                                    <p:set>
                                      <p:cBhvr>
                                        <p:cTn id="18" dur="20000"/>
                                        <p:tgtEl>
                                          <p:spTgt spid="37"/>
                                        </p:tgtEl>
                                        <p:attrNameLst>
                                          <p:attrName>style.opacity</p:attrName>
                                        </p:attrNameLst>
                                      </p:cBhvr>
                                      <p:to>
                                        <p:strVal val="0.25"/>
                                      </p:to>
                                    </p:set>
                                    <p:animEffect filter="image" prLst="opacity: 0.25">
                                      <p:cBhvr rctx="IE">
                                        <p:cTn id="19" dur="20000"/>
                                        <p:tgtEl>
                                          <p:spTgt spid="37"/>
                                        </p:tgtEl>
                                      </p:cBhvr>
                                    </p:animEffect>
                                  </p:childTnLst>
                                </p:cTn>
                              </p:par>
                              <p:par>
                                <p:cTn id="20" presetID="9" presetClass="emph" presetSubtype="0" grpId="0" nodeType="withEffect">
                                  <p:stCondLst>
                                    <p:cond delay="0"/>
                                  </p:stCondLst>
                                  <p:childTnLst>
                                    <p:set>
                                      <p:cBhvr>
                                        <p:cTn id="21" dur="20000"/>
                                        <p:tgtEl>
                                          <p:spTgt spid="38"/>
                                        </p:tgtEl>
                                        <p:attrNameLst>
                                          <p:attrName>style.opacity</p:attrName>
                                        </p:attrNameLst>
                                      </p:cBhvr>
                                      <p:to>
                                        <p:strVal val="0.25"/>
                                      </p:to>
                                    </p:set>
                                    <p:animEffect filter="image" prLst="opacity: 0.25">
                                      <p:cBhvr rctx="IE">
                                        <p:cTn id="22" dur="20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20CCD17A-8FCF-4535-8A4B-22011C7A432F}"/>
              </a:ext>
            </a:extLst>
          </p:cNvPr>
          <p:cNvSpPr>
            <a:spLocks noGrp="1"/>
          </p:cNvSpPr>
          <p:nvPr>
            <p:ph type="title"/>
          </p:nvPr>
        </p:nvSpPr>
        <p:spPr/>
        <p:txBody>
          <a:bodyPr/>
          <a:lstStyle/>
          <a:p>
            <a:r>
              <a:rPr lang="en-US" noProof="0" dirty="0"/>
              <a:t>References</a:t>
            </a:r>
          </a:p>
        </p:txBody>
      </p:sp>
      <p:sp>
        <p:nvSpPr>
          <p:cNvPr id="13" name="Inhaltsplatzhalter 12">
            <a:extLst>
              <a:ext uri="{FF2B5EF4-FFF2-40B4-BE49-F238E27FC236}">
                <a16:creationId xmlns:a16="http://schemas.microsoft.com/office/drawing/2014/main" id="{8E3C137E-C14D-49B1-AD9D-6F4D1D9355B5}"/>
              </a:ext>
            </a:extLst>
          </p:cNvPr>
          <p:cNvSpPr>
            <a:spLocks noGrp="1"/>
          </p:cNvSpPr>
          <p:nvPr>
            <p:ph idx="1"/>
          </p:nvPr>
        </p:nvSpPr>
        <p:spPr>
          <a:xfrm>
            <a:off x="468000" y="918000"/>
            <a:ext cx="8280464" cy="3525958"/>
          </a:xfrm>
        </p:spPr>
        <p:txBody>
          <a:bodyPr/>
          <a:lstStyle/>
          <a:p>
            <a:pPr marL="285750" indent="-285750">
              <a:lnSpc>
                <a:spcPct val="100000"/>
              </a:lnSpc>
              <a:spcAft>
                <a:spcPts val="500"/>
              </a:spcAft>
              <a:buFontTx/>
              <a:buChar char="-"/>
            </a:pPr>
            <a:r>
              <a:rPr lang="en-US" sz="700" b="0" dirty="0" err="1"/>
              <a:t>AlpArray</a:t>
            </a:r>
            <a:r>
              <a:rPr lang="en-US" sz="700" b="0" dirty="0"/>
              <a:t> Seismic Network (2015): </a:t>
            </a:r>
            <a:r>
              <a:rPr lang="en-US" sz="700" b="0" dirty="0" err="1"/>
              <a:t>AlpArray</a:t>
            </a:r>
            <a:r>
              <a:rPr lang="en-US" sz="700" b="0" dirty="0"/>
              <a:t> Seismic Network (AASN) temporary component. </a:t>
            </a:r>
            <a:r>
              <a:rPr lang="en-US" sz="700" b="0" dirty="0" err="1"/>
              <a:t>AlpArray</a:t>
            </a:r>
            <a:r>
              <a:rPr lang="en-US" sz="700" b="0" dirty="0"/>
              <a:t> Working Group. Other/Seismic Network. doi:10.12686/</a:t>
            </a:r>
            <a:r>
              <a:rPr lang="en-US" sz="700" b="0" dirty="0" err="1"/>
              <a:t>alparray</a:t>
            </a:r>
            <a:r>
              <a:rPr lang="en-US" sz="700" b="0" dirty="0"/>
              <a:t>/z3_2015, </a:t>
            </a:r>
            <a:r>
              <a:rPr lang="en-US" sz="700" b="0" dirty="0">
                <a:hlinkClick r:id="rId3"/>
              </a:rPr>
              <a:t>http://www.alparray.ethz.ch/</a:t>
            </a:r>
            <a:endParaRPr lang="en-US" sz="700" b="0" dirty="0"/>
          </a:p>
          <a:p>
            <a:pPr marL="285750" indent="-285750">
              <a:lnSpc>
                <a:spcPct val="100000"/>
              </a:lnSpc>
              <a:spcAft>
                <a:spcPts val="500"/>
              </a:spcAft>
              <a:buFontTx/>
              <a:buChar char="-"/>
            </a:pPr>
            <a:r>
              <a:rPr lang="en-US" sz="700" b="0" dirty="0" err="1"/>
              <a:t>Amante</a:t>
            </a:r>
            <a:r>
              <a:rPr lang="en-US" sz="700" b="0" dirty="0"/>
              <a:t>, C. and B.W. Eakins, 2009. ETOPO1 1 Arc-Minute Global Relief Model: Procedures, Data Sources and Analysis. NOAA Technical Memorandum NESDIS NGDC-24. National Geophysical Data Center, NOAA. doi:10.7289/V5C8276M</a:t>
            </a:r>
          </a:p>
          <a:p>
            <a:pPr marL="285750" indent="-285750">
              <a:lnSpc>
                <a:spcPct val="100000"/>
              </a:lnSpc>
              <a:spcAft>
                <a:spcPts val="500"/>
              </a:spcAft>
              <a:buFontTx/>
              <a:buChar char="-"/>
            </a:pPr>
            <a:r>
              <a:rPr lang="en-US" sz="700" b="0" dirty="0"/>
              <a:t>T. Diehl, S. </a:t>
            </a:r>
            <a:r>
              <a:rPr lang="en-US" sz="700" b="0" dirty="0" err="1"/>
              <a:t>Husen</a:t>
            </a:r>
            <a:r>
              <a:rPr lang="en-US" sz="700" b="0" dirty="0"/>
              <a:t>, E. Kissling, N. </a:t>
            </a:r>
            <a:r>
              <a:rPr lang="en-US" sz="700" b="0" dirty="0" err="1"/>
              <a:t>Deichmann</a:t>
            </a:r>
            <a:r>
              <a:rPr lang="en-US" sz="700" b="0" dirty="0"/>
              <a:t>, High-resolution 3-D P-wave model of the Alpine crust, Geophysical Journal International, Volume 179, Issue 2, November 2009, Pages 1133–1147, </a:t>
            </a:r>
            <a:r>
              <a:rPr lang="en-US" sz="700" b="0" dirty="0">
                <a:hlinkClick r:id="rId4">
                  <a:extLst>
                    <a:ext uri="{A12FA001-AC4F-418D-AE19-62706E023703}">
                      <ahyp:hlinkClr xmlns:ahyp="http://schemas.microsoft.com/office/drawing/2018/hyperlinkcolor" val="tx"/>
                    </a:ext>
                  </a:extLst>
                </a:hlinkClick>
              </a:rPr>
              <a:t>https://doi.org/10.1111/j.1365-246X.2009.04331.x</a:t>
            </a:r>
            <a:endParaRPr lang="en-US" sz="700" b="0" dirty="0"/>
          </a:p>
          <a:p>
            <a:pPr marL="285750" indent="-285750">
              <a:lnSpc>
                <a:spcPct val="100000"/>
              </a:lnSpc>
              <a:spcAft>
                <a:spcPts val="500"/>
              </a:spcAft>
              <a:buFontTx/>
              <a:buChar char="-"/>
            </a:pPr>
            <a:r>
              <a:rPr lang="en-US" sz="700" b="0" dirty="0"/>
              <a:t>Wolfgang </a:t>
            </a:r>
            <a:r>
              <a:rPr lang="en-US" sz="700" b="0" dirty="0" err="1"/>
              <a:t>Friederich</a:t>
            </a:r>
            <a:r>
              <a:rPr lang="en-US" sz="700" b="0" dirty="0"/>
              <a:t>, </a:t>
            </a:r>
            <a:r>
              <a:rPr lang="en-US" sz="700" b="0" dirty="0" err="1"/>
              <a:t>Jörg</a:t>
            </a:r>
            <a:r>
              <a:rPr lang="en-US" sz="700" b="0" dirty="0"/>
              <a:t> </a:t>
            </a:r>
            <a:r>
              <a:rPr lang="en-US" sz="700" b="0" dirty="0" err="1"/>
              <a:t>Dalkolmo</a:t>
            </a:r>
            <a:r>
              <a:rPr lang="en-US" sz="700" b="0" dirty="0"/>
              <a:t>; Complete synthetic seismograms for a spherically symmetric earth by a numerical computation of the Green's function in the frequency domain, Geophysical Journal International, Volume 122, Issue 2, 1 September 1995, Pages 537–550, </a:t>
            </a:r>
            <a:r>
              <a:rPr lang="en-US" sz="700" b="0" dirty="0">
                <a:hlinkClick r:id="rId5">
                  <a:extLst>
                    <a:ext uri="{A12FA001-AC4F-418D-AE19-62706E023703}">
                      <ahyp:hlinkClr xmlns:ahyp="http://schemas.microsoft.com/office/drawing/2018/hyperlinkcolor" val="tx"/>
                    </a:ext>
                  </a:extLst>
                </a:hlinkClick>
              </a:rPr>
              <a:t>https://doi.org/10.1111/j.1365-246X.1995.tb07012.x</a:t>
            </a:r>
            <a:endParaRPr lang="en-US" sz="700" b="0" dirty="0"/>
          </a:p>
          <a:p>
            <a:pPr marL="285750" indent="-285750">
              <a:lnSpc>
                <a:spcPct val="100000"/>
              </a:lnSpc>
              <a:spcAft>
                <a:spcPts val="500"/>
              </a:spcAft>
              <a:buFontTx/>
              <a:buChar char="-"/>
            </a:pPr>
            <a:r>
              <a:rPr lang="en-US" sz="700" b="0" dirty="0"/>
              <a:t>Hosseini, K. and </a:t>
            </a:r>
            <a:r>
              <a:rPr lang="en-US" sz="700" b="0" dirty="0" err="1"/>
              <a:t>Sigloch</a:t>
            </a:r>
            <a:r>
              <a:rPr lang="en-US" sz="700" b="0" dirty="0"/>
              <a:t>, K.: </a:t>
            </a:r>
            <a:r>
              <a:rPr lang="en-US" sz="700" b="0" dirty="0" err="1"/>
              <a:t>ObspyDMT</a:t>
            </a:r>
            <a:r>
              <a:rPr lang="en-US" sz="700" b="0" dirty="0"/>
              <a:t>: a Python toolbox for retrieving and processing large seismological data sets, Solid Earth, 8, 1047-1070, https://doi.org/10.5194/se-8-1047-2017, 2017.</a:t>
            </a:r>
          </a:p>
          <a:p>
            <a:pPr marL="285750" indent="-285750">
              <a:lnSpc>
                <a:spcPct val="100000"/>
              </a:lnSpc>
              <a:spcAft>
                <a:spcPts val="500"/>
              </a:spcAft>
              <a:buFontTx/>
              <a:buChar char="-"/>
            </a:pPr>
            <a:r>
              <a:rPr lang="en-US" sz="700" b="0" dirty="0"/>
              <a:t>L. </a:t>
            </a:r>
            <a:r>
              <a:rPr lang="en-US" sz="700" b="0" dirty="0" err="1"/>
              <a:t>Krischer</a:t>
            </a:r>
            <a:r>
              <a:rPr lang="en-US" sz="700" b="0" dirty="0"/>
              <a:t>, T. </a:t>
            </a:r>
            <a:r>
              <a:rPr lang="en-US" sz="700" b="0" dirty="0" err="1"/>
              <a:t>Megies</a:t>
            </a:r>
            <a:r>
              <a:rPr lang="en-US" sz="700" b="0" dirty="0"/>
              <a:t>, R. </a:t>
            </a:r>
            <a:r>
              <a:rPr lang="en-US" sz="700" b="0" dirty="0" err="1"/>
              <a:t>Barsch</a:t>
            </a:r>
            <a:r>
              <a:rPr lang="en-US" sz="700" b="0" dirty="0"/>
              <a:t>, M. </a:t>
            </a:r>
            <a:r>
              <a:rPr lang="en-US" sz="700" b="0" dirty="0" err="1"/>
              <a:t>Beyreuther</a:t>
            </a:r>
            <a:r>
              <a:rPr lang="en-US" sz="700" b="0" dirty="0"/>
              <a:t>, T. </a:t>
            </a:r>
            <a:r>
              <a:rPr lang="en-US" sz="700" b="0" dirty="0" err="1"/>
              <a:t>Lecocq</a:t>
            </a:r>
            <a:r>
              <a:rPr lang="en-US" sz="700" b="0" dirty="0"/>
              <a:t>, C. </a:t>
            </a:r>
            <a:r>
              <a:rPr lang="en-US" sz="700" b="0" dirty="0" err="1"/>
              <a:t>Caudron</a:t>
            </a:r>
            <a:r>
              <a:rPr lang="en-US" sz="700" b="0" dirty="0"/>
              <a:t>, J. Wassermann (2015)</a:t>
            </a:r>
          </a:p>
          <a:p>
            <a:pPr marL="285750" indent="-285750">
              <a:lnSpc>
                <a:spcPct val="100000"/>
              </a:lnSpc>
              <a:spcAft>
                <a:spcPts val="500"/>
              </a:spcAft>
              <a:buFontTx/>
              <a:buChar char="-"/>
            </a:pPr>
            <a:r>
              <a:rPr lang="en-US" sz="700" b="0" dirty="0"/>
              <a:t>L. </a:t>
            </a:r>
            <a:r>
              <a:rPr lang="en-US" sz="700" b="0" dirty="0" err="1"/>
              <a:t>Küperkoch</a:t>
            </a:r>
            <a:r>
              <a:rPr lang="en-US" sz="700" b="0" dirty="0"/>
              <a:t>, T. Meier, J. Lee, W. </a:t>
            </a:r>
            <a:r>
              <a:rPr lang="en-US" sz="700" b="0" dirty="0" err="1"/>
              <a:t>Friederich</a:t>
            </a:r>
            <a:r>
              <a:rPr lang="en-US" sz="700" b="0" dirty="0"/>
              <a:t>, EGELADOS Working Group, Automated determination of P-phase arrival times at regional and local distances using higher order statistics, Geophysical Journal International, Volume 181, Issue 2, May 2010, Pages 1159–1170, https://doi.org/10.1111/j.1365-246X.2010.04570.x</a:t>
            </a:r>
          </a:p>
          <a:p>
            <a:pPr marL="285750" indent="-285750">
              <a:lnSpc>
                <a:spcPct val="100000"/>
              </a:lnSpc>
              <a:spcAft>
                <a:spcPts val="500"/>
              </a:spcAft>
              <a:buFontTx/>
              <a:buChar char="-"/>
            </a:pPr>
            <a:r>
              <a:rPr lang="en-US" sz="700" b="0" dirty="0" err="1"/>
              <a:t>Lippitsch</a:t>
            </a:r>
            <a:r>
              <a:rPr lang="en-US" sz="700" b="0" dirty="0"/>
              <a:t>, R., Kissling, E., and Ansorge, J. ( 2003), Upper mantle structure beneath the Alpine orogen from high‐resolution </a:t>
            </a:r>
            <a:r>
              <a:rPr lang="en-US" sz="700" b="0" dirty="0" err="1"/>
              <a:t>teleseismic</a:t>
            </a:r>
            <a:r>
              <a:rPr lang="en-US" sz="700" b="0" dirty="0"/>
              <a:t> tomography, J. </a:t>
            </a:r>
            <a:r>
              <a:rPr lang="en-US" sz="700" b="0" dirty="0" err="1"/>
              <a:t>Geophys</a:t>
            </a:r>
            <a:r>
              <a:rPr lang="en-US" sz="700" b="0" dirty="0"/>
              <a:t>. Res., 108, 2376, doi:10.1029/2002JB002016, B8.</a:t>
            </a:r>
          </a:p>
          <a:p>
            <a:pPr marL="285750" indent="-285750">
              <a:lnSpc>
                <a:spcPct val="100000"/>
              </a:lnSpc>
              <a:spcAft>
                <a:spcPts val="500"/>
              </a:spcAft>
              <a:buFontTx/>
              <a:buChar char="-"/>
            </a:pPr>
            <a:r>
              <a:rPr lang="en-US" sz="700" b="0" dirty="0" err="1"/>
              <a:t>ObsPy</a:t>
            </a:r>
            <a:r>
              <a:rPr lang="en-US" sz="700" b="0" dirty="0"/>
              <a:t>: a bridge for seismology into the scientific Python ecosystem, Computational Science &amp; Discovery, 8(1), 014003, DOI: 10.1088/1749-4699/8/1/014003</a:t>
            </a:r>
          </a:p>
          <a:p>
            <a:pPr marL="285750" indent="-285750">
              <a:lnSpc>
                <a:spcPct val="100000"/>
              </a:lnSpc>
              <a:spcAft>
                <a:spcPts val="500"/>
              </a:spcAft>
              <a:buFontTx/>
              <a:buChar char="-"/>
            </a:pPr>
            <a:r>
              <a:rPr lang="en-US" sz="700" b="0" dirty="0"/>
              <a:t>N. Rawlinson, M. </a:t>
            </a:r>
            <a:r>
              <a:rPr lang="en-US" sz="700" b="0" dirty="0" err="1"/>
              <a:t>Sambridge</a:t>
            </a:r>
            <a:r>
              <a:rPr lang="en-US" sz="700" b="0" dirty="0"/>
              <a:t>, Wave front evolution in strongly heterogeneous layered media using the fast marching method, Geophysical Journal International, Volume 156, Issue 3, March 2004, Pages 631–647, </a:t>
            </a:r>
            <a:r>
              <a:rPr lang="en-US" sz="700" b="0" dirty="0">
                <a:hlinkClick r:id="rId6">
                  <a:extLst>
                    <a:ext uri="{A12FA001-AC4F-418D-AE19-62706E023703}">
                      <ahyp:hlinkClr xmlns:ahyp="http://schemas.microsoft.com/office/drawing/2018/hyperlinkcolor" val="tx"/>
                    </a:ext>
                  </a:extLst>
                </a:hlinkClick>
              </a:rPr>
              <a:t>https://doi.org/10.1111/j.1365-246X.2004.02153.x</a:t>
            </a:r>
            <a:endParaRPr lang="en-US" sz="700" b="0" dirty="0"/>
          </a:p>
          <a:p>
            <a:pPr marL="285750" indent="-285750">
              <a:lnSpc>
                <a:spcPct val="100000"/>
              </a:lnSpc>
              <a:spcAft>
                <a:spcPts val="500"/>
              </a:spcAft>
              <a:buFontTx/>
              <a:buChar char="-"/>
            </a:pPr>
            <a:r>
              <a:rPr lang="en-US" sz="700" b="0" dirty="0"/>
              <a:t>F. Schumacher, W. </a:t>
            </a:r>
            <a:r>
              <a:rPr lang="en-US" sz="700" b="0" dirty="0" err="1"/>
              <a:t>Friederich</a:t>
            </a:r>
            <a:r>
              <a:rPr lang="en-US" sz="700" b="0" dirty="0"/>
              <a:t> and S. </a:t>
            </a:r>
            <a:r>
              <a:rPr lang="en-US" sz="700" b="0" dirty="0" err="1"/>
              <a:t>Lamara</a:t>
            </a:r>
            <a:r>
              <a:rPr lang="en-US" sz="700" b="0" dirty="0"/>
              <a:t>, A flexible, extendable, modular and computationally efficient approach to scattering-integral-based seismic full waveform inversion, Geophysical Journal International 2016, 204 (2): 1100-1119</a:t>
            </a:r>
            <a:br>
              <a:rPr lang="en-US" sz="700" b="0" dirty="0"/>
            </a:br>
            <a:r>
              <a:rPr lang="en-US" sz="700" b="0" dirty="0">
                <a:hlinkClick r:id="rId7">
                  <a:extLst>
                    <a:ext uri="{A12FA001-AC4F-418D-AE19-62706E023703}">
                      <ahyp:hlinkClr xmlns:ahyp="http://schemas.microsoft.com/office/drawing/2018/hyperlinkcolor" val="tx"/>
                    </a:ext>
                  </a:extLst>
                </a:hlinkClick>
              </a:rPr>
              <a:t>http://dx.doi.org/10.1093/gji/ggv505</a:t>
            </a:r>
            <a:endParaRPr lang="en-US" sz="700" b="0" dirty="0"/>
          </a:p>
          <a:p>
            <a:pPr marL="285750" indent="-285750">
              <a:lnSpc>
                <a:spcPct val="100000"/>
              </a:lnSpc>
              <a:spcAft>
                <a:spcPts val="500"/>
              </a:spcAft>
              <a:buFontTx/>
              <a:buChar char="-"/>
            </a:pPr>
            <a:r>
              <a:rPr lang="en-US" sz="700" b="0" dirty="0"/>
              <a:t>Trabant, C., A. R. </a:t>
            </a:r>
            <a:r>
              <a:rPr lang="en-US" sz="700" b="0" dirty="0" err="1"/>
              <a:t>Hutko</a:t>
            </a:r>
            <a:r>
              <a:rPr lang="en-US" sz="700" b="0" dirty="0"/>
              <a:t>, M. </a:t>
            </a:r>
            <a:r>
              <a:rPr lang="en-US" sz="700" b="0" dirty="0" err="1"/>
              <a:t>Bahavar</a:t>
            </a:r>
            <a:r>
              <a:rPr lang="en-US" sz="700" b="0" dirty="0"/>
              <a:t>, R. </a:t>
            </a:r>
            <a:r>
              <a:rPr lang="en-US" sz="700" b="0" dirty="0" err="1"/>
              <a:t>Karstens</a:t>
            </a:r>
            <a:r>
              <a:rPr lang="en-US" sz="700" b="0" dirty="0"/>
              <a:t>, T. Ahern, and R. Aster (2012), Data Products at the IRIS DMC: Stepping Stones for Research and Other Applications, Seismological Research Letters, 83(5), 846–854, </a:t>
            </a:r>
            <a:r>
              <a:rPr lang="en-US" sz="700" b="0" dirty="0">
                <a:hlinkClick r:id="rId8">
                  <a:extLst>
                    <a:ext uri="{A12FA001-AC4F-418D-AE19-62706E023703}">
                      <ahyp:hlinkClr xmlns:ahyp="http://schemas.microsoft.com/office/drawing/2018/hyperlinkcolor" val="tx"/>
                    </a:ext>
                  </a:extLst>
                </a:hlinkClick>
              </a:rPr>
              <a:t>https://doi.org/10.1785/0220120032</a:t>
            </a:r>
            <a:r>
              <a:rPr lang="en-US" sz="700" b="0" dirty="0"/>
              <a:t>.</a:t>
            </a:r>
          </a:p>
          <a:p>
            <a:pPr marL="285750" indent="-285750">
              <a:lnSpc>
                <a:spcPct val="100000"/>
              </a:lnSpc>
              <a:spcAft>
                <a:spcPts val="500"/>
              </a:spcAft>
              <a:buFontTx/>
              <a:buChar char="-"/>
            </a:pPr>
            <a:r>
              <a:rPr lang="en-US" sz="700" b="0" dirty="0"/>
              <a:t>Zhao, L., et al. ( 2016), Continuity of the Alpine slab unraveled by high‐resolution P wave tomography, J. </a:t>
            </a:r>
            <a:r>
              <a:rPr lang="en-US" sz="700" b="0" dirty="0" err="1"/>
              <a:t>Geophys</a:t>
            </a:r>
            <a:r>
              <a:rPr lang="en-US" sz="700" b="0" dirty="0"/>
              <a:t>. Res. Solid Earth, 121, 8720– 8737, doi:10.1002/2016JB013310.</a:t>
            </a:r>
          </a:p>
        </p:txBody>
      </p:sp>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22</a:t>
            </a:fld>
            <a:r>
              <a:rPr lang="de-DE"/>
              <a:t> </a:t>
            </a:r>
            <a:endParaRPr lang="de-DE" dirty="0"/>
          </a:p>
        </p:txBody>
      </p:sp>
      <p:sp>
        <p:nvSpPr>
          <p:cNvPr id="6" name="Fußzeilenplatzhalter 3">
            <a:extLst>
              <a:ext uri="{FF2B5EF4-FFF2-40B4-BE49-F238E27FC236}">
                <a16:creationId xmlns:a16="http://schemas.microsoft.com/office/drawing/2014/main" id="{1B04A45D-8237-42B3-B963-C332F77B4313}"/>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7" name="Rechteck 6">
            <a:extLst>
              <a:ext uri="{FF2B5EF4-FFF2-40B4-BE49-F238E27FC236}">
                <a16:creationId xmlns:a16="http://schemas.microsoft.com/office/drawing/2014/main" id="{7EDA2D0F-FD06-4B8D-AA7B-8ABE1D6BAA3F}"/>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421818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3</a:t>
            </a:fld>
            <a:r>
              <a:rPr lang="de-DE"/>
              <a:t> </a:t>
            </a:r>
            <a:endParaRPr lang="de-DE" dirty="0"/>
          </a:p>
        </p:txBody>
      </p:sp>
      <p:sp>
        <p:nvSpPr>
          <p:cNvPr id="7" name="Fußzeilenplatzhalter 3">
            <a:extLst>
              <a:ext uri="{FF2B5EF4-FFF2-40B4-BE49-F238E27FC236}">
                <a16:creationId xmlns:a16="http://schemas.microsoft.com/office/drawing/2014/main" id="{860CDA31-53D3-4836-BD24-5CC2ADD6EC3A}"/>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8" name="Rechteck 7">
            <a:extLst>
              <a:ext uri="{FF2B5EF4-FFF2-40B4-BE49-F238E27FC236}">
                <a16:creationId xmlns:a16="http://schemas.microsoft.com/office/drawing/2014/main" id="{D34BD509-6744-48AE-8E69-10DE4B5B648A}"/>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
        <p:nvSpPr>
          <p:cNvPr id="10" name="Inhaltsplatzhalter 5">
            <a:extLst>
              <a:ext uri="{FF2B5EF4-FFF2-40B4-BE49-F238E27FC236}">
                <a16:creationId xmlns:a16="http://schemas.microsoft.com/office/drawing/2014/main" id="{714D2F1C-EBD7-4EBA-83A7-2C1A558B249C}"/>
              </a:ext>
            </a:extLst>
          </p:cNvPr>
          <p:cNvSpPr>
            <a:spLocks noGrp="1"/>
          </p:cNvSpPr>
          <p:nvPr>
            <p:ph idx="1"/>
          </p:nvPr>
        </p:nvSpPr>
        <p:spPr>
          <a:xfrm>
            <a:off x="467772" y="2067694"/>
            <a:ext cx="8208456" cy="269656"/>
          </a:xfrm>
        </p:spPr>
        <p:txBody>
          <a:bodyPr/>
          <a:lstStyle/>
          <a:p>
            <a:pPr algn="ctr">
              <a:lnSpc>
                <a:spcPct val="100000"/>
              </a:lnSpc>
            </a:pPr>
            <a:r>
              <a:rPr lang="en-US" b="0" dirty="0"/>
              <a:t>Please activate presentation mode to correctly view animations and slide transitions.</a:t>
            </a:r>
          </a:p>
        </p:txBody>
      </p:sp>
    </p:spTree>
    <p:extLst>
      <p:ext uri="{BB962C8B-B14F-4D97-AF65-F5344CB8AC3E}">
        <p14:creationId xmlns:p14="http://schemas.microsoft.com/office/powerpoint/2010/main" val="2507200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AA28EA5-6F48-477D-8B57-800438E97D91}"/>
              </a:ext>
            </a:extLst>
          </p:cNvPr>
          <p:cNvSpPr>
            <a:spLocks noGrp="1"/>
          </p:cNvSpPr>
          <p:nvPr>
            <p:ph type="title"/>
          </p:nvPr>
        </p:nvSpPr>
        <p:spPr/>
        <p:txBody>
          <a:bodyPr/>
          <a:lstStyle/>
          <a:p>
            <a:r>
              <a:rPr lang="de-DE" dirty="0"/>
              <a:t>METHODS</a:t>
            </a:r>
          </a:p>
        </p:txBody>
      </p:sp>
      <p:sp>
        <p:nvSpPr>
          <p:cNvPr id="9" name="Textplatzhalter 8">
            <a:extLst>
              <a:ext uri="{FF2B5EF4-FFF2-40B4-BE49-F238E27FC236}">
                <a16:creationId xmlns:a16="http://schemas.microsoft.com/office/drawing/2014/main" id="{A0E3EDC6-0560-47A0-A72A-90CD7462D0C9}"/>
              </a:ext>
            </a:extLst>
          </p:cNvPr>
          <p:cNvSpPr>
            <a:spLocks noGrp="1"/>
          </p:cNvSpPr>
          <p:nvPr>
            <p:ph type="body" sz="quarter" idx="10"/>
          </p:nvPr>
        </p:nvSpPr>
        <p:spPr/>
        <p:txBody>
          <a:bodyPr/>
          <a:lstStyle/>
          <a:p>
            <a:r>
              <a:rPr lang="de-DE" dirty="0" err="1"/>
              <a:t>Automatic</a:t>
            </a:r>
            <a:r>
              <a:rPr lang="de-DE" dirty="0"/>
              <a:t> </a:t>
            </a:r>
            <a:r>
              <a:rPr lang="de-DE" dirty="0" err="1"/>
              <a:t>picking</a:t>
            </a:r>
            <a:r>
              <a:rPr lang="de-DE" dirty="0"/>
              <a:t>, </a:t>
            </a:r>
            <a:r>
              <a:rPr lang="de-DE" dirty="0" err="1"/>
              <a:t>event</a:t>
            </a:r>
            <a:r>
              <a:rPr lang="de-DE" dirty="0"/>
              <a:t> </a:t>
            </a:r>
            <a:r>
              <a:rPr lang="de-DE" dirty="0" err="1"/>
              <a:t>selection</a:t>
            </a:r>
            <a:r>
              <a:rPr lang="de-DE" dirty="0"/>
              <a:t> and </a:t>
            </a:r>
            <a:r>
              <a:rPr lang="de-DE" dirty="0" err="1"/>
              <a:t>inversion</a:t>
            </a:r>
            <a:endParaRPr lang="de-DE" dirty="0"/>
          </a:p>
        </p:txBody>
      </p:sp>
      <p:sp>
        <p:nvSpPr>
          <p:cNvPr id="4" name="Fußzeilenplatzhalter 3">
            <a:extLst>
              <a:ext uri="{FF2B5EF4-FFF2-40B4-BE49-F238E27FC236}">
                <a16:creationId xmlns:a16="http://schemas.microsoft.com/office/drawing/2014/main" id="{68222238-574A-4286-89CF-0287E0EBDA95}"/>
              </a:ext>
            </a:extLst>
          </p:cNvPr>
          <p:cNvSpPr>
            <a:spLocks noGrp="1"/>
          </p:cNvSpPr>
          <p:nvPr>
            <p:ph type="ftr" sz="quarter" idx="4294967295"/>
          </p:nvPr>
        </p:nvSpPr>
        <p:spPr>
          <a:xfrm>
            <a:off x="0" y="4751388"/>
            <a:ext cx="6299200" cy="107950"/>
          </a:xfrm>
        </p:spPr>
        <p:txBody>
          <a:bodyPr/>
          <a:lstStyle/>
          <a:p>
            <a:r>
              <a:rPr lang="de-DE"/>
              <a:t>Titel | ggf. weitere Angaben</a:t>
            </a:r>
            <a:endParaRPr lang="de-DE" dirty="0"/>
          </a:p>
        </p:txBody>
      </p:sp>
      <p:sp>
        <p:nvSpPr>
          <p:cNvPr id="5" name="Foliennummernplatzhalter 4">
            <a:extLst>
              <a:ext uri="{FF2B5EF4-FFF2-40B4-BE49-F238E27FC236}">
                <a16:creationId xmlns:a16="http://schemas.microsoft.com/office/drawing/2014/main" id="{9F0FCC3E-16CB-4970-BD71-9D4AA1B5779D}"/>
              </a:ext>
            </a:extLst>
          </p:cNvPr>
          <p:cNvSpPr>
            <a:spLocks noGrp="1"/>
          </p:cNvSpPr>
          <p:nvPr>
            <p:ph type="sldNum" sz="quarter" idx="4294967295"/>
          </p:nvPr>
        </p:nvSpPr>
        <p:spPr>
          <a:xfrm>
            <a:off x="0" y="4751388"/>
            <a:ext cx="252413" cy="107950"/>
          </a:xfrm>
        </p:spPr>
        <p:txBody>
          <a:bodyPr/>
          <a:lstStyle/>
          <a:p>
            <a:fld id="{6C8FC03C-C266-4645-ABC5-645062898383}" type="slidenum">
              <a:rPr lang="de-DE" smtClean="0"/>
              <a:pPr/>
              <a:t>4</a:t>
            </a:fld>
            <a:r>
              <a:rPr lang="de-DE"/>
              <a:t> </a:t>
            </a:r>
            <a:endParaRPr lang="de-DE" dirty="0"/>
          </a:p>
        </p:txBody>
      </p:sp>
    </p:spTree>
    <p:extLst>
      <p:ext uri="{BB962C8B-B14F-4D97-AF65-F5344CB8AC3E}">
        <p14:creationId xmlns:p14="http://schemas.microsoft.com/office/powerpoint/2010/main" val="170381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5</a:t>
            </a:fld>
            <a:r>
              <a:rPr lang="de-DE"/>
              <a:t> </a:t>
            </a:r>
            <a:endParaRPr lang="de-DE" dirty="0"/>
          </a:p>
        </p:txBody>
      </p:sp>
      <p:sp>
        <p:nvSpPr>
          <p:cNvPr id="6" name="Inhaltsplatzhalter 5">
            <a:extLst>
              <a:ext uri="{FF2B5EF4-FFF2-40B4-BE49-F238E27FC236}">
                <a16:creationId xmlns:a16="http://schemas.microsoft.com/office/drawing/2014/main" id="{F85FD866-EB5F-401E-B1CD-D63430882840}"/>
              </a:ext>
            </a:extLst>
          </p:cNvPr>
          <p:cNvSpPr>
            <a:spLocks noGrp="1"/>
          </p:cNvSpPr>
          <p:nvPr>
            <p:ph idx="1"/>
          </p:nvPr>
        </p:nvSpPr>
        <p:spPr>
          <a:xfrm>
            <a:off x="468000" y="843558"/>
            <a:ext cx="2807856" cy="3366000"/>
          </a:xfrm>
        </p:spPr>
        <p:txBody>
          <a:bodyPr/>
          <a:lstStyle/>
          <a:p>
            <a:pPr marL="285750" indent="-285750">
              <a:lnSpc>
                <a:spcPct val="100000"/>
              </a:lnSpc>
              <a:spcAft>
                <a:spcPts val="1000"/>
              </a:spcAft>
              <a:buFont typeface="Arial" panose="020B0604020202020204" pitchFamily="34" charset="0"/>
              <a:buChar char="•"/>
            </a:pPr>
            <a:r>
              <a:rPr lang="en-US" sz="1100" b="0" dirty="0"/>
              <a:t>Initial picks using characteristic functions of higher order statistics </a:t>
            </a:r>
          </a:p>
          <a:p>
            <a:pPr marL="285750" indent="-285750">
              <a:lnSpc>
                <a:spcPct val="100000"/>
              </a:lnSpc>
              <a:spcAft>
                <a:spcPts val="1000"/>
              </a:spcAft>
              <a:buFont typeface="Arial" panose="020B0604020202020204" pitchFamily="34" charset="0"/>
              <a:buChar char="•"/>
            </a:pPr>
            <a:r>
              <a:rPr lang="en-US" sz="1100" b="0" dirty="0"/>
              <a:t>We calculate deviation from normal distribution (Kurtosis) in a moving window (</a:t>
            </a:r>
            <a:r>
              <a:rPr lang="en-US" sz="1100" b="0" dirty="0" err="1"/>
              <a:t>Küperkoch</a:t>
            </a:r>
            <a:r>
              <a:rPr lang="en-US" sz="1100" b="0" dirty="0"/>
              <a:t> et al. 2010)</a:t>
            </a:r>
          </a:p>
          <a:p>
            <a:pPr marL="285750" indent="-285750">
              <a:lnSpc>
                <a:spcPct val="100000"/>
              </a:lnSpc>
              <a:spcAft>
                <a:spcPts val="1000"/>
              </a:spcAft>
              <a:buFont typeface="Arial" panose="020B0604020202020204" pitchFamily="34" charset="0"/>
              <a:buChar char="•"/>
            </a:pPr>
            <a:r>
              <a:rPr lang="en-US" sz="1100" b="0" dirty="0"/>
              <a:t>Waveforms are restituted, resampled and frequency filtered</a:t>
            </a:r>
          </a:p>
          <a:p>
            <a:pPr marL="285750" indent="-285750">
              <a:lnSpc>
                <a:spcPct val="100000"/>
              </a:lnSpc>
              <a:spcAft>
                <a:spcPts val="1000"/>
              </a:spcAft>
              <a:buFont typeface="Arial" panose="020B0604020202020204" pitchFamily="34" charset="0"/>
              <a:buChar char="•"/>
            </a:pPr>
            <a:r>
              <a:rPr lang="en-US" sz="1100" b="0" dirty="0"/>
              <a:t>Search for minimum Akaike Information Criterion (AIC) around first maximum of Kurtosis function</a:t>
            </a:r>
          </a:p>
        </p:txBody>
      </p:sp>
      <p:sp>
        <p:nvSpPr>
          <p:cNvPr id="9" name="Titel 8">
            <a:extLst>
              <a:ext uri="{FF2B5EF4-FFF2-40B4-BE49-F238E27FC236}">
                <a16:creationId xmlns:a16="http://schemas.microsoft.com/office/drawing/2014/main" id="{8AF5DCB1-7A28-481F-8DAF-05753195EABB}"/>
              </a:ext>
            </a:extLst>
          </p:cNvPr>
          <p:cNvSpPr>
            <a:spLocks noGrp="1"/>
          </p:cNvSpPr>
          <p:nvPr>
            <p:ph type="title"/>
          </p:nvPr>
        </p:nvSpPr>
        <p:spPr>
          <a:xfrm>
            <a:off x="450000" y="278797"/>
            <a:ext cx="7560000" cy="468000"/>
          </a:xfrm>
        </p:spPr>
        <p:txBody>
          <a:bodyPr/>
          <a:lstStyle/>
          <a:p>
            <a:r>
              <a:rPr lang="en-US" sz="2000" dirty="0"/>
              <a:t>Automatic picking using </a:t>
            </a:r>
            <a:r>
              <a:rPr lang="en-US" sz="2000" dirty="0" err="1"/>
              <a:t>PyLoT</a:t>
            </a:r>
            <a:endParaRPr lang="en-US" sz="2000" dirty="0"/>
          </a:p>
        </p:txBody>
      </p:sp>
      <p:pic>
        <p:nvPicPr>
          <p:cNvPr id="11" name="Grafik 10">
            <a:extLst>
              <a:ext uri="{FF2B5EF4-FFF2-40B4-BE49-F238E27FC236}">
                <a16:creationId xmlns:a16="http://schemas.microsoft.com/office/drawing/2014/main" id="{C0B9E8BB-C3E8-480A-8FA5-4349875DA6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4790" y="771550"/>
            <a:ext cx="5295943" cy="3744415"/>
          </a:xfrm>
          <a:prstGeom prst="rect">
            <a:avLst/>
          </a:prstGeom>
        </p:spPr>
      </p:pic>
      <p:sp>
        <p:nvSpPr>
          <p:cNvPr id="7" name="Fußzeilenplatzhalter 3">
            <a:extLst>
              <a:ext uri="{FF2B5EF4-FFF2-40B4-BE49-F238E27FC236}">
                <a16:creationId xmlns:a16="http://schemas.microsoft.com/office/drawing/2014/main" id="{860CDA31-53D3-4836-BD24-5CC2ADD6EC3A}"/>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8" name="Inhaltsplatzhalter 5">
            <a:extLst>
              <a:ext uri="{FF2B5EF4-FFF2-40B4-BE49-F238E27FC236}">
                <a16:creationId xmlns:a16="http://schemas.microsoft.com/office/drawing/2014/main" id="{45F7E079-BE36-4E47-A072-7363BF775D43}"/>
              </a:ext>
            </a:extLst>
          </p:cNvPr>
          <p:cNvSpPr txBox="1">
            <a:spLocks/>
          </p:cNvSpPr>
          <p:nvPr/>
        </p:nvSpPr>
        <p:spPr>
          <a:xfrm>
            <a:off x="3818778" y="1330290"/>
            <a:ext cx="1326156"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t>Vertical component of signal</a:t>
            </a:r>
          </a:p>
        </p:txBody>
      </p:sp>
      <p:sp>
        <p:nvSpPr>
          <p:cNvPr id="10" name="Inhaltsplatzhalter 5">
            <a:extLst>
              <a:ext uri="{FF2B5EF4-FFF2-40B4-BE49-F238E27FC236}">
                <a16:creationId xmlns:a16="http://schemas.microsoft.com/office/drawing/2014/main" id="{86074676-AE26-4101-B33A-766A390ED0F1}"/>
              </a:ext>
            </a:extLst>
          </p:cNvPr>
          <p:cNvSpPr txBox="1">
            <a:spLocks/>
          </p:cNvSpPr>
          <p:nvPr/>
        </p:nvSpPr>
        <p:spPr>
          <a:xfrm>
            <a:off x="3870000" y="2559207"/>
            <a:ext cx="1326156"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t>AIC</a:t>
            </a:r>
          </a:p>
        </p:txBody>
      </p:sp>
      <p:sp>
        <p:nvSpPr>
          <p:cNvPr id="12" name="Inhaltsplatzhalter 5">
            <a:extLst>
              <a:ext uri="{FF2B5EF4-FFF2-40B4-BE49-F238E27FC236}">
                <a16:creationId xmlns:a16="http://schemas.microsoft.com/office/drawing/2014/main" id="{C5CF3AD0-9786-4D7F-A1EE-85386D2811F6}"/>
              </a:ext>
            </a:extLst>
          </p:cNvPr>
          <p:cNvSpPr txBox="1">
            <a:spLocks/>
          </p:cNvSpPr>
          <p:nvPr/>
        </p:nvSpPr>
        <p:spPr>
          <a:xfrm>
            <a:off x="3870000" y="3366519"/>
            <a:ext cx="1326156"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t>Kurtosis function</a:t>
            </a:r>
          </a:p>
        </p:txBody>
      </p:sp>
      <p:cxnSp>
        <p:nvCxnSpPr>
          <p:cNvPr id="3" name="Gerade Verbindung mit Pfeil 2">
            <a:extLst>
              <a:ext uri="{FF2B5EF4-FFF2-40B4-BE49-F238E27FC236}">
                <a16:creationId xmlns:a16="http://schemas.microsoft.com/office/drawing/2014/main" id="{BB3D0951-1DEB-4362-B1C0-0577D7C9F07F}"/>
              </a:ext>
            </a:extLst>
          </p:cNvPr>
          <p:cNvCxnSpPr>
            <a:cxnSpLocks/>
          </p:cNvCxnSpPr>
          <p:nvPr/>
        </p:nvCxnSpPr>
        <p:spPr>
          <a:xfrm>
            <a:off x="5148194" y="1562130"/>
            <a:ext cx="160728" cy="214851"/>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FC2BA0AC-21C6-4F96-9AB9-5EBD44C8D744}"/>
              </a:ext>
            </a:extLst>
          </p:cNvPr>
          <p:cNvCxnSpPr>
            <a:cxnSpLocks/>
          </p:cNvCxnSpPr>
          <p:nvPr/>
        </p:nvCxnSpPr>
        <p:spPr>
          <a:xfrm>
            <a:off x="4120095" y="2708330"/>
            <a:ext cx="163873" cy="151452"/>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5E323CA2-1DD5-41B0-AB86-58481D782D58}"/>
              </a:ext>
            </a:extLst>
          </p:cNvPr>
          <p:cNvCxnSpPr>
            <a:cxnSpLocks/>
          </p:cNvCxnSpPr>
          <p:nvPr/>
        </p:nvCxnSpPr>
        <p:spPr>
          <a:xfrm>
            <a:off x="4644008" y="3527771"/>
            <a:ext cx="163873" cy="151452"/>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16" name="Inhaltsplatzhalter 5">
            <a:extLst>
              <a:ext uri="{FF2B5EF4-FFF2-40B4-BE49-F238E27FC236}">
                <a16:creationId xmlns:a16="http://schemas.microsoft.com/office/drawing/2014/main" id="{D43BE3DA-90FB-4A3C-921A-FFD3B1C12D89}"/>
              </a:ext>
            </a:extLst>
          </p:cNvPr>
          <p:cNvSpPr txBox="1">
            <a:spLocks/>
          </p:cNvSpPr>
          <p:nvPr/>
        </p:nvSpPr>
        <p:spPr>
          <a:xfrm>
            <a:off x="5364088" y="2844559"/>
            <a:ext cx="1326156"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t>AIC pick</a:t>
            </a:r>
          </a:p>
        </p:txBody>
      </p:sp>
      <p:cxnSp>
        <p:nvCxnSpPr>
          <p:cNvPr id="17" name="Gerade Verbindung mit Pfeil 16">
            <a:extLst>
              <a:ext uri="{FF2B5EF4-FFF2-40B4-BE49-F238E27FC236}">
                <a16:creationId xmlns:a16="http://schemas.microsoft.com/office/drawing/2014/main" id="{E7597076-6B1D-4B1D-8F64-2AD7874BE8E1}"/>
              </a:ext>
            </a:extLst>
          </p:cNvPr>
          <p:cNvCxnSpPr>
            <a:cxnSpLocks/>
          </p:cNvCxnSpPr>
          <p:nvPr/>
        </p:nvCxnSpPr>
        <p:spPr>
          <a:xfrm>
            <a:off x="5758199" y="3080913"/>
            <a:ext cx="163873" cy="151452"/>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5D4AF705-4050-4131-82D8-C72274C9952B}"/>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198065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49E1A2EB-CADF-4076-8813-C5A546A09E3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786"/>
          <a:stretch/>
        </p:blipFill>
        <p:spPr>
          <a:xfrm>
            <a:off x="6228184" y="73346"/>
            <a:ext cx="2873924" cy="2914991"/>
          </a:xfrm>
          <a:prstGeom prst="rect">
            <a:avLst/>
          </a:prstGeom>
        </p:spPr>
      </p:pic>
      <p:pic>
        <p:nvPicPr>
          <p:cNvPr id="29" name="Grafik 28">
            <a:extLst>
              <a:ext uri="{FF2B5EF4-FFF2-40B4-BE49-F238E27FC236}">
                <a16:creationId xmlns:a16="http://schemas.microsoft.com/office/drawing/2014/main" id="{18397F7F-4DA3-469C-9B42-BF144636E2C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786"/>
          <a:stretch/>
        </p:blipFill>
        <p:spPr>
          <a:xfrm>
            <a:off x="6228184" y="73347"/>
            <a:ext cx="2873924" cy="2914991"/>
          </a:xfrm>
          <a:prstGeom prst="rect">
            <a:avLst/>
          </a:prstGeom>
        </p:spPr>
      </p:pic>
      <p:pic>
        <p:nvPicPr>
          <p:cNvPr id="30" name="Grafik 29">
            <a:extLst>
              <a:ext uri="{FF2B5EF4-FFF2-40B4-BE49-F238E27FC236}">
                <a16:creationId xmlns:a16="http://schemas.microsoft.com/office/drawing/2014/main" id="{51582A91-A68E-4113-AE21-643982E6B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5107" y="1588626"/>
            <a:ext cx="4853398" cy="2858442"/>
          </a:xfrm>
          <a:prstGeom prst="rect">
            <a:avLst/>
          </a:prstGeom>
        </p:spPr>
      </p:pic>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6</a:t>
            </a:fld>
            <a:r>
              <a:rPr lang="de-DE"/>
              <a:t> </a:t>
            </a:r>
            <a:endParaRPr lang="de-DE" dirty="0"/>
          </a:p>
        </p:txBody>
      </p:sp>
      <p:sp>
        <p:nvSpPr>
          <p:cNvPr id="6" name="Inhaltsplatzhalter 5">
            <a:extLst>
              <a:ext uri="{FF2B5EF4-FFF2-40B4-BE49-F238E27FC236}">
                <a16:creationId xmlns:a16="http://schemas.microsoft.com/office/drawing/2014/main" id="{F85FD866-EB5F-401E-B1CD-D63430882840}"/>
              </a:ext>
            </a:extLst>
          </p:cNvPr>
          <p:cNvSpPr>
            <a:spLocks noGrp="1"/>
          </p:cNvSpPr>
          <p:nvPr>
            <p:ph idx="1"/>
          </p:nvPr>
        </p:nvSpPr>
        <p:spPr>
          <a:xfrm>
            <a:off x="373280" y="987574"/>
            <a:ext cx="3368827" cy="3384376"/>
          </a:xfrm>
        </p:spPr>
        <p:txBody>
          <a:bodyPr/>
          <a:lstStyle/>
          <a:p>
            <a:pPr>
              <a:lnSpc>
                <a:spcPct val="100000"/>
              </a:lnSpc>
              <a:spcAft>
                <a:spcPts val="1000"/>
              </a:spcAft>
            </a:pPr>
            <a:r>
              <a:rPr lang="en-US" sz="1100" b="0" dirty="0"/>
              <a:t>Accuracy of automatic picking using kurtosis and AIC is not sufficient:</a:t>
            </a:r>
          </a:p>
          <a:p>
            <a:pPr marL="285750" lvl="1" indent="-285750">
              <a:lnSpc>
                <a:spcPct val="100000"/>
              </a:lnSpc>
              <a:spcAft>
                <a:spcPts val="1000"/>
              </a:spcAft>
              <a:buFont typeface="Arial" panose="020B0604020202020204" pitchFamily="34" charset="0"/>
              <a:buChar char="•"/>
            </a:pPr>
            <a:r>
              <a:rPr lang="en-US" sz="1100" dirty="0"/>
              <a:t>Station noise may mask first onset leading to picking of noise or later phases </a:t>
            </a:r>
          </a:p>
          <a:p>
            <a:pPr marL="285750" lvl="1" indent="-285750">
              <a:lnSpc>
                <a:spcPct val="100000"/>
              </a:lnSpc>
              <a:spcAft>
                <a:spcPts val="1000"/>
              </a:spcAft>
              <a:buFont typeface="Arial" panose="020B0604020202020204" pitchFamily="34" charset="0"/>
              <a:buChar char="•"/>
            </a:pPr>
            <a:r>
              <a:rPr lang="en-US" sz="1100" b="0" dirty="0"/>
              <a:t>After removing outliers, pick uncertainty remained higher than actual travel time differences to 1D model</a:t>
            </a:r>
            <a:endParaRPr lang="en-US" sz="1100" dirty="0"/>
          </a:p>
          <a:p>
            <a:pPr lvl="1">
              <a:lnSpc>
                <a:spcPct val="100000"/>
              </a:lnSpc>
              <a:spcAft>
                <a:spcPts val="1000"/>
              </a:spcAft>
            </a:pPr>
            <a:r>
              <a:rPr lang="en-US" sz="1100" dirty="0"/>
              <a:t>Solution:</a:t>
            </a:r>
          </a:p>
          <a:p>
            <a:pPr marL="285750" lvl="1" indent="-285750">
              <a:lnSpc>
                <a:spcPct val="100000"/>
              </a:lnSpc>
              <a:spcAft>
                <a:spcPts val="1000"/>
              </a:spcAft>
              <a:buFont typeface="Arial" panose="020B0604020202020204" pitchFamily="34" charset="0"/>
              <a:buChar char="•"/>
            </a:pPr>
            <a:r>
              <a:rPr lang="en-US" sz="1100" dirty="0"/>
              <a:t>Correlation of signals of one event using kurtosis picks as reference times, then shifting and stacking to obtain master trace.</a:t>
            </a:r>
          </a:p>
          <a:p>
            <a:pPr marL="285750" lvl="1" indent="-285750">
              <a:lnSpc>
                <a:spcPct val="100000"/>
              </a:lnSpc>
              <a:spcAft>
                <a:spcPts val="1000"/>
              </a:spcAft>
              <a:buFont typeface="Arial" panose="020B0604020202020204" pitchFamily="34" charset="0"/>
              <a:buChar char="•"/>
            </a:pPr>
            <a:r>
              <a:rPr lang="en-US" sz="1100" dirty="0"/>
              <a:t>Pick high quality master trace and obtain time difference to all stations using cross correlation with master trace.</a:t>
            </a:r>
          </a:p>
          <a:p>
            <a:pPr marL="285750" lvl="1" indent="-285750">
              <a:lnSpc>
                <a:spcPct val="100000"/>
              </a:lnSpc>
              <a:spcAft>
                <a:spcPts val="1000"/>
              </a:spcAft>
              <a:buFont typeface="Arial" panose="020B0604020202020204" pitchFamily="34" charset="0"/>
              <a:buChar char="•"/>
            </a:pPr>
            <a:r>
              <a:rPr lang="en-US" sz="1100" dirty="0"/>
              <a:t>Estimate error from width of cross correlation function</a:t>
            </a:r>
          </a:p>
          <a:p>
            <a:pPr lvl="1">
              <a:lnSpc>
                <a:spcPct val="100000"/>
              </a:lnSpc>
              <a:spcAft>
                <a:spcPts val="1000"/>
              </a:spcAft>
            </a:pPr>
            <a:endParaRPr lang="en-US" sz="1100" b="0" dirty="0"/>
          </a:p>
        </p:txBody>
      </p:sp>
      <p:sp>
        <p:nvSpPr>
          <p:cNvPr id="9" name="Titel 8">
            <a:extLst>
              <a:ext uri="{FF2B5EF4-FFF2-40B4-BE49-F238E27FC236}">
                <a16:creationId xmlns:a16="http://schemas.microsoft.com/office/drawing/2014/main" id="{8AF5DCB1-7A28-481F-8DAF-05753195EABB}"/>
              </a:ext>
            </a:extLst>
          </p:cNvPr>
          <p:cNvSpPr>
            <a:spLocks noGrp="1"/>
          </p:cNvSpPr>
          <p:nvPr>
            <p:ph type="title"/>
          </p:nvPr>
        </p:nvSpPr>
        <p:spPr>
          <a:xfrm>
            <a:off x="367643" y="229775"/>
            <a:ext cx="3671952" cy="468000"/>
          </a:xfrm>
        </p:spPr>
        <p:txBody>
          <a:bodyPr/>
          <a:lstStyle/>
          <a:p>
            <a:r>
              <a:rPr lang="en-US" sz="2000" dirty="0"/>
              <a:t>Automatic Picking &amp; Cross Correlation</a:t>
            </a:r>
          </a:p>
        </p:txBody>
      </p:sp>
      <p:sp>
        <p:nvSpPr>
          <p:cNvPr id="8" name="Fußzeilenplatzhalter 3">
            <a:extLst>
              <a:ext uri="{FF2B5EF4-FFF2-40B4-BE49-F238E27FC236}">
                <a16:creationId xmlns:a16="http://schemas.microsoft.com/office/drawing/2014/main" id="{6EA9B59A-1583-405D-BD97-5327B3F719F5}"/>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pic>
        <p:nvPicPr>
          <p:cNvPr id="22" name="Grafik 21">
            <a:extLst>
              <a:ext uri="{FF2B5EF4-FFF2-40B4-BE49-F238E27FC236}">
                <a16:creationId xmlns:a16="http://schemas.microsoft.com/office/drawing/2014/main" id="{83D9B10E-F22D-4F3B-A27B-CC4BFBCD62B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9773"/>
          <a:stretch/>
        </p:blipFill>
        <p:spPr>
          <a:xfrm>
            <a:off x="3890237" y="18905"/>
            <a:ext cx="2500076" cy="1760757"/>
          </a:xfrm>
          <a:prstGeom prst="rect">
            <a:avLst/>
          </a:prstGeom>
        </p:spPr>
      </p:pic>
      <p:sp>
        <p:nvSpPr>
          <p:cNvPr id="23" name="Inhaltsplatzhalter 12">
            <a:extLst>
              <a:ext uri="{FF2B5EF4-FFF2-40B4-BE49-F238E27FC236}">
                <a16:creationId xmlns:a16="http://schemas.microsoft.com/office/drawing/2014/main" id="{7ED366B2-984D-428F-8563-955FB8C6B6EE}"/>
              </a:ext>
            </a:extLst>
          </p:cNvPr>
          <p:cNvSpPr txBox="1">
            <a:spLocks/>
          </p:cNvSpPr>
          <p:nvPr/>
        </p:nvSpPr>
        <p:spPr>
          <a:xfrm>
            <a:off x="3919303" y="221015"/>
            <a:ext cx="829154" cy="334511"/>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b="0" dirty="0"/>
              <a:t>Stack traces</a:t>
            </a:r>
          </a:p>
        </p:txBody>
      </p:sp>
      <p:sp>
        <p:nvSpPr>
          <p:cNvPr id="24" name="Inhaltsplatzhalter 12">
            <a:extLst>
              <a:ext uri="{FF2B5EF4-FFF2-40B4-BE49-F238E27FC236}">
                <a16:creationId xmlns:a16="http://schemas.microsoft.com/office/drawing/2014/main" id="{61A4EE5C-8687-4B3C-8CAB-3B6F16FA44F5}"/>
              </a:ext>
            </a:extLst>
          </p:cNvPr>
          <p:cNvSpPr txBox="1">
            <a:spLocks/>
          </p:cNvSpPr>
          <p:nvPr/>
        </p:nvSpPr>
        <p:spPr>
          <a:xfrm>
            <a:off x="6856268" y="1200627"/>
            <a:ext cx="817660" cy="334511"/>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b="0" dirty="0"/>
              <a:t>correlate</a:t>
            </a:r>
          </a:p>
        </p:txBody>
      </p:sp>
      <p:cxnSp>
        <p:nvCxnSpPr>
          <p:cNvPr id="26" name="Gerade Verbindung mit Pfeil 25">
            <a:extLst>
              <a:ext uri="{FF2B5EF4-FFF2-40B4-BE49-F238E27FC236}">
                <a16:creationId xmlns:a16="http://schemas.microsoft.com/office/drawing/2014/main" id="{64743457-D280-4871-9905-779B0DE84EC0}"/>
              </a:ext>
            </a:extLst>
          </p:cNvPr>
          <p:cNvCxnSpPr>
            <a:cxnSpLocks/>
          </p:cNvCxnSpPr>
          <p:nvPr/>
        </p:nvCxnSpPr>
        <p:spPr>
          <a:xfrm>
            <a:off x="5555588" y="444076"/>
            <a:ext cx="874604" cy="7729"/>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7" name="Inhaltsplatzhalter 12">
            <a:extLst>
              <a:ext uri="{FF2B5EF4-FFF2-40B4-BE49-F238E27FC236}">
                <a16:creationId xmlns:a16="http://schemas.microsoft.com/office/drawing/2014/main" id="{A78174AD-0778-4812-AAB5-3ABB03708C53}"/>
              </a:ext>
            </a:extLst>
          </p:cNvPr>
          <p:cNvSpPr txBox="1">
            <a:spLocks/>
          </p:cNvSpPr>
          <p:nvPr/>
        </p:nvSpPr>
        <p:spPr>
          <a:xfrm>
            <a:off x="5501344" y="145813"/>
            <a:ext cx="1060624" cy="334511"/>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b="0" dirty="0"/>
              <a:t>Filter &amp; pick</a:t>
            </a:r>
          </a:p>
        </p:txBody>
      </p:sp>
      <p:cxnSp>
        <p:nvCxnSpPr>
          <p:cNvPr id="17" name="Gerade Verbindung mit Pfeil 16">
            <a:extLst>
              <a:ext uri="{FF2B5EF4-FFF2-40B4-BE49-F238E27FC236}">
                <a16:creationId xmlns:a16="http://schemas.microsoft.com/office/drawing/2014/main" id="{6CC3BFA8-1370-4FFB-BC71-6FB515E00227}"/>
              </a:ext>
            </a:extLst>
          </p:cNvPr>
          <p:cNvCxnSpPr>
            <a:cxnSpLocks/>
          </p:cNvCxnSpPr>
          <p:nvPr/>
        </p:nvCxnSpPr>
        <p:spPr>
          <a:xfrm>
            <a:off x="7673928" y="1033932"/>
            <a:ext cx="0" cy="55469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54285A1F-D621-414E-A0DD-157E8AA85BF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49272"/>
          <a:stretch/>
        </p:blipFill>
        <p:spPr>
          <a:xfrm>
            <a:off x="4255107" y="1588626"/>
            <a:ext cx="4853398" cy="1450048"/>
          </a:xfrm>
          <a:prstGeom prst="rect">
            <a:avLst/>
          </a:prstGeom>
        </p:spPr>
      </p:pic>
      <p:pic>
        <p:nvPicPr>
          <p:cNvPr id="32" name="Grafik 31">
            <a:extLst>
              <a:ext uri="{FF2B5EF4-FFF2-40B4-BE49-F238E27FC236}">
                <a16:creationId xmlns:a16="http://schemas.microsoft.com/office/drawing/2014/main" id="{7B371F7D-AD72-44AD-AF22-7A5D62A1CC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9889" y="1585860"/>
            <a:ext cx="4853396" cy="2858442"/>
          </a:xfrm>
          <a:prstGeom prst="rect">
            <a:avLst/>
          </a:prstGeom>
        </p:spPr>
      </p:pic>
      <p:pic>
        <p:nvPicPr>
          <p:cNvPr id="33" name="Grafik 32">
            <a:extLst>
              <a:ext uri="{FF2B5EF4-FFF2-40B4-BE49-F238E27FC236}">
                <a16:creationId xmlns:a16="http://schemas.microsoft.com/office/drawing/2014/main" id="{CD9844FC-579B-4636-B046-22DBAF61938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0786"/>
          <a:stretch/>
        </p:blipFill>
        <p:spPr>
          <a:xfrm>
            <a:off x="6226549" y="72961"/>
            <a:ext cx="2873924" cy="2914991"/>
          </a:xfrm>
          <a:prstGeom prst="rect">
            <a:avLst/>
          </a:prstGeom>
        </p:spPr>
      </p:pic>
      <p:pic>
        <p:nvPicPr>
          <p:cNvPr id="13" name="Grafik 12">
            <a:extLst>
              <a:ext uri="{FF2B5EF4-FFF2-40B4-BE49-F238E27FC236}">
                <a16:creationId xmlns:a16="http://schemas.microsoft.com/office/drawing/2014/main" id="{55999C1A-939B-43F5-9FAC-46384D8D6394}"/>
              </a:ext>
            </a:extLst>
          </p:cNvPr>
          <p:cNvPicPr>
            <a:picLocks noChangeAspect="1"/>
          </p:cNvPicPr>
          <p:nvPr/>
        </p:nvPicPr>
        <p:blipFill rotWithShape="1">
          <a:blip r:embed="rId11"/>
          <a:srcRect l="-7381" t="51896" r="-1768" b="-37994"/>
          <a:stretch/>
        </p:blipFill>
        <p:spPr>
          <a:xfrm>
            <a:off x="3926887" y="3064572"/>
            <a:ext cx="5186804" cy="2355726"/>
          </a:xfrm>
          <a:prstGeom prst="rect">
            <a:avLst/>
          </a:prstGeom>
        </p:spPr>
      </p:pic>
      <p:sp>
        <p:nvSpPr>
          <p:cNvPr id="19" name="Inhaltsplatzhalter 5">
            <a:extLst>
              <a:ext uri="{FF2B5EF4-FFF2-40B4-BE49-F238E27FC236}">
                <a16:creationId xmlns:a16="http://schemas.microsoft.com/office/drawing/2014/main" id="{7E54F600-0D07-4945-A6B2-BD1D6D274CBD}"/>
              </a:ext>
            </a:extLst>
          </p:cNvPr>
          <p:cNvSpPr txBox="1">
            <a:spLocks/>
          </p:cNvSpPr>
          <p:nvPr/>
        </p:nvSpPr>
        <p:spPr>
          <a:xfrm>
            <a:off x="4952012" y="3123155"/>
            <a:ext cx="1326156"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t>Cross-correlation function</a:t>
            </a:r>
          </a:p>
        </p:txBody>
      </p:sp>
      <p:cxnSp>
        <p:nvCxnSpPr>
          <p:cNvPr id="20" name="Gerade Verbindung mit Pfeil 19">
            <a:extLst>
              <a:ext uri="{FF2B5EF4-FFF2-40B4-BE49-F238E27FC236}">
                <a16:creationId xmlns:a16="http://schemas.microsoft.com/office/drawing/2014/main" id="{D3ADF640-5FAA-492B-AF03-FD17FBC1DFC3}"/>
              </a:ext>
            </a:extLst>
          </p:cNvPr>
          <p:cNvCxnSpPr>
            <a:cxnSpLocks/>
          </p:cNvCxnSpPr>
          <p:nvPr/>
        </p:nvCxnSpPr>
        <p:spPr>
          <a:xfrm>
            <a:off x="6117440" y="3318127"/>
            <a:ext cx="160728" cy="214851"/>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4" name="Inhaltsplatzhalter 5">
            <a:extLst>
              <a:ext uri="{FF2B5EF4-FFF2-40B4-BE49-F238E27FC236}">
                <a16:creationId xmlns:a16="http://schemas.microsoft.com/office/drawing/2014/main" id="{4C93FE66-4385-493E-B310-375878255969}"/>
              </a:ext>
            </a:extLst>
          </p:cNvPr>
          <p:cNvSpPr txBox="1">
            <a:spLocks/>
          </p:cNvSpPr>
          <p:nvPr/>
        </p:nvSpPr>
        <p:spPr>
          <a:xfrm>
            <a:off x="6602020" y="3913566"/>
            <a:ext cx="254248"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solidFill>
                  <a:srgbClr val="FF0000"/>
                </a:solidFill>
              </a:rPr>
              <a:t>dt</a:t>
            </a:r>
          </a:p>
        </p:txBody>
      </p:sp>
      <p:sp>
        <p:nvSpPr>
          <p:cNvPr id="25" name="Rechteck 24">
            <a:extLst>
              <a:ext uri="{FF2B5EF4-FFF2-40B4-BE49-F238E27FC236}">
                <a16:creationId xmlns:a16="http://schemas.microsoft.com/office/drawing/2014/main" id="{87CBE120-7F8B-4557-BFD9-4FC23636FDB6}"/>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42035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44444E-6 -8.64198E-7 L 0.00105 0.28827 " pathEditMode="relative" rAng="0" ptsTypes="AA">
                                      <p:cBhvr>
                                        <p:cTn id="24" dur="2000" fill="hold"/>
                                        <p:tgtEl>
                                          <p:spTgt spid="29"/>
                                        </p:tgtEl>
                                        <p:attrNameLst>
                                          <p:attrName>ppt_x</p:attrName>
                                          <p:attrName>ppt_y</p:attrName>
                                        </p:attrNameLst>
                                      </p:cBhvr>
                                      <p:rCtr x="52" y="14414"/>
                                    </p:animMotion>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2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1"/>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par>
                          <p:cTn id="55" fill="hold">
                            <p:stCondLst>
                              <p:cond delay="0"/>
                            </p:stCondLst>
                            <p:childTnLst>
                              <p:par>
                                <p:cTn id="56" presetID="35" presetClass="path" presetSubtype="0" accel="50000" decel="50000" fill="hold" nodeType="afterEffect">
                                  <p:stCondLst>
                                    <p:cond delay="0"/>
                                  </p:stCondLst>
                                  <p:childTnLst>
                                    <p:animMotion origin="layout" path="M 1.94444E-6 -1.11111E-6 L -0.02014 -1.11111E-6 " pathEditMode="relative" rAng="0" ptsTypes="AA">
                                      <p:cBhvr>
                                        <p:cTn id="57" dur="2000" fill="hold"/>
                                        <p:tgtEl>
                                          <p:spTgt spid="32"/>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19"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7</a:t>
            </a:fld>
            <a:r>
              <a:rPr lang="de-DE"/>
              <a:t> </a:t>
            </a:r>
            <a:endParaRPr lang="de-DE" dirty="0"/>
          </a:p>
        </p:txBody>
      </p:sp>
      <p:sp>
        <p:nvSpPr>
          <p:cNvPr id="6" name="Inhaltsplatzhalter 5">
            <a:extLst>
              <a:ext uri="{FF2B5EF4-FFF2-40B4-BE49-F238E27FC236}">
                <a16:creationId xmlns:a16="http://schemas.microsoft.com/office/drawing/2014/main" id="{F85FD866-EB5F-401E-B1CD-D63430882840}"/>
              </a:ext>
            </a:extLst>
          </p:cNvPr>
          <p:cNvSpPr>
            <a:spLocks noGrp="1"/>
          </p:cNvSpPr>
          <p:nvPr>
            <p:ph idx="1"/>
          </p:nvPr>
        </p:nvSpPr>
        <p:spPr>
          <a:xfrm>
            <a:off x="468000" y="843558"/>
            <a:ext cx="3599944" cy="1656184"/>
          </a:xfrm>
        </p:spPr>
        <p:txBody>
          <a:bodyPr/>
          <a:lstStyle/>
          <a:p>
            <a:pPr marL="285750" indent="-285750">
              <a:lnSpc>
                <a:spcPct val="100000"/>
              </a:lnSpc>
              <a:spcAft>
                <a:spcPts val="1000"/>
              </a:spcAft>
              <a:buFont typeface="Arial" panose="020B0604020202020204" pitchFamily="34" charset="0"/>
              <a:buChar char="•"/>
            </a:pPr>
            <a:r>
              <a:rPr lang="en-US" sz="1200" b="0" dirty="0"/>
              <a:t>AlpArray Seismic network + complementary experiments + surrounding stations (5° radius around 46°N 11°E)</a:t>
            </a:r>
          </a:p>
          <a:p>
            <a:pPr marL="285750" indent="-285750">
              <a:lnSpc>
                <a:spcPct val="100000"/>
              </a:lnSpc>
              <a:spcAft>
                <a:spcPts val="1000"/>
              </a:spcAft>
              <a:buFont typeface="Arial" panose="020B0604020202020204" pitchFamily="34" charset="0"/>
              <a:buChar char="•"/>
            </a:pPr>
            <a:r>
              <a:rPr lang="en-US" sz="1200" b="0" dirty="0"/>
              <a:t>Absolute travel times for use in full-waveform inversion, relative travel times for travel time tomography</a:t>
            </a:r>
          </a:p>
          <a:p>
            <a:pPr marL="285750" indent="-285750">
              <a:lnSpc>
                <a:spcPct val="100000"/>
              </a:lnSpc>
              <a:spcAft>
                <a:spcPts val="1000"/>
              </a:spcAft>
              <a:buFont typeface="Arial" panose="020B0604020202020204" pitchFamily="34" charset="0"/>
              <a:buChar char="•"/>
            </a:pPr>
            <a:endParaRPr lang="en-US" sz="1200" b="0" dirty="0"/>
          </a:p>
          <a:p>
            <a:pPr>
              <a:lnSpc>
                <a:spcPct val="100000"/>
              </a:lnSpc>
              <a:spcAft>
                <a:spcPts val="1000"/>
              </a:spcAft>
            </a:pPr>
            <a:r>
              <a:rPr lang="en-US" sz="1200" b="0" dirty="0"/>
              <a:t>Two Datasets:</a:t>
            </a:r>
          </a:p>
          <a:p>
            <a:pPr>
              <a:lnSpc>
                <a:spcPct val="100000"/>
              </a:lnSpc>
              <a:spcAft>
                <a:spcPts val="1000"/>
              </a:spcAft>
            </a:pPr>
            <a:r>
              <a:rPr lang="en-US" sz="1200" b="0" dirty="0">
                <a:solidFill>
                  <a:schemeClr val="bg2"/>
                </a:solidFill>
              </a:rPr>
              <a:t>HF (up to 0.5 Hz) </a:t>
            </a:r>
            <a:r>
              <a:rPr lang="en-US" sz="1200" b="0" dirty="0"/>
              <a:t>/ </a:t>
            </a:r>
            <a:r>
              <a:rPr lang="en-US" sz="1200" b="0" dirty="0">
                <a:solidFill>
                  <a:schemeClr val="accent1"/>
                </a:solidFill>
              </a:rPr>
              <a:t>LF (up to 0.1 Hz)</a:t>
            </a:r>
            <a:endParaRPr lang="en-US" sz="1200" b="0" dirty="0"/>
          </a:p>
          <a:p>
            <a:pPr marL="285750" indent="-285750">
              <a:lnSpc>
                <a:spcPct val="100000"/>
              </a:lnSpc>
              <a:spcAft>
                <a:spcPts val="1000"/>
              </a:spcAft>
              <a:buFont typeface="Arial" panose="020B0604020202020204" pitchFamily="34" charset="0"/>
              <a:buChar char="•"/>
            </a:pPr>
            <a:r>
              <a:rPr lang="en-US" sz="1200" b="0" dirty="0">
                <a:sym typeface="Wingdings" panose="05000000000000000000" pitchFamily="2" charset="2"/>
              </a:rPr>
              <a:t>&gt; 170.000 picks from 370 events (</a:t>
            </a:r>
            <a:r>
              <a:rPr lang="en-US" sz="1200" b="0" dirty="0">
                <a:solidFill>
                  <a:schemeClr val="bg2"/>
                </a:solidFill>
                <a:sym typeface="Wingdings" panose="05000000000000000000" pitchFamily="2" charset="2"/>
              </a:rPr>
              <a:t>HF</a:t>
            </a:r>
            <a:r>
              <a:rPr lang="en-US" sz="1200" b="0" dirty="0">
                <a:sym typeface="Wingdings" panose="05000000000000000000" pitchFamily="2" charset="2"/>
              </a:rPr>
              <a:t>)</a:t>
            </a:r>
          </a:p>
          <a:p>
            <a:pPr marL="285750" indent="-285750">
              <a:lnSpc>
                <a:spcPct val="100000"/>
              </a:lnSpc>
              <a:spcAft>
                <a:spcPts val="1000"/>
              </a:spcAft>
              <a:buFont typeface="Arial" panose="020B0604020202020204" pitchFamily="34" charset="0"/>
              <a:buChar char="•"/>
            </a:pPr>
            <a:r>
              <a:rPr lang="en-US" sz="1200" b="0" dirty="0">
                <a:sym typeface="Wingdings" panose="05000000000000000000" pitchFamily="2" charset="2"/>
              </a:rPr>
              <a:t>&gt; 255.000 picks from 421 events (</a:t>
            </a:r>
            <a:r>
              <a:rPr lang="en-US" sz="1200" b="0" dirty="0">
                <a:solidFill>
                  <a:schemeClr val="accent1"/>
                </a:solidFill>
                <a:sym typeface="Wingdings" panose="05000000000000000000" pitchFamily="2" charset="2"/>
              </a:rPr>
              <a:t>LF</a:t>
            </a:r>
            <a:r>
              <a:rPr lang="en-US" sz="1200" b="0" dirty="0">
                <a:sym typeface="Wingdings" panose="05000000000000000000" pitchFamily="2" charset="2"/>
              </a:rPr>
              <a:t>)</a:t>
            </a:r>
            <a:endParaRPr lang="en-US" sz="1200" b="0" dirty="0"/>
          </a:p>
        </p:txBody>
      </p:sp>
      <p:sp>
        <p:nvSpPr>
          <p:cNvPr id="8" name="Fußzeilenplatzhalter 3">
            <a:extLst>
              <a:ext uri="{FF2B5EF4-FFF2-40B4-BE49-F238E27FC236}">
                <a16:creationId xmlns:a16="http://schemas.microsoft.com/office/drawing/2014/main" id="{2BD498AB-EA31-4273-930C-8AA23EFD3E25}"/>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sp>
        <p:nvSpPr>
          <p:cNvPr id="13" name="Inhaltsplatzhalter 5">
            <a:extLst>
              <a:ext uri="{FF2B5EF4-FFF2-40B4-BE49-F238E27FC236}">
                <a16:creationId xmlns:a16="http://schemas.microsoft.com/office/drawing/2014/main" id="{4CC11E17-2DE6-469E-9BFD-160EA7488178}"/>
              </a:ext>
            </a:extLst>
          </p:cNvPr>
          <p:cNvSpPr txBox="1">
            <a:spLocks/>
          </p:cNvSpPr>
          <p:nvPr/>
        </p:nvSpPr>
        <p:spPr>
          <a:xfrm>
            <a:off x="465232" y="3264232"/>
            <a:ext cx="3599944" cy="1404973"/>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marL="285750" indent="-285750">
              <a:buFont typeface="Arial" panose="020B0604020202020204" pitchFamily="34" charset="0"/>
              <a:buChar char="•"/>
            </a:pPr>
            <a:endParaRPr lang="en-US" b="0" dirty="0"/>
          </a:p>
        </p:txBody>
      </p:sp>
      <p:pic>
        <p:nvPicPr>
          <p:cNvPr id="15" name="Grafik 14">
            <a:extLst>
              <a:ext uri="{FF2B5EF4-FFF2-40B4-BE49-F238E27FC236}">
                <a16:creationId xmlns:a16="http://schemas.microsoft.com/office/drawing/2014/main" id="{A511FD24-C4CA-4929-82AB-C303A4B745C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3495"/>
          <a:stretch/>
        </p:blipFill>
        <p:spPr>
          <a:xfrm>
            <a:off x="4572000" y="621470"/>
            <a:ext cx="4494766" cy="3808317"/>
          </a:xfrm>
          <a:prstGeom prst="rect">
            <a:avLst/>
          </a:prstGeom>
        </p:spPr>
      </p:pic>
      <p:sp>
        <p:nvSpPr>
          <p:cNvPr id="18" name="Rechteck 17">
            <a:extLst>
              <a:ext uri="{FF2B5EF4-FFF2-40B4-BE49-F238E27FC236}">
                <a16:creationId xmlns:a16="http://schemas.microsoft.com/office/drawing/2014/main" id="{3B417768-173B-4B47-B13E-8CEB3D8FE349}"/>
              </a:ext>
            </a:extLst>
          </p:cNvPr>
          <p:cNvSpPr/>
          <p:nvPr/>
        </p:nvSpPr>
        <p:spPr>
          <a:xfrm>
            <a:off x="8468251" y="329064"/>
            <a:ext cx="415498" cy="300082"/>
          </a:xfrm>
          <a:prstGeom prst="rect">
            <a:avLst/>
          </a:prstGeom>
        </p:spPr>
        <p:txBody>
          <a:bodyPr wrap="none">
            <a:spAutoFit/>
          </a:bodyPr>
          <a:lstStyle/>
          <a:p>
            <a:r>
              <a:rPr lang="en-US" dirty="0">
                <a:solidFill>
                  <a:schemeClr val="bg2"/>
                </a:solidFill>
              </a:rPr>
              <a:t>HF</a:t>
            </a:r>
            <a:endParaRPr lang="en-GB" dirty="0"/>
          </a:p>
        </p:txBody>
      </p:sp>
      <p:sp>
        <p:nvSpPr>
          <p:cNvPr id="2" name="Rechteck 1">
            <a:extLst>
              <a:ext uri="{FF2B5EF4-FFF2-40B4-BE49-F238E27FC236}">
                <a16:creationId xmlns:a16="http://schemas.microsoft.com/office/drawing/2014/main" id="{6A50C64F-D0BA-4D6E-ACB6-404CB6E0E9BA}"/>
              </a:ext>
            </a:extLst>
          </p:cNvPr>
          <p:cNvSpPr/>
          <p:nvPr/>
        </p:nvSpPr>
        <p:spPr>
          <a:xfrm>
            <a:off x="327640" y="3039726"/>
            <a:ext cx="3236248" cy="37249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nhaltsplatzhalter 5">
            <a:extLst>
              <a:ext uri="{FF2B5EF4-FFF2-40B4-BE49-F238E27FC236}">
                <a16:creationId xmlns:a16="http://schemas.microsoft.com/office/drawing/2014/main" id="{108391EB-15A8-44CD-B36A-43035918565B}"/>
              </a:ext>
            </a:extLst>
          </p:cNvPr>
          <p:cNvSpPr txBox="1">
            <a:spLocks/>
          </p:cNvSpPr>
          <p:nvPr/>
        </p:nvSpPr>
        <p:spPr>
          <a:xfrm>
            <a:off x="3345685" y="2789038"/>
            <a:ext cx="699030"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r>
              <a:rPr lang="en-US" sz="800" b="0" dirty="0">
                <a:solidFill>
                  <a:srgbClr val="FF0000"/>
                </a:solidFill>
              </a:rPr>
              <a:t>Main dataset</a:t>
            </a:r>
          </a:p>
        </p:txBody>
      </p:sp>
      <p:cxnSp>
        <p:nvCxnSpPr>
          <p:cNvPr id="4" name="Gerade Verbindung mit Pfeil 3">
            <a:extLst>
              <a:ext uri="{FF2B5EF4-FFF2-40B4-BE49-F238E27FC236}">
                <a16:creationId xmlns:a16="http://schemas.microsoft.com/office/drawing/2014/main" id="{7080C0F2-869A-4938-B195-8FEB579B2B06}"/>
              </a:ext>
            </a:extLst>
          </p:cNvPr>
          <p:cNvCxnSpPr>
            <a:stCxn id="19" idx="3"/>
          </p:cNvCxnSpPr>
          <p:nvPr/>
        </p:nvCxnSpPr>
        <p:spPr>
          <a:xfrm>
            <a:off x="4044715" y="2931714"/>
            <a:ext cx="599293" cy="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Inhaltsplatzhalter 5">
            <a:extLst>
              <a:ext uri="{FF2B5EF4-FFF2-40B4-BE49-F238E27FC236}">
                <a16:creationId xmlns:a16="http://schemas.microsoft.com/office/drawing/2014/main" id="{B32ED627-8D0A-4A40-9762-BAD27BA15819}"/>
              </a:ext>
            </a:extLst>
          </p:cNvPr>
          <p:cNvSpPr txBox="1">
            <a:spLocks/>
          </p:cNvSpPr>
          <p:nvPr/>
        </p:nvSpPr>
        <p:spPr>
          <a:xfrm>
            <a:off x="4703512" y="424896"/>
            <a:ext cx="3600400" cy="285352"/>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pPr>
            <a:r>
              <a:rPr lang="en-US" sz="800" b="0" dirty="0"/>
              <a:t>Azimuthal Distribution of 331 events of main dataset used for inversion. Color codes origin time. Size codes magnitude.</a:t>
            </a:r>
          </a:p>
        </p:txBody>
      </p:sp>
      <p:sp>
        <p:nvSpPr>
          <p:cNvPr id="16" name="Titel 8">
            <a:extLst>
              <a:ext uri="{FF2B5EF4-FFF2-40B4-BE49-F238E27FC236}">
                <a16:creationId xmlns:a16="http://schemas.microsoft.com/office/drawing/2014/main" id="{F85F7E30-3137-4F6A-B13F-A298FAD75315}"/>
              </a:ext>
            </a:extLst>
          </p:cNvPr>
          <p:cNvSpPr>
            <a:spLocks noGrp="1"/>
          </p:cNvSpPr>
          <p:nvPr>
            <p:ph type="title"/>
          </p:nvPr>
        </p:nvSpPr>
        <p:spPr>
          <a:xfrm>
            <a:off x="450000" y="278797"/>
            <a:ext cx="7560000" cy="468000"/>
          </a:xfrm>
        </p:spPr>
        <p:txBody>
          <a:bodyPr/>
          <a:lstStyle/>
          <a:p>
            <a:r>
              <a:rPr lang="en-US" sz="2000" dirty="0"/>
              <a:t>Event Database</a:t>
            </a:r>
          </a:p>
        </p:txBody>
      </p:sp>
      <p:sp>
        <p:nvSpPr>
          <p:cNvPr id="17" name="Rechteck 16">
            <a:extLst>
              <a:ext uri="{FF2B5EF4-FFF2-40B4-BE49-F238E27FC236}">
                <a16:creationId xmlns:a16="http://schemas.microsoft.com/office/drawing/2014/main" id="{2222FBD5-A784-4F10-9CB5-B71C6F446B6D}"/>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249049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p:txBody>
          <a:bodyPr/>
          <a:lstStyle/>
          <a:p>
            <a:fld id="{6C8FC03C-C266-4645-ABC5-645062898383}" type="slidenum">
              <a:rPr lang="de-DE" smtClean="0"/>
              <a:pPr/>
              <a:t>8</a:t>
            </a:fld>
            <a:r>
              <a:rPr lang="de-DE"/>
              <a:t> </a:t>
            </a:r>
            <a:endParaRPr lang="de-DE" dirty="0"/>
          </a:p>
        </p:txBody>
      </p:sp>
      <p:sp>
        <p:nvSpPr>
          <p:cNvPr id="9" name="Titel 8">
            <a:extLst>
              <a:ext uri="{FF2B5EF4-FFF2-40B4-BE49-F238E27FC236}">
                <a16:creationId xmlns:a16="http://schemas.microsoft.com/office/drawing/2014/main" id="{8AF5DCB1-7A28-481F-8DAF-05753195EABB}"/>
              </a:ext>
            </a:extLst>
          </p:cNvPr>
          <p:cNvSpPr>
            <a:spLocks noGrp="1"/>
          </p:cNvSpPr>
          <p:nvPr>
            <p:ph type="title"/>
          </p:nvPr>
        </p:nvSpPr>
        <p:spPr>
          <a:xfrm>
            <a:off x="251977" y="216000"/>
            <a:ext cx="2231792" cy="468000"/>
          </a:xfrm>
        </p:spPr>
        <p:txBody>
          <a:bodyPr/>
          <a:lstStyle/>
          <a:p>
            <a:r>
              <a:rPr lang="en-US" sz="2000" dirty="0"/>
              <a:t>Stacked travel time residuals (</a:t>
            </a:r>
            <a:r>
              <a:rPr lang="en-US" sz="2000" dirty="0">
                <a:solidFill>
                  <a:schemeClr val="bg2"/>
                </a:solidFill>
              </a:rPr>
              <a:t>HF</a:t>
            </a:r>
            <a:r>
              <a:rPr lang="en-US" sz="2000" dirty="0"/>
              <a:t>)</a:t>
            </a:r>
          </a:p>
        </p:txBody>
      </p:sp>
      <p:sp>
        <p:nvSpPr>
          <p:cNvPr id="7" name="Fußzeilenplatzhalter 3">
            <a:extLst>
              <a:ext uri="{FF2B5EF4-FFF2-40B4-BE49-F238E27FC236}">
                <a16:creationId xmlns:a16="http://schemas.microsoft.com/office/drawing/2014/main" id="{8F1881E9-F082-4F39-B2EA-65A3BAF075AD}"/>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pic>
        <p:nvPicPr>
          <p:cNvPr id="13" name="Grafik 12">
            <a:extLst>
              <a:ext uri="{FF2B5EF4-FFF2-40B4-BE49-F238E27FC236}">
                <a16:creationId xmlns:a16="http://schemas.microsoft.com/office/drawing/2014/main" id="{D96A2FBC-ED25-4C05-AFC7-284002464279}"/>
              </a:ext>
            </a:extLst>
          </p:cNvPr>
          <p:cNvPicPr>
            <a:picLocks noChangeAspect="1"/>
          </p:cNvPicPr>
          <p:nvPr/>
        </p:nvPicPr>
        <p:blipFill>
          <a:blip r:embed="rId3"/>
          <a:stretch>
            <a:fillRect/>
          </a:stretch>
        </p:blipFill>
        <p:spPr>
          <a:xfrm>
            <a:off x="2820180" y="32655"/>
            <a:ext cx="6300000" cy="4411303"/>
          </a:xfrm>
          <a:prstGeom prst="rect">
            <a:avLst/>
          </a:prstGeom>
        </p:spPr>
      </p:pic>
      <p:sp>
        <p:nvSpPr>
          <p:cNvPr id="2" name="Ellipse 1">
            <a:extLst>
              <a:ext uri="{FF2B5EF4-FFF2-40B4-BE49-F238E27FC236}">
                <a16:creationId xmlns:a16="http://schemas.microsoft.com/office/drawing/2014/main" id="{363E64EE-84C7-4682-A6EA-118CF8829609}"/>
              </a:ext>
            </a:extLst>
          </p:cNvPr>
          <p:cNvSpPr/>
          <p:nvPr/>
        </p:nvSpPr>
        <p:spPr>
          <a:xfrm>
            <a:off x="5292080" y="1707654"/>
            <a:ext cx="1224136" cy="1008112"/>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6" name="Inhaltsplatzhalter 5">
            <a:extLst>
              <a:ext uri="{FF2B5EF4-FFF2-40B4-BE49-F238E27FC236}">
                <a16:creationId xmlns:a16="http://schemas.microsoft.com/office/drawing/2014/main" id="{4D3CD27B-53FB-4BA5-B7DE-268BC8E0D576}"/>
              </a:ext>
            </a:extLst>
          </p:cNvPr>
          <p:cNvSpPr>
            <a:spLocks noGrp="1"/>
          </p:cNvSpPr>
          <p:nvPr>
            <p:ph idx="1"/>
          </p:nvPr>
        </p:nvSpPr>
        <p:spPr>
          <a:xfrm>
            <a:off x="251977" y="992042"/>
            <a:ext cx="2484519" cy="3307900"/>
          </a:xfrm>
        </p:spPr>
        <p:txBody>
          <a:bodyPr/>
          <a:lstStyle/>
          <a:p>
            <a:pPr marL="285750" indent="-285750">
              <a:lnSpc>
                <a:spcPct val="100000"/>
              </a:lnSpc>
              <a:spcAft>
                <a:spcPts val="1000"/>
              </a:spcAft>
              <a:buFont typeface="Arial" panose="020B0604020202020204" pitchFamily="34" charset="0"/>
              <a:buChar char="•"/>
            </a:pPr>
            <a:r>
              <a:rPr lang="en-US" sz="1200" b="0" dirty="0"/>
              <a:t>Stacked and demeaned travel time residuals relative to 1D earth model for all 331 events</a:t>
            </a:r>
          </a:p>
          <a:p>
            <a:pPr marL="285750" indent="-285750">
              <a:lnSpc>
                <a:spcPct val="100000"/>
              </a:lnSpc>
              <a:spcAft>
                <a:spcPts val="1000"/>
              </a:spcAft>
              <a:buFont typeface="Arial" panose="020B0604020202020204" pitchFamily="34" charset="0"/>
              <a:buChar char="•"/>
            </a:pPr>
            <a:r>
              <a:rPr lang="en-US" sz="1200" dirty="0"/>
              <a:t>A: </a:t>
            </a:r>
            <a:r>
              <a:rPr lang="en-US" sz="1200" b="0" dirty="0"/>
              <a:t>SWATH-D network above highly discussed (possible) slab gap and polarity flip in the eastern alps; highly complex high velocity pattern with NE striking features</a:t>
            </a:r>
          </a:p>
          <a:p>
            <a:pPr marL="285750" indent="-285750">
              <a:lnSpc>
                <a:spcPct val="100000"/>
              </a:lnSpc>
              <a:spcAft>
                <a:spcPts val="1000"/>
              </a:spcAft>
              <a:buFont typeface="Arial" panose="020B0604020202020204" pitchFamily="34" charset="0"/>
              <a:buChar char="•"/>
            </a:pPr>
            <a:r>
              <a:rPr lang="en-US" sz="1200" dirty="0"/>
              <a:t>B: </a:t>
            </a:r>
            <a:r>
              <a:rPr lang="en-US" sz="1200" b="0" dirty="0"/>
              <a:t>Strong high velocity zone below Apennines extending to the southern borders of the array</a:t>
            </a:r>
          </a:p>
          <a:p>
            <a:pPr marL="285750" indent="-285750">
              <a:lnSpc>
                <a:spcPct val="100000"/>
              </a:lnSpc>
              <a:spcAft>
                <a:spcPts val="1000"/>
              </a:spcAft>
              <a:buFont typeface="Arial" panose="020B0604020202020204" pitchFamily="34" charset="0"/>
              <a:buChar char="•"/>
            </a:pPr>
            <a:r>
              <a:rPr lang="en-US" sz="1200" dirty="0"/>
              <a:t>C:</a:t>
            </a:r>
            <a:r>
              <a:rPr lang="en-US" sz="1200" b="0" dirty="0"/>
              <a:t> Alps-Apennines transition zone</a:t>
            </a:r>
          </a:p>
        </p:txBody>
      </p:sp>
      <p:sp>
        <p:nvSpPr>
          <p:cNvPr id="20" name="Inhaltsplatzhalter 5">
            <a:extLst>
              <a:ext uri="{FF2B5EF4-FFF2-40B4-BE49-F238E27FC236}">
                <a16:creationId xmlns:a16="http://schemas.microsoft.com/office/drawing/2014/main" id="{161A9012-2499-4811-8E74-073F25001D15}"/>
              </a:ext>
            </a:extLst>
          </p:cNvPr>
          <p:cNvSpPr txBox="1">
            <a:spLocks/>
          </p:cNvSpPr>
          <p:nvPr/>
        </p:nvSpPr>
        <p:spPr>
          <a:xfrm>
            <a:off x="5353024" y="1811880"/>
            <a:ext cx="504056" cy="357360"/>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r>
              <a:rPr lang="en-US" sz="1800" b="0" dirty="0">
                <a:solidFill>
                  <a:srgbClr val="FFFF00"/>
                </a:solidFill>
              </a:rPr>
              <a:t>A</a:t>
            </a:r>
          </a:p>
        </p:txBody>
      </p:sp>
      <p:sp>
        <p:nvSpPr>
          <p:cNvPr id="21" name="Ellipse 20">
            <a:extLst>
              <a:ext uri="{FF2B5EF4-FFF2-40B4-BE49-F238E27FC236}">
                <a16:creationId xmlns:a16="http://schemas.microsoft.com/office/drawing/2014/main" id="{726EC549-1E53-43A9-A62B-380CEDEC7B7F}"/>
              </a:ext>
            </a:extLst>
          </p:cNvPr>
          <p:cNvSpPr/>
          <p:nvPr/>
        </p:nvSpPr>
        <p:spPr>
          <a:xfrm rot="2049298">
            <a:off x="4666716" y="2930562"/>
            <a:ext cx="1957381" cy="881272"/>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2" name="Inhaltsplatzhalter 5">
            <a:extLst>
              <a:ext uri="{FF2B5EF4-FFF2-40B4-BE49-F238E27FC236}">
                <a16:creationId xmlns:a16="http://schemas.microsoft.com/office/drawing/2014/main" id="{FCD9C948-C3E9-41EF-9B3D-286B02466F8D}"/>
              </a:ext>
            </a:extLst>
          </p:cNvPr>
          <p:cNvSpPr txBox="1">
            <a:spLocks/>
          </p:cNvSpPr>
          <p:nvPr/>
        </p:nvSpPr>
        <p:spPr>
          <a:xfrm>
            <a:off x="4848968" y="3192518"/>
            <a:ext cx="504056" cy="357360"/>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r>
              <a:rPr lang="en-US" sz="1800" b="0" dirty="0">
                <a:solidFill>
                  <a:srgbClr val="FFFF00"/>
                </a:solidFill>
              </a:rPr>
              <a:t>B</a:t>
            </a:r>
          </a:p>
        </p:txBody>
      </p:sp>
      <p:sp>
        <p:nvSpPr>
          <p:cNvPr id="11" name="Ellipse 10">
            <a:extLst>
              <a:ext uri="{FF2B5EF4-FFF2-40B4-BE49-F238E27FC236}">
                <a16:creationId xmlns:a16="http://schemas.microsoft.com/office/drawing/2014/main" id="{EC6AB4A2-2A1F-45A3-A072-2214ACF65232}"/>
              </a:ext>
            </a:extLst>
          </p:cNvPr>
          <p:cNvSpPr/>
          <p:nvPr/>
        </p:nvSpPr>
        <p:spPr>
          <a:xfrm>
            <a:off x="4500641" y="2182515"/>
            <a:ext cx="943103" cy="87868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2" name="Inhaltsplatzhalter 5">
            <a:extLst>
              <a:ext uri="{FF2B5EF4-FFF2-40B4-BE49-F238E27FC236}">
                <a16:creationId xmlns:a16="http://schemas.microsoft.com/office/drawing/2014/main" id="{2168691C-D804-45BA-AC1B-69B23F76E4E5}"/>
              </a:ext>
            </a:extLst>
          </p:cNvPr>
          <p:cNvSpPr txBox="1">
            <a:spLocks/>
          </p:cNvSpPr>
          <p:nvPr/>
        </p:nvSpPr>
        <p:spPr>
          <a:xfrm>
            <a:off x="4541369" y="2363052"/>
            <a:ext cx="388337" cy="311478"/>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r>
              <a:rPr lang="en-US" sz="1800" b="0" dirty="0">
                <a:solidFill>
                  <a:srgbClr val="FFFF00"/>
                </a:solidFill>
              </a:rPr>
              <a:t>C</a:t>
            </a:r>
          </a:p>
        </p:txBody>
      </p:sp>
      <p:sp>
        <p:nvSpPr>
          <p:cNvPr id="14" name="Rechteck 13">
            <a:extLst>
              <a:ext uri="{FF2B5EF4-FFF2-40B4-BE49-F238E27FC236}">
                <a16:creationId xmlns:a16="http://schemas.microsoft.com/office/drawing/2014/main" id="{A635551B-BB7D-45C6-B5EB-D5125F47D168}"/>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258685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1" grpId="0" animBg="1"/>
      <p:bldP spid="22"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20CCD17A-8FCF-4535-8A4B-22011C7A432F}"/>
              </a:ext>
            </a:extLst>
          </p:cNvPr>
          <p:cNvSpPr>
            <a:spLocks noGrp="1"/>
          </p:cNvSpPr>
          <p:nvPr>
            <p:ph type="title"/>
          </p:nvPr>
        </p:nvSpPr>
        <p:spPr>
          <a:xfrm>
            <a:off x="468000" y="396000"/>
            <a:ext cx="7560000" cy="468000"/>
          </a:xfrm>
        </p:spPr>
        <p:txBody>
          <a:bodyPr/>
          <a:lstStyle/>
          <a:p>
            <a:r>
              <a:rPr lang="en-US" sz="2000" dirty="0"/>
              <a:t>Hybrid</a:t>
            </a:r>
            <a:r>
              <a:rPr lang="en-US" sz="2000" noProof="0" dirty="0"/>
              <a:t> method</a:t>
            </a:r>
          </a:p>
        </p:txBody>
      </p:sp>
      <p:sp>
        <p:nvSpPr>
          <p:cNvPr id="13" name="Inhaltsplatzhalter 12">
            <a:extLst>
              <a:ext uri="{FF2B5EF4-FFF2-40B4-BE49-F238E27FC236}">
                <a16:creationId xmlns:a16="http://schemas.microsoft.com/office/drawing/2014/main" id="{8E3C137E-C14D-49B1-AD9D-6F4D1D9355B5}"/>
              </a:ext>
            </a:extLst>
          </p:cNvPr>
          <p:cNvSpPr>
            <a:spLocks noGrp="1"/>
          </p:cNvSpPr>
          <p:nvPr>
            <p:ph idx="1"/>
          </p:nvPr>
        </p:nvSpPr>
        <p:spPr>
          <a:xfrm>
            <a:off x="468000" y="918000"/>
            <a:ext cx="3743960" cy="3525958"/>
          </a:xfrm>
        </p:spPr>
        <p:txBody>
          <a:bodyPr/>
          <a:lstStyle/>
          <a:p>
            <a:pPr marL="285750" indent="-285750">
              <a:lnSpc>
                <a:spcPct val="100000"/>
              </a:lnSpc>
              <a:spcAft>
                <a:spcPts val="800"/>
              </a:spcAft>
              <a:buFontTx/>
              <a:buChar char="-"/>
            </a:pPr>
            <a:r>
              <a:rPr lang="en-US" sz="1100" b="0" dirty="0"/>
              <a:t>We reduce computational costs by calculating wave propagation assuming a spherically symmetric global earth (1D) and only account for regional heterogeneities in a 3D meshed box</a:t>
            </a:r>
          </a:p>
          <a:p>
            <a:pPr marL="285750" indent="-285750">
              <a:lnSpc>
                <a:spcPct val="100000"/>
              </a:lnSpc>
              <a:spcAft>
                <a:spcPts val="800"/>
              </a:spcAft>
              <a:buFontTx/>
              <a:buChar char="-"/>
            </a:pPr>
            <a:r>
              <a:rPr lang="en-US" sz="1100" b="0" dirty="0"/>
              <a:t>1D calculation to grid boundaries of regional box using Tau-P (</a:t>
            </a:r>
            <a:r>
              <a:rPr lang="en-US" sz="1100" b="0" dirty="0" err="1"/>
              <a:t>ObsPy</a:t>
            </a:r>
            <a:r>
              <a:rPr lang="en-US" sz="1100" b="0" dirty="0"/>
              <a:t>) </a:t>
            </a:r>
          </a:p>
          <a:p>
            <a:pPr marL="285750" indent="-285750">
              <a:lnSpc>
                <a:spcPct val="100000"/>
              </a:lnSpc>
              <a:spcAft>
                <a:spcPts val="800"/>
              </a:spcAft>
              <a:buFontTx/>
              <a:buChar char="-"/>
            </a:pPr>
            <a:r>
              <a:rPr lang="en-US" sz="1100" b="0" dirty="0"/>
              <a:t>Inside box: Fast Marching Method (Rawlinson et al. 2004)</a:t>
            </a:r>
          </a:p>
          <a:p>
            <a:pPr marL="285750" indent="-285750">
              <a:lnSpc>
                <a:spcPct val="100000"/>
              </a:lnSpc>
              <a:spcAft>
                <a:spcPts val="800"/>
              </a:spcAft>
              <a:buFontTx/>
              <a:buChar char="-"/>
            </a:pPr>
            <a:r>
              <a:rPr lang="en-US" sz="1100" b="0" dirty="0"/>
              <a:t>FMTOMO inversion code, subspace inversion method (Rawlinson et al. 2004)</a:t>
            </a:r>
          </a:p>
          <a:p>
            <a:pPr>
              <a:lnSpc>
                <a:spcPct val="100000"/>
              </a:lnSpc>
              <a:spcAft>
                <a:spcPts val="800"/>
              </a:spcAft>
            </a:pPr>
            <a:r>
              <a:rPr lang="en-US" sz="1100" b="0" dirty="0"/>
              <a:t>Correction for 3D crustal structure</a:t>
            </a:r>
          </a:p>
          <a:p>
            <a:pPr marL="285750" indent="-285750">
              <a:lnSpc>
                <a:spcPct val="100000"/>
              </a:lnSpc>
              <a:spcAft>
                <a:spcPts val="800"/>
              </a:spcAft>
              <a:buFontTx/>
              <a:buChar char="-"/>
            </a:pPr>
            <a:r>
              <a:rPr lang="en-US" sz="1100" b="0" dirty="0"/>
              <a:t>We directly inject a precise 3D crustal model (T. Diehl 2009), including full resolution information</a:t>
            </a:r>
          </a:p>
          <a:p>
            <a:pPr marL="285750" indent="-285750">
              <a:lnSpc>
                <a:spcPct val="100000"/>
              </a:lnSpc>
              <a:spcAft>
                <a:spcPts val="800"/>
              </a:spcAft>
              <a:buFontTx/>
              <a:buChar char="-"/>
            </a:pPr>
            <a:r>
              <a:rPr lang="en-US" sz="1100" b="0" dirty="0"/>
              <a:t>Well resolved areas of the crustal model will be fixed for the inversion process, whereas poorly resolved areas are still subject to change by the </a:t>
            </a:r>
            <a:r>
              <a:rPr lang="en-US" sz="1100" b="0" dirty="0" err="1"/>
              <a:t>teleseismic</a:t>
            </a:r>
            <a:r>
              <a:rPr lang="en-US" sz="1100" b="0" dirty="0"/>
              <a:t> tomography</a:t>
            </a:r>
          </a:p>
          <a:p>
            <a:pPr marL="285750" indent="-285750">
              <a:lnSpc>
                <a:spcPct val="100000"/>
              </a:lnSpc>
              <a:spcAft>
                <a:spcPts val="800"/>
              </a:spcAft>
              <a:buFontTx/>
              <a:buChar char="-"/>
            </a:pPr>
            <a:endParaRPr lang="en-US" sz="1100" b="0" noProof="0" dirty="0"/>
          </a:p>
        </p:txBody>
      </p:sp>
      <p:sp>
        <p:nvSpPr>
          <p:cNvPr id="5" name="Foliennummernplatzhalter 4">
            <a:extLst>
              <a:ext uri="{FF2B5EF4-FFF2-40B4-BE49-F238E27FC236}">
                <a16:creationId xmlns:a16="http://schemas.microsoft.com/office/drawing/2014/main" id="{9E032F54-520F-489B-927A-E9829243A5C7}"/>
              </a:ext>
            </a:extLst>
          </p:cNvPr>
          <p:cNvSpPr>
            <a:spLocks noGrp="1"/>
          </p:cNvSpPr>
          <p:nvPr>
            <p:ph type="sldNum" sz="quarter" idx="12"/>
          </p:nvPr>
        </p:nvSpPr>
        <p:spPr>
          <a:xfrm>
            <a:off x="324000" y="4752000"/>
            <a:ext cx="252000" cy="108000"/>
          </a:xfrm>
        </p:spPr>
        <p:txBody>
          <a:bodyPr/>
          <a:lstStyle/>
          <a:p>
            <a:fld id="{6C8FC03C-C266-4645-ABC5-645062898383}" type="slidenum">
              <a:rPr lang="de-DE" smtClean="0"/>
              <a:pPr/>
              <a:t>9</a:t>
            </a:fld>
            <a:r>
              <a:rPr lang="de-DE"/>
              <a:t> </a:t>
            </a:r>
            <a:endParaRPr lang="de-DE" dirty="0"/>
          </a:p>
        </p:txBody>
      </p:sp>
      <p:pic>
        <p:nvPicPr>
          <p:cNvPr id="3" name="Grafik 2">
            <a:extLst>
              <a:ext uri="{FF2B5EF4-FFF2-40B4-BE49-F238E27FC236}">
                <a16:creationId xmlns:a16="http://schemas.microsoft.com/office/drawing/2014/main" id="{3B3962FA-93B5-4B40-A90A-0666D0D1D725}"/>
              </a:ext>
            </a:extLst>
          </p:cNvPr>
          <p:cNvPicPr>
            <a:picLocks noChangeAspect="1"/>
          </p:cNvPicPr>
          <p:nvPr/>
        </p:nvPicPr>
        <p:blipFill>
          <a:blip r:embed="rId3"/>
          <a:srcRect/>
          <a:stretch/>
        </p:blipFill>
        <p:spPr>
          <a:xfrm>
            <a:off x="4644008" y="5320"/>
            <a:ext cx="2520280" cy="2591650"/>
          </a:xfrm>
          <a:prstGeom prst="rect">
            <a:avLst/>
          </a:prstGeom>
        </p:spPr>
      </p:pic>
      <p:cxnSp>
        <p:nvCxnSpPr>
          <p:cNvPr id="9" name="Gerade Verbindung mit Pfeil 8">
            <a:extLst>
              <a:ext uri="{FF2B5EF4-FFF2-40B4-BE49-F238E27FC236}">
                <a16:creationId xmlns:a16="http://schemas.microsoft.com/office/drawing/2014/main" id="{B176CD76-1FDB-484D-ACEA-78D7144C73CE}"/>
              </a:ext>
            </a:extLst>
          </p:cNvPr>
          <p:cNvCxnSpPr>
            <a:cxnSpLocks/>
          </p:cNvCxnSpPr>
          <p:nvPr/>
        </p:nvCxnSpPr>
        <p:spPr>
          <a:xfrm flipH="1">
            <a:off x="6481348" y="660610"/>
            <a:ext cx="933832" cy="0"/>
          </a:xfrm>
          <a:prstGeom prst="straightConnector1">
            <a:avLst/>
          </a:prstGeom>
          <a:ln>
            <a:solidFill>
              <a:schemeClr val="bg2">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1" name="Gerade Verbindung mit Pfeil 10">
            <a:extLst>
              <a:ext uri="{FF2B5EF4-FFF2-40B4-BE49-F238E27FC236}">
                <a16:creationId xmlns:a16="http://schemas.microsoft.com/office/drawing/2014/main" id="{D40A47D0-B321-4B2F-8078-048B3083FDAF}"/>
              </a:ext>
            </a:extLst>
          </p:cNvPr>
          <p:cNvCxnSpPr>
            <a:cxnSpLocks/>
          </p:cNvCxnSpPr>
          <p:nvPr/>
        </p:nvCxnSpPr>
        <p:spPr>
          <a:xfrm>
            <a:off x="7057412" y="1563638"/>
            <a:ext cx="357768" cy="842648"/>
          </a:xfrm>
          <a:prstGeom prst="straightConnector1">
            <a:avLst/>
          </a:prstGeom>
          <a:ln>
            <a:solidFill>
              <a:schemeClr val="bg2">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4" name="Textfeld 13">
            <a:extLst>
              <a:ext uri="{FF2B5EF4-FFF2-40B4-BE49-F238E27FC236}">
                <a16:creationId xmlns:a16="http://schemas.microsoft.com/office/drawing/2014/main" id="{FEAD0833-ED73-4BDE-A337-803BDF049F5A}"/>
              </a:ext>
            </a:extLst>
          </p:cNvPr>
          <p:cNvSpPr txBox="1"/>
          <p:nvPr/>
        </p:nvSpPr>
        <p:spPr>
          <a:xfrm>
            <a:off x="7380312" y="510569"/>
            <a:ext cx="1512168" cy="300082"/>
          </a:xfrm>
          <a:prstGeom prst="rect">
            <a:avLst/>
          </a:prstGeom>
          <a:noFill/>
        </p:spPr>
        <p:txBody>
          <a:bodyPr wrap="square" rtlCol="0">
            <a:spAutoFit/>
          </a:bodyPr>
          <a:lstStyle/>
          <a:p>
            <a:r>
              <a:rPr lang="en-GB" dirty="0"/>
              <a:t>Global (1D)</a:t>
            </a:r>
          </a:p>
        </p:txBody>
      </p:sp>
      <p:sp>
        <p:nvSpPr>
          <p:cNvPr id="15" name="Textfeld 14">
            <a:extLst>
              <a:ext uri="{FF2B5EF4-FFF2-40B4-BE49-F238E27FC236}">
                <a16:creationId xmlns:a16="http://schemas.microsoft.com/office/drawing/2014/main" id="{D43E4A93-37A0-4F3E-9E78-6016ABC01037}"/>
              </a:ext>
            </a:extLst>
          </p:cNvPr>
          <p:cNvSpPr txBox="1"/>
          <p:nvPr/>
        </p:nvSpPr>
        <p:spPr>
          <a:xfrm>
            <a:off x="7248792" y="1718551"/>
            <a:ext cx="1512168" cy="300082"/>
          </a:xfrm>
          <a:prstGeom prst="rect">
            <a:avLst/>
          </a:prstGeom>
          <a:noFill/>
        </p:spPr>
        <p:txBody>
          <a:bodyPr wrap="square" rtlCol="0">
            <a:spAutoFit/>
          </a:bodyPr>
          <a:lstStyle/>
          <a:p>
            <a:r>
              <a:rPr lang="en-GB" dirty="0"/>
              <a:t>Regional (3D)</a:t>
            </a:r>
          </a:p>
        </p:txBody>
      </p:sp>
      <p:sp>
        <p:nvSpPr>
          <p:cNvPr id="16" name="Fußzeilenplatzhalter 3">
            <a:extLst>
              <a:ext uri="{FF2B5EF4-FFF2-40B4-BE49-F238E27FC236}">
                <a16:creationId xmlns:a16="http://schemas.microsoft.com/office/drawing/2014/main" id="{7E5F8D48-5721-44D0-AB98-9B9C3935EA85}"/>
              </a:ext>
            </a:extLst>
          </p:cNvPr>
          <p:cNvSpPr>
            <a:spLocks noGrp="1"/>
          </p:cNvSpPr>
          <p:nvPr>
            <p:ph type="ftr" sz="quarter" idx="11"/>
          </p:nvPr>
        </p:nvSpPr>
        <p:spPr>
          <a:xfrm>
            <a:off x="720000" y="4752000"/>
            <a:ext cx="6300000" cy="108000"/>
          </a:xfrm>
        </p:spPr>
        <p:txBody>
          <a:bodyPr/>
          <a:lstStyle/>
          <a:p>
            <a:r>
              <a:rPr lang="en-US" dirty="0"/>
              <a:t>P-wave travel time tomography of the Alpine upper mantle using AlpArray seismic network data</a:t>
            </a:r>
            <a:endParaRPr lang="de-DE" dirty="0"/>
          </a:p>
        </p:txBody>
      </p:sp>
      <p:pic>
        <p:nvPicPr>
          <p:cNvPr id="4" name="Grafik 3">
            <a:extLst>
              <a:ext uri="{FF2B5EF4-FFF2-40B4-BE49-F238E27FC236}">
                <a16:creationId xmlns:a16="http://schemas.microsoft.com/office/drawing/2014/main" id="{BC875B6C-26C2-4557-98FF-249B509308DC}"/>
              </a:ext>
            </a:extLst>
          </p:cNvPr>
          <p:cNvPicPr>
            <a:picLocks noChangeAspect="1"/>
          </p:cNvPicPr>
          <p:nvPr/>
        </p:nvPicPr>
        <p:blipFill>
          <a:blip r:embed="rId4"/>
          <a:srcRect/>
          <a:stretch/>
        </p:blipFill>
        <p:spPr>
          <a:xfrm>
            <a:off x="4355960" y="2561199"/>
            <a:ext cx="4725573" cy="2392972"/>
          </a:xfrm>
          <a:prstGeom prst="rect">
            <a:avLst/>
          </a:prstGeom>
        </p:spPr>
      </p:pic>
      <p:cxnSp>
        <p:nvCxnSpPr>
          <p:cNvPr id="7" name="Gerade Verbindung mit Pfeil 6">
            <a:extLst>
              <a:ext uri="{FF2B5EF4-FFF2-40B4-BE49-F238E27FC236}">
                <a16:creationId xmlns:a16="http://schemas.microsoft.com/office/drawing/2014/main" id="{B8FB8E56-FD79-4CFD-BBD4-957C40042FFE}"/>
              </a:ext>
            </a:extLst>
          </p:cNvPr>
          <p:cNvCxnSpPr>
            <a:cxnSpLocks/>
          </p:cNvCxnSpPr>
          <p:nvPr/>
        </p:nvCxnSpPr>
        <p:spPr>
          <a:xfrm>
            <a:off x="3779912" y="2987650"/>
            <a:ext cx="2124236" cy="1614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8" name="Inhaltsplatzhalter 12">
            <a:extLst>
              <a:ext uri="{FF2B5EF4-FFF2-40B4-BE49-F238E27FC236}">
                <a16:creationId xmlns:a16="http://schemas.microsoft.com/office/drawing/2014/main" id="{845BA7DE-83FB-4F87-8EC4-DC63ED3C74C7}"/>
              </a:ext>
            </a:extLst>
          </p:cNvPr>
          <p:cNvSpPr txBox="1">
            <a:spLocks/>
          </p:cNvSpPr>
          <p:nvPr/>
        </p:nvSpPr>
        <p:spPr>
          <a:xfrm>
            <a:off x="3928892" y="2807012"/>
            <a:ext cx="1791046" cy="216024"/>
          </a:xfrm>
          <a:prstGeom prst="rect">
            <a:avLst/>
          </a:prstGeom>
        </p:spPr>
        <p:txBody>
          <a:bodyPr vert="horz" lIns="0" tIns="0" rIns="0" bIns="0" rtlCol="0" anchor="t" anchorCtr="0">
            <a:noAutofit/>
          </a:bodyPr>
          <a:lstStyle>
            <a:lvl1pPr marL="0" indent="0" algn="l" defTabSz="685800" rtl="0" eaLnBrk="1" latinLnBrk="0" hangingPunct="1">
              <a:lnSpc>
                <a:spcPts val="1800"/>
              </a:lnSpc>
              <a:spcBef>
                <a:spcPts val="0"/>
              </a:spcBef>
              <a:spcAft>
                <a:spcPts val="1200"/>
              </a:spcAft>
              <a:buSzPct val="75000"/>
              <a:buFont typeface="Arial" panose="020B0604020202020204" pitchFamily="34" charset="0"/>
              <a:buNone/>
              <a:defRPr sz="1500" b="1" kern="1200" baseline="0">
                <a:solidFill>
                  <a:schemeClr val="tx2"/>
                </a:solidFill>
                <a:latin typeface="+mn-lt"/>
                <a:ea typeface="+mn-ea"/>
                <a:cs typeface="+mn-cs"/>
              </a:defRPr>
            </a:lvl1pPr>
            <a:lvl2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2pPr>
            <a:lvl3pPr marL="234000" indent="-234000" algn="l" defTabSz="685800" rtl="0" eaLnBrk="1" latinLnBrk="0" hangingPunct="1">
              <a:lnSpc>
                <a:spcPts val="1800"/>
              </a:lnSpc>
              <a:spcBef>
                <a:spcPts val="0"/>
              </a:spcBef>
              <a:spcAft>
                <a:spcPts val="600"/>
              </a:spcAft>
              <a:buClr>
                <a:schemeClr val="bg2"/>
              </a:buClr>
              <a:buSzPct val="100000"/>
              <a:buFont typeface="Wingdings" panose="05000000000000000000" pitchFamily="2" charset="2"/>
              <a:buChar char="§"/>
              <a:defRPr sz="1500" kern="1200" baseline="0">
                <a:solidFill>
                  <a:schemeClr val="tx2"/>
                </a:solidFill>
                <a:latin typeface="+mn-lt"/>
                <a:ea typeface="+mn-ea"/>
                <a:cs typeface="+mn-cs"/>
              </a:defRPr>
            </a:lvl3pPr>
            <a:lvl4pPr marL="468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4pPr>
            <a:lvl5pPr marL="702000" indent="-234000" algn="l" defTabSz="685800" rtl="0" eaLnBrk="1" latinLnBrk="0" hangingPunct="1">
              <a:lnSpc>
                <a:spcPts val="1800"/>
              </a:lnSpc>
              <a:spcBef>
                <a:spcPts val="0"/>
              </a:spcBef>
              <a:spcAft>
                <a:spcPts val="600"/>
              </a:spcAft>
              <a:buClr>
                <a:schemeClr val="tx2"/>
              </a:buClr>
              <a:buSzPct val="100000"/>
              <a:buFont typeface="Wingdings" panose="05000000000000000000" pitchFamily="2" charset="2"/>
              <a:buChar char="§"/>
              <a:defRPr sz="1500" kern="1200" baseline="0">
                <a:solidFill>
                  <a:schemeClr val="tx2"/>
                </a:solidFill>
                <a:latin typeface="+mn-lt"/>
                <a:ea typeface="+mn-ea"/>
                <a:cs typeface="+mn-cs"/>
              </a:defRPr>
            </a:lvl5pPr>
            <a:lvl6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6pPr>
            <a:lvl7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7pPr>
            <a:lvl8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8pPr>
            <a:lvl9pPr marL="0" indent="0" algn="l" defTabSz="685800" rtl="0" eaLnBrk="1" latinLnBrk="0" hangingPunct="1">
              <a:lnSpc>
                <a:spcPts val="1800"/>
              </a:lnSpc>
              <a:spcBef>
                <a:spcPts val="0"/>
              </a:spcBef>
              <a:spcAft>
                <a:spcPts val="600"/>
              </a:spcAft>
              <a:buSzPct val="75000"/>
              <a:buFont typeface="Arial" panose="020B0604020202020204" pitchFamily="34" charset="0"/>
              <a:buNone/>
              <a:defRPr sz="1500" kern="1200" baseline="0">
                <a:solidFill>
                  <a:schemeClr val="tx2"/>
                </a:solidFill>
                <a:latin typeface="+mn-lt"/>
                <a:ea typeface="+mn-ea"/>
                <a:cs typeface="+mn-cs"/>
              </a:defRPr>
            </a:lvl9pPr>
          </a:lstStyle>
          <a:p>
            <a:pPr algn="ctr">
              <a:lnSpc>
                <a:spcPct val="100000"/>
              </a:lnSpc>
              <a:spcAft>
                <a:spcPts val="800"/>
              </a:spcAft>
            </a:pPr>
            <a:r>
              <a:rPr lang="en-US" sz="800" dirty="0"/>
              <a:t>CRUSTAL MODEL</a:t>
            </a:r>
          </a:p>
        </p:txBody>
      </p:sp>
      <p:sp>
        <p:nvSpPr>
          <p:cNvPr id="17" name="Rechteck 16">
            <a:extLst>
              <a:ext uri="{FF2B5EF4-FFF2-40B4-BE49-F238E27FC236}">
                <a16:creationId xmlns:a16="http://schemas.microsoft.com/office/drawing/2014/main" id="{56D1D752-1493-4B87-B953-6A3CB6BC7478}"/>
              </a:ext>
            </a:extLst>
          </p:cNvPr>
          <p:cNvSpPr/>
          <p:nvPr/>
        </p:nvSpPr>
        <p:spPr>
          <a:xfrm>
            <a:off x="7214133" y="4958834"/>
            <a:ext cx="1584176" cy="184666"/>
          </a:xfrm>
          <a:prstGeom prst="rect">
            <a:avLst/>
          </a:prstGeom>
        </p:spPr>
        <p:txBody>
          <a:bodyPr wrap="square">
            <a:spAutoFit/>
          </a:bodyPr>
          <a:lstStyle/>
          <a:p>
            <a:r>
              <a:rPr lang="en-GB" sz="600" b="0" i="0" dirty="0">
                <a:solidFill>
                  <a:schemeClr val="tx2"/>
                </a:solidFill>
                <a:effectLst/>
                <a:latin typeface="Open Sans"/>
              </a:rPr>
              <a:t>© Authors. All rights reserved</a:t>
            </a:r>
            <a:endParaRPr lang="en-GB" sz="600" dirty="0">
              <a:solidFill>
                <a:schemeClr val="tx2"/>
              </a:solidFill>
            </a:endParaRPr>
          </a:p>
        </p:txBody>
      </p:sp>
    </p:spTree>
    <p:extLst>
      <p:ext uri="{BB962C8B-B14F-4D97-AF65-F5344CB8AC3E}">
        <p14:creationId xmlns:p14="http://schemas.microsoft.com/office/powerpoint/2010/main" val="709347696"/>
      </p:ext>
    </p:extLst>
  </p:cSld>
  <p:clrMapOvr>
    <a:masterClrMapping/>
  </p:clrMapOvr>
</p:sld>
</file>

<file path=ppt/theme/theme1.xml><?xml version="1.0" encoding="utf-8"?>
<a:theme xmlns:a="http://schemas.openxmlformats.org/drawingml/2006/main" name="PowerPoint Master RUB">
  <a:themeElements>
    <a:clrScheme name="RUB">
      <a:dk1>
        <a:sysClr val="windowText" lastClr="000000"/>
      </a:dk1>
      <a:lt1>
        <a:sysClr val="window" lastClr="FFFFFF"/>
      </a:lt1>
      <a:dk2>
        <a:srgbClr val="003560"/>
      </a:dk2>
      <a:lt2>
        <a:srgbClr val="8DAE10"/>
      </a:lt2>
      <a:accent1>
        <a:srgbClr val="FFCC00"/>
      </a:accent1>
      <a:accent2>
        <a:srgbClr val="EE7203"/>
      </a:accent2>
      <a:accent3>
        <a:srgbClr val="E6332A"/>
      </a:accent3>
      <a:accent4>
        <a:srgbClr val="B71E3F"/>
      </a:accent4>
      <a:accent5>
        <a:srgbClr val="9C5516"/>
      </a:accent5>
      <a:accent6>
        <a:srgbClr val="59211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RUB_03a.potx" id="{C867D821-36E8-4CDA-B68D-4949E463F39D}" vid="{F84F8B3F-9528-42A9-B5AE-3004D541450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RUB-Präsentation-16zu9</Template>
  <TotalTime>0</TotalTime>
  <Words>3233</Words>
  <Application>Microsoft Office PowerPoint</Application>
  <PresentationFormat>Bildschirmpräsentation (16:9)</PresentationFormat>
  <Paragraphs>312</Paragraphs>
  <Slides>22</Slides>
  <Notes>19</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vt:lpstr>
      <vt:lpstr>Calibri</vt:lpstr>
      <vt:lpstr>Open Sans</vt:lpstr>
      <vt:lpstr>Wingdings</vt:lpstr>
      <vt:lpstr>PowerPoint Master RUB</vt:lpstr>
      <vt:lpstr>P-wave travel time tomography of the Alpine upper mantle using AlpArray seismic network data</vt:lpstr>
      <vt:lpstr>Abstract</vt:lpstr>
      <vt:lpstr>PowerPoint-Präsentation</vt:lpstr>
      <vt:lpstr>METHODS</vt:lpstr>
      <vt:lpstr>Automatic picking using PyLoT</vt:lpstr>
      <vt:lpstr>Automatic Picking &amp; Cross Correlation</vt:lpstr>
      <vt:lpstr>Event Database</vt:lpstr>
      <vt:lpstr>Stacked travel time residuals (HF)</vt:lpstr>
      <vt:lpstr>Hybrid method</vt:lpstr>
      <vt:lpstr>RESULTS</vt:lpstr>
      <vt:lpstr>Model interpretation on 2% velocity increase contour lines</vt:lpstr>
      <vt:lpstr>Comparison to other studies</vt:lpstr>
      <vt:lpstr>Comparison to other studies</vt:lpstr>
      <vt:lpstr>Comparison to other studies</vt:lpstr>
      <vt:lpstr>Comparison to other studies</vt:lpstr>
      <vt:lpstr>Comparison to other studies</vt:lpstr>
      <vt:lpstr>Comparison to other studies</vt:lpstr>
      <vt:lpstr>RESOLUTION ANALYSIS</vt:lpstr>
      <vt:lpstr>Resolution Analysis</vt:lpstr>
      <vt:lpstr>Resolution Analysis</vt:lpstr>
      <vt:lpstr>Resolution Analysis</vt:lpstr>
      <vt:lpstr>References</vt:lpstr>
    </vt:vector>
  </TitlesOfParts>
  <Company>wir-lieben-office.de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P-wave travel time tomography of the Alpine upper mantle using AlpArray seismic network data</dc:title>
  <dc:creator>Marcel Paffrath</dc:creator>
  <cp:keywords>Seismology</cp:keywords>
  <cp:lastModifiedBy>Marcel Paffrath</cp:lastModifiedBy>
  <cp:revision>571</cp:revision>
  <dcterms:created xsi:type="dcterms:W3CDTF">2018-10-15T13:21:26Z</dcterms:created>
  <dcterms:modified xsi:type="dcterms:W3CDTF">2020-05-04T16:36:56Z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