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sldIdLst>
    <p:sldId id="276" r:id="rId2"/>
    <p:sldId id="277" r:id="rId3"/>
    <p:sldId id="281" r:id="rId4"/>
    <p:sldId id="28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77"/>
    <p:restoredTop sz="94672"/>
  </p:normalViewPr>
  <p:slideViewPr>
    <p:cSldViewPr snapToObjects="1">
      <p:cViewPr varScale="1">
        <p:scale>
          <a:sx n="125" d="100"/>
          <a:sy n="125" d="100"/>
        </p:scale>
        <p:origin x="176" y="3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56F48-1745-B245-8840-37E3C7509EFB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6E542-60E5-154C-914E-5FEDB6DD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9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 title="INSERT IMAGE">
            <a:extLst>
              <a:ext uri="{FF2B5EF4-FFF2-40B4-BE49-F238E27FC236}">
                <a16:creationId xmlns="" xmlns:a16="http://schemas.microsoft.com/office/drawing/2014/main" id="{3C967551-8274-624A-9440-03B75DC047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00700" y="180001"/>
            <a:ext cx="2985655" cy="6541475"/>
          </a:xfrm>
        </p:spPr>
        <p:txBody>
          <a:bodyPr lIns="90000" rIns="90000" anchor="ctr" anchorCtr="0">
            <a:noAutofit/>
          </a:bodyPr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5B952EB-0276-4F44-BA2F-3F1EB9DAF5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516" y="-77492"/>
            <a:ext cx="5673216" cy="70348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F2A6BC-5AEF-D34B-B2F5-47F2C58AFF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646" y="3356992"/>
            <a:ext cx="4515408" cy="314693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="" xmlns:a16="http://schemas.microsoft.com/office/drawing/2014/main" id="{C91CBD4D-1D44-AA4A-BD89-F7D76B011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7379" y="620689"/>
            <a:ext cx="2870676" cy="567183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342900" indent="0"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Insert Department if Required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DEC2B44-AA9E-0A4F-BC1B-7170DADE6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476672"/>
            <a:ext cx="198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9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94D56D-16F1-504C-85F5-69041C1E7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450" y="89378"/>
            <a:ext cx="7982904" cy="72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Insert Page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978A13D0-5FBA-404F-8190-931D5A034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50" y="984251"/>
            <a:ext cx="3953550" cy="519271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EE03DFE-0FA4-9441-A71D-561B2710C4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516" y="-77492"/>
            <a:ext cx="615162" cy="703488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="" xmlns:a16="http://schemas.microsoft.com/office/drawing/2014/main" id="{21063316-B1C1-6449-A329-2DF9203FAD01}"/>
              </a:ext>
            </a:extLst>
          </p:cNvPr>
          <p:cNvSpPr txBox="1">
            <a:spLocks/>
          </p:cNvSpPr>
          <p:nvPr userDrawn="1"/>
        </p:nvSpPr>
        <p:spPr>
          <a:xfrm>
            <a:off x="542647" y="6493719"/>
            <a:ext cx="1977126" cy="21754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50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CE3CEA01-B166-6540-AA82-E89EAD09E27D}"/>
              </a:ext>
            </a:extLst>
          </p:cNvPr>
          <p:cNvCxnSpPr>
            <a:cxnSpLocks/>
          </p:cNvCxnSpPr>
          <p:nvPr userDrawn="1"/>
        </p:nvCxnSpPr>
        <p:spPr>
          <a:xfrm>
            <a:off x="618450" y="6453336"/>
            <a:ext cx="790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4">
            <a:extLst>
              <a:ext uri="{FF2B5EF4-FFF2-40B4-BE49-F238E27FC236}">
                <a16:creationId xmlns="" xmlns:a16="http://schemas.microsoft.com/office/drawing/2014/main" id="{FB326306-B585-A74B-A428-14E37BD98D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96115" y="984143"/>
            <a:ext cx="3905239" cy="519282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D8F488D-CF87-5C4D-B4E4-166B3CD5C2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8604" y="6595825"/>
            <a:ext cx="356946" cy="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4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94D56D-16F1-504C-85F5-69041C1E7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450" y="89378"/>
            <a:ext cx="7982904" cy="72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Insert Page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978A13D0-5FBA-404F-8190-931D5A034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50" y="984251"/>
            <a:ext cx="3953550" cy="519271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EE03DFE-0FA4-9441-A71D-561B2710C4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516" y="-77492"/>
            <a:ext cx="615162" cy="703488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="" xmlns:a16="http://schemas.microsoft.com/office/drawing/2014/main" id="{21063316-B1C1-6449-A329-2DF9203FAD01}"/>
              </a:ext>
            </a:extLst>
          </p:cNvPr>
          <p:cNvSpPr txBox="1">
            <a:spLocks/>
          </p:cNvSpPr>
          <p:nvPr userDrawn="1"/>
        </p:nvSpPr>
        <p:spPr>
          <a:xfrm>
            <a:off x="542647" y="6493719"/>
            <a:ext cx="1977126" cy="21754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50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CE3CEA01-B166-6540-AA82-E89EAD09E27D}"/>
              </a:ext>
            </a:extLst>
          </p:cNvPr>
          <p:cNvCxnSpPr>
            <a:cxnSpLocks/>
          </p:cNvCxnSpPr>
          <p:nvPr userDrawn="1"/>
        </p:nvCxnSpPr>
        <p:spPr>
          <a:xfrm>
            <a:off x="618450" y="6453336"/>
            <a:ext cx="790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4">
            <a:extLst>
              <a:ext uri="{FF2B5EF4-FFF2-40B4-BE49-F238E27FC236}">
                <a16:creationId xmlns="" xmlns:a16="http://schemas.microsoft.com/office/drawing/2014/main" id="{FB326306-B585-A74B-A428-14E37BD98D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96116" y="984143"/>
            <a:ext cx="1890562" cy="251686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="" xmlns:a16="http://schemas.microsoft.com/office/drawing/2014/main" id="{94E67BFF-C584-C544-924A-CD0C6F9EB4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96116" y="3660097"/>
            <a:ext cx="1890562" cy="251686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="" xmlns:a16="http://schemas.microsoft.com/office/drawing/2014/main" id="{2F48D7D7-1D1B-4F4F-8B57-9E79590384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10793" y="984143"/>
            <a:ext cx="1890562" cy="251686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="" xmlns:a16="http://schemas.microsoft.com/office/drawing/2014/main" id="{07C1EB78-144D-874E-B783-E6ECF50477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0793" y="3660097"/>
            <a:ext cx="1890562" cy="251686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7E0F8F1-79A2-B340-BF37-EB44E0F20A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8604" y="6595825"/>
            <a:ext cx="356946" cy="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150A297-76E9-D042-917E-9551684FEC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450" y="89379"/>
            <a:ext cx="7983183" cy="452482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="" xmlns:a16="http://schemas.microsoft.com/office/drawing/2014/main" id="{7DF0A964-9392-CE47-BD19-AFABFF14BC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50" y="5268091"/>
            <a:ext cx="7982904" cy="908873"/>
          </a:xfrm>
        </p:spPr>
        <p:txBody>
          <a:bodyPr numCol="2" spcCol="180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DC7E855C-8CB8-F346-BA41-458AB3CD5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174" y="4725144"/>
            <a:ext cx="7983180" cy="43200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Insert Page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68852A6-0375-9647-BCB0-7CB0CDE12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516" y="-77492"/>
            <a:ext cx="615162" cy="703488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="" xmlns:a16="http://schemas.microsoft.com/office/drawing/2014/main" id="{20619A25-D4E7-6647-A2A6-AE29C3F8C5B6}"/>
              </a:ext>
            </a:extLst>
          </p:cNvPr>
          <p:cNvSpPr txBox="1">
            <a:spLocks/>
          </p:cNvSpPr>
          <p:nvPr userDrawn="1"/>
        </p:nvSpPr>
        <p:spPr>
          <a:xfrm>
            <a:off x="542647" y="6493719"/>
            <a:ext cx="1977126" cy="21754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50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051939E-68D1-AE4D-99FC-9F1C34072664}"/>
              </a:ext>
            </a:extLst>
          </p:cNvPr>
          <p:cNvCxnSpPr>
            <a:cxnSpLocks/>
          </p:cNvCxnSpPr>
          <p:nvPr userDrawn="1"/>
        </p:nvCxnSpPr>
        <p:spPr>
          <a:xfrm>
            <a:off x="618450" y="6453336"/>
            <a:ext cx="790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54F8370-0DC4-7243-82ED-75B3D9CD58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8604" y="6595825"/>
            <a:ext cx="356946" cy="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37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Photo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="" xmlns:a16="http://schemas.microsoft.com/office/drawing/2014/main" id="{7DF0A964-9392-CE47-BD19-AFABFF14BC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50" y="5268091"/>
            <a:ext cx="7982904" cy="908873"/>
          </a:xfrm>
        </p:spPr>
        <p:txBody>
          <a:bodyPr numCol="2" spcCol="180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DC7E855C-8CB8-F346-BA41-458AB3CD5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174" y="4725144"/>
            <a:ext cx="7983180" cy="43200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Insert Page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68852A6-0375-9647-BCB0-7CB0CDE12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516" y="-77492"/>
            <a:ext cx="615162" cy="703488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="" xmlns:a16="http://schemas.microsoft.com/office/drawing/2014/main" id="{20619A25-D4E7-6647-A2A6-AE29C3F8C5B6}"/>
              </a:ext>
            </a:extLst>
          </p:cNvPr>
          <p:cNvSpPr txBox="1">
            <a:spLocks/>
          </p:cNvSpPr>
          <p:nvPr userDrawn="1"/>
        </p:nvSpPr>
        <p:spPr>
          <a:xfrm>
            <a:off x="542647" y="6493719"/>
            <a:ext cx="1977126" cy="21754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50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051939E-68D1-AE4D-99FC-9F1C34072664}"/>
              </a:ext>
            </a:extLst>
          </p:cNvPr>
          <p:cNvCxnSpPr>
            <a:cxnSpLocks/>
          </p:cNvCxnSpPr>
          <p:nvPr userDrawn="1"/>
        </p:nvCxnSpPr>
        <p:spPr>
          <a:xfrm>
            <a:off x="618450" y="6453336"/>
            <a:ext cx="790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4">
            <a:extLst>
              <a:ext uri="{FF2B5EF4-FFF2-40B4-BE49-F238E27FC236}">
                <a16:creationId xmlns="" xmlns:a16="http://schemas.microsoft.com/office/drawing/2014/main" id="{5C7E26C9-5185-4D4E-82DC-A98466F6C0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450" y="89378"/>
            <a:ext cx="1857230" cy="2187494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="" xmlns:a16="http://schemas.microsoft.com/office/drawing/2014/main" id="{8637624E-4FCD-E547-BE88-9AA8026471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450" y="2434765"/>
            <a:ext cx="1857230" cy="217943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="" xmlns:a16="http://schemas.microsoft.com/office/drawing/2014/main" id="{279D473B-EBAF-8144-BC8A-F559121224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60341" y="89378"/>
            <a:ext cx="1857230" cy="2187494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="" xmlns:a16="http://schemas.microsoft.com/office/drawing/2014/main" id="{B254279C-A275-4244-A3A5-C878642220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60341" y="2434765"/>
            <a:ext cx="1857230" cy="217943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7" name="Picture Placeholder 4">
            <a:extLst>
              <a:ext uri="{FF2B5EF4-FFF2-40B4-BE49-F238E27FC236}">
                <a16:creationId xmlns="" xmlns:a16="http://schemas.microsoft.com/office/drawing/2014/main" id="{5306CE6B-B9F3-824E-ACA6-6F65748B28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02233" y="97153"/>
            <a:ext cx="1857230" cy="2187494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="" xmlns:a16="http://schemas.microsoft.com/office/drawing/2014/main" id="{E43C5953-04E4-E543-B4E2-168A8F7AF87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02233" y="2442540"/>
            <a:ext cx="1857230" cy="217943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="" xmlns:a16="http://schemas.microsoft.com/office/drawing/2014/main" id="{6A1EFC74-8F0B-9E48-94E8-FE079F0C7C3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44124" y="97153"/>
            <a:ext cx="1857230" cy="2187494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="" xmlns:a16="http://schemas.microsoft.com/office/drawing/2014/main" id="{F106F723-838B-1743-91F1-EA901D47E1E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44124" y="2442540"/>
            <a:ext cx="1857230" cy="217943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4438497-E6AD-FD4E-A7A0-4A5CBEA21E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8604" y="6595825"/>
            <a:ext cx="356946" cy="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65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="" xmlns:a16="http://schemas.microsoft.com/office/drawing/2014/main" id="{15B11BF9-C04D-CF46-86D1-124B0F2DFF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450" y="89379"/>
            <a:ext cx="7983183" cy="663209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053B990-5DC9-5D4E-BB88-A17B7681D9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516" y="-77492"/>
            <a:ext cx="615162" cy="703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06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hoto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053B990-5DC9-5D4E-BB88-A17B7681D9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516" y="-77492"/>
            <a:ext cx="615162" cy="7034884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="" xmlns:a16="http://schemas.microsoft.com/office/drawing/2014/main" id="{3C6D10E9-6EE3-B841-9197-91A3D9F07B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450" y="89378"/>
            <a:ext cx="1857230" cy="3187831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="" xmlns:a16="http://schemas.microsoft.com/office/drawing/2014/main" id="{6CE3CA61-9AB0-1F47-AA92-81BBBB6F6A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60341" y="89378"/>
            <a:ext cx="1857230" cy="3187831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F96B4568-62F5-9146-BDC2-FAF5EB6960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02233" y="97153"/>
            <a:ext cx="1857230" cy="3187831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="" xmlns:a16="http://schemas.microsoft.com/office/drawing/2014/main" id="{5A35C9EB-5341-CF4E-A616-7ED981EF8CD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44124" y="97153"/>
            <a:ext cx="1857230" cy="3187831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="" xmlns:a16="http://schemas.microsoft.com/office/drawing/2014/main" id="{0DB23B40-DC02-1844-B97E-3A4ED49B75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8450" y="3525870"/>
            <a:ext cx="1857230" cy="3187831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="" xmlns:a16="http://schemas.microsoft.com/office/drawing/2014/main" id="{10C9F1FB-7D08-2147-93D0-A8B8E35361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60341" y="3525870"/>
            <a:ext cx="1857230" cy="3187831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="" xmlns:a16="http://schemas.microsoft.com/office/drawing/2014/main" id="{47A7D6CB-4D13-8944-A494-DAB5A96E0DF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02233" y="3533645"/>
            <a:ext cx="1857230" cy="3187831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7" name="Picture Placeholder 4">
            <a:extLst>
              <a:ext uri="{FF2B5EF4-FFF2-40B4-BE49-F238E27FC236}">
                <a16:creationId xmlns="" xmlns:a16="http://schemas.microsoft.com/office/drawing/2014/main" id="{C0004D5F-4CEF-574F-8090-15FB2104F2C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44124" y="3533645"/>
            <a:ext cx="1857230" cy="3187831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38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AEFC107-8DE8-E142-960D-90B12A1FF8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72516" y="-77492"/>
            <a:ext cx="9289032" cy="703488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="" xmlns:a16="http://schemas.microsoft.com/office/drawing/2014/main" id="{396D5C39-7661-FC49-B34E-A4B37D46E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187" y="1228241"/>
            <a:ext cx="8037627" cy="4240786"/>
          </a:xfrm>
        </p:spPr>
        <p:txBody>
          <a:bodyPr anchor="ctr" anchorCtr="0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F1FE3C49-6010-9C43-A18A-D0358205CA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0012" y="616058"/>
            <a:ext cx="3917122" cy="571814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Insert Department If Required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F89F3560-1A44-CA40-B28B-F7376EDAD5C4}"/>
              </a:ext>
            </a:extLst>
          </p:cNvPr>
          <p:cNvCxnSpPr>
            <a:cxnSpLocks/>
          </p:cNvCxnSpPr>
          <p:nvPr userDrawn="1"/>
        </p:nvCxnSpPr>
        <p:spPr>
          <a:xfrm>
            <a:off x="553187" y="6453336"/>
            <a:ext cx="80439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E686DDE-8C24-074E-9244-061863EE73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476672"/>
            <a:ext cx="1981200" cy="7112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6AA6F6E-DD0C-CD48-89A8-0BD29BBB1969}"/>
              </a:ext>
            </a:extLst>
          </p:cNvPr>
          <p:cNvSpPr txBox="1">
            <a:spLocks/>
          </p:cNvSpPr>
          <p:nvPr userDrawn="1"/>
        </p:nvSpPr>
        <p:spPr>
          <a:xfrm>
            <a:off x="553187" y="6028176"/>
            <a:ext cx="6984777" cy="432048"/>
          </a:xfrm>
          <a:prstGeom prst="rect">
            <a:avLst/>
          </a:prstGeom>
        </p:spPr>
        <p:txBody>
          <a:bodyPr vert="horz" lIns="90000" tIns="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1200" dirty="0"/>
              <a:t>Making Sense of Changing Seas for a Sustainable Future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5660AE3-C7CD-B24F-B714-8625DD4275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12292" y="6135143"/>
            <a:ext cx="2043382" cy="2043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6BCAB52-0ADB-5D4E-AED6-B06650E765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0154" y="6548461"/>
            <a:ext cx="6604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5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-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 title="INSERT IMAGE">
            <a:extLst>
              <a:ext uri="{FF2B5EF4-FFF2-40B4-BE49-F238E27FC236}">
                <a16:creationId xmlns="" xmlns:a16="http://schemas.microsoft.com/office/drawing/2014/main" id="{3C967551-8274-624A-9440-03B75DC047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00700" y="180001"/>
            <a:ext cx="2985655" cy="6541475"/>
          </a:xfrm>
        </p:spPr>
        <p:txBody>
          <a:bodyPr lIns="90000" rIns="90000" anchor="ctr" anchorCtr="0">
            <a:noAutofit/>
          </a:bodyPr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5B952EB-0276-4F44-BA2F-3F1EB9DAF5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516" y="-77492"/>
            <a:ext cx="5673216" cy="70348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F2A6BC-5AEF-D34B-B2F5-47F2C58AFF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646" y="3356992"/>
            <a:ext cx="4515408" cy="238760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1EA23C6-2373-6C42-85EB-A7CC9843D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646" y="5836668"/>
            <a:ext cx="4515408" cy="66726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Insert Presentation Subtitle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="" xmlns:a16="http://schemas.microsoft.com/office/drawing/2014/main" id="{C91CBD4D-1D44-AA4A-BD89-F7D76B011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7379" y="620689"/>
            <a:ext cx="2870676" cy="567183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342900" indent="0"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Insert Department if Required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06641F8-1F31-FE4C-92CD-66ADFE7926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476672"/>
            <a:ext cx="198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1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- Title, Subtitle and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 title="INSERT IMAGE">
            <a:extLst>
              <a:ext uri="{FF2B5EF4-FFF2-40B4-BE49-F238E27FC236}">
                <a16:creationId xmlns="" xmlns:a16="http://schemas.microsoft.com/office/drawing/2014/main" id="{3C967551-8274-624A-9440-03B75DC047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00700" y="180001"/>
            <a:ext cx="2985655" cy="6541475"/>
          </a:xfrm>
        </p:spPr>
        <p:txBody>
          <a:bodyPr lIns="90000" rIns="90000" anchor="ctr" anchorCtr="0">
            <a:noAutofit/>
          </a:bodyPr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5B952EB-0276-4F44-BA2F-3F1EB9DAF5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516" y="-77492"/>
            <a:ext cx="5673216" cy="70348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F2A6BC-5AEF-D34B-B2F5-47F2C58AFF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646" y="2820962"/>
            <a:ext cx="4515408" cy="238760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1EA23C6-2373-6C42-85EB-A7CC9843D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646" y="5301208"/>
            <a:ext cx="4515408" cy="443384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Insert Presentation Subtitle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="" xmlns:a16="http://schemas.microsoft.com/office/drawing/2014/main" id="{C91CBD4D-1D44-AA4A-BD89-F7D76B011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7379" y="620689"/>
            <a:ext cx="2870676" cy="567183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342900" indent="0"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Insert Department if Required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672316B-21AF-F545-8BBD-6D5F820E9E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2925" y="5837238"/>
            <a:ext cx="4515129" cy="6667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Presenter Name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02C6EBA-8FE5-FF4F-A37E-2F4282E803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476672"/>
            <a:ext cx="198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8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AEFC107-8DE8-E142-960D-90B12A1FF8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3329862" y="-77492"/>
            <a:ext cx="5886654" cy="703488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="" xmlns:a16="http://schemas.microsoft.com/office/drawing/2014/main" id="{396D5C39-7661-FC49-B34E-A4B37D46E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508" y="1228241"/>
            <a:ext cx="4749942" cy="4240787"/>
          </a:xfrm>
        </p:spPr>
        <p:txBody>
          <a:bodyPr anchor="ctr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3510A4D-599B-D045-9A7B-A5FA5C9955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476672"/>
            <a:ext cx="198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2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32EDA0-DBF4-7E45-B499-17841F8C8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450" y="89378"/>
            <a:ext cx="7982904" cy="72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Insert Page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B8952E66-040D-8B43-A535-E21EBED6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450" y="984250"/>
            <a:ext cx="7982904" cy="51927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18B014A-88A3-B74D-B974-45935869FA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516" y="-77492"/>
            <a:ext cx="615162" cy="7034884"/>
          </a:xfrm>
          <a:prstGeom prst="rect">
            <a:avLst/>
          </a:prstGeom>
        </p:spPr>
      </p:pic>
      <p:sp>
        <p:nvSpPr>
          <p:cNvPr id="19" name="Slide Number Placeholder 4">
            <a:extLst>
              <a:ext uri="{FF2B5EF4-FFF2-40B4-BE49-F238E27FC236}">
                <a16:creationId xmlns="" xmlns:a16="http://schemas.microsoft.com/office/drawing/2014/main" id="{97B76781-1980-6F49-8CCC-8682BE54017D}"/>
              </a:ext>
            </a:extLst>
          </p:cNvPr>
          <p:cNvSpPr txBox="1">
            <a:spLocks/>
          </p:cNvSpPr>
          <p:nvPr userDrawn="1"/>
        </p:nvSpPr>
        <p:spPr>
          <a:xfrm>
            <a:off x="542647" y="6493719"/>
            <a:ext cx="1977126" cy="21754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50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05FBE4D-298B-BA4F-AB22-68A9EF92283B}"/>
              </a:ext>
            </a:extLst>
          </p:cNvPr>
          <p:cNvCxnSpPr>
            <a:cxnSpLocks/>
          </p:cNvCxnSpPr>
          <p:nvPr userDrawn="1"/>
        </p:nvCxnSpPr>
        <p:spPr>
          <a:xfrm>
            <a:off x="618450" y="6453336"/>
            <a:ext cx="790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E8151F9-3B99-6F40-90CE-CB8F7249FE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8604" y="6595825"/>
            <a:ext cx="356946" cy="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6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32EDA0-DBF4-7E45-B499-17841F8C8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174" y="89378"/>
            <a:ext cx="7983180" cy="72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Insert 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4A9CC1-793F-AA40-86B1-A1662273EA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450" y="984250"/>
            <a:ext cx="7982904" cy="5192713"/>
          </a:xfrm>
        </p:spPr>
        <p:txBody>
          <a:bodyPr numCol="2" spcCol="180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8EAEF16-BB58-D04C-9E4B-EA4ABA773D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516" y="-77492"/>
            <a:ext cx="615162" cy="703488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="" xmlns:a16="http://schemas.microsoft.com/office/drawing/2014/main" id="{1337245B-8549-1049-BB4E-4DE46181DAA4}"/>
              </a:ext>
            </a:extLst>
          </p:cNvPr>
          <p:cNvSpPr txBox="1">
            <a:spLocks/>
          </p:cNvSpPr>
          <p:nvPr userDrawn="1"/>
        </p:nvSpPr>
        <p:spPr>
          <a:xfrm>
            <a:off x="542647" y="6493719"/>
            <a:ext cx="1977126" cy="21754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50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690B5A3-54D1-0244-82B5-393DA48EA404}"/>
              </a:ext>
            </a:extLst>
          </p:cNvPr>
          <p:cNvCxnSpPr>
            <a:cxnSpLocks/>
          </p:cNvCxnSpPr>
          <p:nvPr userDrawn="1"/>
        </p:nvCxnSpPr>
        <p:spPr>
          <a:xfrm>
            <a:off x="618450" y="6453336"/>
            <a:ext cx="790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A3C3CE1-4FE0-534D-BEB6-8652D2DFEB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8604" y="6595825"/>
            <a:ext cx="356946" cy="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32EDA0-DBF4-7E45-B499-17841F8C8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450" y="89378"/>
            <a:ext cx="7982904" cy="72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Insert 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1CC7F06-9A53-A34B-9B12-19EC89EEF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450" y="984249"/>
            <a:ext cx="7982904" cy="5192713"/>
          </a:xfrm>
        </p:spPr>
        <p:txBody>
          <a:bodyPr numCol="3" spcCol="180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C74B688-EDD1-4248-AD90-2A58443F9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516" y="-77492"/>
            <a:ext cx="615162" cy="7034884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="" xmlns:a16="http://schemas.microsoft.com/office/drawing/2014/main" id="{9E84D83E-75B9-4F42-9F9F-AE9A70997986}"/>
              </a:ext>
            </a:extLst>
          </p:cNvPr>
          <p:cNvSpPr txBox="1">
            <a:spLocks/>
          </p:cNvSpPr>
          <p:nvPr userDrawn="1"/>
        </p:nvSpPr>
        <p:spPr>
          <a:xfrm>
            <a:off x="542647" y="6493719"/>
            <a:ext cx="1977126" cy="21754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50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A91524EE-4B79-6F46-8293-E3F3FDE2B9BF}"/>
              </a:ext>
            </a:extLst>
          </p:cNvPr>
          <p:cNvCxnSpPr>
            <a:cxnSpLocks/>
          </p:cNvCxnSpPr>
          <p:nvPr userDrawn="1"/>
        </p:nvCxnSpPr>
        <p:spPr>
          <a:xfrm>
            <a:off x="618450" y="6453336"/>
            <a:ext cx="790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02F8D22-A61F-784E-A889-C93FF579BC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8604" y="6595825"/>
            <a:ext cx="356946" cy="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3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94D56D-16F1-504C-85F5-69041C1E7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450" y="89378"/>
            <a:ext cx="7982904" cy="72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Insert Page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3AA8531E-CFCF-EE41-9E41-2D534E84C2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450" y="984143"/>
            <a:ext cx="3817744" cy="5192511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978A13D0-5FBA-404F-8190-931D5A034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0" y="984251"/>
            <a:ext cx="4029075" cy="519271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6A58DFD-25F1-FE40-B653-F8D508D472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516" y="-77492"/>
            <a:ext cx="615162" cy="7034884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="" xmlns:a16="http://schemas.microsoft.com/office/drawing/2014/main" id="{A24F26E6-1627-A546-B435-0E1B46EF1307}"/>
              </a:ext>
            </a:extLst>
          </p:cNvPr>
          <p:cNvSpPr txBox="1">
            <a:spLocks/>
          </p:cNvSpPr>
          <p:nvPr userDrawn="1"/>
        </p:nvSpPr>
        <p:spPr>
          <a:xfrm>
            <a:off x="542647" y="6493719"/>
            <a:ext cx="1977126" cy="21754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50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F8E52182-0764-7D4B-8561-997D3D266431}"/>
              </a:ext>
            </a:extLst>
          </p:cNvPr>
          <p:cNvCxnSpPr>
            <a:cxnSpLocks/>
          </p:cNvCxnSpPr>
          <p:nvPr userDrawn="1"/>
        </p:nvCxnSpPr>
        <p:spPr>
          <a:xfrm>
            <a:off x="618450" y="6453336"/>
            <a:ext cx="790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1F78D6F-5961-A54C-B22C-1C25C50A9F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8604" y="6595825"/>
            <a:ext cx="356946" cy="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3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Mont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94D56D-16F1-504C-85F5-69041C1E7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450" y="89378"/>
            <a:ext cx="7982904" cy="72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Insert Page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3AA8531E-CFCF-EE41-9E41-2D534E84C2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451" y="984143"/>
            <a:ext cx="1847316" cy="251686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978A13D0-5FBA-404F-8190-931D5A034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0" y="984251"/>
            <a:ext cx="4029075" cy="519271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6A58DFD-25F1-FE40-B653-F8D508D472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516" y="-77492"/>
            <a:ext cx="615162" cy="7034884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="" xmlns:a16="http://schemas.microsoft.com/office/drawing/2014/main" id="{A24F26E6-1627-A546-B435-0E1B46EF1307}"/>
              </a:ext>
            </a:extLst>
          </p:cNvPr>
          <p:cNvSpPr txBox="1">
            <a:spLocks/>
          </p:cNvSpPr>
          <p:nvPr userDrawn="1"/>
        </p:nvSpPr>
        <p:spPr>
          <a:xfrm>
            <a:off x="542647" y="6493719"/>
            <a:ext cx="1977126" cy="21754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50" b="0" i="0" dirty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F8E52182-0764-7D4B-8561-997D3D266431}"/>
              </a:ext>
            </a:extLst>
          </p:cNvPr>
          <p:cNvCxnSpPr>
            <a:cxnSpLocks/>
          </p:cNvCxnSpPr>
          <p:nvPr userDrawn="1"/>
        </p:nvCxnSpPr>
        <p:spPr>
          <a:xfrm>
            <a:off x="618450" y="6453336"/>
            <a:ext cx="790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="" xmlns:a16="http://schemas.microsoft.com/office/drawing/2014/main" id="{9EB503B9-4E02-9A48-9D6B-F7728F36F6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451" y="3660097"/>
            <a:ext cx="1847316" cy="251686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="" xmlns:a16="http://schemas.microsoft.com/office/drawing/2014/main" id="{D4E19A53-AB24-5E4A-A220-34B3652388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95225" y="984143"/>
            <a:ext cx="1847316" cy="251686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="" xmlns:a16="http://schemas.microsoft.com/office/drawing/2014/main" id="{B79801DB-1046-F84F-98CE-98A652B5FC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95225" y="3660097"/>
            <a:ext cx="1847316" cy="251686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37566F1-B907-CA48-B7FB-72EFFC9DA0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8604" y="6595825"/>
            <a:ext cx="356946" cy="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8D10595-5D77-6B49-A147-77E19FC44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46" y="89378"/>
            <a:ext cx="8058708" cy="720000"/>
          </a:xfrm>
          <a:prstGeom prst="rect">
            <a:avLst/>
          </a:prstGeom>
        </p:spPr>
        <p:txBody>
          <a:bodyPr vert="horz" lIns="9000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77A8DF-1C4C-D74E-978D-7A4A60D26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646" y="980728"/>
            <a:ext cx="8058708" cy="519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036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9" r:id="rId3"/>
    <p:sldLayoutId id="2147483656" r:id="rId4"/>
    <p:sldLayoutId id="2147483651" r:id="rId5"/>
    <p:sldLayoutId id="2147483653" r:id="rId6"/>
    <p:sldLayoutId id="2147483654" r:id="rId7"/>
    <p:sldLayoutId id="2147483650" r:id="rId8"/>
    <p:sldLayoutId id="2147483661" r:id="rId9"/>
    <p:sldLayoutId id="2147483652" r:id="rId10"/>
    <p:sldLayoutId id="2147483662" r:id="rId11"/>
    <p:sldLayoutId id="2147483655" r:id="rId12"/>
    <p:sldLayoutId id="2147483663" r:id="rId13"/>
    <p:sldLayoutId id="2147483657" r:id="rId14"/>
    <p:sldLayoutId id="2147483664" r:id="rId15"/>
    <p:sldLayoutId id="2147483658" r:id="rId1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600" kern="1200" baseline="0">
          <a:solidFill>
            <a:schemeClr val="accent3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600" kern="1200" baseline="0">
          <a:solidFill>
            <a:schemeClr val="accent3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D3910478-04BB-004D-9E24-F54A6ECAB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2132856"/>
            <a:ext cx="5328592" cy="4437112"/>
          </a:xfrm>
        </p:spPr>
        <p:txBody>
          <a:bodyPr/>
          <a:lstStyle/>
          <a:p>
            <a:pPr algn="ctr"/>
            <a:r>
              <a:rPr lang="en-GB" sz="2800" b="1" dirty="0">
                <a:solidFill>
                  <a:srgbClr val="FFFF00"/>
                </a:solidFill>
              </a:rPr>
              <a:t>Mechanisms for late 20</a:t>
            </a:r>
            <a:r>
              <a:rPr lang="en-GB" sz="2800" b="1" baseline="30000" dirty="0">
                <a:solidFill>
                  <a:srgbClr val="FFFF00"/>
                </a:solidFill>
              </a:rPr>
              <a:t>th</a:t>
            </a:r>
            <a:r>
              <a:rPr lang="en-GB" sz="2800" b="1" dirty="0">
                <a:solidFill>
                  <a:srgbClr val="FFFF00"/>
                </a:solidFill>
              </a:rPr>
              <a:t> and early 21</a:t>
            </a:r>
            <a:r>
              <a:rPr lang="en-GB" sz="2800" b="1" baseline="30000" dirty="0">
                <a:solidFill>
                  <a:srgbClr val="FFFF00"/>
                </a:solidFill>
              </a:rPr>
              <a:t>st</a:t>
            </a:r>
            <a:r>
              <a:rPr lang="en-GB" sz="2800" b="1" dirty="0">
                <a:solidFill>
                  <a:srgbClr val="FFFF00"/>
                </a:solidFill>
              </a:rPr>
              <a:t> Century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 smtClean="0">
                <a:solidFill>
                  <a:srgbClr val="FFFF00"/>
                </a:solidFill>
              </a:rPr>
              <a:t>decadal AMOC changes </a:t>
            </a:r>
            <a:br>
              <a:rPr lang="en-GB" sz="2800" b="1" dirty="0" smtClean="0">
                <a:solidFill>
                  <a:srgbClr val="FFFF00"/>
                </a:solidFill>
              </a:rPr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US" sz="2000" b="1" dirty="0"/>
              <a:t>Alex Megann, Adam Blaker, Simon Josey, Adrian New and Bablu </a:t>
            </a:r>
            <a:r>
              <a:rPr lang="en-US" sz="2000" b="1" dirty="0" smtClean="0"/>
              <a:t>Sinha</a:t>
            </a:r>
            <a:br>
              <a:rPr lang="en-US" sz="2000" b="1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National Oceanography Centre, Southampton, </a:t>
            </a:r>
            <a:r>
              <a:rPr lang="en-US" sz="2000" dirty="0" smtClean="0"/>
              <a:t>UK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de-DE" sz="2000" dirty="0"/>
              <a:t> EGU2020-1384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476672"/>
            <a:ext cx="795612" cy="8014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24128" y="6273225"/>
            <a:ext cx="3147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(c) Authors. All rights reserved. </a:t>
            </a:r>
            <a:br>
              <a:rPr lang="en-US" sz="1600" dirty="0"/>
            </a:b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114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36B0E1E-DB54-0240-A718-0B80AB3C08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552" y="188640"/>
            <a:ext cx="7920880" cy="3269456"/>
          </a:xfrm>
        </p:spPr>
        <p:txBody>
          <a:bodyPr>
            <a:noAutofit/>
          </a:bodyPr>
          <a:lstStyle/>
          <a:p>
            <a:pPr marL="342900" lvl="1" indent="0" algn="ctr">
              <a:buNone/>
            </a:pPr>
            <a:r>
              <a:rPr lang="en-GB" b="1" dirty="0" smtClean="0">
                <a:solidFill>
                  <a:srgbClr val="0070C0"/>
                </a:solidFill>
              </a:rPr>
              <a:t>Introduction</a:t>
            </a:r>
          </a:p>
          <a:p>
            <a:pPr lvl="1" algn="just"/>
            <a:r>
              <a:rPr lang="en-GB" sz="1400" dirty="0" smtClean="0">
                <a:solidFill>
                  <a:srgbClr val="0070C0"/>
                </a:solidFill>
              </a:rPr>
              <a:t>Smeed </a:t>
            </a:r>
            <a:r>
              <a:rPr lang="en-GB" sz="1400" dirty="0">
                <a:solidFill>
                  <a:srgbClr val="0070C0"/>
                </a:solidFill>
              </a:rPr>
              <a:t>et al (2018) use observations from the RAPID array to infer that the AMOC </a:t>
            </a:r>
            <a:r>
              <a:rPr lang="en-GB" sz="1400" dirty="0" smtClean="0">
                <a:solidFill>
                  <a:srgbClr val="0070C0"/>
                </a:solidFill>
              </a:rPr>
              <a:t>at 26°N has </a:t>
            </a:r>
            <a:r>
              <a:rPr lang="en-GB" sz="1400" dirty="0">
                <a:solidFill>
                  <a:srgbClr val="0070C0"/>
                </a:solidFill>
              </a:rPr>
              <a:t>declined by about </a:t>
            </a:r>
            <a:r>
              <a:rPr lang="en-GB" sz="1400" dirty="0" smtClean="0">
                <a:solidFill>
                  <a:srgbClr val="0070C0"/>
                </a:solidFill>
              </a:rPr>
              <a:t>3 Sv </a:t>
            </a:r>
            <a:r>
              <a:rPr lang="en-GB" sz="1400" dirty="0">
                <a:solidFill>
                  <a:srgbClr val="0070C0"/>
                </a:solidFill>
              </a:rPr>
              <a:t>since 2008. </a:t>
            </a:r>
          </a:p>
          <a:p>
            <a:pPr lvl="1" algn="just"/>
            <a:r>
              <a:rPr lang="en-GB" sz="1400" dirty="0" smtClean="0">
                <a:solidFill>
                  <a:srgbClr val="0070C0"/>
                </a:solidFill>
              </a:rPr>
              <a:t>Proxy </a:t>
            </a:r>
            <a:r>
              <a:rPr lang="en-GB" sz="1400" dirty="0">
                <a:solidFill>
                  <a:srgbClr val="0070C0"/>
                </a:solidFill>
              </a:rPr>
              <a:t>data (e.g. Delworth et al, 2016) </a:t>
            </a:r>
            <a:r>
              <a:rPr lang="en-GB" sz="1400" dirty="0" smtClean="0">
                <a:solidFill>
                  <a:srgbClr val="0070C0"/>
                </a:solidFill>
              </a:rPr>
              <a:t>suggest </a:t>
            </a:r>
            <a:r>
              <a:rPr lang="en-GB" sz="1400" dirty="0">
                <a:solidFill>
                  <a:srgbClr val="0070C0"/>
                </a:solidFill>
              </a:rPr>
              <a:t>that the AMOC was previously </a:t>
            </a:r>
            <a:r>
              <a:rPr lang="en-GB" sz="1400" dirty="0" smtClean="0">
                <a:solidFill>
                  <a:srgbClr val="0070C0"/>
                </a:solidFill>
              </a:rPr>
              <a:t>strengthening from the 1970s up </a:t>
            </a:r>
            <a:r>
              <a:rPr lang="en-GB" sz="1400" dirty="0">
                <a:solidFill>
                  <a:srgbClr val="0070C0"/>
                </a:solidFill>
              </a:rPr>
              <a:t>to a maximum </a:t>
            </a:r>
            <a:r>
              <a:rPr lang="en-GB" sz="1400" dirty="0" smtClean="0">
                <a:solidFill>
                  <a:srgbClr val="0070C0"/>
                </a:solidFill>
              </a:rPr>
              <a:t>in the 1990s.</a:t>
            </a:r>
            <a:endParaRPr lang="en-GB" sz="1400" dirty="0">
              <a:solidFill>
                <a:srgbClr val="0070C0"/>
              </a:solidFill>
            </a:endParaRPr>
          </a:p>
          <a:p>
            <a:pPr lvl="1" algn="just"/>
            <a:r>
              <a:rPr lang="en-GB" sz="1400" dirty="0">
                <a:solidFill>
                  <a:srgbClr val="0070C0"/>
                </a:solidFill>
              </a:rPr>
              <a:t>Can we </a:t>
            </a:r>
            <a:r>
              <a:rPr lang="en-GB" sz="1400" dirty="0" smtClean="0">
                <a:solidFill>
                  <a:srgbClr val="0070C0"/>
                </a:solidFill>
              </a:rPr>
              <a:t>use model simulations to identify </a:t>
            </a:r>
            <a:r>
              <a:rPr lang="en-GB" sz="1400" dirty="0">
                <a:solidFill>
                  <a:srgbClr val="0070C0"/>
                </a:solidFill>
              </a:rPr>
              <a:t>a physical mechanism </a:t>
            </a:r>
            <a:r>
              <a:rPr lang="en-GB" sz="1400" dirty="0" smtClean="0">
                <a:solidFill>
                  <a:srgbClr val="0070C0"/>
                </a:solidFill>
              </a:rPr>
              <a:t>for </a:t>
            </a:r>
            <a:r>
              <a:rPr lang="en-GB" sz="1400" dirty="0">
                <a:solidFill>
                  <a:srgbClr val="0070C0"/>
                </a:solidFill>
              </a:rPr>
              <a:t>the increase in the late 20</a:t>
            </a:r>
            <a:r>
              <a:rPr lang="en-GB" sz="1400" baseline="30000" dirty="0">
                <a:solidFill>
                  <a:srgbClr val="0070C0"/>
                </a:solidFill>
              </a:rPr>
              <a:t>th</a:t>
            </a:r>
            <a:r>
              <a:rPr lang="en-GB" sz="1400" dirty="0">
                <a:solidFill>
                  <a:srgbClr val="0070C0"/>
                </a:solidFill>
              </a:rPr>
              <a:t> Century, and the decrease since </a:t>
            </a:r>
            <a:r>
              <a:rPr lang="en-GB" sz="1400" dirty="0" smtClean="0">
                <a:solidFill>
                  <a:srgbClr val="0070C0"/>
                </a:solidFill>
              </a:rPr>
              <a:t>then? Can we predict future AMOC changes with any skill?</a:t>
            </a:r>
            <a:endParaRPr lang="en-GB" sz="1400" dirty="0">
              <a:solidFill>
                <a:srgbClr val="0070C0"/>
              </a:solidFill>
            </a:endParaRPr>
          </a:p>
          <a:p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636B0E1E-DB54-0240-A718-0B80AB3C0865}"/>
              </a:ext>
            </a:extLst>
          </p:cNvPr>
          <p:cNvSpPr txBox="1">
            <a:spLocks/>
          </p:cNvSpPr>
          <p:nvPr/>
        </p:nvSpPr>
        <p:spPr>
          <a:xfrm>
            <a:off x="899592" y="3288507"/>
            <a:ext cx="7560840" cy="3020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Model description and experimental strategy</a:t>
            </a:r>
          </a:p>
          <a:p>
            <a:r>
              <a:rPr lang="en-GB" sz="1400" dirty="0" smtClean="0">
                <a:solidFill>
                  <a:srgbClr val="0070C0"/>
                </a:solidFill>
              </a:rPr>
              <a:t>GO6 1/4° global NEMO v3.6 / CICE 5.2.1 configuration</a:t>
            </a:r>
          </a:p>
          <a:p>
            <a:r>
              <a:rPr lang="en-GB" sz="1400" dirty="0" smtClean="0">
                <a:solidFill>
                  <a:srgbClr val="0070C0"/>
                </a:solidFill>
              </a:rPr>
              <a:t>Integrations supported under the NERC Atlantic Climate System Integrated Study (ACSIS) programme</a:t>
            </a:r>
          </a:p>
          <a:p>
            <a:pPr algn="just"/>
            <a:r>
              <a:rPr lang="en-GB" sz="1400" dirty="0" smtClean="0">
                <a:solidFill>
                  <a:srgbClr val="0070C0"/>
                </a:solidFill>
              </a:rPr>
              <a:t>To relate AMOC changes more robustly to changes in surface forcing, we use a range of surface forcing datasets to reduce uncertainty, and have integrated each from 1958 to as close as possible to present day: </a:t>
            </a:r>
            <a:r>
              <a:rPr lang="en-US" sz="1400" b="1" dirty="0" smtClean="0">
                <a:solidFill>
                  <a:srgbClr val="0070C0"/>
                </a:solidFill>
              </a:rPr>
              <a:t>CORE2</a:t>
            </a:r>
            <a:r>
              <a:rPr lang="en-US" sz="1400" dirty="0" smtClean="0">
                <a:solidFill>
                  <a:srgbClr val="0070C0"/>
                </a:solidFill>
              </a:rPr>
              <a:t> (1958-2007);  </a:t>
            </a:r>
            <a:r>
              <a:rPr lang="en-US" sz="1400" b="1" dirty="0" smtClean="0">
                <a:solidFill>
                  <a:srgbClr val="0070C0"/>
                </a:solidFill>
              </a:rPr>
              <a:t>DFS5.2</a:t>
            </a:r>
            <a:r>
              <a:rPr lang="en-US" sz="1400" dirty="0" smtClean="0">
                <a:solidFill>
                  <a:srgbClr val="0070C0"/>
                </a:solidFill>
              </a:rPr>
              <a:t> (1958-2015); and </a:t>
            </a:r>
            <a:r>
              <a:rPr lang="en-US" sz="1400" b="1" dirty="0" smtClean="0">
                <a:solidFill>
                  <a:srgbClr val="0070C0"/>
                </a:solidFill>
              </a:rPr>
              <a:t>JRA55</a:t>
            </a:r>
            <a:r>
              <a:rPr lang="en-US" sz="1400" dirty="0" smtClean="0">
                <a:solidFill>
                  <a:srgbClr val="0070C0"/>
                </a:solidFill>
              </a:rPr>
              <a:t> (1958-2018)</a:t>
            </a:r>
          </a:p>
          <a:p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636B0E1E-DB54-0240-A718-0B80AB3C086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42687" y="2492896"/>
            <a:ext cx="3604866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 indent="0" algn="just">
              <a:buNone/>
            </a:pPr>
            <a:r>
              <a:rPr lang="en-GB" sz="1200" b="1" dirty="0" smtClean="0">
                <a:solidFill>
                  <a:srgbClr val="0070C0"/>
                </a:solidFill>
              </a:rPr>
              <a:t>AMOC indices at 26°N and 45°N</a:t>
            </a:r>
          </a:p>
          <a:p>
            <a:pPr marL="342900" lvl="1" indent="0" algn="just">
              <a:buNone/>
            </a:pPr>
            <a:endParaRPr lang="en-GB" sz="1200" b="1" dirty="0" smtClean="0">
              <a:solidFill>
                <a:srgbClr val="0070C0"/>
              </a:solidFill>
            </a:endParaRPr>
          </a:p>
          <a:p>
            <a:endParaRPr lang="en-US" sz="12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44" y="980728"/>
            <a:ext cx="4424509" cy="1588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C9FDA3-D43E-7C42-B25D-236D8E18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258506"/>
            <a:ext cx="4745638" cy="428446"/>
          </a:xfrm>
        </p:spPr>
        <p:txBody>
          <a:bodyPr anchor="ctr"/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AMOC time evolution and surface forcing</a:t>
            </a:r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73" y="3140968"/>
            <a:ext cx="5388939" cy="309240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DEFD13BB-2969-DE4D-8ED8-D484573367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84168" y="5301208"/>
            <a:ext cx="2508793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 smtClean="0">
                <a:solidFill>
                  <a:srgbClr val="0070C0"/>
                </a:solidFill>
              </a:rPr>
              <a:t>Regionally integrated buoyancy losses (in kg s</a:t>
            </a:r>
            <a:r>
              <a:rPr lang="en-US" sz="1200" b="1" baseline="30000" dirty="0" smtClean="0">
                <a:solidFill>
                  <a:srgbClr val="0070C0"/>
                </a:solidFill>
              </a:rPr>
              <a:t>-1</a:t>
            </a:r>
            <a:r>
              <a:rPr lang="en-US" sz="1200" b="1" dirty="0" smtClean="0">
                <a:solidFill>
                  <a:srgbClr val="0070C0"/>
                </a:solidFill>
              </a:rPr>
              <a:t>) in subpolar North </a:t>
            </a:r>
            <a:r>
              <a:rPr lang="en-US" sz="1200" b="1" smtClean="0">
                <a:solidFill>
                  <a:srgbClr val="0070C0"/>
                </a:solidFill>
              </a:rPr>
              <a:t>Atlantic.</a:t>
            </a:r>
            <a:endParaRPr lang="en-US" sz="1200" b="1" dirty="0" smtClean="0">
              <a:solidFill>
                <a:srgbClr val="0070C0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636B0E1E-DB54-0240-A718-0B80AB3C0865}"/>
              </a:ext>
            </a:extLst>
          </p:cNvPr>
          <p:cNvSpPr txBox="1">
            <a:spLocks/>
          </p:cNvSpPr>
          <p:nvPr/>
        </p:nvSpPr>
        <p:spPr>
          <a:xfrm>
            <a:off x="5778208" y="980728"/>
            <a:ext cx="3114272" cy="5469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en-GB" sz="1400" dirty="0" smtClean="0">
                <a:solidFill>
                  <a:srgbClr val="0070C0"/>
                </a:solidFill>
              </a:rPr>
              <a:t>Buoyancy loss through cooling from Irminger Sea shows similar time evolution to overturning at 45°N</a:t>
            </a:r>
            <a:r>
              <a:rPr lang="en-GB" sz="1400" dirty="0">
                <a:solidFill>
                  <a:srgbClr val="0070C0"/>
                </a:solidFill>
              </a:rPr>
              <a:t>.</a:t>
            </a:r>
            <a:endParaRPr lang="en-GB" sz="1400" dirty="0" smtClean="0">
              <a:solidFill>
                <a:srgbClr val="0070C0"/>
              </a:solidFill>
            </a:endParaRPr>
          </a:p>
          <a:p>
            <a:pPr lvl="1" algn="just"/>
            <a:r>
              <a:rPr lang="en-GB" sz="1400" dirty="0" smtClean="0">
                <a:solidFill>
                  <a:srgbClr val="0070C0"/>
                </a:solidFill>
              </a:rPr>
              <a:t>Lab Sea heat </a:t>
            </a:r>
            <a:r>
              <a:rPr lang="en-GB" sz="1400" dirty="0">
                <a:solidFill>
                  <a:srgbClr val="0070C0"/>
                </a:solidFill>
              </a:rPr>
              <a:t>loss is </a:t>
            </a:r>
            <a:r>
              <a:rPr lang="en-GB" sz="1400" dirty="0" smtClean="0">
                <a:solidFill>
                  <a:srgbClr val="0070C0"/>
                </a:solidFill>
              </a:rPr>
              <a:t>about </a:t>
            </a:r>
            <a:r>
              <a:rPr lang="en-GB" sz="1400" dirty="0">
                <a:solidFill>
                  <a:srgbClr val="0070C0"/>
                </a:solidFill>
              </a:rPr>
              <a:t>half the rate seen in Irminger Sea. </a:t>
            </a:r>
            <a:r>
              <a:rPr lang="en-GB" sz="1400" dirty="0" smtClean="0">
                <a:solidFill>
                  <a:srgbClr val="0070C0"/>
                </a:solidFill>
              </a:rPr>
              <a:t>and only later decline occurs.</a:t>
            </a:r>
          </a:p>
          <a:p>
            <a:pPr lvl="1" algn="just"/>
            <a:r>
              <a:rPr lang="en-GB" sz="1400" dirty="0" smtClean="0">
                <a:solidFill>
                  <a:srgbClr val="0070C0"/>
                </a:solidFill>
              </a:rPr>
              <a:t>FW fluxes have negligible contribution, as do fluxes in Nordic Seas.</a:t>
            </a:r>
          </a:p>
          <a:p>
            <a:pPr lvl="1" algn="just"/>
            <a:endParaRPr lang="en-GB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636B0E1E-DB54-0240-A718-0B80AB3C086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8450" y="116632"/>
            <a:ext cx="8490054" cy="25202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A surface forced circulation index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We define circulation indices </a:t>
            </a:r>
            <a:r>
              <a:rPr lang="en-GB" sz="1400" dirty="0" err="1" smtClean="0">
                <a:solidFill>
                  <a:srgbClr val="0070C0"/>
                </a:solidFill>
              </a:rPr>
              <a:t>T</a:t>
            </a:r>
            <a:r>
              <a:rPr lang="en-GB" sz="1400" baseline="-25000" dirty="0" err="1" smtClean="0">
                <a:solidFill>
                  <a:srgbClr val="0070C0"/>
                </a:solidFill>
              </a:rPr>
              <a:t>over</a:t>
            </a:r>
            <a:r>
              <a:rPr lang="en-GB" sz="1400" dirty="0" smtClean="0">
                <a:solidFill>
                  <a:srgbClr val="0070C0"/>
                </a:solidFill>
              </a:rPr>
              <a:t> </a:t>
            </a:r>
            <a:r>
              <a:rPr lang="en-GB" sz="1400" dirty="0">
                <a:solidFill>
                  <a:srgbClr val="0070C0"/>
                </a:solidFill>
              </a:rPr>
              <a:t>and </a:t>
            </a:r>
            <a:r>
              <a:rPr lang="en-GB" sz="1400" dirty="0" err="1" smtClean="0">
                <a:solidFill>
                  <a:srgbClr val="0070C0"/>
                </a:solidFill>
              </a:rPr>
              <a:t>T</a:t>
            </a:r>
            <a:r>
              <a:rPr lang="en-GB" sz="1400" baseline="-25000" dirty="0" err="1" smtClean="0">
                <a:solidFill>
                  <a:srgbClr val="0070C0"/>
                </a:solidFill>
              </a:rPr>
              <a:t>surf</a:t>
            </a:r>
            <a:r>
              <a:rPr lang="en-GB" sz="1400" baseline="-25000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as </a:t>
            </a:r>
            <a:r>
              <a:rPr lang="en-GB" sz="1400" dirty="0" smtClean="0">
                <a:solidFill>
                  <a:srgbClr val="0070C0"/>
                </a:solidFill>
              </a:rPr>
              <a:t>the </a:t>
            </a:r>
            <a:r>
              <a:rPr lang="en-GB" sz="1400" dirty="0">
                <a:solidFill>
                  <a:srgbClr val="0070C0"/>
                </a:solidFill>
              </a:rPr>
              <a:t>means of the anomalies (</a:t>
            </a:r>
            <a:r>
              <a:rPr lang="en-GB" sz="1400" dirty="0" err="1" smtClean="0">
                <a:solidFill>
                  <a:srgbClr val="0070C0"/>
                </a:solidFill>
              </a:rPr>
              <a:t>w.r.t</a:t>
            </a:r>
            <a:r>
              <a:rPr lang="en-GB" sz="1400" dirty="0">
                <a:solidFill>
                  <a:srgbClr val="0070C0"/>
                </a:solidFill>
              </a:rPr>
              <a:t>. the time mean from 1976) </a:t>
            </a:r>
            <a:r>
              <a:rPr lang="en-GB" sz="1400" dirty="0" smtClean="0">
                <a:solidFill>
                  <a:srgbClr val="0070C0"/>
                </a:solidFill>
              </a:rPr>
              <a:t>of </a:t>
            </a:r>
            <a:r>
              <a:rPr lang="en-GB" sz="1400" dirty="0">
                <a:solidFill>
                  <a:srgbClr val="0070C0"/>
                </a:solidFill>
              </a:rPr>
              <a:t>annual mean overturning and surface-forced streamfunctions </a:t>
            </a:r>
            <a:r>
              <a:rPr lang="en-GB" sz="1400" dirty="0" smtClean="0">
                <a:solidFill>
                  <a:schemeClr val="accent2"/>
                </a:solidFill>
              </a:rPr>
              <a:t>(as in e.g</a:t>
            </a:r>
            <a:r>
              <a:rPr lang="en-GB" sz="1400" dirty="0">
                <a:solidFill>
                  <a:schemeClr val="accent2"/>
                </a:solidFill>
              </a:rPr>
              <a:t>. Marsh, 2000; Grist et al, 2009</a:t>
            </a:r>
            <a:r>
              <a:rPr lang="en-GB" sz="1400" dirty="0" smtClean="0">
                <a:solidFill>
                  <a:schemeClr val="accent2"/>
                </a:solidFill>
              </a:rPr>
              <a:t>), respectively, </a:t>
            </a:r>
            <a:r>
              <a:rPr lang="en-GB" sz="1400" dirty="0" smtClean="0">
                <a:solidFill>
                  <a:srgbClr val="0070C0"/>
                </a:solidFill>
              </a:rPr>
              <a:t>against </a:t>
            </a:r>
            <a:r>
              <a:rPr lang="en-GB" sz="1400" dirty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GB" sz="1400" baseline="-25000" dirty="0">
                <a:solidFill>
                  <a:srgbClr val="0070C0"/>
                </a:solidFill>
              </a:rPr>
              <a:t>2</a:t>
            </a:r>
            <a:r>
              <a:rPr lang="en-GB" sz="1400" dirty="0">
                <a:solidFill>
                  <a:srgbClr val="0070C0"/>
                </a:solidFill>
              </a:rPr>
              <a:t> and latitude over the region shown </a:t>
            </a:r>
            <a:r>
              <a:rPr lang="en-GB" sz="1400" dirty="0" smtClean="0">
                <a:solidFill>
                  <a:srgbClr val="0070C0"/>
                </a:solidFill>
              </a:rPr>
              <a:t>below left.</a:t>
            </a:r>
          </a:p>
          <a:p>
            <a:pPr marL="0" indent="0">
              <a:buNone/>
            </a:pPr>
            <a:r>
              <a:rPr lang="en-GB" sz="1400" dirty="0" smtClean="0">
                <a:solidFill>
                  <a:srgbClr val="0070C0"/>
                </a:solidFill>
              </a:rPr>
              <a:t>The above authors showed that a surface-forced index from simulations has at least twice the interannual variability as the overturning index, as did Desbruyeres et al (2019) from observational data. We therefore define a surface-forced index T</a:t>
            </a:r>
            <a:r>
              <a:rPr lang="en-GB" sz="1400" baseline="-25000" dirty="0" smtClean="0">
                <a:solidFill>
                  <a:srgbClr val="0070C0"/>
                </a:solidFill>
              </a:rPr>
              <a:t>surf2</a:t>
            </a:r>
            <a:r>
              <a:rPr lang="en-GB" sz="1400" dirty="0" smtClean="0">
                <a:solidFill>
                  <a:srgbClr val="0070C0"/>
                </a:solidFill>
              </a:rPr>
              <a:t>, respectively, in any year as the mean </a:t>
            </a:r>
            <a:r>
              <a:rPr lang="en-GB" sz="1400" dirty="0">
                <a:solidFill>
                  <a:srgbClr val="0070C0"/>
                </a:solidFill>
              </a:rPr>
              <a:t>of </a:t>
            </a:r>
            <a:r>
              <a:rPr lang="en-GB" sz="1400" dirty="0" err="1" smtClean="0">
                <a:solidFill>
                  <a:srgbClr val="0070C0"/>
                </a:solidFill>
              </a:rPr>
              <a:t>T</a:t>
            </a:r>
            <a:r>
              <a:rPr lang="en-GB" sz="1400" baseline="-25000" dirty="0" err="1" smtClean="0">
                <a:solidFill>
                  <a:srgbClr val="0070C0"/>
                </a:solidFill>
              </a:rPr>
              <a:t>surf</a:t>
            </a:r>
            <a:r>
              <a:rPr lang="en-GB" sz="1400" dirty="0" smtClean="0">
                <a:solidFill>
                  <a:srgbClr val="0070C0"/>
                </a:solidFill>
              </a:rPr>
              <a:t> over preceding 5 years.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DEFD13BB-2969-DE4D-8ED8-D484573367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8024" y="2722190"/>
            <a:ext cx="4320480" cy="3359105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Overturning and surface forced indices have </a:t>
            </a:r>
            <a:r>
              <a:rPr lang="en-US" sz="1400" dirty="0">
                <a:solidFill>
                  <a:schemeClr val="accent2"/>
                </a:solidFill>
              </a:rPr>
              <a:t>similar </a:t>
            </a:r>
            <a:r>
              <a:rPr lang="en-US" sz="1400" dirty="0" smtClean="0">
                <a:solidFill>
                  <a:schemeClr val="accent2"/>
                </a:solidFill>
              </a:rPr>
              <a:t>overall decadal-scale time evolution, but </a:t>
            </a:r>
            <a:r>
              <a:rPr lang="en-GB" sz="1400" dirty="0" err="1" smtClean="0">
                <a:solidFill>
                  <a:schemeClr val="accent2"/>
                </a:solidFill>
              </a:rPr>
              <a:t>T</a:t>
            </a:r>
            <a:r>
              <a:rPr lang="en-GB" sz="1400" baseline="-25000" dirty="0" err="1" smtClean="0">
                <a:solidFill>
                  <a:schemeClr val="accent2"/>
                </a:solidFill>
              </a:rPr>
              <a:t>surf</a:t>
            </a:r>
            <a:r>
              <a:rPr lang="en-GB" sz="1400" dirty="0" smtClean="0">
                <a:solidFill>
                  <a:schemeClr val="accent2"/>
                </a:solidFill>
              </a:rPr>
              <a:t> has more interannual variation than </a:t>
            </a:r>
            <a:r>
              <a:rPr lang="en-GB" sz="1400" dirty="0" err="1" smtClean="0">
                <a:solidFill>
                  <a:schemeClr val="accent2"/>
                </a:solidFill>
              </a:rPr>
              <a:t>T</a:t>
            </a:r>
            <a:r>
              <a:rPr lang="en-GB" sz="1400" baseline="-25000" dirty="0" err="1" smtClean="0">
                <a:solidFill>
                  <a:schemeClr val="accent2"/>
                </a:solidFill>
              </a:rPr>
              <a:t>over</a:t>
            </a:r>
            <a:r>
              <a:rPr lang="en-GB" sz="1400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GB" sz="1400" dirty="0" smtClean="0">
                <a:solidFill>
                  <a:srgbClr val="0070C0"/>
                </a:solidFill>
              </a:rPr>
              <a:t>T</a:t>
            </a:r>
            <a:r>
              <a:rPr lang="en-GB" sz="1400" baseline="-25000" dirty="0" smtClean="0">
                <a:solidFill>
                  <a:srgbClr val="0070C0"/>
                </a:solidFill>
              </a:rPr>
              <a:t>surf2</a:t>
            </a:r>
            <a:r>
              <a:rPr lang="en-GB" sz="1400" dirty="0" smtClean="0">
                <a:solidFill>
                  <a:srgbClr val="0070C0"/>
                </a:solidFill>
              </a:rPr>
              <a:t> represents a time-integrated cumulative surface forcing, and is a good predictor for the overturning strength. </a:t>
            </a:r>
          </a:p>
          <a:p>
            <a:r>
              <a:rPr lang="en-GB" sz="1400" dirty="0" smtClean="0">
                <a:solidFill>
                  <a:srgbClr val="0070C0"/>
                </a:solidFill>
              </a:rPr>
              <a:t>We conclude that decadal changes in N. Atlantic overturning in our simulations are mainly forced by </a:t>
            </a:r>
            <a:r>
              <a:rPr lang="en-GB" sz="1400" dirty="0">
                <a:solidFill>
                  <a:srgbClr val="0070C0"/>
                </a:solidFill>
              </a:rPr>
              <a:t>cooling </a:t>
            </a:r>
            <a:r>
              <a:rPr lang="en-GB" sz="1400" dirty="0" smtClean="0">
                <a:solidFill>
                  <a:srgbClr val="0070C0"/>
                </a:solidFill>
              </a:rPr>
              <a:t>in Irminger Sea over previous 3-5 years.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3960440" cy="330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ational Oceanography Centre 1">
      <a:dk1>
        <a:srgbClr val="13324D"/>
      </a:dk1>
      <a:lt1>
        <a:srgbClr val="FFFFFF"/>
      </a:lt1>
      <a:dk2>
        <a:srgbClr val="13324D"/>
      </a:dk2>
      <a:lt2>
        <a:srgbClr val="FFFFFF"/>
      </a:lt2>
      <a:accent1>
        <a:srgbClr val="13324D"/>
      </a:accent1>
      <a:accent2>
        <a:srgbClr val="1D71B8"/>
      </a:accent2>
      <a:accent3>
        <a:srgbClr val="4DB3E6"/>
      </a:accent3>
      <a:accent4>
        <a:srgbClr val="FFE60B"/>
      </a:accent4>
      <a:accent5>
        <a:srgbClr val="43B9B6"/>
      </a:accent5>
      <a:accent6>
        <a:srgbClr val="EB5C0B"/>
      </a:accent6>
      <a:hlink>
        <a:srgbClr val="1D71B8"/>
      </a:hlink>
      <a:folHlink>
        <a:srgbClr val="1D71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A7B6C0C9-24D8-6541-B85D-88A246E559C6}" vid="{AB88D7B9-1A9F-D747-A7B3-19686EE5BE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- NOC Presentation Standard - V3 copy</Template>
  <TotalTime>833</TotalTime>
  <Words>450</Words>
  <Application>Microsoft Macintosh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Symbol</vt:lpstr>
      <vt:lpstr>Arial</vt:lpstr>
      <vt:lpstr>Office Theme</vt:lpstr>
      <vt:lpstr>Mechanisms for late 20th and early 21st Century decadal AMOC changes   Alex Megann, Adam Blaker, Simon Josey, Adrian New and Bablu Sinha  National Oceanography Centre, Southampton, UK   EGU2020-1384   </vt:lpstr>
      <vt:lpstr>PowerPoint Presentation</vt:lpstr>
      <vt:lpstr>AMOC time evolution and surface forcing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199</cp:revision>
  <dcterms:created xsi:type="dcterms:W3CDTF">2020-03-21T21:51:41Z</dcterms:created>
  <dcterms:modified xsi:type="dcterms:W3CDTF">2020-05-01T13:57:20Z</dcterms:modified>
</cp:coreProperties>
</file>