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9" r:id="rId1"/>
  </p:sldMasterIdLst>
  <p:notesMasterIdLst>
    <p:notesMasterId r:id="rId11"/>
  </p:notesMasterIdLst>
  <p:sldIdLst>
    <p:sldId id="263" r:id="rId2"/>
    <p:sldId id="256" r:id="rId3"/>
    <p:sldId id="257" r:id="rId4"/>
    <p:sldId id="258" r:id="rId5"/>
    <p:sldId id="259" r:id="rId6"/>
    <p:sldId id="260" r:id="rId7"/>
    <p:sldId id="261" r:id="rId8"/>
    <p:sldId id="262"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82" autoAdjust="0"/>
    <p:restoredTop sz="94249" autoAdjust="0"/>
  </p:normalViewPr>
  <p:slideViewPr>
    <p:cSldViewPr snapToGrid="0" showGuides="1">
      <p:cViewPr varScale="1">
        <p:scale>
          <a:sx n="68" d="100"/>
          <a:sy n="68" d="100"/>
        </p:scale>
        <p:origin x="1008" y="72"/>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FD8288-C71D-4935-89A6-9E02BA0134D0}" type="datetimeFigureOut">
              <a:rPr lang="it-IT" smtClean="0"/>
              <a:t>03/05/2020</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5A7347-3CC0-4D69-99A5-AEF089D905EE}" type="slidenum">
              <a:rPr lang="it-IT" smtClean="0"/>
              <a:t>‹N›</a:t>
            </a:fld>
            <a:endParaRPr lang="it-IT"/>
          </a:p>
        </p:txBody>
      </p:sp>
    </p:spTree>
    <p:extLst>
      <p:ext uri="{BB962C8B-B14F-4D97-AF65-F5344CB8AC3E}">
        <p14:creationId xmlns:p14="http://schemas.microsoft.com/office/powerpoint/2010/main" val="3393834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98251749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662150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7" name="Date Placeholder 6"/>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17920560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8" name="Date Placeholder 7"/>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400447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583436" y="3143250"/>
            <a:ext cx="4270248" cy="2596776"/>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7" name="Date Placeholder 6"/>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a:t>
            </a:fld>
            <a:endParaRPr lang="en-US" dirty="0"/>
          </a:p>
        </p:txBody>
      </p:sp>
      <p:sp>
        <p:nvSpPr>
          <p:cNvPr id="10" name="Title 9"/>
          <p:cNvSpPr>
            <a:spLocks noGrp="1"/>
          </p:cNvSpPr>
          <p:nvPr>
            <p:ph type="title"/>
          </p:nvPr>
        </p:nvSpPr>
        <p:spPr/>
        <p:txBody>
          <a:bodyPr/>
          <a:lstStyle/>
          <a:p>
            <a:r>
              <a:rPr lang="it-IT"/>
              <a:t>Fare clic per modificare lo stile del titolo dello schema</a:t>
            </a:r>
            <a:endParaRPr lang="en-US" dirty="0"/>
          </a:p>
        </p:txBody>
      </p:sp>
    </p:spTree>
    <p:extLst>
      <p:ext uri="{BB962C8B-B14F-4D97-AF65-F5344CB8AC3E}">
        <p14:creationId xmlns:p14="http://schemas.microsoft.com/office/powerpoint/2010/main" val="703464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065103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421353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it-IT"/>
              <a:t>Fare clic per modificare lo stile del titolo dello schema</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9" name="Date Placeholder 8"/>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668572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B61BEF0D-F0BB-DE4B-95CE-6DB70DBA9567}" type="datetimeFigureOut">
              <a:rPr lang="en-US" smtClean="0"/>
              <a:pPr/>
              <a:t>5/3/2020</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025391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014026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743879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B61BEF0D-F0BB-DE4B-95CE-6DB70DBA9567}" type="datetimeFigureOut">
              <a:rPr lang="en-US" smtClean="0"/>
              <a:pPr/>
              <a:t>5/3/2020</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5219291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3.pn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2.em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2.jpeg"/><Relationship Id="rId5" Type="http://schemas.openxmlformats.org/officeDocument/2006/relationships/image" Target="../media/image7.jpeg"/><Relationship Id="rId10" Type="http://schemas.openxmlformats.org/officeDocument/2006/relationships/image" Target="../media/image1.tiff"/><Relationship Id="rId4" Type="http://schemas.openxmlformats.org/officeDocument/2006/relationships/image" Target="../media/image6.jpe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3.png"/><Relationship Id="rId2" Type="http://schemas.openxmlformats.org/officeDocument/2006/relationships/image" Target="../media/image13.emf"/><Relationship Id="rId1" Type="http://schemas.openxmlformats.org/officeDocument/2006/relationships/slideLayout" Target="../slideLayouts/slideLayout2.xml"/><Relationship Id="rId6" Type="http://schemas.openxmlformats.org/officeDocument/2006/relationships/image" Target="../media/image2.emf"/><Relationship Id="rId5" Type="http://schemas.openxmlformats.org/officeDocument/2006/relationships/image" Target="../media/image1.tiff"/><Relationship Id="rId4" Type="http://schemas.openxmlformats.org/officeDocument/2006/relationships/image" Target="../media/image15.jpg"/></Relationships>
</file>

<file path=ppt/slides/_rels/slide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12"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jpeg"/><Relationship Id="rId11" Type="http://schemas.openxmlformats.org/officeDocument/2006/relationships/image" Target="../media/image2.emf"/><Relationship Id="rId5" Type="http://schemas.openxmlformats.org/officeDocument/2006/relationships/image" Target="../media/image19.jpeg"/><Relationship Id="rId10" Type="http://schemas.openxmlformats.org/officeDocument/2006/relationships/image" Target="../media/image1.tiff"/><Relationship Id="rId4" Type="http://schemas.openxmlformats.org/officeDocument/2006/relationships/image" Target="../media/image18.jpeg"/><Relationship Id="rId9" Type="http://schemas.openxmlformats.org/officeDocument/2006/relationships/image" Target="../media/image23.jpeg"/></Relationships>
</file>

<file path=ppt/slides/_rels/slide6.xml.rels><?xml version="1.0" encoding="UTF-8" standalone="yes"?>
<Relationships xmlns="http://schemas.openxmlformats.org/package/2006/relationships"><Relationship Id="rId8" Type="http://schemas.openxmlformats.org/officeDocument/2006/relationships/image" Target="../media/image30.jpeg"/><Relationship Id="rId13" Type="http://schemas.openxmlformats.org/officeDocument/2006/relationships/image" Target="../media/image35.jpeg"/><Relationship Id="rId3" Type="http://schemas.openxmlformats.org/officeDocument/2006/relationships/image" Target="../media/image25.jpeg"/><Relationship Id="rId7" Type="http://schemas.openxmlformats.org/officeDocument/2006/relationships/image" Target="../media/image29.jpeg"/><Relationship Id="rId12" Type="http://schemas.openxmlformats.org/officeDocument/2006/relationships/image" Target="../media/image34.jpeg"/><Relationship Id="rId2" Type="http://schemas.openxmlformats.org/officeDocument/2006/relationships/image" Target="../media/image24.jpeg"/><Relationship Id="rId16"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8.jpeg"/><Relationship Id="rId11" Type="http://schemas.openxmlformats.org/officeDocument/2006/relationships/image" Target="../media/image33.jpeg"/><Relationship Id="rId5" Type="http://schemas.openxmlformats.org/officeDocument/2006/relationships/image" Target="../media/image27.jpeg"/><Relationship Id="rId15" Type="http://schemas.openxmlformats.org/officeDocument/2006/relationships/image" Target="../media/image2.emf"/><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jpeg"/><Relationship Id="rId14" Type="http://schemas.openxmlformats.org/officeDocument/2006/relationships/image" Target="../media/image1.tiff"/></Relationships>
</file>

<file path=ppt/slides/_rels/slide7.xml.rels><?xml version="1.0" encoding="UTF-8" standalone="yes"?>
<Relationships xmlns="http://schemas.openxmlformats.org/package/2006/relationships"><Relationship Id="rId8" Type="http://schemas.openxmlformats.org/officeDocument/2006/relationships/image" Target="../media/image2.emf"/><Relationship Id="rId3" Type="http://schemas.openxmlformats.org/officeDocument/2006/relationships/image" Target="../media/image37.jpeg"/><Relationship Id="rId7" Type="http://schemas.openxmlformats.org/officeDocument/2006/relationships/image" Target="../media/image1.tiff"/><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 Id="rId9"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0">
            <a:extLst>
              <a:ext uri="{FF2B5EF4-FFF2-40B4-BE49-F238E27FC236}">
                <a16:creationId xmlns:a16="http://schemas.microsoft.com/office/drawing/2014/main" id="{FEB164B6-EDB3-4ADB-BD31-35ABA6D9AD28}"/>
              </a:ext>
            </a:extLst>
          </p:cNvPr>
          <p:cNvPicPr>
            <a:picLocks noChangeAspect="1"/>
          </p:cNvPicPr>
          <p:nvPr/>
        </p:nvPicPr>
        <p:blipFill>
          <a:blip r:embed="rId2"/>
          <a:stretch>
            <a:fillRect/>
          </a:stretch>
        </p:blipFill>
        <p:spPr>
          <a:xfrm>
            <a:off x="8665350" y="128686"/>
            <a:ext cx="3197687" cy="1348422"/>
          </a:xfrm>
          <a:prstGeom prst="rect">
            <a:avLst/>
          </a:prstGeom>
        </p:spPr>
      </p:pic>
      <p:sp>
        <p:nvSpPr>
          <p:cNvPr id="9" name="Sottotitolo 2">
            <a:extLst>
              <a:ext uri="{FF2B5EF4-FFF2-40B4-BE49-F238E27FC236}">
                <a16:creationId xmlns:a16="http://schemas.microsoft.com/office/drawing/2014/main" id="{6D52941F-9230-4BC3-BFA3-BF22304E1C23}"/>
              </a:ext>
            </a:extLst>
          </p:cNvPr>
          <p:cNvSpPr txBox="1">
            <a:spLocks/>
          </p:cNvSpPr>
          <p:nvPr/>
        </p:nvSpPr>
        <p:spPr>
          <a:xfrm>
            <a:off x="351550" y="4534187"/>
            <a:ext cx="11516893" cy="1337262"/>
          </a:xfrm>
          <a:prstGeom prst="rect">
            <a:avLst/>
          </a:prstGeom>
        </p:spPr>
        <p:txBody>
          <a:bodyPr vert="horz" lIns="91440" tIns="45720" rIns="91440" bIns="45720" rtlCol="0">
            <a:no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lgn="ctr">
              <a:buNone/>
            </a:pPr>
            <a:r>
              <a:rPr lang="it-IT" sz="2200" b="1" u="sng" dirty="0">
                <a:solidFill>
                  <a:srgbClr val="002060"/>
                </a:solidFill>
                <a:latin typeface="Calibri" panose="020F0502020204030204" pitchFamily="34" charset="0"/>
                <a:cs typeface="Calibri" panose="020F0502020204030204" pitchFamily="34" charset="0"/>
              </a:rPr>
              <a:t>Elena Marrocchino</a:t>
            </a:r>
            <a:r>
              <a:rPr lang="it-IT" b="1" baseline="30000" dirty="0">
                <a:solidFill>
                  <a:srgbClr val="002060"/>
                </a:solidFill>
                <a:latin typeface="Calibri" panose="020F0502020204030204" pitchFamily="34" charset="0"/>
                <a:cs typeface="Calibri" panose="020F0502020204030204" pitchFamily="34" charset="0"/>
              </a:rPr>
              <a:t>1</a:t>
            </a:r>
            <a:r>
              <a:rPr lang="it-IT" b="1" dirty="0">
                <a:solidFill>
                  <a:srgbClr val="002060"/>
                </a:solidFill>
                <a:latin typeface="Calibri" panose="020F0502020204030204" pitchFamily="34" charset="0"/>
                <a:cs typeface="Calibri" panose="020F0502020204030204" pitchFamily="34" charset="0"/>
              </a:rPr>
              <a:t>*, </a:t>
            </a:r>
            <a:r>
              <a:rPr lang="it-IT" sz="2200" b="1" dirty="0">
                <a:solidFill>
                  <a:srgbClr val="002060"/>
                </a:solidFill>
                <a:latin typeface="Calibri" panose="020F0502020204030204" pitchFamily="34" charset="0"/>
                <a:cs typeface="Calibri" panose="020F0502020204030204" pitchFamily="34" charset="0"/>
              </a:rPr>
              <a:t>Negar Eftekhari</a:t>
            </a:r>
            <a:r>
              <a:rPr lang="it-IT" b="1" baseline="30000" dirty="0">
                <a:solidFill>
                  <a:srgbClr val="002060"/>
                </a:solidFill>
                <a:latin typeface="Calibri" panose="020F0502020204030204" pitchFamily="34" charset="0"/>
                <a:cs typeface="Calibri" panose="020F0502020204030204" pitchFamily="34" charset="0"/>
              </a:rPr>
              <a:t>1</a:t>
            </a:r>
            <a:r>
              <a:rPr lang="it-IT" b="1" dirty="0">
                <a:solidFill>
                  <a:srgbClr val="002060"/>
                </a:solidFill>
                <a:latin typeface="Calibri" panose="020F0502020204030204" pitchFamily="34" charset="0"/>
                <a:cs typeface="Calibri" panose="020F0502020204030204" pitchFamily="34" charset="0"/>
              </a:rPr>
              <a:t>, </a:t>
            </a:r>
            <a:r>
              <a:rPr lang="it-IT" sz="2200" b="1" dirty="0">
                <a:solidFill>
                  <a:srgbClr val="002060"/>
                </a:solidFill>
                <a:latin typeface="Calibri" panose="020F0502020204030204" pitchFamily="34" charset="0"/>
                <a:cs typeface="Calibri" panose="020F0502020204030204" pitchFamily="34" charset="0"/>
              </a:rPr>
              <a:t>Chiara Telloli</a:t>
            </a:r>
            <a:r>
              <a:rPr lang="it-IT" b="1" baseline="30000" dirty="0">
                <a:solidFill>
                  <a:srgbClr val="002060"/>
                </a:solidFill>
                <a:latin typeface="Calibri" panose="020F0502020204030204" pitchFamily="34" charset="0"/>
                <a:cs typeface="Calibri" panose="020F0502020204030204" pitchFamily="34" charset="0"/>
              </a:rPr>
              <a:t>2</a:t>
            </a:r>
            <a:r>
              <a:rPr lang="it-IT" b="1" dirty="0">
                <a:solidFill>
                  <a:srgbClr val="002060"/>
                </a:solidFill>
                <a:latin typeface="Calibri" panose="020F0502020204030204" pitchFamily="34" charset="0"/>
                <a:cs typeface="Calibri" panose="020F0502020204030204" pitchFamily="34" charset="0"/>
              </a:rPr>
              <a:t> and </a:t>
            </a:r>
            <a:r>
              <a:rPr lang="it-IT" sz="2200" b="1" dirty="0">
                <a:solidFill>
                  <a:srgbClr val="002060"/>
                </a:solidFill>
                <a:latin typeface="Calibri" panose="020F0502020204030204" pitchFamily="34" charset="0"/>
                <a:cs typeface="Calibri" panose="020F0502020204030204" pitchFamily="34" charset="0"/>
              </a:rPr>
              <a:t>Carmela Vaccaro</a:t>
            </a:r>
            <a:r>
              <a:rPr lang="it-IT" b="1" baseline="30000" dirty="0">
                <a:solidFill>
                  <a:srgbClr val="002060"/>
                </a:solidFill>
                <a:latin typeface="Calibri" panose="020F0502020204030204" pitchFamily="34" charset="0"/>
                <a:cs typeface="Calibri" panose="020F0502020204030204" pitchFamily="34" charset="0"/>
              </a:rPr>
              <a:t>1</a:t>
            </a:r>
            <a:r>
              <a:rPr lang="it-IT" sz="1000" dirty="0">
                <a:solidFill>
                  <a:srgbClr val="002060"/>
                </a:solidFill>
                <a:latin typeface="Calibri" panose="020F0502020204030204" pitchFamily="34" charset="0"/>
                <a:cs typeface="Calibri" panose="020F0502020204030204" pitchFamily="34" charset="0"/>
              </a:rPr>
              <a:t> </a:t>
            </a:r>
          </a:p>
          <a:p>
            <a:pPr algn="ctr"/>
            <a:r>
              <a:rPr lang="en-US" sz="1400" baseline="30000" dirty="0">
                <a:solidFill>
                  <a:srgbClr val="002060"/>
                </a:solidFill>
                <a:latin typeface="Calibri" panose="020F0502020204030204" pitchFamily="34" charset="0"/>
                <a:cs typeface="Calibri" panose="020F0502020204030204" pitchFamily="34" charset="0"/>
              </a:rPr>
              <a:t>1 </a:t>
            </a:r>
            <a:r>
              <a:rPr lang="en-US" sz="1600" dirty="0">
                <a:solidFill>
                  <a:srgbClr val="002060"/>
                </a:solidFill>
                <a:latin typeface="Calibri" panose="020F0502020204030204" pitchFamily="34" charset="0"/>
                <a:cs typeface="Calibri" panose="020F0502020204030204" pitchFamily="34" charset="0"/>
              </a:rPr>
              <a:t>Department of Physics and Earth Sciences, University of Ferrara</a:t>
            </a:r>
            <a:endParaRPr lang="it-IT" sz="1600" dirty="0">
              <a:solidFill>
                <a:srgbClr val="002060"/>
              </a:solidFill>
              <a:latin typeface="Calibri" panose="020F0502020204030204" pitchFamily="34" charset="0"/>
              <a:cs typeface="Calibri" panose="020F0502020204030204" pitchFamily="34" charset="0"/>
            </a:endParaRPr>
          </a:p>
          <a:p>
            <a:pPr algn="ctr"/>
            <a:r>
              <a:rPr lang="en-US" sz="1400" baseline="30000" dirty="0">
                <a:solidFill>
                  <a:srgbClr val="002060"/>
                </a:solidFill>
                <a:latin typeface="Calibri" panose="020F0502020204030204" pitchFamily="34" charset="0"/>
                <a:cs typeface="Calibri" panose="020F0502020204030204" pitchFamily="34" charset="0"/>
              </a:rPr>
              <a:t>2 </a:t>
            </a:r>
            <a:r>
              <a:rPr lang="en-US" sz="1600" dirty="0">
                <a:solidFill>
                  <a:srgbClr val="002060"/>
                </a:solidFill>
                <a:latin typeface="Calibri" panose="020F0502020204030204" pitchFamily="34" charset="0"/>
                <a:cs typeface="Calibri" panose="020F0502020204030204" pitchFamily="34" charset="0"/>
              </a:rPr>
              <a:t>ENEA, Italian National Agency for New Technologies, Energy and Sustainable Economic Development Fusion and Technology for Nuclear Safety and Security Department Nuclear Safety, Security and Sustainability Division</a:t>
            </a:r>
            <a:endParaRPr lang="it-IT" sz="1600" dirty="0">
              <a:solidFill>
                <a:srgbClr val="002060"/>
              </a:solidFill>
              <a:latin typeface="Calibri" panose="020F0502020204030204" pitchFamily="34" charset="0"/>
              <a:cs typeface="Calibri" panose="020F0502020204030204" pitchFamily="34" charset="0"/>
            </a:endParaRPr>
          </a:p>
        </p:txBody>
      </p:sp>
      <p:pic>
        <p:nvPicPr>
          <p:cNvPr id="10" name="Imagem 1">
            <a:extLst>
              <a:ext uri="{FF2B5EF4-FFF2-40B4-BE49-F238E27FC236}">
                <a16:creationId xmlns:a16="http://schemas.microsoft.com/office/drawing/2014/main" id="{F30A17D9-3D91-4916-B481-2463978139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1550" y="114509"/>
            <a:ext cx="3906421" cy="1337262"/>
          </a:xfrm>
          <a:prstGeom prst="rect">
            <a:avLst/>
          </a:prstGeom>
        </p:spPr>
      </p:pic>
      <p:sp>
        <p:nvSpPr>
          <p:cNvPr id="11" name="Rettangolo 10">
            <a:extLst>
              <a:ext uri="{FF2B5EF4-FFF2-40B4-BE49-F238E27FC236}">
                <a16:creationId xmlns:a16="http://schemas.microsoft.com/office/drawing/2014/main" id="{D87A54A7-6F61-435B-8BC4-4025BF51176A}"/>
              </a:ext>
            </a:extLst>
          </p:cNvPr>
          <p:cNvSpPr/>
          <p:nvPr/>
        </p:nvSpPr>
        <p:spPr>
          <a:xfrm>
            <a:off x="665373" y="1695775"/>
            <a:ext cx="10865580" cy="707886"/>
          </a:xfrm>
          <a:prstGeom prst="rect">
            <a:avLst/>
          </a:prstGeom>
        </p:spPr>
        <p:txBody>
          <a:bodyPr wrap="square">
            <a:spAutoFit/>
          </a:bodyPr>
          <a:lstStyle/>
          <a:p>
            <a:pPr algn="just"/>
            <a:r>
              <a:rPr lang="it-IT" sz="2000" b="1" dirty="0">
                <a:solidFill>
                  <a:srgbClr val="002060"/>
                </a:solidFill>
                <a:latin typeface="Calibri" panose="020F0502020204030204" pitchFamily="34" charset="0"/>
                <a:cs typeface="Calibri" panose="020F0502020204030204" pitchFamily="34" charset="0"/>
              </a:rPr>
              <a:t>ERE5.1</a:t>
            </a:r>
            <a:r>
              <a:rPr lang="it-IT" sz="2000" dirty="0">
                <a:solidFill>
                  <a:srgbClr val="002060"/>
                </a:solidFill>
                <a:latin typeface="Calibri" panose="020F0502020204030204" pitchFamily="34" charset="0"/>
                <a:cs typeface="Calibri" panose="020F0502020204030204" pitchFamily="34" charset="0"/>
              </a:rPr>
              <a:t> </a:t>
            </a:r>
            <a:r>
              <a:rPr lang="it-IT" sz="2000" b="1" dirty="0" err="1">
                <a:solidFill>
                  <a:srgbClr val="002060"/>
                </a:solidFill>
                <a:latin typeface="Calibri" panose="020F0502020204030204" pitchFamily="34" charset="0"/>
                <a:cs typeface="Calibri" panose="020F0502020204030204" pitchFamily="34" charset="0"/>
              </a:rPr>
              <a:t>Constructional</a:t>
            </a:r>
            <a:r>
              <a:rPr lang="it-IT" sz="2000" b="1" dirty="0">
                <a:solidFill>
                  <a:srgbClr val="002060"/>
                </a:solidFill>
                <a:latin typeface="Calibri" panose="020F0502020204030204" pitchFamily="34" charset="0"/>
                <a:cs typeface="Calibri" panose="020F0502020204030204" pitchFamily="34" charset="0"/>
              </a:rPr>
              <a:t> </a:t>
            </a:r>
            <a:r>
              <a:rPr lang="it-IT" sz="2000" b="1" dirty="0" err="1">
                <a:solidFill>
                  <a:srgbClr val="002060"/>
                </a:solidFill>
                <a:latin typeface="Calibri" panose="020F0502020204030204" pitchFamily="34" charset="0"/>
                <a:cs typeface="Calibri" panose="020F0502020204030204" pitchFamily="34" charset="0"/>
              </a:rPr>
              <a:t>GeoMaterials</a:t>
            </a:r>
            <a:r>
              <a:rPr lang="it-IT" sz="2000" b="1" dirty="0">
                <a:solidFill>
                  <a:srgbClr val="002060"/>
                </a:solidFill>
                <a:latin typeface="Calibri" panose="020F0502020204030204" pitchFamily="34" charset="0"/>
                <a:cs typeface="Calibri" panose="020F0502020204030204" pitchFamily="34" charset="0"/>
              </a:rPr>
              <a:t>: </a:t>
            </a:r>
            <a:r>
              <a:rPr lang="it-IT" sz="2000" b="1" dirty="0" err="1">
                <a:solidFill>
                  <a:srgbClr val="002060"/>
                </a:solidFill>
                <a:latin typeface="Calibri" panose="020F0502020204030204" pitchFamily="34" charset="0"/>
                <a:cs typeface="Calibri" panose="020F0502020204030204" pitchFamily="34" charset="0"/>
              </a:rPr>
              <a:t>Resources</a:t>
            </a:r>
            <a:r>
              <a:rPr lang="it-IT" sz="2000" b="1" dirty="0">
                <a:solidFill>
                  <a:srgbClr val="002060"/>
                </a:solidFill>
                <a:latin typeface="Calibri" panose="020F0502020204030204" pitchFamily="34" charset="0"/>
                <a:cs typeface="Calibri" panose="020F0502020204030204" pitchFamily="34" charset="0"/>
              </a:rPr>
              <a:t>, </a:t>
            </a:r>
            <a:r>
              <a:rPr lang="it-IT" sz="2000" b="1" dirty="0" err="1">
                <a:solidFill>
                  <a:srgbClr val="002060"/>
                </a:solidFill>
                <a:latin typeface="Calibri" panose="020F0502020204030204" pitchFamily="34" charset="0"/>
                <a:cs typeface="Calibri" panose="020F0502020204030204" pitchFamily="34" charset="0"/>
              </a:rPr>
              <a:t>Properties</a:t>
            </a:r>
            <a:r>
              <a:rPr lang="it-IT" sz="2000" b="1" dirty="0">
                <a:solidFill>
                  <a:srgbClr val="002060"/>
                </a:solidFill>
                <a:latin typeface="Calibri" panose="020F0502020204030204" pitchFamily="34" charset="0"/>
                <a:cs typeface="Calibri" panose="020F0502020204030204" pitchFamily="34" charset="0"/>
              </a:rPr>
              <a:t>, </a:t>
            </a:r>
            <a:r>
              <a:rPr lang="it-IT" sz="2000" b="1" dirty="0" err="1">
                <a:solidFill>
                  <a:srgbClr val="002060"/>
                </a:solidFill>
                <a:latin typeface="Calibri" panose="020F0502020204030204" pitchFamily="34" charset="0"/>
                <a:cs typeface="Calibri" panose="020F0502020204030204" pitchFamily="34" charset="0"/>
              </a:rPr>
              <a:t>Uses</a:t>
            </a:r>
            <a:r>
              <a:rPr lang="it-IT" sz="2000" b="1" dirty="0">
                <a:solidFill>
                  <a:srgbClr val="002060"/>
                </a:solidFill>
                <a:latin typeface="Calibri" panose="020F0502020204030204" pitchFamily="34" charset="0"/>
                <a:cs typeface="Calibri" panose="020F0502020204030204" pitchFamily="34" charset="0"/>
              </a:rPr>
              <a:t>, and </a:t>
            </a:r>
            <a:r>
              <a:rPr lang="it-IT" sz="2000" b="1" dirty="0" err="1">
                <a:solidFill>
                  <a:srgbClr val="002060"/>
                </a:solidFill>
                <a:latin typeface="Calibri" panose="020F0502020204030204" pitchFamily="34" charset="0"/>
                <a:cs typeface="Calibri" panose="020F0502020204030204" pitchFamily="34" charset="0"/>
              </a:rPr>
              <a:t>Environmental</a:t>
            </a:r>
            <a:r>
              <a:rPr lang="it-IT" sz="2000" b="1" dirty="0">
                <a:solidFill>
                  <a:srgbClr val="002060"/>
                </a:solidFill>
                <a:latin typeface="Calibri" panose="020F0502020204030204" pitchFamily="34" charset="0"/>
                <a:cs typeface="Calibri" panose="020F0502020204030204" pitchFamily="34" charset="0"/>
              </a:rPr>
              <a:t> Interactions</a:t>
            </a:r>
          </a:p>
          <a:p>
            <a:pPr algn="just"/>
            <a:r>
              <a:rPr lang="it-IT" sz="2000" dirty="0">
                <a:solidFill>
                  <a:srgbClr val="002060"/>
                </a:solidFill>
                <a:latin typeface="Calibri" panose="020F0502020204030204" pitchFamily="34" charset="0"/>
                <a:cs typeface="Calibri" panose="020F0502020204030204" pitchFamily="34" charset="0"/>
              </a:rPr>
              <a:t>D737 | EGU2020-13887</a:t>
            </a:r>
            <a:endParaRPr lang="it-IT" sz="2000" i="0" dirty="0">
              <a:solidFill>
                <a:srgbClr val="002060"/>
              </a:solidFill>
              <a:effectLst/>
              <a:latin typeface="Calibri" panose="020F0502020204030204" pitchFamily="34" charset="0"/>
              <a:cs typeface="Calibri" panose="020F0502020204030204" pitchFamily="34" charset="0"/>
            </a:endParaRPr>
          </a:p>
        </p:txBody>
      </p:sp>
      <p:sp>
        <p:nvSpPr>
          <p:cNvPr id="12" name="CasellaDiTesto 11">
            <a:extLst>
              <a:ext uri="{FF2B5EF4-FFF2-40B4-BE49-F238E27FC236}">
                <a16:creationId xmlns:a16="http://schemas.microsoft.com/office/drawing/2014/main" id="{79AD2850-D7D5-4012-869B-7B5324362CCD}"/>
              </a:ext>
            </a:extLst>
          </p:cNvPr>
          <p:cNvSpPr txBox="1"/>
          <p:nvPr/>
        </p:nvSpPr>
        <p:spPr>
          <a:xfrm>
            <a:off x="1069146" y="6186057"/>
            <a:ext cx="3677738" cy="369332"/>
          </a:xfrm>
          <a:prstGeom prst="rect">
            <a:avLst/>
          </a:prstGeom>
          <a:noFill/>
        </p:spPr>
        <p:txBody>
          <a:bodyPr wrap="none" rtlCol="0">
            <a:spAutoFit/>
          </a:bodyPr>
          <a:lstStyle/>
          <a:p>
            <a:r>
              <a:rPr lang="it-IT" dirty="0">
                <a:solidFill>
                  <a:srgbClr val="002060"/>
                </a:solidFill>
                <a:latin typeface="Calibri" panose="020F0502020204030204" pitchFamily="34" charset="0"/>
                <a:cs typeface="Calibri" panose="020F0502020204030204" pitchFamily="34" charset="0"/>
              </a:rPr>
              <a:t>* </a:t>
            </a:r>
            <a:r>
              <a:rPr lang="it-IT" u="sng" dirty="0">
                <a:solidFill>
                  <a:srgbClr val="002060"/>
                </a:solidFill>
                <a:latin typeface="Calibri" panose="020F0502020204030204" pitchFamily="34" charset="0"/>
                <a:cs typeface="Calibri" panose="020F0502020204030204" pitchFamily="34" charset="0"/>
              </a:rPr>
              <a:t>Elena Marrocchino</a:t>
            </a:r>
            <a:r>
              <a:rPr lang="it-IT" dirty="0">
                <a:solidFill>
                  <a:srgbClr val="002060"/>
                </a:solidFill>
                <a:latin typeface="Calibri" panose="020F0502020204030204" pitchFamily="34" charset="0"/>
                <a:cs typeface="Calibri" panose="020F0502020204030204" pitchFamily="34" charset="0"/>
              </a:rPr>
              <a:t> mrrlne@unife.it</a:t>
            </a:r>
          </a:p>
        </p:txBody>
      </p:sp>
      <p:sp>
        <p:nvSpPr>
          <p:cNvPr id="13" name="Rettangolo 12">
            <a:extLst>
              <a:ext uri="{FF2B5EF4-FFF2-40B4-BE49-F238E27FC236}">
                <a16:creationId xmlns:a16="http://schemas.microsoft.com/office/drawing/2014/main" id="{B8382CCB-53B9-460F-B55E-E92DF1E8862D}"/>
              </a:ext>
            </a:extLst>
          </p:cNvPr>
          <p:cNvSpPr/>
          <p:nvPr/>
        </p:nvSpPr>
        <p:spPr>
          <a:xfrm>
            <a:off x="997456" y="2486853"/>
            <a:ext cx="10228562" cy="1661993"/>
          </a:xfrm>
          <a:prstGeom prst="rect">
            <a:avLst/>
          </a:prstGeom>
        </p:spPr>
        <p:txBody>
          <a:bodyPr wrap="square">
            <a:spAutoFit/>
          </a:bodyPr>
          <a:lstStyle/>
          <a:p>
            <a:pPr algn="ctr"/>
            <a:r>
              <a:rPr lang="en-US" sz="3400" b="1" dirty="0">
                <a:solidFill>
                  <a:srgbClr val="002060"/>
                </a:solidFill>
                <a:latin typeface="Calibri" panose="020F0502020204030204" pitchFamily="34" charset="0"/>
                <a:cs typeface="Calibri" panose="020F0502020204030204" pitchFamily="34" charset="0"/>
              </a:rPr>
              <a:t>Degradation of concrete with glass enriched recycled aggregate used to flooring an industrial warehouse</a:t>
            </a:r>
          </a:p>
          <a:p>
            <a:pPr algn="ctr"/>
            <a:r>
              <a:rPr lang="en-US" sz="3400" b="1" dirty="0">
                <a:solidFill>
                  <a:srgbClr val="002060"/>
                </a:solidFill>
                <a:latin typeface="Calibri" panose="020F0502020204030204" pitchFamily="34" charset="0"/>
                <a:cs typeface="Calibri" panose="020F0502020204030204" pitchFamily="34" charset="0"/>
              </a:rPr>
              <a:t>in Italy</a:t>
            </a:r>
            <a:endParaRPr lang="it-IT" sz="3400" b="1" dirty="0">
              <a:solidFill>
                <a:srgbClr val="002060"/>
              </a:solidFill>
              <a:latin typeface="Calibri" panose="020F0502020204030204" pitchFamily="34" charset="0"/>
              <a:cs typeface="Calibri" panose="020F0502020204030204" pitchFamily="34" charset="0"/>
            </a:endParaRPr>
          </a:p>
        </p:txBody>
      </p:sp>
      <p:pic>
        <p:nvPicPr>
          <p:cNvPr id="16" name="Imagem 11">
            <a:extLst>
              <a:ext uri="{FF2B5EF4-FFF2-40B4-BE49-F238E27FC236}">
                <a16:creationId xmlns:a16="http://schemas.microsoft.com/office/drawing/2014/main" id="{B1DBC46A-A9CC-41CD-A8AF-FA5543861816}"/>
              </a:ext>
            </a:extLst>
          </p:cNvPr>
          <p:cNvPicPr>
            <a:picLocks noChangeAspect="1"/>
          </p:cNvPicPr>
          <p:nvPr/>
        </p:nvPicPr>
        <p:blipFill>
          <a:blip r:embed="rId4"/>
          <a:stretch>
            <a:fillRect/>
          </a:stretch>
        </p:blipFill>
        <p:spPr>
          <a:xfrm>
            <a:off x="10899228" y="6405984"/>
            <a:ext cx="969348" cy="335309"/>
          </a:xfrm>
          <a:prstGeom prst="rect">
            <a:avLst/>
          </a:prstGeom>
        </p:spPr>
      </p:pic>
    </p:spTree>
    <p:extLst>
      <p:ext uri="{BB962C8B-B14F-4D97-AF65-F5344CB8AC3E}">
        <p14:creationId xmlns:p14="http://schemas.microsoft.com/office/powerpoint/2010/main" val="1224152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pic>
        <p:nvPicPr>
          <p:cNvPr id="5" name="Picture 20">
            <a:extLst>
              <a:ext uri="{FF2B5EF4-FFF2-40B4-BE49-F238E27FC236}">
                <a16:creationId xmlns:a16="http://schemas.microsoft.com/office/drawing/2014/main" id="{8BA5F9D5-A0B1-4B51-85ED-58518B9A0172}"/>
              </a:ext>
            </a:extLst>
          </p:cNvPr>
          <p:cNvPicPr>
            <a:picLocks noChangeAspect="1"/>
          </p:cNvPicPr>
          <p:nvPr/>
        </p:nvPicPr>
        <p:blipFill>
          <a:blip r:embed="rId2"/>
          <a:stretch>
            <a:fillRect/>
          </a:stretch>
        </p:blipFill>
        <p:spPr>
          <a:xfrm>
            <a:off x="9580095" y="133165"/>
            <a:ext cx="2400892" cy="1012424"/>
          </a:xfrm>
          <a:prstGeom prst="rect">
            <a:avLst/>
          </a:prstGeom>
        </p:spPr>
      </p:pic>
      <p:sp>
        <p:nvSpPr>
          <p:cNvPr id="6" name="Rettangolo 5">
            <a:extLst>
              <a:ext uri="{FF2B5EF4-FFF2-40B4-BE49-F238E27FC236}">
                <a16:creationId xmlns:a16="http://schemas.microsoft.com/office/drawing/2014/main" id="{4CA03EC7-9899-49B1-8095-4C73B81A0604}"/>
              </a:ext>
            </a:extLst>
          </p:cNvPr>
          <p:cNvSpPr/>
          <p:nvPr/>
        </p:nvSpPr>
        <p:spPr>
          <a:xfrm>
            <a:off x="3477370" y="562515"/>
            <a:ext cx="5233181" cy="523220"/>
          </a:xfrm>
          <a:prstGeom prst="rect">
            <a:avLst/>
          </a:prstGeom>
        </p:spPr>
        <p:txBody>
          <a:bodyPr wrap="square">
            <a:spAutoFit/>
          </a:bodyPr>
          <a:lstStyle/>
          <a:p>
            <a:pPr algn="ctr"/>
            <a:r>
              <a:rPr lang="en-IT" sz="2800" b="1" dirty="0">
                <a:solidFill>
                  <a:srgbClr val="002060"/>
                </a:solidFill>
                <a:latin typeface="Calibri" panose="020F0502020204030204" pitchFamily="34" charset="0"/>
                <a:cs typeface="Calibri" panose="020F0502020204030204" pitchFamily="34" charset="0"/>
              </a:rPr>
              <a:t>Aim of the</a:t>
            </a:r>
            <a:r>
              <a:rPr lang="it-IT" sz="2800" b="1" dirty="0">
                <a:solidFill>
                  <a:srgbClr val="002060"/>
                </a:solidFill>
                <a:latin typeface="Calibri" panose="020F0502020204030204" pitchFamily="34" charset="0"/>
                <a:cs typeface="Calibri" panose="020F0502020204030204" pitchFamily="34" charset="0"/>
              </a:rPr>
              <a:t> </a:t>
            </a:r>
            <a:r>
              <a:rPr lang="en-IT" sz="2800" b="1" dirty="0">
                <a:solidFill>
                  <a:srgbClr val="002060"/>
                </a:solidFill>
                <a:latin typeface="Calibri" panose="020F0502020204030204" pitchFamily="34" charset="0"/>
                <a:cs typeface="Calibri" panose="020F0502020204030204" pitchFamily="34" charset="0"/>
              </a:rPr>
              <a:t>project</a:t>
            </a:r>
          </a:p>
        </p:txBody>
      </p:sp>
      <p:sp>
        <p:nvSpPr>
          <p:cNvPr id="8" name="Rettangolo 7">
            <a:extLst>
              <a:ext uri="{FF2B5EF4-FFF2-40B4-BE49-F238E27FC236}">
                <a16:creationId xmlns:a16="http://schemas.microsoft.com/office/drawing/2014/main" id="{96DCD646-DA2E-4750-8D16-C98C51E8F381}"/>
              </a:ext>
            </a:extLst>
          </p:cNvPr>
          <p:cNvSpPr/>
          <p:nvPr/>
        </p:nvSpPr>
        <p:spPr>
          <a:xfrm>
            <a:off x="379823" y="1566093"/>
            <a:ext cx="11446415" cy="4619854"/>
          </a:xfrm>
          <a:prstGeom prst="rect">
            <a:avLst/>
          </a:prstGeom>
        </p:spPr>
        <p:txBody>
          <a:bodyPr wrap="square">
            <a:spAutoFit/>
          </a:bodyPr>
          <a:lstStyle/>
          <a:p>
            <a:pPr indent="269875" algn="ctr">
              <a:lnSpc>
                <a:spcPct val="150000"/>
              </a:lnSpc>
              <a:spcAft>
                <a:spcPts val="0"/>
              </a:spcAft>
            </a:pPr>
            <a:r>
              <a:rPr lang="en-GB" dirty="0">
                <a:solidFill>
                  <a:schemeClr val="bg1"/>
                </a:solidFill>
                <a:latin typeface="Calibri" panose="020F0502020204030204" pitchFamily="34" charset="0"/>
                <a:ea typeface="Times New Roman" panose="02020603050405020304" pitchFamily="18" charset="0"/>
                <a:cs typeface="Calibri" panose="020F0502020204030204" pitchFamily="34" charset="0"/>
              </a:rPr>
              <a:t>Petrographic observations and SEM-EDS microanalysis were carried out to investigate samples of concrete containing different size glass particles from heavily degraded industrial floors in Emilia Romagna (North of Italy) two years after their realization, in order to define degradation effects affecting concrete material made with a mixed aggregate of natural rocks and recycled glass. </a:t>
            </a:r>
          </a:p>
          <a:p>
            <a:pPr indent="269875" algn="ctr">
              <a:lnSpc>
                <a:spcPct val="150000"/>
              </a:lnSpc>
              <a:spcAft>
                <a:spcPts val="0"/>
              </a:spcAft>
            </a:pPr>
            <a:r>
              <a:rPr lang="en-US" dirty="0">
                <a:solidFill>
                  <a:schemeClr val="bg1"/>
                </a:solidFill>
                <a:latin typeface="Calibri" panose="020F0502020204030204" pitchFamily="34" charset="0"/>
                <a:ea typeface="Times New Roman" panose="02020603050405020304" pitchFamily="18" charset="0"/>
                <a:cs typeface="Calibri" panose="020F0502020204030204" pitchFamily="34" charset="0"/>
              </a:rPr>
              <a:t>In two different kind of samples collected, one made with natural aggregates with carbonate rocks (</a:t>
            </a:r>
            <a:r>
              <a:rPr lang="en-US" b="1" dirty="0">
                <a:solidFill>
                  <a:schemeClr val="bg1"/>
                </a:solidFill>
                <a:latin typeface="Calibri" panose="020F0502020204030204" pitchFamily="34" charset="0"/>
                <a:ea typeface="Times New Roman" panose="02020603050405020304" pitchFamily="18" charset="0"/>
                <a:cs typeface="Calibri" panose="020F0502020204030204" pitchFamily="34" charset="0"/>
              </a:rPr>
              <a:t>concrete A-type</a:t>
            </a:r>
            <a:r>
              <a:rPr lang="en-US" dirty="0">
                <a:solidFill>
                  <a:schemeClr val="bg1"/>
                </a:solidFill>
                <a:latin typeface="Calibri" panose="020F0502020204030204" pitchFamily="34" charset="0"/>
                <a:ea typeface="Times New Roman" panose="02020603050405020304" pitchFamily="18" charset="0"/>
                <a:cs typeface="Calibri" panose="020F0502020204030204" pitchFamily="34" charset="0"/>
              </a:rPr>
              <a:t>) and another made with silico-carbonate rocks (</a:t>
            </a:r>
            <a:r>
              <a:rPr lang="en-US" b="1" dirty="0">
                <a:solidFill>
                  <a:schemeClr val="bg1"/>
                </a:solidFill>
                <a:latin typeface="Calibri" panose="020F0502020204030204" pitchFamily="34" charset="0"/>
                <a:ea typeface="Times New Roman" panose="02020603050405020304" pitchFamily="18" charset="0"/>
                <a:cs typeface="Calibri" panose="020F0502020204030204" pitchFamily="34" charset="0"/>
              </a:rPr>
              <a:t>concrete B-type</a:t>
            </a:r>
            <a:r>
              <a:rPr lang="en-US" dirty="0">
                <a:solidFill>
                  <a:schemeClr val="bg1"/>
                </a:solidFill>
                <a:latin typeface="Calibri" panose="020F0502020204030204" pitchFamily="34" charset="0"/>
                <a:ea typeface="Times New Roman" panose="02020603050405020304" pitchFamily="18" charset="0"/>
                <a:cs typeface="Calibri" panose="020F0502020204030204" pitchFamily="34" charset="0"/>
              </a:rPr>
              <a:t>), both added with waste of glass, alkali-aggregate reaction (AAR) and loss of physical-mechanical characteristics were observed.</a:t>
            </a:r>
            <a:endParaRPr lang="it-IT"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indent="269875" algn="ctr">
              <a:lnSpc>
                <a:spcPct val="150000"/>
              </a:lnSpc>
              <a:spcAft>
                <a:spcPts val="0"/>
              </a:spcAft>
            </a:pPr>
            <a:r>
              <a:rPr lang="en-US" dirty="0">
                <a:solidFill>
                  <a:schemeClr val="bg1"/>
                </a:solidFill>
                <a:latin typeface="Calibri" panose="020F0502020204030204" pitchFamily="34" charset="0"/>
                <a:ea typeface="Times New Roman" panose="02020603050405020304" pitchFamily="18" charset="0"/>
                <a:cs typeface="Calibri" panose="020F0502020204030204" pitchFamily="34" charset="0"/>
              </a:rPr>
              <a:t>Studied concretes are characterized by a mix composed by glass waste (20%) added to natural aggregate (80%) made by crushing rocks with silicate and carbonate composition.</a:t>
            </a:r>
          </a:p>
          <a:p>
            <a:pPr indent="269875" algn="ctr">
              <a:lnSpc>
                <a:spcPct val="150000"/>
              </a:lnSpc>
              <a:spcAft>
                <a:spcPts val="0"/>
              </a:spcAft>
            </a:pPr>
            <a:r>
              <a:rPr lang="en-US" dirty="0">
                <a:solidFill>
                  <a:schemeClr val="bg1"/>
                </a:solidFill>
                <a:latin typeface="Calibri" panose="020F0502020204030204" pitchFamily="34" charset="0"/>
                <a:ea typeface="Times New Roman" panose="02020603050405020304" pitchFamily="18" charset="0"/>
                <a:cs typeface="Calibri" panose="020F0502020204030204" pitchFamily="34" charset="0"/>
              </a:rPr>
              <a:t>Glass fragments considered in concrete samples of this study have a coarse grain and are breakable so they can develop a capillary porosity for cracking.</a:t>
            </a:r>
            <a:endParaRPr lang="it-IT"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p:txBody>
      </p:sp>
      <p:pic>
        <p:nvPicPr>
          <p:cNvPr id="14" name="Imagem 1">
            <a:extLst>
              <a:ext uri="{FF2B5EF4-FFF2-40B4-BE49-F238E27FC236}">
                <a16:creationId xmlns:a16="http://schemas.microsoft.com/office/drawing/2014/main" id="{80BB4665-B9AE-499E-AD13-F31CCB1D85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4938" y="114509"/>
            <a:ext cx="2788690" cy="954636"/>
          </a:xfrm>
          <a:prstGeom prst="rect">
            <a:avLst/>
          </a:prstGeom>
        </p:spPr>
      </p:pic>
      <p:pic>
        <p:nvPicPr>
          <p:cNvPr id="18" name="Imagem 11">
            <a:extLst>
              <a:ext uri="{FF2B5EF4-FFF2-40B4-BE49-F238E27FC236}">
                <a16:creationId xmlns:a16="http://schemas.microsoft.com/office/drawing/2014/main" id="{7D9CF372-F46B-4486-BBBA-544F7E126EE8}"/>
              </a:ext>
            </a:extLst>
          </p:cNvPr>
          <p:cNvPicPr>
            <a:picLocks noChangeAspect="1"/>
          </p:cNvPicPr>
          <p:nvPr/>
        </p:nvPicPr>
        <p:blipFill>
          <a:blip r:embed="rId4"/>
          <a:stretch>
            <a:fillRect/>
          </a:stretch>
        </p:blipFill>
        <p:spPr>
          <a:xfrm>
            <a:off x="10889111" y="6403858"/>
            <a:ext cx="969348" cy="335309"/>
          </a:xfrm>
          <a:prstGeom prst="rect">
            <a:avLst/>
          </a:prstGeom>
        </p:spPr>
      </p:pic>
    </p:spTree>
    <p:extLst>
      <p:ext uri="{BB962C8B-B14F-4D97-AF65-F5344CB8AC3E}">
        <p14:creationId xmlns:p14="http://schemas.microsoft.com/office/powerpoint/2010/main" val="71934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ttangolo 14">
            <a:extLst>
              <a:ext uri="{FF2B5EF4-FFF2-40B4-BE49-F238E27FC236}">
                <a16:creationId xmlns:a16="http://schemas.microsoft.com/office/drawing/2014/main" id="{5B07D556-1BC0-4250-94F2-303E814E3F02}"/>
              </a:ext>
            </a:extLst>
          </p:cNvPr>
          <p:cNvSpPr/>
          <p:nvPr/>
        </p:nvSpPr>
        <p:spPr>
          <a:xfrm>
            <a:off x="1935271" y="63951"/>
            <a:ext cx="8320085" cy="779444"/>
          </a:xfrm>
          <a:prstGeom prst="rect">
            <a:avLst/>
          </a:prstGeom>
        </p:spPr>
        <p:txBody>
          <a:bodyPr wrap="square">
            <a:spAutoFit/>
          </a:bodyPr>
          <a:lstStyle/>
          <a:p>
            <a:pPr indent="269875" algn="ctr">
              <a:lnSpc>
                <a:spcPct val="115000"/>
              </a:lnSpc>
              <a:spcAft>
                <a:spcPts val="0"/>
              </a:spcAft>
            </a:pPr>
            <a:r>
              <a:rPr lang="en-US"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Two different type of concrete from courtyard of an industrial warehouse </a:t>
            </a:r>
          </a:p>
          <a:p>
            <a:pPr indent="269875" algn="ctr">
              <a:lnSpc>
                <a:spcPct val="115000"/>
              </a:lnSpc>
              <a:spcAft>
                <a:spcPts val="0"/>
              </a:spcAft>
            </a:pPr>
            <a:r>
              <a:rPr lang="en-US"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in Emilia Romagna Region (Italy)</a:t>
            </a:r>
          </a:p>
        </p:txBody>
      </p:sp>
      <p:pic>
        <p:nvPicPr>
          <p:cNvPr id="16" name="Picture 5">
            <a:extLst>
              <a:ext uri="{FF2B5EF4-FFF2-40B4-BE49-F238E27FC236}">
                <a16:creationId xmlns:a16="http://schemas.microsoft.com/office/drawing/2014/main" id="{88FF282F-224A-4F17-861D-29886445CD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461" t="19730" r="4002" b="23705"/>
          <a:stretch>
            <a:fillRect/>
          </a:stretch>
        </p:blipFill>
        <p:spPr bwMode="auto">
          <a:xfrm>
            <a:off x="2803269" y="3846123"/>
            <a:ext cx="1360811" cy="148961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a:extLst>
              <a:ext uri="{FF2B5EF4-FFF2-40B4-BE49-F238E27FC236}">
                <a16:creationId xmlns:a16="http://schemas.microsoft.com/office/drawing/2014/main" id="{D60CEFDE-3A39-4F0F-AF8D-71E3A21F1D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0523" t="23260" r="18291" b="33778"/>
          <a:stretch>
            <a:fillRect/>
          </a:stretch>
        </p:blipFill>
        <p:spPr bwMode="auto">
          <a:xfrm>
            <a:off x="1116831" y="3863147"/>
            <a:ext cx="1556812" cy="147281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
            <a:extLst>
              <a:ext uri="{FF2B5EF4-FFF2-40B4-BE49-F238E27FC236}">
                <a16:creationId xmlns:a16="http://schemas.microsoft.com/office/drawing/2014/main" id="{D8AF3C77-B5AC-45ED-9B8D-5EE3F3DFE4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6116" t="40051" r="9529" b="40608"/>
          <a:stretch>
            <a:fillRect/>
          </a:stretch>
        </p:blipFill>
        <p:spPr bwMode="auto">
          <a:xfrm>
            <a:off x="8921213" y="3985180"/>
            <a:ext cx="1623270" cy="496672"/>
          </a:xfrm>
          <a:prstGeom prst="rect">
            <a:avLst/>
          </a:prstGeom>
          <a:noFill/>
          <a:extLst>
            <a:ext uri="{909E8E84-426E-40DD-AFC4-6F175D3DCCD1}">
              <a14:hiddenFill xmlns:a14="http://schemas.microsoft.com/office/drawing/2010/main">
                <a:solidFill>
                  <a:srgbClr val="FFFFFF"/>
                </a:solidFill>
              </a14:hiddenFill>
            </a:ext>
          </a:extLst>
        </p:spPr>
      </p:pic>
      <p:pic>
        <p:nvPicPr>
          <p:cNvPr id="19" name="Immagine 2">
            <a:extLst>
              <a:ext uri="{FF2B5EF4-FFF2-40B4-BE49-F238E27FC236}">
                <a16:creationId xmlns:a16="http://schemas.microsoft.com/office/drawing/2014/main" id="{DA3FE67F-2AD9-4C84-84DC-E210658120F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4835" t="38667" r="27225" b="33904"/>
          <a:stretch>
            <a:fillRect/>
          </a:stretch>
        </p:blipFill>
        <p:spPr bwMode="auto">
          <a:xfrm>
            <a:off x="8983018" y="4553078"/>
            <a:ext cx="1568760" cy="557243"/>
          </a:xfrm>
          <a:prstGeom prst="rect">
            <a:avLst/>
          </a:prstGeom>
          <a:noFill/>
          <a:extLst>
            <a:ext uri="{909E8E84-426E-40DD-AFC4-6F175D3DCCD1}">
              <a14:hiddenFill xmlns:a14="http://schemas.microsoft.com/office/drawing/2010/main">
                <a:solidFill>
                  <a:srgbClr val="FFFFFF"/>
                </a:solidFill>
              </a14:hiddenFill>
            </a:ext>
          </a:extLst>
        </p:spPr>
      </p:pic>
      <p:pic>
        <p:nvPicPr>
          <p:cNvPr id="20" name="Immagine 3">
            <a:extLst>
              <a:ext uri="{FF2B5EF4-FFF2-40B4-BE49-F238E27FC236}">
                <a16:creationId xmlns:a16="http://schemas.microsoft.com/office/drawing/2014/main" id="{A016C1A8-5FB3-4261-A5DB-ED4A32D2D3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1616" t="25333" r="26848" b="15408"/>
          <a:stretch>
            <a:fillRect/>
          </a:stretch>
        </p:blipFill>
        <p:spPr bwMode="auto">
          <a:xfrm>
            <a:off x="7217076" y="3985179"/>
            <a:ext cx="1611158" cy="1447619"/>
          </a:xfrm>
          <a:prstGeom prst="rect">
            <a:avLst/>
          </a:prstGeom>
          <a:noFill/>
          <a:extLst>
            <a:ext uri="{909E8E84-426E-40DD-AFC4-6F175D3DCCD1}">
              <a14:hiddenFill xmlns:a14="http://schemas.microsoft.com/office/drawing/2010/main">
                <a:solidFill>
                  <a:srgbClr val="FFFFFF"/>
                </a:solidFill>
              </a14:hiddenFill>
            </a:ext>
          </a:extLst>
        </p:spPr>
      </p:pic>
      <p:pic>
        <p:nvPicPr>
          <p:cNvPr id="21" name="Immagine 20">
            <a:extLst>
              <a:ext uri="{FF2B5EF4-FFF2-40B4-BE49-F238E27FC236}">
                <a16:creationId xmlns:a16="http://schemas.microsoft.com/office/drawing/2014/main" id="{FD77D448-E615-4922-88BE-24F479FD4CBE}"/>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7207696" y="5500417"/>
            <a:ext cx="1645955" cy="883167"/>
          </a:xfrm>
          <a:prstGeom prst="rect">
            <a:avLst/>
          </a:prstGeom>
          <a:noFill/>
          <a:ln>
            <a:noFill/>
          </a:ln>
        </p:spPr>
      </p:pic>
      <p:pic>
        <p:nvPicPr>
          <p:cNvPr id="23" name="Immagine 22">
            <a:extLst>
              <a:ext uri="{FF2B5EF4-FFF2-40B4-BE49-F238E27FC236}">
                <a16:creationId xmlns:a16="http://schemas.microsoft.com/office/drawing/2014/main" id="{4FC6B5F1-93A5-4674-9714-3013CAD1350E}"/>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00331" y="5507482"/>
            <a:ext cx="1586905" cy="1033993"/>
          </a:xfrm>
          <a:prstGeom prst="rect">
            <a:avLst/>
          </a:prstGeom>
          <a:noFill/>
          <a:ln>
            <a:noFill/>
          </a:ln>
        </p:spPr>
      </p:pic>
      <p:pic>
        <p:nvPicPr>
          <p:cNvPr id="24" name="Immagine 23">
            <a:extLst>
              <a:ext uri="{FF2B5EF4-FFF2-40B4-BE49-F238E27FC236}">
                <a16:creationId xmlns:a16="http://schemas.microsoft.com/office/drawing/2014/main" id="{0BFAF5C1-0C31-47A5-83CB-789FC872E810}"/>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888168" y="5433224"/>
            <a:ext cx="1845479" cy="883167"/>
          </a:xfrm>
          <a:prstGeom prst="rect">
            <a:avLst/>
          </a:prstGeom>
          <a:noFill/>
          <a:ln>
            <a:noFill/>
          </a:ln>
        </p:spPr>
      </p:pic>
      <p:sp>
        <p:nvSpPr>
          <p:cNvPr id="7" name="Rettangolo 6">
            <a:extLst>
              <a:ext uri="{FF2B5EF4-FFF2-40B4-BE49-F238E27FC236}">
                <a16:creationId xmlns:a16="http://schemas.microsoft.com/office/drawing/2014/main" id="{AFDD39E0-3DF5-45F6-BDFB-57E7B14B418E}"/>
              </a:ext>
            </a:extLst>
          </p:cNvPr>
          <p:cNvSpPr/>
          <p:nvPr/>
        </p:nvSpPr>
        <p:spPr>
          <a:xfrm>
            <a:off x="742951" y="1419630"/>
            <a:ext cx="4120636" cy="2308324"/>
          </a:xfrm>
          <a:prstGeom prst="rect">
            <a:avLst/>
          </a:prstGeom>
        </p:spPr>
        <p:txBody>
          <a:bodyPr wrap="square">
            <a:spAutoFit/>
          </a:bodyPr>
          <a:lstStyle/>
          <a:p>
            <a:pPr algn="ctr"/>
            <a:r>
              <a:rPr lang="en-US"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A-type samples</a:t>
            </a:r>
          </a:p>
          <a:p>
            <a:pPr marL="285750" indent="-285750" algn="just">
              <a:buFontTx/>
              <a:buChar char="-"/>
            </a:pPr>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collected in areas with presence of fracture and loss of cohesion</a:t>
            </a:r>
          </a:p>
          <a:p>
            <a:pPr marL="285750" indent="-285750" algn="just">
              <a:buFontTx/>
              <a:buChar char="-"/>
            </a:pPr>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abundance of fine gravel fraction composed by natural rocks and  significant presence of micro-gravel and sands (rich in coarse glass fragments). </a:t>
            </a:r>
          </a:p>
        </p:txBody>
      </p:sp>
      <p:sp>
        <p:nvSpPr>
          <p:cNvPr id="8" name="Rettangolo 7">
            <a:extLst>
              <a:ext uri="{FF2B5EF4-FFF2-40B4-BE49-F238E27FC236}">
                <a16:creationId xmlns:a16="http://schemas.microsoft.com/office/drawing/2014/main" id="{6735C4B2-BD15-4800-A2FD-AC1A4AEB9A00}"/>
              </a:ext>
            </a:extLst>
          </p:cNvPr>
          <p:cNvSpPr/>
          <p:nvPr/>
        </p:nvSpPr>
        <p:spPr>
          <a:xfrm>
            <a:off x="6602244" y="1414780"/>
            <a:ext cx="4525394" cy="2308324"/>
          </a:xfrm>
          <a:prstGeom prst="rect">
            <a:avLst/>
          </a:prstGeom>
        </p:spPr>
        <p:txBody>
          <a:bodyPr wrap="square">
            <a:spAutoFit/>
          </a:bodyPr>
          <a:lstStyle/>
          <a:p>
            <a:pPr algn="ctr"/>
            <a:r>
              <a:rPr lang="en-US"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B-type samples</a:t>
            </a:r>
          </a:p>
          <a:p>
            <a:pPr marL="285750" indent="-285750" algn="just">
              <a:buFontTx/>
              <a:buChar char="-"/>
            </a:pPr>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collected in areas with well-preserved concrete</a:t>
            </a:r>
          </a:p>
          <a:p>
            <a:pPr marL="285750" indent="-285750" algn="just">
              <a:buFontTx/>
              <a:buChar char="-"/>
            </a:pPr>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bimodal distribution of grain sizes with high percentage of fragments of natural rocks (fine and medium gravels) added with fine sandy aggregates and silt (rich in finely ground glass fragments)</a:t>
            </a:r>
            <a:endParaRPr lang="it-IT" dirty="0">
              <a:latin typeface="Calibri" panose="020F0502020204030204" pitchFamily="34" charset="0"/>
              <a:cs typeface="Calibri" panose="020F0502020204030204" pitchFamily="34" charset="0"/>
            </a:endParaRPr>
          </a:p>
        </p:txBody>
      </p:sp>
      <p:pic>
        <p:nvPicPr>
          <p:cNvPr id="34" name="Picture 20">
            <a:extLst>
              <a:ext uri="{FF2B5EF4-FFF2-40B4-BE49-F238E27FC236}">
                <a16:creationId xmlns:a16="http://schemas.microsoft.com/office/drawing/2014/main" id="{DCBC4EE9-8970-40F3-B563-BAA9E51B49C9}"/>
              </a:ext>
            </a:extLst>
          </p:cNvPr>
          <p:cNvPicPr>
            <a:picLocks noChangeAspect="1"/>
          </p:cNvPicPr>
          <p:nvPr/>
        </p:nvPicPr>
        <p:blipFill>
          <a:blip r:embed="rId10"/>
          <a:stretch>
            <a:fillRect/>
          </a:stretch>
        </p:blipFill>
        <p:spPr>
          <a:xfrm>
            <a:off x="10290461" y="84271"/>
            <a:ext cx="1848396" cy="779444"/>
          </a:xfrm>
          <a:prstGeom prst="rect">
            <a:avLst/>
          </a:prstGeom>
        </p:spPr>
      </p:pic>
      <p:sp>
        <p:nvSpPr>
          <p:cNvPr id="35" name="Rettangolo 34">
            <a:extLst>
              <a:ext uri="{FF2B5EF4-FFF2-40B4-BE49-F238E27FC236}">
                <a16:creationId xmlns:a16="http://schemas.microsoft.com/office/drawing/2014/main" id="{2950CEBC-8199-420A-858C-07687AB7209B}"/>
              </a:ext>
            </a:extLst>
          </p:cNvPr>
          <p:cNvSpPr/>
          <p:nvPr/>
        </p:nvSpPr>
        <p:spPr>
          <a:xfrm>
            <a:off x="3055834" y="1004351"/>
            <a:ext cx="6096000" cy="369332"/>
          </a:xfrm>
          <a:prstGeom prst="rect">
            <a:avLst/>
          </a:prstGeom>
        </p:spPr>
        <p:txBody>
          <a:bodyPr>
            <a:spAutoFit/>
          </a:bodyPr>
          <a:lstStyle/>
          <a:p>
            <a:pPr algn="ctr"/>
            <a:r>
              <a:rPr lang="en-US" dirty="0">
                <a:latin typeface="Calibri" panose="020F0502020204030204" pitchFamily="34" charset="0"/>
                <a:cs typeface="Calibri" panose="020F0502020204030204" pitchFamily="34" charset="0"/>
              </a:rPr>
              <a:t>Mesoscopic scale </a:t>
            </a:r>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observations of d</a:t>
            </a:r>
            <a:r>
              <a:rPr lang="en-US" dirty="0">
                <a:latin typeface="Calibri" panose="020F0502020204030204" pitchFamily="34" charset="0"/>
                <a:cs typeface="Calibri" panose="020F0502020204030204" pitchFamily="34" charset="0"/>
              </a:rPr>
              <a:t>egradation distribution </a:t>
            </a:r>
            <a:endPar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p:txBody>
      </p:sp>
      <p:grpSp>
        <p:nvGrpSpPr>
          <p:cNvPr id="37" name="Gruppo 36">
            <a:extLst>
              <a:ext uri="{FF2B5EF4-FFF2-40B4-BE49-F238E27FC236}">
                <a16:creationId xmlns:a16="http://schemas.microsoft.com/office/drawing/2014/main" id="{7122462E-7BD4-4F0C-9125-45EF4BBF7325}"/>
              </a:ext>
            </a:extLst>
          </p:cNvPr>
          <p:cNvGrpSpPr/>
          <p:nvPr/>
        </p:nvGrpSpPr>
        <p:grpSpPr>
          <a:xfrm>
            <a:off x="1104784" y="5393529"/>
            <a:ext cx="1465580" cy="1294765"/>
            <a:chOff x="0" y="0"/>
            <a:chExt cx="1465897" cy="1295082"/>
          </a:xfrm>
        </p:grpSpPr>
        <p:pic>
          <p:nvPicPr>
            <p:cNvPr id="38" name="Immagine 37">
              <a:extLst>
                <a:ext uri="{FF2B5EF4-FFF2-40B4-BE49-F238E27FC236}">
                  <a16:creationId xmlns:a16="http://schemas.microsoft.com/office/drawing/2014/main" id="{8663E78B-AC9B-4E13-AA39-02AC5F43ED15}"/>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59086" t="24286" r="8110" b="27285"/>
            <a:stretch/>
          </p:blipFill>
          <p:spPr bwMode="auto">
            <a:xfrm rot="5400000">
              <a:off x="69215" y="-63183"/>
              <a:ext cx="1289050" cy="1427480"/>
            </a:xfrm>
            <a:prstGeom prst="rect">
              <a:avLst/>
            </a:prstGeom>
            <a:ln>
              <a:noFill/>
            </a:ln>
            <a:extLst>
              <a:ext uri="{53640926-AAD7-44D8-BBD7-CCE9431645EC}">
                <a14:shadowObscured xmlns:a14="http://schemas.microsoft.com/office/drawing/2010/main"/>
              </a:ext>
            </a:extLst>
          </p:spPr>
        </p:pic>
        <p:sp>
          <p:nvSpPr>
            <p:cNvPr id="39" name="CasellaDiTesto 32">
              <a:extLst>
                <a:ext uri="{FF2B5EF4-FFF2-40B4-BE49-F238E27FC236}">
                  <a16:creationId xmlns:a16="http://schemas.microsoft.com/office/drawing/2014/main" id="{10AAB4D1-CE5F-46CD-9873-C33FCBC68EE2}"/>
                </a:ext>
              </a:extLst>
            </p:cNvPr>
            <p:cNvSpPr txBox="1"/>
            <p:nvPr/>
          </p:nvSpPr>
          <p:spPr>
            <a:xfrm rot="5400000" flipV="1">
              <a:off x="907097" y="203200"/>
              <a:ext cx="762000" cy="355600"/>
            </a:xfrm>
            <a:prstGeom prst="rect">
              <a:avLst/>
            </a:prstGeom>
            <a:noFill/>
          </p:spPr>
          <p:txBody>
            <a:bodyPr wrap="square" rtlCol="0">
              <a:noAutofit/>
            </a:bodyPr>
            <a:lstStyle/>
            <a:p>
              <a:pPr algn="ctr">
                <a:spcAft>
                  <a:spcPts val="0"/>
                </a:spcAft>
              </a:pPr>
              <a:r>
                <a:rPr lang="it-IT" sz="6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0. 5-0.70</a:t>
              </a:r>
              <a:endParaRPr lang="it-IT" sz="1200">
                <a:effectLst/>
                <a:latin typeface="Times New Roman" panose="02020603050405020304" pitchFamily="18" charset="0"/>
                <a:ea typeface="Times New Roman" panose="02020603050405020304" pitchFamily="18" charset="0"/>
              </a:endParaRPr>
            </a:p>
            <a:p>
              <a:pPr algn="ctr">
                <a:spcAft>
                  <a:spcPts val="0"/>
                </a:spcAft>
              </a:pPr>
              <a:r>
                <a:rPr lang="it-IT" sz="600" b="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cm</a:t>
              </a:r>
              <a:endParaRPr lang="it-IT" sz="1200">
                <a:effectLst/>
                <a:latin typeface="Times New Roman" panose="02020603050405020304" pitchFamily="18" charset="0"/>
                <a:ea typeface="Times New Roman" panose="02020603050405020304" pitchFamily="18" charset="0"/>
              </a:endParaRPr>
            </a:p>
          </p:txBody>
        </p:sp>
        <p:cxnSp>
          <p:nvCxnSpPr>
            <p:cNvPr id="40" name="Connettore 2 39">
              <a:extLst>
                <a:ext uri="{FF2B5EF4-FFF2-40B4-BE49-F238E27FC236}">
                  <a16:creationId xmlns:a16="http://schemas.microsoft.com/office/drawing/2014/main" id="{B661F358-9957-43A0-BC75-2688A911F23B}"/>
                </a:ext>
              </a:extLst>
            </p:cNvPr>
            <p:cNvCxnSpPr/>
            <p:nvPr/>
          </p:nvCxnSpPr>
          <p:spPr>
            <a:xfrm>
              <a:off x="1002347" y="146050"/>
              <a:ext cx="0" cy="184150"/>
            </a:xfrm>
            <a:prstGeom prst="straightConnector1">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1" name="Connettore 2 40">
              <a:extLst>
                <a:ext uri="{FF2B5EF4-FFF2-40B4-BE49-F238E27FC236}">
                  <a16:creationId xmlns:a16="http://schemas.microsoft.com/office/drawing/2014/main" id="{8E4EACF8-9B7A-4AFD-AEB8-FD51E5118497}"/>
                </a:ext>
              </a:extLst>
            </p:cNvPr>
            <p:cNvCxnSpPr/>
            <p:nvPr/>
          </p:nvCxnSpPr>
          <p:spPr>
            <a:xfrm>
              <a:off x="303847" y="146050"/>
              <a:ext cx="0" cy="105410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2" name="CasellaDiTesto 35">
              <a:extLst>
                <a:ext uri="{FF2B5EF4-FFF2-40B4-BE49-F238E27FC236}">
                  <a16:creationId xmlns:a16="http://schemas.microsoft.com/office/drawing/2014/main" id="{6B4C6B32-17D5-41D6-B5D7-583092AA01DD}"/>
                </a:ext>
              </a:extLst>
            </p:cNvPr>
            <p:cNvSpPr txBox="1"/>
            <p:nvPr/>
          </p:nvSpPr>
          <p:spPr>
            <a:xfrm rot="16200000">
              <a:off x="132397" y="215900"/>
              <a:ext cx="527685" cy="756285"/>
            </a:xfrm>
            <a:prstGeom prst="rect">
              <a:avLst/>
            </a:prstGeom>
            <a:noFill/>
          </p:spPr>
          <p:txBody>
            <a:bodyPr wrap="square" rtlCol="0">
              <a:noAutofit/>
            </a:bodyPr>
            <a:lstStyle/>
            <a:p>
              <a:pPr>
                <a:spcAft>
                  <a:spcPts val="0"/>
                </a:spcAft>
              </a:pPr>
              <a:r>
                <a:rPr lang="it-IT" sz="6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7,00</a:t>
              </a:r>
              <a:r>
                <a:rPr lang="it-IT" sz="12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it-IT" sz="600"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cm</a:t>
              </a:r>
              <a:endParaRPr lang="it-IT" sz="1200">
                <a:effectLst/>
                <a:latin typeface="Times New Roman" panose="02020603050405020304" pitchFamily="18" charset="0"/>
                <a:ea typeface="Times New Roman" panose="02020603050405020304" pitchFamily="18" charset="0"/>
              </a:endParaRPr>
            </a:p>
          </p:txBody>
        </p:sp>
      </p:grpSp>
      <p:pic>
        <p:nvPicPr>
          <p:cNvPr id="22" name="Imagem 1">
            <a:extLst>
              <a:ext uri="{FF2B5EF4-FFF2-40B4-BE49-F238E27FC236}">
                <a16:creationId xmlns:a16="http://schemas.microsoft.com/office/drawing/2014/main" id="{441AFBFC-0A73-460F-BDDA-329FE9368FCF}"/>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6122" y="86373"/>
            <a:ext cx="1994520" cy="682773"/>
          </a:xfrm>
          <a:prstGeom prst="rect">
            <a:avLst/>
          </a:prstGeom>
        </p:spPr>
      </p:pic>
      <p:pic>
        <p:nvPicPr>
          <p:cNvPr id="25" name="Imagem 11">
            <a:extLst>
              <a:ext uri="{FF2B5EF4-FFF2-40B4-BE49-F238E27FC236}">
                <a16:creationId xmlns:a16="http://schemas.microsoft.com/office/drawing/2014/main" id="{FA66C0ED-F992-48C3-9A96-9BEA82012A9A}"/>
              </a:ext>
            </a:extLst>
          </p:cNvPr>
          <p:cNvPicPr>
            <a:picLocks noChangeAspect="1"/>
          </p:cNvPicPr>
          <p:nvPr/>
        </p:nvPicPr>
        <p:blipFill>
          <a:blip r:embed="rId13"/>
          <a:stretch>
            <a:fillRect/>
          </a:stretch>
        </p:blipFill>
        <p:spPr>
          <a:xfrm>
            <a:off x="11038648" y="6457571"/>
            <a:ext cx="969348" cy="335309"/>
          </a:xfrm>
          <a:prstGeom prst="rect">
            <a:avLst/>
          </a:prstGeom>
        </p:spPr>
      </p:pic>
      <p:sp>
        <p:nvSpPr>
          <p:cNvPr id="3" name="Rettangolo 2">
            <a:extLst>
              <a:ext uri="{FF2B5EF4-FFF2-40B4-BE49-F238E27FC236}">
                <a16:creationId xmlns:a16="http://schemas.microsoft.com/office/drawing/2014/main" id="{AE8F1823-1E4B-4FF5-9CAA-76BAF2F12B80}"/>
              </a:ext>
            </a:extLst>
          </p:cNvPr>
          <p:cNvSpPr/>
          <p:nvPr/>
        </p:nvSpPr>
        <p:spPr>
          <a:xfrm>
            <a:off x="970671" y="3723104"/>
            <a:ext cx="3348111" cy="2965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Rettangolo 3">
            <a:extLst>
              <a:ext uri="{FF2B5EF4-FFF2-40B4-BE49-F238E27FC236}">
                <a16:creationId xmlns:a16="http://schemas.microsoft.com/office/drawing/2014/main" id="{D791019B-91B9-416C-A298-98B05B84D007}"/>
              </a:ext>
            </a:extLst>
          </p:cNvPr>
          <p:cNvSpPr/>
          <p:nvPr/>
        </p:nvSpPr>
        <p:spPr>
          <a:xfrm>
            <a:off x="7104186" y="3846123"/>
            <a:ext cx="3679250" cy="2555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21107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FCD455A8-C0CC-41AF-A064-70E25366D460}"/>
              </a:ext>
            </a:extLst>
          </p:cNvPr>
          <p:cNvSpPr/>
          <p:nvPr/>
        </p:nvSpPr>
        <p:spPr>
          <a:xfrm>
            <a:off x="2096089" y="89091"/>
            <a:ext cx="8032652" cy="707886"/>
          </a:xfrm>
          <a:prstGeom prst="rect">
            <a:avLst/>
          </a:prstGeom>
        </p:spPr>
        <p:txBody>
          <a:bodyPr wrap="square">
            <a:spAutoFit/>
          </a:bodyPr>
          <a:lstStyle/>
          <a:p>
            <a:pPr algn="ctr"/>
            <a:r>
              <a:rPr lang="en-US" sz="2000" b="1" dirty="0">
                <a:solidFill>
                  <a:srgbClr val="002060"/>
                </a:solidFill>
                <a:latin typeface="Calibri" panose="020F0502020204030204" pitchFamily="34" charset="0"/>
                <a:cs typeface="Calibri" panose="020F0502020204030204" pitchFamily="34" charset="0"/>
              </a:rPr>
              <a:t>Analytical procedure </a:t>
            </a:r>
            <a:r>
              <a:rPr lang="en-GB" sz="2000" dirty="0">
                <a:solidFill>
                  <a:srgbClr val="002060"/>
                </a:solidFill>
                <a:latin typeface="Calibri" panose="020F0502020204030204" pitchFamily="34" charset="0"/>
                <a:cs typeface="Calibri" panose="020F0502020204030204" pitchFamily="34" charset="0"/>
              </a:rPr>
              <a:t>performed at the Department of Physics and </a:t>
            </a:r>
          </a:p>
          <a:p>
            <a:pPr algn="ctr"/>
            <a:r>
              <a:rPr lang="en-GB" sz="2000" dirty="0">
                <a:solidFill>
                  <a:srgbClr val="002060"/>
                </a:solidFill>
                <a:latin typeface="Calibri" panose="020F0502020204030204" pitchFamily="34" charset="0"/>
                <a:cs typeface="Calibri" panose="020F0502020204030204" pitchFamily="34" charset="0"/>
              </a:rPr>
              <a:t>Earth Sciences (University of Ferrara, Italy).</a:t>
            </a:r>
            <a:endParaRPr lang="it-IT" sz="2000" dirty="0">
              <a:solidFill>
                <a:srgbClr val="002060"/>
              </a:solidFill>
            </a:endParaRPr>
          </a:p>
        </p:txBody>
      </p:sp>
      <p:sp>
        <p:nvSpPr>
          <p:cNvPr id="3" name="CasellaDiTesto 2">
            <a:extLst>
              <a:ext uri="{FF2B5EF4-FFF2-40B4-BE49-F238E27FC236}">
                <a16:creationId xmlns:a16="http://schemas.microsoft.com/office/drawing/2014/main" id="{0FE26616-5B12-4E94-864F-5ED619E42566}"/>
              </a:ext>
            </a:extLst>
          </p:cNvPr>
          <p:cNvSpPr txBox="1"/>
          <p:nvPr/>
        </p:nvSpPr>
        <p:spPr>
          <a:xfrm>
            <a:off x="4361332" y="1923717"/>
            <a:ext cx="2570330" cy="1477328"/>
          </a:xfrm>
          <a:prstGeom prst="rect">
            <a:avLst/>
          </a:prstGeom>
          <a:noFill/>
        </p:spPr>
        <p:txBody>
          <a:bodyPr wrap="square" rtlCol="0">
            <a:spAutoFit/>
          </a:bodyPr>
          <a:lstStyle/>
          <a:p>
            <a:pPr algn="ctr"/>
            <a:r>
              <a:rPr lang="en-US" b="1" dirty="0">
                <a:latin typeface="Calibri" panose="020F0502020204030204" pitchFamily="34" charset="0"/>
                <a:cs typeface="Calibri" panose="020F0502020204030204" pitchFamily="34" charset="0"/>
              </a:rPr>
              <a:t>On thin sections</a:t>
            </a:r>
            <a:endParaRPr lang="it-IT" b="1" dirty="0">
              <a:latin typeface="Calibri" panose="020F0502020204030204" pitchFamily="34" charset="0"/>
              <a:cs typeface="Calibri" panose="020F0502020204030204" pitchFamily="34" charset="0"/>
            </a:endParaRPr>
          </a:p>
          <a:p>
            <a:pPr algn="ctr"/>
            <a:r>
              <a:rPr lang="it-IT" dirty="0">
                <a:latin typeface="Calibri" panose="020F0502020204030204" pitchFamily="34" charset="0"/>
                <a:cs typeface="Calibri" panose="020F0502020204030204" pitchFamily="34" charset="0"/>
              </a:rPr>
              <a:t>Optical </a:t>
            </a:r>
            <a:r>
              <a:rPr lang="it-IT" dirty="0" err="1">
                <a:latin typeface="Calibri" panose="020F0502020204030204" pitchFamily="34" charset="0"/>
                <a:cs typeface="Calibri" panose="020F0502020204030204" pitchFamily="34" charset="0"/>
              </a:rPr>
              <a:t>Transmitted</a:t>
            </a:r>
            <a:r>
              <a:rPr lang="it-IT" dirty="0">
                <a:latin typeface="Calibri" panose="020F0502020204030204" pitchFamily="34" charset="0"/>
                <a:cs typeface="Calibri" panose="020F0502020204030204" pitchFamily="34" charset="0"/>
              </a:rPr>
              <a:t> Light </a:t>
            </a:r>
            <a:r>
              <a:rPr lang="it-IT" dirty="0" err="1">
                <a:latin typeface="Calibri" panose="020F0502020204030204" pitchFamily="34" charset="0"/>
                <a:cs typeface="Calibri" panose="020F0502020204030204" pitchFamily="34" charset="0"/>
              </a:rPr>
              <a:t>Microscope</a:t>
            </a:r>
            <a:endParaRPr lang="it-IT" dirty="0">
              <a:latin typeface="Calibri" panose="020F0502020204030204" pitchFamily="34" charset="0"/>
              <a:cs typeface="Calibri" panose="020F0502020204030204" pitchFamily="34" charset="0"/>
            </a:endParaRPr>
          </a:p>
          <a:p>
            <a:pPr algn="ctr"/>
            <a:r>
              <a:rPr lang="it-IT" dirty="0">
                <a:latin typeface="Calibri" panose="020F0502020204030204" pitchFamily="34" charset="0"/>
                <a:cs typeface="Calibri" panose="020F0502020204030204" pitchFamily="34" charset="0"/>
              </a:rPr>
              <a:t>(</a:t>
            </a:r>
            <a:r>
              <a:rPr lang="it-IT" b="1" dirty="0">
                <a:latin typeface="Calibri" panose="020F0502020204030204" pitchFamily="34" charset="0"/>
                <a:cs typeface="Calibri" panose="020F0502020204030204" pitchFamily="34" charset="0"/>
              </a:rPr>
              <a:t>OTLM</a:t>
            </a:r>
            <a:r>
              <a:rPr lang="it-IT" dirty="0">
                <a:latin typeface="Calibri" panose="020F0502020204030204" pitchFamily="34" charset="0"/>
                <a:cs typeface="Calibri" panose="020F0502020204030204" pitchFamily="34" charset="0"/>
              </a:rPr>
              <a:t>)</a:t>
            </a:r>
          </a:p>
          <a:p>
            <a:pPr algn="ctr"/>
            <a:r>
              <a:rPr lang="da-DK" dirty="0">
                <a:latin typeface="Calibri" panose="020F0502020204030204" pitchFamily="34" charset="0"/>
                <a:cs typeface="Calibri" panose="020F0502020204030204" pitchFamily="34" charset="0"/>
              </a:rPr>
              <a:t>Optika Mod. B500 POL I</a:t>
            </a:r>
            <a:endParaRPr lang="it-IT" dirty="0">
              <a:latin typeface="Calibri" panose="020F0502020204030204" pitchFamily="34" charset="0"/>
              <a:cs typeface="Calibri" panose="020F0502020204030204" pitchFamily="34" charset="0"/>
            </a:endParaRPr>
          </a:p>
        </p:txBody>
      </p:sp>
      <p:sp>
        <p:nvSpPr>
          <p:cNvPr id="25" name="Rettangolo 24">
            <a:extLst>
              <a:ext uri="{FF2B5EF4-FFF2-40B4-BE49-F238E27FC236}">
                <a16:creationId xmlns:a16="http://schemas.microsoft.com/office/drawing/2014/main" id="{128C9761-372A-4290-A42D-0E528AC54C8C}"/>
              </a:ext>
            </a:extLst>
          </p:cNvPr>
          <p:cNvSpPr/>
          <p:nvPr/>
        </p:nvSpPr>
        <p:spPr>
          <a:xfrm>
            <a:off x="1587104" y="982576"/>
            <a:ext cx="4220137" cy="369332"/>
          </a:xfrm>
          <a:prstGeom prst="rect">
            <a:avLst/>
          </a:prstGeom>
        </p:spPr>
        <p:txBody>
          <a:bodyPr wrap="square">
            <a:spAutoFit/>
          </a:bodyPr>
          <a:lstStyle/>
          <a:p>
            <a:pPr algn="ctr"/>
            <a:r>
              <a:rPr lang="en-US" b="1" dirty="0">
                <a:latin typeface="Calibri" panose="020F0502020204030204" pitchFamily="34" charset="0"/>
                <a:cs typeface="Calibri" panose="020F0502020204030204" pitchFamily="34" charset="0"/>
              </a:rPr>
              <a:t>Mineralogical-petrographic investigations</a:t>
            </a:r>
          </a:p>
        </p:txBody>
      </p:sp>
      <p:sp>
        <p:nvSpPr>
          <p:cNvPr id="26" name="CasellaDiTesto 25">
            <a:extLst>
              <a:ext uri="{FF2B5EF4-FFF2-40B4-BE49-F238E27FC236}">
                <a16:creationId xmlns:a16="http://schemas.microsoft.com/office/drawing/2014/main" id="{362F4D53-F238-4639-BE12-D281B4ACF736}"/>
              </a:ext>
            </a:extLst>
          </p:cNvPr>
          <p:cNvSpPr txBox="1"/>
          <p:nvPr/>
        </p:nvSpPr>
        <p:spPr>
          <a:xfrm>
            <a:off x="8006614" y="2357814"/>
            <a:ext cx="4137260" cy="1477328"/>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Scanning Electron Microscopy equipped with an Energy Dispersive X-ray detector</a:t>
            </a:r>
          </a:p>
          <a:p>
            <a:pPr algn="ctr"/>
            <a:r>
              <a:rPr lang="en-US" b="1" dirty="0">
                <a:latin typeface="Calibri" panose="020F0502020204030204" pitchFamily="34" charset="0"/>
                <a:cs typeface="Calibri" panose="020F0502020204030204" pitchFamily="34" charset="0"/>
              </a:rPr>
              <a:t>(</a:t>
            </a:r>
            <a:r>
              <a:rPr lang="it-IT" b="1" dirty="0">
                <a:latin typeface="Calibri" panose="020F0502020204030204" pitchFamily="34" charset="0"/>
                <a:cs typeface="Calibri" panose="020F0502020204030204" pitchFamily="34" charset="0"/>
              </a:rPr>
              <a:t>SEM-EDS)</a:t>
            </a:r>
          </a:p>
          <a:p>
            <a:pPr algn="ctr"/>
            <a:r>
              <a:rPr lang="it-IT" dirty="0">
                <a:latin typeface="Calibri" panose="020F0502020204030204" pitchFamily="34" charset="0"/>
                <a:cs typeface="Calibri" panose="020F0502020204030204" pitchFamily="34" charset="0"/>
              </a:rPr>
              <a:t>SEM Zeiss EVO 40</a:t>
            </a:r>
          </a:p>
          <a:p>
            <a:pPr algn="ctr"/>
            <a:r>
              <a:rPr lang="it-IT" dirty="0">
                <a:latin typeface="Calibri" panose="020F0502020204030204" pitchFamily="34" charset="0"/>
                <a:cs typeface="Calibri" panose="020F0502020204030204" pitchFamily="34" charset="0"/>
              </a:rPr>
              <a:t>With </a:t>
            </a:r>
            <a:r>
              <a:rPr lang="it-IT" dirty="0" err="1">
                <a:latin typeface="Calibri" panose="020F0502020204030204" pitchFamily="34" charset="0"/>
                <a:cs typeface="Calibri" panose="020F0502020204030204" pitchFamily="34" charset="0"/>
              </a:rPr>
              <a:t>AZtec</a:t>
            </a:r>
            <a:r>
              <a:rPr lang="it-IT" dirty="0">
                <a:latin typeface="Calibri" panose="020F0502020204030204" pitchFamily="34" charset="0"/>
                <a:cs typeface="Calibri" panose="020F0502020204030204" pitchFamily="34" charset="0"/>
              </a:rPr>
              <a:t> Oxford Instruments</a:t>
            </a:r>
          </a:p>
        </p:txBody>
      </p:sp>
      <p:sp>
        <p:nvSpPr>
          <p:cNvPr id="27" name="Rettangolo 26">
            <a:extLst>
              <a:ext uri="{FF2B5EF4-FFF2-40B4-BE49-F238E27FC236}">
                <a16:creationId xmlns:a16="http://schemas.microsoft.com/office/drawing/2014/main" id="{E3B4C817-7649-4AD6-9C35-801AE34CE247}"/>
              </a:ext>
            </a:extLst>
          </p:cNvPr>
          <p:cNvSpPr/>
          <p:nvPr/>
        </p:nvSpPr>
        <p:spPr>
          <a:xfrm>
            <a:off x="8443969" y="1115197"/>
            <a:ext cx="3466846" cy="369332"/>
          </a:xfrm>
          <a:prstGeom prst="rect">
            <a:avLst/>
          </a:prstGeom>
        </p:spPr>
        <p:txBody>
          <a:bodyPr wrap="none">
            <a:spAutoFit/>
          </a:bodyPr>
          <a:lstStyle/>
          <a:p>
            <a:pPr algn="ctr"/>
            <a:r>
              <a:rPr lang="en-US" b="1" dirty="0">
                <a:latin typeface="Calibri" panose="020F0502020204030204" pitchFamily="34" charset="0"/>
                <a:cs typeface="Calibri" panose="020F0502020204030204" pitchFamily="34" charset="0"/>
              </a:rPr>
              <a:t>Morphological-elemental analyses</a:t>
            </a:r>
          </a:p>
        </p:txBody>
      </p:sp>
      <p:pic>
        <p:nvPicPr>
          <p:cNvPr id="13" name="Immagine 12">
            <a:extLst>
              <a:ext uri="{FF2B5EF4-FFF2-40B4-BE49-F238E27FC236}">
                <a16:creationId xmlns:a16="http://schemas.microsoft.com/office/drawing/2014/main" id="{E2CB5372-DD4E-4803-AF0B-E35DB2D60EBE}"/>
              </a:ext>
            </a:extLst>
          </p:cNvPr>
          <p:cNvPicPr>
            <a:picLocks noChangeAspect="1"/>
          </p:cNvPicPr>
          <p:nvPr/>
        </p:nvPicPr>
        <p:blipFill>
          <a:blip r:embed="rId2"/>
          <a:stretch>
            <a:fillRect/>
          </a:stretch>
        </p:blipFill>
        <p:spPr>
          <a:xfrm>
            <a:off x="7941000" y="3937253"/>
            <a:ext cx="4169721" cy="2780612"/>
          </a:xfrm>
          <a:prstGeom prst="rect">
            <a:avLst/>
          </a:prstGeom>
        </p:spPr>
      </p:pic>
      <p:sp>
        <p:nvSpPr>
          <p:cNvPr id="2" name="Rettangolo 1">
            <a:extLst>
              <a:ext uri="{FF2B5EF4-FFF2-40B4-BE49-F238E27FC236}">
                <a16:creationId xmlns:a16="http://schemas.microsoft.com/office/drawing/2014/main" id="{C5FE9E24-073E-4298-9CEF-2842B2C4D8A8}"/>
              </a:ext>
            </a:extLst>
          </p:cNvPr>
          <p:cNvSpPr/>
          <p:nvPr/>
        </p:nvSpPr>
        <p:spPr>
          <a:xfrm>
            <a:off x="232894" y="3086331"/>
            <a:ext cx="3080084" cy="923330"/>
          </a:xfrm>
          <a:prstGeom prst="rect">
            <a:avLst/>
          </a:prstGeom>
        </p:spPr>
        <p:txBody>
          <a:bodyPr wrap="square">
            <a:spAutoFit/>
          </a:bodyPr>
          <a:lstStyle/>
          <a:p>
            <a:pPr algn="ctr"/>
            <a:r>
              <a:rPr lang="en-US"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On the sample surfaces</a:t>
            </a:r>
          </a:p>
          <a:p>
            <a:pPr algn="ctr"/>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Stereomicroscope</a:t>
            </a:r>
          </a:p>
          <a:p>
            <a:pPr algn="ctr"/>
            <a:r>
              <a:rPr lang="it-IT" dirty="0" err="1">
                <a:latin typeface="Calibri" panose="020F0502020204030204" pitchFamily="34" charset="0"/>
                <a:cs typeface="Calibri" panose="020F0502020204030204" pitchFamily="34" charset="0"/>
              </a:rPr>
              <a:t>Optika</a:t>
            </a:r>
            <a:r>
              <a:rPr lang="it-IT" dirty="0">
                <a:latin typeface="Calibri" panose="020F0502020204030204" pitchFamily="34" charset="0"/>
                <a:cs typeface="Calibri" panose="020F0502020204030204" pitchFamily="34" charset="0"/>
              </a:rPr>
              <a:t> SZ6745TR </a:t>
            </a:r>
          </a:p>
        </p:txBody>
      </p:sp>
      <p:pic>
        <p:nvPicPr>
          <p:cNvPr id="15" name="Immagine 14">
            <a:extLst>
              <a:ext uri="{FF2B5EF4-FFF2-40B4-BE49-F238E27FC236}">
                <a16:creationId xmlns:a16="http://schemas.microsoft.com/office/drawing/2014/main" id="{13C4D897-1957-4CD5-9E7A-1165FD8259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7240" y="4175671"/>
            <a:ext cx="3353809" cy="2515357"/>
          </a:xfrm>
          <a:prstGeom prst="rect">
            <a:avLst/>
          </a:prstGeom>
        </p:spPr>
      </p:pic>
      <p:cxnSp>
        <p:nvCxnSpPr>
          <p:cNvPr id="6" name="Connettore 2 5">
            <a:extLst>
              <a:ext uri="{FF2B5EF4-FFF2-40B4-BE49-F238E27FC236}">
                <a16:creationId xmlns:a16="http://schemas.microsoft.com/office/drawing/2014/main" id="{5FDC27DC-85C7-45C1-B669-DF69CC32630F}"/>
              </a:ext>
            </a:extLst>
          </p:cNvPr>
          <p:cNvCxnSpPr>
            <a:cxnSpLocks/>
            <a:stCxn id="25" idx="2"/>
            <a:endCxn id="2" idx="0"/>
          </p:cNvCxnSpPr>
          <p:nvPr/>
        </p:nvCxnSpPr>
        <p:spPr>
          <a:xfrm flipH="1">
            <a:off x="1772936" y="1351908"/>
            <a:ext cx="1924237" cy="1734423"/>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8" name="Connettore 2 7">
            <a:extLst>
              <a:ext uri="{FF2B5EF4-FFF2-40B4-BE49-F238E27FC236}">
                <a16:creationId xmlns:a16="http://schemas.microsoft.com/office/drawing/2014/main" id="{788A6DDC-EF8B-4D6E-AA07-973F5B53160F}"/>
              </a:ext>
            </a:extLst>
          </p:cNvPr>
          <p:cNvCxnSpPr>
            <a:cxnSpLocks/>
            <a:stCxn id="25" idx="2"/>
          </p:cNvCxnSpPr>
          <p:nvPr/>
        </p:nvCxnSpPr>
        <p:spPr>
          <a:xfrm>
            <a:off x="3697173" y="1351908"/>
            <a:ext cx="1726727" cy="571809"/>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12" name="Connettore 2 11">
            <a:extLst>
              <a:ext uri="{FF2B5EF4-FFF2-40B4-BE49-F238E27FC236}">
                <a16:creationId xmlns:a16="http://schemas.microsoft.com/office/drawing/2014/main" id="{373E34FD-FE95-41AF-9330-9805DD150A59}"/>
              </a:ext>
            </a:extLst>
          </p:cNvPr>
          <p:cNvCxnSpPr>
            <a:cxnSpLocks/>
          </p:cNvCxnSpPr>
          <p:nvPr/>
        </p:nvCxnSpPr>
        <p:spPr>
          <a:xfrm>
            <a:off x="10170696" y="1489620"/>
            <a:ext cx="6696" cy="868194"/>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20" name="Immagine 19" descr="Immagine che contiene interni, oggetto, tavolo, scrivania&#10;&#10;Descrizione generata automaticamente">
            <a:extLst>
              <a:ext uri="{FF2B5EF4-FFF2-40B4-BE49-F238E27FC236}">
                <a16:creationId xmlns:a16="http://schemas.microsoft.com/office/drawing/2014/main" id="{9FACC96E-DA7D-4968-9255-8850E31DED18}"/>
              </a:ext>
            </a:extLst>
          </p:cNvPr>
          <p:cNvPicPr>
            <a:picLocks noChangeAspect="1"/>
          </p:cNvPicPr>
          <p:nvPr/>
        </p:nvPicPr>
        <p:blipFill rotWithShape="1">
          <a:blip r:embed="rId4"/>
          <a:srcRect t="19063" b="12853"/>
          <a:stretch/>
        </p:blipFill>
        <p:spPr>
          <a:xfrm rot="5400000">
            <a:off x="4050125" y="4289226"/>
            <a:ext cx="3215403" cy="1641875"/>
          </a:xfrm>
          <a:prstGeom prst="rect">
            <a:avLst/>
          </a:prstGeom>
        </p:spPr>
      </p:pic>
      <p:pic>
        <p:nvPicPr>
          <p:cNvPr id="16" name="Picture 20">
            <a:extLst>
              <a:ext uri="{FF2B5EF4-FFF2-40B4-BE49-F238E27FC236}">
                <a16:creationId xmlns:a16="http://schemas.microsoft.com/office/drawing/2014/main" id="{66F65663-491F-48F3-AEA0-0EB48564AB7C}"/>
              </a:ext>
            </a:extLst>
          </p:cNvPr>
          <p:cNvPicPr>
            <a:picLocks noChangeAspect="1"/>
          </p:cNvPicPr>
          <p:nvPr/>
        </p:nvPicPr>
        <p:blipFill>
          <a:blip r:embed="rId5"/>
          <a:stretch>
            <a:fillRect/>
          </a:stretch>
        </p:blipFill>
        <p:spPr>
          <a:xfrm>
            <a:off x="10290461" y="84271"/>
            <a:ext cx="1848396" cy="779444"/>
          </a:xfrm>
          <a:prstGeom prst="rect">
            <a:avLst/>
          </a:prstGeom>
        </p:spPr>
      </p:pic>
      <p:pic>
        <p:nvPicPr>
          <p:cNvPr id="17" name="Imagem 1">
            <a:extLst>
              <a:ext uri="{FF2B5EF4-FFF2-40B4-BE49-F238E27FC236}">
                <a16:creationId xmlns:a16="http://schemas.microsoft.com/office/drawing/2014/main" id="{D4D453D8-72EF-406B-985A-B9FFDC9B4B3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6122" y="86373"/>
            <a:ext cx="1994520" cy="682773"/>
          </a:xfrm>
          <a:prstGeom prst="rect">
            <a:avLst/>
          </a:prstGeom>
        </p:spPr>
      </p:pic>
      <p:pic>
        <p:nvPicPr>
          <p:cNvPr id="19" name="Imagem 11">
            <a:extLst>
              <a:ext uri="{FF2B5EF4-FFF2-40B4-BE49-F238E27FC236}">
                <a16:creationId xmlns:a16="http://schemas.microsoft.com/office/drawing/2014/main" id="{B86E1111-C92D-4C09-9864-655362936AF0}"/>
              </a:ext>
            </a:extLst>
          </p:cNvPr>
          <p:cNvPicPr>
            <a:picLocks noChangeAspect="1"/>
          </p:cNvPicPr>
          <p:nvPr/>
        </p:nvPicPr>
        <p:blipFill>
          <a:blip r:embed="rId7"/>
          <a:stretch>
            <a:fillRect/>
          </a:stretch>
        </p:blipFill>
        <p:spPr>
          <a:xfrm>
            <a:off x="51750" y="932191"/>
            <a:ext cx="969348" cy="335309"/>
          </a:xfrm>
          <a:prstGeom prst="rect">
            <a:avLst/>
          </a:prstGeom>
        </p:spPr>
      </p:pic>
    </p:spTree>
    <p:extLst>
      <p:ext uri="{BB962C8B-B14F-4D97-AF65-F5344CB8AC3E}">
        <p14:creationId xmlns:p14="http://schemas.microsoft.com/office/powerpoint/2010/main" val="600587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7760F8C3-4E2F-4C7F-B160-954348472905}"/>
              </a:ext>
            </a:extLst>
          </p:cNvPr>
          <p:cNvGraphicFramePr>
            <a:graphicFrameLocks noGrp="1"/>
          </p:cNvGraphicFramePr>
          <p:nvPr>
            <p:extLst>
              <p:ext uri="{D42A27DB-BD31-4B8C-83A1-F6EECF244321}">
                <p14:modId xmlns:p14="http://schemas.microsoft.com/office/powerpoint/2010/main" val="688889430"/>
              </p:ext>
            </p:extLst>
          </p:nvPr>
        </p:nvGraphicFramePr>
        <p:xfrm>
          <a:off x="341674" y="4506060"/>
          <a:ext cx="6232514" cy="2219781"/>
        </p:xfrm>
        <a:graphic>
          <a:graphicData uri="http://schemas.openxmlformats.org/drawingml/2006/table">
            <a:tbl>
              <a:tblPr firstRow="1" firstCol="1" bandRow="1">
                <a:tableStyleId>{5C22544A-7EE6-4342-B048-85BDC9FD1C3A}</a:tableStyleId>
              </a:tblPr>
              <a:tblGrid>
                <a:gridCol w="2731501">
                  <a:extLst>
                    <a:ext uri="{9D8B030D-6E8A-4147-A177-3AD203B41FA5}">
                      <a16:colId xmlns:a16="http://schemas.microsoft.com/office/drawing/2014/main" val="2183064085"/>
                    </a:ext>
                  </a:extLst>
                </a:gridCol>
                <a:gridCol w="1860105">
                  <a:extLst>
                    <a:ext uri="{9D8B030D-6E8A-4147-A177-3AD203B41FA5}">
                      <a16:colId xmlns:a16="http://schemas.microsoft.com/office/drawing/2014/main" val="1636217234"/>
                    </a:ext>
                  </a:extLst>
                </a:gridCol>
                <a:gridCol w="1640908">
                  <a:extLst>
                    <a:ext uri="{9D8B030D-6E8A-4147-A177-3AD203B41FA5}">
                      <a16:colId xmlns:a16="http://schemas.microsoft.com/office/drawing/2014/main" val="3989146068"/>
                    </a:ext>
                  </a:extLst>
                </a:gridCol>
              </a:tblGrid>
              <a:tr h="0">
                <a:tc rowSpan="2">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Components</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gridSpan="2">
                  <a:txBody>
                    <a:bodyPr/>
                    <a:lstStyle/>
                    <a:p>
                      <a:pPr algn="ctr">
                        <a:lnSpc>
                          <a:spcPts val="1700"/>
                        </a:lnSpc>
                        <a:spcAft>
                          <a:spcPts val="0"/>
                        </a:spcAft>
                      </a:pPr>
                      <a:r>
                        <a:rPr lang="en-US" sz="1400" dirty="0">
                          <a:effectLst/>
                          <a:latin typeface="Calibri" panose="020F0502020204030204" pitchFamily="34" charset="0"/>
                          <a:cs typeface="Calibri" panose="020F0502020204030204" pitchFamily="34" charset="0"/>
                        </a:rPr>
                        <a:t>Average of the modal analysis of single fractions</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hMerge="1">
                  <a:txBody>
                    <a:bodyPr/>
                    <a:lstStyle/>
                    <a:p>
                      <a:endParaRPr lang="it-IT"/>
                    </a:p>
                  </a:txBody>
                  <a:tcPr/>
                </a:tc>
                <a:extLst>
                  <a:ext uri="{0D108BD9-81ED-4DB2-BD59-A6C34878D82A}">
                    <a16:rowId xmlns:a16="http://schemas.microsoft.com/office/drawing/2014/main" val="1359521338"/>
                  </a:ext>
                </a:extLst>
              </a:tr>
              <a:tr h="362148">
                <a:tc vMerge="1">
                  <a:txBody>
                    <a:bodyPr/>
                    <a:lstStyle/>
                    <a:p>
                      <a:endParaRPr lang="it-IT"/>
                    </a:p>
                  </a:txBody>
                  <a:tcPr/>
                </a:tc>
                <a:tc>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A-type A</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a:txBody>
                    <a:bodyPr/>
                    <a:lstStyle/>
                    <a:p>
                      <a:pPr algn="ctr">
                        <a:lnSpc>
                          <a:spcPts val="1700"/>
                        </a:lnSpc>
                        <a:spcAft>
                          <a:spcPts val="0"/>
                        </a:spcAft>
                      </a:pPr>
                      <a:r>
                        <a:rPr lang="en-GB" sz="1400">
                          <a:effectLst/>
                          <a:latin typeface="Calibri" panose="020F0502020204030204" pitchFamily="34" charset="0"/>
                          <a:cs typeface="Calibri" panose="020F0502020204030204" pitchFamily="34" charset="0"/>
                        </a:rPr>
                        <a:t>B-type B</a:t>
                      </a:r>
                      <a:endParaRPr lang="it-I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extLst>
                  <a:ext uri="{0D108BD9-81ED-4DB2-BD59-A6C34878D82A}">
                    <a16:rowId xmlns:a16="http://schemas.microsoft.com/office/drawing/2014/main" val="3698889328"/>
                  </a:ext>
                </a:extLst>
              </a:tr>
              <a:tr h="336043">
                <a:tc>
                  <a:txBody>
                    <a:bodyPr/>
                    <a:lstStyle/>
                    <a:p>
                      <a:pPr algn="l">
                        <a:lnSpc>
                          <a:spcPts val="1700"/>
                        </a:lnSpc>
                        <a:spcAft>
                          <a:spcPts val="0"/>
                        </a:spcAft>
                      </a:pPr>
                      <a:r>
                        <a:rPr lang="en-GB" sz="1400">
                          <a:effectLst/>
                          <a:latin typeface="Calibri" panose="020F0502020204030204" pitchFamily="34" charset="0"/>
                          <a:cs typeface="Calibri" panose="020F0502020204030204" pitchFamily="34" charset="0"/>
                        </a:rPr>
                        <a:t>Silty (&lt;62.5 µm)</a:t>
                      </a:r>
                      <a:endParaRPr lang="it-I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9%</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23%</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extLst>
                  <a:ext uri="{0D108BD9-81ED-4DB2-BD59-A6C34878D82A}">
                    <a16:rowId xmlns:a16="http://schemas.microsoft.com/office/drawing/2014/main" val="320577020"/>
                  </a:ext>
                </a:extLst>
              </a:tr>
              <a:tr h="336043">
                <a:tc>
                  <a:txBody>
                    <a:bodyPr/>
                    <a:lstStyle/>
                    <a:p>
                      <a:pPr algn="l">
                        <a:lnSpc>
                          <a:spcPts val="1700"/>
                        </a:lnSpc>
                        <a:spcAft>
                          <a:spcPts val="0"/>
                        </a:spcAft>
                      </a:pPr>
                      <a:r>
                        <a:rPr lang="en-GB" sz="1400" dirty="0">
                          <a:effectLst/>
                          <a:latin typeface="Calibri" panose="020F0502020204030204" pitchFamily="34" charset="0"/>
                          <a:cs typeface="Calibri" panose="020F0502020204030204" pitchFamily="34" charset="0"/>
                        </a:rPr>
                        <a:t>Arenaceous (62.5 µm - 2.0 mm)</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22%</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29%</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extLst>
                  <a:ext uri="{0D108BD9-81ED-4DB2-BD59-A6C34878D82A}">
                    <a16:rowId xmlns:a16="http://schemas.microsoft.com/office/drawing/2014/main" val="2515730543"/>
                  </a:ext>
                </a:extLst>
              </a:tr>
              <a:tr h="336043">
                <a:tc>
                  <a:txBody>
                    <a:bodyPr/>
                    <a:lstStyle/>
                    <a:p>
                      <a:pPr algn="l">
                        <a:lnSpc>
                          <a:spcPts val="1700"/>
                        </a:lnSpc>
                        <a:spcAft>
                          <a:spcPts val="0"/>
                        </a:spcAft>
                      </a:pPr>
                      <a:r>
                        <a:rPr lang="en-GB" sz="1400" dirty="0">
                          <a:effectLst/>
                          <a:latin typeface="Calibri" panose="020F0502020204030204" pitchFamily="34" charset="0"/>
                          <a:cs typeface="Calibri" panose="020F0502020204030204" pitchFamily="34" charset="0"/>
                        </a:rPr>
                        <a:t>Fine conglomeratic ( 2.0 mm - 4.0 mm)</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27%</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14%</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extLst>
                  <a:ext uri="{0D108BD9-81ED-4DB2-BD59-A6C34878D82A}">
                    <a16:rowId xmlns:a16="http://schemas.microsoft.com/office/drawing/2014/main" val="422883486"/>
                  </a:ext>
                </a:extLst>
              </a:tr>
              <a:tr h="336043">
                <a:tc>
                  <a:txBody>
                    <a:bodyPr/>
                    <a:lstStyle/>
                    <a:p>
                      <a:pPr algn="l">
                        <a:lnSpc>
                          <a:spcPts val="1700"/>
                        </a:lnSpc>
                        <a:spcAft>
                          <a:spcPts val="0"/>
                        </a:spcAft>
                      </a:pPr>
                      <a:r>
                        <a:rPr lang="en-GB" sz="1400">
                          <a:effectLst/>
                          <a:latin typeface="Calibri" panose="020F0502020204030204" pitchFamily="34" charset="0"/>
                          <a:cs typeface="Calibri" panose="020F0502020204030204" pitchFamily="34" charset="0"/>
                        </a:rPr>
                        <a:t>Coarse conglomeratic (&gt; 4 mm)</a:t>
                      </a:r>
                      <a:endParaRPr lang="it-IT" sz="140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42%</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ctr"/>
                </a:tc>
                <a:tc>
                  <a:txBody>
                    <a:bodyPr/>
                    <a:lstStyle/>
                    <a:p>
                      <a:pPr algn="ctr">
                        <a:lnSpc>
                          <a:spcPts val="1700"/>
                        </a:lnSpc>
                        <a:spcAft>
                          <a:spcPts val="0"/>
                        </a:spcAft>
                      </a:pPr>
                      <a:r>
                        <a:rPr lang="en-GB" sz="1400" dirty="0">
                          <a:effectLst/>
                          <a:latin typeface="Calibri" panose="020F0502020204030204" pitchFamily="34" charset="0"/>
                          <a:cs typeface="Calibri" panose="020F0502020204030204" pitchFamily="34" charset="0"/>
                        </a:rPr>
                        <a:t>34%</a:t>
                      </a:r>
                      <a:endParaRPr lang="it-IT"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extLst>
                  <a:ext uri="{0D108BD9-81ED-4DB2-BD59-A6C34878D82A}">
                    <a16:rowId xmlns:a16="http://schemas.microsoft.com/office/drawing/2014/main" val="818128177"/>
                  </a:ext>
                </a:extLst>
              </a:tr>
            </a:tbl>
          </a:graphicData>
        </a:graphic>
      </p:graphicFrame>
      <p:sp>
        <p:nvSpPr>
          <p:cNvPr id="3" name="Rettangolo 2">
            <a:extLst>
              <a:ext uri="{FF2B5EF4-FFF2-40B4-BE49-F238E27FC236}">
                <a16:creationId xmlns:a16="http://schemas.microsoft.com/office/drawing/2014/main" id="{CEAA7FDE-DE1A-4A1B-85B7-F42924B1D72D}"/>
              </a:ext>
            </a:extLst>
          </p:cNvPr>
          <p:cNvSpPr/>
          <p:nvPr/>
        </p:nvSpPr>
        <p:spPr>
          <a:xfrm>
            <a:off x="1529155" y="747774"/>
            <a:ext cx="3985846" cy="1200329"/>
          </a:xfrm>
          <a:prstGeom prst="rect">
            <a:avLst/>
          </a:prstGeom>
        </p:spPr>
        <p:txBody>
          <a:bodyPr wrap="square">
            <a:spAutoFit/>
          </a:bodyPr>
          <a:lstStyle/>
          <a:p>
            <a:pPr algn="ctr"/>
            <a:r>
              <a:rPr lang="en-US"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A-type samples</a:t>
            </a:r>
          </a:p>
          <a:p>
            <a:pPr algn="just"/>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Predominantly crushed carbonate natural aggregate mixed with coarse recycled glass</a:t>
            </a:r>
            <a:endParaRPr lang="it-IT" dirty="0">
              <a:latin typeface="Calibri" panose="020F0502020204030204" pitchFamily="34" charset="0"/>
              <a:cs typeface="Calibri" panose="020F0502020204030204" pitchFamily="34" charset="0"/>
            </a:endParaRPr>
          </a:p>
        </p:txBody>
      </p:sp>
      <p:sp>
        <p:nvSpPr>
          <p:cNvPr id="4" name="Rettangolo 3">
            <a:extLst>
              <a:ext uri="{FF2B5EF4-FFF2-40B4-BE49-F238E27FC236}">
                <a16:creationId xmlns:a16="http://schemas.microsoft.com/office/drawing/2014/main" id="{751144AC-CE43-47C2-8849-85C27849F815}"/>
              </a:ext>
            </a:extLst>
          </p:cNvPr>
          <p:cNvSpPr/>
          <p:nvPr/>
        </p:nvSpPr>
        <p:spPr>
          <a:xfrm>
            <a:off x="6060427" y="711639"/>
            <a:ext cx="3985846" cy="1200329"/>
          </a:xfrm>
          <a:prstGeom prst="rect">
            <a:avLst/>
          </a:prstGeom>
        </p:spPr>
        <p:txBody>
          <a:bodyPr wrap="square">
            <a:spAutoFit/>
          </a:bodyPr>
          <a:lstStyle/>
          <a:p>
            <a:pPr algn="ctr"/>
            <a:r>
              <a:rPr lang="en-US"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B-type samples</a:t>
            </a:r>
          </a:p>
          <a:p>
            <a:pPr algn="just"/>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Less percentage of carbonate aggregate</a:t>
            </a:r>
          </a:p>
          <a:p>
            <a:pPr algn="just"/>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silicate aggregate (quartzite and gneiss)</a:t>
            </a:r>
          </a:p>
          <a:p>
            <a:pPr algn="just"/>
            <a:r>
              <a:rPr 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mixed with fine recycled glass</a:t>
            </a:r>
            <a:endParaRPr lang="it-IT" dirty="0">
              <a:latin typeface="Calibri" panose="020F0502020204030204" pitchFamily="34" charset="0"/>
              <a:cs typeface="Calibri" panose="020F0502020204030204" pitchFamily="34" charset="0"/>
            </a:endParaRPr>
          </a:p>
        </p:txBody>
      </p:sp>
      <p:sp>
        <p:nvSpPr>
          <p:cNvPr id="5" name="Rettangolo 4">
            <a:extLst>
              <a:ext uri="{FF2B5EF4-FFF2-40B4-BE49-F238E27FC236}">
                <a16:creationId xmlns:a16="http://schemas.microsoft.com/office/drawing/2014/main" id="{EE4A0CDE-BC9A-4DD5-890C-412D522CFC80}"/>
              </a:ext>
            </a:extLst>
          </p:cNvPr>
          <p:cNvSpPr/>
          <p:nvPr/>
        </p:nvSpPr>
        <p:spPr>
          <a:xfrm>
            <a:off x="6699098" y="5246504"/>
            <a:ext cx="5037977" cy="1200329"/>
          </a:xfrm>
          <a:prstGeom prst="rect">
            <a:avLst/>
          </a:prstGeom>
        </p:spPr>
        <p:txBody>
          <a:bodyPr wrap="square">
            <a:spAutoFit/>
          </a:bodyPr>
          <a:lstStyle/>
          <a:p>
            <a:pPr algn="ctr"/>
            <a:r>
              <a:rPr lang="en-US" sz="24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Natural rocks/recycled glass waste ratio</a:t>
            </a:r>
          </a:p>
          <a:p>
            <a:pPr algn="ctr"/>
            <a:r>
              <a:rPr lang="en-US" sz="24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80/20 </a:t>
            </a:r>
            <a:endParaRPr lang="it-IT" sz="2400" b="1" dirty="0">
              <a:solidFill>
                <a:srgbClr val="002060"/>
              </a:solidFill>
              <a:latin typeface="Calibri" panose="020F0502020204030204" pitchFamily="34" charset="0"/>
              <a:cs typeface="Calibri" panose="020F0502020204030204" pitchFamily="34" charset="0"/>
            </a:endParaRPr>
          </a:p>
        </p:txBody>
      </p:sp>
      <p:grpSp>
        <p:nvGrpSpPr>
          <p:cNvPr id="12" name="Gruppo 11">
            <a:extLst>
              <a:ext uri="{FF2B5EF4-FFF2-40B4-BE49-F238E27FC236}">
                <a16:creationId xmlns:a16="http://schemas.microsoft.com/office/drawing/2014/main" id="{B73C9223-B50B-46F7-9A11-1FC23AA1B080}"/>
              </a:ext>
            </a:extLst>
          </p:cNvPr>
          <p:cNvGrpSpPr/>
          <p:nvPr/>
        </p:nvGrpSpPr>
        <p:grpSpPr>
          <a:xfrm>
            <a:off x="1630234" y="1946409"/>
            <a:ext cx="3184816" cy="2431689"/>
            <a:chOff x="1220797" y="2273334"/>
            <a:chExt cx="3184816" cy="2431689"/>
          </a:xfrm>
        </p:grpSpPr>
        <p:grpSp>
          <p:nvGrpSpPr>
            <p:cNvPr id="8" name="Gruppo 7">
              <a:extLst>
                <a:ext uri="{FF2B5EF4-FFF2-40B4-BE49-F238E27FC236}">
                  <a16:creationId xmlns:a16="http://schemas.microsoft.com/office/drawing/2014/main" id="{B2D492AB-8E27-4809-93AB-804C203946FC}"/>
                </a:ext>
              </a:extLst>
            </p:cNvPr>
            <p:cNvGrpSpPr/>
            <p:nvPr/>
          </p:nvGrpSpPr>
          <p:grpSpPr>
            <a:xfrm>
              <a:off x="1220797" y="2273334"/>
              <a:ext cx="3164359" cy="1157881"/>
              <a:chOff x="797709" y="2355222"/>
              <a:chExt cx="3164359" cy="1157881"/>
            </a:xfrm>
          </p:grpSpPr>
          <p:pic>
            <p:nvPicPr>
              <p:cNvPr id="21" name="Immagine 20">
                <a:extLst>
                  <a:ext uri="{FF2B5EF4-FFF2-40B4-BE49-F238E27FC236}">
                    <a16:creationId xmlns:a16="http://schemas.microsoft.com/office/drawing/2014/main" id="{4F4742AE-3C2E-458C-8ECD-37DA7BA8863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7709" y="2355222"/>
                <a:ext cx="1548727" cy="115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Immagine 21">
                <a:extLst>
                  <a:ext uri="{FF2B5EF4-FFF2-40B4-BE49-F238E27FC236}">
                    <a16:creationId xmlns:a16="http://schemas.microsoft.com/office/drawing/2014/main" id="{A08C6D5D-D6E7-43AD-AEFC-28461D95615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33797" y="2364747"/>
                <a:ext cx="1528271" cy="1148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uppo 6">
              <a:extLst>
                <a:ext uri="{FF2B5EF4-FFF2-40B4-BE49-F238E27FC236}">
                  <a16:creationId xmlns:a16="http://schemas.microsoft.com/office/drawing/2014/main" id="{1F527DA8-3FCC-4A4B-A3B2-1306B8828EE9}"/>
                </a:ext>
              </a:extLst>
            </p:cNvPr>
            <p:cNvGrpSpPr/>
            <p:nvPr/>
          </p:nvGrpSpPr>
          <p:grpSpPr>
            <a:xfrm>
              <a:off x="1220797" y="3516175"/>
              <a:ext cx="3184816" cy="1188848"/>
              <a:chOff x="797709" y="3802783"/>
              <a:chExt cx="3184816" cy="1188848"/>
            </a:xfrm>
          </p:grpSpPr>
          <p:pic>
            <p:nvPicPr>
              <p:cNvPr id="23" name="Immagine 22">
                <a:extLst>
                  <a:ext uri="{FF2B5EF4-FFF2-40B4-BE49-F238E27FC236}">
                    <a16:creationId xmlns:a16="http://schemas.microsoft.com/office/drawing/2014/main" id="{F282B7E7-5622-4504-BC57-CCCB19ED800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7709" y="3802783"/>
                <a:ext cx="1548727" cy="117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Immagine 23">
                <a:extLst>
                  <a:ext uri="{FF2B5EF4-FFF2-40B4-BE49-F238E27FC236}">
                    <a16:creationId xmlns:a16="http://schemas.microsoft.com/office/drawing/2014/main" id="{E076A758-583A-4B95-B643-AEBD56DDC15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433798" y="3809860"/>
                <a:ext cx="1548727" cy="1181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1" name="Gruppo 10">
            <a:extLst>
              <a:ext uri="{FF2B5EF4-FFF2-40B4-BE49-F238E27FC236}">
                <a16:creationId xmlns:a16="http://schemas.microsoft.com/office/drawing/2014/main" id="{67E6C139-F23C-444E-B498-E52C2CA1E6D6}"/>
              </a:ext>
            </a:extLst>
          </p:cNvPr>
          <p:cNvGrpSpPr/>
          <p:nvPr/>
        </p:nvGrpSpPr>
        <p:grpSpPr>
          <a:xfrm>
            <a:off x="6699099" y="1927917"/>
            <a:ext cx="3497360" cy="2464578"/>
            <a:chOff x="6380714" y="1986731"/>
            <a:chExt cx="3497360" cy="2464578"/>
          </a:xfrm>
        </p:grpSpPr>
        <p:grpSp>
          <p:nvGrpSpPr>
            <p:cNvPr id="10" name="Gruppo 9">
              <a:extLst>
                <a:ext uri="{FF2B5EF4-FFF2-40B4-BE49-F238E27FC236}">
                  <a16:creationId xmlns:a16="http://schemas.microsoft.com/office/drawing/2014/main" id="{63D47050-D070-4C38-9546-0396F0DAAEDC}"/>
                </a:ext>
              </a:extLst>
            </p:cNvPr>
            <p:cNvGrpSpPr/>
            <p:nvPr/>
          </p:nvGrpSpPr>
          <p:grpSpPr>
            <a:xfrm>
              <a:off x="6382623" y="3293428"/>
              <a:ext cx="3495451" cy="1157881"/>
              <a:chOff x="6382623" y="3293428"/>
              <a:chExt cx="3495451" cy="1157881"/>
            </a:xfrm>
          </p:grpSpPr>
          <p:pic>
            <p:nvPicPr>
              <p:cNvPr id="25" name="Immagine 24">
                <a:extLst>
                  <a:ext uri="{FF2B5EF4-FFF2-40B4-BE49-F238E27FC236}">
                    <a16:creationId xmlns:a16="http://schemas.microsoft.com/office/drawing/2014/main" id="{FC29CDCD-1E6A-4B69-94DA-3FC2F31116AA}"/>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196862" y="3295510"/>
                <a:ext cx="1681212" cy="1153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magine 26">
                <a:extLst>
                  <a:ext uri="{FF2B5EF4-FFF2-40B4-BE49-F238E27FC236}">
                    <a16:creationId xmlns:a16="http://schemas.microsoft.com/office/drawing/2014/main" id="{E5926510-D6DE-487B-A835-525A4E2CD3D2}"/>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382623" y="3293428"/>
                <a:ext cx="1706300" cy="115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uppo 8">
              <a:extLst>
                <a:ext uri="{FF2B5EF4-FFF2-40B4-BE49-F238E27FC236}">
                  <a16:creationId xmlns:a16="http://schemas.microsoft.com/office/drawing/2014/main" id="{FF235721-91D8-411B-A3CE-851B00CD3E9B}"/>
                </a:ext>
              </a:extLst>
            </p:cNvPr>
            <p:cNvGrpSpPr/>
            <p:nvPr/>
          </p:nvGrpSpPr>
          <p:grpSpPr>
            <a:xfrm>
              <a:off x="6380714" y="1986731"/>
              <a:ext cx="3489488" cy="1167406"/>
              <a:chOff x="6380714" y="1986731"/>
              <a:chExt cx="3489488" cy="1167406"/>
            </a:xfrm>
          </p:grpSpPr>
          <p:pic>
            <p:nvPicPr>
              <p:cNvPr id="26" name="Immagine 25">
                <a:extLst>
                  <a:ext uri="{FF2B5EF4-FFF2-40B4-BE49-F238E27FC236}">
                    <a16:creationId xmlns:a16="http://schemas.microsoft.com/office/drawing/2014/main" id="{4B153600-B4E3-40AE-95D6-F4F5B761F6EF}"/>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8188990" y="1986731"/>
                <a:ext cx="1681212" cy="1167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Immagine 27">
                <a:extLst>
                  <a:ext uri="{FF2B5EF4-FFF2-40B4-BE49-F238E27FC236}">
                    <a16:creationId xmlns:a16="http://schemas.microsoft.com/office/drawing/2014/main" id="{944ED40D-B677-4CE4-AB40-33A16E04C630}"/>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380714" y="1996256"/>
                <a:ext cx="1708209" cy="115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6" name="Rettangolo 5">
            <a:extLst>
              <a:ext uri="{FF2B5EF4-FFF2-40B4-BE49-F238E27FC236}">
                <a16:creationId xmlns:a16="http://schemas.microsoft.com/office/drawing/2014/main" id="{1BB89B88-1D56-4F99-91BA-0F08E900B293}"/>
              </a:ext>
            </a:extLst>
          </p:cNvPr>
          <p:cNvSpPr/>
          <p:nvPr/>
        </p:nvSpPr>
        <p:spPr>
          <a:xfrm>
            <a:off x="3703450" y="164667"/>
            <a:ext cx="4812664" cy="523220"/>
          </a:xfrm>
          <a:prstGeom prst="rect">
            <a:avLst/>
          </a:prstGeom>
        </p:spPr>
        <p:txBody>
          <a:bodyPr wrap="none">
            <a:spAutoFit/>
          </a:bodyPr>
          <a:lstStyle/>
          <a:p>
            <a:pPr algn="ctr"/>
            <a:r>
              <a:rPr lang="en-US" sz="2800" b="1" dirty="0" err="1">
                <a:solidFill>
                  <a:srgbClr val="0070C0"/>
                </a:solidFill>
                <a:latin typeface="Calibri" panose="020F0502020204030204" pitchFamily="34" charset="0"/>
                <a:cs typeface="Calibri" panose="020F0502020204030204" pitchFamily="34" charset="0"/>
              </a:rPr>
              <a:t>Steromicroscope</a:t>
            </a:r>
            <a:r>
              <a:rPr lang="en-US" sz="2800" b="1" dirty="0">
                <a:solidFill>
                  <a:srgbClr val="0070C0"/>
                </a:solidFill>
                <a:latin typeface="Calibri" panose="020F0502020204030204" pitchFamily="34" charset="0"/>
                <a:cs typeface="Calibri" panose="020F0502020204030204" pitchFamily="34" charset="0"/>
              </a:rPr>
              <a:t> investigations</a:t>
            </a:r>
          </a:p>
        </p:txBody>
      </p:sp>
      <p:pic>
        <p:nvPicPr>
          <p:cNvPr id="29" name="Picture 20">
            <a:extLst>
              <a:ext uri="{FF2B5EF4-FFF2-40B4-BE49-F238E27FC236}">
                <a16:creationId xmlns:a16="http://schemas.microsoft.com/office/drawing/2014/main" id="{2701F086-BA44-438F-8586-C89575637291}"/>
              </a:ext>
            </a:extLst>
          </p:cNvPr>
          <p:cNvPicPr>
            <a:picLocks noChangeAspect="1"/>
          </p:cNvPicPr>
          <p:nvPr/>
        </p:nvPicPr>
        <p:blipFill>
          <a:blip r:embed="rId10"/>
          <a:stretch>
            <a:fillRect/>
          </a:stretch>
        </p:blipFill>
        <p:spPr>
          <a:xfrm>
            <a:off x="10290461" y="84271"/>
            <a:ext cx="1848396" cy="779444"/>
          </a:xfrm>
          <a:prstGeom prst="rect">
            <a:avLst/>
          </a:prstGeom>
        </p:spPr>
      </p:pic>
      <p:pic>
        <p:nvPicPr>
          <p:cNvPr id="30" name="Imagem 1">
            <a:extLst>
              <a:ext uri="{FF2B5EF4-FFF2-40B4-BE49-F238E27FC236}">
                <a16:creationId xmlns:a16="http://schemas.microsoft.com/office/drawing/2014/main" id="{117DBB47-89D4-4D2E-A4E6-351523AD3CB1}"/>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56122" y="86373"/>
            <a:ext cx="1994520" cy="682773"/>
          </a:xfrm>
          <a:prstGeom prst="rect">
            <a:avLst/>
          </a:prstGeom>
        </p:spPr>
      </p:pic>
      <p:pic>
        <p:nvPicPr>
          <p:cNvPr id="33" name="Imagem 11">
            <a:extLst>
              <a:ext uri="{FF2B5EF4-FFF2-40B4-BE49-F238E27FC236}">
                <a16:creationId xmlns:a16="http://schemas.microsoft.com/office/drawing/2014/main" id="{885A628D-28B2-4237-A9AF-ED4364BC456A}"/>
              </a:ext>
            </a:extLst>
          </p:cNvPr>
          <p:cNvPicPr>
            <a:picLocks noChangeAspect="1"/>
          </p:cNvPicPr>
          <p:nvPr/>
        </p:nvPicPr>
        <p:blipFill>
          <a:blip r:embed="rId12"/>
          <a:stretch>
            <a:fillRect/>
          </a:stretch>
        </p:blipFill>
        <p:spPr>
          <a:xfrm>
            <a:off x="10909114" y="6403438"/>
            <a:ext cx="969348" cy="335309"/>
          </a:xfrm>
          <a:prstGeom prst="rect">
            <a:avLst/>
          </a:prstGeom>
        </p:spPr>
      </p:pic>
    </p:spTree>
    <p:extLst>
      <p:ext uri="{BB962C8B-B14F-4D97-AF65-F5344CB8AC3E}">
        <p14:creationId xmlns:p14="http://schemas.microsoft.com/office/powerpoint/2010/main" val="1536482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o 6">
            <a:extLst>
              <a:ext uri="{FF2B5EF4-FFF2-40B4-BE49-F238E27FC236}">
                <a16:creationId xmlns:a16="http://schemas.microsoft.com/office/drawing/2014/main" id="{4114EAC9-8263-4991-9D4A-91256B584595}"/>
              </a:ext>
            </a:extLst>
          </p:cNvPr>
          <p:cNvGrpSpPr/>
          <p:nvPr/>
        </p:nvGrpSpPr>
        <p:grpSpPr>
          <a:xfrm>
            <a:off x="6280208" y="2041969"/>
            <a:ext cx="5719534" cy="2731065"/>
            <a:chOff x="6280208" y="1853663"/>
            <a:chExt cx="5719534" cy="2731065"/>
          </a:xfrm>
        </p:grpSpPr>
        <p:pic>
          <p:nvPicPr>
            <p:cNvPr id="61" name="Immagine 60">
              <a:extLst>
                <a:ext uri="{FF2B5EF4-FFF2-40B4-BE49-F238E27FC236}">
                  <a16:creationId xmlns:a16="http://schemas.microsoft.com/office/drawing/2014/main" id="{2BA58B51-EAD0-4154-B096-4FE29F8FECB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40487" y="3235720"/>
              <a:ext cx="1794148" cy="1349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 name="Gruppo 29">
              <a:extLst>
                <a:ext uri="{FF2B5EF4-FFF2-40B4-BE49-F238E27FC236}">
                  <a16:creationId xmlns:a16="http://schemas.microsoft.com/office/drawing/2014/main" id="{AECEFF38-F746-4741-B8B8-0948C95742B2}"/>
                </a:ext>
              </a:extLst>
            </p:cNvPr>
            <p:cNvGrpSpPr/>
            <p:nvPr/>
          </p:nvGrpSpPr>
          <p:grpSpPr>
            <a:xfrm>
              <a:off x="6319119" y="1853663"/>
              <a:ext cx="1796874" cy="1293856"/>
              <a:chOff x="6630990" y="1437238"/>
              <a:chExt cx="2440305" cy="1641800"/>
            </a:xfrm>
          </p:grpSpPr>
          <p:pic>
            <p:nvPicPr>
              <p:cNvPr id="43" name="Immagine 42">
                <a:extLst>
                  <a:ext uri="{FF2B5EF4-FFF2-40B4-BE49-F238E27FC236}">
                    <a16:creationId xmlns:a16="http://schemas.microsoft.com/office/drawing/2014/main" id="{7992D3A3-7B67-440D-A0BF-0DBCE271BF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630990" y="1461693"/>
                <a:ext cx="2440305" cy="1617345"/>
              </a:xfrm>
              <a:prstGeom prst="rect">
                <a:avLst/>
              </a:prstGeom>
              <a:noFill/>
              <a:ln>
                <a:noFill/>
              </a:ln>
            </p:spPr>
          </p:pic>
          <p:sp>
            <p:nvSpPr>
              <p:cNvPr id="45" name="Casella di testo 29">
                <a:extLst>
                  <a:ext uri="{FF2B5EF4-FFF2-40B4-BE49-F238E27FC236}">
                    <a16:creationId xmlns:a16="http://schemas.microsoft.com/office/drawing/2014/main" id="{C4111BD2-CDCE-469B-B74E-8A87F60B0FFE}"/>
                  </a:ext>
                </a:extLst>
              </p:cNvPr>
              <p:cNvSpPr txBox="1"/>
              <p:nvPr/>
            </p:nvSpPr>
            <p:spPr>
              <a:xfrm>
                <a:off x="6643864" y="1437238"/>
                <a:ext cx="677279" cy="28813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latin typeface="Calibri" panose="020F0502020204030204" pitchFamily="34" charset="0"/>
                    <a:ea typeface="Times New Roman" panose="02020603050405020304" pitchFamily="18" charset="0"/>
                    <a:cs typeface="Calibri" panose="020F0502020204030204" pitchFamily="34" charset="0"/>
                  </a:rPr>
                  <a:t>B-</a:t>
                </a:r>
                <a:r>
                  <a:rPr lang="it-IT" sz="900" b="1" u="sng"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type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47" name="Rettangolo 46">
                <a:extLst>
                  <a:ext uri="{FF2B5EF4-FFF2-40B4-BE49-F238E27FC236}">
                    <a16:creationId xmlns:a16="http://schemas.microsoft.com/office/drawing/2014/main" id="{CB47CBD9-A877-4920-AAAB-09118B69D4DE}"/>
                  </a:ext>
                </a:extLst>
              </p:cNvPr>
              <p:cNvSpPr/>
              <p:nvPr/>
            </p:nvSpPr>
            <p:spPr>
              <a:xfrm>
                <a:off x="8559106" y="1437238"/>
                <a:ext cx="471604" cy="286297"/>
              </a:xfrm>
              <a:prstGeom prst="rect">
                <a:avLst/>
              </a:prstGeom>
            </p:spPr>
            <p:txBody>
              <a:bodyPr wrap="none">
                <a:spAutoFit/>
              </a:bodyPr>
              <a:lstStyle/>
              <a:p>
                <a:pPr algn="just">
                  <a:lnSpc>
                    <a:spcPts val="1700"/>
                  </a:lnSpc>
                  <a:spcAft>
                    <a:spcPts val="0"/>
                  </a:spcAft>
                </a:pPr>
                <a:r>
                  <a:rPr lang="it-IT" sz="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5X NX</a:t>
                </a:r>
              </a:p>
            </p:txBody>
          </p:sp>
        </p:grpSp>
        <p:grpSp>
          <p:nvGrpSpPr>
            <p:cNvPr id="40" name="Gruppo 39">
              <a:extLst>
                <a:ext uri="{FF2B5EF4-FFF2-40B4-BE49-F238E27FC236}">
                  <a16:creationId xmlns:a16="http://schemas.microsoft.com/office/drawing/2014/main" id="{11A99F22-F872-459D-A916-9687C0F3C6B2}"/>
                </a:ext>
              </a:extLst>
            </p:cNvPr>
            <p:cNvGrpSpPr/>
            <p:nvPr/>
          </p:nvGrpSpPr>
          <p:grpSpPr>
            <a:xfrm>
              <a:off x="8172486" y="1858770"/>
              <a:ext cx="1862149" cy="1281365"/>
              <a:chOff x="9167732" y="1441783"/>
              <a:chExt cx="2473279" cy="1661927"/>
            </a:xfrm>
          </p:grpSpPr>
          <p:pic>
            <p:nvPicPr>
              <p:cNvPr id="44" name="Immagine 43">
                <a:extLst>
                  <a:ext uri="{FF2B5EF4-FFF2-40B4-BE49-F238E27FC236}">
                    <a16:creationId xmlns:a16="http://schemas.microsoft.com/office/drawing/2014/main" id="{20906006-6408-473F-9201-4CFB896E0C2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167732" y="1463455"/>
                <a:ext cx="2473279" cy="1615583"/>
              </a:xfrm>
              <a:prstGeom prst="rect">
                <a:avLst/>
              </a:prstGeom>
              <a:noFill/>
              <a:ln>
                <a:noFill/>
              </a:ln>
            </p:spPr>
          </p:pic>
          <p:sp>
            <p:nvSpPr>
              <p:cNvPr id="46" name="Casella di testo 29">
                <a:extLst>
                  <a:ext uri="{FF2B5EF4-FFF2-40B4-BE49-F238E27FC236}">
                    <a16:creationId xmlns:a16="http://schemas.microsoft.com/office/drawing/2014/main" id="{5FA951BC-C5CE-4686-AFF5-DB0D62F2301D}"/>
                  </a:ext>
                </a:extLst>
              </p:cNvPr>
              <p:cNvSpPr txBox="1"/>
              <p:nvPr/>
            </p:nvSpPr>
            <p:spPr>
              <a:xfrm>
                <a:off x="9167732" y="1441783"/>
                <a:ext cx="677279" cy="28813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latin typeface="Calibri" panose="020F0502020204030204" pitchFamily="34" charset="0"/>
                    <a:ea typeface="Times New Roman" panose="02020603050405020304" pitchFamily="18" charset="0"/>
                    <a:cs typeface="Calibri" panose="020F0502020204030204" pitchFamily="34" charset="0"/>
                  </a:rPr>
                  <a:t>B-</a:t>
                </a:r>
                <a:r>
                  <a:rPr lang="it-IT" sz="900" b="1" u="sng"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type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48" name="Rettangolo 47">
                <a:extLst>
                  <a:ext uri="{FF2B5EF4-FFF2-40B4-BE49-F238E27FC236}">
                    <a16:creationId xmlns:a16="http://schemas.microsoft.com/office/drawing/2014/main" id="{874B91C1-876D-4699-9E4F-0C9940CCBAA0}"/>
                  </a:ext>
                </a:extLst>
              </p:cNvPr>
              <p:cNvSpPr/>
              <p:nvPr/>
            </p:nvSpPr>
            <p:spPr>
              <a:xfrm>
                <a:off x="9177959" y="2817413"/>
                <a:ext cx="471604" cy="286297"/>
              </a:xfrm>
              <a:prstGeom prst="rect">
                <a:avLst/>
              </a:prstGeom>
            </p:spPr>
            <p:txBody>
              <a:bodyPr wrap="none">
                <a:spAutoFit/>
              </a:bodyPr>
              <a:lstStyle/>
              <a:p>
                <a:pPr algn="just">
                  <a:lnSpc>
                    <a:spcPts val="1700"/>
                  </a:lnSpc>
                  <a:spcAft>
                    <a:spcPts val="0"/>
                  </a:spcAft>
                </a:pPr>
                <a:r>
                  <a:rPr lang="it-IT" sz="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5X NX</a:t>
                </a:r>
              </a:p>
            </p:txBody>
          </p:sp>
        </p:grpSp>
        <p:grpSp>
          <p:nvGrpSpPr>
            <p:cNvPr id="41" name="Gruppo 40">
              <a:extLst>
                <a:ext uri="{FF2B5EF4-FFF2-40B4-BE49-F238E27FC236}">
                  <a16:creationId xmlns:a16="http://schemas.microsoft.com/office/drawing/2014/main" id="{B738D8B2-F207-48ED-8D63-574D8F0EAE8A}"/>
                </a:ext>
              </a:extLst>
            </p:cNvPr>
            <p:cNvGrpSpPr/>
            <p:nvPr/>
          </p:nvGrpSpPr>
          <p:grpSpPr>
            <a:xfrm>
              <a:off x="10091128" y="1862911"/>
              <a:ext cx="1908614" cy="1243507"/>
              <a:chOff x="6651120" y="3174641"/>
              <a:chExt cx="2516612" cy="1769562"/>
            </a:xfrm>
          </p:grpSpPr>
          <p:pic>
            <p:nvPicPr>
              <p:cNvPr id="49" name="Immagine 48">
                <a:extLst>
                  <a:ext uri="{FF2B5EF4-FFF2-40B4-BE49-F238E27FC236}">
                    <a16:creationId xmlns:a16="http://schemas.microsoft.com/office/drawing/2014/main" id="{3C9910AE-BC41-4850-BFA1-62AB0BA27A2B}"/>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651120" y="3183523"/>
                <a:ext cx="2420175" cy="1752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Casella di testo 29">
                <a:extLst>
                  <a:ext uri="{FF2B5EF4-FFF2-40B4-BE49-F238E27FC236}">
                    <a16:creationId xmlns:a16="http://schemas.microsoft.com/office/drawing/2014/main" id="{48A706A9-7645-4E33-87AD-934DFE65C4F9}"/>
                  </a:ext>
                </a:extLst>
              </p:cNvPr>
              <p:cNvSpPr txBox="1"/>
              <p:nvPr/>
            </p:nvSpPr>
            <p:spPr>
              <a:xfrm>
                <a:off x="8490453" y="3174641"/>
                <a:ext cx="677279" cy="28813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latin typeface="Calibri" panose="020F0502020204030204" pitchFamily="34" charset="0"/>
                    <a:ea typeface="Times New Roman" panose="02020603050405020304" pitchFamily="18" charset="0"/>
                    <a:cs typeface="Calibri" panose="020F0502020204030204" pitchFamily="34" charset="0"/>
                  </a:rPr>
                  <a:t>B-</a:t>
                </a:r>
                <a:r>
                  <a:rPr lang="it-IT" sz="900" b="1" u="sng"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type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51" name="Rettangolo 50">
                <a:extLst>
                  <a:ext uri="{FF2B5EF4-FFF2-40B4-BE49-F238E27FC236}">
                    <a16:creationId xmlns:a16="http://schemas.microsoft.com/office/drawing/2014/main" id="{26A9E4DF-605C-48CB-884F-233CA6047843}"/>
                  </a:ext>
                </a:extLst>
              </p:cNvPr>
              <p:cNvSpPr/>
              <p:nvPr/>
            </p:nvSpPr>
            <p:spPr>
              <a:xfrm>
                <a:off x="8485648" y="4657906"/>
                <a:ext cx="529312" cy="286297"/>
              </a:xfrm>
              <a:prstGeom prst="rect">
                <a:avLst/>
              </a:prstGeom>
            </p:spPr>
            <p:txBody>
              <a:bodyPr wrap="none">
                <a:spAutoFit/>
              </a:bodyPr>
              <a:lstStyle/>
              <a:p>
                <a:pPr algn="just">
                  <a:lnSpc>
                    <a:spcPts val="1700"/>
                  </a:lnSpc>
                  <a:spcAft>
                    <a:spcPts val="0"/>
                  </a:spcAft>
                </a:pPr>
                <a:r>
                  <a:rPr lang="it-IT" sz="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50X NX</a:t>
                </a:r>
              </a:p>
            </p:txBody>
          </p:sp>
        </p:grpSp>
        <p:sp>
          <p:nvSpPr>
            <p:cNvPr id="53" name="Casella di testo 29">
              <a:extLst>
                <a:ext uri="{FF2B5EF4-FFF2-40B4-BE49-F238E27FC236}">
                  <a16:creationId xmlns:a16="http://schemas.microsoft.com/office/drawing/2014/main" id="{739B9E89-4BB9-4F93-BDE0-0AC34C6B81AB}"/>
                </a:ext>
              </a:extLst>
            </p:cNvPr>
            <p:cNvSpPr txBox="1"/>
            <p:nvPr/>
          </p:nvSpPr>
          <p:spPr>
            <a:xfrm>
              <a:off x="8563166" y="3477639"/>
              <a:ext cx="601964" cy="275983"/>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latin typeface="Calibri" panose="020F0502020204030204" pitchFamily="34" charset="0"/>
                  <a:ea typeface="Times New Roman" panose="02020603050405020304" pitchFamily="18" charset="0"/>
                  <a:cs typeface="Calibri" panose="020F0502020204030204" pitchFamily="34" charset="0"/>
                </a:rPr>
                <a:t>B-</a:t>
              </a:r>
              <a:r>
                <a:rPr lang="it-IT" sz="900" b="1" u="sng"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type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pic>
          <p:nvPicPr>
            <p:cNvPr id="57" name="Immagine 56">
              <a:extLst>
                <a:ext uri="{FF2B5EF4-FFF2-40B4-BE49-F238E27FC236}">
                  <a16:creationId xmlns:a16="http://schemas.microsoft.com/office/drawing/2014/main" id="{45630700-7CB9-4EE2-804D-6A3F961D507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280208" y="3242146"/>
              <a:ext cx="1828218" cy="1342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2" name="Gruppo 41">
              <a:extLst>
                <a:ext uri="{FF2B5EF4-FFF2-40B4-BE49-F238E27FC236}">
                  <a16:creationId xmlns:a16="http://schemas.microsoft.com/office/drawing/2014/main" id="{E0DD0A02-F2FB-4EAE-90A0-3DDFCD046702}"/>
                </a:ext>
              </a:extLst>
            </p:cNvPr>
            <p:cNvGrpSpPr/>
            <p:nvPr/>
          </p:nvGrpSpPr>
          <p:grpSpPr>
            <a:xfrm>
              <a:off x="10143091" y="3147518"/>
              <a:ext cx="1828218" cy="1437209"/>
              <a:chOff x="9167731" y="5034031"/>
              <a:chExt cx="2533097" cy="1691314"/>
            </a:xfrm>
          </p:grpSpPr>
          <p:pic>
            <p:nvPicPr>
              <p:cNvPr id="58" name="Immagine 57">
                <a:extLst>
                  <a:ext uri="{FF2B5EF4-FFF2-40B4-BE49-F238E27FC236}">
                    <a16:creationId xmlns:a16="http://schemas.microsoft.com/office/drawing/2014/main" id="{6C0F157C-CF11-4ABD-B727-8626EE1496B9}"/>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9167731" y="5105908"/>
                <a:ext cx="2533097" cy="16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Casella di testo 29">
                <a:extLst>
                  <a:ext uri="{FF2B5EF4-FFF2-40B4-BE49-F238E27FC236}">
                    <a16:creationId xmlns:a16="http://schemas.microsoft.com/office/drawing/2014/main" id="{092404BC-4857-4C37-A9CC-E9C6D0AF3A19}"/>
                  </a:ext>
                </a:extLst>
              </p:cNvPr>
              <p:cNvSpPr txBox="1"/>
              <p:nvPr/>
            </p:nvSpPr>
            <p:spPr>
              <a:xfrm>
                <a:off x="9169468" y="5034031"/>
                <a:ext cx="677279" cy="28813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latin typeface="Calibri" panose="020F0502020204030204" pitchFamily="34" charset="0"/>
                    <a:ea typeface="Times New Roman" panose="02020603050405020304" pitchFamily="18" charset="0"/>
                    <a:cs typeface="Calibri" panose="020F0502020204030204" pitchFamily="34" charset="0"/>
                  </a:rPr>
                  <a:t>B-</a:t>
                </a:r>
                <a:r>
                  <a:rPr lang="it-IT" sz="900" b="1" u="sng"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type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grpSp>
      </p:grpSp>
      <p:sp>
        <p:nvSpPr>
          <p:cNvPr id="62" name="Rettangolo 61">
            <a:extLst>
              <a:ext uri="{FF2B5EF4-FFF2-40B4-BE49-F238E27FC236}">
                <a16:creationId xmlns:a16="http://schemas.microsoft.com/office/drawing/2014/main" id="{7BDFA0CE-7F1E-4297-8B86-6E12CBF4466A}"/>
              </a:ext>
            </a:extLst>
          </p:cNvPr>
          <p:cNvSpPr/>
          <p:nvPr/>
        </p:nvSpPr>
        <p:spPr>
          <a:xfrm>
            <a:off x="9898418" y="5376747"/>
            <a:ext cx="518333" cy="258550"/>
          </a:xfrm>
          <a:prstGeom prst="rect">
            <a:avLst/>
          </a:prstGeom>
        </p:spPr>
        <p:txBody>
          <a:bodyPr wrap="none">
            <a:spAutoFit/>
          </a:bodyPr>
          <a:lstStyle/>
          <a:p>
            <a:pPr algn="just">
              <a:lnSpc>
                <a:spcPts val="1700"/>
              </a:lnSpc>
              <a:spcAft>
                <a:spcPts val="0"/>
              </a:spcAft>
            </a:pPr>
            <a:r>
              <a:rPr lang="it-IT" sz="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10X NX</a:t>
            </a:r>
          </a:p>
        </p:txBody>
      </p:sp>
      <p:grpSp>
        <p:nvGrpSpPr>
          <p:cNvPr id="2" name="Gruppo 1">
            <a:extLst>
              <a:ext uri="{FF2B5EF4-FFF2-40B4-BE49-F238E27FC236}">
                <a16:creationId xmlns:a16="http://schemas.microsoft.com/office/drawing/2014/main" id="{F44A510D-CD3F-47DA-82F0-AC7A0D1F5E47}"/>
              </a:ext>
            </a:extLst>
          </p:cNvPr>
          <p:cNvGrpSpPr/>
          <p:nvPr/>
        </p:nvGrpSpPr>
        <p:grpSpPr>
          <a:xfrm>
            <a:off x="379545" y="1985655"/>
            <a:ext cx="5104952" cy="2728607"/>
            <a:chOff x="305718" y="1407295"/>
            <a:chExt cx="5723251" cy="3082670"/>
          </a:xfrm>
        </p:grpSpPr>
        <p:pic>
          <p:nvPicPr>
            <p:cNvPr id="4" name="Immagine 3">
              <a:extLst>
                <a:ext uri="{FF2B5EF4-FFF2-40B4-BE49-F238E27FC236}">
                  <a16:creationId xmlns:a16="http://schemas.microsoft.com/office/drawing/2014/main" id="{9AB8A660-38DA-40E4-B6BD-B4ABCED96256}"/>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282700" y="2945013"/>
              <a:ext cx="1844738" cy="148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magine 4">
              <a:extLst>
                <a:ext uri="{FF2B5EF4-FFF2-40B4-BE49-F238E27FC236}">
                  <a16:creationId xmlns:a16="http://schemas.microsoft.com/office/drawing/2014/main" id="{209AC965-8448-4FE5-AC09-1DFFF75A2014}"/>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259164" y="2954263"/>
              <a:ext cx="1769805" cy="14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uppo 13">
              <a:extLst>
                <a:ext uri="{FF2B5EF4-FFF2-40B4-BE49-F238E27FC236}">
                  <a16:creationId xmlns:a16="http://schemas.microsoft.com/office/drawing/2014/main" id="{740B7ABC-61C6-4630-ACA6-ABF417F895E9}"/>
                </a:ext>
              </a:extLst>
            </p:cNvPr>
            <p:cNvGrpSpPr/>
            <p:nvPr/>
          </p:nvGrpSpPr>
          <p:grpSpPr>
            <a:xfrm>
              <a:off x="323082" y="1418004"/>
              <a:ext cx="1837498" cy="1356741"/>
              <a:chOff x="1682138" y="1370942"/>
              <a:chExt cx="2585903" cy="1766782"/>
            </a:xfrm>
          </p:grpSpPr>
          <p:pic>
            <p:nvPicPr>
              <p:cNvPr id="27" name="Immagine 26">
                <a:extLst>
                  <a:ext uri="{FF2B5EF4-FFF2-40B4-BE49-F238E27FC236}">
                    <a16:creationId xmlns:a16="http://schemas.microsoft.com/office/drawing/2014/main" id="{5B57773E-2418-4EA6-B7B0-84098A398EEC}"/>
                  </a:ext>
                </a:extLst>
              </p:cNvPr>
              <p:cNvPicPr/>
              <p:nvPr/>
            </p:nvPicPr>
            <p:blipFill>
              <a:blip r:embed="rId10">
                <a:extLst>
                  <a:ext uri="{28A0092B-C50C-407E-A947-70E740481C1C}">
                    <a14:useLocalDpi xmlns:a14="http://schemas.microsoft.com/office/drawing/2010/main" val="0"/>
                  </a:ext>
                </a:extLst>
              </a:blip>
              <a:srcRect/>
              <a:stretch>
                <a:fillRect/>
              </a:stretch>
            </p:blipFill>
            <p:spPr bwMode="auto">
              <a:xfrm>
                <a:off x="1682138" y="1370942"/>
                <a:ext cx="2585903" cy="1766782"/>
              </a:xfrm>
              <a:prstGeom prst="rect">
                <a:avLst/>
              </a:prstGeom>
              <a:noFill/>
              <a:ln>
                <a:noFill/>
              </a:ln>
            </p:spPr>
          </p:pic>
          <p:sp>
            <p:nvSpPr>
              <p:cNvPr id="28" name="Casella di testo 29">
                <a:extLst>
                  <a:ext uri="{FF2B5EF4-FFF2-40B4-BE49-F238E27FC236}">
                    <a16:creationId xmlns:a16="http://schemas.microsoft.com/office/drawing/2014/main" id="{AB143B1F-56C0-4539-B4D3-508D8B43044C}"/>
                  </a:ext>
                </a:extLst>
              </p:cNvPr>
              <p:cNvSpPr txBox="1"/>
              <p:nvPr/>
            </p:nvSpPr>
            <p:spPr>
              <a:xfrm>
                <a:off x="1733218" y="1370943"/>
                <a:ext cx="783715" cy="32653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a:t>
                </a:r>
                <a:r>
                  <a:rPr lang="it-IT" sz="900" b="1" u="sng"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type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13" name="Rettangolo 12">
                <a:extLst>
                  <a:ext uri="{FF2B5EF4-FFF2-40B4-BE49-F238E27FC236}">
                    <a16:creationId xmlns:a16="http://schemas.microsoft.com/office/drawing/2014/main" id="{AC48749D-FAA4-4E0F-A53D-F9F95A0A9764}"/>
                  </a:ext>
                </a:extLst>
              </p:cNvPr>
              <p:cNvSpPr/>
              <p:nvPr/>
            </p:nvSpPr>
            <p:spPr>
              <a:xfrm>
                <a:off x="3677032" y="2811297"/>
                <a:ext cx="545718" cy="324450"/>
              </a:xfrm>
              <a:prstGeom prst="rect">
                <a:avLst/>
              </a:prstGeom>
            </p:spPr>
            <p:txBody>
              <a:bodyPr wrap="none">
                <a:spAutoFit/>
              </a:bodyPr>
              <a:lstStyle/>
              <a:p>
                <a:pPr algn="just">
                  <a:lnSpc>
                    <a:spcPts val="1700"/>
                  </a:lnSpc>
                  <a:spcAft>
                    <a:spcPts val="0"/>
                  </a:spcAft>
                </a:pPr>
                <a:r>
                  <a:rPr lang="it-IT" sz="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5X NX</a:t>
                </a:r>
              </a:p>
            </p:txBody>
          </p:sp>
        </p:grpSp>
        <p:grpSp>
          <p:nvGrpSpPr>
            <p:cNvPr id="15" name="Gruppo 14">
              <a:extLst>
                <a:ext uri="{FF2B5EF4-FFF2-40B4-BE49-F238E27FC236}">
                  <a16:creationId xmlns:a16="http://schemas.microsoft.com/office/drawing/2014/main" id="{DCA2892C-E155-44D4-B001-A186498096AA}"/>
                </a:ext>
              </a:extLst>
            </p:cNvPr>
            <p:cNvGrpSpPr/>
            <p:nvPr/>
          </p:nvGrpSpPr>
          <p:grpSpPr>
            <a:xfrm>
              <a:off x="2268245" y="1411901"/>
              <a:ext cx="1824194" cy="1355222"/>
              <a:chOff x="2921836" y="1304268"/>
              <a:chExt cx="2226965" cy="1508414"/>
            </a:xfrm>
          </p:grpSpPr>
          <p:pic>
            <p:nvPicPr>
              <p:cNvPr id="31" name="Immagine 30">
                <a:extLst>
                  <a:ext uri="{FF2B5EF4-FFF2-40B4-BE49-F238E27FC236}">
                    <a16:creationId xmlns:a16="http://schemas.microsoft.com/office/drawing/2014/main" id="{60896E93-0F69-4357-8594-FADC4932099A}"/>
                  </a:ext>
                </a:extLst>
              </p:cNvPr>
              <p:cNvPicPr/>
              <p:nvPr/>
            </p:nvPicPr>
            <p:blipFill>
              <a:blip r:embed="rId11">
                <a:extLst>
                  <a:ext uri="{28A0092B-C50C-407E-A947-70E740481C1C}">
                    <a14:useLocalDpi xmlns:a14="http://schemas.microsoft.com/office/drawing/2010/main" val="0"/>
                  </a:ext>
                </a:extLst>
              </a:blip>
              <a:srcRect/>
              <a:stretch>
                <a:fillRect/>
              </a:stretch>
            </p:blipFill>
            <p:spPr bwMode="auto">
              <a:xfrm>
                <a:off x="2921836" y="1304268"/>
                <a:ext cx="2226965" cy="1503540"/>
              </a:xfrm>
              <a:prstGeom prst="rect">
                <a:avLst/>
              </a:prstGeom>
              <a:noFill/>
              <a:ln>
                <a:noFill/>
              </a:ln>
            </p:spPr>
          </p:pic>
          <p:sp>
            <p:nvSpPr>
              <p:cNvPr id="32" name="Casella di testo 29">
                <a:extLst>
                  <a:ext uri="{FF2B5EF4-FFF2-40B4-BE49-F238E27FC236}">
                    <a16:creationId xmlns:a16="http://schemas.microsoft.com/office/drawing/2014/main" id="{96FFF110-58FC-45FD-B36F-75D8A4BDFA89}"/>
                  </a:ext>
                </a:extLst>
              </p:cNvPr>
              <p:cNvSpPr txBox="1"/>
              <p:nvPr/>
            </p:nvSpPr>
            <p:spPr>
              <a:xfrm>
                <a:off x="2969228" y="1304268"/>
                <a:ext cx="783715" cy="32653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a:t>
                </a:r>
                <a:r>
                  <a:rPr lang="it-IT" sz="900" b="1" u="sng"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type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33" name="Rettangolo 32">
                <a:extLst>
                  <a:ext uri="{FF2B5EF4-FFF2-40B4-BE49-F238E27FC236}">
                    <a16:creationId xmlns:a16="http://schemas.microsoft.com/office/drawing/2014/main" id="{96916142-E654-4103-8922-A5123C46ED4C}"/>
                  </a:ext>
                </a:extLst>
              </p:cNvPr>
              <p:cNvSpPr/>
              <p:nvPr/>
            </p:nvSpPr>
            <p:spPr>
              <a:xfrm>
                <a:off x="4623500" y="2529852"/>
                <a:ext cx="481214" cy="282830"/>
              </a:xfrm>
              <a:prstGeom prst="rect">
                <a:avLst/>
              </a:prstGeom>
            </p:spPr>
            <p:txBody>
              <a:bodyPr wrap="none">
                <a:spAutoFit/>
              </a:bodyPr>
              <a:lstStyle/>
              <a:p>
                <a:pPr algn="just">
                  <a:lnSpc>
                    <a:spcPts val="1700"/>
                  </a:lnSpc>
                  <a:spcAft>
                    <a:spcPts val="0"/>
                  </a:spcAft>
                </a:pPr>
                <a:r>
                  <a:rPr lang="it-IT" sz="10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5X NX</a:t>
                </a:r>
              </a:p>
            </p:txBody>
          </p:sp>
        </p:grpSp>
        <p:grpSp>
          <p:nvGrpSpPr>
            <p:cNvPr id="16" name="Gruppo 15">
              <a:extLst>
                <a:ext uri="{FF2B5EF4-FFF2-40B4-BE49-F238E27FC236}">
                  <a16:creationId xmlns:a16="http://schemas.microsoft.com/office/drawing/2014/main" id="{DF38DAAB-3AAF-4DB7-AB0D-BD2866E7D4FE}"/>
                </a:ext>
              </a:extLst>
            </p:cNvPr>
            <p:cNvGrpSpPr/>
            <p:nvPr/>
          </p:nvGrpSpPr>
          <p:grpSpPr>
            <a:xfrm>
              <a:off x="305718" y="2903742"/>
              <a:ext cx="1872225" cy="1586223"/>
              <a:chOff x="298329" y="3079861"/>
              <a:chExt cx="2190474" cy="1700004"/>
            </a:xfrm>
          </p:grpSpPr>
          <p:pic>
            <p:nvPicPr>
              <p:cNvPr id="34" name="Immagine 33">
                <a:extLst>
                  <a:ext uri="{FF2B5EF4-FFF2-40B4-BE49-F238E27FC236}">
                    <a16:creationId xmlns:a16="http://schemas.microsoft.com/office/drawing/2014/main" id="{3263546B-BA9C-48A5-BCAE-351B9AB5DC9D}"/>
                  </a:ext>
                </a:extLst>
              </p:cNvPr>
              <p:cNvPicPr/>
              <p:nvPr/>
            </p:nvPicPr>
            <p:blipFill>
              <a:blip r:embed="rId12">
                <a:extLst>
                  <a:ext uri="{28A0092B-C50C-407E-A947-70E740481C1C}">
                    <a14:useLocalDpi xmlns:a14="http://schemas.microsoft.com/office/drawing/2010/main" val="0"/>
                  </a:ext>
                </a:extLst>
              </a:blip>
              <a:srcRect/>
              <a:stretch>
                <a:fillRect/>
              </a:stretch>
            </p:blipFill>
            <p:spPr bwMode="auto">
              <a:xfrm>
                <a:off x="342569" y="3130550"/>
                <a:ext cx="2146234" cy="1628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Casella di testo 29">
                <a:extLst>
                  <a:ext uri="{FF2B5EF4-FFF2-40B4-BE49-F238E27FC236}">
                    <a16:creationId xmlns:a16="http://schemas.microsoft.com/office/drawing/2014/main" id="{3486A2A2-055C-463A-B89F-0908ECAE1637}"/>
                  </a:ext>
                </a:extLst>
              </p:cNvPr>
              <p:cNvSpPr txBox="1"/>
              <p:nvPr/>
            </p:nvSpPr>
            <p:spPr>
              <a:xfrm>
                <a:off x="298329" y="3079861"/>
                <a:ext cx="783715" cy="32653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a:t>
                </a:r>
                <a:r>
                  <a:rPr lang="it-IT" sz="900" b="1" u="sng"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type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36" name="Rettangolo 35">
                <a:extLst>
                  <a:ext uri="{FF2B5EF4-FFF2-40B4-BE49-F238E27FC236}">
                    <a16:creationId xmlns:a16="http://schemas.microsoft.com/office/drawing/2014/main" id="{4A69B2E5-ABA4-4860-8029-F1A4F9E8D674}"/>
                  </a:ext>
                </a:extLst>
              </p:cNvPr>
              <p:cNvSpPr/>
              <p:nvPr/>
            </p:nvSpPr>
            <p:spPr>
              <a:xfrm>
                <a:off x="1956142" y="4513765"/>
                <a:ext cx="505868" cy="266100"/>
              </a:xfrm>
              <a:prstGeom prst="rect">
                <a:avLst/>
              </a:prstGeom>
            </p:spPr>
            <p:txBody>
              <a:bodyPr wrap="none">
                <a:spAutoFit/>
              </a:bodyPr>
              <a:lstStyle/>
              <a:p>
                <a:pPr algn="just">
                  <a:lnSpc>
                    <a:spcPts val="1700"/>
                  </a:lnSpc>
                  <a:spcAft>
                    <a:spcPts val="0"/>
                  </a:spcAft>
                </a:pPr>
                <a:r>
                  <a:rPr lang="it-IT" sz="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10X NX</a:t>
                </a:r>
              </a:p>
            </p:txBody>
          </p:sp>
        </p:grpSp>
        <p:grpSp>
          <p:nvGrpSpPr>
            <p:cNvPr id="29" name="Gruppo 28">
              <a:extLst>
                <a:ext uri="{FF2B5EF4-FFF2-40B4-BE49-F238E27FC236}">
                  <a16:creationId xmlns:a16="http://schemas.microsoft.com/office/drawing/2014/main" id="{E3D1D95F-561E-4AB1-8F01-09AA2528F649}"/>
                </a:ext>
              </a:extLst>
            </p:cNvPr>
            <p:cNvGrpSpPr/>
            <p:nvPr/>
          </p:nvGrpSpPr>
          <p:grpSpPr>
            <a:xfrm>
              <a:off x="4204775" y="1407295"/>
              <a:ext cx="1824194" cy="1408914"/>
              <a:chOff x="2908298" y="3141369"/>
              <a:chExt cx="2240502" cy="1603644"/>
            </a:xfrm>
          </p:grpSpPr>
          <p:pic>
            <p:nvPicPr>
              <p:cNvPr id="37" name="Immagine 36">
                <a:extLst>
                  <a:ext uri="{FF2B5EF4-FFF2-40B4-BE49-F238E27FC236}">
                    <a16:creationId xmlns:a16="http://schemas.microsoft.com/office/drawing/2014/main" id="{0E02F9D9-6B6F-4C7A-BE93-07EE3399EF7A}"/>
                  </a:ext>
                </a:extLst>
              </p:cNvPr>
              <p:cNvPicPr/>
              <p:nvPr/>
            </p:nvPicPr>
            <p:blipFill>
              <a:blip r:embed="rId13">
                <a:extLst>
                  <a:ext uri="{28A0092B-C50C-407E-A947-70E740481C1C}">
                    <a14:useLocalDpi xmlns:a14="http://schemas.microsoft.com/office/drawing/2010/main" val="0"/>
                  </a:ext>
                </a:extLst>
              </a:blip>
              <a:srcRect/>
              <a:stretch>
                <a:fillRect/>
              </a:stretch>
            </p:blipFill>
            <p:spPr bwMode="auto">
              <a:xfrm>
                <a:off x="2921835" y="3144057"/>
                <a:ext cx="2226965" cy="1600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Casella di testo 29">
                <a:extLst>
                  <a:ext uri="{FF2B5EF4-FFF2-40B4-BE49-F238E27FC236}">
                    <a16:creationId xmlns:a16="http://schemas.microsoft.com/office/drawing/2014/main" id="{49F4A1BA-BE2A-4D8C-AD97-A33ABBFF86EB}"/>
                  </a:ext>
                </a:extLst>
              </p:cNvPr>
              <p:cNvSpPr txBox="1"/>
              <p:nvPr/>
            </p:nvSpPr>
            <p:spPr>
              <a:xfrm>
                <a:off x="2908298" y="3141369"/>
                <a:ext cx="783715" cy="32653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a:t>
                </a:r>
                <a:r>
                  <a:rPr lang="it-IT" sz="900" b="1" u="sng" dirty="0" err="1">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type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39" name="Rettangolo 38">
                <a:extLst>
                  <a:ext uri="{FF2B5EF4-FFF2-40B4-BE49-F238E27FC236}">
                    <a16:creationId xmlns:a16="http://schemas.microsoft.com/office/drawing/2014/main" id="{2A8BF323-F207-4BC4-A061-034793DB6A6A}"/>
                  </a:ext>
                </a:extLst>
              </p:cNvPr>
              <p:cNvSpPr/>
              <p:nvPr/>
            </p:nvSpPr>
            <p:spPr>
              <a:xfrm>
                <a:off x="4639463" y="4462804"/>
                <a:ext cx="449283" cy="262571"/>
              </a:xfrm>
              <a:prstGeom prst="rect">
                <a:avLst/>
              </a:prstGeom>
            </p:spPr>
            <p:txBody>
              <a:bodyPr wrap="none">
                <a:spAutoFit/>
              </a:bodyPr>
              <a:lstStyle/>
              <a:p>
                <a:pPr algn="just">
                  <a:lnSpc>
                    <a:spcPts val="1700"/>
                  </a:lnSpc>
                  <a:spcAft>
                    <a:spcPts val="0"/>
                  </a:spcAft>
                </a:pPr>
                <a:r>
                  <a:rPr lang="it-IT" sz="9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5X NX</a:t>
                </a:r>
              </a:p>
            </p:txBody>
          </p:sp>
        </p:grpSp>
        <p:sp>
          <p:nvSpPr>
            <p:cNvPr id="60" name="Casella di testo 29">
              <a:extLst>
                <a:ext uri="{FF2B5EF4-FFF2-40B4-BE49-F238E27FC236}">
                  <a16:creationId xmlns:a16="http://schemas.microsoft.com/office/drawing/2014/main" id="{73530D35-CB4E-4C0B-826B-25F0974D477A}"/>
                </a:ext>
              </a:extLst>
            </p:cNvPr>
            <p:cNvSpPr txBox="1"/>
            <p:nvPr/>
          </p:nvSpPr>
          <p:spPr>
            <a:xfrm>
              <a:off x="2232804" y="2167161"/>
              <a:ext cx="677279" cy="28813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Calcite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63" name="Casella di testo 29">
              <a:extLst>
                <a:ext uri="{FF2B5EF4-FFF2-40B4-BE49-F238E27FC236}">
                  <a16:creationId xmlns:a16="http://schemas.microsoft.com/office/drawing/2014/main" id="{F3CB185C-BB18-4A53-BDB7-1C49D623C4EA}"/>
                </a:ext>
              </a:extLst>
            </p:cNvPr>
            <p:cNvSpPr txBox="1"/>
            <p:nvPr/>
          </p:nvSpPr>
          <p:spPr>
            <a:xfrm>
              <a:off x="5183154" y="2493475"/>
              <a:ext cx="677279" cy="28813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Calcite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grpSp>
      <p:sp>
        <p:nvSpPr>
          <p:cNvPr id="64" name="Casella di testo 29">
            <a:extLst>
              <a:ext uri="{FF2B5EF4-FFF2-40B4-BE49-F238E27FC236}">
                <a16:creationId xmlns:a16="http://schemas.microsoft.com/office/drawing/2014/main" id="{DF785625-0F3B-4A91-A8BF-7363F8178DD6}"/>
              </a:ext>
            </a:extLst>
          </p:cNvPr>
          <p:cNvSpPr txBox="1"/>
          <p:nvPr/>
        </p:nvSpPr>
        <p:spPr>
          <a:xfrm>
            <a:off x="4135342" y="5413855"/>
            <a:ext cx="677279" cy="28813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lnSpc>
                <a:spcPts val="1700"/>
              </a:lnSpc>
              <a:spcAft>
                <a:spcPts val="0"/>
              </a:spcAft>
            </a:pPr>
            <a:r>
              <a:rPr lang="it-IT" sz="900" b="1" u="sng"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Calcite</a:t>
            </a:r>
            <a:endParaRPr lang="it-IT" sz="900" b="1"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65" name="Rettangolo 64">
            <a:extLst>
              <a:ext uri="{FF2B5EF4-FFF2-40B4-BE49-F238E27FC236}">
                <a16:creationId xmlns:a16="http://schemas.microsoft.com/office/drawing/2014/main" id="{8502EAA2-E7C5-48FF-B01D-C0989F73B18C}"/>
              </a:ext>
            </a:extLst>
          </p:cNvPr>
          <p:cNvSpPr/>
          <p:nvPr/>
        </p:nvSpPr>
        <p:spPr>
          <a:xfrm>
            <a:off x="1455690" y="704388"/>
            <a:ext cx="2456278" cy="369332"/>
          </a:xfrm>
          <a:prstGeom prst="rect">
            <a:avLst/>
          </a:prstGeom>
        </p:spPr>
        <p:txBody>
          <a:bodyPr wrap="square">
            <a:spAutoFit/>
          </a:bodyPr>
          <a:lstStyle/>
          <a:p>
            <a:pPr algn="ctr"/>
            <a:r>
              <a:rPr lang="en-US" b="1" dirty="0">
                <a:latin typeface="Calibri" panose="020F0502020204030204" pitchFamily="34" charset="0"/>
                <a:cs typeface="Calibri" panose="020F0502020204030204" pitchFamily="34" charset="0"/>
              </a:rPr>
              <a:t>A-type samples</a:t>
            </a:r>
          </a:p>
        </p:txBody>
      </p:sp>
      <p:sp>
        <p:nvSpPr>
          <p:cNvPr id="66" name="Rettangolo 65">
            <a:extLst>
              <a:ext uri="{FF2B5EF4-FFF2-40B4-BE49-F238E27FC236}">
                <a16:creationId xmlns:a16="http://schemas.microsoft.com/office/drawing/2014/main" id="{E8D2F14A-EE72-4AD2-BF2D-B0D4BCF3DE01}"/>
              </a:ext>
            </a:extLst>
          </p:cNvPr>
          <p:cNvSpPr/>
          <p:nvPr/>
        </p:nvSpPr>
        <p:spPr>
          <a:xfrm>
            <a:off x="6889469" y="698284"/>
            <a:ext cx="3476774" cy="369332"/>
          </a:xfrm>
          <a:prstGeom prst="rect">
            <a:avLst/>
          </a:prstGeom>
        </p:spPr>
        <p:txBody>
          <a:bodyPr wrap="square">
            <a:spAutoFit/>
          </a:bodyPr>
          <a:lstStyle/>
          <a:p>
            <a:pPr algn="ctr"/>
            <a:r>
              <a:rPr lang="en-US" b="1" dirty="0">
                <a:latin typeface="Calibri" panose="020F0502020204030204" pitchFamily="34" charset="0"/>
                <a:cs typeface="Calibri" panose="020F0502020204030204" pitchFamily="34" charset="0"/>
              </a:rPr>
              <a:t>B-type samples</a:t>
            </a:r>
          </a:p>
        </p:txBody>
      </p:sp>
      <p:graphicFrame>
        <p:nvGraphicFramePr>
          <p:cNvPr id="74" name="Tabella 4">
            <a:extLst>
              <a:ext uri="{FF2B5EF4-FFF2-40B4-BE49-F238E27FC236}">
                <a16:creationId xmlns:a16="http://schemas.microsoft.com/office/drawing/2014/main" id="{A94A76FD-D8A1-4ABE-9082-37B79E306A5C}"/>
              </a:ext>
            </a:extLst>
          </p:cNvPr>
          <p:cNvGraphicFramePr>
            <a:graphicFrameLocks noGrp="1"/>
          </p:cNvGraphicFramePr>
          <p:nvPr>
            <p:extLst>
              <p:ext uri="{D42A27DB-BD31-4B8C-83A1-F6EECF244321}">
                <p14:modId xmlns:p14="http://schemas.microsoft.com/office/powerpoint/2010/main" val="398046809"/>
              </p:ext>
            </p:extLst>
          </p:nvPr>
        </p:nvGraphicFramePr>
        <p:xfrm>
          <a:off x="1312393" y="4823883"/>
          <a:ext cx="3440627" cy="1920240"/>
        </p:xfrm>
        <a:graphic>
          <a:graphicData uri="http://schemas.openxmlformats.org/drawingml/2006/table">
            <a:tbl>
              <a:tblPr firstRow="1" bandRow="1">
                <a:tableStyleId>{5C22544A-7EE6-4342-B048-85BDC9FD1C3A}</a:tableStyleId>
              </a:tblPr>
              <a:tblGrid>
                <a:gridCol w="2728104">
                  <a:extLst>
                    <a:ext uri="{9D8B030D-6E8A-4147-A177-3AD203B41FA5}">
                      <a16:colId xmlns:a16="http://schemas.microsoft.com/office/drawing/2014/main" val="3398262695"/>
                    </a:ext>
                  </a:extLst>
                </a:gridCol>
                <a:gridCol w="712523">
                  <a:extLst>
                    <a:ext uri="{9D8B030D-6E8A-4147-A177-3AD203B41FA5}">
                      <a16:colId xmlns:a16="http://schemas.microsoft.com/office/drawing/2014/main" val="2837269290"/>
                    </a:ext>
                  </a:extLst>
                </a:gridCol>
              </a:tblGrid>
              <a:tr h="249390">
                <a:tc>
                  <a:txBody>
                    <a:bodyPr/>
                    <a:lstStyle/>
                    <a:p>
                      <a:r>
                        <a:rPr lang="it-IT" sz="1200" dirty="0">
                          <a:latin typeface="Calibri" panose="020F0502020204030204" pitchFamily="34" charset="0"/>
                          <a:cs typeface="Calibri" panose="020F0502020204030204" pitchFamily="34" charset="0"/>
                        </a:rPr>
                        <a:t>A-</a:t>
                      </a:r>
                      <a:r>
                        <a:rPr lang="it-IT" sz="1200" dirty="0" err="1">
                          <a:latin typeface="Calibri" panose="020F0502020204030204" pitchFamily="34" charset="0"/>
                          <a:cs typeface="Calibri" panose="020F0502020204030204" pitchFamily="34" charset="0"/>
                        </a:rPr>
                        <a:t>type</a:t>
                      </a:r>
                      <a:r>
                        <a:rPr lang="it-IT" sz="1200" dirty="0">
                          <a:latin typeface="Calibri" panose="020F0502020204030204" pitchFamily="34" charset="0"/>
                          <a:cs typeface="Calibri" panose="020F0502020204030204" pitchFamily="34" charset="0"/>
                        </a:rPr>
                        <a:t> aggregate</a:t>
                      </a:r>
                    </a:p>
                  </a:txBody>
                  <a:tcPr/>
                </a:tc>
                <a:tc>
                  <a:txBody>
                    <a:bodyPr/>
                    <a:lstStyle/>
                    <a:p>
                      <a:endParaRPr lang="it-IT" sz="12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58151028"/>
                  </a:ext>
                </a:extLst>
              </a:tr>
              <a:tr h="249390">
                <a:tc>
                  <a:txBody>
                    <a:bodyPr/>
                    <a:lstStyle/>
                    <a:p>
                      <a:r>
                        <a:rPr lang="it-IT" sz="1200" dirty="0">
                          <a:latin typeface="Calibri" panose="020F0502020204030204" pitchFamily="34" charset="0"/>
                          <a:cs typeface="Calibri" panose="020F0502020204030204" pitchFamily="34" charset="0"/>
                        </a:rPr>
                        <a:t>Large </a:t>
                      </a:r>
                      <a:r>
                        <a:rPr lang="it-IT" sz="1200" dirty="0" err="1">
                          <a:latin typeface="Calibri" panose="020F0502020204030204" pitchFamily="34" charset="0"/>
                          <a:cs typeface="Calibri" panose="020F0502020204030204" pitchFamily="34" charset="0"/>
                        </a:rPr>
                        <a:t>limestone</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clasts</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42%</a:t>
                      </a:r>
                    </a:p>
                  </a:txBody>
                  <a:tcPr/>
                </a:tc>
                <a:extLst>
                  <a:ext uri="{0D108BD9-81ED-4DB2-BD59-A6C34878D82A}">
                    <a16:rowId xmlns:a16="http://schemas.microsoft.com/office/drawing/2014/main" val="3585003472"/>
                  </a:ext>
                </a:extLst>
              </a:tr>
              <a:tr h="249390">
                <a:tc>
                  <a:txBody>
                    <a:bodyPr/>
                    <a:lstStyle/>
                    <a:p>
                      <a:r>
                        <a:rPr lang="it-IT" sz="1200" dirty="0">
                          <a:latin typeface="Calibri" panose="020F0502020204030204" pitchFamily="34" charset="0"/>
                          <a:cs typeface="Calibri" panose="020F0502020204030204" pitchFamily="34" charset="0"/>
                        </a:rPr>
                        <a:t>Limestone </a:t>
                      </a:r>
                      <a:r>
                        <a:rPr lang="it-IT" sz="1200" dirty="0" err="1">
                          <a:latin typeface="Calibri" panose="020F0502020204030204" pitchFamily="34" charset="0"/>
                          <a:cs typeface="Calibri" panose="020F0502020204030204" pitchFamily="34" charset="0"/>
                        </a:rPr>
                        <a:t>granules</a:t>
                      </a:r>
                      <a:r>
                        <a:rPr lang="it-IT" sz="1200" dirty="0">
                          <a:latin typeface="Calibri" panose="020F0502020204030204" pitchFamily="34" charset="0"/>
                          <a:cs typeface="Calibri" panose="020F0502020204030204" pitchFamily="34" charset="0"/>
                        </a:rPr>
                        <a:t> medium-fine </a:t>
                      </a:r>
                      <a:r>
                        <a:rPr lang="it-IT" sz="1200" dirty="0" err="1">
                          <a:latin typeface="Calibri" panose="020F0502020204030204" pitchFamily="34" charset="0"/>
                          <a:cs typeface="Calibri" panose="020F0502020204030204" pitchFamily="34" charset="0"/>
                        </a:rPr>
                        <a:t>grains</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19%</a:t>
                      </a:r>
                    </a:p>
                  </a:txBody>
                  <a:tcPr/>
                </a:tc>
                <a:extLst>
                  <a:ext uri="{0D108BD9-81ED-4DB2-BD59-A6C34878D82A}">
                    <a16:rowId xmlns:a16="http://schemas.microsoft.com/office/drawing/2014/main" val="975722725"/>
                  </a:ext>
                </a:extLst>
              </a:tr>
              <a:tr h="249390">
                <a:tc>
                  <a:txBody>
                    <a:bodyPr/>
                    <a:lstStyle/>
                    <a:p>
                      <a:r>
                        <a:rPr lang="it-IT" sz="1200" dirty="0" err="1">
                          <a:latin typeface="Calibri" panose="020F0502020204030204" pitchFamily="34" charset="0"/>
                          <a:cs typeface="Calibri" panose="020F0502020204030204" pitchFamily="34" charset="0"/>
                        </a:rPr>
                        <a:t>Silicate</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grains</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14%</a:t>
                      </a:r>
                    </a:p>
                  </a:txBody>
                  <a:tcPr/>
                </a:tc>
                <a:extLst>
                  <a:ext uri="{0D108BD9-81ED-4DB2-BD59-A6C34878D82A}">
                    <a16:rowId xmlns:a16="http://schemas.microsoft.com/office/drawing/2014/main" val="1270846389"/>
                  </a:ext>
                </a:extLst>
              </a:tr>
              <a:tr h="249390">
                <a:tc>
                  <a:txBody>
                    <a:bodyPr/>
                    <a:lstStyle/>
                    <a:p>
                      <a:r>
                        <a:rPr lang="it-IT" sz="1200" dirty="0" err="1">
                          <a:latin typeface="Calibri" panose="020F0502020204030204" pitchFamily="34" charset="0"/>
                          <a:cs typeface="Calibri" panose="020F0502020204030204" pitchFamily="34" charset="0"/>
                        </a:rPr>
                        <a:t>Femic</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minerals</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5%</a:t>
                      </a:r>
                    </a:p>
                  </a:txBody>
                  <a:tcPr/>
                </a:tc>
                <a:extLst>
                  <a:ext uri="{0D108BD9-81ED-4DB2-BD59-A6C34878D82A}">
                    <a16:rowId xmlns:a16="http://schemas.microsoft.com/office/drawing/2014/main" val="2540491783"/>
                  </a:ext>
                </a:extLst>
              </a:tr>
              <a:tr h="249390">
                <a:tc>
                  <a:txBody>
                    <a:bodyPr/>
                    <a:lstStyle/>
                    <a:p>
                      <a:r>
                        <a:rPr lang="it-IT" sz="1200" dirty="0" err="1">
                          <a:latin typeface="Calibri" panose="020F0502020204030204" pitchFamily="34" charset="0"/>
                          <a:cs typeface="Calibri" panose="020F0502020204030204" pitchFamily="34" charset="0"/>
                        </a:rPr>
                        <a:t>Coarse</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glass</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fragments</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18%</a:t>
                      </a:r>
                    </a:p>
                  </a:txBody>
                  <a:tcPr/>
                </a:tc>
                <a:extLst>
                  <a:ext uri="{0D108BD9-81ED-4DB2-BD59-A6C34878D82A}">
                    <a16:rowId xmlns:a16="http://schemas.microsoft.com/office/drawing/2014/main" val="3978414520"/>
                  </a:ext>
                </a:extLst>
              </a:tr>
              <a:tr h="249390">
                <a:tc>
                  <a:txBody>
                    <a:bodyPr/>
                    <a:lstStyle/>
                    <a:p>
                      <a:r>
                        <a:rPr lang="it-IT" sz="1200" dirty="0">
                          <a:latin typeface="Calibri" panose="020F0502020204030204" pitchFamily="34" charset="0"/>
                          <a:cs typeface="Calibri" panose="020F0502020204030204" pitchFamily="34" charset="0"/>
                        </a:rPr>
                        <a:t>Metal </a:t>
                      </a:r>
                      <a:r>
                        <a:rPr lang="it-IT" sz="1200" dirty="0" err="1">
                          <a:latin typeface="Calibri" panose="020F0502020204030204" pitchFamily="34" charset="0"/>
                          <a:cs typeface="Calibri" panose="020F0502020204030204" pitchFamily="34" charset="0"/>
                        </a:rPr>
                        <a:t>fragments</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2%</a:t>
                      </a:r>
                    </a:p>
                  </a:txBody>
                  <a:tcPr/>
                </a:tc>
                <a:extLst>
                  <a:ext uri="{0D108BD9-81ED-4DB2-BD59-A6C34878D82A}">
                    <a16:rowId xmlns:a16="http://schemas.microsoft.com/office/drawing/2014/main" val="1166842769"/>
                  </a:ext>
                </a:extLst>
              </a:tr>
            </a:tbl>
          </a:graphicData>
        </a:graphic>
      </p:graphicFrame>
      <p:sp>
        <p:nvSpPr>
          <p:cNvPr id="8" name="Rettangolo 7">
            <a:extLst>
              <a:ext uri="{FF2B5EF4-FFF2-40B4-BE49-F238E27FC236}">
                <a16:creationId xmlns:a16="http://schemas.microsoft.com/office/drawing/2014/main" id="{9F3E5616-96DD-402C-8482-BF4900981E7A}"/>
              </a:ext>
            </a:extLst>
          </p:cNvPr>
          <p:cNvSpPr/>
          <p:nvPr/>
        </p:nvSpPr>
        <p:spPr>
          <a:xfrm>
            <a:off x="214462" y="1142302"/>
            <a:ext cx="5338275" cy="830997"/>
          </a:xfrm>
          <a:prstGeom prst="rect">
            <a:avLst/>
          </a:prstGeom>
        </p:spPr>
        <p:txBody>
          <a:bodyPr wrap="square">
            <a:spAutoFit/>
          </a:bodyPr>
          <a:lstStyle/>
          <a:p>
            <a:pPr algn="just"/>
            <a:r>
              <a:rPr lang="en-US" sz="1600" dirty="0">
                <a:latin typeface="Calibri" panose="020F0502020204030204" pitchFamily="34" charset="0"/>
                <a:cs typeface="Calibri" panose="020F0502020204030204" pitchFamily="34" charset="0"/>
              </a:rPr>
              <a:t>Mainly characterized by carbonate aggregates</a:t>
            </a:r>
          </a:p>
          <a:p>
            <a:pPr algn="just"/>
            <a:r>
              <a:rPr lang="en-US" sz="1600" dirty="0">
                <a:latin typeface="Calibri" panose="020F0502020204030204" pitchFamily="34" charset="0"/>
                <a:cs typeface="Calibri" panose="020F0502020204030204" pitchFamily="34" charset="0"/>
              </a:rPr>
              <a:t>with fragments of compact limestones with micritic calcite, rare silicate rocks fraction and coarse waste glass fragments.</a:t>
            </a:r>
            <a:endParaRPr lang="it-IT" sz="1600" dirty="0"/>
          </a:p>
        </p:txBody>
      </p:sp>
      <p:sp>
        <p:nvSpPr>
          <p:cNvPr id="52" name="Rettangolo 51">
            <a:extLst>
              <a:ext uri="{FF2B5EF4-FFF2-40B4-BE49-F238E27FC236}">
                <a16:creationId xmlns:a16="http://schemas.microsoft.com/office/drawing/2014/main" id="{98EDE732-A948-4C9E-92F7-35EB5DC32E65}"/>
              </a:ext>
            </a:extLst>
          </p:cNvPr>
          <p:cNvSpPr/>
          <p:nvPr/>
        </p:nvSpPr>
        <p:spPr>
          <a:xfrm>
            <a:off x="3563572" y="178315"/>
            <a:ext cx="5092420" cy="523220"/>
          </a:xfrm>
          <a:prstGeom prst="rect">
            <a:avLst/>
          </a:prstGeom>
        </p:spPr>
        <p:txBody>
          <a:bodyPr wrap="none">
            <a:spAutoFit/>
          </a:bodyPr>
          <a:lstStyle/>
          <a:p>
            <a:pPr algn="ctr"/>
            <a:r>
              <a:rPr lang="en-US" sz="2800" b="1" dirty="0">
                <a:solidFill>
                  <a:srgbClr val="0070C0"/>
                </a:solidFill>
                <a:latin typeface="Calibri" panose="020F0502020204030204" pitchFamily="34" charset="0"/>
                <a:cs typeface="Calibri" panose="020F0502020204030204" pitchFamily="34" charset="0"/>
              </a:rPr>
              <a:t>Thin sections OTLM observations</a:t>
            </a:r>
          </a:p>
        </p:txBody>
      </p:sp>
      <p:graphicFrame>
        <p:nvGraphicFramePr>
          <p:cNvPr id="54" name="Tabella 4">
            <a:extLst>
              <a:ext uri="{FF2B5EF4-FFF2-40B4-BE49-F238E27FC236}">
                <a16:creationId xmlns:a16="http://schemas.microsoft.com/office/drawing/2014/main" id="{CCB2A600-3F2A-4568-BD06-2196A5038E89}"/>
              </a:ext>
            </a:extLst>
          </p:cNvPr>
          <p:cNvGraphicFramePr>
            <a:graphicFrameLocks noGrp="1"/>
          </p:cNvGraphicFramePr>
          <p:nvPr>
            <p:extLst>
              <p:ext uri="{D42A27DB-BD31-4B8C-83A1-F6EECF244321}">
                <p14:modId xmlns:p14="http://schemas.microsoft.com/office/powerpoint/2010/main" val="2765066843"/>
              </p:ext>
            </p:extLst>
          </p:nvPr>
        </p:nvGraphicFramePr>
        <p:xfrm>
          <a:off x="7438983" y="4968026"/>
          <a:ext cx="3569884" cy="1737360"/>
        </p:xfrm>
        <a:graphic>
          <a:graphicData uri="http://schemas.openxmlformats.org/drawingml/2006/table">
            <a:tbl>
              <a:tblPr firstRow="1" bandRow="1">
                <a:tableStyleId>{5C22544A-7EE6-4342-B048-85BDC9FD1C3A}</a:tableStyleId>
              </a:tblPr>
              <a:tblGrid>
                <a:gridCol w="2830593">
                  <a:extLst>
                    <a:ext uri="{9D8B030D-6E8A-4147-A177-3AD203B41FA5}">
                      <a16:colId xmlns:a16="http://schemas.microsoft.com/office/drawing/2014/main" val="3398262695"/>
                    </a:ext>
                  </a:extLst>
                </a:gridCol>
                <a:gridCol w="739291">
                  <a:extLst>
                    <a:ext uri="{9D8B030D-6E8A-4147-A177-3AD203B41FA5}">
                      <a16:colId xmlns:a16="http://schemas.microsoft.com/office/drawing/2014/main" val="2837269290"/>
                    </a:ext>
                  </a:extLst>
                </a:gridCol>
              </a:tblGrid>
              <a:tr h="249390">
                <a:tc>
                  <a:txBody>
                    <a:bodyPr/>
                    <a:lstStyle/>
                    <a:p>
                      <a:r>
                        <a:rPr lang="it-IT" sz="1200" dirty="0">
                          <a:latin typeface="Calibri" panose="020F0502020204030204" pitchFamily="34" charset="0"/>
                          <a:cs typeface="Calibri" panose="020F0502020204030204" pitchFamily="34" charset="0"/>
                        </a:rPr>
                        <a:t>B-</a:t>
                      </a:r>
                      <a:r>
                        <a:rPr lang="it-IT" sz="1200" dirty="0" err="1">
                          <a:latin typeface="Calibri" panose="020F0502020204030204" pitchFamily="34" charset="0"/>
                          <a:cs typeface="Calibri" panose="020F0502020204030204" pitchFamily="34" charset="0"/>
                        </a:rPr>
                        <a:t>type</a:t>
                      </a:r>
                      <a:r>
                        <a:rPr lang="it-IT" sz="1200" dirty="0">
                          <a:latin typeface="Calibri" panose="020F0502020204030204" pitchFamily="34" charset="0"/>
                          <a:cs typeface="Calibri" panose="020F0502020204030204" pitchFamily="34" charset="0"/>
                        </a:rPr>
                        <a:t> aggregate</a:t>
                      </a:r>
                    </a:p>
                  </a:txBody>
                  <a:tcPr/>
                </a:tc>
                <a:tc>
                  <a:txBody>
                    <a:bodyPr/>
                    <a:lstStyle/>
                    <a:p>
                      <a:endParaRPr lang="it-IT" sz="12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58151028"/>
                  </a:ext>
                </a:extLst>
              </a:tr>
              <a:tr h="249390">
                <a:tc>
                  <a:txBody>
                    <a:bodyPr/>
                    <a:lstStyle/>
                    <a:p>
                      <a:r>
                        <a:rPr lang="it-IT" sz="1200" dirty="0" err="1">
                          <a:latin typeface="Calibri" panose="020F0502020204030204" pitchFamily="34" charset="0"/>
                          <a:cs typeface="Calibri" panose="020F0502020204030204" pitchFamily="34" charset="0"/>
                        </a:rPr>
                        <a:t>Micritic</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limestone</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clasts</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24%</a:t>
                      </a:r>
                    </a:p>
                  </a:txBody>
                  <a:tcPr/>
                </a:tc>
                <a:extLst>
                  <a:ext uri="{0D108BD9-81ED-4DB2-BD59-A6C34878D82A}">
                    <a16:rowId xmlns:a16="http://schemas.microsoft.com/office/drawing/2014/main" val="3585003472"/>
                  </a:ext>
                </a:extLst>
              </a:tr>
              <a:tr h="249390">
                <a:tc>
                  <a:txBody>
                    <a:bodyPr/>
                    <a:lstStyle/>
                    <a:p>
                      <a:r>
                        <a:rPr lang="it-IT" sz="1200" dirty="0">
                          <a:latin typeface="Calibri" panose="020F0502020204030204" pitchFamily="34" charset="0"/>
                          <a:cs typeface="Calibri" panose="020F0502020204030204" pitchFamily="34" charset="0"/>
                        </a:rPr>
                        <a:t>Flint and </a:t>
                      </a:r>
                      <a:r>
                        <a:rPr lang="it-IT" sz="1200" dirty="0" err="1">
                          <a:latin typeface="Calibri" panose="020F0502020204030204" pitchFamily="34" charset="0"/>
                          <a:cs typeface="Calibri" panose="020F0502020204030204" pitchFamily="34" charset="0"/>
                        </a:rPr>
                        <a:t>sandstone</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clasts</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7%</a:t>
                      </a:r>
                    </a:p>
                  </a:txBody>
                  <a:tcPr/>
                </a:tc>
                <a:extLst>
                  <a:ext uri="{0D108BD9-81ED-4DB2-BD59-A6C34878D82A}">
                    <a16:rowId xmlns:a16="http://schemas.microsoft.com/office/drawing/2014/main" val="975722725"/>
                  </a:ext>
                </a:extLst>
              </a:tr>
              <a:tr h="249390">
                <a:tc>
                  <a:txBody>
                    <a:bodyPr/>
                    <a:lstStyle/>
                    <a:p>
                      <a:r>
                        <a:rPr lang="it-IT" sz="1200" dirty="0" err="1">
                          <a:latin typeface="Calibri" panose="020F0502020204030204" pitchFamily="34" charset="0"/>
                          <a:cs typeface="Calibri" panose="020F0502020204030204" pitchFamily="34" charset="0"/>
                        </a:rPr>
                        <a:t>Silicate</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feldspars</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plagioclase</a:t>
                      </a:r>
                      <a:r>
                        <a:rPr lang="it-IT" sz="1200" dirty="0">
                          <a:latin typeface="Calibri" panose="020F0502020204030204" pitchFamily="34" charset="0"/>
                          <a:cs typeface="Calibri" panose="020F0502020204030204" pitchFamily="34" charset="0"/>
                        </a:rPr>
                        <a:t> and </a:t>
                      </a:r>
                      <a:r>
                        <a:rPr lang="it-IT" sz="1200" dirty="0" err="1">
                          <a:latin typeface="Calibri" panose="020F0502020204030204" pitchFamily="34" charset="0"/>
                          <a:cs typeface="Calibri" panose="020F0502020204030204" pitchFamily="34" charset="0"/>
                        </a:rPr>
                        <a:t>quartz</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together</a:t>
                      </a:r>
                      <a:r>
                        <a:rPr lang="it-IT" sz="1200" dirty="0">
                          <a:latin typeface="Calibri" panose="020F0502020204030204" pitchFamily="34" charset="0"/>
                          <a:cs typeface="Calibri" panose="020F0502020204030204" pitchFamily="34" charset="0"/>
                        </a:rPr>
                        <a:t> with </a:t>
                      </a:r>
                      <a:r>
                        <a:rPr lang="it-IT" sz="1200" dirty="0" err="1">
                          <a:latin typeface="Calibri" panose="020F0502020204030204" pitchFamily="34" charset="0"/>
                          <a:cs typeface="Calibri" panose="020F0502020204030204" pitchFamily="34" charset="0"/>
                        </a:rPr>
                        <a:t>metamorphic</a:t>
                      </a:r>
                      <a:r>
                        <a:rPr lang="it-IT" sz="1200" dirty="0">
                          <a:latin typeface="Calibri" panose="020F0502020204030204" pitchFamily="34" charset="0"/>
                          <a:cs typeface="Calibri" panose="020F0502020204030204" pitchFamily="34" charset="0"/>
                        </a:rPr>
                        <a:t> </a:t>
                      </a:r>
                      <a:r>
                        <a:rPr lang="it-IT" sz="1200" dirty="0" err="1">
                          <a:latin typeface="Calibri" panose="020F0502020204030204" pitchFamily="34" charset="0"/>
                          <a:cs typeface="Calibri" panose="020F0502020204030204" pitchFamily="34" charset="0"/>
                        </a:rPr>
                        <a:t>clasts</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48%</a:t>
                      </a:r>
                    </a:p>
                  </a:txBody>
                  <a:tcPr/>
                </a:tc>
                <a:extLst>
                  <a:ext uri="{0D108BD9-81ED-4DB2-BD59-A6C34878D82A}">
                    <a16:rowId xmlns:a16="http://schemas.microsoft.com/office/drawing/2014/main" val="1270846389"/>
                  </a:ext>
                </a:extLst>
              </a:tr>
              <a:tr h="249390">
                <a:tc>
                  <a:txBody>
                    <a:bodyPr/>
                    <a:lstStyle/>
                    <a:p>
                      <a:r>
                        <a:rPr lang="en-US" sz="1200" dirty="0">
                          <a:latin typeface="Calibri" panose="020F0502020204030204" pitchFamily="34" charset="0"/>
                          <a:cs typeface="Calibri" panose="020F0502020204030204" pitchFamily="34" charset="0"/>
                        </a:rPr>
                        <a:t>Fine waste glass faction and blast furnace slag </a:t>
                      </a:r>
                      <a:endParaRPr lang="it-IT" sz="1200" dirty="0">
                        <a:latin typeface="Calibri" panose="020F0502020204030204" pitchFamily="34" charset="0"/>
                        <a:cs typeface="Calibri" panose="020F0502020204030204" pitchFamily="34" charset="0"/>
                      </a:endParaRPr>
                    </a:p>
                  </a:txBody>
                  <a:tcPr/>
                </a:tc>
                <a:tc>
                  <a:txBody>
                    <a:bodyPr/>
                    <a:lstStyle/>
                    <a:p>
                      <a:r>
                        <a:rPr lang="it-IT" sz="1200" dirty="0">
                          <a:latin typeface="Calibri" panose="020F0502020204030204" pitchFamily="34" charset="0"/>
                          <a:cs typeface="Calibri" panose="020F0502020204030204" pitchFamily="34" charset="0"/>
                        </a:rPr>
                        <a:t>18%</a:t>
                      </a:r>
                    </a:p>
                  </a:txBody>
                  <a:tcPr/>
                </a:tc>
                <a:extLst>
                  <a:ext uri="{0D108BD9-81ED-4DB2-BD59-A6C34878D82A}">
                    <a16:rowId xmlns:a16="http://schemas.microsoft.com/office/drawing/2014/main" val="3978414520"/>
                  </a:ext>
                </a:extLst>
              </a:tr>
            </a:tbl>
          </a:graphicData>
        </a:graphic>
      </p:graphicFrame>
      <p:sp>
        <p:nvSpPr>
          <p:cNvPr id="6" name="Rettangolo 5">
            <a:extLst>
              <a:ext uri="{FF2B5EF4-FFF2-40B4-BE49-F238E27FC236}">
                <a16:creationId xmlns:a16="http://schemas.microsoft.com/office/drawing/2014/main" id="{CF6933E1-9995-4BB7-B2BF-014C2D0D1179}"/>
              </a:ext>
            </a:extLst>
          </p:cNvPr>
          <p:cNvSpPr/>
          <p:nvPr/>
        </p:nvSpPr>
        <p:spPr>
          <a:xfrm>
            <a:off x="6054781" y="1134708"/>
            <a:ext cx="6096000" cy="830997"/>
          </a:xfrm>
          <a:prstGeom prst="rect">
            <a:avLst/>
          </a:prstGeom>
        </p:spPr>
        <p:txBody>
          <a:bodyPr>
            <a:spAutoFit/>
          </a:bodyPr>
          <a:lstStyle/>
          <a:p>
            <a:r>
              <a:rPr lang="en-US" sz="1600" dirty="0">
                <a:latin typeface="Calibri" panose="020F0502020204030204" pitchFamily="34" charset="0"/>
                <a:cs typeface="Calibri" panose="020F0502020204030204" pitchFamily="34" charset="0"/>
              </a:rPr>
              <a:t>Prevalence of silicate aggregates</a:t>
            </a:r>
            <a:r>
              <a:rPr lang="it-IT" sz="1600" dirty="0">
                <a:latin typeface="Calibri" panose="020F0502020204030204" pitchFamily="34" charset="0"/>
                <a:cs typeface="Calibri" panose="020F0502020204030204" pitchFamily="34" charset="0"/>
              </a:rPr>
              <a:t> </a:t>
            </a:r>
            <a:r>
              <a:rPr lang="en-US" sz="1600" dirty="0">
                <a:latin typeface="Calibri" panose="020F0502020204030204" pitchFamily="34" charset="0"/>
                <a:cs typeface="Calibri" panose="020F0502020204030204" pitchFamily="34" charset="0"/>
              </a:rPr>
              <a:t>(metamorphic rocks and crystals of quartz and feldspar) with less carbonate and the silicate are, rich in fine glass waste.</a:t>
            </a:r>
            <a:endParaRPr lang="it-IT" sz="1600" dirty="0"/>
          </a:p>
        </p:txBody>
      </p:sp>
      <p:pic>
        <p:nvPicPr>
          <p:cNvPr id="69" name="Picture 20">
            <a:extLst>
              <a:ext uri="{FF2B5EF4-FFF2-40B4-BE49-F238E27FC236}">
                <a16:creationId xmlns:a16="http://schemas.microsoft.com/office/drawing/2014/main" id="{358AE66D-B4D7-467E-94B0-8C48307A29D8}"/>
              </a:ext>
            </a:extLst>
          </p:cNvPr>
          <p:cNvPicPr>
            <a:picLocks noChangeAspect="1"/>
          </p:cNvPicPr>
          <p:nvPr/>
        </p:nvPicPr>
        <p:blipFill>
          <a:blip r:embed="rId14"/>
          <a:stretch>
            <a:fillRect/>
          </a:stretch>
        </p:blipFill>
        <p:spPr>
          <a:xfrm>
            <a:off x="10290461" y="84271"/>
            <a:ext cx="1848396" cy="779444"/>
          </a:xfrm>
          <a:prstGeom prst="rect">
            <a:avLst/>
          </a:prstGeom>
        </p:spPr>
      </p:pic>
      <p:pic>
        <p:nvPicPr>
          <p:cNvPr id="70" name="Imagem 1">
            <a:extLst>
              <a:ext uri="{FF2B5EF4-FFF2-40B4-BE49-F238E27FC236}">
                <a16:creationId xmlns:a16="http://schemas.microsoft.com/office/drawing/2014/main" id="{C595124D-367B-4596-926B-37246C7ECA90}"/>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56122" y="86373"/>
            <a:ext cx="1994520" cy="682773"/>
          </a:xfrm>
          <a:prstGeom prst="rect">
            <a:avLst/>
          </a:prstGeom>
        </p:spPr>
      </p:pic>
      <p:pic>
        <p:nvPicPr>
          <p:cNvPr id="71" name="Imagem 11">
            <a:extLst>
              <a:ext uri="{FF2B5EF4-FFF2-40B4-BE49-F238E27FC236}">
                <a16:creationId xmlns:a16="http://schemas.microsoft.com/office/drawing/2014/main" id="{6E60B6D8-0322-4AC5-9AFD-78E6B55195FE}"/>
              </a:ext>
            </a:extLst>
          </p:cNvPr>
          <p:cNvPicPr>
            <a:picLocks noChangeAspect="1"/>
          </p:cNvPicPr>
          <p:nvPr/>
        </p:nvPicPr>
        <p:blipFill>
          <a:blip r:embed="rId16"/>
          <a:stretch>
            <a:fillRect/>
          </a:stretch>
        </p:blipFill>
        <p:spPr>
          <a:xfrm>
            <a:off x="11213177" y="6496689"/>
            <a:ext cx="969348" cy="335309"/>
          </a:xfrm>
          <a:prstGeom prst="rect">
            <a:avLst/>
          </a:prstGeom>
        </p:spPr>
      </p:pic>
    </p:spTree>
    <p:extLst>
      <p:ext uri="{BB962C8B-B14F-4D97-AF65-F5344CB8AC3E}">
        <p14:creationId xmlns:p14="http://schemas.microsoft.com/office/powerpoint/2010/main" val="2291408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igura a mano libera: forma 19">
            <a:extLst>
              <a:ext uri="{FF2B5EF4-FFF2-40B4-BE49-F238E27FC236}">
                <a16:creationId xmlns:a16="http://schemas.microsoft.com/office/drawing/2014/main" id="{714F7AB4-8148-4248-9DD4-C136F8FEFB28}"/>
              </a:ext>
            </a:extLst>
          </p:cNvPr>
          <p:cNvSpPr/>
          <p:nvPr/>
        </p:nvSpPr>
        <p:spPr>
          <a:xfrm>
            <a:off x="392680" y="4344719"/>
            <a:ext cx="10400177" cy="2397695"/>
          </a:xfrm>
          <a:custGeom>
            <a:avLst/>
            <a:gdLst>
              <a:gd name="connsiteX0" fmla="*/ 0 w 10331356"/>
              <a:gd name="connsiteY0" fmla="*/ 0 h 2074459"/>
              <a:gd name="connsiteX1" fmla="*/ 27296 w 10331356"/>
              <a:gd name="connsiteY1" fmla="*/ 2074459 h 2074459"/>
              <a:gd name="connsiteX2" fmla="*/ 10331356 w 10331356"/>
              <a:gd name="connsiteY2" fmla="*/ 2060812 h 2074459"/>
              <a:gd name="connsiteX3" fmla="*/ 10290412 w 10331356"/>
              <a:gd name="connsiteY3" fmla="*/ 777922 h 2074459"/>
              <a:gd name="connsiteX4" fmla="*/ 3398293 w 10331356"/>
              <a:gd name="connsiteY4" fmla="*/ 791570 h 2074459"/>
              <a:gd name="connsiteX5" fmla="*/ 3398293 w 10331356"/>
              <a:gd name="connsiteY5" fmla="*/ 27295 h 2074459"/>
              <a:gd name="connsiteX6" fmla="*/ 0 w 10331356"/>
              <a:gd name="connsiteY6" fmla="*/ 0 h 2074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331356" h="2074459">
                <a:moveTo>
                  <a:pt x="0" y="0"/>
                </a:moveTo>
                <a:lnTo>
                  <a:pt x="27296" y="2074459"/>
                </a:lnTo>
                <a:lnTo>
                  <a:pt x="10331356" y="2060812"/>
                </a:lnTo>
                <a:lnTo>
                  <a:pt x="10290412" y="777922"/>
                </a:lnTo>
                <a:lnTo>
                  <a:pt x="3398293" y="791570"/>
                </a:lnTo>
                <a:lnTo>
                  <a:pt x="3398293" y="27295"/>
                </a:lnTo>
                <a:lnTo>
                  <a:pt x="0" y="0"/>
                </a:lnTo>
                <a:close/>
              </a:path>
            </a:pathLst>
          </a:cu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0" name="Immagine 9">
            <a:extLst>
              <a:ext uri="{FF2B5EF4-FFF2-40B4-BE49-F238E27FC236}">
                <a16:creationId xmlns:a16="http://schemas.microsoft.com/office/drawing/2014/main" id="{78CDBAB1-D76F-4A12-B262-76E4CC3F385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45909" y="4475979"/>
            <a:ext cx="3061453" cy="2161218"/>
          </a:xfrm>
          <a:prstGeom prst="rect">
            <a:avLst/>
          </a:prstGeom>
          <a:noFill/>
        </p:spPr>
      </p:pic>
      <p:sp>
        <p:nvSpPr>
          <p:cNvPr id="11" name="Rettangolo 10">
            <a:extLst>
              <a:ext uri="{FF2B5EF4-FFF2-40B4-BE49-F238E27FC236}">
                <a16:creationId xmlns:a16="http://schemas.microsoft.com/office/drawing/2014/main" id="{0851648A-50E9-4D1B-AF6B-1499D5526C6D}"/>
              </a:ext>
            </a:extLst>
          </p:cNvPr>
          <p:cNvSpPr/>
          <p:nvPr/>
        </p:nvSpPr>
        <p:spPr>
          <a:xfrm>
            <a:off x="4347505" y="178315"/>
            <a:ext cx="3524556" cy="523220"/>
          </a:xfrm>
          <a:prstGeom prst="rect">
            <a:avLst/>
          </a:prstGeom>
        </p:spPr>
        <p:txBody>
          <a:bodyPr wrap="none">
            <a:spAutoFit/>
          </a:bodyPr>
          <a:lstStyle/>
          <a:p>
            <a:pPr algn="ctr"/>
            <a:r>
              <a:rPr lang="en-US" sz="2800" b="1" dirty="0">
                <a:solidFill>
                  <a:srgbClr val="0070C0"/>
                </a:solidFill>
                <a:latin typeface="Calibri" panose="020F0502020204030204" pitchFamily="34" charset="0"/>
                <a:cs typeface="Calibri" panose="020F0502020204030204" pitchFamily="34" charset="0"/>
              </a:rPr>
              <a:t>SEM-EDS observations</a:t>
            </a:r>
          </a:p>
        </p:txBody>
      </p:sp>
      <p:grpSp>
        <p:nvGrpSpPr>
          <p:cNvPr id="21" name="Gruppo 20">
            <a:extLst>
              <a:ext uri="{FF2B5EF4-FFF2-40B4-BE49-F238E27FC236}">
                <a16:creationId xmlns:a16="http://schemas.microsoft.com/office/drawing/2014/main" id="{99A9A661-1EA1-4809-B1D7-FAF16A4BC497}"/>
              </a:ext>
            </a:extLst>
          </p:cNvPr>
          <p:cNvGrpSpPr/>
          <p:nvPr/>
        </p:nvGrpSpPr>
        <p:grpSpPr>
          <a:xfrm>
            <a:off x="258278" y="1003902"/>
            <a:ext cx="5569317" cy="3142621"/>
            <a:chOff x="258278" y="1245570"/>
            <a:chExt cx="5569317" cy="3142621"/>
          </a:xfrm>
        </p:grpSpPr>
        <p:sp>
          <p:nvSpPr>
            <p:cNvPr id="17" name="Rettangolo 16">
              <a:extLst>
                <a:ext uri="{FF2B5EF4-FFF2-40B4-BE49-F238E27FC236}">
                  <a16:creationId xmlns:a16="http://schemas.microsoft.com/office/drawing/2014/main" id="{5BC2282A-EE3D-4028-93D6-5DB46FFF99F8}"/>
                </a:ext>
              </a:extLst>
            </p:cNvPr>
            <p:cNvSpPr/>
            <p:nvPr/>
          </p:nvSpPr>
          <p:spPr>
            <a:xfrm>
              <a:off x="258703" y="1245570"/>
              <a:ext cx="5568892" cy="3142621"/>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6" name="Immagine 5">
              <a:extLst>
                <a:ext uri="{FF2B5EF4-FFF2-40B4-BE49-F238E27FC236}">
                  <a16:creationId xmlns:a16="http://schemas.microsoft.com/office/drawing/2014/main" id="{B74B18FB-B3CE-4D0C-9866-CFCD103FEAF1}"/>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77089" y="1287655"/>
              <a:ext cx="2884560" cy="2274410"/>
            </a:xfrm>
            <a:prstGeom prst="rect">
              <a:avLst/>
            </a:prstGeom>
            <a:noFill/>
          </p:spPr>
        </p:pic>
        <p:pic>
          <p:nvPicPr>
            <p:cNvPr id="7" name="Immagine 6">
              <a:extLst>
                <a:ext uri="{FF2B5EF4-FFF2-40B4-BE49-F238E27FC236}">
                  <a16:creationId xmlns:a16="http://schemas.microsoft.com/office/drawing/2014/main" id="{E70D601D-DBA1-4B0B-9AD7-8E1DE1B04B3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3437363" y="1342247"/>
              <a:ext cx="2324100" cy="1701165"/>
            </a:xfrm>
            <a:prstGeom prst="rect">
              <a:avLst/>
            </a:prstGeom>
            <a:noFill/>
          </p:spPr>
        </p:pic>
        <p:sp>
          <p:nvSpPr>
            <p:cNvPr id="2" name="Rettangolo 1">
              <a:extLst>
                <a:ext uri="{FF2B5EF4-FFF2-40B4-BE49-F238E27FC236}">
                  <a16:creationId xmlns:a16="http://schemas.microsoft.com/office/drawing/2014/main" id="{6495A1EC-B82E-4C4C-A7E3-D0A985428423}"/>
                </a:ext>
              </a:extLst>
            </p:cNvPr>
            <p:cNvSpPr/>
            <p:nvPr/>
          </p:nvSpPr>
          <p:spPr>
            <a:xfrm>
              <a:off x="258278" y="3586590"/>
              <a:ext cx="5569317" cy="784830"/>
            </a:xfrm>
            <a:prstGeom prst="rect">
              <a:avLst/>
            </a:prstGeom>
          </p:spPr>
          <p:txBody>
            <a:bodyPr wrap="square">
              <a:spAutoFit/>
            </a:bodyPr>
            <a:lstStyle/>
            <a:p>
              <a:pPr algn="just"/>
              <a:r>
                <a:rPr lang="en-US" sz="1500" dirty="0">
                  <a:solidFill>
                    <a:srgbClr val="000000"/>
                  </a:solidFill>
                  <a:latin typeface="Calibri" panose="020F0502020204030204" pitchFamily="34" charset="0"/>
                  <a:ea typeface="Times New Roman" panose="02020603050405020304" pitchFamily="18" charset="0"/>
                  <a:cs typeface="Calibri" panose="020F0502020204030204" pitchFamily="34" charset="0"/>
                </a:rPr>
                <a:t>Examples of cement paste of both type of concrete mainly characterized by cryptocrystalline matrix with intense micro-fracturing </a:t>
              </a:r>
              <a:endParaRPr lang="it-IT" sz="1500" dirty="0">
                <a:latin typeface="Calibri" panose="020F0502020204030204" pitchFamily="34" charset="0"/>
                <a:cs typeface="Calibri" panose="020F0502020204030204" pitchFamily="34" charset="0"/>
              </a:endParaRPr>
            </a:p>
          </p:txBody>
        </p:sp>
      </p:grpSp>
      <p:grpSp>
        <p:nvGrpSpPr>
          <p:cNvPr id="12" name="Gruppo 11">
            <a:extLst>
              <a:ext uri="{FF2B5EF4-FFF2-40B4-BE49-F238E27FC236}">
                <a16:creationId xmlns:a16="http://schemas.microsoft.com/office/drawing/2014/main" id="{C40AA390-4B28-4817-BD88-9DA80BDACA48}"/>
              </a:ext>
            </a:extLst>
          </p:cNvPr>
          <p:cNvGrpSpPr/>
          <p:nvPr/>
        </p:nvGrpSpPr>
        <p:grpSpPr>
          <a:xfrm>
            <a:off x="6185443" y="1019182"/>
            <a:ext cx="5802430" cy="4155245"/>
            <a:chOff x="6185443" y="1117658"/>
            <a:chExt cx="5802430" cy="4155245"/>
          </a:xfrm>
        </p:grpSpPr>
        <p:sp>
          <p:nvSpPr>
            <p:cNvPr id="15" name="Rettangolo 14">
              <a:extLst>
                <a:ext uri="{FF2B5EF4-FFF2-40B4-BE49-F238E27FC236}">
                  <a16:creationId xmlns:a16="http://schemas.microsoft.com/office/drawing/2014/main" id="{A9F4A384-FE81-4F63-A96D-8028D9FF22C6}"/>
                </a:ext>
              </a:extLst>
            </p:cNvPr>
            <p:cNvSpPr/>
            <p:nvPr/>
          </p:nvSpPr>
          <p:spPr>
            <a:xfrm>
              <a:off x="6185443" y="1117658"/>
              <a:ext cx="5802430" cy="4155245"/>
            </a:xfrm>
            <a:prstGeom prst="rec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8" name="Immagine 7">
              <a:extLst>
                <a:ext uri="{FF2B5EF4-FFF2-40B4-BE49-F238E27FC236}">
                  <a16:creationId xmlns:a16="http://schemas.microsoft.com/office/drawing/2014/main" id="{2ABD290A-D067-43D8-8050-033FCCC8CAD0}"/>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66168" y="3039824"/>
              <a:ext cx="2668905" cy="1428750"/>
            </a:xfrm>
            <a:prstGeom prst="rect">
              <a:avLst/>
            </a:prstGeom>
            <a:noFill/>
          </p:spPr>
        </p:pic>
        <p:pic>
          <p:nvPicPr>
            <p:cNvPr id="9" name="Immagine 8">
              <a:extLst>
                <a:ext uri="{FF2B5EF4-FFF2-40B4-BE49-F238E27FC236}">
                  <a16:creationId xmlns:a16="http://schemas.microsoft.com/office/drawing/2014/main" id="{406785B3-0F7B-48F4-8DBB-BC0C8CF44703}"/>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68708" y="1218274"/>
              <a:ext cx="2666365" cy="1581150"/>
            </a:xfrm>
            <a:prstGeom prst="rect">
              <a:avLst/>
            </a:prstGeom>
            <a:noFill/>
          </p:spPr>
        </p:pic>
        <p:sp>
          <p:nvSpPr>
            <p:cNvPr id="3" name="Rettangolo 2">
              <a:extLst>
                <a:ext uri="{FF2B5EF4-FFF2-40B4-BE49-F238E27FC236}">
                  <a16:creationId xmlns:a16="http://schemas.microsoft.com/office/drawing/2014/main" id="{E7F222F2-94C4-41A4-98AB-D932723D317D}"/>
                </a:ext>
              </a:extLst>
            </p:cNvPr>
            <p:cNvSpPr/>
            <p:nvPr/>
          </p:nvSpPr>
          <p:spPr>
            <a:xfrm>
              <a:off x="9035073" y="1276559"/>
              <a:ext cx="2952799" cy="2996782"/>
            </a:xfrm>
            <a:prstGeom prst="rect">
              <a:avLst/>
            </a:prstGeom>
          </p:spPr>
          <p:txBody>
            <a:bodyPr wrap="square">
              <a:spAutoFit/>
            </a:bodyPr>
            <a:lstStyle/>
            <a:p>
              <a:pPr indent="269875" algn="just">
                <a:lnSpc>
                  <a:spcPct val="115000"/>
                </a:lnSpc>
                <a:spcAft>
                  <a:spcPts val="0"/>
                </a:spcAft>
              </a:pPr>
              <a:r>
                <a:rPr lang="en-US" sz="1500" dirty="0">
                  <a:solidFill>
                    <a:srgbClr val="000000"/>
                  </a:solidFill>
                  <a:latin typeface="Calibri" panose="020F0502020204030204" pitchFamily="34" charset="0"/>
                  <a:ea typeface="Times New Roman" panose="02020603050405020304" pitchFamily="18" charset="0"/>
                  <a:cs typeface="Calibri" panose="020F0502020204030204" pitchFamily="34" charset="0"/>
                </a:rPr>
                <a:t>Glass particles may result in chemical processes in which it reacts with alkali hydroxides present in the concrete pore solution. The glass fraction aggregates  were attacked by the alkali, forming hydrous alkali-calcium-silica gel, that incorporating water causes swelling, which leads to expansion and cracking of the concrete. </a:t>
              </a:r>
              <a:endParaRPr lang="it-IT" sz="15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p:txBody>
        </p:sp>
        <p:sp>
          <p:nvSpPr>
            <p:cNvPr id="13" name="Rettangolo 12">
              <a:extLst>
                <a:ext uri="{FF2B5EF4-FFF2-40B4-BE49-F238E27FC236}">
                  <a16:creationId xmlns:a16="http://schemas.microsoft.com/office/drawing/2014/main" id="{E3D8CA73-547A-4F3E-966A-662B5806CD4F}"/>
                </a:ext>
              </a:extLst>
            </p:cNvPr>
            <p:cNvSpPr/>
            <p:nvPr/>
          </p:nvSpPr>
          <p:spPr>
            <a:xfrm>
              <a:off x="6318842" y="4488073"/>
              <a:ext cx="5669030" cy="784830"/>
            </a:xfrm>
            <a:prstGeom prst="rect">
              <a:avLst/>
            </a:prstGeom>
          </p:spPr>
          <p:txBody>
            <a:bodyPr wrap="square">
              <a:spAutoFit/>
            </a:bodyPr>
            <a:lstStyle/>
            <a:p>
              <a:pPr algn="just"/>
              <a:r>
                <a:rPr lang="en-US" sz="1500" dirty="0">
                  <a:solidFill>
                    <a:srgbClr val="000000"/>
                  </a:solidFill>
                  <a:latin typeface="Calibri" panose="020F0502020204030204" pitchFamily="34" charset="0"/>
                  <a:ea typeface="Times New Roman" panose="02020603050405020304" pitchFamily="18" charset="0"/>
                  <a:cs typeface="Calibri" panose="020F0502020204030204" pitchFamily="34" charset="0"/>
                </a:rPr>
                <a:t>Since the surface layer was particularly rich in silica, it was the one most exposed to degradation by the action of the aqueous fluids enriched in the alkaline elements released by the glass.</a:t>
              </a:r>
              <a:endParaRPr lang="it-IT" sz="1500" dirty="0"/>
            </a:p>
          </p:txBody>
        </p:sp>
      </p:grpSp>
      <p:sp>
        <p:nvSpPr>
          <p:cNvPr id="19" name="Rettangolo 18">
            <a:extLst>
              <a:ext uri="{FF2B5EF4-FFF2-40B4-BE49-F238E27FC236}">
                <a16:creationId xmlns:a16="http://schemas.microsoft.com/office/drawing/2014/main" id="{A7122583-6F1E-4604-BB08-09CC78227FE9}"/>
              </a:ext>
            </a:extLst>
          </p:cNvPr>
          <p:cNvSpPr/>
          <p:nvPr/>
        </p:nvSpPr>
        <p:spPr>
          <a:xfrm>
            <a:off x="3725670" y="5533040"/>
            <a:ext cx="6984822" cy="1138581"/>
          </a:xfrm>
          <a:prstGeom prst="rect">
            <a:avLst/>
          </a:prstGeom>
          <a:noFill/>
        </p:spPr>
        <p:txBody>
          <a:bodyPr wrap="square">
            <a:spAutoFit/>
          </a:bodyPr>
          <a:lstStyle/>
          <a:p>
            <a:pPr indent="274320" algn="just">
              <a:lnSpc>
                <a:spcPct val="115000"/>
              </a:lnSpc>
              <a:spcAft>
                <a:spcPts val="800"/>
              </a:spcAft>
            </a:pPr>
            <a:r>
              <a:rPr lang="en-US" sz="1500" dirty="0">
                <a:solidFill>
                  <a:srgbClr val="000000"/>
                </a:solidFill>
                <a:latin typeface="Calibri" panose="020F0502020204030204" pitchFamily="34" charset="0"/>
                <a:ea typeface="Times New Roman" panose="02020603050405020304" pitchFamily="18" charset="0"/>
                <a:cs typeface="Calibri" panose="020F0502020204030204" pitchFamily="34" charset="0"/>
              </a:rPr>
              <a:t>In the samples of this work small metal slag percentage in the aggregate’s mixture does not exceed 2-3%. SEM observation have revealed the presence of a thin layer between cement paste and slag particles that could be responsible of swelling and fracturing.</a:t>
            </a:r>
            <a:endParaRPr lang="it-IT" sz="15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8" name="Picture 20">
            <a:extLst>
              <a:ext uri="{FF2B5EF4-FFF2-40B4-BE49-F238E27FC236}">
                <a16:creationId xmlns:a16="http://schemas.microsoft.com/office/drawing/2014/main" id="{18DE8562-8574-45E6-BDDE-B14B5212208B}"/>
              </a:ext>
            </a:extLst>
          </p:cNvPr>
          <p:cNvPicPr>
            <a:picLocks noChangeAspect="1"/>
          </p:cNvPicPr>
          <p:nvPr/>
        </p:nvPicPr>
        <p:blipFill>
          <a:blip r:embed="rId7"/>
          <a:stretch>
            <a:fillRect/>
          </a:stretch>
        </p:blipFill>
        <p:spPr>
          <a:xfrm>
            <a:off x="10290461" y="84271"/>
            <a:ext cx="1848396" cy="779444"/>
          </a:xfrm>
          <a:prstGeom prst="rect">
            <a:avLst/>
          </a:prstGeom>
        </p:spPr>
      </p:pic>
      <p:pic>
        <p:nvPicPr>
          <p:cNvPr id="22" name="Imagem 1">
            <a:extLst>
              <a:ext uri="{FF2B5EF4-FFF2-40B4-BE49-F238E27FC236}">
                <a16:creationId xmlns:a16="http://schemas.microsoft.com/office/drawing/2014/main" id="{7F4D4AD8-0B5F-4F6D-91BB-2C8128A6819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122" y="86373"/>
            <a:ext cx="1994520" cy="682773"/>
          </a:xfrm>
          <a:prstGeom prst="rect">
            <a:avLst/>
          </a:prstGeom>
        </p:spPr>
      </p:pic>
      <p:pic>
        <p:nvPicPr>
          <p:cNvPr id="23" name="Imagem 11">
            <a:extLst>
              <a:ext uri="{FF2B5EF4-FFF2-40B4-BE49-F238E27FC236}">
                <a16:creationId xmlns:a16="http://schemas.microsoft.com/office/drawing/2014/main" id="{FEBD775F-81A7-41BF-BD3B-D649C83AC8EE}"/>
              </a:ext>
            </a:extLst>
          </p:cNvPr>
          <p:cNvPicPr>
            <a:picLocks noChangeAspect="1"/>
          </p:cNvPicPr>
          <p:nvPr/>
        </p:nvPicPr>
        <p:blipFill>
          <a:blip r:embed="rId9"/>
          <a:stretch>
            <a:fillRect/>
          </a:stretch>
        </p:blipFill>
        <p:spPr>
          <a:xfrm>
            <a:off x="11213374" y="6466556"/>
            <a:ext cx="969348" cy="335309"/>
          </a:xfrm>
          <a:prstGeom prst="rect">
            <a:avLst/>
          </a:prstGeom>
        </p:spPr>
      </p:pic>
    </p:spTree>
    <p:extLst>
      <p:ext uri="{BB962C8B-B14F-4D97-AF65-F5344CB8AC3E}">
        <p14:creationId xmlns:p14="http://schemas.microsoft.com/office/powerpoint/2010/main" val="3786370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ADCFFF90-3AA0-4B19-BB33-6AD9BE28FD06}"/>
              </a:ext>
            </a:extLst>
          </p:cNvPr>
          <p:cNvSpPr/>
          <p:nvPr/>
        </p:nvSpPr>
        <p:spPr>
          <a:xfrm>
            <a:off x="5192266" y="178315"/>
            <a:ext cx="1806905" cy="523220"/>
          </a:xfrm>
          <a:prstGeom prst="rect">
            <a:avLst/>
          </a:prstGeom>
        </p:spPr>
        <p:txBody>
          <a:bodyPr wrap="none">
            <a:spAutoFit/>
          </a:bodyPr>
          <a:lstStyle/>
          <a:p>
            <a:pPr algn="ctr"/>
            <a:r>
              <a:rPr lang="en-US" sz="2800" b="1" dirty="0">
                <a:solidFill>
                  <a:srgbClr val="0070C0"/>
                </a:solidFill>
                <a:latin typeface="Calibri" panose="020F0502020204030204" pitchFamily="34" charset="0"/>
                <a:cs typeface="Calibri" panose="020F0502020204030204" pitchFamily="34" charset="0"/>
              </a:rPr>
              <a:t>Conclusion</a:t>
            </a:r>
          </a:p>
        </p:txBody>
      </p:sp>
      <p:sp>
        <p:nvSpPr>
          <p:cNvPr id="2" name="Rettangolo 1">
            <a:extLst>
              <a:ext uri="{FF2B5EF4-FFF2-40B4-BE49-F238E27FC236}">
                <a16:creationId xmlns:a16="http://schemas.microsoft.com/office/drawing/2014/main" id="{F740A700-2272-4F6D-A609-47723AD68DA7}"/>
              </a:ext>
            </a:extLst>
          </p:cNvPr>
          <p:cNvSpPr/>
          <p:nvPr/>
        </p:nvSpPr>
        <p:spPr>
          <a:xfrm>
            <a:off x="210871" y="1414796"/>
            <a:ext cx="11782220" cy="5170390"/>
          </a:xfrm>
          <a:prstGeom prst="rect">
            <a:avLst/>
          </a:prstGeom>
        </p:spPr>
        <p:txBody>
          <a:bodyPr wrap="square">
            <a:spAutoFit/>
          </a:bodyPr>
          <a:lstStyle/>
          <a:p>
            <a:pPr marL="273050" indent="-3175" algn="ctr">
              <a:lnSpc>
                <a:spcPct val="115000"/>
              </a:lnSpc>
            </a:pPr>
            <a:r>
              <a:rPr lang="en-US" dirty="0">
                <a:latin typeface="Calibri" panose="020F0502020204030204" pitchFamily="34" charset="0"/>
                <a:ea typeface="Times New Roman" panose="02020603050405020304" pitchFamily="18" charset="0"/>
                <a:cs typeface="Calibri" panose="020F0502020204030204" pitchFamily="34" charset="0"/>
              </a:rPr>
              <a:t>Application of crushed recycled glass in concrete materials can offer significant economic and environmental benefits, but the major challenge in using glass aggregates in concrete is the deleterious alkali-silica reaction (ASR). </a:t>
            </a:r>
          </a:p>
          <a:p>
            <a:pPr marL="273050" indent="-3175" algn="ctr">
              <a:lnSpc>
                <a:spcPct val="115000"/>
              </a:lnSpc>
            </a:pPr>
            <a:r>
              <a:rPr lang="en-US" dirty="0">
                <a:latin typeface="Calibri" panose="020F0502020204030204" pitchFamily="34" charset="0"/>
                <a:ea typeface="Times New Roman" panose="02020603050405020304" pitchFamily="18" charset="0"/>
                <a:cs typeface="Calibri" panose="020F0502020204030204" pitchFamily="34" charset="0"/>
              </a:rPr>
              <a:t>With concentrations of amorphous silica in the consumer glass around 70 </a:t>
            </a:r>
            <a:r>
              <a:rPr lang="en-US" dirty="0" err="1">
                <a:latin typeface="Calibri" panose="020F0502020204030204" pitchFamily="34" charset="0"/>
                <a:ea typeface="Times New Roman" panose="02020603050405020304" pitchFamily="18" charset="0"/>
                <a:cs typeface="Calibri" panose="020F0502020204030204" pitchFamily="34" charset="0"/>
              </a:rPr>
              <a:t>wt</a:t>
            </a:r>
            <a:r>
              <a:rPr lang="en-US" dirty="0">
                <a:latin typeface="Calibri" panose="020F0502020204030204" pitchFamily="34" charset="0"/>
                <a:ea typeface="Times New Roman" panose="02020603050405020304" pitchFamily="18" charset="0"/>
                <a:cs typeface="Calibri" panose="020F0502020204030204" pitchFamily="34" charset="0"/>
              </a:rPr>
              <a:t> %, these aggregates may react with cement alkalis and produce an ASR gel which, in the presence of moisture, expands and causes cracking and deterioration of concrete.</a:t>
            </a:r>
          </a:p>
          <a:p>
            <a:pPr indent="269875" algn="ctr">
              <a:lnSpc>
                <a:spcPct val="115000"/>
              </a:lnSpc>
            </a:pPr>
            <a:r>
              <a:rPr lang="en-US" dirty="0">
                <a:latin typeface="Calibri" panose="020F0502020204030204" pitchFamily="34" charset="0"/>
                <a:ea typeface="Times New Roman" panose="02020603050405020304" pitchFamily="18" charset="0"/>
                <a:cs typeface="Calibri" panose="020F0502020204030204" pitchFamily="34" charset="0"/>
              </a:rPr>
              <a:t>In this work, o</a:t>
            </a:r>
            <a:r>
              <a:rPr lang="en-US" dirty="0">
                <a:latin typeface="Calibri" panose="020F0502020204030204" pitchFamily="34" charset="0"/>
                <a:cs typeface="Calibri" panose="020F0502020204030204" pitchFamily="34" charset="0"/>
              </a:rPr>
              <a:t>ptical microscopic characterization and SEM-EDS microanalysis allow to explain the degradation as due to:</a:t>
            </a:r>
          </a:p>
          <a:p>
            <a:pPr marL="285750" indent="-285750" algn="ctr">
              <a:lnSpc>
                <a:spcPct val="115000"/>
              </a:lnSpc>
              <a:buFontTx/>
              <a:buChar char="-"/>
            </a:pPr>
            <a:r>
              <a:rPr lang="en-US" dirty="0">
                <a:latin typeface="Calibri" panose="020F0502020204030204" pitchFamily="34" charset="0"/>
                <a:cs typeface="Calibri" panose="020F0502020204030204" pitchFamily="34" charset="0"/>
              </a:rPr>
              <a:t>presence in alkali-rich silicate glass concrete which, by interaction with water, hydrated and transferred sodium to water;</a:t>
            </a:r>
          </a:p>
          <a:p>
            <a:pPr marL="285750" indent="-285750" algn="ctr">
              <a:lnSpc>
                <a:spcPct val="115000"/>
              </a:lnSpc>
              <a:buFontTx/>
              <a:buChar char="-"/>
            </a:pPr>
            <a:r>
              <a:rPr lang="en-US" dirty="0">
                <a:latin typeface="Calibri" panose="020F0502020204030204" pitchFamily="34" charset="0"/>
                <a:cs typeface="Calibri" panose="020F0502020204030204" pitchFamily="34" charset="0"/>
              </a:rPr>
              <a:t>presence of metals (iron, steel and copper wires) which oxidize and their swelling produced tensions in the concrete, fracturing it.</a:t>
            </a:r>
          </a:p>
          <a:p>
            <a:pPr marL="273050" algn="ctr">
              <a:lnSpc>
                <a:spcPct val="115000"/>
              </a:lnSpc>
            </a:pPr>
            <a:r>
              <a:rPr lang="en-US" dirty="0">
                <a:latin typeface="Calibri" panose="020F0502020204030204" pitchFamily="34" charset="0"/>
                <a:cs typeface="Calibri" panose="020F0502020204030204" pitchFamily="34" charset="0"/>
              </a:rPr>
              <a:t>Moreover:</a:t>
            </a:r>
          </a:p>
          <a:p>
            <a:pPr marL="285750" indent="-285750" algn="ctr">
              <a:lnSpc>
                <a:spcPct val="115000"/>
              </a:lnSpc>
              <a:buFontTx/>
              <a:buChar char="-"/>
            </a:pPr>
            <a:r>
              <a:rPr lang="en-US" dirty="0">
                <a:latin typeface="Calibri" panose="020F0502020204030204" pitchFamily="34" charset="0"/>
                <a:ea typeface="Times New Roman" panose="02020603050405020304" pitchFamily="18" charset="0"/>
                <a:cs typeface="Calibri" panose="020F0502020204030204" pitchFamily="34" charset="0"/>
              </a:rPr>
              <a:t>smooth surface of the waste glass decreases the adhesion force between glass surface cement;</a:t>
            </a:r>
            <a:endParaRPr lang="it-IT" dirty="0">
              <a:latin typeface="Calibri" panose="020F0502020204030204" pitchFamily="34" charset="0"/>
              <a:ea typeface="Times New Roman" panose="02020603050405020304" pitchFamily="18" charset="0"/>
              <a:cs typeface="Calibri" panose="020F0502020204030204" pitchFamily="34" charset="0"/>
            </a:endParaRPr>
          </a:p>
          <a:p>
            <a:pPr marL="285750" indent="-285750" algn="ctr">
              <a:lnSpc>
                <a:spcPct val="115000"/>
              </a:lnSpc>
              <a:buFontTx/>
              <a:buChar char="-"/>
            </a:pPr>
            <a:r>
              <a:rPr lang="en-US" dirty="0">
                <a:latin typeface="Calibri" panose="020F0502020204030204" pitchFamily="34" charset="0"/>
                <a:ea typeface="Times New Roman" panose="02020603050405020304" pitchFamily="18" charset="0"/>
                <a:cs typeface="Calibri" panose="020F0502020204030204" pitchFamily="34" charset="0"/>
              </a:rPr>
              <a:t>addition of waste glass to natural aggregates produces an improvement in workability due to the non-absorbent nature of the glass;</a:t>
            </a:r>
            <a:endParaRPr lang="it-IT" dirty="0">
              <a:latin typeface="Calibri" panose="020F0502020204030204" pitchFamily="34" charset="0"/>
              <a:ea typeface="Times New Roman" panose="02020603050405020304" pitchFamily="18" charset="0"/>
              <a:cs typeface="Calibri" panose="020F0502020204030204" pitchFamily="34" charset="0"/>
            </a:endParaRPr>
          </a:p>
          <a:p>
            <a:pPr marL="285750" indent="-285750" algn="ctr">
              <a:lnSpc>
                <a:spcPct val="115000"/>
              </a:lnSpc>
              <a:buFontTx/>
              <a:buChar char="-"/>
            </a:pPr>
            <a:r>
              <a:rPr lang="en-US" dirty="0">
                <a:latin typeface="Calibri" panose="020F0502020204030204" pitchFamily="34" charset="0"/>
                <a:ea typeface="Times New Roman" panose="02020603050405020304" pitchFamily="18" charset="0"/>
                <a:cs typeface="Calibri" panose="020F0502020204030204" pitchFamily="34" charset="0"/>
              </a:rPr>
              <a:t>in the short time inclusion of glass aggregates effectively improves the surface resistivity and the attack on sulphate but in the long time a secondary porosity for hydrolysis intervenes and the resistance decreased, and the carbonation rate increases.</a:t>
            </a:r>
            <a:endParaRPr lang="it-IT" dirty="0">
              <a:latin typeface="Calibri" panose="020F0502020204030204" pitchFamily="34" charset="0"/>
              <a:ea typeface="Times New Roman" panose="02020603050405020304" pitchFamily="18" charset="0"/>
              <a:cs typeface="Calibri" panose="020F0502020204030204" pitchFamily="34" charset="0"/>
            </a:endParaRPr>
          </a:p>
        </p:txBody>
      </p:sp>
      <p:pic>
        <p:nvPicPr>
          <p:cNvPr id="10" name="Picture 20">
            <a:extLst>
              <a:ext uri="{FF2B5EF4-FFF2-40B4-BE49-F238E27FC236}">
                <a16:creationId xmlns:a16="http://schemas.microsoft.com/office/drawing/2014/main" id="{067FDB12-B0E8-499C-8EB1-6F773717FEE7}"/>
              </a:ext>
            </a:extLst>
          </p:cNvPr>
          <p:cNvPicPr>
            <a:picLocks noChangeAspect="1"/>
          </p:cNvPicPr>
          <p:nvPr/>
        </p:nvPicPr>
        <p:blipFill>
          <a:blip r:embed="rId2"/>
          <a:stretch>
            <a:fillRect/>
          </a:stretch>
        </p:blipFill>
        <p:spPr>
          <a:xfrm>
            <a:off x="9488600" y="126475"/>
            <a:ext cx="2504490" cy="1056110"/>
          </a:xfrm>
          <a:prstGeom prst="rect">
            <a:avLst/>
          </a:prstGeom>
        </p:spPr>
      </p:pic>
      <p:pic>
        <p:nvPicPr>
          <p:cNvPr id="11" name="Imagem 1">
            <a:extLst>
              <a:ext uri="{FF2B5EF4-FFF2-40B4-BE49-F238E27FC236}">
                <a16:creationId xmlns:a16="http://schemas.microsoft.com/office/drawing/2014/main" id="{0BE8A502-7C04-4042-AFFD-C7BF93C621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0870" y="128577"/>
            <a:ext cx="2702480" cy="925125"/>
          </a:xfrm>
          <a:prstGeom prst="rect">
            <a:avLst/>
          </a:prstGeom>
        </p:spPr>
      </p:pic>
      <p:pic>
        <p:nvPicPr>
          <p:cNvPr id="12" name="Imagem 11">
            <a:extLst>
              <a:ext uri="{FF2B5EF4-FFF2-40B4-BE49-F238E27FC236}">
                <a16:creationId xmlns:a16="http://schemas.microsoft.com/office/drawing/2014/main" id="{1CFCF275-C148-4C43-AD9B-46AC4A243CF3}"/>
              </a:ext>
            </a:extLst>
          </p:cNvPr>
          <p:cNvPicPr>
            <a:picLocks noChangeAspect="1"/>
          </p:cNvPicPr>
          <p:nvPr/>
        </p:nvPicPr>
        <p:blipFill>
          <a:blip r:embed="rId4"/>
          <a:stretch>
            <a:fillRect/>
          </a:stretch>
        </p:blipFill>
        <p:spPr>
          <a:xfrm>
            <a:off x="10903175" y="6396216"/>
            <a:ext cx="969348" cy="335309"/>
          </a:xfrm>
          <a:prstGeom prst="rect">
            <a:avLst/>
          </a:prstGeom>
        </p:spPr>
      </p:pic>
    </p:spTree>
    <p:extLst>
      <p:ext uri="{BB962C8B-B14F-4D97-AF65-F5344CB8AC3E}">
        <p14:creationId xmlns:p14="http://schemas.microsoft.com/office/powerpoint/2010/main" val="1139782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a:extLst>
              <a:ext uri="{FF2B5EF4-FFF2-40B4-BE49-F238E27FC236}">
                <a16:creationId xmlns:a16="http://schemas.microsoft.com/office/drawing/2014/main" id="{67894A8C-92CF-4717-B210-4962961EB63B}"/>
              </a:ext>
            </a:extLst>
          </p:cNvPr>
          <p:cNvSpPr txBox="1"/>
          <p:nvPr/>
        </p:nvSpPr>
        <p:spPr>
          <a:xfrm>
            <a:off x="5035573" y="225062"/>
            <a:ext cx="1783643" cy="461665"/>
          </a:xfrm>
          <a:prstGeom prst="rect">
            <a:avLst/>
          </a:prstGeom>
          <a:noFill/>
        </p:spPr>
        <p:txBody>
          <a:bodyPr wrap="square" rtlCol="0">
            <a:spAutoFit/>
          </a:bodyPr>
          <a:lstStyle/>
          <a:p>
            <a:pPr algn="ctr"/>
            <a:r>
              <a:rPr lang="en-IT" sz="2400" b="1" dirty="0">
                <a:solidFill>
                  <a:srgbClr val="0070C0"/>
                </a:solidFill>
                <a:latin typeface="Times New Roman" panose="02020603050405020304" pitchFamily="18" charset="0"/>
                <a:cs typeface="Times New Roman" panose="02020603050405020304" pitchFamily="18" charset="0"/>
              </a:rPr>
              <a:t>References</a:t>
            </a:r>
          </a:p>
        </p:txBody>
      </p:sp>
      <p:sp>
        <p:nvSpPr>
          <p:cNvPr id="5" name="Rettangolo 4">
            <a:extLst>
              <a:ext uri="{FF2B5EF4-FFF2-40B4-BE49-F238E27FC236}">
                <a16:creationId xmlns:a16="http://schemas.microsoft.com/office/drawing/2014/main" id="{FC6ECE64-079C-4218-BCB3-18B6CCDFE606}"/>
              </a:ext>
            </a:extLst>
          </p:cNvPr>
          <p:cNvSpPr/>
          <p:nvPr/>
        </p:nvSpPr>
        <p:spPr>
          <a:xfrm>
            <a:off x="56122" y="926845"/>
            <a:ext cx="12082735" cy="3162404"/>
          </a:xfrm>
          <a:prstGeom prst="rect">
            <a:avLst/>
          </a:prstGeom>
        </p:spPr>
        <p:txBody>
          <a:bodyPr wrap="square">
            <a:spAutoFit/>
          </a:bodyPr>
          <a:lstStyle/>
          <a:p>
            <a:pPr marL="171450" indent="-171450" algn="just">
              <a:buFont typeface="Arial" panose="020B0604020202020204" pitchFamily="34" charset="0"/>
              <a:buChar char="•"/>
            </a:pPr>
            <a:r>
              <a:rPr lang="it-IT" sz="1050" dirty="0">
                <a:latin typeface="Calibri" panose="020F0502020204030204" pitchFamily="34" charset="0"/>
                <a:cs typeface="Calibri" panose="020F0502020204030204" pitchFamily="34" charset="0"/>
              </a:rPr>
              <a:t>Ben </a:t>
            </a:r>
            <a:r>
              <a:rPr lang="it-IT" sz="1050" dirty="0" err="1">
                <a:latin typeface="Calibri" panose="020F0502020204030204" pitchFamily="34" charset="0"/>
                <a:cs typeface="Calibri" panose="020F0502020204030204" pitchFamily="34" charset="0"/>
              </a:rPr>
              <a:t>Haha</a:t>
            </a:r>
            <a:r>
              <a:rPr lang="it-IT" sz="1050" dirty="0">
                <a:latin typeface="Calibri" panose="020F0502020204030204" pitchFamily="34" charset="0"/>
                <a:cs typeface="Calibri" panose="020F0502020204030204" pitchFamily="34" charset="0"/>
              </a:rPr>
              <a:t> M., Gallucci E., </a:t>
            </a:r>
            <a:r>
              <a:rPr lang="it-IT" sz="1050" dirty="0" err="1">
                <a:latin typeface="Calibri" panose="020F0502020204030204" pitchFamily="34" charset="0"/>
                <a:cs typeface="Calibri" panose="020F0502020204030204" pitchFamily="34" charset="0"/>
              </a:rPr>
              <a:t>Guidoum</a:t>
            </a:r>
            <a:r>
              <a:rPr lang="it-IT" sz="1050" dirty="0">
                <a:latin typeface="Calibri" panose="020F0502020204030204" pitchFamily="34" charset="0"/>
                <a:cs typeface="Calibri" panose="020F0502020204030204" pitchFamily="34" charset="0"/>
              </a:rPr>
              <a:t> A., </a:t>
            </a:r>
            <a:r>
              <a:rPr lang="it-IT" sz="1050" dirty="0" err="1">
                <a:latin typeface="Calibri" panose="020F0502020204030204" pitchFamily="34" charset="0"/>
                <a:cs typeface="Calibri" panose="020F0502020204030204" pitchFamily="34" charset="0"/>
              </a:rPr>
              <a:t>Scrivener</a:t>
            </a:r>
            <a:r>
              <a:rPr lang="it-IT" sz="1050" dirty="0">
                <a:latin typeface="Calibri" panose="020F0502020204030204" pitchFamily="34" charset="0"/>
                <a:cs typeface="Calibri" panose="020F0502020204030204" pitchFamily="34" charset="0"/>
              </a:rPr>
              <a:t> K.L. </a:t>
            </a:r>
            <a:r>
              <a:rPr lang="it-IT" sz="1050" i="1" dirty="0">
                <a:latin typeface="Calibri" panose="020F0502020204030204" pitchFamily="34" charset="0"/>
                <a:cs typeface="Calibri" panose="020F0502020204030204" pitchFamily="34" charset="0"/>
              </a:rPr>
              <a:t>Relation of </a:t>
            </a:r>
            <a:r>
              <a:rPr lang="it-IT" sz="1050" i="1" dirty="0" err="1">
                <a:latin typeface="Calibri" panose="020F0502020204030204" pitchFamily="34" charset="0"/>
                <a:cs typeface="Calibri" panose="020F0502020204030204" pitchFamily="34" charset="0"/>
              </a:rPr>
              <a:t>expansion</a:t>
            </a:r>
            <a:r>
              <a:rPr lang="it-IT" sz="1050" i="1" dirty="0">
                <a:latin typeface="Calibri" panose="020F0502020204030204" pitchFamily="34" charset="0"/>
                <a:cs typeface="Calibri" panose="020F0502020204030204" pitchFamily="34" charset="0"/>
              </a:rPr>
              <a:t> due to </a:t>
            </a:r>
            <a:r>
              <a:rPr lang="it-IT" sz="1050" i="1" dirty="0" err="1">
                <a:latin typeface="Calibri" panose="020F0502020204030204" pitchFamily="34" charset="0"/>
                <a:cs typeface="Calibri" panose="020F0502020204030204" pitchFamily="34" charset="0"/>
              </a:rPr>
              <a:t>alkali</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silica</a:t>
            </a:r>
            <a:r>
              <a:rPr lang="it-IT" sz="1050" i="1" dirty="0">
                <a:latin typeface="Calibri" panose="020F0502020204030204" pitchFamily="34" charset="0"/>
                <a:cs typeface="Calibri" panose="020F0502020204030204" pitchFamily="34" charset="0"/>
              </a:rPr>
              <a:t> reaction to the degree of reaction </a:t>
            </a:r>
            <a:r>
              <a:rPr lang="it-IT" sz="1050" i="1" dirty="0" err="1">
                <a:latin typeface="Calibri" panose="020F0502020204030204" pitchFamily="34" charset="0"/>
                <a:cs typeface="Calibri" panose="020F0502020204030204" pitchFamily="34" charset="0"/>
              </a:rPr>
              <a:t>measured</a:t>
            </a:r>
            <a:r>
              <a:rPr lang="it-IT" sz="1050" i="1" dirty="0">
                <a:latin typeface="Calibri" panose="020F0502020204030204" pitchFamily="34" charset="0"/>
                <a:cs typeface="Calibri" panose="020F0502020204030204" pitchFamily="34" charset="0"/>
              </a:rPr>
              <a:t> by SEM image </a:t>
            </a:r>
            <a:r>
              <a:rPr lang="it-IT" sz="1050" i="1" dirty="0" err="1">
                <a:latin typeface="Calibri" panose="020F0502020204030204" pitchFamily="34" charset="0"/>
                <a:cs typeface="Calibri" panose="020F0502020204030204" pitchFamily="34" charset="0"/>
              </a:rPr>
              <a:t>analysis</a:t>
            </a:r>
            <a:r>
              <a:rPr lang="it-IT" sz="1050" dirty="0">
                <a:latin typeface="Calibri" panose="020F0502020204030204" pitchFamily="34" charset="0"/>
                <a:cs typeface="Calibri" panose="020F0502020204030204" pitchFamily="34" charset="0"/>
              </a:rPr>
              <a:t>. Cem. </a:t>
            </a:r>
            <a:r>
              <a:rPr lang="it-IT" sz="1050" dirty="0" err="1">
                <a:latin typeface="Calibri" panose="020F0502020204030204" pitchFamily="34" charset="0"/>
                <a:cs typeface="Calibri" panose="020F0502020204030204" pitchFamily="34" charset="0"/>
              </a:rPr>
              <a:t>Concr</a:t>
            </a:r>
            <a:r>
              <a:rPr lang="it-IT" sz="1050" dirty="0">
                <a:latin typeface="Calibri" panose="020F0502020204030204" pitchFamily="34" charset="0"/>
                <a:cs typeface="Calibri" panose="020F0502020204030204" pitchFamily="34" charset="0"/>
              </a:rPr>
              <a:t>. Res, 2007, 37 (8), </a:t>
            </a:r>
            <a:r>
              <a:rPr lang="it-IT" sz="1050" dirty="0" err="1">
                <a:latin typeface="Calibri" panose="020F0502020204030204" pitchFamily="34" charset="0"/>
                <a:cs typeface="Calibri" panose="020F0502020204030204" pitchFamily="34" charset="0"/>
              </a:rPr>
              <a:t>pp</a:t>
            </a:r>
            <a:r>
              <a:rPr lang="it-IT" sz="1050" dirty="0">
                <a:latin typeface="Calibri" panose="020F0502020204030204" pitchFamily="34" charset="0"/>
                <a:cs typeface="Calibri" panose="020F0502020204030204" pitchFamily="34" charset="0"/>
              </a:rPr>
              <a:t> 1206-1214.</a:t>
            </a:r>
          </a:p>
          <a:p>
            <a:pPr marL="171450" indent="-171450" algn="just">
              <a:buFont typeface="Arial" panose="020B0604020202020204" pitchFamily="34" charset="0"/>
              <a:buChar char="•"/>
            </a:pPr>
            <a:r>
              <a:rPr lang="it-IT" sz="1050" dirty="0" err="1">
                <a:latin typeface="Calibri" panose="020F0502020204030204" pitchFamily="34" charset="0"/>
                <a:cs typeface="Calibri" panose="020F0502020204030204" pitchFamily="34" charset="0"/>
              </a:rPr>
              <a:t>Bisht</a:t>
            </a:r>
            <a:r>
              <a:rPr lang="it-IT" sz="1050" dirty="0">
                <a:latin typeface="Calibri" panose="020F0502020204030204" pitchFamily="34" charset="0"/>
                <a:cs typeface="Calibri" panose="020F0502020204030204" pitchFamily="34" charset="0"/>
              </a:rPr>
              <a:t> K., </a:t>
            </a:r>
            <a:r>
              <a:rPr lang="it-IT" sz="1050" dirty="0" err="1">
                <a:latin typeface="Calibri" panose="020F0502020204030204" pitchFamily="34" charset="0"/>
                <a:cs typeface="Calibri" panose="020F0502020204030204" pitchFamily="34" charset="0"/>
              </a:rPr>
              <a:t>Kabeer</a:t>
            </a:r>
            <a:r>
              <a:rPr lang="it-IT" sz="1050" dirty="0">
                <a:latin typeface="Calibri" panose="020F0502020204030204" pitchFamily="34" charset="0"/>
                <a:cs typeface="Calibri" panose="020F0502020204030204" pitchFamily="34" charset="0"/>
              </a:rPr>
              <a:t> K.I. S.A., </a:t>
            </a:r>
            <a:r>
              <a:rPr lang="it-IT" sz="1050" dirty="0" err="1">
                <a:latin typeface="Calibri" panose="020F0502020204030204" pitchFamily="34" charset="0"/>
                <a:cs typeface="Calibri" panose="020F0502020204030204" pitchFamily="34" charset="0"/>
              </a:rPr>
              <a:t>Ramana</a:t>
            </a:r>
            <a:r>
              <a:rPr lang="it-IT" sz="1050" dirty="0">
                <a:latin typeface="Calibri" panose="020F0502020204030204" pitchFamily="34" charset="0"/>
                <a:cs typeface="Calibri" panose="020F0502020204030204" pitchFamily="34" charset="0"/>
              </a:rPr>
              <a:t> P.V. </a:t>
            </a:r>
            <a:r>
              <a:rPr lang="it-IT" sz="1050" i="1" dirty="0" err="1">
                <a:latin typeface="Calibri" panose="020F0502020204030204" pitchFamily="34" charset="0"/>
                <a:cs typeface="Calibri" panose="020F0502020204030204" pitchFamily="34" charset="0"/>
              </a:rPr>
              <a:t>Gainful</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utilization</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waste</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glass</a:t>
            </a:r>
            <a:r>
              <a:rPr lang="it-IT" sz="1050" i="1" dirty="0">
                <a:latin typeface="Calibri" panose="020F0502020204030204" pitchFamily="34" charset="0"/>
                <a:cs typeface="Calibri" panose="020F0502020204030204" pitchFamily="34" charset="0"/>
              </a:rPr>
              <a:t> for production of </a:t>
            </a:r>
            <a:r>
              <a:rPr lang="it-IT" sz="1050" i="1" dirty="0" err="1">
                <a:latin typeface="Calibri" panose="020F0502020204030204" pitchFamily="34" charset="0"/>
                <a:cs typeface="Calibri" panose="020F0502020204030204" pitchFamily="34" charset="0"/>
              </a:rPr>
              <a:t>sulphuric</a:t>
            </a:r>
            <a:r>
              <a:rPr lang="it-IT" sz="1050" i="1" dirty="0">
                <a:latin typeface="Calibri" panose="020F0502020204030204" pitchFamily="34" charset="0"/>
                <a:cs typeface="Calibri" panose="020F0502020204030204" pitchFamily="34" charset="0"/>
              </a:rPr>
              <a:t> acid </a:t>
            </a:r>
            <a:r>
              <a:rPr lang="it-IT" sz="1050" i="1" dirty="0" err="1">
                <a:latin typeface="Calibri" panose="020F0502020204030204" pitchFamily="34" charset="0"/>
                <a:cs typeface="Calibri" panose="020F0502020204030204" pitchFamily="34" charset="0"/>
              </a:rPr>
              <a:t>resistance</a:t>
            </a:r>
            <a:r>
              <a:rPr lang="it-IT" sz="1050" i="1" dirty="0">
                <a:latin typeface="Calibri" panose="020F0502020204030204" pitchFamily="34" charset="0"/>
                <a:cs typeface="Calibri" panose="020F0502020204030204" pitchFamily="34" charset="0"/>
              </a:rPr>
              <a:t> concrete. </a:t>
            </a:r>
            <a:r>
              <a:rPr lang="it-IT" sz="1050" dirty="0" err="1">
                <a:latin typeface="Calibri" panose="020F0502020204030204" pitchFamily="34" charset="0"/>
                <a:cs typeface="Calibri" panose="020F0502020204030204" pitchFamily="34" charset="0"/>
              </a:rPr>
              <a:t>Constr</a:t>
            </a:r>
            <a:r>
              <a:rPr lang="it-IT" sz="1050" dirty="0">
                <a:latin typeface="Calibri" panose="020F0502020204030204" pitchFamily="34" charset="0"/>
                <a:cs typeface="Calibri" panose="020F0502020204030204" pitchFamily="34" charset="0"/>
              </a:rPr>
              <a:t>. Build. Mater, 2020, 235 117486</a:t>
            </a:r>
          </a:p>
          <a:p>
            <a:pPr marL="171450" indent="-171450" algn="just">
              <a:buFont typeface="Arial" panose="020B0604020202020204" pitchFamily="34" charset="0"/>
              <a:buChar char="•"/>
            </a:pPr>
            <a:r>
              <a:rPr lang="it-IT" sz="1050" dirty="0" err="1">
                <a:latin typeface="Calibri" panose="020F0502020204030204" pitchFamily="34" charset="0"/>
                <a:cs typeface="Calibri" panose="020F0502020204030204" pitchFamily="34" charset="0"/>
              </a:rPr>
              <a:t>Belouadah</a:t>
            </a:r>
            <a:r>
              <a:rPr lang="it-IT" sz="1050" dirty="0">
                <a:latin typeface="Calibri" panose="020F0502020204030204" pitchFamily="34" charset="0"/>
                <a:cs typeface="Calibri" panose="020F0502020204030204" pitchFamily="34" charset="0"/>
              </a:rPr>
              <a:t> M., </a:t>
            </a:r>
            <a:r>
              <a:rPr lang="it-IT" sz="1050" dirty="0" err="1">
                <a:latin typeface="Calibri" panose="020F0502020204030204" pitchFamily="34" charset="0"/>
                <a:cs typeface="Calibri" panose="020F0502020204030204" pitchFamily="34" charset="0"/>
              </a:rPr>
              <a:t>Rahmouni</a:t>
            </a:r>
            <a:r>
              <a:rPr lang="it-IT" sz="1050" dirty="0">
                <a:latin typeface="Calibri" panose="020F0502020204030204" pitchFamily="34" charset="0"/>
                <a:cs typeface="Calibri" panose="020F0502020204030204" pitchFamily="34" charset="0"/>
              </a:rPr>
              <a:t> Z. E. A., </a:t>
            </a:r>
            <a:r>
              <a:rPr lang="it-IT" sz="1050" dirty="0" err="1">
                <a:latin typeface="Calibri" panose="020F0502020204030204" pitchFamily="34" charset="0"/>
                <a:cs typeface="Calibri" panose="020F0502020204030204" pitchFamily="34" charset="0"/>
              </a:rPr>
              <a:t>Tebba</a:t>
            </a:r>
            <a:r>
              <a:rPr lang="it-IT" sz="1050" dirty="0">
                <a:latin typeface="Calibri" panose="020F0502020204030204" pitchFamily="34" charset="0"/>
                <a:cs typeface="Calibri" panose="020F0502020204030204" pitchFamily="34" charset="0"/>
              </a:rPr>
              <a:t> N. </a:t>
            </a:r>
            <a:r>
              <a:rPr lang="it-IT" sz="1050" i="1" dirty="0" err="1">
                <a:latin typeface="Calibri" panose="020F0502020204030204" pitchFamily="34" charset="0"/>
                <a:cs typeface="Calibri" panose="020F0502020204030204" pitchFamily="34" charset="0"/>
              </a:rPr>
              <a:t>Influence</a:t>
            </a:r>
            <a:r>
              <a:rPr lang="it-IT" sz="1050" i="1" dirty="0">
                <a:latin typeface="Calibri" panose="020F0502020204030204" pitchFamily="34" charset="0"/>
                <a:cs typeface="Calibri" panose="020F0502020204030204" pitchFamily="34" charset="0"/>
              </a:rPr>
              <a:t> of the </a:t>
            </a:r>
            <a:r>
              <a:rPr lang="it-IT" sz="1050" i="1" dirty="0" err="1">
                <a:latin typeface="Calibri" panose="020F0502020204030204" pitchFamily="34" charset="0"/>
                <a:cs typeface="Calibri" panose="020F0502020204030204" pitchFamily="34" charset="0"/>
              </a:rPr>
              <a:t>addition</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glass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powder</a:t>
            </a:r>
            <a:r>
              <a:rPr lang="it-IT" sz="1050" i="1" dirty="0">
                <a:latin typeface="Calibri" panose="020F0502020204030204" pitchFamily="34" charset="0"/>
                <a:cs typeface="Calibri" panose="020F0502020204030204" pitchFamily="34" charset="0"/>
              </a:rPr>
              <a:t> and </a:t>
            </a:r>
            <a:r>
              <a:rPr lang="it-IT" sz="1050" i="1" dirty="0" err="1">
                <a:latin typeface="Calibri" panose="020F0502020204030204" pitchFamily="34" charset="0"/>
                <a:cs typeface="Calibri" panose="020F0502020204030204" pitchFamily="34" charset="0"/>
              </a:rPr>
              <a:t>marble</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powder</a:t>
            </a:r>
            <a:r>
              <a:rPr lang="it-IT" sz="1050" i="1" dirty="0">
                <a:latin typeface="Calibri" panose="020F0502020204030204" pitchFamily="34" charset="0"/>
                <a:cs typeface="Calibri" panose="020F0502020204030204" pitchFamily="34" charset="0"/>
              </a:rPr>
              <a:t> on the </a:t>
            </a:r>
            <a:r>
              <a:rPr lang="it-IT" sz="1050" i="1" dirty="0" err="1">
                <a:latin typeface="Calibri" panose="020F0502020204030204" pitchFamily="34" charset="0"/>
                <a:cs typeface="Calibri" panose="020F0502020204030204" pitchFamily="34" charset="0"/>
              </a:rPr>
              <a:t>physical</a:t>
            </a:r>
            <a:r>
              <a:rPr lang="it-IT" sz="1050" i="1" dirty="0">
                <a:latin typeface="Calibri" panose="020F0502020204030204" pitchFamily="34" charset="0"/>
                <a:cs typeface="Calibri" panose="020F0502020204030204" pitchFamily="34" charset="0"/>
              </a:rPr>
              <a:t> and </a:t>
            </a:r>
            <a:r>
              <a:rPr lang="it-IT" sz="1050" i="1" dirty="0" err="1">
                <a:latin typeface="Calibri" panose="020F0502020204030204" pitchFamily="34" charset="0"/>
                <a:cs typeface="Calibri" panose="020F0502020204030204" pitchFamily="34" charset="0"/>
              </a:rPr>
              <a:t>mechanical</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behavior</a:t>
            </a:r>
            <a:r>
              <a:rPr lang="it-IT" sz="1050" i="1" dirty="0">
                <a:latin typeface="Calibri" panose="020F0502020204030204" pitchFamily="34" charset="0"/>
                <a:cs typeface="Calibri" panose="020F0502020204030204" pitchFamily="34" charset="0"/>
              </a:rPr>
              <a:t> of composite cement</a:t>
            </a:r>
            <a:r>
              <a:rPr lang="it-IT" sz="1050" dirty="0">
                <a:latin typeface="Calibri" panose="020F0502020204030204" pitchFamily="34" charset="0"/>
                <a:cs typeface="Calibri" panose="020F0502020204030204" pitchFamily="34" charset="0"/>
              </a:rPr>
              <a:t>. Proc. </a:t>
            </a:r>
            <a:r>
              <a:rPr lang="it-IT" sz="1050" dirty="0" err="1">
                <a:latin typeface="Calibri" panose="020F0502020204030204" pitchFamily="34" charset="0"/>
                <a:cs typeface="Calibri" panose="020F0502020204030204" pitchFamily="34" charset="0"/>
              </a:rPr>
              <a:t>Comp</a:t>
            </a:r>
            <a:r>
              <a:rPr lang="it-IT" sz="1050" dirty="0">
                <a:latin typeface="Calibri" panose="020F0502020204030204" pitchFamily="34" charset="0"/>
                <a:cs typeface="Calibri" panose="020F0502020204030204" pitchFamily="34" charset="0"/>
              </a:rPr>
              <a:t>. Science, 2019, 158, pp. 366–375</a:t>
            </a:r>
          </a:p>
          <a:p>
            <a:pPr marL="171450" indent="-171450" algn="just">
              <a:buFont typeface="Arial" panose="020B0604020202020204" pitchFamily="34" charset="0"/>
              <a:buChar char="•"/>
            </a:pPr>
            <a:r>
              <a:rPr lang="it-IT" sz="1050" dirty="0">
                <a:latin typeface="Calibri" panose="020F0502020204030204" pitchFamily="34" charset="0"/>
                <a:cs typeface="Calibri" panose="020F0502020204030204" pitchFamily="34" charset="0"/>
              </a:rPr>
              <a:t>Del Cura G., </a:t>
            </a:r>
            <a:r>
              <a:rPr lang="it-IT" sz="1050" dirty="0" err="1">
                <a:latin typeface="Calibri" panose="020F0502020204030204" pitchFamily="34" charset="0"/>
                <a:cs typeface="Calibri" panose="020F0502020204030204" pitchFamily="34" charset="0"/>
              </a:rPr>
              <a:t>Garcés</a:t>
            </a:r>
            <a:r>
              <a:rPr lang="it-IT" sz="1050" dirty="0">
                <a:latin typeface="Calibri" panose="020F0502020204030204" pitchFamily="34" charset="0"/>
                <a:cs typeface="Calibri" panose="020F0502020204030204" pitchFamily="34" charset="0"/>
              </a:rPr>
              <a:t> P, </a:t>
            </a:r>
            <a:r>
              <a:rPr lang="it-IT" sz="1050" dirty="0" err="1">
                <a:latin typeface="Calibri" panose="020F0502020204030204" pitchFamily="34" charset="0"/>
                <a:cs typeface="Calibri" panose="020F0502020204030204" pitchFamily="34" charset="0"/>
              </a:rPr>
              <a:t>Garcı́a</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Alcocel</a:t>
            </a:r>
            <a:r>
              <a:rPr lang="it-IT" sz="1050" dirty="0">
                <a:latin typeface="Calibri" panose="020F0502020204030204" pitchFamily="34" charset="0"/>
                <a:cs typeface="Calibri" panose="020F0502020204030204" pitchFamily="34" charset="0"/>
              </a:rPr>
              <a:t> E. </a:t>
            </a:r>
            <a:r>
              <a:rPr lang="it-IT" sz="1050" i="1" dirty="0" err="1">
                <a:latin typeface="Calibri" panose="020F0502020204030204" pitchFamily="34" charset="0"/>
                <a:cs typeface="Calibri" panose="020F0502020204030204" pitchFamily="34" charset="0"/>
              </a:rPr>
              <a:t>Petrographical</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analysis</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calcium</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aluminate</a:t>
            </a:r>
            <a:r>
              <a:rPr lang="it-IT" sz="1050" i="1" dirty="0">
                <a:latin typeface="Calibri" panose="020F0502020204030204" pitchFamily="34" charset="0"/>
                <a:cs typeface="Calibri" panose="020F0502020204030204" pitchFamily="34" charset="0"/>
              </a:rPr>
              <a:t> cement </a:t>
            </a:r>
            <a:r>
              <a:rPr lang="it-IT" sz="1050" i="1" dirty="0" err="1">
                <a:latin typeface="Calibri" panose="020F0502020204030204" pitchFamily="34" charset="0"/>
                <a:cs typeface="Calibri" panose="020F0502020204030204" pitchFamily="34" charset="0"/>
              </a:rPr>
              <a:t>mortars</a:t>
            </a:r>
            <a:r>
              <a:rPr lang="it-IT" sz="1050" i="1" dirty="0">
                <a:latin typeface="Calibri" panose="020F0502020204030204" pitchFamily="34" charset="0"/>
                <a:cs typeface="Calibri" panose="020F0502020204030204" pitchFamily="34" charset="0"/>
              </a:rPr>
              <a:t>: Scanning electron </a:t>
            </a:r>
            <a:r>
              <a:rPr lang="it-IT" sz="1050" i="1" dirty="0" err="1">
                <a:latin typeface="Calibri" panose="020F0502020204030204" pitchFamily="34" charset="0"/>
                <a:cs typeface="Calibri" panose="020F0502020204030204" pitchFamily="34" charset="0"/>
              </a:rPr>
              <a:t>microscopy</a:t>
            </a:r>
            <a:r>
              <a:rPr lang="it-IT" sz="1050" i="1" dirty="0">
                <a:latin typeface="Calibri" panose="020F0502020204030204" pitchFamily="34" charset="0"/>
                <a:cs typeface="Calibri" panose="020F0502020204030204" pitchFamily="34" charset="0"/>
              </a:rPr>
              <a:t> and </a:t>
            </a:r>
            <a:r>
              <a:rPr lang="it-IT" sz="1050" i="1" dirty="0" err="1">
                <a:latin typeface="Calibri" panose="020F0502020204030204" pitchFamily="34" charset="0"/>
                <a:cs typeface="Calibri" panose="020F0502020204030204" pitchFamily="34" charset="0"/>
              </a:rPr>
              <a:t>transmitted</a:t>
            </a:r>
            <a:r>
              <a:rPr lang="it-IT" sz="1050" i="1" dirty="0">
                <a:latin typeface="Calibri" panose="020F0502020204030204" pitchFamily="34" charset="0"/>
                <a:cs typeface="Calibri" panose="020F0502020204030204" pitchFamily="34" charset="0"/>
              </a:rPr>
              <a:t> light </a:t>
            </a:r>
            <a:r>
              <a:rPr lang="it-IT" sz="1050" i="1" dirty="0" err="1">
                <a:latin typeface="Calibri" panose="020F0502020204030204" pitchFamily="34" charset="0"/>
                <a:cs typeface="Calibri" panose="020F0502020204030204" pitchFamily="34" charset="0"/>
              </a:rPr>
              <a:t>microscopy</a:t>
            </a:r>
            <a:r>
              <a:rPr lang="it-IT" sz="1050" dirty="0">
                <a:latin typeface="Calibri" panose="020F0502020204030204" pitchFamily="34" charset="0"/>
                <a:cs typeface="Calibri" panose="020F0502020204030204" pitchFamily="34" charset="0"/>
              </a:rPr>
              <a:t>. Cem. </a:t>
            </a:r>
            <a:r>
              <a:rPr lang="it-IT" sz="1050" dirty="0" err="1">
                <a:latin typeface="Calibri" panose="020F0502020204030204" pitchFamily="34" charset="0"/>
                <a:cs typeface="Calibri" panose="020F0502020204030204" pitchFamily="34" charset="0"/>
              </a:rPr>
              <a:t>Concr</a:t>
            </a:r>
            <a:r>
              <a:rPr lang="it-IT" sz="1050" dirty="0">
                <a:latin typeface="Calibri" panose="020F0502020204030204" pitchFamily="34" charset="0"/>
                <a:cs typeface="Calibri" panose="020F0502020204030204" pitchFamily="34" charset="0"/>
              </a:rPr>
              <a:t>. Res. 1999, 29 (12) </a:t>
            </a:r>
            <a:r>
              <a:rPr lang="it-IT" sz="1050" dirty="0" err="1">
                <a:latin typeface="Calibri" panose="020F0502020204030204" pitchFamily="34" charset="0"/>
                <a:cs typeface="Calibri" panose="020F0502020204030204" pitchFamily="34" charset="0"/>
              </a:rPr>
              <a:t>pp</a:t>
            </a:r>
            <a:r>
              <a:rPr lang="it-IT" sz="1050" dirty="0">
                <a:latin typeface="Calibri" panose="020F0502020204030204" pitchFamily="34" charset="0"/>
                <a:cs typeface="Calibri" panose="020F0502020204030204" pitchFamily="34" charset="0"/>
              </a:rPr>
              <a:t> 1881-1885.</a:t>
            </a:r>
          </a:p>
          <a:p>
            <a:pPr marL="171450" indent="-171450" algn="just">
              <a:buFont typeface="Arial" panose="020B0604020202020204" pitchFamily="34" charset="0"/>
              <a:buChar char="•"/>
            </a:pPr>
            <a:r>
              <a:rPr lang="it-IT" sz="1050" dirty="0">
                <a:latin typeface="Calibri" panose="020F0502020204030204" pitchFamily="34" charset="0"/>
                <a:cs typeface="Calibri" panose="020F0502020204030204" pitchFamily="34" charset="0"/>
              </a:rPr>
              <a:t>He P., Zhang B., Lu J-X., </a:t>
            </a:r>
            <a:r>
              <a:rPr lang="it-IT" sz="1050" dirty="0" err="1">
                <a:latin typeface="Calibri" panose="020F0502020204030204" pitchFamily="34" charset="0"/>
                <a:cs typeface="Calibri" panose="020F0502020204030204" pitchFamily="34" charset="0"/>
              </a:rPr>
              <a:t>Poon</a:t>
            </a:r>
            <a:r>
              <a:rPr lang="it-IT" sz="1050" dirty="0">
                <a:latin typeface="Calibri" panose="020F0502020204030204" pitchFamily="34" charset="0"/>
                <a:cs typeface="Calibri" panose="020F0502020204030204" pitchFamily="34" charset="0"/>
              </a:rPr>
              <a:t> C S. </a:t>
            </a:r>
            <a:r>
              <a:rPr lang="it-IT" sz="1050" i="1" dirty="0">
                <a:latin typeface="Calibri" panose="020F0502020204030204" pitchFamily="34" charset="0"/>
                <a:cs typeface="Calibri" panose="020F0502020204030204" pitchFamily="34" charset="0"/>
              </a:rPr>
              <a:t>A </a:t>
            </a:r>
            <a:r>
              <a:rPr lang="it-IT" sz="1050" i="1" dirty="0" err="1">
                <a:latin typeface="Calibri" panose="020F0502020204030204" pitchFamily="34" charset="0"/>
                <a:cs typeface="Calibri" panose="020F0502020204030204" pitchFamily="34" charset="0"/>
              </a:rPr>
              <a:t>ternary</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optimization</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alkali-activated</a:t>
            </a:r>
            <a:r>
              <a:rPr lang="it-IT" sz="1050" i="1" dirty="0">
                <a:latin typeface="Calibri" panose="020F0502020204030204" pitchFamily="34" charset="0"/>
                <a:cs typeface="Calibri" panose="020F0502020204030204" pitchFamily="34" charset="0"/>
              </a:rPr>
              <a:t> cement </a:t>
            </a:r>
            <a:r>
              <a:rPr lang="it-IT" sz="1050" i="1" dirty="0" err="1">
                <a:latin typeface="Calibri" panose="020F0502020204030204" pitchFamily="34" charset="0"/>
                <a:cs typeface="Calibri" panose="020F0502020204030204" pitchFamily="34" charset="0"/>
              </a:rPr>
              <a:t>mortars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incorporating</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glass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powder</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slag</a:t>
            </a:r>
            <a:r>
              <a:rPr lang="it-IT" sz="1050" i="1" dirty="0">
                <a:latin typeface="Calibri" panose="020F0502020204030204" pitchFamily="34" charset="0"/>
                <a:cs typeface="Calibri" panose="020F0502020204030204" pitchFamily="34" charset="0"/>
              </a:rPr>
              <a:t> and </a:t>
            </a:r>
            <a:r>
              <a:rPr lang="it-IT" sz="1050" i="1" dirty="0" err="1">
                <a:latin typeface="Calibri" panose="020F0502020204030204" pitchFamily="34" charset="0"/>
                <a:cs typeface="Calibri" panose="020F0502020204030204" pitchFamily="34" charset="0"/>
              </a:rPr>
              <a:t>calcium</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aluminate</a:t>
            </a:r>
            <a:r>
              <a:rPr lang="it-IT" sz="1050" i="1" dirty="0">
                <a:latin typeface="Calibri" panose="020F0502020204030204" pitchFamily="34" charset="0"/>
                <a:cs typeface="Calibri" panose="020F0502020204030204" pitchFamily="34" charset="0"/>
              </a:rPr>
              <a:t> cement</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Constr</a:t>
            </a:r>
            <a:r>
              <a:rPr lang="it-IT" sz="1050" dirty="0">
                <a:latin typeface="Calibri" panose="020F0502020204030204" pitchFamily="34" charset="0"/>
                <a:cs typeface="Calibri" panose="020F0502020204030204" pitchFamily="34" charset="0"/>
              </a:rPr>
              <a:t>. Build. Mater, 2020, 240 117983.</a:t>
            </a:r>
          </a:p>
          <a:p>
            <a:pPr marL="171450" indent="-171450" algn="just">
              <a:buFont typeface="Arial" panose="020B0604020202020204" pitchFamily="34" charset="0"/>
              <a:buChar char="•"/>
            </a:pPr>
            <a:r>
              <a:rPr lang="it-IT" sz="1050" dirty="0" err="1">
                <a:latin typeface="Calibri" panose="020F0502020204030204" pitchFamily="34" charset="0"/>
                <a:cs typeface="Calibri" panose="020F0502020204030204" pitchFamily="34" charset="0"/>
              </a:rPr>
              <a:t>Hendi</a:t>
            </a:r>
            <a:r>
              <a:rPr lang="it-IT" sz="1050" dirty="0">
                <a:latin typeface="Calibri" panose="020F0502020204030204" pitchFamily="34" charset="0"/>
                <a:cs typeface="Calibri" panose="020F0502020204030204" pitchFamily="34" charset="0"/>
              </a:rPr>
              <a:t> A., </a:t>
            </a:r>
            <a:r>
              <a:rPr lang="it-IT" sz="1050" dirty="0" err="1">
                <a:latin typeface="Calibri" panose="020F0502020204030204" pitchFamily="34" charset="0"/>
                <a:cs typeface="Calibri" panose="020F0502020204030204" pitchFamily="34" charset="0"/>
              </a:rPr>
              <a:t>Mostofinejad</a:t>
            </a:r>
            <a:r>
              <a:rPr lang="it-IT" sz="1050" dirty="0">
                <a:latin typeface="Calibri" panose="020F0502020204030204" pitchFamily="34" charset="0"/>
                <a:cs typeface="Calibri" panose="020F0502020204030204" pitchFamily="34" charset="0"/>
              </a:rPr>
              <a:t> D., </a:t>
            </a:r>
            <a:r>
              <a:rPr lang="it-IT" sz="1050" dirty="0" err="1">
                <a:latin typeface="Calibri" panose="020F0502020204030204" pitchFamily="34" charset="0"/>
                <a:cs typeface="Calibri" panose="020F0502020204030204" pitchFamily="34" charset="0"/>
              </a:rPr>
              <a:t>Sedaghatdoost</a:t>
            </a:r>
            <a:r>
              <a:rPr lang="it-IT" sz="1050" dirty="0">
                <a:latin typeface="Calibri" panose="020F0502020204030204" pitchFamily="34" charset="0"/>
                <a:cs typeface="Calibri" panose="020F0502020204030204" pitchFamily="34" charset="0"/>
              </a:rPr>
              <a:t> A., </a:t>
            </a:r>
            <a:r>
              <a:rPr lang="it-IT" sz="1050" dirty="0" err="1">
                <a:latin typeface="Calibri" panose="020F0502020204030204" pitchFamily="34" charset="0"/>
                <a:cs typeface="Calibri" panose="020F0502020204030204" pitchFamily="34" charset="0"/>
              </a:rPr>
              <a:t>Zohrabi</a:t>
            </a:r>
            <a:r>
              <a:rPr lang="it-IT" sz="1050" dirty="0">
                <a:latin typeface="Calibri" panose="020F0502020204030204" pitchFamily="34" charset="0"/>
                <a:cs typeface="Calibri" panose="020F0502020204030204" pitchFamily="34" charset="0"/>
              </a:rPr>
              <a:t> M., </a:t>
            </a:r>
            <a:r>
              <a:rPr lang="it-IT" sz="1050" dirty="0" err="1">
                <a:latin typeface="Calibri" panose="020F0502020204030204" pitchFamily="34" charset="0"/>
                <a:cs typeface="Calibri" panose="020F0502020204030204" pitchFamily="34" charset="0"/>
              </a:rPr>
              <a:t>Naeimi</a:t>
            </a:r>
            <a:r>
              <a:rPr lang="it-IT" sz="1050" dirty="0">
                <a:latin typeface="Calibri" panose="020F0502020204030204" pitchFamily="34" charset="0"/>
                <a:cs typeface="Calibri" panose="020F0502020204030204" pitchFamily="34" charset="0"/>
              </a:rPr>
              <a:t> N., </a:t>
            </a:r>
            <a:r>
              <a:rPr lang="it-IT" sz="1050" dirty="0" err="1">
                <a:latin typeface="Calibri" panose="020F0502020204030204" pitchFamily="34" charset="0"/>
                <a:cs typeface="Calibri" panose="020F0502020204030204" pitchFamily="34" charset="0"/>
              </a:rPr>
              <a:t>Tavakolinia</a:t>
            </a:r>
            <a:r>
              <a:rPr lang="it-IT" sz="1050" dirty="0">
                <a:latin typeface="Calibri" panose="020F0502020204030204" pitchFamily="34" charset="0"/>
                <a:cs typeface="Calibri" panose="020F0502020204030204" pitchFamily="34" charset="0"/>
              </a:rPr>
              <a:t> A., </a:t>
            </a:r>
            <a:r>
              <a:rPr lang="it-IT" sz="1050" i="1" dirty="0">
                <a:latin typeface="Calibri" panose="020F0502020204030204" pitchFamily="34" charset="0"/>
                <a:cs typeface="Calibri" panose="020F0502020204030204" pitchFamily="34" charset="0"/>
              </a:rPr>
              <a:t>Mix design of the green self-</a:t>
            </a:r>
            <a:r>
              <a:rPr lang="it-IT" sz="1050" i="1" dirty="0" err="1">
                <a:latin typeface="Calibri" panose="020F0502020204030204" pitchFamily="34" charset="0"/>
                <a:cs typeface="Calibri" panose="020F0502020204030204" pitchFamily="34" charset="0"/>
              </a:rPr>
              <a:t>consolidating</a:t>
            </a:r>
            <a:r>
              <a:rPr lang="it-IT" sz="1050" i="1" dirty="0">
                <a:latin typeface="Calibri" panose="020F0502020204030204" pitchFamily="34" charset="0"/>
                <a:cs typeface="Calibri" panose="020F0502020204030204" pitchFamily="34" charset="0"/>
              </a:rPr>
              <a:t> concrete: </a:t>
            </a:r>
            <a:r>
              <a:rPr lang="it-IT" sz="1050" i="1" dirty="0" err="1">
                <a:latin typeface="Calibri" panose="020F0502020204030204" pitchFamily="34" charset="0"/>
                <a:cs typeface="Calibri" panose="020F0502020204030204" pitchFamily="34" charset="0"/>
              </a:rPr>
              <a:t>Incorporating</a:t>
            </a:r>
            <a:r>
              <a:rPr lang="it-IT" sz="1050" i="1" dirty="0">
                <a:latin typeface="Calibri" panose="020F0502020204030204" pitchFamily="34" charset="0"/>
                <a:cs typeface="Calibri" panose="020F0502020204030204" pitchFamily="34" charset="0"/>
              </a:rPr>
              <a:t> the </a:t>
            </a:r>
            <a:r>
              <a:rPr lang="it-IT" sz="1050" i="1" dirty="0" err="1">
                <a:latin typeface="Calibri" panose="020F0502020204030204" pitchFamily="34" charset="0"/>
                <a:cs typeface="Calibri" panose="020F0502020204030204" pitchFamily="34" charset="0"/>
              </a:rPr>
              <a:t>waste</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glass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powder</a:t>
            </a:r>
            <a:r>
              <a:rPr lang="it-IT" sz="1050" i="1"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Constr</a:t>
            </a:r>
            <a:r>
              <a:rPr lang="it-IT" sz="1050" dirty="0">
                <a:latin typeface="Calibri" panose="020F0502020204030204" pitchFamily="34" charset="0"/>
                <a:cs typeface="Calibri" panose="020F0502020204030204" pitchFamily="34" charset="0"/>
              </a:rPr>
              <a:t>. Build. Mater. 2019, 199, 369-384.</a:t>
            </a:r>
          </a:p>
          <a:p>
            <a:pPr marL="171450" indent="-171450" algn="just">
              <a:buFont typeface="Arial" panose="020B0604020202020204" pitchFamily="34" charset="0"/>
              <a:buChar char="•"/>
            </a:pPr>
            <a:r>
              <a:rPr lang="it-IT" sz="1050" dirty="0" err="1">
                <a:latin typeface="Calibri" panose="020F0502020204030204" pitchFamily="34" charset="0"/>
                <a:cs typeface="Calibri" panose="020F0502020204030204" pitchFamily="34" charset="0"/>
              </a:rPr>
              <a:t>Kamali</a:t>
            </a:r>
            <a:r>
              <a:rPr lang="it-IT" sz="1050" dirty="0">
                <a:latin typeface="Calibri" panose="020F0502020204030204" pitchFamily="34" charset="0"/>
                <a:cs typeface="Calibri" panose="020F0502020204030204" pitchFamily="34" charset="0"/>
              </a:rPr>
              <a:t> M., </a:t>
            </a:r>
            <a:r>
              <a:rPr lang="it-IT" sz="1050" dirty="0" err="1">
                <a:latin typeface="Calibri" panose="020F0502020204030204" pitchFamily="34" charset="0"/>
                <a:cs typeface="Calibri" panose="020F0502020204030204" pitchFamily="34" charset="0"/>
              </a:rPr>
              <a:t>Ghahremaninezhad</a:t>
            </a:r>
            <a:r>
              <a:rPr lang="it-IT" sz="1050" dirty="0">
                <a:latin typeface="Calibri" panose="020F0502020204030204" pitchFamily="34" charset="0"/>
                <a:cs typeface="Calibri" panose="020F0502020204030204" pitchFamily="34" charset="0"/>
              </a:rPr>
              <a:t> A. </a:t>
            </a:r>
            <a:r>
              <a:rPr lang="it-IT" sz="1050" i="1" dirty="0" err="1">
                <a:latin typeface="Calibri" panose="020F0502020204030204" pitchFamily="34" charset="0"/>
                <a:cs typeface="Calibri" panose="020F0502020204030204" pitchFamily="34" charset="0"/>
              </a:rPr>
              <a:t>Effect</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glass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powders</a:t>
            </a:r>
            <a:r>
              <a:rPr lang="it-IT" sz="1050" i="1" dirty="0">
                <a:latin typeface="Calibri" panose="020F0502020204030204" pitchFamily="34" charset="0"/>
                <a:cs typeface="Calibri" panose="020F0502020204030204" pitchFamily="34" charset="0"/>
              </a:rPr>
              <a:t> on the </a:t>
            </a:r>
            <a:r>
              <a:rPr lang="it-IT" sz="1050" i="1" dirty="0" err="1">
                <a:latin typeface="Calibri" panose="020F0502020204030204" pitchFamily="34" charset="0"/>
                <a:cs typeface="Calibri" panose="020F0502020204030204" pitchFamily="34" charset="0"/>
              </a:rPr>
              <a:t>mechanical</a:t>
            </a:r>
            <a:r>
              <a:rPr lang="it-IT" sz="1050" i="1" dirty="0">
                <a:latin typeface="Calibri" panose="020F0502020204030204" pitchFamily="34" charset="0"/>
                <a:cs typeface="Calibri" panose="020F0502020204030204" pitchFamily="34" charset="0"/>
              </a:rPr>
              <a:t> and </a:t>
            </a:r>
            <a:r>
              <a:rPr lang="it-IT" sz="1050" i="1" dirty="0" err="1">
                <a:latin typeface="Calibri" panose="020F0502020204030204" pitchFamily="34" charset="0"/>
                <a:cs typeface="Calibri" panose="020F0502020204030204" pitchFamily="34" charset="0"/>
              </a:rPr>
              <a:t>durability</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properties</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cementitious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materials</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Constr</a:t>
            </a:r>
            <a:r>
              <a:rPr lang="it-IT" sz="1050" dirty="0">
                <a:latin typeface="Calibri" panose="020F0502020204030204" pitchFamily="34" charset="0"/>
                <a:cs typeface="Calibri" panose="020F0502020204030204" pitchFamily="34" charset="0"/>
              </a:rPr>
              <a:t>. Build. Mater. 2015, 98 pp. 407–416.</a:t>
            </a:r>
          </a:p>
          <a:p>
            <a:pPr marL="171450" indent="-171450" algn="just">
              <a:buFont typeface="Arial" panose="020B0604020202020204" pitchFamily="34" charset="0"/>
              <a:buChar char="•"/>
            </a:pPr>
            <a:r>
              <a:rPr lang="it-IT" sz="1050" dirty="0">
                <a:latin typeface="Calibri" panose="020F0502020204030204" pitchFamily="34" charset="0"/>
                <a:cs typeface="Calibri" panose="020F0502020204030204" pitchFamily="34" charset="0"/>
              </a:rPr>
              <a:t>Mehta A., </a:t>
            </a:r>
            <a:r>
              <a:rPr lang="it-IT" sz="1050" dirty="0" err="1">
                <a:latin typeface="Calibri" panose="020F0502020204030204" pitchFamily="34" charset="0"/>
                <a:cs typeface="Calibri" panose="020F0502020204030204" pitchFamily="34" charset="0"/>
              </a:rPr>
              <a:t>Ashish</a:t>
            </a:r>
            <a:r>
              <a:rPr lang="it-IT" sz="1050" dirty="0">
                <a:latin typeface="Calibri" panose="020F0502020204030204" pitchFamily="34" charset="0"/>
                <a:cs typeface="Calibri" panose="020F0502020204030204" pitchFamily="34" charset="0"/>
              </a:rPr>
              <a:t> D. K. </a:t>
            </a:r>
            <a:r>
              <a:rPr lang="it-IT" sz="1050" i="1" dirty="0" err="1">
                <a:latin typeface="Calibri" panose="020F0502020204030204" pitchFamily="34" charset="0"/>
                <a:cs typeface="Calibri" panose="020F0502020204030204" pitchFamily="34" charset="0"/>
              </a:rPr>
              <a:t>Silica</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fume</a:t>
            </a:r>
            <a:r>
              <a:rPr lang="it-IT" sz="1050" i="1" dirty="0">
                <a:latin typeface="Calibri" panose="020F0502020204030204" pitchFamily="34" charset="0"/>
                <a:cs typeface="Calibri" panose="020F0502020204030204" pitchFamily="34" charset="0"/>
              </a:rPr>
              <a:t> and </a:t>
            </a:r>
            <a:r>
              <a:rPr lang="it-IT" sz="1050" i="1" dirty="0" err="1">
                <a:latin typeface="Calibri" panose="020F0502020204030204" pitchFamily="34" charset="0"/>
                <a:cs typeface="Calibri" panose="020F0502020204030204" pitchFamily="34" charset="0"/>
              </a:rPr>
              <a:t>waste</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glass</a:t>
            </a:r>
            <a:r>
              <a:rPr lang="it-IT" sz="1050" i="1" dirty="0">
                <a:latin typeface="Calibri" panose="020F0502020204030204" pitchFamily="34" charset="0"/>
                <a:cs typeface="Calibri" panose="020F0502020204030204" pitchFamily="34" charset="0"/>
              </a:rPr>
              <a:t> in cement concrete production: A review. </a:t>
            </a:r>
            <a:r>
              <a:rPr lang="it-IT" sz="1050" dirty="0">
                <a:latin typeface="Calibri" panose="020F0502020204030204" pitchFamily="34" charset="0"/>
                <a:cs typeface="Calibri" panose="020F0502020204030204" pitchFamily="34" charset="0"/>
              </a:rPr>
              <a:t>Journal of Building Engineering 2020, 29, 100888.</a:t>
            </a:r>
          </a:p>
          <a:p>
            <a:pPr marL="171450" indent="-171450" algn="just">
              <a:buFont typeface="Arial" panose="020B0604020202020204" pitchFamily="34" charset="0"/>
              <a:buChar char="•"/>
            </a:pPr>
            <a:r>
              <a:rPr lang="it-IT" sz="1050" dirty="0">
                <a:latin typeface="Calibri" panose="020F0502020204030204" pitchFamily="34" charset="0"/>
                <a:cs typeface="Calibri" panose="020F0502020204030204" pitchFamily="34" charset="0"/>
              </a:rPr>
              <a:t>Nassar R-U-D., </a:t>
            </a:r>
            <a:r>
              <a:rPr lang="it-IT" sz="1050" dirty="0" err="1">
                <a:latin typeface="Calibri" panose="020F0502020204030204" pitchFamily="34" charset="0"/>
                <a:cs typeface="Calibri" panose="020F0502020204030204" pitchFamily="34" charset="0"/>
              </a:rPr>
              <a:t>Soroushian</a:t>
            </a:r>
            <a:r>
              <a:rPr lang="it-IT" sz="1050" dirty="0">
                <a:latin typeface="Calibri" panose="020F0502020204030204" pitchFamily="34" charset="0"/>
                <a:cs typeface="Calibri" panose="020F0502020204030204" pitchFamily="34" charset="0"/>
              </a:rPr>
              <a:t> P. </a:t>
            </a:r>
            <a:r>
              <a:rPr lang="it-IT" sz="1050" i="1" dirty="0" err="1">
                <a:latin typeface="Calibri" panose="020F0502020204030204" pitchFamily="34" charset="0"/>
                <a:cs typeface="Calibri" panose="020F0502020204030204" pitchFamily="34" charset="0"/>
              </a:rPr>
              <a:t>Strength</a:t>
            </a:r>
            <a:r>
              <a:rPr lang="it-IT" sz="1050" i="1" dirty="0">
                <a:latin typeface="Calibri" panose="020F0502020204030204" pitchFamily="34" charset="0"/>
                <a:cs typeface="Calibri" panose="020F0502020204030204" pitchFamily="34" charset="0"/>
              </a:rPr>
              <a:t> and </a:t>
            </a:r>
            <a:r>
              <a:rPr lang="it-IT" sz="1050" i="1" dirty="0" err="1">
                <a:latin typeface="Calibri" panose="020F0502020204030204" pitchFamily="34" charset="0"/>
                <a:cs typeface="Calibri" panose="020F0502020204030204" pitchFamily="34" charset="0"/>
              </a:rPr>
              <a:t>durability</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recycled</a:t>
            </a:r>
            <a:r>
              <a:rPr lang="it-IT" sz="1050" i="1" dirty="0">
                <a:latin typeface="Calibri" panose="020F0502020204030204" pitchFamily="34" charset="0"/>
                <a:cs typeface="Calibri" panose="020F0502020204030204" pitchFamily="34" charset="0"/>
              </a:rPr>
              <a:t> aggregate concrete </a:t>
            </a:r>
            <a:r>
              <a:rPr lang="it-IT" sz="1050" i="1" dirty="0" err="1">
                <a:latin typeface="Calibri" panose="020F0502020204030204" pitchFamily="34" charset="0"/>
                <a:cs typeface="Calibri" panose="020F0502020204030204" pitchFamily="34" charset="0"/>
              </a:rPr>
              <a:t>containing</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milled</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glass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as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partial</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replacement</a:t>
            </a:r>
            <a:r>
              <a:rPr lang="it-IT" sz="1050" i="1" dirty="0">
                <a:latin typeface="Calibri" panose="020F0502020204030204" pitchFamily="34" charset="0"/>
                <a:cs typeface="Calibri" panose="020F0502020204030204" pitchFamily="34" charset="0"/>
              </a:rPr>
              <a:t> for cement</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Constr</a:t>
            </a:r>
            <a:r>
              <a:rPr lang="it-IT" sz="1050" dirty="0">
                <a:latin typeface="Calibri" panose="020F0502020204030204" pitchFamily="34" charset="0"/>
                <a:cs typeface="Calibri" panose="020F0502020204030204" pitchFamily="34" charset="0"/>
              </a:rPr>
              <a:t>. Build. Mater. 2012, 29, </a:t>
            </a:r>
            <a:r>
              <a:rPr lang="it-IT" sz="1050" dirty="0" err="1">
                <a:latin typeface="Calibri" panose="020F0502020204030204" pitchFamily="34" charset="0"/>
                <a:cs typeface="Calibri" panose="020F0502020204030204" pitchFamily="34" charset="0"/>
              </a:rPr>
              <a:t>pp</a:t>
            </a:r>
            <a:r>
              <a:rPr lang="it-IT" sz="1050" dirty="0">
                <a:latin typeface="Calibri" panose="020F0502020204030204" pitchFamily="34" charset="0"/>
                <a:cs typeface="Calibri" panose="020F0502020204030204" pitchFamily="34" charset="0"/>
              </a:rPr>
              <a:t> 368-377. </a:t>
            </a:r>
          </a:p>
          <a:p>
            <a:pPr marL="171450" indent="-171450" algn="just">
              <a:buFont typeface="Arial" panose="020B0604020202020204" pitchFamily="34" charset="0"/>
              <a:buChar char="•"/>
            </a:pPr>
            <a:r>
              <a:rPr lang="it-IT" sz="1050" dirty="0">
                <a:latin typeface="Calibri" panose="020F0502020204030204" pitchFamily="34" charset="0"/>
                <a:cs typeface="Calibri" panose="020F0502020204030204" pitchFamily="34" charset="0"/>
              </a:rPr>
              <a:t>Puppala, A., </a:t>
            </a:r>
            <a:r>
              <a:rPr lang="it-IT" sz="1050" dirty="0" err="1">
                <a:latin typeface="Calibri" panose="020F0502020204030204" pitchFamily="34" charset="0"/>
                <a:cs typeface="Calibri" panose="020F0502020204030204" pitchFamily="34" charset="0"/>
              </a:rPr>
              <a:t>Sireesh</a:t>
            </a:r>
            <a:r>
              <a:rPr lang="it-IT" sz="1050" dirty="0">
                <a:latin typeface="Calibri" panose="020F0502020204030204" pitchFamily="34" charset="0"/>
                <a:cs typeface="Calibri" panose="020F0502020204030204" pitchFamily="34" charset="0"/>
              </a:rPr>
              <a:t>, S., and </a:t>
            </a:r>
            <a:r>
              <a:rPr lang="it-IT" sz="1050" dirty="0" err="1">
                <a:latin typeface="Calibri" panose="020F0502020204030204" pitchFamily="34" charset="0"/>
                <a:cs typeface="Calibri" panose="020F0502020204030204" pitchFamily="34" charset="0"/>
              </a:rPr>
              <a:t>Williammee</a:t>
            </a:r>
            <a:r>
              <a:rPr lang="it-IT" sz="1050" dirty="0">
                <a:latin typeface="Calibri" panose="020F0502020204030204" pitchFamily="34" charset="0"/>
                <a:cs typeface="Calibri" panose="020F0502020204030204" pitchFamily="34" charset="0"/>
              </a:rPr>
              <a:t>, R. </a:t>
            </a:r>
            <a:r>
              <a:rPr lang="it-IT" sz="1050" i="1" dirty="0" err="1">
                <a:latin typeface="Calibri" panose="020F0502020204030204" pitchFamily="34" charset="0"/>
                <a:cs typeface="Calibri" panose="020F0502020204030204" pitchFamily="34" charset="0"/>
              </a:rPr>
              <a:t>Sustainable</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reuse</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limestone</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quarry</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fines</a:t>
            </a:r>
            <a:r>
              <a:rPr lang="it-IT" sz="1050" i="1" dirty="0">
                <a:latin typeface="Calibri" panose="020F0502020204030204" pitchFamily="34" charset="0"/>
                <a:cs typeface="Calibri" panose="020F0502020204030204" pitchFamily="34" charset="0"/>
              </a:rPr>
              <a:t> and RAP in </a:t>
            </a:r>
            <a:r>
              <a:rPr lang="it-IT" sz="1050" i="1" dirty="0" err="1">
                <a:latin typeface="Calibri" panose="020F0502020204030204" pitchFamily="34" charset="0"/>
                <a:cs typeface="Calibri" panose="020F0502020204030204" pitchFamily="34" charset="0"/>
              </a:rPr>
              <a:t>pavement</a:t>
            </a:r>
            <a:r>
              <a:rPr lang="it-IT" sz="1050" i="1" dirty="0">
                <a:latin typeface="Calibri" panose="020F0502020204030204" pitchFamily="34" charset="0"/>
                <a:cs typeface="Calibri" panose="020F0502020204030204" pitchFamily="34" charset="0"/>
              </a:rPr>
              <a:t> base/</a:t>
            </a:r>
            <a:r>
              <a:rPr lang="it-IT" sz="1050" i="1" dirty="0" err="1">
                <a:latin typeface="Calibri" panose="020F0502020204030204" pitchFamily="34" charset="0"/>
                <a:cs typeface="Calibri" panose="020F0502020204030204" pitchFamily="34" charset="0"/>
              </a:rPr>
              <a:t>subbase</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layers</a:t>
            </a:r>
            <a:r>
              <a:rPr lang="it-IT" sz="1050" dirty="0">
                <a:latin typeface="Calibri" panose="020F0502020204030204" pitchFamily="34" charset="0"/>
                <a:cs typeface="Calibri" panose="020F0502020204030204" pitchFamily="34" charset="0"/>
              </a:rPr>
              <a:t>. J. Mater. </a:t>
            </a:r>
            <a:r>
              <a:rPr lang="it-IT" sz="1050" dirty="0" err="1">
                <a:latin typeface="Calibri" panose="020F0502020204030204" pitchFamily="34" charset="0"/>
                <a:cs typeface="Calibri" panose="020F0502020204030204" pitchFamily="34" charset="0"/>
              </a:rPr>
              <a:t>Civ</a:t>
            </a:r>
            <a:r>
              <a:rPr lang="it-IT" sz="1050" dirty="0">
                <a:latin typeface="Calibri" panose="020F0502020204030204" pitchFamily="34" charset="0"/>
                <a:cs typeface="Calibri" panose="020F0502020204030204" pitchFamily="34" charset="0"/>
              </a:rPr>
              <a:t>. Eng. 2012, 4.</a:t>
            </a:r>
          </a:p>
          <a:p>
            <a:pPr marL="171450" indent="-171450" algn="just">
              <a:buFont typeface="Arial" panose="020B0604020202020204" pitchFamily="34" charset="0"/>
              <a:buChar char="•"/>
            </a:pPr>
            <a:r>
              <a:rPr lang="it-IT" sz="1050" dirty="0" err="1">
                <a:latin typeface="Calibri" panose="020F0502020204030204" pitchFamily="34" charset="0"/>
                <a:cs typeface="Calibri" panose="020F0502020204030204" pitchFamily="34" charset="0"/>
              </a:rPr>
              <a:t>Rajabipour</a:t>
            </a:r>
            <a:r>
              <a:rPr lang="it-IT" sz="1050" dirty="0">
                <a:latin typeface="Calibri" panose="020F0502020204030204" pitchFamily="34" charset="0"/>
                <a:cs typeface="Calibri" panose="020F0502020204030204" pitchFamily="34" charset="0"/>
              </a:rPr>
              <a:t> F, </a:t>
            </a:r>
            <a:r>
              <a:rPr lang="it-IT" sz="1050" dirty="0" err="1">
                <a:latin typeface="Calibri" panose="020F0502020204030204" pitchFamily="34" charset="0"/>
                <a:cs typeface="Calibri" panose="020F0502020204030204" pitchFamily="34" charset="0"/>
              </a:rPr>
              <a:t>Maraghechi</a:t>
            </a:r>
            <a:r>
              <a:rPr lang="it-IT" sz="1050" dirty="0">
                <a:latin typeface="Calibri" panose="020F0502020204030204" pitchFamily="34" charset="0"/>
                <a:cs typeface="Calibri" panose="020F0502020204030204" pitchFamily="34" charset="0"/>
              </a:rPr>
              <a:t> H, Fischer G. </a:t>
            </a:r>
            <a:r>
              <a:rPr lang="it-IT" sz="1050" i="1" dirty="0" err="1">
                <a:latin typeface="Calibri" panose="020F0502020204030204" pitchFamily="34" charset="0"/>
                <a:cs typeface="Calibri" panose="020F0502020204030204" pitchFamily="34" charset="0"/>
              </a:rPr>
              <a:t>Investigating</a:t>
            </a:r>
            <a:r>
              <a:rPr lang="it-IT" sz="1050" i="1" dirty="0">
                <a:latin typeface="Calibri" panose="020F0502020204030204" pitchFamily="34" charset="0"/>
                <a:cs typeface="Calibri" panose="020F0502020204030204" pitchFamily="34" charset="0"/>
              </a:rPr>
              <a:t> the </a:t>
            </a:r>
            <a:r>
              <a:rPr lang="it-IT" sz="1050" i="1" dirty="0" err="1">
                <a:latin typeface="Calibri" panose="020F0502020204030204" pitchFamily="34" charset="0"/>
                <a:cs typeface="Calibri" panose="020F0502020204030204" pitchFamily="34" charset="0"/>
              </a:rPr>
              <a:t>Alkali-Silica</a:t>
            </a:r>
            <a:r>
              <a:rPr lang="it-IT" sz="1050" i="1" dirty="0">
                <a:latin typeface="Calibri" panose="020F0502020204030204" pitchFamily="34" charset="0"/>
                <a:cs typeface="Calibri" panose="020F0502020204030204" pitchFamily="34" charset="0"/>
              </a:rPr>
              <a:t> Reaction of </a:t>
            </a:r>
            <a:r>
              <a:rPr lang="it-IT" sz="1050" i="1" dirty="0" err="1">
                <a:latin typeface="Calibri" panose="020F0502020204030204" pitchFamily="34" charset="0"/>
                <a:cs typeface="Calibri" panose="020F0502020204030204" pitchFamily="34" charset="0"/>
              </a:rPr>
              <a:t>Recycled</a:t>
            </a:r>
            <a:r>
              <a:rPr lang="it-IT" sz="1050" i="1" dirty="0">
                <a:latin typeface="Calibri" panose="020F0502020204030204" pitchFamily="34" charset="0"/>
                <a:cs typeface="Calibri" panose="020F0502020204030204" pitchFamily="34" charset="0"/>
              </a:rPr>
              <a:t> Glass </a:t>
            </a:r>
            <a:r>
              <a:rPr lang="it-IT" sz="1050" i="1" dirty="0" err="1">
                <a:latin typeface="Calibri" panose="020F0502020204030204" pitchFamily="34" charset="0"/>
                <a:cs typeface="Calibri" panose="020F0502020204030204" pitchFamily="34" charset="0"/>
              </a:rPr>
              <a:t>Aggregates</a:t>
            </a:r>
            <a:r>
              <a:rPr lang="it-IT" sz="1050" i="1" dirty="0">
                <a:latin typeface="Calibri" panose="020F0502020204030204" pitchFamily="34" charset="0"/>
                <a:cs typeface="Calibri" panose="020F0502020204030204" pitchFamily="34" charset="0"/>
              </a:rPr>
              <a:t> in Concrete </a:t>
            </a:r>
            <a:r>
              <a:rPr lang="it-IT" sz="1050" i="1" dirty="0" err="1">
                <a:latin typeface="Calibri" panose="020F0502020204030204" pitchFamily="34" charset="0"/>
                <a:cs typeface="Calibri" panose="020F0502020204030204" pitchFamily="34" charset="0"/>
              </a:rPr>
              <a:t>Materials</a:t>
            </a:r>
            <a:r>
              <a:rPr lang="it-IT" sz="1050" dirty="0">
                <a:latin typeface="Calibri" panose="020F0502020204030204" pitchFamily="34" charset="0"/>
                <a:cs typeface="Calibri" panose="020F0502020204030204" pitchFamily="34" charset="0"/>
              </a:rPr>
              <a:t>. J Mater </a:t>
            </a:r>
            <a:r>
              <a:rPr lang="it-IT" sz="1050" dirty="0" err="1">
                <a:latin typeface="Calibri" panose="020F0502020204030204" pitchFamily="34" charset="0"/>
                <a:cs typeface="Calibri" panose="020F0502020204030204" pitchFamily="34" charset="0"/>
              </a:rPr>
              <a:t>Civ</a:t>
            </a:r>
            <a:r>
              <a:rPr lang="it-IT" sz="1050" dirty="0">
                <a:latin typeface="Calibri" panose="020F0502020204030204" pitchFamily="34" charset="0"/>
                <a:cs typeface="Calibri" panose="020F0502020204030204" pitchFamily="34" charset="0"/>
              </a:rPr>
              <a:t> Eng 2010, 22, pp. 1201-1208.</a:t>
            </a:r>
          </a:p>
          <a:p>
            <a:pPr marL="171450" indent="-171450" algn="just">
              <a:buFont typeface="Arial" panose="020B0604020202020204" pitchFamily="34" charset="0"/>
              <a:buChar char="•"/>
            </a:pPr>
            <a:r>
              <a:rPr lang="it-IT" sz="1050" dirty="0" err="1">
                <a:latin typeface="Calibri" panose="020F0502020204030204" pitchFamily="34" charset="0"/>
                <a:cs typeface="Calibri" panose="020F0502020204030204" pitchFamily="34" charset="0"/>
              </a:rPr>
              <a:t>Ramyar</a:t>
            </a:r>
            <a:r>
              <a:rPr lang="it-IT" sz="1050" dirty="0">
                <a:latin typeface="Calibri" panose="020F0502020204030204" pitchFamily="34" charset="0"/>
                <a:cs typeface="Calibri" panose="020F0502020204030204" pitchFamily="34" charset="0"/>
              </a:rPr>
              <a:t> K., </a:t>
            </a:r>
            <a:r>
              <a:rPr lang="it-IT" sz="1050" dirty="0" err="1">
                <a:latin typeface="Calibri" panose="020F0502020204030204" pitchFamily="34" charset="0"/>
                <a:cs typeface="Calibri" panose="020F0502020204030204" pitchFamily="34" charset="0"/>
              </a:rPr>
              <a:t>Topal</a:t>
            </a:r>
            <a:r>
              <a:rPr lang="it-IT" sz="1050" dirty="0">
                <a:latin typeface="Calibri" panose="020F0502020204030204" pitchFamily="34" charset="0"/>
                <a:cs typeface="Calibri" panose="020F0502020204030204" pitchFamily="34" charset="0"/>
              </a:rPr>
              <a:t> A. and </a:t>
            </a:r>
            <a:r>
              <a:rPr lang="it-IT" sz="1050" dirty="0" err="1">
                <a:latin typeface="Calibri" panose="020F0502020204030204" pitchFamily="34" charset="0"/>
                <a:cs typeface="Calibri" panose="020F0502020204030204" pitchFamily="34" charset="0"/>
              </a:rPr>
              <a:t>Andic</a:t>
            </a:r>
            <a:r>
              <a:rPr lang="it-IT" sz="1050" dirty="0">
                <a:latin typeface="Calibri" panose="020F0502020204030204" pitchFamily="34" charset="0"/>
                <a:cs typeface="Calibri" panose="020F0502020204030204" pitchFamily="34" charset="0"/>
              </a:rPr>
              <a:t> O. </a:t>
            </a:r>
            <a:r>
              <a:rPr lang="it-IT" sz="1050" i="1" dirty="0" err="1">
                <a:latin typeface="Calibri" panose="020F0502020204030204" pitchFamily="34" charset="0"/>
                <a:cs typeface="Calibri" panose="020F0502020204030204" pitchFamily="34" charset="0"/>
              </a:rPr>
              <a:t>Effect</a:t>
            </a:r>
            <a:r>
              <a:rPr lang="it-IT" sz="1050" i="1" dirty="0">
                <a:latin typeface="Calibri" panose="020F0502020204030204" pitchFamily="34" charset="0"/>
                <a:cs typeface="Calibri" panose="020F0502020204030204" pitchFamily="34" charset="0"/>
              </a:rPr>
              <a:t> of aggregate size and </a:t>
            </a:r>
            <a:r>
              <a:rPr lang="it-IT" sz="1050" i="1" dirty="0" err="1">
                <a:latin typeface="Calibri" panose="020F0502020204030204" pitchFamily="34" charset="0"/>
                <a:cs typeface="Calibri" panose="020F0502020204030204" pitchFamily="34" charset="0"/>
              </a:rPr>
              <a:t>angularity</a:t>
            </a:r>
            <a:r>
              <a:rPr lang="it-IT" sz="1050" i="1" dirty="0">
                <a:latin typeface="Calibri" panose="020F0502020204030204" pitchFamily="34" charset="0"/>
                <a:cs typeface="Calibri" panose="020F0502020204030204" pitchFamily="34" charset="0"/>
              </a:rPr>
              <a:t> on </a:t>
            </a:r>
            <a:r>
              <a:rPr lang="it-IT" sz="1050" i="1" dirty="0" err="1">
                <a:latin typeface="Calibri" panose="020F0502020204030204" pitchFamily="34" charset="0"/>
                <a:cs typeface="Calibri" panose="020F0502020204030204" pitchFamily="34" charset="0"/>
              </a:rPr>
              <a:t>alkali</a:t>
            </a:r>
            <a:r>
              <a:rPr lang="it-IT" sz="1050" i="1" dirty="0">
                <a:latin typeface="Calibri" panose="020F0502020204030204" pitchFamily="34" charset="0"/>
                <a:cs typeface="Calibri" panose="020F0502020204030204" pitchFamily="34" charset="0"/>
              </a:rPr>
              <a:t>–</a:t>
            </a:r>
            <a:r>
              <a:rPr lang="it-IT" sz="1050" i="1" dirty="0" err="1">
                <a:latin typeface="Calibri" panose="020F0502020204030204" pitchFamily="34" charset="0"/>
                <a:cs typeface="Calibri" panose="020F0502020204030204" pitchFamily="34" charset="0"/>
              </a:rPr>
              <a:t>silica</a:t>
            </a:r>
            <a:r>
              <a:rPr lang="it-IT" sz="1050" i="1" dirty="0">
                <a:latin typeface="Calibri" panose="020F0502020204030204" pitchFamily="34" charset="0"/>
                <a:cs typeface="Calibri" panose="020F0502020204030204" pitchFamily="34" charset="0"/>
              </a:rPr>
              <a:t> reaction</a:t>
            </a:r>
            <a:r>
              <a:rPr lang="it-IT" sz="1050" dirty="0">
                <a:latin typeface="Calibri" panose="020F0502020204030204" pitchFamily="34" charset="0"/>
                <a:cs typeface="Calibri" panose="020F0502020204030204" pitchFamily="34" charset="0"/>
              </a:rPr>
              <a:t>. Cem. </a:t>
            </a:r>
            <a:r>
              <a:rPr lang="it-IT" sz="1050" dirty="0" err="1">
                <a:latin typeface="Calibri" panose="020F0502020204030204" pitchFamily="34" charset="0"/>
                <a:cs typeface="Calibri" panose="020F0502020204030204" pitchFamily="34" charset="0"/>
              </a:rPr>
              <a:t>Concr</a:t>
            </a:r>
            <a:r>
              <a:rPr lang="it-IT" sz="1050" dirty="0">
                <a:latin typeface="Calibri" panose="020F0502020204030204" pitchFamily="34" charset="0"/>
                <a:cs typeface="Calibri" panose="020F0502020204030204" pitchFamily="34" charset="0"/>
              </a:rPr>
              <a:t>. Res 2005, 35 (11),pp.  2165–2169.</a:t>
            </a:r>
          </a:p>
          <a:p>
            <a:pPr marL="171450" indent="-171450" algn="just">
              <a:buFont typeface="Arial" panose="020B0604020202020204" pitchFamily="34" charset="0"/>
              <a:buChar char="•"/>
            </a:pPr>
            <a:r>
              <a:rPr lang="it-IT" sz="1050" dirty="0" err="1">
                <a:latin typeface="Calibri" panose="020F0502020204030204" pitchFamily="34" charset="0"/>
                <a:cs typeface="Calibri" panose="020F0502020204030204" pitchFamily="34" charset="0"/>
              </a:rPr>
              <a:t>Shayan</a:t>
            </a:r>
            <a:r>
              <a:rPr lang="it-IT" sz="1050" dirty="0">
                <a:latin typeface="Calibri" panose="020F0502020204030204" pitchFamily="34" charset="0"/>
                <a:cs typeface="Calibri" panose="020F0502020204030204" pitchFamily="34" charset="0"/>
              </a:rPr>
              <a:t> A and </a:t>
            </a:r>
            <a:r>
              <a:rPr lang="it-IT" sz="1050" dirty="0" err="1">
                <a:latin typeface="Calibri" panose="020F0502020204030204" pitchFamily="34" charset="0"/>
                <a:cs typeface="Calibri" panose="020F0502020204030204" pitchFamily="34" charset="0"/>
              </a:rPr>
              <a:t>Xu</a:t>
            </a:r>
            <a:r>
              <a:rPr lang="it-IT" sz="1050" dirty="0">
                <a:latin typeface="Calibri" panose="020F0502020204030204" pitchFamily="34" charset="0"/>
                <a:cs typeface="Calibri" panose="020F0502020204030204" pitchFamily="34" charset="0"/>
              </a:rPr>
              <a:t> A. </a:t>
            </a:r>
            <a:r>
              <a:rPr lang="it-IT" sz="1050" i="1" dirty="0">
                <a:latin typeface="Calibri" panose="020F0502020204030204" pitchFamily="34" charset="0"/>
                <a:cs typeface="Calibri" panose="020F0502020204030204" pitchFamily="34" charset="0"/>
              </a:rPr>
              <a:t>Value-</a:t>
            </a:r>
            <a:r>
              <a:rPr lang="it-IT" sz="1050" i="1" dirty="0" err="1">
                <a:latin typeface="Calibri" panose="020F0502020204030204" pitchFamily="34" charset="0"/>
                <a:cs typeface="Calibri" panose="020F0502020204030204" pitchFamily="34" charset="0"/>
              </a:rPr>
              <a:t>added</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utilization</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waste</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glass</a:t>
            </a:r>
            <a:r>
              <a:rPr lang="it-IT" sz="1050" i="1" dirty="0">
                <a:latin typeface="Calibri" panose="020F0502020204030204" pitchFamily="34" charset="0"/>
                <a:cs typeface="Calibri" panose="020F0502020204030204" pitchFamily="34" charset="0"/>
              </a:rPr>
              <a:t> in concrete</a:t>
            </a:r>
            <a:r>
              <a:rPr lang="it-IT" sz="1050" dirty="0">
                <a:latin typeface="Calibri" panose="020F0502020204030204" pitchFamily="34" charset="0"/>
                <a:cs typeface="Calibri" panose="020F0502020204030204" pitchFamily="34" charset="0"/>
              </a:rPr>
              <a:t>. Cement Concrete Res 2004, 34, pp. 81-89.</a:t>
            </a:r>
          </a:p>
          <a:p>
            <a:pPr marL="171450" indent="-171450" algn="just">
              <a:buFont typeface="Arial" panose="020B0604020202020204" pitchFamily="34" charset="0"/>
              <a:buChar char="•"/>
            </a:pPr>
            <a:r>
              <a:rPr lang="it-IT" sz="1050" dirty="0" err="1">
                <a:latin typeface="Calibri" panose="020F0502020204030204" pitchFamily="34" charset="0"/>
                <a:cs typeface="Calibri" panose="020F0502020204030204" pitchFamily="34" charset="0"/>
              </a:rPr>
              <a:t>Šťastná</a:t>
            </a:r>
            <a:r>
              <a:rPr lang="it-IT" sz="1050" dirty="0">
                <a:latin typeface="Calibri" panose="020F0502020204030204" pitchFamily="34" charset="0"/>
                <a:cs typeface="Calibri" panose="020F0502020204030204" pitchFamily="34" charset="0"/>
              </a:rPr>
              <a:t> A., </a:t>
            </a:r>
            <a:r>
              <a:rPr lang="it-IT" sz="1050" dirty="0" err="1">
                <a:latin typeface="Calibri" panose="020F0502020204030204" pitchFamily="34" charset="0"/>
                <a:cs typeface="Calibri" panose="020F0502020204030204" pitchFamily="34" charset="0"/>
              </a:rPr>
              <a:t>Šachlová</a:t>
            </a:r>
            <a:r>
              <a:rPr lang="it-IT" sz="1050" dirty="0">
                <a:latin typeface="Calibri" panose="020F0502020204030204" pitchFamily="34" charset="0"/>
                <a:cs typeface="Calibri" panose="020F0502020204030204" pitchFamily="34" charset="0"/>
              </a:rPr>
              <a:t> Š., </a:t>
            </a:r>
            <a:r>
              <a:rPr lang="it-IT" sz="1050" dirty="0" err="1">
                <a:latin typeface="Calibri" panose="020F0502020204030204" pitchFamily="34" charset="0"/>
                <a:cs typeface="Calibri" panose="020F0502020204030204" pitchFamily="34" charset="0"/>
              </a:rPr>
              <a:t>Pertold</a:t>
            </a:r>
            <a:r>
              <a:rPr lang="it-IT" sz="1050" dirty="0">
                <a:latin typeface="Calibri" panose="020F0502020204030204" pitchFamily="34" charset="0"/>
                <a:cs typeface="Calibri" panose="020F0502020204030204" pitchFamily="34" charset="0"/>
              </a:rPr>
              <a:t> Z., </a:t>
            </a:r>
            <a:r>
              <a:rPr lang="it-IT" sz="1050" dirty="0" err="1">
                <a:latin typeface="Calibri" panose="020F0502020204030204" pitchFamily="34" charset="0"/>
                <a:cs typeface="Calibri" panose="020F0502020204030204" pitchFamily="34" charset="0"/>
              </a:rPr>
              <a:t>Přikryl</a:t>
            </a:r>
            <a:r>
              <a:rPr lang="it-IT" sz="1050" dirty="0">
                <a:latin typeface="Calibri" panose="020F0502020204030204" pitchFamily="34" charset="0"/>
                <a:cs typeface="Calibri" panose="020F0502020204030204" pitchFamily="34" charset="0"/>
              </a:rPr>
              <a:t> R., </a:t>
            </a:r>
            <a:r>
              <a:rPr lang="it-IT" sz="1050" dirty="0" err="1">
                <a:latin typeface="Calibri" panose="020F0502020204030204" pitchFamily="34" charset="0"/>
                <a:cs typeface="Calibri" panose="020F0502020204030204" pitchFamily="34" charset="0"/>
              </a:rPr>
              <a:t>Leichmann</a:t>
            </a:r>
            <a:r>
              <a:rPr lang="it-IT" sz="1050" dirty="0">
                <a:latin typeface="Calibri" panose="020F0502020204030204" pitchFamily="34" charset="0"/>
                <a:cs typeface="Calibri" panose="020F0502020204030204" pitchFamily="34" charset="0"/>
              </a:rPr>
              <a:t> J. </a:t>
            </a:r>
            <a:r>
              <a:rPr lang="it-IT" sz="1050" i="1" dirty="0" err="1">
                <a:latin typeface="Calibri" panose="020F0502020204030204" pitchFamily="34" charset="0"/>
                <a:cs typeface="Calibri" panose="020F0502020204030204" pitchFamily="34" charset="0"/>
              </a:rPr>
              <a:t>Cathodoluminescence</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microscopy</a:t>
            </a:r>
            <a:r>
              <a:rPr lang="it-IT" sz="1050" i="1" dirty="0">
                <a:latin typeface="Calibri" panose="020F0502020204030204" pitchFamily="34" charset="0"/>
                <a:cs typeface="Calibri" panose="020F0502020204030204" pitchFamily="34" charset="0"/>
              </a:rPr>
              <a:t> and </a:t>
            </a:r>
            <a:r>
              <a:rPr lang="it-IT" sz="1050" i="1" dirty="0" err="1">
                <a:latin typeface="Calibri" panose="020F0502020204030204" pitchFamily="34" charset="0"/>
                <a:cs typeface="Calibri" panose="020F0502020204030204" pitchFamily="34" charset="0"/>
              </a:rPr>
              <a:t>petrographic</a:t>
            </a:r>
            <a:r>
              <a:rPr lang="it-IT" sz="1050" i="1" dirty="0">
                <a:latin typeface="Calibri" panose="020F0502020204030204" pitchFamily="34" charset="0"/>
                <a:cs typeface="Calibri" panose="020F0502020204030204" pitchFamily="34" charset="0"/>
              </a:rPr>
              <a:t> image </a:t>
            </a:r>
            <a:r>
              <a:rPr lang="it-IT" sz="1050" i="1" dirty="0" err="1">
                <a:latin typeface="Calibri" panose="020F0502020204030204" pitchFamily="34" charset="0"/>
                <a:cs typeface="Calibri" panose="020F0502020204030204" pitchFamily="34" charset="0"/>
              </a:rPr>
              <a:t>analysis</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aggregates</a:t>
            </a:r>
            <a:r>
              <a:rPr lang="it-IT" sz="1050" i="1" dirty="0">
                <a:latin typeface="Calibri" panose="020F0502020204030204" pitchFamily="34" charset="0"/>
                <a:cs typeface="Calibri" panose="020F0502020204030204" pitchFamily="34" charset="0"/>
              </a:rPr>
              <a:t> in concrete </a:t>
            </a:r>
            <a:r>
              <a:rPr lang="it-IT" sz="1050" i="1" dirty="0" err="1">
                <a:latin typeface="Calibri" panose="020F0502020204030204" pitchFamily="34" charset="0"/>
                <a:cs typeface="Calibri" panose="020F0502020204030204" pitchFamily="34" charset="0"/>
              </a:rPr>
              <a:t>pavements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affected</a:t>
            </a:r>
            <a:r>
              <a:rPr lang="it-IT" sz="1050" i="1" dirty="0">
                <a:latin typeface="Calibri" panose="020F0502020204030204" pitchFamily="34" charset="0"/>
                <a:cs typeface="Calibri" panose="020F0502020204030204" pitchFamily="34" charset="0"/>
              </a:rPr>
              <a:t> by </a:t>
            </a:r>
            <a:r>
              <a:rPr lang="it-IT" sz="1050" i="1" dirty="0" err="1">
                <a:latin typeface="Calibri" panose="020F0502020204030204" pitchFamily="34" charset="0"/>
                <a:cs typeface="Calibri" panose="020F0502020204030204" pitchFamily="34" charset="0"/>
              </a:rPr>
              <a:t>alkali</a:t>
            </a:r>
            <a:r>
              <a:rPr lang="it-IT" sz="1050" i="1" dirty="0">
                <a:latin typeface="Calibri" panose="020F0502020204030204" pitchFamily="34" charset="0"/>
                <a:cs typeface="Calibri" panose="020F0502020204030204" pitchFamily="34" charset="0"/>
              </a:rPr>
              <a:t>–</a:t>
            </a:r>
            <a:r>
              <a:rPr lang="it-IT" sz="1050" i="1" dirty="0" err="1">
                <a:latin typeface="Calibri" panose="020F0502020204030204" pitchFamily="34" charset="0"/>
                <a:cs typeface="Calibri" panose="020F0502020204030204" pitchFamily="34" charset="0"/>
              </a:rPr>
              <a:t>silica</a:t>
            </a:r>
            <a:r>
              <a:rPr lang="it-IT" sz="1050" i="1" dirty="0">
                <a:latin typeface="Calibri" panose="020F0502020204030204" pitchFamily="34" charset="0"/>
                <a:cs typeface="Calibri" panose="020F0502020204030204" pitchFamily="34" charset="0"/>
              </a:rPr>
              <a:t> reaction</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Mat</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Charact</a:t>
            </a:r>
            <a:r>
              <a:rPr lang="it-IT" sz="1050" dirty="0">
                <a:latin typeface="Calibri" panose="020F0502020204030204" pitchFamily="34" charset="0"/>
                <a:cs typeface="Calibri" panose="020F0502020204030204" pitchFamily="34" charset="0"/>
              </a:rPr>
              <a:t>., 2012, 65, </a:t>
            </a:r>
            <a:r>
              <a:rPr lang="it-IT" sz="1050" dirty="0" err="1">
                <a:latin typeface="Calibri" panose="020F0502020204030204" pitchFamily="34" charset="0"/>
                <a:cs typeface="Calibri" panose="020F0502020204030204" pitchFamily="34" charset="0"/>
              </a:rPr>
              <a:t>pp</a:t>
            </a:r>
            <a:r>
              <a:rPr lang="it-IT" sz="1050" dirty="0">
                <a:latin typeface="Calibri" panose="020F0502020204030204" pitchFamily="34" charset="0"/>
                <a:cs typeface="Calibri" panose="020F0502020204030204" pitchFamily="34" charset="0"/>
              </a:rPr>
              <a:t> 115-125.</a:t>
            </a:r>
          </a:p>
          <a:p>
            <a:pPr marL="171450" indent="-171450" algn="just">
              <a:buFont typeface="Arial" panose="020B0604020202020204" pitchFamily="34" charset="0"/>
              <a:buChar char="•"/>
            </a:pPr>
            <a:r>
              <a:rPr lang="it-IT" sz="1050" dirty="0" err="1">
                <a:latin typeface="Calibri" panose="020F0502020204030204" pitchFamily="34" charset="0"/>
                <a:cs typeface="Calibri" panose="020F0502020204030204" pitchFamily="34" charset="0"/>
              </a:rPr>
              <a:t>Vaitkevicius</a:t>
            </a:r>
            <a:r>
              <a:rPr lang="it-IT" sz="1050" dirty="0">
                <a:latin typeface="Calibri" panose="020F0502020204030204" pitchFamily="34" charset="0"/>
                <a:cs typeface="Calibri" panose="020F0502020204030204" pitchFamily="34" charset="0"/>
              </a:rPr>
              <a:t> V, </a:t>
            </a:r>
            <a:r>
              <a:rPr lang="it-IT" sz="1050" dirty="0" err="1">
                <a:latin typeface="Calibri" panose="020F0502020204030204" pitchFamily="34" charset="0"/>
                <a:cs typeface="Calibri" panose="020F0502020204030204" pitchFamily="34" charset="0"/>
              </a:rPr>
              <a:t>Serelis</a:t>
            </a:r>
            <a:r>
              <a:rPr lang="it-IT" sz="1050" dirty="0">
                <a:latin typeface="Calibri" panose="020F0502020204030204" pitchFamily="34" charset="0"/>
                <a:cs typeface="Calibri" panose="020F0502020204030204" pitchFamily="34" charset="0"/>
              </a:rPr>
              <a:t> E, </a:t>
            </a:r>
            <a:r>
              <a:rPr lang="it-IT" sz="1050" dirty="0" err="1">
                <a:latin typeface="Calibri" panose="020F0502020204030204" pitchFamily="34" charset="0"/>
                <a:cs typeface="Calibri" panose="020F0502020204030204" pitchFamily="34" charset="0"/>
              </a:rPr>
              <a:t>Hilbig</a:t>
            </a:r>
            <a:r>
              <a:rPr lang="it-IT" sz="1050" dirty="0">
                <a:latin typeface="Calibri" panose="020F0502020204030204" pitchFamily="34" charset="0"/>
                <a:cs typeface="Calibri" panose="020F0502020204030204" pitchFamily="34" charset="0"/>
              </a:rPr>
              <a:t> H. </a:t>
            </a:r>
            <a:r>
              <a:rPr lang="it-IT" sz="1050" i="1" dirty="0">
                <a:latin typeface="Calibri" panose="020F0502020204030204" pitchFamily="34" charset="0"/>
                <a:cs typeface="Calibri" panose="020F0502020204030204" pitchFamily="34" charset="0"/>
              </a:rPr>
              <a:t>The </a:t>
            </a:r>
            <a:r>
              <a:rPr lang="it-IT" sz="1050" i="1" dirty="0" err="1">
                <a:latin typeface="Calibri" panose="020F0502020204030204" pitchFamily="34" charset="0"/>
                <a:cs typeface="Calibri" panose="020F0502020204030204" pitchFamily="34" charset="0"/>
              </a:rPr>
              <a:t>effect</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glass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powder</a:t>
            </a:r>
            <a:r>
              <a:rPr lang="it-IT" sz="1050" i="1" dirty="0">
                <a:latin typeface="Calibri" panose="020F0502020204030204" pitchFamily="34" charset="0"/>
                <a:cs typeface="Calibri" panose="020F0502020204030204" pitchFamily="34" charset="0"/>
              </a:rPr>
              <a:t> on the </a:t>
            </a:r>
            <a:r>
              <a:rPr lang="it-IT" sz="1050" i="1" dirty="0" err="1">
                <a:latin typeface="Calibri" panose="020F0502020204030204" pitchFamily="34" charset="0"/>
                <a:cs typeface="Calibri" panose="020F0502020204030204" pitchFamily="34" charset="0"/>
              </a:rPr>
              <a:t>microstructure</a:t>
            </a:r>
            <a:r>
              <a:rPr lang="it-IT" sz="1050" i="1" dirty="0">
                <a:latin typeface="Calibri" panose="020F0502020204030204" pitchFamily="34" charset="0"/>
                <a:cs typeface="Calibri" panose="020F0502020204030204" pitchFamily="34" charset="0"/>
              </a:rPr>
              <a:t> of ultra-high performance concrete</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Constr</a:t>
            </a:r>
            <a:r>
              <a:rPr lang="it-IT" sz="1050" dirty="0">
                <a:latin typeface="Calibri" panose="020F0502020204030204" pitchFamily="34" charset="0"/>
                <a:cs typeface="Calibri" panose="020F0502020204030204" pitchFamily="34" charset="0"/>
              </a:rPr>
              <a:t>. Build. Mater., 2014, 68, pp. 102-109.</a:t>
            </a:r>
          </a:p>
          <a:p>
            <a:pPr marL="171450" indent="-171450" algn="just">
              <a:buFont typeface="Arial" panose="020B0604020202020204" pitchFamily="34" charset="0"/>
              <a:buChar char="•"/>
            </a:pPr>
            <a:r>
              <a:rPr lang="it-IT" sz="1050" dirty="0">
                <a:latin typeface="Calibri" panose="020F0502020204030204" pitchFamily="34" charset="0"/>
                <a:cs typeface="Calibri" panose="020F0502020204030204" pitchFamily="34" charset="0"/>
              </a:rPr>
              <a:t>Waste Framework Directive 2008/98/EC. Directive 2008/98/EC of the </a:t>
            </a:r>
            <a:r>
              <a:rPr lang="it-IT" sz="1050" dirty="0" err="1">
                <a:latin typeface="Calibri" panose="020F0502020204030204" pitchFamily="34" charset="0"/>
                <a:cs typeface="Calibri" panose="020F0502020204030204" pitchFamily="34" charset="0"/>
              </a:rPr>
              <a:t>European</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Parliament</a:t>
            </a:r>
            <a:r>
              <a:rPr lang="it-IT" sz="1050" dirty="0">
                <a:latin typeface="Calibri" panose="020F0502020204030204" pitchFamily="34" charset="0"/>
                <a:cs typeface="Calibri" panose="020F0502020204030204" pitchFamily="34" charset="0"/>
              </a:rPr>
              <a:t> and of the </a:t>
            </a:r>
            <a:r>
              <a:rPr lang="it-IT" sz="1050" dirty="0" err="1">
                <a:latin typeface="Calibri" panose="020F0502020204030204" pitchFamily="34" charset="0"/>
                <a:cs typeface="Calibri" panose="020F0502020204030204" pitchFamily="34" charset="0"/>
              </a:rPr>
              <a:t>Council</a:t>
            </a:r>
            <a:r>
              <a:rPr lang="it-IT" sz="1050" dirty="0">
                <a:latin typeface="Calibri" panose="020F0502020204030204" pitchFamily="34" charset="0"/>
                <a:cs typeface="Calibri" panose="020F0502020204030204" pitchFamily="34" charset="0"/>
              </a:rPr>
              <a:t> of 19 November 2008 on </a:t>
            </a:r>
            <a:r>
              <a:rPr lang="it-IT" sz="1050" dirty="0" err="1">
                <a:latin typeface="Calibri" panose="020F0502020204030204" pitchFamily="34" charset="0"/>
                <a:cs typeface="Calibri" panose="020F0502020204030204" pitchFamily="34" charset="0"/>
              </a:rPr>
              <a:t>waste</a:t>
            </a:r>
            <a:r>
              <a:rPr lang="it-IT" sz="1050" dirty="0">
                <a:latin typeface="Calibri" panose="020F0502020204030204" pitchFamily="34" charset="0"/>
                <a:cs typeface="Calibri" panose="020F0502020204030204" pitchFamily="34" charset="0"/>
              </a:rPr>
              <a:t> and </a:t>
            </a:r>
            <a:r>
              <a:rPr lang="it-IT" sz="1050" dirty="0" err="1">
                <a:latin typeface="Calibri" panose="020F0502020204030204" pitchFamily="34" charset="0"/>
                <a:cs typeface="Calibri" panose="020F0502020204030204" pitchFamily="34" charset="0"/>
              </a:rPr>
              <a:t>repealing</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certain</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Directives</a:t>
            </a:r>
            <a:r>
              <a:rPr lang="it-IT" sz="1050" dirty="0">
                <a:latin typeface="Calibri" panose="020F0502020204030204" pitchFamily="34" charset="0"/>
                <a:cs typeface="Calibri" panose="020F0502020204030204" pitchFamily="34" charset="0"/>
              </a:rPr>
              <a:t>.</a:t>
            </a:r>
          </a:p>
          <a:p>
            <a:pPr marL="171450" indent="-171450" algn="just">
              <a:buFont typeface="Arial" panose="020B0604020202020204" pitchFamily="34" charset="0"/>
              <a:buChar char="•"/>
            </a:pPr>
            <a:r>
              <a:rPr lang="it-IT" sz="1050" dirty="0">
                <a:latin typeface="Calibri" panose="020F0502020204030204" pitchFamily="34" charset="0"/>
                <a:cs typeface="Calibri" panose="020F0502020204030204" pitchFamily="34" charset="0"/>
              </a:rPr>
              <a:t>Yang H, Li Z, Rao M, </a:t>
            </a:r>
            <a:r>
              <a:rPr lang="it-IT" sz="1050" dirty="0" err="1">
                <a:latin typeface="Calibri" panose="020F0502020204030204" pitchFamily="34" charset="0"/>
                <a:cs typeface="Calibri" panose="020F0502020204030204" pitchFamily="34" charset="0"/>
              </a:rPr>
              <a:t>Shao</a:t>
            </a:r>
            <a:r>
              <a:rPr lang="it-IT" sz="1050" dirty="0">
                <a:latin typeface="Calibri" panose="020F0502020204030204" pitchFamily="34" charset="0"/>
                <a:cs typeface="Calibri" panose="020F0502020204030204" pitchFamily="34" charset="0"/>
              </a:rPr>
              <a:t> X. </a:t>
            </a:r>
            <a:r>
              <a:rPr lang="it-IT" sz="1050" i="1" dirty="0">
                <a:latin typeface="Calibri" panose="020F0502020204030204" pitchFamily="34" charset="0"/>
                <a:cs typeface="Calibri" panose="020F0502020204030204" pitchFamily="34" charset="0"/>
              </a:rPr>
              <a:t>Study on </a:t>
            </a:r>
            <a:r>
              <a:rPr lang="it-IT" sz="1050" i="1" dirty="0" err="1">
                <a:latin typeface="Calibri" panose="020F0502020204030204" pitchFamily="34" charset="0"/>
                <a:cs typeface="Calibri" panose="020F0502020204030204" pitchFamily="34" charset="0"/>
              </a:rPr>
              <a:t>Influence</a:t>
            </a:r>
            <a:r>
              <a:rPr lang="it-IT" sz="1050" i="1" dirty="0">
                <a:latin typeface="Calibri" panose="020F0502020204030204" pitchFamily="34" charset="0"/>
                <a:cs typeface="Calibri" panose="020F0502020204030204" pitchFamily="34" charset="0"/>
              </a:rPr>
              <a:t> of Aggregate Combination and </a:t>
            </a:r>
            <a:r>
              <a:rPr lang="it-IT" sz="1050" i="1" dirty="0" err="1">
                <a:latin typeface="Calibri" panose="020F0502020204030204" pitchFamily="34" charset="0"/>
                <a:cs typeface="Calibri" panose="020F0502020204030204" pitchFamily="34" charset="0"/>
              </a:rPr>
              <a:t>Inhibition</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Material</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Alkali-silica</a:t>
            </a:r>
            <a:r>
              <a:rPr lang="it-IT" sz="1050" i="1" dirty="0">
                <a:latin typeface="Calibri" panose="020F0502020204030204" pitchFamily="34" charset="0"/>
                <a:cs typeface="Calibri" panose="020F0502020204030204" pitchFamily="34" charset="0"/>
              </a:rPr>
              <a:t> Reaction in </a:t>
            </a:r>
            <a:r>
              <a:rPr lang="it-IT" sz="1050" i="1" dirty="0" err="1">
                <a:latin typeface="Calibri" panose="020F0502020204030204" pitchFamily="34" charset="0"/>
                <a:cs typeface="Calibri" panose="020F0502020204030204" pitchFamily="34" charset="0"/>
              </a:rPr>
              <a:t>Fully-Graded</a:t>
            </a:r>
            <a:r>
              <a:rPr lang="it-IT" sz="1050" i="1" dirty="0">
                <a:latin typeface="Calibri" panose="020F0502020204030204" pitchFamily="34" charset="0"/>
                <a:cs typeface="Calibri" panose="020F0502020204030204" pitchFamily="34" charset="0"/>
              </a:rPr>
              <a:t> Concrete</a:t>
            </a:r>
            <a:r>
              <a:rPr lang="it-IT" sz="1050" dirty="0">
                <a:latin typeface="Calibri" panose="020F0502020204030204" pitchFamily="34" charset="0"/>
                <a:cs typeface="Calibri" panose="020F0502020204030204" pitchFamily="34" charset="0"/>
              </a:rPr>
              <a:t>. </a:t>
            </a:r>
            <a:r>
              <a:rPr lang="it-IT" sz="1050" dirty="0" err="1">
                <a:latin typeface="Calibri" panose="020F0502020204030204" pitchFamily="34" charset="0"/>
                <a:cs typeface="Calibri" panose="020F0502020204030204" pitchFamily="34" charset="0"/>
              </a:rPr>
              <a:t>Material</a:t>
            </a:r>
            <a:r>
              <a:rPr lang="it-IT" sz="1050" dirty="0">
                <a:latin typeface="Calibri" panose="020F0502020204030204" pitchFamily="34" charset="0"/>
                <a:cs typeface="Calibri" panose="020F0502020204030204" pitchFamily="34" charset="0"/>
              </a:rPr>
              <a:t> Science, 2020, 26 (3).</a:t>
            </a:r>
          </a:p>
          <a:p>
            <a:pPr marL="171450" indent="-171450" algn="just">
              <a:buFont typeface="Arial" panose="020B0604020202020204" pitchFamily="34" charset="0"/>
              <a:buChar char="•"/>
            </a:pPr>
            <a:r>
              <a:rPr lang="it-IT" sz="1050" dirty="0">
                <a:latin typeface="Calibri" panose="020F0502020204030204" pitchFamily="34" charset="0"/>
                <a:cs typeface="Calibri" panose="020F0502020204030204" pitchFamily="34" charset="0"/>
              </a:rPr>
              <a:t>Zhao S., Fan J., </a:t>
            </a:r>
            <a:r>
              <a:rPr lang="it-IT" sz="1050" dirty="0" err="1">
                <a:latin typeface="Calibri" panose="020F0502020204030204" pitchFamily="34" charset="0"/>
                <a:cs typeface="Calibri" panose="020F0502020204030204" pitchFamily="34" charset="0"/>
              </a:rPr>
              <a:t>Sun</a:t>
            </a:r>
            <a:r>
              <a:rPr lang="it-IT" sz="1050" dirty="0">
                <a:latin typeface="Calibri" panose="020F0502020204030204" pitchFamily="34" charset="0"/>
                <a:cs typeface="Calibri" panose="020F0502020204030204" pitchFamily="34" charset="0"/>
              </a:rPr>
              <a:t> W. </a:t>
            </a:r>
            <a:r>
              <a:rPr lang="it-IT" sz="1050" i="1" dirty="0" err="1">
                <a:latin typeface="Calibri" panose="020F0502020204030204" pitchFamily="34" charset="0"/>
                <a:cs typeface="Calibri" panose="020F0502020204030204" pitchFamily="34" charset="0"/>
              </a:rPr>
              <a:t>Utilization</a:t>
            </a:r>
            <a:r>
              <a:rPr lang="it-IT" sz="1050" i="1" dirty="0">
                <a:latin typeface="Calibri" panose="020F0502020204030204" pitchFamily="34" charset="0"/>
                <a:cs typeface="Calibri" panose="020F0502020204030204" pitchFamily="34" charset="0"/>
              </a:rPr>
              <a:t> of </a:t>
            </a:r>
            <a:r>
              <a:rPr lang="it-IT" sz="1050" i="1" dirty="0" err="1">
                <a:latin typeface="Calibri" panose="020F0502020204030204" pitchFamily="34" charset="0"/>
                <a:cs typeface="Calibri" panose="020F0502020204030204" pitchFamily="34" charset="0"/>
              </a:rPr>
              <a:t>iron</a:t>
            </a:r>
            <a:r>
              <a:rPr lang="it-IT" sz="1050" i="1" dirty="0">
                <a:latin typeface="Calibri" panose="020F0502020204030204" pitchFamily="34" charset="0"/>
                <a:cs typeface="Calibri" panose="020F0502020204030204" pitchFamily="34" charset="0"/>
              </a:rPr>
              <a:t> ore </a:t>
            </a:r>
            <a:r>
              <a:rPr lang="it-IT" sz="1050" i="1" dirty="0" err="1">
                <a:latin typeface="Calibri" panose="020F0502020204030204" pitchFamily="34" charset="0"/>
                <a:cs typeface="Calibri" panose="020F0502020204030204" pitchFamily="34" charset="0"/>
              </a:rPr>
              <a:t>tailings</a:t>
            </a:r>
            <a:r>
              <a:rPr lang="it-IT" sz="1050" i="1" dirty="0">
                <a:latin typeface="Calibri" panose="020F0502020204030204" pitchFamily="34" charset="0"/>
                <a:cs typeface="Calibri" panose="020F0502020204030204" pitchFamily="34" charset="0"/>
              </a:rPr>
              <a:t> </a:t>
            </a:r>
            <a:r>
              <a:rPr lang="it-IT" sz="1050" i="1" dirty="0" err="1">
                <a:latin typeface="Calibri" panose="020F0502020204030204" pitchFamily="34" charset="0"/>
                <a:cs typeface="Calibri" panose="020F0502020204030204" pitchFamily="34" charset="0"/>
              </a:rPr>
              <a:t>as</a:t>
            </a:r>
            <a:r>
              <a:rPr lang="it-IT" sz="1050" i="1" dirty="0">
                <a:latin typeface="Calibri" panose="020F0502020204030204" pitchFamily="34" charset="0"/>
                <a:cs typeface="Calibri" panose="020F0502020204030204" pitchFamily="34" charset="0"/>
              </a:rPr>
              <a:t> fine aggregate in ultra-high performance concrete </a:t>
            </a:r>
            <a:r>
              <a:rPr lang="it-IT" sz="1050" dirty="0">
                <a:latin typeface="Calibri" panose="020F0502020204030204" pitchFamily="34" charset="0"/>
                <a:cs typeface="Calibri" panose="020F0502020204030204" pitchFamily="34" charset="0"/>
              </a:rPr>
              <a:t>J. </a:t>
            </a:r>
            <a:r>
              <a:rPr lang="it-IT" sz="1050" dirty="0" err="1">
                <a:latin typeface="Calibri" panose="020F0502020204030204" pitchFamily="34" charset="0"/>
                <a:cs typeface="Calibri" panose="020F0502020204030204" pitchFamily="34" charset="0"/>
              </a:rPr>
              <a:t>Constr</a:t>
            </a:r>
            <a:r>
              <a:rPr lang="it-IT" sz="1050" dirty="0">
                <a:latin typeface="Calibri" panose="020F0502020204030204" pitchFamily="34" charset="0"/>
                <a:cs typeface="Calibri" panose="020F0502020204030204" pitchFamily="34" charset="0"/>
              </a:rPr>
              <a:t>. Build. Mater., 2014, 50, pp. 540-548</a:t>
            </a:r>
          </a:p>
        </p:txBody>
      </p:sp>
      <p:pic>
        <p:nvPicPr>
          <p:cNvPr id="6" name="Picture 20">
            <a:extLst>
              <a:ext uri="{FF2B5EF4-FFF2-40B4-BE49-F238E27FC236}">
                <a16:creationId xmlns:a16="http://schemas.microsoft.com/office/drawing/2014/main" id="{4539D3F4-86A3-442A-83C6-735C8E001A29}"/>
              </a:ext>
            </a:extLst>
          </p:cNvPr>
          <p:cNvPicPr>
            <a:picLocks noChangeAspect="1"/>
          </p:cNvPicPr>
          <p:nvPr/>
        </p:nvPicPr>
        <p:blipFill>
          <a:blip r:embed="rId2"/>
          <a:stretch>
            <a:fillRect/>
          </a:stretch>
        </p:blipFill>
        <p:spPr>
          <a:xfrm>
            <a:off x="10290461" y="84271"/>
            <a:ext cx="1848396" cy="779444"/>
          </a:xfrm>
          <a:prstGeom prst="rect">
            <a:avLst/>
          </a:prstGeom>
        </p:spPr>
      </p:pic>
      <p:pic>
        <p:nvPicPr>
          <p:cNvPr id="7" name="Imagem 1">
            <a:extLst>
              <a:ext uri="{FF2B5EF4-FFF2-40B4-BE49-F238E27FC236}">
                <a16:creationId xmlns:a16="http://schemas.microsoft.com/office/drawing/2014/main" id="{AE35F08A-A4A4-4B5E-B714-2515A75E5F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122" y="86373"/>
            <a:ext cx="1994520" cy="682773"/>
          </a:xfrm>
          <a:prstGeom prst="rect">
            <a:avLst/>
          </a:prstGeom>
        </p:spPr>
      </p:pic>
      <p:sp>
        <p:nvSpPr>
          <p:cNvPr id="8" name="CasellaDiTesto 7">
            <a:extLst>
              <a:ext uri="{FF2B5EF4-FFF2-40B4-BE49-F238E27FC236}">
                <a16:creationId xmlns:a16="http://schemas.microsoft.com/office/drawing/2014/main" id="{AAC0F857-B527-4A2B-A338-2F6F5580A10C}"/>
              </a:ext>
            </a:extLst>
          </p:cNvPr>
          <p:cNvSpPr txBox="1"/>
          <p:nvPr/>
        </p:nvSpPr>
        <p:spPr>
          <a:xfrm>
            <a:off x="2178733" y="4487594"/>
            <a:ext cx="7852534" cy="830997"/>
          </a:xfrm>
          <a:prstGeom prst="rect">
            <a:avLst/>
          </a:prstGeom>
          <a:noFill/>
        </p:spPr>
        <p:txBody>
          <a:bodyPr wrap="none" rtlCol="0">
            <a:spAutoFit/>
          </a:bodyPr>
          <a:lstStyle/>
          <a:p>
            <a:r>
              <a:rPr lang="it-IT" sz="48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THANK FOR YOUR ATTENTION</a:t>
            </a:r>
          </a:p>
        </p:txBody>
      </p:sp>
      <p:sp>
        <p:nvSpPr>
          <p:cNvPr id="10" name="CasellaDiTesto 9">
            <a:extLst>
              <a:ext uri="{FF2B5EF4-FFF2-40B4-BE49-F238E27FC236}">
                <a16:creationId xmlns:a16="http://schemas.microsoft.com/office/drawing/2014/main" id="{2F02901E-18A9-4CF4-A40E-D7942902A976}"/>
              </a:ext>
            </a:extLst>
          </p:cNvPr>
          <p:cNvSpPr txBox="1"/>
          <p:nvPr/>
        </p:nvSpPr>
        <p:spPr>
          <a:xfrm>
            <a:off x="343873" y="6059447"/>
            <a:ext cx="3677738" cy="369332"/>
          </a:xfrm>
          <a:prstGeom prst="rect">
            <a:avLst/>
          </a:prstGeom>
          <a:noFill/>
        </p:spPr>
        <p:txBody>
          <a:bodyPr wrap="none" rtlCol="0">
            <a:spAutoFit/>
          </a:bodyPr>
          <a:lstStyle/>
          <a:p>
            <a:r>
              <a:rPr lang="it-IT" dirty="0">
                <a:solidFill>
                  <a:srgbClr val="002060"/>
                </a:solidFill>
                <a:latin typeface="Calibri" panose="020F0502020204030204" pitchFamily="34" charset="0"/>
                <a:cs typeface="Calibri" panose="020F0502020204030204" pitchFamily="34" charset="0"/>
              </a:rPr>
              <a:t>* </a:t>
            </a:r>
            <a:r>
              <a:rPr lang="it-IT" u="sng" dirty="0">
                <a:solidFill>
                  <a:srgbClr val="002060"/>
                </a:solidFill>
                <a:latin typeface="Calibri" panose="020F0502020204030204" pitchFamily="34" charset="0"/>
                <a:cs typeface="Calibri" panose="020F0502020204030204" pitchFamily="34" charset="0"/>
              </a:rPr>
              <a:t>Elena Marrocchino</a:t>
            </a:r>
            <a:r>
              <a:rPr lang="it-IT" dirty="0">
                <a:solidFill>
                  <a:srgbClr val="002060"/>
                </a:solidFill>
                <a:latin typeface="Calibri" panose="020F0502020204030204" pitchFamily="34" charset="0"/>
                <a:cs typeface="Calibri" panose="020F0502020204030204" pitchFamily="34" charset="0"/>
              </a:rPr>
              <a:t> mrrlne@unife.it</a:t>
            </a:r>
          </a:p>
        </p:txBody>
      </p:sp>
      <p:sp>
        <p:nvSpPr>
          <p:cNvPr id="11" name="Rettangolo 10">
            <a:extLst>
              <a:ext uri="{FF2B5EF4-FFF2-40B4-BE49-F238E27FC236}">
                <a16:creationId xmlns:a16="http://schemas.microsoft.com/office/drawing/2014/main" id="{A4A235EE-950E-4C41-A989-F8563FE5827C}"/>
              </a:ext>
            </a:extLst>
          </p:cNvPr>
          <p:cNvSpPr/>
          <p:nvPr/>
        </p:nvSpPr>
        <p:spPr>
          <a:xfrm>
            <a:off x="4440700" y="6059447"/>
            <a:ext cx="6096000" cy="369332"/>
          </a:xfrm>
          <a:prstGeom prst="rect">
            <a:avLst/>
          </a:prstGeom>
        </p:spPr>
        <p:txBody>
          <a:bodyPr>
            <a:spAutoFit/>
          </a:bodyPr>
          <a:lstStyle/>
          <a:p>
            <a:pPr algn="ctr"/>
            <a:r>
              <a:rPr lang="en-US" dirty="0">
                <a:solidFill>
                  <a:srgbClr val="002060"/>
                </a:solidFill>
                <a:latin typeface="Calibri" panose="020F0502020204030204" pitchFamily="34" charset="0"/>
                <a:cs typeface="Calibri" panose="020F0502020204030204" pitchFamily="34" charset="0"/>
              </a:rPr>
              <a:t>Department of Physics and Earth Sciences, University of Ferrara</a:t>
            </a:r>
            <a:endParaRPr lang="it-IT" dirty="0">
              <a:solidFill>
                <a:srgbClr val="002060"/>
              </a:solidFill>
              <a:latin typeface="Calibri" panose="020F0502020204030204" pitchFamily="34" charset="0"/>
              <a:cs typeface="Calibri" panose="020F0502020204030204" pitchFamily="34" charset="0"/>
            </a:endParaRPr>
          </a:p>
        </p:txBody>
      </p:sp>
      <p:pic>
        <p:nvPicPr>
          <p:cNvPr id="13" name="Imagem 11">
            <a:extLst>
              <a:ext uri="{FF2B5EF4-FFF2-40B4-BE49-F238E27FC236}">
                <a16:creationId xmlns:a16="http://schemas.microsoft.com/office/drawing/2014/main" id="{291C7B17-238B-4AE9-A1A2-D9894AC8E443}"/>
              </a:ext>
            </a:extLst>
          </p:cNvPr>
          <p:cNvPicPr>
            <a:picLocks noChangeAspect="1"/>
          </p:cNvPicPr>
          <p:nvPr/>
        </p:nvPicPr>
        <p:blipFill>
          <a:blip r:embed="rId4"/>
          <a:stretch>
            <a:fillRect/>
          </a:stretch>
        </p:blipFill>
        <p:spPr>
          <a:xfrm>
            <a:off x="10903174" y="6438420"/>
            <a:ext cx="969348" cy="335309"/>
          </a:xfrm>
          <a:prstGeom prst="rect">
            <a:avLst/>
          </a:prstGeom>
        </p:spPr>
      </p:pic>
    </p:spTree>
    <p:extLst>
      <p:ext uri="{BB962C8B-B14F-4D97-AF65-F5344CB8AC3E}">
        <p14:creationId xmlns:p14="http://schemas.microsoft.com/office/powerpoint/2010/main" val="3609859705"/>
      </p:ext>
    </p:extLst>
  </p:cSld>
  <p:clrMapOvr>
    <a:masterClrMapping/>
  </p:clrMapOvr>
</p:sld>
</file>

<file path=ppt/theme/theme1.xml><?xml version="1.0" encoding="utf-8"?>
<a:theme xmlns:a="http://schemas.openxmlformats.org/drawingml/2006/main" name="Pacco">
  <a:themeElements>
    <a:clrScheme name="Pacco">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cco">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cco">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1205</TotalTime>
  <Words>1761</Words>
  <Application>Microsoft Office PowerPoint</Application>
  <PresentationFormat>Widescreen</PresentationFormat>
  <Paragraphs>150</Paragraphs>
  <Slides>9</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9</vt:i4>
      </vt:variant>
    </vt:vector>
  </HeadingPairs>
  <TitlesOfParts>
    <vt:vector size="14" baseType="lpstr">
      <vt:lpstr>Arial</vt:lpstr>
      <vt:lpstr>Calibri</vt:lpstr>
      <vt:lpstr>Gill Sans MT</vt:lpstr>
      <vt:lpstr>Times New Roman</vt:lpstr>
      <vt:lpstr>Pacco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Degradation of concrete with glass enriched recycled aggregate used to flooring an industrial warehouse in Italy</dc:title>
  <dc:creator>Elena Marrocchino</dc:creator>
  <cp:lastModifiedBy>Elena Marrocchino</cp:lastModifiedBy>
  <cp:revision>77</cp:revision>
  <dcterms:created xsi:type="dcterms:W3CDTF">2020-04-29T08:21:35Z</dcterms:created>
  <dcterms:modified xsi:type="dcterms:W3CDTF">2020-05-03T08:58:55Z</dcterms:modified>
</cp:coreProperties>
</file>