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30" r:id="rId2"/>
    <p:sldId id="312" r:id="rId3"/>
    <p:sldId id="304" r:id="rId4"/>
    <p:sldId id="329" r:id="rId5"/>
    <p:sldId id="305" r:id="rId6"/>
    <p:sldId id="308" r:id="rId7"/>
    <p:sldId id="276" r:id="rId8"/>
    <p:sldId id="313" r:id="rId9"/>
    <p:sldId id="277" r:id="rId10"/>
    <p:sldId id="283" r:id="rId11"/>
    <p:sldId id="284" r:id="rId12"/>
    <p:sldId id="309" r:id="rId13"/>
    <p:sldId id="278" r:id="rId14"/>
    <p:sldId id="300" r:id="rId15"/>
    <p:sldId id="328" r:id="rId16"/>
    <p:sldId id="316" r:id="rId17"/>
    <p:sldId id="311" r:id="rId18"/>
    <p:sldId id="296" r:id="rId19"/>
    <p:sldId id="314" r:id="rId20"/>
    <p:sldId id="315" r:id="rId21"/>
    <p:sldId id="281" r:id="rId22"/>
    <p:sldId id="258" r:id="rId23"/>
    <p:sldId id="259" r:id="rId24"/>
    <p:sldId id="285" r:id="rId25"/>
    <p:sldId id="289" r:id="rId26"/>
    <p:sldId id="290" r:id="rId27"/>
    <p:sldId id="287" r:id="rId28"/>
    <p:sldId id="292" r:id="rId29"/>
    <p:sldId id="257" r:id="rId30"/>
    <p:sldId id="323" r:id="rId31"/>
    <p:sldId id="319" r:id="rId32"/>
    <p:sldId id="260" r:id="rId33"/>
    <p:sldId id="261" r:id="rId34"/>
    <p:sldId id="262" r:id="rId35"/>
    <p:sldId id="301" r:id="rId36"/>
    <p:sldId id="32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139" autoAdjust="0"/>
  </p:normalViewPr>
  <p:slideViewPr>
    <p:cSldViewPr>
      <p:cViewPr varScale="1">
        <p:scale>
          <a:sx n="69" d="100"/>
          <a:sy n="69" d="100"/>
        </p:scale>
        <p:origin x="142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3F0422-6500-4C7D-BAFA-B4188AAD14C2}" type="datetimeFigureOut">
              <a:rPr lang="en-US" smtClean="0"/>
              <a:t>4/29/2020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9DDB6E-97BA-4B9D-8B8C-AAA2676A9CE2}" type="slidenum">
              <a:rPr lang="en-US" smtClean="0"/>
              <a:t>‹#›</a:t>
            </a:fld>
            <a:endParaRPr lang="en-US"/>
          </a:p>
        </p:txBody>
      </p:sp>
    </p:spTree>
    <p:extLst>
      <p:ext uri="{BB962C8B-B14F-4D97-AF65-F5344CB8AC3E}">
        <p14:creationId xmlns:p14="http://schemas.microsoft.com/office/powerpoint/2010/main" val="295997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DDB6E-97BA-4B9D-8B8C-AAA2676A9CE2}" type="slidenum">
              <a:rPr lang="en-US" smtClean="0"/>
              <a:t>27</a:t>
            </a:fld>
            <a:endParaRPr lang="en-US"/>
          </a:p>
        </p:txBody>
      </p:sp>
    </p:spTree>
    <p:extLst>
      <p:ext uri="{BB962C8B-B14F-4D97-AF65-F5344CB8AC3E}">
        <p14:creationId xmlns:p14="http://schemas.microsoft.com/office/powerpoint/2010/main" val="436105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4BE74EB-7FF1-44F7-A151-700270780ABD}" type="datetime1">
              <a:rPr lang="en-US" smtClean="0"/>
              <a:t>4/29/2020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E0467AC-CD79-4481-88C5-A55F7C8A789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B58B76-F2C6-495E-BE9A-0263B6196A74}" type="datetime1">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67AC-CD79-4481-88C5-A55F7C8A789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4D62E85-D98D-4AAC-A09A-8E9F6AFF6EF9}" type="datetime1">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67AC-CD79-4481-88C5-A55F7C8A789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9887F0-2D0D-4622-B1DA-F95DB042428C}" type="datetime1">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67AC-CD79-4481-88C5-A55F7C8A7890}" type="slidenum">
              <a:rPr lang="en-US" smtClean="0"/>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F7DE308-D151-4DEC-813E-C506D7EDA382}" type="datetime1">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67AC-CD79-4481-88C5-A55F7C8A7890}"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5A1437-FFB7-4BD4-92B4-282E2562CA59}" type="datetime1">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467AC-CD79-4481-88C5-A55F7C8A7890}" type="slidenum">
              <a:rPr lang="en-US" smtClean="0"/>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29A2690-5A1F-4057-A900-57D5B57C7412}" type="datetime1">
              <a:rPr lang="en-US" smtClean="0"/>
              <a:t>4/29/2020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467AC-CD79-4481-88C5-A55F7C8A789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4B872B-2475-440B-BE8C-33D5BEAAEFBC}" type="datetime1">
              <a:rPr lang="en-US" smtClean="0"/>
              <a:t>4/29/2020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467AC-CD79-4481-88C5-A55F7C8A7890}" type="slidenum">
              <a:rPr lang="en-US" smtClean="0"/>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84103-7733-4461-97C1-A43F3F8A5121}" type="datetime1">
              <a:rPr lang="en-US" smtClean="0"/>
              <a:t>4/29/2020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467AC-CD79-4481-88C5-A55F7C8A789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8B6586C0-CC68-417E-87D9-FC5BE31DDE68}" type="datetime1">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467AC-CD79-4481-88C5-A55F7C8A789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23F13FD-93C6-4547-8A01-8CE0BE3AA3D7}" type="datetime1">
              <a:rPr lang="en-US" smtClean="0"/>
              <a:t>4/29/2020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E0467AC-CD79-4481-88C5-A55F7C8A7890}"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7C31314-FE91-44B9-A6C8-7CB5A202DCF6}" type="datetime1">
              <a:rPr lang="en-US" smtClean="0"/>
              <a:t>4/29/2020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E0467AC-CD79-4481-88C5-A55F7C8A789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0467AC-CD79-4481-88C5-A55F7C8A7890}" type="slidenum">
              <a:rPr lang="en-US" smtClean="0"/>
              <a:t>1</a:t>
            </a:fld>
            <a:endParaRPr lang="en-US"/>
          </a:p>
        </p:txBody>
      </p:sp>
      <p:sp>
        <p:nvSpPr>
          <p:cNvPr id="6" name="Content Placeholder 1"/>
          <p:cNvSpPr txBox="1">
            <a:spLocks/>
          </p:cNvSpPr>
          <p:nvPr/>
        </p:nvSpPr>
        <p:spPr>
          <a:xfrm>
            <a:off x="-26276" y="1295400"/>
            <a:ext cx="9144000" cy="16002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Font typeface="Wingdings 3"/>
              <a:buNone/>
            </a:pPr>
            <a:r>
              <a:rPr lang="en-US" sz="2600" b="1" dirty="0" smtClean="0">
                <a:solidFill>
                  <a:srgbClr val="0000CC"/>
                </a:solidFill>
                <a:latin typeface="Lucida Sans" pitchFamily="34" charset="0"/>
                <a:cs typeface="Times New Roman" pitchFamily="18" charset="0"/>
              </a:rPr>
              <a:t>Study on the correlation between meteorological and agricultural drought based on drought indices in semi-arid area</a:t>
            </a:r>
            <a:endParaRPr lang="en-US" sz="2600" b="1" dirty="0">
              <a:solidFill>
                <a:srgbClr val="0000CC"/>
              </a:solidFill>
              <a:latin typeface="Lucida Sans" pitchFamily="34" charset="0"/>
              <a:cs typeface="Times New Roman" pitchFamily="18" charset="0"/>
            </a:endParaRPr>
          </a:p>
        </p:txBody>
      </p:sp>
      <p:sp>
        <p:nvSpPr>
          <p:cNvPr id="7" name="TextBox 6"/>
          <p:cNvSpPr txBox="1"/>
          <p:nvPr/>
        </p:nvSpPr>
        <p:spPr>
          <a:xfrm>
            <a:off x="457200" y="3550384"/>
            <a:ext cx="6248400" cy="1323439"/>
          </a:xfrm>
          <a:prstGeom prst="rect">
            <a:avLst/>
          </a:prstGeom>
          <a:noFill/>
        </p:spPr>
        <p:txBody>
          <a:bodyPr wrap="square" rtlCol="0">
            <a:spAutoFit/>
          </a:bodyPr>
          <a:lstStyle/>
          <a:p>
            <a:r>
              <a:rPr lang="en-US" sz="2000" b="1" dirty="0">
                <a:solidFill>
                  <a:srgbClr val="0000CC"/>
                </a:solidFill>
                <a:latin typeface="Times New Roman" pitchFamily="18" charset="0"/>
                <a:cs typeface="Times New Roman" pitchFamily="18" charset="0"/>
              </a:rPr>
              <a:t> </a:t>
            </a:r>
          </a:p>
          <a:p>
            <a:r>
              <a:rPr lang="en-US" sz="2000" dirty="0" err="1">
                <a:solidFill>
                  <a:srgbClr val="0000CC"/>
                </a:solidFill>
                <a:latin typeface="Times New Roman" pitchFamily="18" charset="0"/>
                <a:cs typeface="Times New Roman" pitchFamily="18" charset="0"/>
              </a:rPr>
              <a:t>Ruja</a:t>
            </a:r>
            <a:r>
              <a:rPr lang="en-US" sz="2000" dirty="0">
                <a:solidFill>
                  <a:srgbClr val="0000CC"/>
                </a:solidFill>
                <a:latin typeface="Times New Roman" pitchFamily="18" charset="0"/>
                <a:cs typeface="Times New Roman" pitchFamily="18" charset="0"/>
              </a:rPr>
              <a:t> </a:t>
            </a:r>
            <a:r>
              <a:rPr lang="en-US" sz="2000" dirty="0" err="1" smtClean="0">
                <a:solidFill>
                  <a:srgbClr val="0000CC"/>
                </a:solidFill>
                <a:latin typeface="Times New Roman" pitchFamily="18" charset="0"/>
                <a:cs typeface="Times New Roman" pitchFamily="18" charset="0"/>
              </a:rPr>
              <a:t>Mansorian</a:t>
            </a:r>
            <a:r>
              <a:rPr lang="en-US" sz="2000" dirty="0" smtClean="0">
                <a:solidFill>
                  <a:srgbClr val="0000CC"/>
                </a:solidFill>
                <a:latin typeface="Times New Roman" pitchFamily="18" charset="0"/>
                <a:cs typeface="Times New Roman" pitchFamily="18" charset="0"/>
              </a:rPr>
              <a:t>, </a:t>
            </a:r>
            <a:r>
              <a:rPr lang="de-DE" sz="2000" dirty="0" smtClean="0">
                <a:solidFill>
                  <a:srgbClr val="0000CC"/>
                </a:solidFill>
                <a:latin typeface="Times New Roman" pitchFamily="18" charset="0"/>
                <a:cs typeface="Times New Roman" pitchFamily="18" charset="0"/>
              </a:rPr>
              <a:t>Mohammad Zare, Guy Schumann</a:t>
            </a:r>
            <a:endParaRPr lang="en-US" sz="2000" dirty="0">
              <a:solidFill>
                <a:srgbClr val="0000CC"/>
              </a:solidFill>
              <a:latin typeface="Times New Roman" pitchFamily="18" charset="0"/>
              <a:cs typeface="Times New Roman" pitchFamily="18" charset="0"/>
            </a:endParaRPr>
          </a:p>
          <a:p>
            <a:r>
              <a:rPr lang="en-US" sz="2000" smtClean="0">
                <a:solidFill>
                  <a:srgbClr val="0000CC"/>
                </a:solidFill>
                <a:latin typeface="Times New Roman" pitchFamily="18" charset="0"/>
                <a:cs typeface="Times New Roman" pitchFamily="18" charset="0"/>
              </a:rPr>
              <a:t>May </a:t>
            </a:r>
            <a:r>
              <a:rPr lang="en-US" sz="2000" dirty="0" smtClean="0">
                <a:solidFill>
                  <a:srgbClr val="0000CC"/>
                </a:solidFill>
                <a:latin typeface="Times New Roman" pitchFamily="18" charset="0"/>
                <a:cs typeface="Times New Roman" pitchFamily="18" charset="0"/>
              </a:rPr>
              <a:t>2020</a:t>
            </a:r>
          </a:p>
          <a:p>
            <a:endParaRPr lang="en-US" sz="2000" b="1" dirty="0">
              <a:solidFill>
                <a:srgbClr val="0000CC"/>
              </a:solidFill>
            </a:endParaRPr>
          </a:p>
        </p:txBody>
      </p:sp>
      <p:sp>
        <p:nvSpPr>
          <p:cNvPr id="8" name="TextBox 7"/>
          <p:cNvSpPr txBox="1"/>
          <p:nvPr/>
        </p:nvSpPr>
        <p:spPr>
          <a:xfrm>
            <a:off x="18393" y="6596390"/>
            <a:ext cx="5001690" cy="261610"/>
          </a:xfrm>
          <a:prstGeom prst="rect">
            <a:avLst/>
          </a:prstGeom>
          <a:noFill/>
        </p:spPr>
        <p:txBody>
          <a:bodyPr wrap="none" rtlCol="0">
            <a:spAutoFit/>
          </a:bodyPr>
          <a:lstStyle/>
          <a:p>
            <a:r>
              <a:rPr lang="en-US" sz="1100" dirty="0" err="1">
                <a:latin typeface="Times New Roman" pitchFamily="18" charset="0"/>
                <a:cs typeface="Times New Roman" pitchFamily="18" charset="0"/>
              </a:rPr>
              <a:t>From:http</a:t>
            </a:r>
            <a:r>
              <a:rPr lang="en-US" sz="1100" dirty="0">
                <a:latin typeface="Times New Roman" pitchFamily="18" charset="0"/>
                <a:cs typeface="Times New Roman" pitchFamily="18" charset="0"/>
              </a:rPr>
              <a:t>://www.wisegeek.com/what-are-the-different-types-of-xeriscape-plants.htm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3" y="1"/>
            <a:ext cx="2343807" cy="1076310"/>
          </a:xfrm>
          <a:prstGeom prst="rect">
            <a:avLst/>
          </a:prstGeom>
        </p:spPr>
      </p:pic>
    </p:spTree>
    <p:extLst>
      <p:ext uri="{BB962C8B-B14F-4D97-AF65-F5344CB8AC3E}">
        <p14:creationId xmlns:p14="http://schemas.microsoft.com/office/powerpoint/2010/main" val="3532700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317" t="32327" r="35538" b="22629"/>
          <a:stretch/>
        </p:blipFill>
        <p:spPr bwMode="auto">
          <a:xfrm>
            <a:off x="152400" y="1506057"/>
            <a:ext cx="4028090" cy="532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45092" y="88645"/>
            <a:ext cx="4191000" cy="1569660"/>
          </a:xfrm>
          <a:prstGeom prst="rect">
            <a:avLst/>
          </a:prstGeom>
          <a:noFill/>
        </p:spPr>
        <p:txBody>
          <a:bodyPr wrap="square" rtlCol="0">
            <a:spAutoFit/>
          </a:bodyPr>
          <a:lstStyle/>
          <a:p>
            <a:r>
              <a:rPr lang="en-US" sz="2400" dirty="0" smtClean="0">
                <a:latin typeface="Times New Roman" pitchFamily="18" charset="0"/>
                <a:cs typeface="Times New Roman" pitchFamily="18" charset="0"/>
              </a:rPr>
              <a:t>Min elevation:1108 m </a:t>
            </a:r>
            <a:r>
              <a:rPr lang="en-US" sz="2400" dirty="0" err="1" smtClean="0">
                <a:latin typeface="Times New Roman" pitchFamily="18" charset="0"/>
                <a:cs typeface="Times New Roman" pitchFamily="18" charset="0"/>
              </a:rPr>
              <a:t>a.s.l</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Mean elevation: 1545 m </a:t>
            </a:r>
            <a:r>
              <a:rPr lang="en-US" sz="2400" dirty="0" err="1" smtClean="0">
                <a:latin typeface="Times New Roman" pitchFamily="18" charset="0"/>
                <a:cs typeface="Times New Roman" pitchFamily="18" charset="0"/>
              </a:rPr>
              <a:t>a.s.l</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Max elevation:3350 m </a:t>
            </a:r>
            <a:r>
              <a:rPr lang="en-US" sz="2400" dirty="0" err="1" smtClean="0">
                <a:latin typeface="Times New Roman" pitchFamily="18" charset="0"/>
                <a:cs typeface="Times New Roman" pitchFamily="18" charset="0"/>
              </a:rPr>
              <a:t>a.s.l</a:t>
            </a:r>
            <a:r>
              <a:rPr lang="en-US" sz="2400" dirty="0" smtClean="0">
                <a:latin typeface="Times New Roman" pitchFamily="18" charset="0"/>
                <a:cs typeface="Times New Roman" pitchFamily="18" charset="0"/>
              </a:rPr>
              <a:t>.</a:t>
            </a:r>
          </a:p>
          <a:p>
            <a:endParaRPr lang="en-US" sz="2400"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04" t="29956" r="35072" b="20583"/>
          <a:stretch/>
        </p:blipFill>
        <p:spPr bwMode="auto">
          <a:xfrm>
            <a:off x="5181600" y="1658305"/>
            <a:ext cx="3581523" cy="502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E0467AC-CD79-4481-88C5-A55F7C8A7890}" type="slidenum">
              <a:rPr lang="en-US" smtClean="0"/>
              <a:t>10</a:t>
            </a:fld>
            <a:endParaRPr lang="en-US"/>
          </a:p>
        </p:txBody>
      </p:sp>
    </p:spTree>
    <p:extLst>
      <p:ext uri="{BB962C8B-B14F-4D97-AF65-F5344CB8AC3E}">
        <p14:creationId xmlns:p14="http://schemas.microsoft.com/office/powerpoint/2010/main" val="509981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gn="just"/>
            <a:r>
              <a:rPr lang="en-US" sz="2400" dirty="0" smtClean="0">
                <a:latin typeface="Times New Roman" pitchFamily="18" charset="0"/>
                <a:cs typeface="Times New Roman" pitchFamily="18" charset="0"/>
              </a:rPr>
              <a:t>Wheat, Barely, alfalfa, </a:t>
            </a:r>
            <a:r>
              <a:rPr lang="en-US" sz="2400" dirty="0" err="1" smtClean="0">
                <a:latin typeface="Times New Roman" pitchFamily="18" charset="0"/>
                <a:cs typeface="Times New Roman" pitchFamily="18" charset="0"/>
              </a:rPr>
              <a:t>chickbeans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drybeans</a:t>
            </a:r>
            <a:r>
              <a:rPr lang="en-US" sz="2400" dirty="0" smtClean="0">
                <a:latin typeface="Times New Roman" pitchFamily="18" charset="0"/>
                <a:cs typeface="Times New Roman" pitchFamily="18" charset="0"/>
              </a:rPr>
              <a:t>, maize are the most cultivated crops.</a:t>
            </a:r>
          </a:p>
          <a:p>
            <a:pPr algn="just"/>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water years started from October to September.</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first planting period started from 2</a:t>
            </a:r>
            <a:r>
              <a:rPr lang="en-US" sz="2400" baseline="30000" dirty="0" smtClean="0">
                <a:latin typeface="Times New Roman" pitchFamily="18" charset="0"/>
                <a:cs typeface="Times New Roman" pitchFamily="18" charset="0"/>
              </a:rPr>
              <a:t>nd</a:t>
            </a:r>
            <a:r>
              <a:rPr lang="en-US" sz="2400" dirty="0" smtClean="0">
                <a:latin typeface="Times New Roman" pitchFamily="18" charset="0"/>
                <a:cs typeface="Times New Roman" pitchFamily="18" charset="0"/>
              </a:rPr>
              <a:t> Oct (wheat, barely)</a:t>
            </a:r>
          </a:p>
          <a:p>
            <a:r>
              <a:rPr lang="en-US" sz="2400" dirty="0" smtClean="0">
                <a:latin typeface="Times New Roman" pitchFamily="18" charset="0"/>
                <a:cs typeface="Times New Roman" pitchFamily="18" charset="0"/>
              </a:rPr>
              <a:t>The harvest time period begins from 2</a:t>
            </a:r>
            <a:r>
              <a:rPr lang="en-US" sz="2400" baseline="30000" dirty="0" smtClean="0">
                <a:latin typeface="Times New Roman" pitchFamily="18" charset="0"/>
                <a:cs typeface="Times New Roman" pitchFamily="18" charset="0"/>
              </a:rPr>
              <a:t>nd</a:t>
            </a:r>
            <a:r>
              <a:rPr lang="en-US" sz="2400" dirty="0" smtClean="0">
                <a:latin typeface="Times New Roman" pitchFamily="18" charset="0"/>
                <a:cs typeface="Times New Roman" pitchFamily="18" charset="0"/>
              </a:rPr>
              <a:t> July (wheat, barely)</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most high demand months for irrigation water are June, July and August.</a:t>
            </a:r>
          </a:p>
          <a:p>
            <a:endParaRPr lang="en-US" sz="2400" dirty="0" smtClean="0">
              <a:latin typeface="Times New Roman" pitchFamily="18" charset="0"/>
              <a:cs typeface="Times New Roman" pitchFamily="18" charset="0"/>
            </a:endParaRPr>
          </a:p>
          <a:p>
            <a:r>
              <a:rPr lang="en-US" sz="2400" dirty="0">
                <a:latin typeface="Times New Roman" pitchFamily="18" charset="0"/>
                <a:cs typeface="Times New Roman" pitchFamily="18" charset="0"/>
              </a:rPr>
              <a:t>The study were done for two consequent water years 2013-14 and 2014-15</a:t>
            </a:r>
          </a:p>
        </p:txBody>
      </p:sp>
      <p:sp>
        <p:nvSpPr>
          <p:cNvPr id="3" name="Title 2"/>
          <p:cNvSpPr>
            <a:spLocks noGrp="1"/>
          </p:cNvSpPr>
          <p:nvPr>
            <p:ph type="title"/>
          </p:nvPr>
        </p:nvSpPr>
        <p:spPr/>
        <p:txBody>
          <a:bodyPr/>
          <a:lstStyle/>
          <a:p>
            <a:r>
              <a:rPr lang="en-US" dirty="0" smtClean="0">
                <a:latin typeface="Times New Roman" pitchFamily="18" charset="0"/>
                <a:cs typeface="Times New Roman" pitchFamily="18" charset="0"/>
              </a:rPr>
              <a:t>Cultivation Pattern</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4E0467AC-CD79-4481-88C5-A55F7C8A7890}" type="slidenum">
              <a:rPr lang="en-US" smtClean="0"/>
              <a:t>11</a:t>
            </a:fld>
            <a:endParaRPr lang="en-US"/>
          </a:p>
        </p:txBody>
      </p:sp>
    </p:spTree>
    <p:extLst>
      <p:ext uri="{BB962C8B-B14F-4D97-AF65-F5344CB8AC3E}">
        <p14:creationId xmlns:p14="http://schemas.microsoft.com/office/powerpoint/2010/main" val="633371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4543" y="1094011"/>
            <a:ext cx="7239000" cy="923330"/>
          </a:xfrm>
          <a:prstGeom prst="rect">
            <a:avLst/>
          </a:prstGeom>
          <a:noFill/>
        </p:spPr>
        <p:txBody>
          <a:bodyPr wrap="square" rtlCol="0">
            <a:spAutoFit/>
          </a:bodyPr>
          <a:lstStyle>
            <a:defPPr>
              <a:defRPr lang="en-US"/>
            </a:defPPr>
            <a:lvl1pPr algn="ctr">
              <a:defRPr sz="5400" b="1">
                <a:solidFill>
                  <a:schemeClr val="tx2"/>
                </a:solidFill>
                <a:effectLst>
                  <a:outerShdw blurRad="31750" dist="25400" dir="5400000" algn="tl" rotWithShape="0">
                    <a:srgbClr val="000000">
                      <a:alpha val="25000"/>
                    </a:srgbClr>
                  </a:outerShdw>
                </a:effectLst>
                <a:latin typeface="Times New Roman" pitchFamily="18" charset="0"/>
                <a:ea typeface="+mj-ea"/>
                <a:cs typeface="Times New Roman" pitchFamily="18" charset="0"/>
              </a:defRPr>
            </a:lvl1pPr>
          </a:lstStyle>
          <a:p>
            <a:r>
              <a:rPr lang="en-US" dirty="0"/>
              <a:t>Material and Methods</a:t>
            </a:r>
          </a:p>
        </p:txBody>
      </p:sp>
      <p:pic>
        <p:nvPicPr>
          <p:cNvPr id="3" name="Picture 4" descr="http://www.clipartkid.com/images/189/water-drop-clip-art-tAOkJQ-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09800"/>
            <a:ext cx="3223260"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E0467AC-CD79-4481-88C5-A55F7C8A7890}" type="slidenum">
              <a:rPr lang="en-US" smtClean="0"/>
              <a:t>12</a:t>
            </a:fld>
            <a:endParaRPr lang="en-US"/>
          </a:p>
        </p:txBody>
      </p:sp>
    </p:spTree>
    <p:extLst>
      <p:ext uri="{BB962C8B-B14F-4D97-AF65-F5344CB8AC3E}">
        <p14:creationId xmlns:p14="http://schemas.microsoft.com/office/powerpoint/2010/main" val="3755828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47800"/>
            <a:ext cx="8763000" cy="4876800"/>
          </a:xfrm>
        </p:spPr>
        <p:txBody>
          <a:bodyPr>
            <a:noAutofit/>
          </a:bodyPr>
          <a:lstStyle/>
          <a:p>
            <a:pPr algn="just"/>
            <a:endParaRPr lang="en-US" sz="2000" dirty="0">
              <a:latin typeface="Times New Roman" pitchFamily="18" charset="0"/>
              <a:cs typeface="Times New Roman" pitchFamily="18" charset="0"/>
            </a:endParaRPr>
          </a:p>
          <a:p>
            <a:pPr algn="just"/>
            <a:endParaRPr lang="en-US" sz="2000" dirty="0" smtClean="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smtClean="0">
              <a:latin typeface="Times New Roman" pitchFamily="18" charset="0"/>
              <a:cs typeface="Times New Roman" pitchFamily="18" charset="0"/>
            </a:endParaRPr>
          </a:p>
          <a:p>
            <a:pPr algn="just"/>
            <a:endParaRPr lang="en-US" sz="2000" dirty="0" smtClean="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r>
              <a:rPr lang="en-US" sz="4800" dirty="0" smtClean="0">
                <a:latin typeface="Times New Roman" pitchFamily="18" charset="0"/>
                <a:cs typeface="Times New Roman" pitchFamily="18" charset="0"/>
              </a:rPr>
              <a:t>SPI</a:t>
            </a:r>
            <a:endParaRPr lang="en-US" sz="4800" dirty="0">
              <a:latin typeface="Times New Roman" pitchFamily="18" charset="0"/>
              <a:cs typeface="Times New Roman" pitchFamily="18" charset="0"/>
            </a:endParaRPr>
          </a:p>
        </p:txBody>
      </p:sp>
      <p:sp>
        <p:nvSpPr>
          <p:cNvPr id="5" name="TextBox 4"/>
          <p:cNvSpPr txBox="1"/>
          <p:nvPr/>
        </p:nvSpPr>
        <p:spPr>
          <a:xfrm>
            <a:off x="1219200" y="2895600"/>
            <a:ext cx="184731" cy="369332"/>
          </a:xfrm>
          <a:prstGeom prst="rect">
            <a:avLst/>
          </a:prstGeom>
          <a:noFill/>
        </p:spPr>
        <p:txBody>
          <a:bodyPr wrap="none" rtlCol="0">
            <a:spAutoFit/>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65" y="4449763"/>
            <a:ext cx="2412198"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31" y="2440265"/>
            <a:ext cx="3149397" cy="91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43686" y="990600"/>
            <a:ext cx="5385003" cy="5601533"/>
          </a:xfrm>
          <a:prstGeom prst="rect">
            <a:avLst/>
          </a:prstGeom>
          <a:noFill/>
        </p:spPr>
        <p:txBody>
          <a:bodyPr wrap="square" rtlCol="0">
            <a:spAutoFit/>
          </a:bodyPr>
          <a:lstStyle/>
          <a:p>
            <a:pPr marL="342900" indent="-342900" algn="just">
              <a:buFont typeface="Arial" pitchFamily="34" charset="0"/>
              <a:buChar char="•"/>
            </a:pPr>
            <a:r>
              <a:rPr lang="en-US" sz="2000" dirty="0">
                <a:latin typeface="Times New Roman" pitchFamily="18" charset="0"/>
                <a:cs typeface="Times New Roman" pitchFamily="18" charset="0"/>
              </a:rPr>
              <a:t>SPI is  the most common drought index, developed by McKee et al. (1993).</a:t>
            </a:r>
          </a:p>
          <a:p>
            <a:pPr marL="342900" indent="-342900" algn="just">
              <a:buFont typeface="Arial" pitchFamily="34" charset="0"/>
              <a:buChar char="•"/>
            </a:pPr>
            <a:endParaRPr lang="en-US" sz="2000" dirty="0">
              <a:latin typeface="Times New Roman" pitchFamily="18" charset="0"/>
              <a:cs typeface="Times New Roman" pitchFamily="18" charset="0"/>
            </a:endParaRPr>
          </a:p>
          <a:p>
            <a:pPr marL="342900" indent="-342900" algn="just">
              <a:buFont typeface="Arial" pitchFamily="34" charset="0"/>
              <a:buChar char="•"/>
            </a:pPr>
            <a:r>
              <a:rPr lang="en-US" sz="2000" dirty="0">
                <a:latin typeface="Times New Roman" pitchFamily="18" charset="0"/>
                <a:cs typeface="Times New Roman" pitchFamily="18" charset="0"/>
              </a:rPr>
              <a:t>Long term precipitation data for a specific period is used for calculating the </a:t>
            </a:r>
            <a:r>
              <a:rPr lang="en-US" sz="2000" dirty="0" smtClean="0">
                <a:latin typeface="Times New Roman" pitchFamily="18" charset="0"/>
                <a:cs typeface="Times New Roman" pitchFamily="18" charset="0"/>
              </a:rPr>
              <a:t>SPI</a:t>
            </a:r>
          </a:p>
          <a:p>
            <a:pPr marL="342900" indent="-342900" algn="just">
              <a:buFont typeface="Arial" pitchFamily="34" charset="0"/>
              <a:buChar char="•"/>
            </a:pPr>
            <a:endParaRPr lang="en-US" sz="2000" dirty="0">
              <a:latin typeface="Times New Roman" pitchFamily="18" charset="0"/>
              <a:cs typeface="Times New Roman" pitchFamily="18" charset="0"/>
            </a:endParaRPr>
          </a:p>
          <a:p>
            <a:pPr marL="342900" indent="-342900" algn="just">
              <a:buFont typeface="Arial" pitchFamily="34" charset="0"/>
              <a:buChar char="•"/>
            </a:pPr>
            <a:r>
              <a:rPr lang="en-US" sz="2000" dirty="0">
                <a:latin typeface="Times New Roman" pitchFamily="18" charset="0"/>
                <a:cs typeface="Times New Roman" pitchFamily="18" charset="0"/>
              </a:rPr>
              <a:t>It is based on probability of precipitation for determined time scales</a:t>
            </a:r>
          </a:p>
          <a:p>
            <a:pPr marL="342900" indent="-342900" algn="just">
              <a:buFont typeface="Arial" pitchFamily="34" charset="0"/>
              <a:buChar char="•"/>
            </a:pPr>
            <a:endParaRPr lang="en-US" sz="2000" dirty="0">
              <a:latin typeface="Times New Roman" pitchFamily="18" charset="0"/>
              <a:cs typeface="Times New Roman" pitchFamily="18" charset="0"/>
            </a:endParaRPr>
          </a:p>
          <a:p>
            <a:pPr marL="342900" indent="-342900" algn="just">
              <a:buFont typeface="Arial" pitchFamily="34" charset="0"/>
              <a:buChar char="•"/>
            </a:pPr>
            <a:r>
              <a:rPr lang="en-US" sz="2000" dirty="0">
                <a:latin typeface="Times New Roman" pitchFamily="18" charset="0"/>
                <a:cs typeface="Times New Roman" pitchFamily="18" charset="0"/>
              </a:rPr>
              <a:t>instead of the gamma (or any other parametric) distribution function, the empirical probability can be used to derive a non-parametric standardized index.(</a:t>
            </a:r>
            <a:r>
              <a:rPr lang="en-US" sz="2000" dirty="0" err="1">
                <a:latin typeface="Times New Roman" pitchFamily="18" charset="0"/>
                <a:cs typeface="Times New Roman" pitchFamily="18" charset="0"/>
              </a:rPr>
              <a:t>Farahmand</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Aghakouchak</a:t>
            </a:r>
            <a:r>
              <a:rPr lang="en-US" sz="2000" dirty="0">
                <a:latin typeface="Times New Roman" pitchFamily="18" charset="0"/>
                <a:cs typeface="Times New Roman" pitchFamily="18" charset="0"/>
              </a:rPr>
              <a:t>, 2015) . The empirical probability is based on long term precipitation data. The median precipitation data will be equaled to the zero.</a:t>
            </a:r>
          </a:p>
          <a:p>
            <a:pPr marL="285750" indent="-285750" algn="just">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4E0467AC-CD79-4481-88C5-A55F7C8A7890}" type="slidenum">
              <a:rPr lang="en-US" smtClean="0"/>
              <a:t>13</a:t>
            </a:fld>
            <a:endParaRPr lang="en-US"/>
          </a:p>
        </p:txBody>
      </p:sp>
    </p:spTree>
    <p:extLst>
      <p:ext uri="{BB962C8B-B14F-4D97-AF65-F5344CB8AC3E}">
        <p14:creationId xmlns:p14="http://schemas.microsoft.com/office/powerpoint/2010/main" val="2212670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708" y="0"/>
            <a:ext cx="758983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7762" b="11853"/>
          <a:stretch/>
        </p:blipFill>
        <p:spPr bwMode="auto">
          <a:xfrm>
            <a:off x="0" y="0"/>
            <a:ext cx="1592317" cy="644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7000" y="5520898"/>
            <a:ext cx="6220481"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SDAT </a:t>
            </a:r>
            <a:r>
              <a:rPr lang="en-US" sz="2400" dirty="0" err="1" smtClean="0">
                <a:latin typeface="Times New Roman" pitchFamily="18" charset="0"/>
                <a:cs typeface="Times New Roman" pitchFamily="18" charset="0"/>
              </a:rPr>
              <a:t>matlab</a:t>
            </a:r>
            <a:r>
              <a:rPr lang="en-US" sz="2400" dirty="0" smtClean="0">
                <a:latin typeface="Times New Roman" pitchFamily="18" charset="0"/>
                <a:cs typeface="Times New Roman" pitchFamily="18" charset="0"/>
              </a:rPr>
              <a:t> code could be applied  for SPI calculation</a:t>
            </a:r>
            <a:endParaRPr lang="en-US" sz="2400" dirty="0">
              <a:latin typeface="Times New Roman" pitchFamily="18" charset="0"/>
              <a:cs typeface="Times New Roman" pitchFamily="18" charset="0"/>
            </a:endParaRPr>
          </a:p>
        </p:txBody>
      </p:sp>
      <p:sp>
        <p:nvSpPr>
          <p:cNvPr id="3" name="TextBox 2"/>
          <p:cNvSpPr txBox="1"/>
          <p:nvPr/>
        </p:nvSpPr>
        <p:spPr>
          <a:xfrm>
            <a:off x="1570708" y="4038600"/>
            <a:ext cx="7295164" cy="769441"/>
          </a:xfrm>
          <a:prstGeom prst="rect">
            <a:avLst/>
          </a:prstGeom>
          <a:noFill/>
        </p:spPr>
        <p:txBody>
          <a:bodyPr wrap="square" rtlCol="0">
            <a:spAutoFit/>
          </a:bodyPr>
          <a:lstStyle/>
          <a:p>
            <a:r>
              <a:rPr lang="en-US" sz="1100" dirty="0">
                <a:latin typeface="Times New Roman" pitchFamily="18" charset="0"/>
                <a:cs typeface="Times New Roman" pitchFamily="18" charset="0"/>
              </a:rPr>
              <a:t> </a:t>
            </a:r>
          </a:p>
          <a:p>
            <a:r>
              <a:rPr lang="en-US" sz="1100" dirty="0" err="1">
                <a:latin typeface="Times New Roman" pitchFamily="18" charset="0"/>
                <a:cs typeface="Times New Roman" pitchFamily="18" charset="0"/>
              </a:rPr>
              <a:t>Farahmand</a:t>
            </a:r>
            <a:r>
              <a:rPr lang="en-US" sz="1100" dirty="0">
                <a:latin typeface="Times New Roman" pitchFamily="18" charset="0"/>
                <a:cs typeface="Times New Roman" pitchFamily="18" charset="0"/>
              </a:rPr>
              <a:t>    A.,    </a:t>
            </a:r>
            <a:r>
              <a:rPr lang="en-US" sz="1100" dirty="0" err="1">
                <a:latin typeface="Times New Roman" pitchFamily="18" charset="0"/>
                <a:cs typeface="Times New Roman" pitchFamily="18" charset="0"/>
              </a:rPr>
              <a:t>AghaKouchak</a:t>
            </a:r>
            <a:r>
              <a:rPr lang="en-US" sz="1100" dirty="0">
                <a:latin typeface="Times New Roman" pitchFamily="18" charset="0"/>
                <a:cs typeface="Times New Roman" pitchFamily="18" charset="0"/>
              </a:rPr>
              <a:t>    A.,    2015,    A    Generalized    Framework    for    Deriving </a:t>
            </a:r>
            <a:r>
              <a:rPr lang="en-US" sz="1100" dirty="0" smtClean="0">
                <a:latin typeface="Times New Roman" pitchFamily="18" charset="0"/>
                <a:cs typeface="Times New Roman" pitchFamily="18" charset="0"/>
              </a:rPr>
              <a:t>Nonparametric  </a:t>
            </a:r>
            <a:r>
              <a:rPr lang="en-US" sz="1100" dirty="0">
                <a:latin typeface="Times New Roman" pitchFamily="18" charset="0"/>
                <a:cs typeface="Times New Roman" pitchFamily="18" charset="0"/>
              </a:rPr>
              <a:t>Standardized  Drought  Indicators,  Advances  in  Water  Resources,  76,  </a:t>
            </a:r>
            <a:r>
              <a:rPr lang="en-US" sz="1100" dirty="0" smtClean="0">
                <a:latin typeface="Times New Roman" pitchFamily="18" charset="0"/>
                <a:cs typeface="Times New Roman" pitchFamily="18" charset="0"/>
              </a:rPr>
              <a:t>140-145</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doi</a:t>
            </a:r>
            <a:r>
              <a:rPr lang="en-US" sz="1100" dirty="0">
                <a:latin typeface="Times New Roman" pitchFamily="18" charset="0"/>
                <a:cs typeface="Times New Roman" pitchFamily="18" charset="0"/>
              </a:rPr>
              <a:t>: 10.1016/j.advwatres.2014.11.012 </a:t>
            </a:r>
            <a:r>
              <a:rPr lang="en-US" sz="1100" dirty="0" smtClean="0">
                <a:latin typeface="Times New Roman" pitchFamily="18" charset="0"/>
                <a:cs typeface="Times New Roman" pitchFamily="18" charset="0"/>
              </a:rPr>
              <a:t>http</a:t>
            </a:r>
            <a:r>
              <a:rPr lang="en-US" sz="1100" dirty="0">
                <a:latin typeface="Times New Roman" pitchFamily="18" charset="0"/>
                <a:cs typeface="Times New Roman" pitchFamily="18" charset="0"/>
              </a:rPr>
              <a:t>://amir.eng.uci.edu/publications/15_Drought_Standardized_Index_AWR.pdf </a:t>
            </a:r>
          </a:p>
        </p:txBody>
      </p:sp>
      <p:sp>
        <p:nvSpPr>
          <p:cNvPr id="4" name="Slide Number Placeholder 3"/>
          <p:cNvSpPr>
            <a:spLocks noGrp="1"/>
          </p:cNvSpPr>
          <p:nvPr>
            <p:ph type="sldNum" sz="quarter" idx="12"/>
          </p:nvPr>
        </p:nvSpPr>
        <p:spPr/>
        <p:txBody>
          <a:bodyPr/>
          <a:lstStyle/>
          <a:p>
            <a:fld id="{4E0467AC-CD79-4481-88C5-A55F7C8A7890}" type="slidenum">
              <a:rPr lang="en-US" smtClean="0"/>
              <a:t>14</a:t>
            </a:fld>
            <a:endParaRPr lang="en-US"/>
          </a:p>
        </p:txBody>
      </p:sp>
    </p:spTree>
    <p:extLst>
      <p:ext uri="{BB962C8B-B14F-4D97-AF65-F5344CB8AC3E}">
        <p14:creationId xmlns:p14="http://schemas.microsoft.com/office/powerpoint/2010/main" val="3295064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92" y="4053013"/>
            <a:ext cx="3840480" cy="278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3195" y="941480"/>
            <a:ext cx="3840480" cy="278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543" y="897419"/>
            <a:ext cx="3840480" cy="2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5614" y="58540"/>
            <a:ext cx="9296400" cy="830997"/>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The difference between  parametric and non-parametric SPI calculation</a:t>
            </a:r>
            <a:endParaRPr lang="en-US" sz="2400" b="1" dirty="0">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231" y="4114800"/>
            <a:ext cx="361473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E0467AC-CD79-4481-88C5-A55F7C8A7890}" type="slidenum">
              <a:rPr lang="en-US" smtClean="0"/>
              <a:t>15</a:t>
            </a:fld>
            <a:endParaRPr lang="en-US"/>
          </a:p>
        </p:txBody>
      </p:sp>
    </p:spTree>
    <p:extLst>
      <p:ext uri="{BB962C8B-B14F-4D97-AF65-F5344CB8AC3E}">
        <p14:creationId xmlns:p14="http://schemas.microsoft.com/office/powerpoint/2010/main" val="2556397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10510" y="4953000"/>
            <a:ext cx="8686800" cy="2438400"/>
          </a:xfrm>
        </p:spPr>
        <p:txBody>
          <a:bodyPr>
            <a:normAutofit/>
          </a:bodyPr>
          <a:lstStyle/>
          <a:p>
            <a:pPr marL="109728" indent="0">
              <a:buNone/>
            </a:pPr>
            <a:r>
              <a:rPr lang="en-US" sz="2000" dirty="0" smtClean="0">
                <a:latin typeface="Times New Roman" pitchFamily="18" charset="0"/>
                <a:cs typeface="Times New Roman" pitchFamily="18" charset="0"/>
              </a:rPr>
              <a:t>Using </a:t>
            </a:r>
            <a:r>
              <a:rPr lang="en-US" sz="2000" dirty="0">
                <a:latin typeface="Times New Roman" pitchFamily="18" charset="0"/>
                <a:cs typeface="Times New Roman" pitchFamily="18" charset="0"/>
              </a:rPr>
              <a:t>780 months rainfall (from Jan 1951 to Dec 2015) , and SPI formulation the meteorological drought index calculated for different time scales(3,6,12 month)</a:t>
            </a:r>
          </a:p>
          <a:p>
            <a:endParaRPr lang="en-US" sz="2000" dirty="0">
              <a:latin typeface="Times New Roman" pitchFamily="18" charset="0"/>
              <a:cs typeface="Times New Roman" pitchFamily="18" charset="0"/>
            </a:endParaRPr>
          </a:p>
          <a:p>
            <a:pPr marL="109728" indent="0">
              <a:buNone/>
            </a:pPr>
            <a:r>
              <a:rPr lang="en-US" sz="2000" dirty="0">
                <a:latin typeface="Times New Roman" pitchFamily="18" charset="0"/>
                <a:cs typeface="Times New Roman" pitchFamily="18" charset="0"/>
              </a:rPr>
              <a:t>The SPI values in water years  2013-2014 and 2014-2015 have been extracted from long term time series data in Kermanshah meteorological station. </a:t>
            </a:r>
            <a:endParaRPr lang="en-US" sz="2000" dirty="0" smtClean="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932" y="14785"/>
            <a:ext cx="6518068" cy="394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786" y="990600"/>
            <a:ext cx="2702856" cy="892552"/>
          </a:xfrm>
          <a:prstGeom prst="rect">
            <a:avLst/>
          </a:prstGeom>
        </p:spPr>
        <p:txBody>
          <a:bodyPr wrap="square">
            <a:spAutoFit/>
          </a:bodyPr>
          <a:lstStyle/>
          <a:p>
            <a:pPr marL="109728"/>
            <a:r>
              <a:rPr lang="en-US" sz="1600" b="1" dirty="0">
                <a:latin typeface="Times New Roman" pitchFamily="18" charset="0"/>
                <a:cs typeface="Times New Roman" pitchFamily="18" charset="0"/>
              </a:rPr>
              <a:t>Precipitation in water </a:t>
            </a:r>
            <a:r>
              <a:rPr lang="en-US" sz="1600" b="1" dirty="0" smtClean="0">
                <a:latin typeface="Times New Roman" pitchFamily="18" charset="0"/>
                <a:cs typeface="Times New Roman" pitchFamily="18" charset="0"/>
              </a:rPr>
              <a:t>year </a:t>
            </a:r>
          </a:p>
          <a:p>
            <a:pPr marL="109728"/>
            <a:r>
              <a:rPr lang="en-US" b="1" dirty="0" smtClean="0">
                <a:latin typeface="Times New Roman" pitchFamily="18" charset="0"/>
                <a:cs typeface="Times New Roman" pitchFamily="18" charset="0"/>
              </a:rPr>
              <a:t>2013-14: 384.5 mm</a:t>
            </a:r>
          </a:p>
          <a:p>
            <a:pPr marL="109728"/>
            <a:r>
              <a:rPr lang="en-US" b="1" dirty="0" smtClean="0">
                <a:latin typeface="Times New Roman" pitchFamily="18" charset="0"/>
                <a:cs typeface="Times New Roman" pitchFamily="18" charset="0"/>
              </a:rPr>
              <a:t>2014-2015</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245.26 mm</a:t>
            </a:r>
            <a:endParaRPr lang="en-US" b="1"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4E0467AC-CD79-4481-88C5-A55F7C8A7890}" type="slidenum">
              <a:rPr lang="en-US" smtClean="0"/>
              <a:t>16</a:t>
            </a:fld>
            <a:endParaRPr lang="en-US"/>
          </a:p>
        </p:txBody>
      </p:sp>
    </p:spTree>
    <p:extLst>
      <p:ext uri="{BB962C8B-B14F-4D97-AF65-F5344CB8AC3E}">
        <p14:creationId xmlns:p14="http://schemas.microsoft.com/office/powerpoint/2010/main" val="13955316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96392" y="3263391"/>
            <a:ext cx="4111577" cy="2004394"/>
          </a:xfrm>
        </p:spPr>
      </p:pic>
      <p:sp>
        <p:nvSpPr>
          <p:cNvPr id="3" name="Title 2"/>
          <p:cNvSpPr>
            <a:spLocks noGrp="1"/>
          </p:cNvSpPr>
          <p:nvPr>
            <p:ph type="title"/>
          </p:nvPr>
        </p:nvSpPr>
        <p:spPr/>
        <p:txBody>
          <a:bodyPr>
            <a:normAutofit/>
          </a:bodyPr>
          <a:lstStyle/>
          <a:p>
            <a:r>
              <a:rPr lang="en-US" sz="4400" dirty="0" smtClean="0">
                <a:latin typeface="Times New Roman" pitchFamily="18" charset="0"/>
                <a:cs typeface="Times New Roman" pitchFamily="18" charset="0"/>
              </a:rPr>
              <a:t>NDVI</a:t>
            </a:r>
            <a:endParaRPr lang="en-US" sz="4400" dirty="0">
              <a:latin typeface="Times New Roman" pitchFamily="18" charset="0"/>
              <a:cs typeface="Times New Roman" pitchFamily="18" charset="0"/>
            </a:endParaRPr>
          </a:p>
        </p:txBody>
      </p:sp>
      <p:sp>
        <p:nvSpPr>
          <p:cNvPr id="6" name="TextBox 5"/>
          <p:cNvSpPr txBox="1"/>
          <p:nvPr/>
        </p:nvSpPr>
        <p:spPr>
          <a:xfrm>
            <a:off x="3086100" y="1162997"/>
            <a:ext cx="5867400" cy="5693866"/>
          </a:xfrm>
          <a:prstGeom prst="rect">
            <a:avLst/>
          </a:prstGeom>
          <a:noFill/>
        </p:spPr>
        <p:txBody>
          <a:bodyPr wrap="square" rtlCol="0">
            <a:spAutoFit/>
          </a:bodyPr>
          <a:lstStyle/>
          <a:p>
            <a:pPr marL="285750" indent="-285750" algn="just">
              <a:buFont typeface="Arial" pitchFamily="34" charset="0"/>
              <a:buChar char="•"/>
            </a:pPr>
            <a:endParaRPr lang="en-US" dirty="0" smtClean="0">
              <a:latin typeface="Times New Roman" pitchFamily="18" charset="0"/>
              <a:cs typeface="Times New Roman" pitchFamily="18" charset="0"/>
            </a:endParaRPr>
          </a:p>
          <a:p>
            <a:pPr marL="285750" indent="-285750" algn="just">
              <a:buFont typeface="Arial" pitchFamily="34" charset="0"/>
              <a:buChar char="•"/>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most widely used vegetation index is NDVI which is calculated by remote sensing technology </a:t>
            </a:r>
          </a:p>
          <a:p>
            <a:pPr marL="285750" indent="-285750" algn="just">
              <a:buFont typeface="Arial" pitchFamily="34" charset="0"/>
              <a:buChar char="•"/>
            </a:pPr>
            <a:endParaRPr lang="en-US" dirty="0">
              <a:latin typeface="Times New Roman" pitchFamily="18" charset="0"/>
              <a:ea typeface="Calibri"/>
              <a:cs typeface="Times New Roman" pitchFamily="18" charset="0"/>
            </a:endParaRPr>
          </a:p>
          <a:p>
            <a:pPr marL="285750" indent="-285750" algn="just">
              <a:buFont typeface="Arial" pitchFamily="34" charset="0"/>
              <a:buChar char="•"/>
            </a:pPr>
            <a:r>
              <a:rPr lang="en-US" dirty="0">
                <a:latin typeface="Times New Roman" pitchFamily="18" charset="0"/>
                <a:ea typeface="Calibri"/>
                <a:cs typeface="Times New Roman" pitchFamily="18" charset="0"/>
              </a:rPr>
              <a:t>NIR  and RED bands  of Landsat 8 images have been applied</a:t>
            </a:r>
          </a:p>
          <a:p>
            <a:pPr marL="285750" indent="-285750" algn="just">
              <a:buFont typeface="Arial" pitchFamily="34" charset="0"/>
              <a:buChar char="•"/>
            </a:pPr>
            <a:endParaRPr lang="en-US" dirty="0">
              <a:latin typeface="Times New Roman" pitchFamily="18" charset="0"/>
              <a:ea typeface="Calibri"/>
              <a:cs typeface="Times New Roman" pitchFamily="18" charset="0"/>
            </a:endParaRPr>
          </a:p>
          <a:p>
            <a:pPr marL="285750" indent="-285750" algn="just">
              <a:buFont typeface="Arial" pitchFamily="34" charset="0"/>
              <a:buChar char="•"/>
            </a:pPr>
            <a:r>
              <a:rPr lang="en-US" dirty="0">
                <a:latin typeface="Times New Roman" pitchFamily="18" charset="0"/>
                <a:ea typeface="Calibri"/>
                <a:cs typeface="Times New Roman" pitchFamily="18" charset="0"/>
              </a:rPr>
              <a:t>NIR  and RED bands </a:t>
            </a:r>
            <a:r>
              <a:rPr lang="en-US" dirty="0" smtClean="0">
                <a:latin typeface="Times New Roman" pitchFamily="18" charset="0"/>
                <a:ea typeface="Calibri"/>
                <a:cs typeface="Times New Roman" pitchFamily="18" charset="0"/>
              </a:rPr>
              <a:t>reflection </a:t>
            </a:r>
            <a:r>
              <a:rPr lang="en-US" dirty="0">
                <a:latin typeface="Times New Roman" pitchFamily="18" charset="0"/>
                <a:ea typeface="Calibri"/>
                <a:cs typeface="Times New Roman" pitchFamily="18" charset="0"/>
              </a:rPr>
              <a:t>could detect vegetation cover better than the others</a:t>
            </a:r>
            <a:r>
              <a:rPr lang="en-US" dirty="0" smtClean="0">
                <a:latin typeface="Times New Roman" pitchFamily="18" charset="0"/>
                <a:ea typeface="Calibri"/>
                <a:cs typeface="Times New Roman" pitchFamily="18" charset="0"/>
              </a:rPr>
              <a:t>.</a:t>
            </a:r>
          </a:p>
          <a:p>
            <a:pPr algn="just"/>
            <a:r>
              <a:rPr lang="en-US" dirty="0" smtClean="0">
                <a:latin typeface="Times New Roman" pitchFamily="18" charset="0"/>
                <a:ea typeface="Calibri"/>
                <a:cs typeface="Times New Roman" pitchFamily="18" charset="0"/>
              </a:rPr>
              <a:t>     </a:t>
            </a:r>
            <a:r>
              <a:rPr lang="en-US" dirty="0">
                <a:latin typeface="Times New Roman" pitchFamily="18" charset="0"/>
                <a:ea typeface="Calibri"/>
                <a:cs typeface="Times New Roman" pitchFamily="18" charset="0"/>
              </a:rPr>
              <a:t>NIR: 0.85-0.88 </a:t>
            </a:r>
            <a:r>
              <a:rPr lang="en-US" dirty="0" smtClean="0">
                <a:latin typeface="Times New Roman" pitchFamily="18" charset="0"/>
                <a:ea typeface="Calibri"/>
                <a:cs typeface="Times New Roman" pitchFamily="18" charset="0"/>
              </a:rPr>
              <a:t>µm, RED</a:t>
            </a:r>
            <a:r>
              <a:rPr lang="en-US" dirty="0">
                <a:latin typeface="Times New Roman" pitchFamily="18" charset="0"/>
                <a:ea typeface="Calibri"/>
                <a:cs typeface="Times New Roman" pitchFamily="18" charset="0"/>
              </a:rPr>
              <a:t>: 0.64-0.67 µm</a:t>
            </a:r>
            <a:endParaRPr lang="en-US" sz="1400" dirty="0">
              <a:latin typeface="Times New Roman" pitchFamily="18" charset="0"/>
              <a:ea typeface="Calibri"/>
              <a:cs typeface="Times New Roman" pitchFamily="18" charset="0"/>
            </a:endParaRPr>
          </a:p>
          <a:p>
            <a:pPr marL="285750" indent="-285750" algn="just">
              <a:buFont typeface="Arial" pitchFamily="34" charset="0"/>
              <a:buChar char="•"/>
            </a:pPr>
            <a:r>
              <a:rPr lang="en-US" dirty="0">
                <a:latin typeface="Times New Roman" pitchFamily="18" charset="0"/>
                <a:ea typeface="Calibri"/>
                <a:cs typeface="Times New Roman" pitchFamily="18" charset="0"/>
              </a:rPr>
              <a:t>path/row: 167/36 </a:t>
            </a:r>
          </a:p>
          <a:p>
            <a:pPr marL="285750" indent="-285750" algn="just">
              <a:buFont typeface="Arial" pitchFamily="34" charset="0"/>
              <a:buChar char="•"/>
            </a:pPr>
            <a:r>
              <a:rPr lang="en-US" dirty="0">
                <a:latin typeface="Times New Roman" pitchFamily="18" charset="0"/>
                <a:ea typeface="Calibri"/>
                <a:cs typeface="Times New Roman" pitchFamily="18" charset="0"/>
              </a:rPr>
              <a:t>Time period of overpass : </a:t>
            </a:r>
            <a:r>
              <a:rPr lang="en-US" dirty="0" smtClean="0">
                <a:latin typeface="Times New Roman" pitchFamily="18" charset="0"/>
                <a:ea typeface="Calibri"/>
                <a:cs typeface="Times New Roman" pitchFamily="18" charset="0"/>
              </a:rPr>
              <a:t>every </a:t>
            </a:r>
            <a:r>
              <a:rPr lang="en-US" dirty="0">
                <a:latin typeface="Times New Roman" pitchFamily="18" charset="0"/>
                <a:ea typeface="Calibri"/>
                <a:cs typeface="Times New Roman" pitchFamily="18" charset="0"/>
              </a:rPr>
              <a:t>16 days at 7:30 am.</a:t>
            </a:r>
          </a:p>
          <a:p>
            <a:pPr marL="285750" indent="-285750" algn="just">
              <a:buFont typeface="Arial" pitchFamily="34" charset="0"/>
              <a:buChar char="•"/>
            </a:pPr>
            <a:endParaRPr lang="en-US" dirty="0">
              <a:latin typeface="Times New Roman" pitchFamily="18" charset="0"/>
              <a:ea typeface="Calibri"/>
              <a:cs typeface="Times New Roman" pitchFamily="18" charset="0"/>
            </a:endParaRPr>
          </a:p>
          <a:p>
            <a:pPr marL="285750" indent="-285750" algn="just">
              <a:buFont typeface="Arial" pitchFamily="34" charset="0"/>
              <a:buChar char="•"/>
            </a:pPr>
            <a:r>
              <a:rPr lang="en-US" b="1" dirty="0">
                <a:latin typeface="Times New Roman" pitchFamily="18" charset="0"/>
                <a:ea typeface="Calibri"/>
                <a:cs typeface="Times New Roman" pitchFamily="18" charset="0"/>
              </a:rPr>
              <a:t>USGS website : http://earthexplorer.usgs.gov</a:t>
            </a:r>
          </a:p>
          <a:p>
            <a:pPr marL="171450" indent="-171450" algn="just">
              <a:buFont typeface="Arial" pitchFamily="34" charset="0"/>
              <a:buChar char="•"/>
            </a:pPr>
            <a:endParaRPr lang="en-US" sz="1200" dirty="0">
              <a:latin typeface="Times New Roman" pitchFamily="18" charset="0"/>
              <a:ea typeface="Calibri"/>
              <a:cs typeface="Times New Roman" pitchFamily="18" charset="0"/>
            </a:endParaRPr>
          </a:p>
          <a:p>
            <a:pPr marL="285750" indent="-285750" algn="just">
              <a:buFont typeface="Arial" pitchFamily="34" charset="0"/>
              <a:buChar char="•"/>
            </a:pPr>
            <a:r>
              <a:rPr lang="en-US" dirty="0">
                <a:latin typeface="Times New Roman" pitchFamily="18" charset="0"/>
                <a:ea typeface="Calibri"/>
                <a:cs typeface="Times New Roman" pitchFamily="18" charset="0"/>
              </a:rPr>
              <a:t>Thirty-four clear sky satellite images were selected from October 2013 to September 2015.</a:t>
            </a:r>
          </a:p>
          <a:p>
            <a:pPr marL="285750" indent="-285750" algn="just">
              <a:buFont typeface="Arial" pitchFamily="34" charset="0"/>
              <a:buChar char="•"/>
            </a:pPr>
            <a:endParaRPr lang="en-US" sz="1400" dirty="0">
              <a:latin typeface="Times New Roman" pitchFamily="18" charset="0"/>
              <a:ea typeface="Calibri"/>
              <a:cs typeface="Times New Roman" pitchFamily="18" charset="0"/>
            </a:endParaRPr>
          </a:p>
          <a:p>
            <a:pPr marL="285750" indent="-285750" algn="just">
              <a:buFont typeface="Arial" pitchFamily="34" charset="0"/>
              <a:buChar char="•"/>
            </a:pPr>
            <a:r>
              <a:rPr lang="en-US" dirty="0">
                <a:latin typeface="Times New Roman" pitchFamily="18" charset="0"/>
                <a:ea typeface="Calibri"/>
                <a:cs typeface="Times New Roman" pitchFamily="18" charset="0"/>
              </a:rPr>
              <a:t> between -1 and +1</a:t>
            </a:r>
          </a:p>
          <a:p>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419600" y="457200"/>
                <a:ext cx="3200400" cy="645048"/>
              </a:xfrm>
              <a:prstGeom prst="rect">
                <a:avLst/>
              </a:prstGeom>
              <a:noFill/>
            </p:spPr>
            <p:txBody>
              <a:bodyPr wrap="square" rtlCol="0">
                <a:spAutoFit/>
              </a:bodyPr>
              <a:lstStyle/>
              <a:p>
                <a:r>
                  <a:rPr lang="en-US" sz="2400" dirty="0">
                    <a:latin typeface="Times New Roman" pitchFamily="18" charset="0"/>
                    <a:ea typeface="Calibri"/>
                    <a:cs typeface="Times New Roman" pitchFamily="18" charset="0"/>
                  </a:rPr>
                  <a:t>NDVI = </a:t>
                </a:r>
                <a14:m>
                  <m:oMath xmlns:m="http://schemas.openxmlformats.org/officeDocument/2006/math">
                    <m:d>
                      <m:dPr>
                        <m:ctrlPr>
                          <a:rPr lang="en-US" sz="2400" i="1">
                            <a:latin typeface="Cambria Math" panose="02040503050406030204" pitchFamily="18" charset="0"/>
                            <a:cs typeface="Times New Roman"/>
                          </a:rPr>
                        </m:ctrlPr>
                      </m:dPr>
                      <m:e>
                        <m:f>
                          <m:fPr>
                            <m:ctrlPr>
                              <a:rPr lang="en-US" sz="2400" i="1">
                                <a:latin typeface="Cambria Math" panose="02040503050406030204" pitchFamily="18" charset="0"/>
                                <a:cs typeface="Times New Roman"/>
                              </a:rPr>
                            </m:ctrlPr>
                          </m:fPr>
                          <m:num>
                            <m:r>
                              <m:rPr>
                                <m:sty m:val="p"/>
                              </m:rPr>
                              <a:rPr lang="en-US" sz="2400">
                                <a:latin typeface="Cambria Math"/>
                                <a:cs typeface="Times New Roman"/>
                              </a:rPr>
                              <m:t>NIR</m:t>
                            </m:r>
                            <m:r>
                              <a:rPr lang="en-US" sz="2400">
                                <a:latin typeface="Cambria Math"/>
                                <a:cs typeface="Times New Roman"/>
                              </a:rPr>
                              <m:t>−</m:t>
                            </m:r>
                            <m:r>
                              <m:rPr>
                                <m:sty m:val="p"/>
                              </m:rPr>
                              <a:rPr lang="en-US" sz="2400">
                                <a:latin typeface="Cambria Math"/>
                                <a:cs typeface="Times New Roman"/>
                              </a:rPr>
                              <m:t>RED</m:t>
                            </m:r>
                          </m:num>
                          <m:den>
                            <m:r>
                              <m:rPr>
                                <m:sty m:val="p"/>
                              </m:rPr>
                              <a:rPr lang="en-US" sz="2400">
                                <a:latin typeface="Cambria Math"/>
                                <a:ea typeface="Calibri"/>
                                <a:cs typeface="Times New Roman"/>
                              </a:rPr>
                              <m:t>NIR</m:t>
                            </m:r>
                            <m:r>
                              <a:rPr lang="en-US" sz="2400">
                                <a:latin typeface="Cambria Math"/>
                                <a:ea typeface="Calibri"/>
                                <a:cs typeface="Times New Roman"/>
                              </a:rPr>
                              <m:t>+</m:t>
                            </m:r>
                            <m:r>
                              <m:rPr>
                                <m:sty m:val="p"/>
                              </m:rPr>
                              <a:rPr lang="en-US" sz="2400">
                                <a:latin typeface="Cambria Math"/>
                                <a:ea typeface="Calibri"/>
                                <a:cs typeface="Times New Roman"/>
                              </a:rPr>
                              <m:t>RED</m:t>
                            </m:r>
                          </m:den>
                        </m:f>
                      </m:e>
                    </m:d>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4419600" y="457200"/>
                <a:ext cx="3200400" cy="645048"/>
              </a:xfrm>
              <a:prstGeom prst="rect">
                <a:avLst/>
              </a:prstGeom>
              <a:blipFill rotWithShape="1">
                <a:blip r:embed="rId3"/>
                <a:stretch>
                  <a:fillRect l="-2857" b="-11321"/>
                </a:stretch>
              </a:blipFill>
            </p:spPr>
            <p:txBody>
              <a:bodyPr/>
              <a:lstStyle/>
              <a:p>
                <a:r>
                  <a:rPr lang="en-US">
                    <a:noFill/>
                  </a:rPr>
                  <a:t> </a:t>
                </a:r>
              </a:p>
            </p:txBody>
          </p:sp>
        </mc:Fallback>
      </mc:AlternateContent>
      <p:sp>
        <p:nvSpPr>
          <p:cNvPr id="2" name="TextBox 1"/>
          <p:cNvSpPr txBox="1"/>
          <p:nvPr/>
        </p:nvSpPr>
        <p:spPr>
          <a:xfrm rot="5400000">
            <a:off x="-1819991" y="4105246"/>
            <a:ext cx="4191002" cy="400110"/>
          </a:xfrm>
          <a:prstGeom prst="rect">
            <a:avLst/>
          </a:prstGeom>
          <a:noFill/>
        </p:spPr>
        <p:txBody>
          <a:bodyPr wrap="square" rtlCol="0">
            <a:spAutoFit/>
          </a:bodyPr>
          <a:lstStyle/>
          <a:p>
            <a:r>
              <a:rPr lang="en-US" sz="1000" dirty="0" err="1">
                <a:latin typeface="Times New Roman" pitchFamily="18" charset="0"/>
                <a:cs typeface="Times New Roman" pitchFamily="18" charset="0"/>
              </a:rPr>
              <a:t>From:http</a:t>
            </a:r>
            <a:r>
              <a:rPr lang="en-US" sz="1000" dirty="0">
                <a:latin typeface="Times New Roman" pitchFamily="18" charset="0"/>
                <a:cs typeface="Times New Roman" pitchFamily="18" charset="0"/>
              </a:rPr>
              <a:t>://www.questuav.com/phpmedia/graphics/54b8af5f63a30e8851c16bb60e6ccf91.jpg</a:t>
            </a:r>
          </a:p>
        </p:txBody>
      </p:sp>
      <p:sp>
        <p:nvSpPr>
          <p:cNvPr id="5" name="Slide Number Placeholder 4"/>
          <p:cNvSpPr>
            <a:spLocks noGrp="1"/>
          </p:cNvSpPr>
          <p:nvPr>
            <p:ph type="sldNum" sz="quarter" idx="12"/>
          </p:nvPr>
        </p:nvSpPr>
        <p:spPr/>
        <p:txBody>
          <a:bodyPr/>
          <a:lstStyle/>
          <a:p>
            <a:fld id="{4E0467AC-CD79-4481-88C5-A55F7C8A7890}" type="slidenum">
              <a:rPr lang="en-US" smtClean="0"/>
              <a:t>17</a:t>
            </a:fld>
            <a:endParaRPr lang="en-US"/>
          </a:p>
        </p:txBody>
      </p:sp>
    </p:spTree>
    <p:extLst>
      <p:ext uri="{BB962C8B-B14F-4D97-AF65-F5344CB8AC3E}">
        <p14:creationId xmlns:p14="http://schemas.microsoft.com/office/powerpoint/2010/main" val="3869590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2"/>
          <p:cNvSpPr>
            <a:spLocks noGrp="1"/>
          </p:cNvSpPr>
          <p:nvPr>
            <p:ph type="title"/>
          </p:nvPr>
        </p:nvSpPr>
        <p:spPr>
          <a:xfrm>
            <a:off x="457200" y="274638"/>
            <a:ext cx="8229600" cy="1143000"/>
          </a:xfrm>
        </p:spPr>
        <p:txBody>
          <a:bodyPr>
            <a:normAutofit/>
          </a:bodyPr>
          <a:lstStyle/>
          <a:p>
            <a:r>
              <a:rPr lang="en-US" sz="4400" dirty="0" smtClean="0">
                <a:latin typeface="Times New Roman" pitchFamily="18" charset="0"/>
                <a:cs typeface="Times New Roman" pitchFamily="18" charset="0"/>
              </a:rPr>
              <a:t>VCI</a:t>
            </a:r>
            <a:endParaRPr lang="en-US" sz="4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Content Placeholder 1"/>
              <p:cNvSpPr>
                <a:spLocks noGrp="1"/>
              </p:cNvSpPr>
              <p:nvPr>
                <p:ph idx="1"/>
              </p:nvPr>
            </p:nvSpPr>
            <p:spPr>
              <a:xfrm>
                <a:off x="304800" y="1447800"/>
                <a:ext cx="5105400" cy="4952999"/>
              </a:xfrm>
            </p:spPr>
            <p:txBody>
              <a:bodyPr>
                <a:normAutofit fontScale="92500" lnSpcReduction="20000"/>
              </a:bodyPr>
              <a:lstStyle/>
              <a:p>
                <a14:m>
                  <m:oMath xmlns:m="http://schemas.openxmlformats.org/officeDocument/2006/math">
                    <m:r>
                      <a:rPr lang="en-US" sz="2400" i="1">
                        <a:latin typeface="Cambria Math"/>
                        <a:ea typeface="Calibri"/>
                        <a:cs typeface="Times New Roman"/>
                      </a:rPr>
                      <m:t>𝑉𝐶𝐼</m:t>
                    </m:r>
                    <m:d>
                      <m:dPr>
                        <m:ctrlPr>
                          <a:rPr lang="en-US" sz="2400" i="1">
                            <a:latin typeface="Cambria Math" panose="02040503050406030204" pitchFamily="18" charset="0"/>
                            <a:ea typeface="Calibri"/>
                            <a:cs typeface="Times New Roman"/>
                          </a:rPr>
                        </m:ctrlPr>
                      </m:dPr>
                      <m:e>
                        <m:r>
                          <a:rPr lang="en-US" sz="2400" i="1">
                            <a:latin typeface="Cambria Math"/>
                            <a:ea typeface="Calibri"/>
                            <a:cs typeface="Times New Roman"/>
                          </a:rPr>
                          <m:t>%</m:t>
                        </m:r>
                      </m:e>
                    </m:d>
                    <m:r>
                      <a:rPr lang="en-US" sz="2400" i="1">
                        <a:latin typeface="Cambria Math"/>
                        <a:ea typeface="Calibri"/>
                        <a:cs typeface="Times New Roman"/>
                      </a:rPr>
                      <m:t>=</m:t>
                    </m:r>
                    <m:d>
                      <m:dPr>
                        <m:ctrlPr>
                          <a:rPr lang="en-US" sz="2400" i="1">
                            <a:latin typeface="Cambria Math" panose="02040503050406030204" pitchFamily="18" charset="0"/>
                            <a:cs typeface="Times New Roman"/>
                          </a:rPr>
                        </m:ctrlPr>
                      </m:dPr>
                      <m:e>
                        <m:f>
                          <m:fPr>
                            <m:ctrlPr>
                              <a:rPr lang="en-US" sz="2400" i="1">
                                <a:latin typeface="Cambria Math" panose="02040503050406030204" pitchFamily="18" charset="0"/>
                                <a:cs typeface="Times New Roman"/>
                              </a:rPr>
                            </m:ctrlPr>
                          </m:fPr>
                          <m:num>
                            <m:r>
                              <a:rPr lang="en-US" sz="2400" i="1">
                                <a:latin typeface="Cambria Math"/>
                                <a:ea typeface="Calibri"/>
                                <a:cs typeface="Times New Roman"/>
                              </a:rPr>
                              <m:t>𝑁𝐷𝑉𝐼</m:t>
                            </m:r>
                            <m:r>
                              <a:rPr lang="en-US" sz="2400" i="1">
                                <a:latin typeface="Cambria Math"/>
                                <a:ea typeface="Calibri"/>
                                <a:cs typeface="Times New Roman"/>
                              </a:rPr>
                              <m:t>−</m:t>
                            </m:r>
                            <m:sSub>
                              <m:sSubPr>
                                <m:ctrlPr>
                                  <a:rPr lang="en-US" sz="2400" i="1">
                                    <a:latin typeface="Cambria Math" panose="02040503050406030204" pitchFamily="18" charset="0"/>
                                    <a:cs typeface="Times New Roman"/>
                                  </a:rPr>
                                </m:ctrlPr>
                              </m:sSubPr>
                              <m:e>
                                <m:r>
                                  <a:rPr lang="en-US" sz="2400" i="1">
                                    <a:latin typeface="Cambria Math"/>
                                    <a:ea typeface="Calibri"/>
                                    <a:cs typeface="Times New Roman"/>
                                  </a:rPr>
                                  <m:t>𝑁𝐷𝑉𝐼</m:t>
                                </m:r>
                              </m:e>
                              <m:sub>
                                <m:r>
                                  <a:rPr lang="en-US" sz="2400" i="1">
                                    <a:latin typeface="Cambria Math"/>
                                    <a:ea typeface="Calibri"/>
                                    <a:cs typeface="Times New Roman"/>
                                  </a:rPr>
                                  <m:t>𝑚𝑖𝑛</m:t>
                                </m:r>
                              </m:sub>
                            </m:sSub>
                          </m:num>
                          <m:den>
                            <m:sSub>
                              <m:sSubPr>
                                <m:ctrlPr>
                                  <a:rPr lang="en-US" sz="2400" i="1">
                                    <a:latin typeface="Cambria Math" panose="02040503050406030204" pitchFamily="18" charset="0"/>
                                    <a:cs typeface="Times New Roman"/>
                                  </a:rPr>
                                </m:ctrlPr>
                              </m:sSubPr>
                              <m:e>
                                <m:r>
                                  <a:rPr lang="en-US" sz="2400" i="1">
                                    <a:latin typeface="Cambria Math"/>
                                    <a:ea typeface="Calibri"/>
                                    <a:cs typeface="Times New Roman"/>
                                  </a:rPr>
                                  <m:t>𝑁𝐷𝑉𝐼</m:t>
                                </m:r>
                              </m:e>
                              <m:sub>
                                <m:r>
                                  <a:rPr lang="en-US" sz="2400" i="1">
                                    <a:latin typeface="Cambria Math"/>
                                    <a:ea typeface="Calibri"/>
                                    <a:cs typeface="Times New Roman"/>
                                  </a:rPr>
                                  <m:t>𝑚𝑎𝑥</m:t>
                                </m:r>
                              </m:sub>
                            </m:sSub>
                            <m:r>
                              <a:rPr lang="en-US" sz="2400" i="1">
                                <a:latin typeface="Cambria Math"/>
                                <a:ea typeface="Calibri"/>
                                <a:cs typeface="Times New Roman"/>
                              </a:rPr>
                              <m:t>−</m:t>
                            </m:r>
                            <m:sSub>
                              <m:sSubPr>
                                <m:ctrlPr>
                                  <a:rPr lang="en-US" sz="2400" i="1">
                                    <a:latin typeface="Cambria Math" panose="02040503050406030204" pitchFamily="18" charset="0"/>
                                    <a:cs typeface="Times New Roman"/>
                                  </a:rPr>
                                </m:ctrlPr>
                              </m:sSubPr>
                              <m:e>
                                <m:r>
                                  <a:rPr lang="en-US" sz="2400" i="1">
                                    <a:latin typeface="Cambria Math"/>
                                    <a:ea typeface="Calibri"/>
                                    <a:cs typeface="Times New Roman"/>
                                  </a:rPr>
                                  <m:t>𝑁𝐷𝑉𝐼</m:t>
                                </m:r>
                              </m:e>
                              <m:sub>
                                <m:r>
                                  <a:rPr lang="en-US" sz="2400" i="1">
                                    <a:latin typeface="Cambria Math"/>
                                    <a:ea typeface="Calibri"/>
                                    <a:cs typeface="Times New Roman"/>
                                  </a:rPr>
                                  <m:t>𝑚𝑖𝑛</m:t>
                                </m:r>
                              </m:sub>
                            </m:sSub>
                          </m:den>
                        </m:f>
                      </m:e>
                    </m:d>
                    <m:r>
                      <a:rPr lang="en-US" sz="2400" i="1">
                        <a:latin typeface="Cambria Math"/>
                        <a:ea typeface="Calibri"/>
                        <a:cs typeface="Times New Roman"/>
                      </a:rPr>
                      <m:t>∗</m:t>
                    </m:r>
                    <m:r>
                      <a:rPr lang="en-US" sz="2400" i="1">
                        <a:latin typeface="Cambria Math"/>
                        <a:ea typeface="Calibri"/>
                        <a:cs typeface="Times New Roman"/>
                      </a:rPr>
                      <m:t>100</m:t>
                    </m:r>
                  </m:oMath>
                </a14:m>
                <a:endParaRPr lang="en-US" sz="2400" dirty="0" smtClean="0">
                  <a:latin typeface="Times New Roman" pitchFamily="18" charset="0"/>
                  <a:ea typeface="Calibri"/>
                  <a:cs typeface="Times New Roman" pitchFamily="18" charset="0"/>
                </a:endParaRPr>
              </a:p>
              <a:p>
                <a:endParaRPr lang="en-US" sz="2400" dirty="0">
                  <a:latin typeface="Times New Roman" pitchFamily="18" charset="0"/>
                  <a:ea typeface="Calibri"/>
                  <a:cs typeface="Times New Roman" pitchFamily="18" charset="0"/>
                </a:endParaRP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Vegetation condition index </a:t>
                </a:r>
                <a:r>
                  <a:rPr lang="en-US" sz="2400" dirty="0">
                    <a:latin typeface="Times New Roman" pitchFamily="18" charset="0"/>
                    <a:cs typeface="Times New Roman" pitchFamily="18" charset="0"/>
                  </a:rPr>
                  <a:t>presented by </a:t>
                </a:r>
                <a:r>
                  <a:rPr lang="en-US" sz="2400" dirty="0" err="1">
                    <a:latin typeface="Times New Roman" pitchFamily="18" charset="0"/>
                    <a:cs typeface="Times New Roman" pitchFamily="18" charset="0"/>
                  </a:rPr>
                  <a:t>Kogan</a:t>
                </a:r>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(1995).</a:t>
                </a:r>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based on Normalized Difference Vegetation index (NDVI</a:t>
                </a:r>
                <a:r>
                  <a:rPr lang="en-US" sz="2400" dirty="0" smtClean="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calculated for each pixel of image by </a:t>
                </a:r>
                <a:r>
                  <a:rPr lang="en-US" sz="2400" dirty="0" smtClean="0">
                    <a:latin typeface="Times New Roman" pitchFamily="18" charset="0"/>
                    <a:cs typeface="Times New Roman" pitchFamily="18" charset="0"/>
                  </a:rPr>
                  <a:t>above </a:t>
                </a:r>
                <a:r>
                  <a:rPr lang="en-US" sz="2400" dirty="0">
                    <a:latin typeface="Times New Roman" pitchFamily="18" charset="0"/>
                    <a:cs typeface="Times New Roman" pitchFamily="18" charset="0"/>
                  </a:rPr>
                  <a:t>equation.</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average value for determining drought condition</a:t>
                </a:r>
                <a:endParaRPr lang="en-US" sz="2400" dirty="0">
                  <a:latin typeface="Times New Roman" pitchFamily="18" charset="0"/>
                  <a:ea typeface="Calibri"/>
                  <a:cs typeface="Times New Roman" pitchFamily="18" charset="0"/>
                </a:endParaRPr>
              </a:p>
              <a:p>
                <a:endParaRPr lang="en-US" dirty="0">
                  <a:latin typeface="Times New Roman" pitchFamily="18" charset="0"/>
                  <a:cs typeface="Times New Roman" pitchFamily="18" charset="0"/>
                </a:endParaRPr>
              </a:p>
            </p:txBody>
          </p:sp>
        </mc:Choice>
        <mc:Fallback xmlns="">
          <p:sp>
            <p:nvSpPr>
              <p:cNvPr id="9" name="Content Placeholder 1"/>
              <p:cNvSpPr>
                <a:spLocks noGrp="1" noRot="1" noChangeAspect="1" noMove="1" noResize="1" noEditPoints="1" noAdjustHandles="1" noChangeArrowheads="1" noChangeShapeType="1" noTextEdit="1"/>
              </p:cNvSpPr>
              <p:nvPr>
                <p:ph idx="1"/>
              </p:nvPr>
            </p:nvSpPr>
            <p:spPr>
              <a:xfrm>
                <a:off x="304800" y="1447800"/>
                <a:ext cx="5105400" cy="4952999"/>
              </a:xfrm>
              <a:blipFill rotWithShape="1">
                <a:blip r:embed="rId2"/>
                <a:stretch>
                  <a:fillRect r="-1790" b="-2340"/>
                </a:stretch>
              </a:blipFill>
            </p:spPr>
            <p:txBody>
              <a:bodyPr/>
              <a:lstStyle/>
              <a:p>
                <a:r>
                  <a:rPr lang="en-US">
                    <a:noFill/>
                  </a:rPr>
                  <a:t> </a:t>
                </a:r>
              </a:p>
            </p:txBody>
          </p:sp>
        </mc:Fallback>
      </mc:AlternateContent>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4669" t="30496" r="35338" b="20797"/>
          <a:stretch/>
        </p:blipFill>
        <p:spPr bwMode="auto">
          <a:xfrm>
            <a:off x="5403946" y="990600"/>
            <a:ext cx="3721661" cy="509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E0467AC-CD79-4481-88C5-A55F7C8A7890}" type="slidenum">
              <a:rPr lang="en-US" smtClean="0"/>
              <a:t>18</a:t>
            </a:fld>
            <a:endParaRPr lang="en-US"/>
          </a:p>
        </p:txBody>
      </p:sp>
    </p:spTree>
    <p:extLst>
      <p:ext uri="{BB962C8B-B14F-4D97-AF65-F5344CB8AC3E}">
        <p14:creationId xmlns:p14="http://schemas.microsoft.com/office/powerpoint/2010/main" val="3618713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896202"/>
            <a:ext cx="3276600" cy="3656997"/>
          </a:xfrm>
        </p:spPr>
        <p:txBody>
          <a:bodyPr>
            <a:normAutofit fontScale="92500" lnSpcReduction="20000"/>
          </a:bodyPr>
          <a:lstStyle/>
          <a:p>
            <a:pPr marL="109728" indent="0">
              <a:buNone/>
            </a:pPr>
            <a:r>
              <a:rPr lang="en-US" sz="2400" dirty="0">
                <a:latin typeface="Times New Roman" pitchFamily="18" charset="0"/>
                <a:cs typeface="Times New Roman" pitchFamily="18" charset="0"/>
              </a:rPr>
              <a:t>M</a:t>
            </a:r>
            <a:r>
              <a:rPr lang="en-US" sz="2400" dirty="0" smtClean="0">
                <a:latin typeface="Times New Roman" pitchFamily="18" charset="0"/>
                <a:cs typeface="Times New Roman" pitchFamily="18" charset="0"/>
              </a:rPr>
              <a:t>easures </a:t>
            </a:r>
            <a:r>
              <a:rPr lang="en-US" sz="2400" dirty="0">
                <a:latin typeface="Times New Roman" pitchFamily="18" charset="0"/>
                <a:cs typeface="Times New Roman" pitchFamily="18" charset="0"/>
              </a:rPr>
              <a:t>the strength and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direction of a linear relationship between two </a:t>
            </a:r>
            <a:r>
              <a:rPr lang="en-US" sz="2400" dirty="0" smtClean="0">
                <a:latin typeface="Times New Roman" pitchFamily="18" charset="0"/>
                <a:cs typeface="Times New Roman" pitchFamily="18" charset="0"/>
              </a:rPr>
              <a:t>indices.</a:t>
            </a:r>
          </a:p>
          <a:p>
            <a:pPr marL="109728" indent="0">
              <a:buNone/>
            </a:pPr>
            <a:endParaRPr lang="en-US" sz="2400" dirty="0">
              <a:latin typeface="Times New Roman" pitchFamily="18" charset="0"/>
              <a:cs typeface="Times New Roman" pitchFamily="18" charset="0"/>
            </a:endParaRPr>
          </a:p>
          <a:p>
            <a:pPr marL="109728" indent="0">
              <a:buNone/>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The linear correlation between SPI with different time scales and VCI with lag time (one to twelve months) were calculated by </a:t>
            </a:r>
            <a:r>
              <a:rPr lang="en-US" sz="2400" dirty="0" smtClean="0">
                <a:latin typeface="Times New Roman" pitchFamily="18" charset="0"/>
                <a:cs typeface="Times New Roman" pitchFamily="18" charset="0"/>
              </a:rPr>
              <a:t>above </a:t>
            </a:r>
            <a:r>
              <a:rPr lang="en-US" sz="2400" dirty="0">
                <a:latin typeface="Times New Roman" pitchFamily="18" charset="0"/>
                <a:cs typeface="Times New Roman" pitchFamily="18" charset="0"/>
              </a:rPr>
              <a:t>formula.</a:t>
            </a:r>
          </a:p>
          <a:p>
            <a:endParaRPr lang="en-US" dirty="0">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r>
              <a:rPr lang="en-US" sz="4400" dirty="0" smtClean="0">
                <a:latin typeface="Times New Roman" pitchFamily="18" charset="0"/>
                <a:cs typeface="Times New Roman" pitchFamily="18" charset="0"/>
              </a:rPr>
              <a:t>Correlation Coefficient</a:t>
            </a:r>
            <a:endParaRPr lang="en-US" sz="4400" dirty="0">
              <a:latin typeface="Times New Roman" pitchFamily="18" charset="0"/>
              <a:cs typeface="Times New Roman" pitchFamily="18" charset="0"/>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34" r="18773"/>
          <a:stretch/>
        </p:blipFill>
        <p:spPr bwMode="auto">
          <a:xfrm>
            <a:off x="1718441" y="1752600"/>
            <a:ext cx="5456627"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124200"/>
            <a:ext cx="4737100"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E0467AC-CD79-4481-88C5-A55F7C8A7890}" type="slidenum">
              <a:rPr lang="en-US" smtClean="0"/>
              <a:t>19</a:t>
            </a:fld>
            <a:endParaRPr lang="en-US"/>
          </a:p>
        </p:txBody>
      </p:sp>
    </p:spTree>
    <p:extLst>
      <p:ext uri="{BB962C8B-B14F-4D97-AF65-F5344CB8AC3E}">
        <p14:creationId xmlns:p14="http://schemas.microsoft.com/office/powerpoint/2010/main" val="2217531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90800" y="1219200"/>
            <a:ext cx="6052714" cy="1219200"/>
          </a:xfrm>
        </p:spPr>
        <p:txBody>
          <a:bodyPr>
            <a:normAutofit/>
          </a:bodyPr>
          <a:lstStyle/>
          <a:p>
            <a:pPr algn="ctr"/>
            <a:r>
              <a:rPr lang="en-US" sz="5400" dirty="0" smtClean="0">
                <a:latin typeface="Times New Roman" pitchFamily="18" charset="0"/>
                <a:cs typeface="Times New Roman" pitchFamily="18" charset="0"/>
              </a:rPr>
              <a:t>Introduction</a:t>
            </a:r>
            <a:endParaRPr lang="en-US" sz="5400" dirty="0">
              <a:latin typeface="Times New Roman" pitchFamily="18" charset="0"/>
              <a:cs typeface="Times New Roman" pitchFamily="18" charset="0"/>
            </a:endParaRPr>
          </a:p>
        </p:txBody>
      </p:sp>
      <p:pic>
        <p:nvPicPr>
          <p:cNvPr id="3076" name="Picture 4" descr="http://www.clipartkid.com/images/189/water-drop-clip-art-tAOkJQ-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09800"/>
            <a:ext cx="3223260" cy="4297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2247" y="6138148"/>
            <a:ext cx="2895600" cy="369332"/>
          </a:xfrm>
          <a:prstGeom prst="rect">
            <a:avLst/>
          </a:prstGeom>
          <a:noFill/>
        </p:spPr>
        <p:txBody>
          <a:bodyPr wrap="square" rtlCol="0">
            <a:spAutoFit/>
          </a:bodyPr>
          <a:lstStyle/>
          <a:p>
            <a:r>
              <a:rPr lang="en-US" sz="900" dirty="0" err="1">
                <a:latin typeface="Times New Roman" pitchFamily="18" charset="0"/>
                <a:cs typeface="Times New Roman" pitchFamily="18" charset="0"/>
              </a:rPr>
              <a:t>From:http</a:t>
            </a:r>
            <a:r>
              <a:rPr lang="en-US" sz="900" dirty="0">
                <a:latin typeface="Times New Roman" pitchFamily="18" charset="0"/>
                <a:cs typeface="Times New Roman" pitchFamily="18" charset="0"/>
              </a:rPr>
              <a:t>://content.presentermedia.com/files/clipart/00003000/3459/earth_water_drop_md_wm.jpg</a:t>
            </a:r>
          </a:p>
        </p:txBody>
      </p:sp>
      <p:sp>
        <p:nvSpPr>
          <p:cNvPr id="2" name="Slide Number Placeholder 1"/>
          <p:cNvSpPr>
            <a:spLocks noGrp="1"/>
          </p:cNvSpPr>
          <p:nvPr>
            <p:ph type="sldNum" sz="quarter" idx="12"/>
          </p:nvPr>
        </p:nvSpPr>
        <p:spPr/>
        <p:txBody>
          <a:bodyPr/>
          <a:lstStyle/>
          <a:p>
            <a:fld id="{4E0467AC-CD79-4481-88C5-A55F7C8A7890}" type="slidenum">
              <a:rPr lang="en-US" smtClean="0"/>
              <a:t>2</a:t>
            </a:fld>
            <a:endParaRPr lang="en-US"/>
          </a:p>
        </p:txBody>
      </p:sp>
    </p:spTree>
    <p:extLst>
      <p:ext uri="{BB962C8B-B14F-4D97-AF65-F5344CB8AC3E}">
        <p14:creationId xmlns:p14="http://schemas.microsoft.com/office/powerpoint/2010/main" val="1622659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840230" y="838200"/>
            <a:ext cx="7010400" cy="1143000"/>
          </a:xfrm>
        </p:spPr>
        <p:txBody>
          <a:bodyPr>
            <a:normAutofit/>
          </a:bodyPr>
          <a:lstStyle/>
          <a:p>
            <a:pPr algn="ctr"/>
            <a:r>
              <a:rPr lang="en-US" sz="5400" dirty="0" smtClean="0">
                <a:latin typeface="Times New Roman" pitchFamily="18" charset="0"/>
                <a:cs typeface="Times New Roman" pitchFamily="18" charset="0"/>
              </a:rPr>
              <a:t>Results and discussion</a:t>
            </a:r>
            <a:endParaRPr lang="en-US" sz="5400" dirty="0">
              <a:latin typeface="Times New Roman" pitchFamily="18" charset="0"/>
              <a:cs typeface="Times New Roman" pitchFamily="18" charset="0"/>
            </a:endParaRPr>
          </a:p>
        </p:txBody>
      </p:sp>
      <p:pic>
        <p:nvPicPr>
          <p:cNvPr id="3" name="Picture 4" descr="http://www.clipartkid.com/images/189/water-drop-clip-art-tAOkJQ-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09800"/>
            <a:ext cx="3223260"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E0467AC-CD79-4481-88C5-A55F7C8A7890}" type="slidenum">
              <a:rPr lang="en-US" smtClean="0"/>
              <a:t>20</a:t>
            </a:fld>
            <a:endParaRPr lang="en-US"/>
          </a:p>
        </p:txBody>
      </p:sp>
    </p:spTree>
    <p:extLst>
      <p:ext uri="{BB962C8B-B14F-4D97-AF65-F5344CB8AC3E}">
        <p14:creationId xmlns:p14="http://schemas.microsoft.com/office/powerpoint/2010/main" val="4249709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2" t="6803" r="6036"/>
          <a:stretch/>
        </p:blipFill>
        <p:spPr bwMode="auto">
          <a:xfrm>
            <a:off x="219140" y="3475896"/>
            <a:ext cx="4297680" cy="31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92654"/>
            <a:ext cx="4297680" cy="311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140" y="292655"/>
            <a:ext cx="4297680" cy="311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518017"/>
            <a:ext cx="4297680" cy="311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038600" y="2590800"/>
            <a:ext cx="304800" cy="304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E0467AC-CD79-4481-88C5-A55F7C8A7890}" type="slidenum">
              <a:rPr lang="en-US" smtClean="0"/>
              <a:t>21</a:t>
            </a:fld>
            <a:endParaRPr lang="en-US"/>
          </a:p>
        </p:txBody>
      </p:sp>
    </p:spTree>
    <p:extLst>
      <p:ext uri="{BB962C8B-B14F-4D97-AF65-F5344CB8AC3E}">
        <p14:creationId xmlns:p14="http://schemas.microsoft.com/office/powerpoint/2010/main" val="1106429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63" r="28824"/>
          <a:stretch/>
        </p:blipFill>
        <p:spPr bwMode="auto">
          <a:xfrm>
            <a:off x="5336274" y="3729938"/>
            <a:ext cx="2893325"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936" y="431042"/>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E0467AC-CD79-4481-88C5-A55F7C8A7890}" type="slidenum">
              <a:rPr lang="en-US" smtClean="0"/>
              <a:t>22</a:t>
            </a:fld>
            <a:endParaRPr lang="en-US"/>
          </a:p>
        </p:txBody>
      </p:sp>
    </p:spTree>
    <p:extLst>
      <p:ext uri="{BB962C8B-B14F-4D97-AF65-F5344CB8AC3E}">
        <p14:creationId xmlns:p14="http://schemas.microsoft.com/office/powerpoint/2010/main" val="381752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86400"/>
          </a:xfrm>
        </p:spPr>
        <p:txBody>
          <a:bodyPr>
            <a:normAutofit lnSpcReduction="10000"/>
          </a:bodyPr>
          <a:lstStyle/>
          <a:p>
            <a:pPr algn="just"/>
            <a:r>
              <a:rPr lang="en-US" sz="2800" dirty="0">
                <a:latin typeface="Times New Roman" pitchFamily="18" charset="0"/>
                <a:cs typeface="Times New Roman" pitchFamily="18" charset="0"/>
              </a:rPr>
              <a:t>By advancements in technology and science the remote sensing data have been using for </a:t>
            </a:r>
            <a:r>
              <a:rPr lang="en-US" sz="2800" dirty="0" smtClean="0">
                <a:latin typeface="Times New Roman" pitchFamily="18" charset="0"/>
                <a:cs typeface="Times New Roman" pitchFamily="18" charset="0"/>
              </a:rPr>
              <a:t>agricultural drought.</a:t>
            </a:r>
          </a:p>
          <a:p>
            <a:pPr algn="just"/>
            <a:r>
              <a:rPr lang="en-US" sz="2800" dirty="0" smtClean="0">
                <a:latin typeface="Times New Roman" pitchFamily="18" charset="0"/>
                <a:cs typeface="Times New Roman" pitchFamily="18" charset="0"/>
              </a:rPr>
              <a:t>The spatial distribution of  NDVI for clear sky images have been calculated during 2 years.</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Based on NDVI calculations, vegetation cover in spring and summer month  are more than other seasons. </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For better understanding of vegetation cover condition the NDVI &gt; 0.2 is extracted  from NDVI maps.</a:t>
            </a:r>
          </a:p>
          <a:p>
            <a:pPr algn="just"/>
            <a:endParaRPr lang="en-US" sz="28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4E0467AC-CD79-4481-88C5-A55F7C8A7890}" type="slidenum">
              <a:rPr lang="en-US" smtClean="0"/>
              <a:t>23</a:t>
            </a:fld>
            <a:endParaRPr lang="en-US"/>
          </a:p>
        </p:txBody>
      </p:sp>
    </p:spTree>
    <p:extLst>
      <p:ext uri="{BB962C8B-B14F-4D97-AF65-F5344CB8AC3E}">
        <p14:creationId xmlns:p14="http://schemas.microsoft.com/office/powerpoint/2010/main" val="1074614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3" y="354728"/>
            <a:ext cx="45783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478" y="336333"/>
            <a:ext cx="45783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943" y="3280299"/>
            <a:ext cx="5943600" cy="357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E0467AC-CD79-4481-88C5-A55F7C8A7890}" type="slidenum">
              <a:rPr lang="en-US" smtClean="0"/>
              <a:t>24</a:t>
            </a:fld>
            <a:endParaRPr lang="en-US"/>
          </a:p>
        </p:txBody>
      </p:sp>
    </p:spTree>
    <p:extLst>
      <p:ext uri="{BB962C8B-B14F-4D97-AF65-F5344CB8AC3E}">
        <p14:creationId xmlns:p14="http://schemas.microsoft.com/office/powerpoint/2010/main" val="2154677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976900" y="514823"/>
            <a:ext cx="5394960" cy="2560320"/>
            <a:chOff x="1045779" y="2805050"/>
            <a:chExt cx="7107622" cy="3131622"/>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5" t="30819" r="34932" b="20690"/>
            <a:stretch/>
          </p:blipFill>
          <p:spPr bwMode="auto">
            <a:xfrm>
              <a:off x="1045779" y="2819400"/>
              <a:ext cx="2286000" cy="311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712" t="29957" r="34932" b="20905"/>
            <a:stretch/>
          </p:blipFill>
          <p:spPr bwMode="auto">
            <a:xfrm>
              <a:off x="3557752" y="2819400"/>
              <a:ext cx="2286000" cy="310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4669" t="30496" r="35338" b="20797"/>
            <a:stretch/>
          </p:blipFill>
          <p:spPr bwMode="auto">
            <a:xfrm>
              <a:off x="5867401" y="2805050"/>
              <a:ext cx="2286000" cy="313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1994338" y="3483557"/>
            <a:ext cx="5394960" cy="2560320"/>
            <a:chOff x="762000" y="2743200"/>
            <a:chExt cx="7924800" cy="3179794"/>
          </a:xfrm>
        </p:grpSpPr>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832" t="30172" r="35054" b="20906"/>
            <a:stretch/>
          </p:blipFill>
          <p:spPr bwMode="auto">
            <a:xfrm>
              <a:off x="762000" y="2743200"/>
              <a:ext cx="2286000" cy="312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790" t="31573" r="35217" b="21012"/>
            <a:stretch/>
          </p:blipFill>
          <p:spPr bwMode="auto">
            <a:xfrm>
              <a:off x="3581400" y="2821234"/>
              <a:ext cx="2286000"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5032" t="30496" r="35218" b="21013"/>
            <a:stretch/>
          </p:blipFill>
          <p:spPr bwMode="auto">
            <a:xfrm>
              <a:off x="6400800" y="2767473"/>
              <a:ext cx="2286000" cy="315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2"/>
          </p:nvPr>
        </p:nvSpPr>
        <p:spPr/>
        <p:txBody>
          <a:bodyPr/>
          <a:lstStyle/>
          <a:p>
            <a:fld id="{4E0467AC-CD79-4481-88C5-A55F7C8A7890}" type="slidenum">
              <a:rPr lang="en-US" smtClean="0"/>
              <a:t>25</a:t>
            </a:fld>
            <a:endParaRPr lang="en-US"/>
          </a:p>
        </p:txBody>
      </p:sp>
    </p:spTree>
    <p:extLst>
      <p:ext uri="{BB962C8B-B14F-4D97-AF65-F5344CB8AC3E}">
        <p14:creationId xmlns:p14="http://schemas.microsoft.com/office/powerpoint/2010/main" val="2634478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766122" y="609600"/>
            <a:ext cx="5394960" cy="2560320"/>
            <a:chOff x="838200" y="2810814"/>
            <a:chExt cx="7643647" cy="3186683"/>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5" t="30388" r="35174" b="21120"/>
            <a:stretch/>
          </p:blipFill>
          <p:spPr bwMode="auto">
            <a:xfrm>
              <a:off x="838200" y="2819400"/>
              <a:ext cx="2286000" cy="315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075" t="30172" r="35053" b="20690"/>
            <a:stretch/>
          </p:blipFill>
          <p:spPr bwMode="auto">
            <a:xfrm>
              <a:off x="3368566" y="2819400"/>
              <a:ext cx="2286000" cy="317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4911" t="29634" r="35096" b="21013"/>
            <a:stretch/>
          </p:blipFill>
          <p:spPr bwMode="auto">
            <a:xfrm>
              <a:off x="6195847" y="2810814"/>
              <a:ext cx="2286000" cy="317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122" y="3581400"/>
            <a:ext cx="5394960" cy="296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E0467AC-CD79-4481-88C5-A55F7C8A7890}" type="slidenum">
              <a:rPr lang="en-US" smtClean="0"/>
              <a:t>26</a:t>
            </a:fld>
            <a:endParaRPr lang="en-US"/>
          </a:p>
        </p:txBody>
      </p:sp>
    </p:spTree>
    <p:extLst>
      <p:ext uri="{BB962C8B-B14F-4D97-AF65-F5344CB8AC3E}">
        <p14:creationId xmlns:p14="http://schemas.microsoft.com/office/powerpoint/2010/main" val="1285399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828800" y="228600"/>
            <a:ext cx="5398739" cy="2590800"/>
            <a:chOff x="1744717" y="2796254"/>
            <a:chExt cx="6865883" cy="315762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128" t="27791" r="34053" b="18603"/>
            <a:stretch/>
          </p:blipFill>
          <p:spPr bwMode="auto">
            <a:xfrm>
              <a:off x="1744717" y="2796254"/>
              <a:ext cx="2286000" cy="315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341" t="28125" r="34301" b="19404"/>
            <a:stretch/>
          </p:blipFill>
          <p:spPr bwMode="auto">
            <a:xfrm>
              <a:off x="4022834" y="2796255"/>
              <a:ext cx="2286000" cy="315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3901" t="29166" r="33920" b="18363"/>
            <a:stretch/>
          </p:blipFill>
          <p:spPr bwMode="auto">
            <a:xfrm>
              <a:off x="6324600" y="2854729"/>
              <a:ext cx="2286000" cy="304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932464"/>
            <a:ext cx="5481611" cy="30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17979" y="5895622"/>
            <a:ext cx="6629400" cy="1015663"/>
          </a:xfrm>
          <a:prstGeom prst="rect">
            <a:avLst/>
          </a:prstGeom>
          <a:noFill/>
        </p:spPr>
        <p:txBody>
          <a:bodyPr wrap="square" rtlCol="0">
            <a:spAutoFit/>
          </a:bodyPr>
          <a:lstStyle/>
          <a:p>
            <a:r>
              <a:rPr lang="en-US" sz="2000" dirty="0" smtClean="0">
                <a:latin typeface="Times New Roman" pitchFamily="18" charset="0"/>
                <a:cs typeface="Times New Roman" pitchFamily="18" charset="0"/>
              </a:rPr>
              <a:t>Despite of harvesting the product(which means the irrigation period were already finished) , the southern part of floodplain has natural vegetation cover.</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4E0467AC-CD79-4481-88C5-A55F7C8A7890}" type="slidenum">
              <a:rPr lang="en-US" smtClean="0"/>
              <a:t>27</a:t>
            </a:fld>
            <a:endParaRPr lang="en-US"/>
          </a:p>
        </p:txBody>
      </p:sp>
    </p:spTree>
    <p:extLst>
      <p:ext uri="{BB962C8B-B14F-4D97-AF65-F5344CB8AC3E}">
        <p14:creationId xmlns:p14="http://schemas.microsoft.com/office/powerpoint/2010/main" val="574456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930875" y="2970148"/>
            <a:ext cx="5638799" cy="3063059"/>
            <a:chOff x="399393" y="257504"/>
            <a:chExt cx="8523890" cy="379949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915" t="30253" r="35223" b="19591"/>
            <a:stretch/>
          </p:blipFill>
          <p:spPr bwMode="auto">
            <a:xfrm>
              <a:off x="3505200" y="381000"/>
              <a:ext cx="2554014" cy="362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4842" t="29780" r="35066" b="19854"/>
            <a:stretch/>
          </p:blipFill>
          <p:spPr bwMode="auto">
            <a:xfrm>
              <a:off x="399393" y="257504"/>
              <a:ext cx="2695903" cy="379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4911" t="29418" r="35520" b="19720"/>
            <a:stretch/>
          </p:blipFill>
          <p:spPr bwMode="auto">
            <a:xfrm>
              <a:off x="6377151" y="257504"/>
              <a:ext cx="2546132" cy="37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259" y="99560"/>
            <a:ext cx="597741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E0467AC-CD79-4481-88C5-A55F7C8A7890}" type="slidenum">
              <a:rPr lang="en-US" smtClean="0"/>
              <a:t>28</a:t>
            </a:fld>
            <a:endParaRPr lang="en-US"/>
          </a:p>
        </p:txBody>
      </p:sp>
    </p:spTree>
    <p:extLst>
      <p:ext uri="{BB962C8B-B14F-4D97-AF65-F5344CB8AC3E}">
        <p14:creationId xmlns:p14="http://schemas.microsoft.com/office/powerpoint/2010/main" val="1366129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057" r="22715"/>
          <a:stretch/>
        </p:blipFill>
        <p:spPr bwMode="auto">
          <a:xfrm>
            <a:off x="4953000" y="2461146"/>
            <a:ext cx="386161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457200"/>
            <a:ext cx="7467600" cy="1384995"/>
          </a:xfrm>
          <a:prstGeom prst="rect">
            <a:avLst/>
          </a:prstGeom>
        </p:spPr>
        <p:txBody>
          <a:bodyPr wrap="square">
            <a:spAutoFit/>
          </a:bodyPr>
          <a:lstStyle/>
          <a:p>
            <a:r>
              <a:rPr lang="en-US" sz="2400" dirty="0">
                <a:latin typeface="Times New Roman" pitchFamily="18" charset="0"/>
                <a:cs typeface="Times New Roman" pitchFamily="18" charset="0"/>
              </a:rPr>
              <a:t>Vegetation condition index has been </a:t>
            </a:r>
            <a:r>
              <a:rPr lang="en-US" sz="2400" dirty="0" smtClean="0">
                <a:latin typeface="Times New Roman" pitchFamily="18" charset="0"/>
                <a:cs typeface="Times New Roman" pitchFamily="18" charset="0"/>
              </a:rPr>
              <a:t>determined </a:t>
            </a:r>
            <a:r>
              <a:rPr lang="en-US" sz="2400" dirty="0">
                <a:latin typeface="Times New Roman" pitchFamily="18" charset="0"/>
                <a:cs typeface="Times New Roman" pitchFamily="18" charset="0"/>
              </a:rPr>
              <a:t>by NDVI values</a:t>
            </a:r>
            <a:r>
              <a:rPr lang="en-US" sz="2400" dirty="0" smtClean="0">
                <a:latin typeface="Times New Roman" pitchFamily="18" charset="0"/>
                <a:cs typeface="Times New Roman" pitchFamily="18" charset="0"/>
              </a:rPr>
              <a:t>.</a:t>
            </a:r>
          </a:p>
          <a:p>
            <a:endParaRPr lang="en-US" dirty="0"/>
          </a:p>
          <a:p>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33" y="373380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882" y="990362"/>
            <a:ext cx="4572396"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E0467AC-CD79-4481-88C5-A55F7C8A7890}" type="slidenum">
              <a:rPr lang="en-US" smtClean="0"/>
              <a:t>29</a:t>
            </a:fld>
            <a:endParaRPr lang="en-US"/>
          </a:p>
        </p:txBody>
      </p:sp>
    </p:spTree>
    <p:extLst>
      <p:ext uri="{BB962C8B-B14F-4D97-AF65-F5344CB8AC3E}">
        <p14:creationId xmlns:p14="http://schemas.microsoft.com/office/powerpoint/2010/main" val="3853844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6406" t="25037" r="5567" b="27286"/>
          <a:stretch/>
        </p:blipFill>
        <p:spPr>
          <a:xfrm>
            <a:off x="115326" y="1828800"/>
            <a:ext cx="5214218" cy="3886200"/>
          </a:xfrm>
        </p:spPr>
      </p:pic>
      <p:sp>
        <p:nvSpPr>
          <p:cNvPr id="6" name="Rectangle 5"/>
          <p:cNvSpPr/>
          <p:nvPr/>
        </p:nvSpPr>
        <p:spPr>
          <a:xfrm>
            <a:off x="5394434" y="4180344"/>
            <a:ext cx="3520966" cy="2677656"/>
          </a:xfrm>
          <a:prstGeom prst="rect">
            <a:avLst/>
          </a:prstGeom>
        </p:spPr>
        <p:txBody>
          <a:bodyPr wrap="square">
            <a:spAutoFit/>
          </a:bodyPr>
          <a:lstStyle/>
          <a:p>
            <a:pPr algn="just"/>
            <a:r>
              <a:rPr lang="en-US" sz="2400" dirty="0">
                <a:latin typeface="Times New Roman" pitchFamily="18" charset="0"/>
                <a:cs typeface="Times New Roman" pitchFamily="18" charset="0"/>
              </a:rPr>
              <a:t>Drought is a protracted period of deficient precipitation resulting in extensive damage to crops, resulting in loss of </a:t>
            </a:r>
            <a:r>
              <a:rPr lang="en-US" sz="2400" dirty="0" smtClean="0">
                <a:latin typeface="Times New Roman" pitchFamily="18" charset="0"/>
                <a:cs typeface="Times New Roman" pitchFamily="18" charset="0"/>
              </a:rPr>
              <a:t>yield(National drought mitigation center)</a:t>
            </a:r>
            <a:endParaRPr lang="en-US" sz="2400" dirty="0"/>
          </a:p>
        </p:txBody>
      </p:sp>
      <p:sp>
        <p:nvSpPr>
          <p:cNvPr id="7" name="Rectangle 6"/>
          <p:cNvSpPr/>
          <p:nvPr/>
        </p:nvSpPr>
        <p:spPr>
          <a:xfrm>
            <a:off x="5491655" y="1524000"/>
            <a:ext cx="3657600" cy="1938992"/>
          </a:xfrm>
          <a:prstGeom prst="rect">
            <a:avLst/>
          </a:prstGeom>
        </p:spPr>
        <p:txBody>
          <a:bodyPr wrap="square">
            <a:spAutoFit/>
          </a:bodyPr>
          <a:lstStyle/>
          <a:p>
            <a:pPr algn="just"/>
            <a:r>
              <a:rPr lang="en-US" sz="2400" dirty="0">
                <a:latin typeface="Times New Roman" pitchFamily="18" charset="0"/>
                <a:cs typeface="Times New Roman" pitchFamily="18" charset="0"/>
              </a:rPr>
              <a:t>A prolonged period of abnormally low rainfall, leading to a shortage of water </a:t>
            </a:r>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Oxford dictionary, 2016</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8" name="TextBox 7"/>
          <p:cNvSpPr txBox="1"/>
          <p:nvPr/>
        </p:nvSpPr>
        <p:spPr>
          <a:xfrm>
            <a:off x="1638300" y="355505"/>
            <a:ext cx="5257800" cy="769441"/>
          </a:xfrm>
          <a:prstGeom prst="rect">
            <a:avLst/>
          </a:prstGeom>
          <a:noFill/>
        </p:spPr>
        <p:txBody>
          <a:bodyPr wrap="square" rtlCol="0">
            <a:spAutoFit/>
          </a:bodyPr>
          <a:lstStyle/>
          <a:p>
            <a:pPr algn="ctr"/>
            <a:r>
              <a:rPr lang="en-US" sz="4400" b="1" dirty="0" smtClean="0">
                <a:latin typeface="Times New Roman" pitchFamily="18" charset="0"/>
                <a:cs typeface="Times New Roman" pitchFamily="18" charset="0"/>
              </a:rPr>
              <a:t>What is Drought?</a:t>
            </a:r>
            <a:endParaRPr lang="en-US" sz="4400" b="1" dirty="0">
              <a:latin typeface="Times New Roman" pitchFamily="18" charset="0"/>
              <a:cs typeface="Times New Roman" pitchFamily="18" charset="0"/>
            </a:endParaRPr>
          </a:p>
        </p:txBody>
      </p:sp>
      <p:sp>
        <p:nvSpPr>
          <p:cNvPr id="2" name="TextBox 1"/>
          <p:cNvSpPr txBox="1"/>
          <p:nvPr/>
        </p:nvSpPr>
        <p:spPr>
          <a:xfrm>
            <a:off x="28903" y="5715000"/>
            <a:ext cx="3517310" cy="261610"/>
          </a:xfrm>
          <a:prstGeom prst="rect">
            <a:avLst/>
          </a:prstGeom>
          <a:noFill/>
        </p:spPr>
        <p:txBody>
          <a:bodyPr wrap="none" rtlCol="0">
            <a:spAutoFit/>
          </a:bodyPr>
          <a:lstStyle/>
          <a:p>
            <a:r>
              <a:rPr lang="en-US" sz="1100" dirty="0" err="1">
                <a:latin typeface="Times New Roman" pitchFamily="18" charset="0"/>
                <a:cs typeface="Times New Roman" pitchFamily="18" charset="0"/>
              </a:rPr>
              <a:t>From:http</a:t>
            </a:r>
            <a:r>
              <a:rPr lang="en-US" sz="1100" dirty="0">
                <a:latin typeface="Times New Roman" pitchFamily="18" charset="0"/>
                <a:cs typeface="Times New Roman" pitchFamily="18" charset="0"/>
              </a:rPr>
              <a:t>://greenfieldgeography.wikispaces.com/Droughts</a:t>
            </a:r>
          </a:p>
        </p:txBody>
      </p:sp>
      <p:sp>
        <p:nvSpPr>
          <p:cNvPr id="3" name="Slide Number Placeholder 2"/>
          <p:cNvSpPr>
            <a:spLocks noGrp="1"/>
          </p:cNvSpPr>
          <p:nvPr>
            <p:ph type="sldNum" sz="quarter" idx="12"/>
          </p:nvPr>
        </p:nvSpPr>
        <p:spPr/>
        <p:txBody>
          <a:bodyPr/>
          <a:lstStyle/>
          <a:p>
            <a:fld id="{4E0467AC-CD79-4481-88C5-A55F7C8A7890}" type="slidenum">
              <a:rPr lang="en-US" smtClean="0"/>
              <a:t>3</a:t>
            </a:fld>
            <a:endParaRPr lang="en-US"/>
          </a:p>
        </p:txBody>
      </p:sp>
    </p:spTree>
    <p:extLst>
      <p:ext uri="{BB962C8B-B14F-4D97-AF65-F5344CB8AC3E}">
        <p14:creationId xmlns:p14="http://schemas.microsoft.com/office/powerpoint/2010/main" val="1231002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967" y="228600"/>
            <a:ext cx="5120640" cy="308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8787" y="3468414"/>
            <a:ext cx="4953000" cy="306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54" y="381000"/>
            <a:ext cx="3633787" cy="374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4766832"/>
            <a:ext cx="3810000" cy="1631216"/>
          </a:xfrm>
          <a:prstGeom prst="rect">
            <a:avLst/>
          </a:prstGeom>
          <a:noFill/>
        </p:spPr>
        <p:txBody>
          <a:bodyPr wrap="square" rtlCol="0">
            <a:spAutoFit/>
          </a:bodyPr>
          <a:lstStyle/>
          <a:p>
            <a:r>
              <a:rPr lang="en-US" sz="2000" dirty="0" smtClean="0">
                <a:latin typeface="Times New Roman" pitchFamily="18" charset="0"/>
                <a:cs typeface="Times New Roman" pitchFamily="18" charset="0"/>
              </a:rPr>
              <a:t>By comparing agricultural and natural vegetation cover the effect of irrigation was detected i.e. denser canopy is as a result of irrigation</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4E0467AC-CD79-4481-88C5-A55F7C8A7890}" type="slidenum">
              <a:rPr lang="en-US" smtClean="0"/>
              <a:t>30</a:t>
            </a:fld>
            <a:endParaRPr lang="en-US"/>
          </a:p>
        </p:txBody>
      </p:sp>
    </p:spTree>
    <p:extLst>
      <p:ext uri="{BB962C8B-B14F-4D97-AF65-F5344CB8AC3E}">
        <p14:creationId xmlns:p14="http://schemas.microsoft.com/office/powerpoint/2010/main" val="916187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733800" y="1066800"/>
            <a:ext cx="4724400" cy="1143000"/>
          </a:xfrm>
        </p:spPr>
        <p:txBody>
          <a:bodyPr>
            <a:normAutofit/>
          </a:bodyPr>
          <a:lstStyle/>
          <a:p>
            <a:pPr algn="ctr"/>
            <a:r>
              <a:rPr lang="en-US" sz="5400" dirty="0" smtClean="0">
                <a:latin typeface="Times New Roman" pitchFamily="18" charset="0"/>
                <a:cs typeface="Times New Roman" pitchFamily="18" charset="0"/>
              </a:rPr>
              <a:t>Conclusion </a:t>
            </a:r>
            <a:endParaRPr lang="en-US" sz="5400" dirty="0">
              <a:latin typeface="Times New Roman" pitchFamily="18" charset="0"/>
              <a:cs typeface="Times New Roman" pitchFamily="18" charset="0"/>
            </a:endParaRPr>
          </a:p>
        </p:txBody>
      </p:sp>
      <p:pic>
        <p:nvPicPr>
          <p:cNvPr id="5" name="Picture 4" descr="http://www.clipartkid.com/images/189/water-drop-clip-art-tAOkJQ-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09800"/>
            <a:ext cx="3223260"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E0467AC-CD79-4481-88C5-A55F7C8A7890}" type="slidenum">
              <a:rPr lang="en-US" smtClean="0"/>
              <a:t>31</a:t>
            </a:fld>
            <a:endParaRPr lang="en-US"/>
          </a:p>
        </p:txBody>
      </p:sp>
    </p:spTree>
    <p:extLst>
      <p:ext uri="{BB962C8B-B14F-4D97-AF65-F5344CB8AC3E}">
        <p14:creationId xmlns:p14="http://schemas.microsoft.com/office/powerpoint/2010/main" val="4063706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57352"/>
            <a:ext cx="5614987"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4800600"/>
            <a:ext cx="7010400" cy="707886"/>
          </a:xfrm>
          <a:prstGeom prst="rect">
            <a:avLst/>
          </a:prstGeom>
          <a:noFill/>
        </p:spPr>
        <p:txBody>
          <a:bodyPr wrap="square" rtlCol="0">
            <a:spAutoFit/>
          </a:bodyPr>
          <a:lstStyle/>
          <a:p>
            <a:r>
              <a:rPr lang="en-US" sz="2000" dirty="0" smtClean="0">
                <a:latin typeface="Times New Roman" pitchFamily="18" charset="0"/>
                <a:cs typeface="Times New Roman" pitchFamily="18" charset="0"/>
              </a:rPr>
              <a:t>The highest correlation occurred between SPI-3month and VCI with four months lag time</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4E0467AC-CD79-4481-88C5-A55F7C8A7890}" type="slidenum">
              <a:rPr lang="en-US" smtClean="0"/>
              <a:t>32</a:t>
            </a:fld>
            <a:endParaRPr lang="en-US"/>
          </a:p>
        </p:txBody>
      </p:sp>
    </p:spTree>
    <p:extLst>
      <p:ext uri="{BB962C8B-B14F-4D97-AF65-F5344CB8AC3E}">
        <p14:creationId xmlns:p14="http://schemas.microsoft.com/office/powerpoint/2010/main" val="1424125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33400"/>
            <a:ext cx="5614987"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6800" y="4800600"/>
            <a:ext cx="7010400" cy="707886"/>
          </a:xfrm>
          <a:prstGeom prst="rect">
            <a:avLst/>
          </a:prstGeom>
          <a:noFill/>
        </p:spPr>
        <p:txBody>
          <a:bodyPr wrap="square" rtlCol="0">
            <a:spAutoFit/>
          </a:bodyPr>
          <a:lstStyle/>
          <a:p>
            <a:r>
              <a:rPr lang="en-US" sz="2000" dirty="0" smtClean="0">
                <a:latin typeface="Times New Roman" pitchFamily="18" charset="0"/>
                <a:cs typeface="Times New Roman" pitchFamily="18" charset="0"/>
              </a:rPr>
              <a:t>The highest correlation occurred between SPI-6month and VCI with two months lag time</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4E0467AC-CD79-4481-88C5-A55F7C8A7890}" type="slidenum">
              <a:rPr lang="en-US" smtClean="0"/>
              <a:t>33</a:t>
            </a:fld>
            <a:endParaRPr lang="en-US"/>
          </a:p>
        </p:txBody>
      </p:sp>
    </p:spTree>
    <p:extLst>
      <p:ext uri="{BB962C8B-B14F-4D97-AF65-F5344CB8AC3E}">
        <p14:creationId xmlns:p14="http://schemas.microsoft.com/office/powerpoint/2010/main" val="2154752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81200" y="381000"/>
            <a:ext cx="5614903" cy="404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4800600"/>
            <a:ext cx="7010400" cy="707886"/>
          </a:xfrm>
          <a:prstGeom prst="rect">
            <a:avLst/>
          </a:prstGeom>
          <a:noFill/>
        </p:spPr>
        <p:txBody>
          <a:bodyPr wrap="square" rtlCol="0">
            <a:spAutoFit/>
          </a:bodyPr>
          <a:lstStyle/>
          <a:p>
            <a:r>
              <a:rPr lang="en-US" sz="2000" dirty="0" smtClean="0">
                <a:latin typeface="Times New Roman" pitchFamily="18" charset="0"/>
                <a:cs typeface="Times New Roman" pitchFamily="18" charset="0"/>
              </a:rPr>
              <a:t>The highest correlation occurred between SPI-12 month and VCI with four months lag time</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4E0467AC-CD79-4481-88C5-A55F7C8A7890}" type="slidenum">
              <a:rPr lang="en-US" smtClean="0"/>
              <a:t>34</a:t>
            </a:fld>
            <a:endParaRPr lang="en-US"/>
          </a:p>
        </p:txBody>
      </p:sp>
    </p:spTree>
    <p:extLst>
      <p:ext uri="{BB962C8B-B14F-4D97-AF65-F5344CB8AC3E}">
        <p14:creationId xmlns:p14="http://schemas.microsoft.com/office/powerpoint/2010/main" val="575923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525963"/>
          </a:xfrm>
        </p:spPr>
        <p:txBody>
          <a:bodyPr>
            <a:normAutofit fontScale="92500"/>
          </a:bodyPr>
          <a:lstStyle/>
          <a:p>
            <a:pPr marL="109728" indent="0" algn="just">
              <a:buNone/>
            </a:pPr>
            <a:r>
              <a:rPr lang="en-US" sz="2400" dirty="0">
                <a:latin typeface="Times New Roman" pitchFamily="18" charset="0"/>
                <a:cs typeface="Times New Roman" pitchFamily="18" charset="0"/>
              </a:rPr>
              <a:t>The comparison were done not only for same time but also the lag time of precipitation effect on vegetation cover has been considered.</a:t>
            </a:r>
          </a:p>
          <a:p>
            <a:pPr marL="109728" indent="0" algn="just">
              <a:buNone/>
            </a:pPr>
            <a:endParaRPr lang="en-US" sz="2400" dirty="0" smtClean="0">
              <a:latin typeface="Times New Roman" pitchFamily="18" charset="0"/>
              <a:cs typeface="Times New Roman" pitchFamily="18" charset="0"/>
            </a:endParaRPr>
          </a:p>
          <a:p>
            <a:pPr marL="109728" indent="0" algn="just">
              <a:buNone/>
            </a:pPr>
            <a:r>
              <a:rPr lang="en-US" sz="2400" dirty="0" smtClean="0">
                <a:latin typeface="Times New Roman" pitchFamily="18" charset="0"/>
                <a:cs typeface="Times New Roman" pitchFamily="18" charset="0"/>
              </a:rPr>
              <a:t>The VCI (which is based on NDVI) were calculated using NIR and Red bands of Landsat 8 stellate images for indicated years.</a:t>
            </a:r>
          </a:p>
          <a:p>
            <a:pPr algn="just"/>
            <a:endParaRPr lang="en-US" sz="2400" dirty="0">
              <a:latin typeface="Times New Roman" pitchFamily="18" charset="0"/>
              <a:cs typeface="Times New Roman" pitchFamily="18" charset="0"/>
            </a:endParaRPr>
          </a:p>
          <a:p>
            <a:pPr marL="109728" indent="0" algn="just">
              <a:buNone/>
            </a:pPr>
            <a:r>
              <a:rPr lang="en-US" sz="2400" dirty="0" smtClean="0">
                <a:latin typeface="Times New Roman" pitchFamily="18" charset="0"/>
                <a:cs typeface="Times New Roman" pitchFamily="18" charset="0"/>
              </a:rPr>
              <a:t>The correlation between SPI with different time scales and VCI with zero to 12 months lag time were calculated</a:t>
            </a:r>
          </a:p>
          <a:p>
            <a:pPr algn="just"/>
            <a:endParaRPr lang="en-US" sz="2400" dirty="0">
              <a:latin typeface="Times New Roman" pitchFamily="18" charset="0"/>
              <a:cs typeface="Times New Roman" pitchFamily="18" charset="0"/>
            </a:endParaRPr>
          </a:p>
          <a:p>
            <a:pPr marL="109728" indent="0" algn="just">
              <a:buNone/>
            </a:pPr>
            <a:r>
              <a:rPr lang="en-US" sz="2400" dirty="0" smtClean="0">
                <a:latin typeface="Times New Roman" pitchFamily="18" charset="0"/>
                <a:cs typeface="Times New Roman" pitchFamily="18" charset="0"/>
              </a:rPr>
              <a:t> The highest correlation between SPI-3,6 and 12 months time scales and VCI were occurred in 4, 2 and 4 months lag time, respectively. </a:t>
            </a:r>
          </a:p>
          <a:p>
            <a:pPr algn="just"/>
            <a:endParaRPr lang="en-US" sz="24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4E0467AC-CD79-4481-88C5-A55F7C8A7890}" type="slidenum">
              <a:rPr lang="en-US" smtClean="0"/>
              <a:t>35</a:t>
            </a:fld>
            <a:endParaRPr lang="en-US"/>
          </a:p>
        </p:txBody>
      </p:sp>
    </p:spTree>
    <p:extLst>
      <p:ext uri="{BB962C8B-B14F-4D97-AF65-F5344CB8AC3E}">
        <p14:creationId xmlns:p14="http://schemas.microsoft.com/office/powerpoint/2010/main" val="4082872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066800"/>
            <a:ext cx="7924800" cy="1261872"/>
          </a:xfrm>
        </p:spPr>
        <p:txBody>
          <a:bodyPr>
            <a:normAutofit/>
          </a:bodyPr>
          <a:lstStyle/>
          <a:p>
            <a:pPr marL="109728" indent="0">
              <a:buNone/>
            </a:pPr>
            <a:r>
              <a:rPr lang="en-US" sz="5400" dirty="0" smtClean="0">
                <a:latin typeface="Times New Roman" pitchFamily="18" charset="0"/>
                <a:cs typeface="Times New Roman" pitchFamily="18" charset="0"/>
              </a:rPr>
              <a:t>Thanks for your attention!</a:t>
            </a:r>
            <a:endParaRPr lang="en-US" sz="5400" dirty="0">
              <a:latin typeface="Times New Roman" pitchFamily="18" charset="0"/>
              <a:cs typeface="Times New Roman" pitchFamily="18" charset="0"/>
            </a:endParaRPr>
          </a:p>
        </p:txBody>
      </p:sp>
      <p:pic>
        <p:nvPicPr>
          <p:cNvPr id="4" name="Picture 3" descr="http://www.clipartkid.com/images/189/water-drop-clip-art-tAOkJQ-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09800"/>
            <a:ext cx="3223260" cy="42976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E0467AC-CD79-4481-88C5-A55F7C8A7890}" type="slidenum">
              <a:rPr lang="en-US" smtClean="0"/>
              <a:t>36</a:t>
            </a:fld>
            <a:endParaRPr lang="en-US"/>
          </a:p>
        </p:txBody>
      </p:sp>
    </p:spTree>
    <p:extLst>
      <p:ext uri="{BB962C8B-B14F-4D97-AF65-F5344CB8AC3E}">
        <p14:creationId xmlns:p14="http://schemas.microsoft.com/office/powerpoint/2010/main" val="2845780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latin typeface="Times New Roman" pitchFamily="18" charset="0"/>
                <a:cs typeface="Times New Roman" pitchFamily="18" charset="0"/>
              </a:rPr>
              <a:t>Droughts can be of three kinds</a:t>
            </a:r>
            <a:endParaRPr lang="en-US"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010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6051" y="6080760"/>
            <a:ext cx="5638800" cy="430887"/>
          </a:xfrm>
          <a:prstGeom prst="rect">
            <a:avLst/>
          </a:prstGeom>
          <a:noFill/>
        </p:spPr>
        <p:txBody>
          <a:bodyPr wrap="square" rtlCol="0">
            <a:spAutoFit/>
          </a:bodyPr>
          <a:lstStyle/>
          <a:p>
            <a:r>
              <a:rPr lang="en-US" sz="1100" dirty="0">
                <a:latin typeface="Times New Roman" pitchFamily="18" charset="0"/>
                <a:cs typeface="Times New Roman" pitchFamily="18" charset="0"/>
              </a:rPr>
              <a:t>http://images.slideplayer.com/15/4801650/slides/slide_3.jpg</a:t>
            </a:r>
          </a:p>
          <a:p>
            <a:endParaRPr lang="en-US" sz="11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4E0467AC-CD79-4481-88C5-A55F7C8A7890}" type="slidenum">
              <a:rPr lang="en-US" smtClean="0"/>
              <a:t>4</a:t>
            </a:fld>
            <a:endParaRPr lang="en-US"/>
          </a:p>
        </p:txBody>
      </p:sp>
    </p:spTree>
    <p:extLst>
      <p:ext uri="{BB962C8B-B14F-4D97-AF65-F5344CB8AC3E}">
        <p14:creationId xmlns:p14="http://schemas.microsoft.com/office/powerpoint/2010/main" val="2847450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6276" y="63596"/>
            <a:ext cx="2469266" cy="954107"/>
          </a:xfrm>
          <a:prstGeom prst="rect">
            <a:avLst/>
          </a:prstGeom>
        </p:spPr>
        <p:txBody>
          <a:bodyPr wrap="square">
            <a:spAutoFit/>
          </a:bodyPr>
          <a:lstStyle/>
          <a:p>
            <a:r>
              <a:rPr lang="en-US" sz="2800" dirty="0" smtClean="0">
                <a:latin typeface="Times New Roman" pitchFamily="18" charset="0"/>
                <a:cs typeface="Times New Roman" pitchFamily="18" charset="0"/>
              </a:rPr>
              <a:t>Meteorological  </a:t>
            </a:r>
            <a:r>
              <a:rPr lang="en-US" sz="2800" dirty="0">
                <a:latin typeface="Times New Roman" pitchFamily="18" charset="0"/>
                <a:cs typeface="Times New Roman" pitchFamily="18" charset="0"/>
              </a:rPr>
              <a:t>drought</a:t>
            </a:r>
          </a:p>
        </p:txBody>
      </p:sp>
      <p:sp>
        <p:nvSpPr>
          <p:cNvPr id="6" name="TextBox 5"/>
          <p:cNvSpPr txBox="1"/>
          <p:nvPr/>
        </p:nvSpPr>
        <p:spPr>
          <a:xfrm>
            <a:off x="26276" y="3251076"/>
            <a:ext cx="266700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Hydrological drought</a:t>
            </a:r>
            <a:endParaRPr lang="en-US" sz="2800" dirty="0">
              <a:latin typeface="Times New Roman" pitchFamily="18" charset="0"/>
              <a:cs typeface="Times New Roman" pitchFamily="18" charset="0"/>
            </a:endParaRPr>
          </a:p>
        </p:txBody>
      </p:sp>
      <p:sp>
        <p:nvSpPr>
          <p:cNvPr id="7" name="TextBox 6"/>
          <p:cNvSpPr txBox="1"/>
          <p:nvPr/>
        </p:nvSpPr>
        <p:spPr>
          <a:xfrm>
            <a:off x="6971931" y="3209910"/>
            <a:ext cx="2172069" cy="954107"/>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Agricultural drought</a:t>
            </a:r>
            <a:endParaRPr lang="en-US" sz="2800" dirty="0">
              <a:latin typeface="Times New Roman" pitchFamily="18" charset="0"/>
              <a:cs typeface="Times New Roman" pitchFamily="18" charset="0"/>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28" y="4123284"/>
            <a:ext cx="3917172" cy="2524924"/>
          </a:xfr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2" b="3921"/>
          <a:stretch/>
        </p:blipFill>
        <p:spPr bwMode="auto">
          <a:xfrm>
            <a:off x="2427890" y="31531"/>
            <a:ext cx="4480560" cy="394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0" y="6648208"/>
            <a:ext cx="3962400" cy="230832"/>
          </a:xfrm>
          <a:prstGeom prst="rect">
            <a:avLst/>
          </a:prstGeom>
          <a:noFill/>
        </p:spPr>
        <p:txBody>
          <a:bodyPr wrap="square" rtlCol="0">
            <a:spAutoFit/>
          </a:bodyPr>
          <a:lstStyle/>
          <a:p>
            <a:r>
              <a:rPr lang="en-US" sz="900" dirty="0">
                <a:latin typeface="Times New Roman" pitchFamily="18" charset="0"/>
                <a:cs typeface="Times New Roman" pitchFamily="18" charset="0"/>
              </a:rPr>
              <a:t>http://pubs.usgs.gov/sir/2005/5053/pdf/images/report2_img_9.jpg</a:t>
            </a:r>
          </a:p>
        </p:txBody>
      </p:sp>
      <p:sp>
        <p:nvSpPr>
          <p:cNvPr id="14" name="TextBox 13"/>
          <p:cNvSpPr txBox="1"/>
          <p:nvPr/>
        </p:nvSpPr>
        <p:spPr>
          <a:xfrm rot="5400000">
            <a:off x="5740578" y="1237295"/>
            <a:ext cx="2854945" cy="461665"/>
          </a:xfrm>
          <a:prstGeom prst="rect">
            <a:avLst/>
          </a:prstGeom>
          <a:noFill/>
        </p:spPr>
        <p:txBody>
          <a:bodyPr wrap="square" rtlCol="0">
            <a:spAutoFit/>
          </a:bodyPr>
          <a:lstStyle/>
          <a:p>
            <a:r>
              <a:rPr lang="en-US" sz="1200" dirty="0">
                <a:latin typeface="Times New Roman" pitchFamily="18" charset="0"/>
                <a:cs typeface="Times New Roman" pitchFamily="18" charset="0"/>
              </a:rPr>
              <a:t>https://www.ametsoc.org/ams/assets/Image/aboutams/Insights/drought.jpg</a:t>
            </a:r>
          </a:p>
        </p:txBody>
      </p:sp>
      <p:pic>
        <p:nvPicPr>
          <p:cNvPr id="15" name="Picture 3" descr="C:\Users\Ruja\Desktop\pic drought\ag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8210" y="4164017"/>
            <a:ext cx="3840480" cy="24090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988210" y="6627168"/>
            <a:ext cx="3776996" cy="246221"/>
          </a:xfrm>
          <a:prstGeom prst="rect">
            <a:avLst/>
          </a:prstGeom>
          <a:noFill/>
        </p:spPr>
        <p:txBody>
          <a:bodyPr wrap="none" rtlCol="0">
            <a:spAutoFit/>
          </a:bodyPr>
          <a:lstStyle/>
          <a:p>
            <a:r>
              <a:rPr lang="en-US" sz="1000" dirty="0" err="1">
                <a:latin typeface="Times New Roman" pitchFamily="18" charset="0"/>
                <a:cs typeface="Times New Roman" pitchFamily="18" charset="0"/>
              </a:rPr>
              <a:t>From:http</a:t>
            </a:r>
            <a:r>
              <a:rPr lang="en-US" sz="1000" dirty="0">
                <a:latin typeface="Times New Roman" pitchFamily="18" charset="0"/>
                <a:cs typeface="Times New Roman" pitchFamily="18" charset="0"/>
              </a:rPr>
              <a:t>://english.cntv.cn/program/china24/20130401/102035.shtml</a:t>
            </a:r>
          </a:p>
        </p:txBody>
      </p:sp>
      <p:sp>
        <p:nvSpPr>
          <p:cNvPr id="2" name="Slide Number Placeholder 1"/>
          <p:cNvSpPr>
            <a:spLocks noGrp="1"/>
          </p:cNvSpPr>
          <p:nvPr>
            <p:ph type="sldNum" sz="quarter" idx="12"/>
          </p:nvPr>
        </p:nvSpPr>
        <p:spPr/>
        <p:txBody>
          <a:bodyPr/>
          <a:lstStyle/>
          <a:p>
            <a:fld id="{4E0467AC-CD79-4481-88C5-A55F7C8A7890}" type="slidenum">
              <a:rPr lang="en-US" smtClean="0"/>
              <a:t>5</a:t>
            </a:fld>
            <a:endParaRPr lang="en-US"/>
          </a:p>
        </p:txBody>
      </p:sp>
    </p:spTree>
    <p:extLst>
      <p:ext uri="{BB962C8B-B14F-4D97-AF65-F5344CB8AC3E}">
        <p14:creationId xmlns:p14="http://schemas.microsoft.com/office/powerpoint/2010/main" val="3207041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buClrTx/>
              <a:buFont typeface="Arial" pitchFamily="34" charset="0"/>
              <a:buChar char="•"/>
            </a:pPr>
            <a:r>
              <a:rPr lang="en-US" sz="2400" dirty="0">
                <a:latin typeface="Times New Roman" pitchFamily="18" charset="0"/>
                <a:cs typeface="Times New Roman" pitchFamily="18" charset="0"/>
              </a:rPr>
              <a:t>The present study examines semi-arid region which agriculture is associated with rainfall and irrigation systems. The main objective is to investigate whether there is correlation between SPI with different time scales and agricultural drought indices </a:t>
            </a:r>
            <a:r>
              <a:rPr lang="en-US" sz="2400" dirty="0" smtClean="0">
                <a:latin typeface="Times New Roman" pitchFamily="18" charset="0"/>
                <a:cs typeface="Times New Roman" pitchFamily="18" charset="0"/>
              </a:rPr>
              <a:t>(VCI</a:t>
            </a:r>
            <a:r>
              <a:rPr lang="en-US" sz="2400" dirty="0">
                <a:latin typeface="Times New Roman" pitchFamily="18" charset="0"/>
                <a:cs typeface="Times New Roman" pitchFamily="18" charset="0"/>
              </a:rPr>
              <a:t>) which will be calculated by Landsat 8 satellite </a:t>
            </a:r>
            <a:r>
              <a:rPr lang="en-US" sz="2400" dirty="0" smtClean="0">
                <a:latin typeface="Times New Roman" pitchFamily="18" charset="0"/>
                <a:cs typeface="Times New Roman" pitchFamily="18" charset="0"/>
              </a:rPr>
              <a:t>images.</a:t>
            </a:r>
          </a:p>
          <a:p>
            <a:pPr algn="just">
              <a:buClrTx/>
              <a:buFont typeface="Arial" pitchFamily="34" charset="0"/>
              <a:buChar char="•"/>
            </a:pPr>
            <a:endParaRPr lang="en-US" sz="2400" dirty="0" smtClean="0">
              <a:latin typeface="Times New Roman" pitchFamily="18" charset="0"/>
              <a:cs typeface="Times New Roman" pitchFamily="18" charset="0"/>
            </a:endParaRPr>
          </a:p>
          <a:p>
            <a:pPr algn="just">
              <a:buClrTx/>
              <a:buFont typeface="Arial" pitchFamily="34" charset="0"/>
              <a:buChar char="•"/>
            </a:pPr>
            <a:r>
              <a:rPr lang="en-US" sz="2400" dirty="0" smtClean="0">
                <a:latin typeface="Times New Roman" pitchFamily="18" charset="0"/>
                <a:cs typeface="Times New Roman" pitchFamily="18" charset="0"/>
              </a:rPr>
              <a:t>The positive correlation between two indices could be helpful to find a relation between meteorological and agricultural droughts i.e. it could be answered the following challengeable question</a:t>
            </a:r>
          </a:p>
          <a:p>
            <a:pPr algn="ctr">
              <a:buClrTx/>
              <a:buFont typeface="Arial" pitchFamily="34" charset="0"/>
              <a:buChar char="•"/>
            </a:pPr>
            <a:r>
              <a:rPr lang="en-US" sz="2400"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how much the fluctuation of VCI is influenced by SPI fluctuation?     </a:t>
            </a:r>
            <a:endParaRPr lang="en-US" sz="2400" b="1" dirty="0">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r>
              <a:rPr lang="en-US" sz="4400" dirty="0" smtClean="0">
                <a:latin typeface="Times New Roman" pitchFamily="18" charset="0"/>
                <a:cs typeface="Times New Roman" pitchFamily="18" charset="0"/>
              </a:rPr>
              <a:t>The main objectives of study</a:t>
            </a:r>
            <a:endParaRPr lang="en-US" sz="4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4E0467AC-CD79-4481-88C5-A55F7C8A7890}" type="slidenum">
              <a:rPr lang="en-US" smtClean="0"/>
              <a:t>6</a:t>
            </a:fld>
            <a:endParaRPr lang="en-US"/>
          </a:p>
        </p:txBody>
      </p:sp>
    </p:spTree>
    <p:extLst>
      <p:ext uri="{BB962C8B-B14F-4D97-AF65-F5344CB8AC3E}">
        <p14:creationId xmlns:p14="http://schemas.microsoft.com/office/powerpoint/2010/main" val="718268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8244821"/>
              </p:ext>
            </p:extLst>
          </p:nvPr>
        </p:nvGraphicFramePr>
        <p:xfrm>
          <a:off x="152400" y="1524000"/>
          <a:ext cx="8839200" cy="4328160"/>
        </p:xfrm>
        <a:graphic>
          <a:graphicData uri="http://schemas.openxmlformats.org/drawingml/2006/table">
            <a:tbl>
              <a:tblPr firstRow="1" bandRow="1">
                <a:tableStyleId>{5C22544A-7EE6-4342-B048-85BDC9FD1C3A}</a:tableStyleId>
              </a:tblPr>
              <a:tblGrid>
                <a:gridCol w="2664143">
                  <a:extLst>
                    <a:ext uri="{9D8B030D-6E8A-4147-A177-3AD203B41FA5}">
                      <a16:colId xmlns:a16="http://schemas.microsoft.com/office/drawing/2014/main" val="20000"/>
                    </a:ext>
                  </a:extLst>
                </a:gridCol>
                <a:gridCol w="833755">
                  <a:extLst>
                    <a:ext uri="{9D8B030D-6E8A-4147-A177-3AD203B41FA5}">
                      <a16:colId xmlns:a16="http://schemas.microsoft.com/office/drawing/2014/main" val="20001"/>
                    </a:ext>
                  </a:extLst>
                </a:gridCol>
                <a:gridCol w="5341302">
                  <a:extLst>
                    <a:ext uri="{9D8B030D-6E8A-4147-A177-3AD203B41FA5}">
                      <a16:colId xmlns:a16="http://schemas.microsoft.com/office/drawing/2014/main" val="20002"/>
                    </a:ext>
                  </a:extLst>
                </a:gridCol>
              </a:tblGrid>
              <a:tr h="370840">
                <a:tc>
                  <a:txBody>
                    <a:bodyPr/>
                    <a:lstStyle/>
                    <a:p>
                      <a:r>
                        <a:rPr lang="en-US" sz="2000" dirty="0" smtClean="0">
                          <a:latin typeface="Times New Roman" pitchFamily="18" charset="0"/>
                          <a:cs typeface="Times New Roman" pitchFamily="18" charset="0"/>
                        </a:rPr>
                        <a:t>Researcher</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Year</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Description</a:t>
                      </a:r>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sz="2000" dirty="0" err="1" smtClean="0">
                          <a:latin typeface="Times New Roman" pitchFamily="18" charset="0"/>
                          <a:cs typeface="Times New Roman" pitchFamily="18" charset="0"/>
                        </a:rPr>
                        <a:t>Kogan</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1997</a:t>
                      </a:r>
                      <a:endParaRPr lang="en-US" sz="2000" dirty="0">
                        <a:latin typeface="Times New Roman" pitchFamily="18" charset="0"/>
                        <a:cs typeface="Times New Roman" pitchFamily="18" charset="0"/>
                      </a:endParaRPr>
                    </a:p>
                  </a:txBody>
                  <a:tcPr/>
                </a:tc>
                <a:tc>
                  <a:txBody>
                    <a:bodyPr/>
                    <a:lstStyle/>
                    <a:p>
                      <a:pPr algn="just"/>
                      <a:r>
                        <a:rPr lang="en-US" sz="2000" dirty="0" smtClean="0">
                          <a:latin typeface="Times New Roman" pitchFamily="18" charset="0"/>
                          <a:cs typeface="Times New Roman" pitchFamily="18" charset="0"/>
                        </a:rPr>
                        <a:t>There is a good agreement between high NDVI (and/or VCI) and cultivation fields during time period of crop growth stage </a:t>
                      </a:r>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r>
                        <a:rPr lang="en-US" sz="2000" dirty="0" err="1" smtClean="0">
                          <a:latin typeface="Times New Roman" pitchFamily="18" charset="0"/>
                          <a:cs typeface="Times New Roman" pitchFamily="18" charset="0"/>
                        </a:rPr>
                        <a:t>Adamchuk</a:t>
                      </a:r>
                      <a:r>
                        <a:rPr lang="en-US" sz="2000" dirty="0" smtClean="0">
                          <a:latin typeface="Times New Roman" pitchFamily="18" charset="0"/>
                          <a:cs typeface="Times New Roman" pitchFamily="18" charset="0"/>
                        </a:rPr>
                        <a:t> and sharper </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2004</a:t>
                      </a:r>
                      <a:endParaRPr lang="en-US" sz="2000" dirty="0">
                        <a:latin typeface="Times New Roman" pitchFamily="18" charset="0"/>
                        <a:cs typeface="Times New Roman" pitchFamily="18" charset="0"/>
                      </a:endParaRPr>
                    </a:p>
                  </a:txBody>
                  <a:tcPr/>
                </a:tc>
                <a:tc>
                  <a:txBody>
                    <a:bodyPr/>
                    <a:lstStyle/>
                    <a:p>
                      <a:pPr algn="just"/>
                      <a:r>
                        <a:rPr lang="en-US" sz="2000" dirty="0" smtClean="0">
                          <a:latin typeface="Times New Roman" pitchFamily="18" charset="0"/>
                          <a:cs typeface="Times New Roman" pitchFamily="18" charset="0"/>
                        </a:rPr>
                        <a:t>In large scale area with insufficient sampling vegetation technique, remote</a:t>
                      </a:r>
                      <a:r>
                        <a:rPr lang="en-US" sz="2000" baseline="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sensing data could be a helpful tool for determining drought indices e.g. NDVI and VCI </a:t>
                      </a:r>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r>
                        <a:rPr lang="en-US" sz="2000" dirty="0" err="1" smtClean="0">
                          <a:latin typeface="Times New Roman" pitchFamily="18" charset="0"/>
                          <a:cs typeface="Times New Roman" pitchFamily="18" charset="0"/>
                        </a:rPr>
                        <a:t>Ozelkan</a:t>
                      </a:r>
                      <a:r>
                        <a:rPr lang="en-US" sz="2000" dirty="0" smtClean="0">
                          <a:latin typeface="Times New Roman" pitchFamily="18" charset="0"/>
                          <a:cs typeface="Times New Roman" pitchFamily="18" charset="0"/>
                        </a:rPr>
                        <a:t> et al. </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2016</a:t>
                      </a:r>
                      <a:endParaRPr lang="en-US" sz="2000" dirty="0">
                        <a:latin typeface="Times New Roman" pitchFamily="18" charset="0"/>
                        <a:cs typeface="Times New Roman" pitchFamily="18" charset="0"/>
                      </a:endParaRPr>
                    </a:p>
                  </a:txBody>
                  <a:tcPr/>
                </a:tc>
                <a:tc>
                  <a:txBody>
                    <a:bodyPr/>
                    <a:lstStyle/>
                    <a:p>
                      <a:pPr algn="just"/>
                      <a:r>
                        <a:rPr lang="en-US" sz="2000" dirty="0" smtClean="0">
                          <a:latin typeface="Times New Roman" pitchFamily="18" charset="0"/>
                          <a:cs typeface="Times New Roman" pitchFamily="18" charset="0"/>
                        </a:rPr>
                        <a:t>They studied on time lag effect between SPI and NDVI, the best correlations were obtained between spring SPI and summer NDVI, reflecting the crucial influence of spring watering on crop growth.</a:t>
                      </a:r>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Literature review</a:t>
            </a:r>
            <a:endParaRPr lang="en-US"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4E0467AC-CD79-4481-88C5-A55F7C8A7890}" type="slidenum">
              <a:rPr lang="en-US" smtClean="0"/>
              <a:t>7</a:t>
            </a:fld>
            <a:endParaRPr lang="en-US"/>
          </a:p>
        </p:txBody>
      </p:sp>
    </p:spTree>
    <p:extLst>
      <p:ext uri="{BB962C8B-B14F-4D97-AF65-F5344CB8AC3E}">
        <p14:creationId xmlns:p14="http://schemas.microsoft.com/office/powerpoint/2010/main" val="343583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07364" y="1143000"/>
            <a:ext cx="4953000" cy="957072"/>
          </a:xfrm>
        </p:spPr>
        <p:txBody>
          <a:bodyPr>
            <a:normAutofit/>
          </a:bodyPr>
          <a:lstStyle/>
          <a:p>
            <a:pPr marL="109728" indent="0" algn="ctr">
              <a:buNone/>
            </a:pPr>
            <a:r>
              <a:rPr lang="en-US" sz="5400" b="1" dirty="0" smtClean="0">
                <a:latin typeface="Times New Roman" pitchFamily="18" charset="0"/>
                <a:cs typeface="Times New Roman" pitchFamily="18" charset="0"/>
              </a:rPr>
              <a:t>Study area</a:t>
            </a:r>
            <a:endParaRPr lang="en-US" sz="5400" b="1" dirty="0">
              <a:latin typeface="Times New Roman" pitchFamily="18" charset="0"/>
              <a:cs typeface="Times New Roman" pitchFamily="18" charset="0"/>
            </a:endParaRPr>
          </a:p>
        </p:txBody>
      </p:sp>
      <p:pic>
        <p:nvPicPr>
          <p:cNvPr id="3" name="Picture 4" descr="http://www.clipartkid.com/images/189/water-drop-clip-art-tAOkJQ-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09800"/>
            <a:ext cx="3223260" cy="42976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E0467AC-CD79-4481-88C5-A55F7C8A7890}" type="slidenum">
              <a:rPr lang="en-US" smtClean="0"/>
              <a:t>8</a:t>
            </a:fld>
            <a:endParaRPr lang="en-US"/>
          </a:p>
        </p:txBody>
      </p:sp>
    </p:spTree>
    <p:extLst>
      <p:ext uri="{BB962C8B-B14F-4D97-AF65-F5344CB8AC3E}">
        <p14:creationId xmlns:p14="http://schemas.microsoft.com/office/powerpoint/2010/main" val="607236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Ruja\Desktop\Locator_map_Iran_Kermanshah_Provin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337" y="493927"/>
            <a:ext cx="358355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52" t="18750" r="17846" b="11638"/>
          <a:stretch/>
        </p:blipFill>
        <p:spPr bwMode="auto">
          <a:xfrm>
            <a:off x="465644" y="4579606"/>
            <a:ext cx="3030943" cy="211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80860" y="5581245"/>
            <a:ext cx="1800512"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Kermanshah Province</a:t>
            </a:r>
            <a:endParaRPr lang="en-US" sz="1400" dirty="0">
              <a:latin typeface="Times New Roman" pitchFamily="18" charset="0"/>
              <a:cs typeface="Times New Roman" pitchFamily="18" charset="0"/>
            </a:endParaRPr>
          </a:p>
        </p:txBody>
      </p:sp>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4227" t="32572" r="34881" b="18534"/>
          <a:stretch/>
        </p:blipFill>
        <p:spPr bwMode="auto">
          <a:xfrm>
            <a:off x="5836920" y="3850142"/>
            <a:ext cx="2334321" cy="284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265155" y="228083"/>
            <a:ext cx="4724401" cy="3416320"/>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Area : 5647 km</a:t>
            </a:r>
            <a:r>
              <a:rPr lang="en-US" sz="2400" baseline="30000" dirty="0" smtClean="0">
                <a:latin typeface="Times New Roman" pitchFamily="18" charset="0"/>
                <a:cs typeface="Times New Roman" pitchFamily="18" charset="0"/>
              </a:rPr>
              <a:t>2</a:t>
            </a:r>
          </a:p>
          <a:p>
            <a:pPr algn="just"/>
            <a:endParaRPr lang="en-US" sz="2400" dirty="0" smtClean="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Longitude</a:t>
            </a:r>
            <a:r>
              <a:rPr lang="en-US" sz="2400" dirty="0" smtClean="0">
                <a:latin typeface="Times New Roman" pitchFamily="18" charset="0"/>
                <a:cs typeface="Times New Roman" pitchFamily="18" charset="0"/>
              </a:rPr>
              <a:t>: 46</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59’15” E</a:t>
            </a:r>
          </a:p>
          <a:p>
            <a:pPr algn="just"/>
            <a:r>
              <a:rPr lang="en-US" sz="2400" dirty="0">
                <a:latin typeface="Times New Roman" pitchFamily="18" charset="0"/>
                <a:cs typeface="Times New Roman" pitchFamily="18" charset="0"/>
              </a:rPr>
              <a:t>Latitude</a:t>
            </a:r>
            <a:r>
              <a:rPr lang="en-US" sz="2400" dirty="0" smtClean="0">
                <a:latin typeface="Times New Roman" pitchFamily="18" charset="0"/>
                <a:cs typeface="Times New Roman" pitchFamily="18" charset="0"/>
              </a:rPr>
              <a:t>: 34</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36’ 56 </a:t>
            </a:r>
            <a:r>
              <a:rPr lang="en-US" sz="2400" dirty="0" smtClean="0">
                <a:latin typeface="Times New Roman" pitchFamily="18" charset="0"/>
                <a:cs typeface="Times New Roman" pitchFamily="18" charset="0"/>
              </a:rPr>
              <a:t>”  N</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Mean rainfall: 434 mm/year</a:t>
            </a:r>
          </a:p>
          <a:p>
            <a:pPr algn="just"/>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Meteorological station:</a:t>
            </a:r>
          </a:p>
          <a:p>
            <a:pPr algn="just"/>
            <a:r>
              <a:rPr lang="en-US" sz="2400" dirty="0" smtClean="0">
                <a:latin typeface="Times New Roman" pitchFamily="18" charset="0"/>
                <a:cs typeface="Times New Roman" pitchFamily="18" charset="0"/>
              </a:rPr>
              <a:t> Elevation: 1318.5 m </a:t>
            </a:r>
            <a:r>
              <a:rPr lang="en-US" sz="2400" dirty="0" err="1" smtClean="0">
                <a:latin typeface="Times New Roman" pitchFamily="18" charset="0"/>
                <a:cs typeface="Times New Roman" pitchFamily="18" charset="0"/>
              </a:rPr>
              <a:t>a.s.l</a:t>
            </a:r>
            <a:r>
              <a:rPr lang="en-US" sz="2400" dirty="0" smtClean="0">
                <a:latin typeface="Times New Roman" pitchFamily="18" charset="0"/>
                <a:cs typeface="Times New Roman" pitchFamily="18" charset="0"/>
              </a:rPr>
              <a:t>.</a:t>
            </a:r>
          </a:p>
        </p:txBody>
      </p:sp>
      <p:cxnSp>
        <p:nvCxnSpPr>
          <p:cNvPr id="6" name="Straight Arrow Connector 5"/>
          <p:cNvCxnSpPr/>
          <p:nvPr/>
        </p:nvCxnSpPr>
        <p:spPr>
          <a:xfrm>
            <a:off x="705349" y="1752600"/>
            <a:ext cx="1047251" cy="3292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755677" y="5836829"/>
            <a:ext cx="4248403"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600" y="45459"/>
            <a:ext cx="1142917"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Iran</a:t>
            </a:r>
            <a:endParaRPr lang="en-US" sz="2400" b="1" dirty="0">
              <a:latin typeface="Times New Roman" pitchFamily="18" charset="0"/>
              <a:cs typeface="Times New Roman" pitchFamily="18" charset="0"/>
            </a:endParaRPr>
          </a:p>
        </p:txBody>
      </p:sp>
      <p:sp>
        <p:nvSpPr>
          <p:cNvPr id="16" name="Flowchart: Connector 15"/>
          <p:cNvSpPr/>
          <p:nvPr/>
        </p:nvSpPr>
        <p:spPr>
          <a:xfrm>
            <a:off x="7239000" y="5029200"/>
            <a:ext cx="91440" cy="9144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Flowchart: Connector 19"/>
          <p:cNvSpPr/>
          <p:nvPr/>
        </p:nvSpPr>
        <p:spPr>
          <a:xfrm>
            <a:off x="4320853" y="2941320"/>
            <a:ext cx="182880" cy="18288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81115" y="5044966"/>
            <a:ext cx="774562" cy="1583726"/>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E0467AC-CD79-4481-88C5-A55F7C8A7890}" type="slidenum">
              <a:rPr lang="en-US" smtClean="0"/>
              <a:t>9</a:t>
            </a:fld>
            <a:endParaRPr lang="en-US"/>
          </a:p>
        </p:txBody>
      </p:sp>
    </p:spTree>
    <p:extLst>
      <p:ext uri="{BB962C8B-B14F-4D97-AF65-F5344CB8AC3E}">
        <p14:creationId xmlns:p14="http://schemas.microsoft.com/office/powerpoint/2010/main" val="5848298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2495</TotalTime>
  <Words>1093</Words>
  <Application>Microsoft Office PowerPoint</Application>
  <PresentationFormat>On-screen Show (4:3)</PresentationFormat>
  <Paragraphs>178</Paragraphs>
  <Slides>36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Cambria Math</vt:lpstr>
      <vt:lpstr>Lucida Sans</vt:lpstr>
      <vt:lpstr>Lucida Sans Unicode</vt:lpstr>
      <vt:lpstr>Times New Roman</vt:lpstr>
      <vt:lpstr>Verdana</vt:lpstr>
      <vt:lpstr>Wingdings 2</vt:lpstr>
      <vt:lpstr>Wingdings 3</vt:lpstr>
      <vt:lpstr>Concourse</vt:lpstr>
      <vt:lpstr>PowerPoint Presentation</vt:lpstr>
      <vt:lpstr>Introduction</vt:lpstr>
      <vt:lpstr>PowerPoint Presentation</vt:lpstr>
      <vt:lpstr>Droughts can be of three kinds</vt:lpstr>
      <vt:lpstr>PowerPoint Presentation</vt:lpstr>
      <vt:lpstr>The main objectives of study</vt:lpstr>
      <vt:lpstr>Literature review</vt:lpstr>
      <vt:lpstr>PowerPoint Presentation</vt:lpstr>
      <vt:lpstr>PowerPoint Presentation</vt:lpstr>
      <vt:lpstr>PowerPoint Presentation</vt:lpstr>
      <vt:lpstr>Cultivation Pattern</vt:lpstr>
      <vt:lpstr>PowerPoint Presentation</vt:lpstr>
      <vt:lpstr>SPI</vt:lpstr>
      <vt:lpstr>PowerPoint Presentation</vt:lpstr>
      <vt:lpstr>PowerPoint Presentation</vt:lpstr>
      <vt:lpstr>PowerPoint Presentation</vt:lpstr>
      <vt:lpstr>NDVI</vt:lpstr>
      <vt:lpstr>VCI</vt:lpstr>
      <vt:lpstr>Correlation Coefficient</vt:lpstr>
      <vt:lpstr>Results and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Ruja</dc:creator>
  <cp:lastModifiedBy>Windows-Benutzer</cp:lastModifiedBy>
  <cp:revision>179</cp:revision>
  <dcterms:created xsi:type="dcterms:W3CDTF">2016-11-13T22:38:52Z</dcterms:created>
  <dcterms:modified xsi:type="dcterms:W3CDTF">2020-04-29T19:29:59Z</dcterms:modified>
</cp:coreProperties>
</file>