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56"/>
  </p:notesMasterIdLst>
  <p:sldIdLst>
    <p:sldId id="309" r:id="rId2"/>
    <p:sldId id="385" r:id="rId3"/>
    <p:sldId id="461" r:id="rId4"/>
    <p:sldId id="462" r:id="rId5"/>
    <p:sldId id="463" r:id="rId6"/>
    <p:sldId id="464" r:id="rId7"/>
    <p:sldId id="378" r:id="rId8"/>
    <p:sldId id="311" r:id="rId9"/>
    <p:sldId id="316" r:id="rId10"/>
    <p:sldId id="412" r:id="rId11"/>
    <p:sldId id="414" r:id="rId12"/>
    <p:sldId id="413" r:id="rId13"/>
    <p:sldId id="313" r:id="rId14"/>
    <p:sldId id="383" r:id="rId15"/>
    <p:sldId id="257" r:id="rId16"/>
    <p:sldId id="271" r:id="rId17"/>
    <p:sldId id="295" r:id="rId18"/>
    <p:sldId id="258" r:id="rId19"/>
    <p:sldId id="259" r:id="rId20"/>
    <p:sldId id="276" r:id="rId21"/>
    <p:sldId id="277" r:id="rId22"/>
    <p:sldId id="317" r:id="rId23"/>
    <p:sldId id="278" r:id="rId24"/>
    <p:sldId id="279" r:id="rId25"/>
    <p:sldId id="370" r:id="rId26"/>
    <p:sldId id="260" r:id="rId27"/>
    <p:sldId id="262" r:id="rId28"/>
    <p:sldId id="299" r:id="rId29"/>
    <p:sldId id="379" r:id="rId30"/>
    <p:sldId id="283" r:id="rId31"/>
    <p:sldId id="297" r:id="rId32"/>
    <p:sldId id="298" r:id="rId33"/>
    <p:sldId id="284" r:id="rId34"/>
    <p:sldId id="285" r:id="rId35"/>
    <p:sldId id="286" r:id="rId36"/>
    <p:sldId id="300" r:id="rId37"/>
    <p:sldId id="301" r:id="rId38"/>
    <p:sldId id="302" r:id="rId39"/>
    <p:sldId id="303" r:id="rId40"/>
    <p:sldId id="367" r:id="rId41"/>
    <p:sldId id="358" r:id="rId42"/>
    <p:sldId id="359" r:id="rId43"/>
    <p:sldId id="368" r:id="rId44"/>
    <p:sldId id="388" r:id="rId45"/>
    <p:sldId id="363" r:id="rId46"/>
    <p:sldId id="366" r:id="rId47"/>
    <p:sldId id="369" r:id="rId48"/>
    <p:sldId id="465" r:id="rId49"/>
    <p:sldId id="365" r:id="rId50"/>
    <p:sldId id="387" r:id="rId51"/>
    <p:sldId id="466" r:id="rId52"/>
    <p:sldId id="364" r:id="rId53"/>
    <p:sldId id="403" r:id="rId54"/>
    <p:sldId id="401" r:id="rId55"/>
  </p:sldIdLst>
  <p:sldSz cx="9144000" cy="6858000" type="screen4x3"/>
  <p:notesSz cx="6858000" cy="9144000"/>
  <p:defaultTextStyle>
    <a:defPPr>
      <a:defRPr lang="ru-RU"/>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913"/>
    <a:srgbClr val="000066"/>
    <a:srgbClr val="CE9A32"/>
    <a:srgbClr val="0000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3" autoAdjust="0"/>
    <p:restoredTop sz="90839"/>
  </p:normalViewPr>
  <p:slideViewPr>
    <p:cSldViewPr showGuides="1">
      <p:cViewPr varScale="1">
        <p:scale>
          <a:sx n="106" d="100"/>
          <a:sy n="106" d="100"/>
        </p:scale>
        <p:origin x="-2082" y="-252"/>
      </p:cViewPr>
      <p:guideLst>
        <p:guide orient="horz" pos="2162"/>
        <p:guide pos="2880"/>
      </p:guideLst>
    </p:cSldViewPr>
  </p:slideViewPr>
  <p:outlineViewPr>
    <p:cViewPr>
      <p:scale>
        <a:sx n="33" d="100"/>
        <a:sy n="33" d="100"/>
      </p:scale>
      <p:origin x="0" y="3557"/>
    </p:cViewPr>
  </p:outlineViewPr>
  <p:notesTextViewPr>
    <p:cViewPr>
      <p:scale>
        <a:sx n="100" d="100"/>
        <a:sy n="100" d="100"/>
      </p:scale>
      <p:origin x="0" y="0"/>
    </p:cViewPr>
  </p:notesTextViewPr>
  <p:sorterViewPr showFormatting="0">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defRPr sz="120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3555" name="Rectangle 3"/>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lstStyle>
            <a:lvl1pPr algn="r">
              <a:defRPr sz="1200">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6868"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Образец текста</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Второй уровень</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Третий уровень</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Четвертый уровень</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Пятый уровень</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lstStyle>
            <a:lvl1pPr>
              <a:defRPr sz="120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lstStyle/>
          <a:p>
            <a:pPr lvl="0" algn="r" eaLnBrk="1" hangingPunct="1"/>
            <a:fld id="{9A0DB2DC-4C9A-4742-B13C-FB6460FD3503}" type="slidenum">
              <a:rPr lang="ru-RU" sz="1200" dirty="0"/>
              <a:t>‹#›</a:t>
            </a:fld>
            <a:endParaRPr lang="ru-RU" sz="1200" dirty="0"/>
          </a:p>
        </p:txBody>
      </p:sp>
    </p:spTree>
    <p:extLst>
      <p:ext uri="{BB962C8B-B14F-4D97-AF65-F5344CB8AC3E}">
        <p14:creationId xmlns:p14="http://schemas.microsoft.com/office/powerpoint/2010/main" val="267579483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p:sp>
      <p:sp>
        <p:nvSpPr>
          <p:cNvPr id="3789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p:sp>
      <p:sp>
        <p:nvSpPr>
          <p:cNvPr id="4813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p:sp>
      <p:sp>
        <p:nvSpPr>
          <p:cNvPr id="51203"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86017"/>
          <p:cNvSpPr>
            <a:spLocks noGrp="1" noRot="1" noChangeAspect="1" noTextEdit="1"/>
          </p:cNvSpPr>
          <p:nvPr>
            <p:ph type="sldImg"/>
          </p:nvPr>
        </p:nvSpPr>
        <p:spPr/>
      </p:sp>
      <p:sp>
        <p:nvSpPr>
          <p:cNvPr id="86019" name="Text Placeholder 86018"/>
          <p:cNvSpPr>
            <a:spLocks noGrp="1"/>
          </p:cNvSpPr>
          <p:nvPr>
            <p:ph type="body" idx="1"/>
          </p:nvPr>
        </p:nvSpPr>
        <p:spPr>
          <a:xfrm>
            <a:off x="685800" y="4343400"/>
            <a:ext cx="5486400" cy="4114800"/>
          </a:xfrm>
        </p:spPr>
        <p:txBody>
          <a:bodyPr/>
          <a:lstStyle/>
          <a:p>
            <a:pPr lvl="0"/>
            <a:endParaRPr lang="uk-UA" altLang="x-non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p:sp>
      <p:sp>
        <p:nvSpPr>
          <p:cNvPr id="5325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p:sp>
      <p:sp>
        <p:nvSpPr>
          <p:cNvPr id="54275"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p:sp>
      <p:sp>
        <p:nvSpPr>
          <p:cNvPr id="55299"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p:sp>
      <p:sp>
        <p:nvSpPr>
          <p:cNvPr id="56323"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p:sp>
      <p:sp>
        <p:nvSpPr>
          <p:cNvPr id="6349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p:sp>
      <p:sp>
        <p:nvSpPr>
          <p:cNvPr id="64515"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p:sp>
      <p:sp>
        <p:nvSpPr>
          <p:cNvPr id="57347"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p:sp>
      <p:sp>
        <p:nvSpPr>
          <p:cNvPr id="38915" name="Rectangle 3"/>
          <p:cNvSpPr>
            <a:spLocks noGrp="1"/>
          </p:cNvSpPr>
          <p:nvPr>
            <p:ph type="body" idx="1"/>
          </p:nvPr>
        </p:nvSpPr>
        <p:spPr>
          <a:xfrm>
            <a:off x="685800" y="4343400"/>
            <a:ext cx="5486400" cy="4114800"/>
          </a:xfrm>
        </p:spPr>
        <p:txBody>
          <a:bodyPr wrap="square" lIns="91440" tIns="45720" rIns="91440" bIns="45720" anchor="t"/>
          <a:lstStyle/>
          <a:p>
            <a:pPr lvl="0"/>
            <a:endParaRPr lang="uk-UA" altLang="x-non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p:sp>
      <p:sp>
        <p:nvSpPr>
          <p:cNvPr id="5837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p:sp>
      <p:sp>
        <p:nvSpPr>
          <p:cNvPr id="59395"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p:sp>
      <p:sp>
        <p:nvSpPr>
          <p:cNvPr id="60419"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p:sp>
      <p:sp>
        <p:nvSpPr>
          <p:cNvPr id="61443"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p:sp>
      <p:sp>
        <p:nvSpPr>
          <p:cNvPr id="62467"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p:sp>
      <p:sp>
        <p:nvSpPr>
          <p:cNvPr id="65539"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p:sp>
      <p:sp>
        <p:nvSpPr>
          <p:cNvPr id="66563"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p:sp>
      <p:sp>
        <p:nvSpPr>
          <p:cNvPr id="67587"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p:sp>
      <p:sp>
        <p:nvSpPr>
          <p:cNvPr id="6861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83969"/>
          <p:cNvSpPr>
            <a:spLocks noGrp="1" noRot="1" noChangeAspect="1" noTextEdit="1"/>
          </p:cNvSpPr>
          <p:nvPr>
            <p:ph type="sldImg"/>
          </p:nvPr>
        </p:nvSpPr>
        <p:spPr/>
      </p:sp>
      <p:sp>
        <p:nvSpPr>
          <p:cNvPr id="83971" name="Text Placeholder 83970"/>
          <p:cNvSpPr>
            <a:spLocks noGrp="1"/>
          </p:cNvSpPr>
          <p:nvPr>
            <p:ph type="body" idx="1"/>
          </p:nvPr>
        </p:nvSpPr>
        <p:spPr/>
        <p:txBody>
          <a:bodyPr/>
          <a:lstStyle/>
          <a:p>
            <a:pPr lvl="0"/>
            <a:endParaRPr lang="uk-UA" altLang="x-non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p:sp>
      <p:sp>
        <p:nvSpPr>
          <p:cNvPr id="39939"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p:sp>
      <p:sp>
        <p:nvSpPr>
          <p:cNvPr id="43011"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p:sp>
      <p:sp>
        <p:nvSpPr>
          <p:cNvPr id="44035"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p:sp>
      <p:sp>
        <p:nvSpPr>
          <p:cNvPr id="45059"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p:sp>
      <p:sp>
        <p:nvSpPr>
          <p:cNvPr id="46083"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p:sp>
      <p:sp>
        <p:nvSpPr>
          <p:cNvPr id="47107" name="Rectangle 3"/>
          <p:cNvSpPr>
            <a:spLocks noGrp="1"/>
          </p:cNvSpPr>
          <p:nvPr>
            <p:ph type="body" idx="1"/>
          </p:nvPr>
        </p:nvSpPr>
        <p:spPr/>
        <p:txBody>
          <a:bodyPr wrap="square" lIns="91440" tIns="45720" rIns="91440" bIns="45720" anchor="t"/>
          <a:lstStyle/>
          <a:p>
            <a:pPr lvl="0"/>
            <a:endParaRPr lang="uk-UA" altLang="x-non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ru-RU" sz="3200" b="0" i="0" u="none" strike="noStrike" kern="0" cap="none" spc="0" normalizeH="0" baseline="0" noProof="0">
              <a:ln>
                <a:noFill/>
              </a:ln>
              <a:solidFill>
                <a:schemeClr val="tx1"/>
              </a:solidFill>
              <a:effectLst/>
              <a:uLnTx/>
              <a:uFillTx/>
              <a:latin typeface="+mn-lt"/>
              <a:ea typeface="+mn-ea"/>
              <a:cs typeface="+mn-cs"/>
            </a:endParaRP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85800" y="609600"/>
            <a:ext cx="7772400" cy="1143000"/>
          </a:xfrm>
          <a:prstGeom prst="rect">
            <a:avLst/>
          </a:prstGeom>
          <a:noFill/>
          <a:ln w="9525">
            <a:noFill/>
          </a:ln>
        </p:spPr>
        <p:txBody>
          <a:bodyPr anchor="ctr"/>
          <a:lstStyle/>
          <a:p>
            <a:pPr lvl="0"/>
            <a:r>
              <a:rPr dirty="0"/>
              <a:t>Образец заголовка</a:t>
            </a:r>
          </a:p>
        </p:txBody>
      </p:sp>
      <p:sp>
        <p:nvSpPr>
          <p:cNvPr id="1027" name="Rectangle 3"/>
          <p:cNvSpPr>
            <a:spLocks noGrp="1"/>
          </p:cNvSpPr>
          <p:nvPr>
            <p:ph type="body" idx="1"/>
          </p:nvPr>
        </p:nvSpPr>
        <p:spPr>
          <a:xfrm>
            <a:off x="685800" y="1981200"/>
            <a:ext cx="7772400" cy="4114800"/>
          </a:xfrm>
          <a:prstGeom prst="rect">
            <a:avLst/>
          </a:prstGeom>
          <a:noFill/>
          <a:ln w="9525">
            <a:noFill/>
          </a:ln>
        </p:spPr>
        <p:txBody>
          <a:bodyPr/>
          <a:lstStyle/>
          <a:p>
            <a:pPr lvl="0"/>
            <a:r>
              <a:rPr dirty="0"/>
              <a:t>Образец текста</a:t>
            </a:r>
          </a:p>
          <a:p>
            <a:pPr lvl="1"/>
            <a:r>
              <a:rPr dirty="0"/>
              <a:t>Второй уровень</a:t>
            </a:r>
          </a:p>
          <a:p>
            <a:pPr lvl="2"/>
            <a:r>
              <a:rPr dirty="0"/>
              <a:t>Третий уровень</a:t>
            </a:r>
          </a:p>
          <a:p>
            <a:pPr lvl="3"/>
            <a:r>
              <a:rPr dirty="0"/>
              <a:t>Четвертый уровень</a:t>
            </a:r>
          </a:p>
          <a:p>
            <a:pPr lvl="4"/>
            <a:r>
              <a:rPr dirty="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a:defRPr sz="140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a:defRPr sz="140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ru-RU">
                <a:latin typeface="Times New Roman" panose="02020603050405020304" pitchFamily="18" charset="0"/>
              </a:rPr>
              <a:t>‹#›</a:t>
            </a:fld>
            <a:endParaRPr lang="ru-RU">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8.png"/><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6.bin"/><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9.bin"/><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9.xml"/><Relationship Id="rId7"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36.wmf"/><Relationship Id="rId4" Type="http://schemas.openxmlformats.org/officeDocument/2006/relationships/image" Target="../media/image35.wmf"/><Relationship Id="rId9" Type="http://schemas.openxmlformats.org/officeDocument/2006/relationships/image" Target="../media/image3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wmf"/><Relationship Id="rId4" Type="http://schemas.openxmlformats.org/officeDocument/2006/relationships/image" Target="../media/image42.wmf"/></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0.png"/><Relationship Id="rId5" Type="http://schemas.openxmlformats.org/officeDocument/2006/relationships/image" Target="../media/image49.wmf"/><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70.png"/><Relationship Id="rId4"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3" Type="http://schemas.openxmlformats.org/officeDocument/2006/relationships/notesSlide" Target="../notesSlides/notesSlide3.xml"/><Relationship Id="rId7" Type="http://schemas.openxmlformats.org/officeDocument/2006/relationships/image" Target="../media/image11.wmf"/><Relationship Id="rId12"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3.wmf"/><Relationship Id="rId5" Type="http://schemas.openxmlformats.org/officeDocument/2006/relationships/image" Target="../media/image1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2.wmf"/><Relationship Id="rId1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74625" y="2120265"/>
            <a:ext cx="8681085" cy="2617470"/>
          </a:xfrm>
          <a:prstGeom prst="rect">
            <a:avLst/>
          </a:prstGeom>
        </p:spPr>
      </p:pic>
      <p:pic>
        <p:nvPicPr>
          <p:cNvPr id="3" name="Content Placeholder 2"/>
          <p:cNvPicPr>
            <a:picLocks noGrp="1" noChangeAspect="1"/>
          </p:cNvPicPr>
          <p:nvPr>
            <p:ph sz="half" idx="2"/>
          </p:nvPr>
        </p:nvPicPr>
        <p:blipFill>
          <a:blip r:embed="rId4"/>
          <a:stretch>
            <a:fillRect/>
          </a:stretch>
        </p:blipFill>
        <p:spPr>
          <a:xfrm>
            <a:off x="-26670" y="32385"/>
            <a:ext cx="8404860" cy="17081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611560" y="188640"/>
            <a:ext cx="7772400" cy="792088"/>
          </a:xfrm>
        </p:spPr>
        <p:txBody>
          <a:bodyPr/>
          <a:lstStyle/>
          <a:p>
            <a:pPr marL="0" indent="0" algn="ctr">
              <a:buNone/>
            </a:pPr>
            <a:r>
              <a:rPr lang="en-US" dirty="0" smtClean="0"/>
              <a:t>COASTOX-UN: Numerical scheme</a:t>
            </a:r>
            <a:endParaRPr lang="ru-RU"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360" y="959439"/>
            <a:ext cx="4481945" cy="2670373"/>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22540" y="1512281"/>
            <a:ext cx="3450630" cy="15646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4" name="Rectangle 4"/>
          <p:cNvSpPr>
            <a:spLocks noChangeArrowheads="1"/>
          </p:cNvSpPr>
          <p:nvPr/>
        </p:nvSpPr>
        <p:spPr bwMode="auto">
          <a:xfrm>
            <a:off x="0" y="2157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ru-RU"/>
          </a:p>
        </p:txBody>
      </p:sp>
      <p:sp>
        <p:nvSpPr>
          <p:cNvPr id="37" name="Rectangle 5"/>
          <p:cNvSpPr>
            <a:spLocks noChangeArrowheads="1"/>
          </p:cNvSpPr>
          <p:nvPr/>
        </p:nvSpPr>
        <p:spPr bwMode="auto">
          <a:xfrm>
            <a:off x="274316" y="3799377"/>
            <a:ext cx="50405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ea typeface="Times New Roman" panose="02020603050405020304" pitchFamily="18" charset="0"/>
                <a:cs typeface="Arial" panose="020B0604020202020204" pitchFamily="34" charset="0"/>
              </a:rPr>
              <a:t>COASTOX is run on unstructured triangular grids (example above).</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8" name="Rectangle 5"/>
          <p:cNvSpPr>
            <a:spLocks noChangeArrowheads="1"/>
          </p:cNvSpPr>
          <p:nvPr/>
        </p:nvSpPr>
        <p:spPr bwMode="auto">
          <a:xfrm>
            <a:off x="152400" y="4561238"/>
            <a:ext cx="74439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ea typeface="Times New Roman" panose="02020603050405020304" pitchFamily="18" charset="0"/>
                <a:cs typeface="Arial" panose="020B0604020202020204" pitchFamily="34" charset="0"/>
              </a:rPr>
              <a:t>The Shallow Water </a:t>
            </a:r>
            <a:r>
              <a:rPr lang="en-US" sz="1400" b="1" dirty="0">
                <a:latin typeface="Arial" panose="020B0604020202020204" pitchFamily="34" charset="0"/>
                <a:ea typeface="Times New Roman" panose="02020603050405020304" pitchFamily="18" charset="0"/>
                <a:cs typeface="Arial" panose="020B0604020202020204" pitchFamily="34" charset="0"/>
              </a:rPr>
              <a:t>E</a:t>
            </a:r>
            <a:r>
              <a:rPr lang="en-US" sz="1400" b="1" dirty="0" smtClean="0">
                <a:latin typeface="Arial" panose="020B0604020202020204" pitchFamily="34" charset="0"/>
                <a:ea typeface="Times New Roman" panose="02020603050405020304" pitchFamily="18" charset="0"/>
                <a:cs typeface="Arial" panose="020B0604020202020204" pitchFamily="34" charset="0"/>
              </a:rPr>
              <a:t>quation system is integrated for each cell, flux theorem is used to replace volume with boundary values, we get an equation and it’s discretization:</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sp>
        <p:nvSpPr>
          <p:cNvPr id="717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grpSp>
        <p:nvGrpSpPr>
          <p:cNvPr id="7181" name="Группа 7180"/>
          <p:cNvGrpSpPr/>
          <p:nvPr/>
        </p:nvGrpSpPr>
        <p:grpSpPr>
          <a:xfrm>
            <a:off x="74749" y="5299902"/>
            <a:ext cx="8994501" cy="903124"/>
            <a:chOff x="91796" y="5661248"/>
            <a:chExt cx="8994501" cy="903124"/>
          </a:xfrm>
        </p:grpSpPr>
        <p:graphicFrame>
          <p:nvGraphicFramePr>
            <p:cNvPr id="7173" name="Объект 7172"/>
            <p:cNvGraphicFramePr>
              <a:graphicFrameLocks noChangeAspect="1"/>
            </p:cNvGraphicFramePr>
            <p:nvPr/>
          </p:nvGraphicFramePr>
          <p:xfrm>
            <a:off x="91796" y="5661248"/>
            <a:ext cx="4480204" cy="903124"/>
          </p:xfrm>
          <a:graphic>
            <a:graphicData uri="http://schemas.openxmlformats.org/presentationml/2006/ole">
              <mc:AlternateContent xmlns:mc="http://schemas.openxmlformats.org/markup-compatibility/2006">
                <mc:Choice xmlns:v="urn:schemas-microsoft-com:vml" Requires="v">
                  <p:oleObj spid="_x0000_s8219" r:id="rId5" imgW="2413000" imgH="482600" progId="Equation.DSMT4">
                    <p:embed/>
                  </p:oleObj>
                </mc:Choice>
                <mc:Fallback>
                  <p:oleObj r:id="rId5" imgW="2413000" imgH="4826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96" y="5661248"/>
                          <a:ext cx="4480204" cy="903124"/>
                        </a:xfrm>
                        <a:prstGeom prst="rect">
                          <a:avLst/>
                        </a:prstGeom>
                        <a:noFill/>
                      </p:spPr>
                    </p:pic>
                  </p:oleObj>
                </mc:Fallback>
              </mc:AlternateContent>
            </a:graphicData>
          </a:graphic>
        </p:graphicFrame>
        <p:graphicFrame>
          <p:nvGraphicFramePr>
            <p:cNvPr id="7175" name="Объект 7174"/>
            <p:cNvGraphicFramePr>
              <a:graphicFrameLocks noChangeAspect="1"/>
            </p:cNvGraphicFramePr>
            <p:nvPr/>
          </p:nvGraphicFramePr>
          <p:xfrm>
            <a:off x="4805901" y="5661248"/>
            <a:ext cx="4280396" cy="788342"/>
          </p:xfrm>
          <a:graphic>
            <a:graphicData uri="http://schemas.openxmlformats.org/presentationml/2006/ole">
              <mc:AlternateContent xmlns:mc="http://schemas.openxmlformats.org/markup-compatibility/2006">
                <mc:Choice xmlns:v="urn:schemas-microsoft-com:vml" Requires="v">
                  <p:oleObj spid="_x0000_s8220" r:id="rId7" imgW="2717800" imgH="444500" progId="Equation.DSMT4">
                    <p:embed/>
                  </p:oleObj>
                </mc:Choice>
                <mc:Fallback>
                  <p:oleObj r:id="rId7" imgW="2717800" imgH="4445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5901" y="5661248"/>
                          <a:ext cx="4280396" cy="788342"/>
                        </a:xfrm>
                        <a:prstGeom prst="rect">
                          <a:avLst/>
                        </a:prstGeom>
                        <a:noFill/>
                      </p:spPr>
                    </p:pic>
                  </p:oleObj>
                </mc:Fallback>
              </mc:AlternateContent>
            </a:graphicData>
          </a:graphic>
        </p:graphicFrame>
        <p:cxnSp>
          <p:nvCxnSpPr>
            <p:cNvPr id="7177" name="Прямая со стрелкой 7176"/>
            <p:cNvCxnSpPr>
              <a:stCxn id="7173" idx="3"/>
            </p:cNvCxnSpPr>
            <p:nvPr/>
          </p:nvCxnSpPr>
          <p:spPr>
            <a:xfrm>
              <a:off x="4572000" y="6112810"/>
              <a:ext cx="245305"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sp>
        <p:nvSpPr>
          <p:cNvPr id="48" name="Rectangle 5"/>
          <p:cNvSpPr>
            <a:spLocks noChangeArrowheads="1"/>
          </p:cNvSpPr>
          <p:nvPr/>
        </p:nvSpPr>
        <p:spPr bwMode="auto">
          <a:xfrm>
            <a:off x="211064" y="6334580"/>
            <a:ext cx="8844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cs typeface="Arial" panose="020B0604020202020204" pitchFamily="34" charset="0"/>
              </a:rPr>
              <a:t>Here U is the conserved values (mass, momentum) vector, F is corresponding </a:t>
            </a:r>
            <a:r>
              <a:rPr lang="en-US" sz="1400" b="1" dirty="0" err="1" smtClean="0">
                <a:latin typeface="Arial" panose="020B0604020202020204" pitchFamily="34" charset="0"/>
                <a:cs typeface="Arial" panose="020B0604020202020204" pitchFamily="34" charset="0"/>
              </a:rPr>
              <a:t>advective</a:t>
            </a:r>
            <a:r>
              <a:rPr lang="en-US" sz="1400" b="1" dirty="0" smtClean="0">
                <a:latin typeface="Arial" panose="020B0604020202020204" pitchFamily="34" charset="0"/>
                <a:cs typeface="Arial" panose="020B0604020202020204" pitchFamily="34" charset="0"/>
              </a:rPr>
              <a:t> flux. </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611560" y="188640"/>
            <a:ext cx="7772400" cy="792088"/>
          </a:xfrm>
        </p:spPr>
        <p:txBody>
          <a:bodyPr/>
          <a:lstStyle/>
          <a:p>
            <a:pPr marL="0" indent="0" algn="ctr">
              <a:buNone/>
            </a:pPr>
            <a:r>
              <a:rPr lang="en-US" dirty="0" smtClean="0"/>
              <a:t>COASTOX-UN: Numerical scheme</a:t>
            </a:r>
            <a:endParaRPr lang="ru-RU" dirty="0"/>
          </a:p>
        </p:txBody>
      </p:sp>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4" name="Rectangle 4"/>
          <p:cNvSpPr>
            <a:spLocks noChangeArrowheads="1"/>
          </p:cNvSpPr>
          <p:nvPr/>
        </p:nvSpPr>
        <p:spPr bwMode="auto">
          <a:xfrm>
            <a:off x="0" y="2157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ru-RU"/>
          </a:p>
        </p:txBody>
      </p:sp>
      <p:sp>
        <p:nvSpPr>
          <p:cNvPr id="38" name="Rectangle 5"/>
          <p:cNvSpPr>
            <a:spLocks noChangeArrowheads="1"/>
          </p:cNvSpPr>
          <p:nvPr/>
        </p:nvSpPr>
        <p:spPr bwMode="auto">
          <a:xfrm>
            <a:off x="299096" y="2202931"/>
            <a:ext cx="504056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cs typeface="Arial" panose="020B0604020202020204" pitchFamily="34" charset="0"/>
              </a:rPr>
              <a:t>Are solved</a:t>
            </a:r>
            <a:r>
              <a:rPr lang="ru-RU" sz="1400" b="1" dirty="0" smtClean="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by</a:t>
            </a:r>
            <a:r>
              <a:rPr lang="ru-RU" sz="1400" b="1" dirty="0" smtClean="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explicit</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two-stage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Runge-Kutta</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method</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of</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predictor-corrector</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type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using</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two</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different</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methods</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of</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flux</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calculation</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in</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stages</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of</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predictor</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and</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corrector</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thus</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achieving</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second</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order</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in</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time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and</a:t>
            </a:r>
            <a:r>
              <a:rPr lang="ru-RU" sz="1400" b="1" dirty="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space</a:t>
            </a:r>
            <a:r>
              <a:rPr lang="en-US" sz="1400" b="1" dirty="0" smtClean="0">
                <a:latin typeface="Arial" panose="020B0604020202020204" pitchFamily="34" charset="0"/>
                <a:cs typeface="Arial" panose="020B0604020202020204" pitchFamily="34" charset="0"/>
              </a:rPr>
              <a:t>.</a:t>
            </a:r>
          </a:p>
          <a:p>
            <a:pPr lvl="0" algn="just"/>
            <a:endParaRPr kumimoji="0" 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just"/>
            <a:r>
              <a:rPr lang="en-US" sz="1400" b="1" dirty="0" smtClean="0">
                <a:latin typeface="Arial" panose="020B0604020202020204" pitchFamily="34" charset="0"/>
                <a:cs typeface="Arial" panose="020B0604020202020204" pitchFamily="34" charset="0"/>
              </a:rPr>
              <a:t>P</a:t>
            </a:r>
            <a:r>
              <a:rPr lang="ru-RU" sz="1400" b="1" dirty="0" err="1" smtClean="0">
                <a:latin typeface="Arial" panose="020B0604020202020204" pitchFamily="34" charset="0"/>
                <a:cs typeface="Arial" panose="020B0604020202020204" pitchFamily="34" charset="0"/>
              </a:rPr>
              <a:t>redictor</a:t>
            </a:r>
            <a:r>
              <a:rPr lang="ru-RU" sz="1400" b="1" dirty="0" smtClean="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stage</a:t>
            </a:r>
            <a:r>
              <a:rPr lang="en-US" sz="1400" b="1" dirty="0">
                <a:latin typeface="Arial" panose="020B0604020202020204" pitchFamily="34" charset="0"/>
                <a:cs typeface="Arial" panose="020B0604020202020204" pitchFamily="34" charset="0"/>
              </a:rPr>
              <a:t>:</a:t>
            </a:r>
            <a:r>
              <a:rPr lang="ru-RU" sz="1400" b="1" dirty="0" smtClean="0">
                <a:latin typeface="Arial" panose="020B0604020202020204" pitchFamily="34" charset="0"/>
                <a:cs typeface="Arial" panose="020B0604020202020204" pitchFamily="34" charset="0"/>
              </a:rPr>
              <a:t> </a:t>
            </a:r>
            <a:r>
              <a:rPr lang="ru-RU" sz="1400" b="1" i="1" dirty="0" err="1" smtClean="0">
                <a:latin typeface="Arial" panose="020B0604020202020204" pitchFamily="34" charset="0"/>
                <a:cs typeface="Arial" panose="020B0604020202020204" pitchFamily="34" charset="0"/>
              </a:rPr>
              <a:t>Godunov-type</a:t>
            </a:r>
            <a:r>
              <a:rPr lang="ru-RU" sz="1400" b="1" i="1" dirty="0" smtClean="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flux</a:t>
            </a:r>
            <a:r>
              <a:rPr lang="ru-RU" sz="1400" b="1" i="1" dirty="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calculation</a:t>
            </a:r>
            <a:r>
              <a:rPr lang="ru-RU" sz="1400" b="1" i="1" dirty="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scheme</a:t>
            </a:r>
            <a:r>
              <a:rPr lang="ru-RU" sz="1400" b="1" i="1" dirty="0">
                <a:latin typeface="Arial" panose="020B0604020202020204" pitchFamily="34" charset="0"/>
                <a:cs typeface="Arial" panose="020B0604020202020204" pitchFamily="34" charset="0"/>
              </a:rPr>
              <a:t> </a:t>
            </a:r>
            <a:r>
              <a:rPr lang="ru-RU" sz="1400" b="1" i="1"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OR</a:t>
            </a:r>
            <a:r>
              <a:rPr lang="ru-RU" sz="1400" b="1" dirty="0" smtClean="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Roe</a:t>
            </a:r>
            <a:r>
              <a:rPr lang="ru-RU" sz="1400" b="1" i="1" dirty="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methods</a:t>
            </a:r>
            <a:r>
              <a:rPr lang="ru-RU" sz="1400" b="1" i="1" dirty="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of</a:t>
            </a:r>
            <a:r>
              <a:rPr lang="ru-RU" sz="1400" b="1" i="1" dirty="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solving</a:t>
            </a:r>
            <a:r>
              <a:rPr lang="ru-RU" sz="1400" b="1" i="1" dirty="0">
                <a:latin typeface="Arial" panose="020B0604020202020204" pitchFamily="34" charset="0"/>
                <a:cs typeface="Arial" panose="020B0604020202020204" pitchFamily="34" charset="0"/>
              </a:rPr>
              <a:t> a </a:t>
            </a:r>
            <a:r>
              <a:rPr lang="ru-RU" sz="1400" b="1" i="1" dirty="0" err="1">
                <a:latin typeface="Arial" panose="020B0604020202020204" pitchFamily="34" charset="0"/>
                <a:cs typeface="Arial" panose="020B0604020202020204" pitchFamily="34" charset="0"/>
              </a:rPr>
              <a:t>Riemann</a:t>
            </a:r>
            <a:r>
              <a:rPr lang="ru-RU" sz="1400" b="1" i="1" dirty="0">
                <a:latin typeface="Arial" panose="020B0604020202020204" pitchFamily="34" charset="0"/>
                <a:cs typeface="Arial" panose="020B0604020202020204" pitchFamily="34" charset="0"/>
              </a:rPr>
              <a:t> </a:t>
            </a:r>
            <a:r>
              <a:rPr lang="ru-RU" sz="1400" b="1" i="1" dirty="0" err="1">
                <a:latin typeface="Arial" panose="020B0604020202020204" pitchFamily="34" charset="0"/>
                <a:cs typeface="Arial" panose="020B0604020202020204" pitchFamily="34" charset="0"/>
              </a:rPr>
              <a:t>problem</a:t>
            </a:r>
            <a:r>
              <a:rPr lang="ru-RU" sz="1400" b="1" dirty="0" smtClean="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just"/>
            <a:endParaRPr lang="ru-RU" sz="1400" b="1" dirty="0">
              <a:latin typeface="Arial" panose="020B0604020202020204" pitchFamily="34" charset="0"/>
              <a:cs typeface="Arial" panose="020B0604020202020204" pitchFamily="34" charset="0"/>
            </a:endParaRPr>
          </a:p>
          <a:p>
            <a:pPr algn="just"/>
            <a:r>
              <a:rPr lang="en-US" sz="1400" b="1" dirty="0" smtClean="0">
                <a:latin typeface="Arial" panose="020B0604020202020204" pitchFamily="34" charset="0"/>
                <a:cs typeface="Arial" panose="020B0604020202020204" pitchFamily="34" charset="0"/>
              </a:rPr>
              <a:t>Corrector stage: </a:t>
            </a:r>
            <a:r>
              <a:rPr lang="en-US" sz="1400" b="1" i="1" dirty="0">
                <a:latin typeface="Arial" panose="020B0604020202020204" pitchFamily="34" charset="0"/>
                <a:cs typeface="Arial" panose="020B0604020202020204" pitchFamily="34" charset="0"/>
              </a:rPr>
              <a:t>fluxes are computed directly using Riemann problem states in a downwind </a:t>
            </a:r>
            <a:r>
              <a:rPr lang="en-US" sz="1400" b="1" i="1" dirty="0" smtClean="0">
                <a:latin typeface="Arial" panose="020B0604020202020204" pitchFamily="34" charset="0"/>
                <a:cs typeface="Arial" panose="020B0604020202020204" pitchFamily="34" charset="0"/>
              </a:rPr>
              <a:t>manner (E is locally rotated flux vector):</a:t>
            </a:r>
            <a:endParaRPr kumimoji="0" lang="en-US" sz="1400" b="1" i="1"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sp>
        <p:nvSpPr>
          <p:cNvPr id="717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sp>
        <p:nvSpPr>
          <p:cNvPr id="48" name="Rectangle 5"/>
          <p:cNvSpPr>
            <a:spLocks noChangeArrowheads="1"/>
          </p:cNvSpPr>
          <p:nvPr/>
        </p:nvSpPr>
        <p:spPr bwMode="auto">
          <a:xfrm>
            <a:off x="301948" y="6021288"/>
            <a:ext cx="8844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cs typeface="Arial" panose="020B0604020202020204" pitchFamily="34" charset="0"/>
              </a:rPr>
              <a:t>Corrector step guarantees second order in space. </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aphicFrame>
        <p:nvGraphicFramePr>
          <p:cNvPr id="45" name="Объект 44"/>
          <p:cNvGraphicFramePr>
            <a:graphicFrameLocks noChangeAspect="1"/>
          </p:cNvGraphicFramePr>
          <p:nvPr/>
        </p:nvGraphicFramePr>
        <p:xfrm>
          <a:off x="441152" y="1414588"/>
          <a:ext cx="4280396" cy="788342"/>
        </p:xfrm>
        <a:graphic>
          <a:graphicData uri="http://schemas.openxmlformats.org/presentationml/2006/ole">
            <mc:AlternateContent xmlns:mc="http://schemas.openxmlformats.org/markup-compatibility/2006">
              <mc:Choice xmlns:v="urn:schemas-microsoft-com:vml" Requires="v">
                <p:oleObj spid="_x0000_s9231" r:id="rId3" imgW="2717800" imgH="444500" progId="Equation.DSMT4">
                  <p:embed/>
                </p:oleObj>
              </mc:Choice>
              <mc:Fallback>
                <p:oleObj r:id="rId3" imgW="2717800" imgH="444500" progId="Equation.DSMT4">
                  <p:embed/>
                  <p:pic>
                    <p:nvPicPr>
                      <p:cNvPr id="0" name="Picture 9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52" y="1414588"/>
                        <a:ext cx="4280396" cy="788342"/>
                      </a:xfrm>
                      <a:prstGeom prst="rect">
                        <a:avLst/>
                      </a:prstGeom>
                      <a:noFill/>
                    </p:spPr>
                  </p:pic>
                </p:oleObj>
              </mc:Fallback>
            </mc:AlternateContent>
          </a:graphicData>
        </a:graphic>
      </p:graphicFrame>
      <p:sp>
        <p:nvSpPr>
          <p:cNvPr id="46" name="Rectangle 5"/>
          <p:cNvSpPr>
            <a:spLocks noChangeArrowheads="1"/>
          </p:cNvSpPr>
          <p:nvPr/>
        </p:nvSpPr>
        <p:spPr bwMode="auto">
          <a:xfrm>
            <a:off x="299096" y="1052736"/>
            <a:ext cx="50405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ea typeface="Times New Roman" panose="02020603050405020304" pitchFamily="18" charset="0"/>
                <a:cs typeface="Arial" panose="020B0604020202020204" pitchFamily="34" charset="0"/>
              </a:rPr>
              <a:t>Equations:</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pSp>
        <p:nvGrpSpPr>
          <p:cNvPr id="47" name="Group 6"/>
          <p:cNvGrpSpPr>
            <a:grpSpLocks noChangeAspect="1"/>
          </p:cNvGrpSpPr>
          <p:nvPr/>
        </p:nvGrpSpPr>
        <p:grpSpPr bwMode="auto">
          <a:xfrm>
            <a:off x="5480036" y="1886959"/>
            <a:ext cx="3638667" cy="2713307"/>
            <a:chOff x="4738" y="4570"/>
            <a:chExt cx="3240" cy="2434"/>
          </a:xfrm>
        </p:grpSpPr>
        <p:sp>
          <p:nvSpPr>
            <p:cNvPr id="49" name="AutoShape 33"/>
            <p:cNvSpPr>
              <a:spLocks noChangeAspect="1" noChangeArrowheads="1" noTextEdit="1"/>
            </p:cNvSpPr>
            <p:nvPr/>
          </p:nvSpPr>
          <p:spPr bwMode="auto">
            <a:xfrm>
              <a:off x="4738" y="4570"/>
              <a:ext cx="3240" cy="2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50" name="Line 32"/>
            <p:cNvSpPr>
              <a:spLocks noChangeShapeType="1"/>
            </p:cNvSpPr>
            <p:nvPr/>
          </p:nvSpPr>
          <p:spPr bwMode="auto">
            <a:xfrm>
              <a:off x="6421" y="4914"/>
              <a:ext cx="1" cy="1686"/>
            </a:xfrm>
            <a:prstGeom prst="line">
              <a:avLst/>
            </a:prstGeom>
            <a:noFill/>
            <a:ln w="9525">
              <a:solidFill>
                <a:srgbClr val="000000"/>
              </a:solidFill>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1" name="Line 31"/>
            <p:cNvSpPr>
              <a:spLocks noChangeShapeType="1"/>
            </p:cNvSpPr>
            <p:nvPr/>
          </p:nvSpPr>
          <p:spPr bwMode="auto">
            <a:xfrm flipH="1">
              <a:off x="4779" y="4914"/>
              <a:ext cx="1642" cy="1297"/>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2" name="Line 30"/>
            <p:cNvSpPr>
              <a:spLocks noChangeShapeType="1"/>
            </p:cNvSpPr>
            <p:nvPr/>
          </p:nvSpPr>
          <p:spPr bwMode="auto">
            <a:xfrm>
              <a:off x="4779" y="6211"/>
              <a:ext cx="1642" cy="389"/>
            </a:xfrm>
            <a:prstGeom prst="line">
              <a:avLst/>
            </a:prstGeom>
            <a:noFill/>
            <a:ln w="9525">
              <a:solidFill>
                <a:srgbClr val="000000"/>
              </a:solidFill>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3" name="Line 29"/>
            <p:cNvSpPr>
              <a:spLocks noChangeShapeType="1"/>
            </p:cNvSpPr>
            <p:nvPr/>
          </p:nvSpPr>
          <p:spPr bwMode="auto">
            <a:xfrm flipV="1">
              <a:off x="6421" y="5432"/>
              <a:ext cx="1557" cy="1168"/>
            </a:xfrm>
            <a:prstGeom prst="line">
              <a:avLst/>
            </a:prstGeom>
            <a:noFill/>
            <a:ln w="9525">
              <a:solidFill>
                <a:srgbClr val="000000"/>
              </a:solidFill>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4" name="Line 28"/>
            <p:cNvSpPr>
              <a:spLocks noChangeShapeType="1"/>
            </p:cNvSpPr>
            <p:nvPr/>
          </p:nvSpPr>
          <p:spPr bwMode="auto">
            <a:xfrm flipH="1" flipV="1">
              <a:off x="6421" y="4914"/>
              <a:ext cx="1557" cy="518"/>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5" name="Line 27"/>
            <p:cNvSpPr>
              <a:spLocks noChangeShapeType="1"/>
            </p:cNvSpPr>
            <p:nvPr/>
          </p:nvSpPr>
          <p:spPr bwMode="auto">
            <a:xfrm>
              <a:off x="5903" y="5951"/>
              <a:ext cx="518" cy="2"/>
            </a:xfrm>
            <a:prstGeom prst="line">
              <a:avLst/>
            </a:prstGeom>
            <a:noFill/>
            <a:ln w="9525">
              <a:solidFill>
                <a:srgbClr val="000000"/>
              </a:solidFill>
              <a:round/>
              <a:head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6" name="Line 26"/>
            <p:cNvSpPr>
              <a:spLocks noChangeShapeType="1"/>
            </p:cNvSpPr>
            <p:nvPr/>
          </p:nvSpPr>
          <p:spPr bwMode="auto">
            <a:xfrm flipH="1">
              <a:off x="6421" y="5692"/>
              <a:ext cx="519" cy="1"/>
            </a:xfrm>
            <a:prstGeom prst="line">
              <a:avLst/>
            </a:prstGeom>
            <a:noFill/>
            <a:ln w="9525">
              <a:solidFill>
                <a:srgbClr val="000000"/>
              </a:solidFill>
              <a:round/>
              <a:head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7" name="Line 25"/>
            <p:cNvSpPr>
              <a:spLocks noChangeShapeType="1"/>
            </p:cNvSpPr>
            <p:nvPr/>
          </p:nvSpPr>
          <p:spPr bwMode="auto">
            <a:xfrm flipV="1">
              <a:off x="6421" y="6600"/>
              <a:ext cx="0" cy="26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8" name="Line 24"/>
            <p:cNvSpPr>
              <a:spLocks noChangeShapeType="1"/>
            </p:cNvSpPr>
            <p:nvPr/>
          </p:nvSpPr>
          <p:spPr bwMode="auto">
            <a:xfrm flipV="1">
              <a:off x="6421" y="6859"/>
              <a:ext cx="346" cy="1"/>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59" name="Line 23"/>
            <p:cNvSpPr>
              <a:spLocks noChangeShapeType="1"/>
            </p:cNvSpPr>
            <p:nvPr/>
          </p:nvSpPr>
          <p:spPr bwMode="auto">
            <a:xfrm flipV="1">
              <a:off x="6499" y="6778"/>
              <a:ext cx="1" cy="81"/>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60" name="Line 22"/>
            <p:cNvSpPr>
              <a:spLocks noChangeShapeType="1"/>
            </p:cNvSpPr>
            <p:nvPr/>
          </p:nvSpPr>
          <p:spPr bwMode="auto">
            <a:xfrm flipH="1">
              <a:off x="6421" y="6773"/>
              <a:ext cx="82" cy="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61" name="Text Box 21"/>
            <p:cNvSpPr txBox="1">
              <a:spLocks noChangeArrowheads="1"/>
            </p:cNvSpPr>
            <p:nvPr/>
          </p:nvSpPr>
          <p:spPr bwMode="auto">
            <a:xfrm>
              <a:off x="6741" y="6778"/>
              <a:ext cx="19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2" name="Line 20"/>
            <p:cNvSpPr>
              <a:spLocks noChangeShapeType="1"/>
            </p:cNvSpPr>
            <p:nvPr/>
          </p:nvSpPr>
          <p:spPr bwMode="auto">
            <a:xfrm flipV="1">
              <a:off x="6421" y="4654"/>
              <a:ext cx="1" cy="260"/>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63" name="Text Box 19"/>
            <p:cNvSpPr txBox="1">
              <a:spLocks noChangeArrowheads="1"/>
            </p:cNvSpPr>
            <p:nvPr/>
          </p:nvSpPr>
          <p:spPr bwMode="auto">
            <a:xfrm>
              <a:off x="6240" y="4570"/>
              <a:ext cx="193"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4" name="Text Box 18"/>
            <p:cNvSpPr txBox="1">
              <a:spLocks noChangeArrowheads="1"/>
            </p:cNvSpPr>
            <p:nvPr/>
          </p:nvSpPr>
          <p:spPr bwMode="auto">
            <a:xfrm>
              <a:off x="5761" y="5951"/>
              <a:ext cx="25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kumimoji="0" lang="en-US" sz="1000" b="0" i="0" u="none" strike="noStrike" cap="none" normalizeH="0" baseline="-3000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5" name="Text Box 17"/>
            <p:cNvSpPr txBox="1">
              <a:spLocks noChangeArrowheads="1"/>
            </p:cNvSpPr>
            <p:nvPr/>
          </p:nvSpPr>
          <p:spPr bwMode="auto">
            <a:xfrm>
              <a:off x="6940" y="5692"/>
              <a:ext cx="245"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kumimoji="0" lang="en-US" sz="1000" b="0"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6" name="Line 16"/>
            <p:cNvSpPr>
              <a:spLocks noChangeShapeType="1"/>
            </p:cNvSpPr>
            <p:nvPr/>
          </p:nvSpPr>
          <p:spPr bwMode="auto">
            <a:xfrm flipV="1">
              <a:off x="6499" y="5610"/>
              <a:ext cx="1" cy="82"/>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67" name="Line 15"/>
            <p:cNvSpPr>
              <a:spLocks noChangeShapeType="1"/>
            </p:cNvSpPr>
            <p:nvPr/>
          </p:nvSpPr>
          <p:spPr bwMode="auto">
            <a:xfrm flipH="1">
              <a:off x="6421" y="5605"/>
              <a:ext cx="82" cy="1"/>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68" name="Line 14"/>
            <p:cNvSpPr>
              <a:spLocks noChangeShapeType="1"/>
            </p:cNvSpPr>
            <p:nvPr/>
          </p:nvSpPr>
          <p:spPr bwMode="auto">
            <a:xfrm flipV="1">
              <a:off x="6339" y="5951"/>
              <a:ext cx="1" cy="82"/>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69" name="Line 13"/>
            <p:cNvSpPr>
              <a:spLocks noChangeShapeType="1"/>
            </p:cNvSpPr>
            <p:nvPr/>
          </p:nvSpPr>
          <p:spPr bwMode="auto">
            <a:xfrm flipH="1">
              <a:off x="6340" y="6038"/>
              <a:ext cx="81" cy="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70" name="Text Box 12"/>
            <p:cNvSpPr txBox="1">
              <a:spLocks noChangeArrowheads="1"/>
            </p:cNvSpPr>
            <p:nvPr/>
          </p:nvSpPr>
          <p:spPr bwMode="auto">
            <a:xfrm>
              <a:off x="5206" y="5173"/>
              <a:ext cx="67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left cell</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1" name="Text Box 11"/>
            <p:cNvSpPr txBox="1">
              <a:spLocks noChangeArrowheads="1"/>
            </p:cNvSpPr>
            <p:nvPr/>
          </p:nvSpPr>
          <p:spPr bwMode="auto">
            <a:xfrm>
              <a:off x="7044" y="4878"/>
              <a:ext cx="83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right cell</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2" name="Text Box 10"/>
            <p:cNvSpPr txBox="1">
              <a:spLocks noChangeArrowheads="1"/>
            </p:cNvSpPr>
            <p:nvPr/>
          </p:nvSpPr>
          <p:spPr bwMode="auto">
            <a:xfrm>
              <a:off x="6076" y="5735"/>
              <a:ext cx="26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kumimoji="0" lang="en-US" sz="1000" b="0"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3" name="Text Box 9"/>
            <p:cNvSpPr txBox="1">
              <a:spLocks noChangeArrowheads="1"/>
            </p:cNvSpPr>
            <p:nvPr/>
          </p:nvSpPr>
          <p:spPr bwMode="auto">
            <a:xfrm>
              <a:off x="6619" y="5476"/>
              <a:ext cx="3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kumimoji="0" lang="en-US" sz="1000" b="0"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4" name="Text Box 8"/>
            <p:cNvSpPr txBox="1">
              <a:spLocks noChangeArrowheads="1"/>
            </p:cNvSpPr>
            <p:nvPr/>
          </p:nvSpPr>
          <p:spPr bwMode="auto">
            <a:xfrm>
              <a:off x="6483" y="6555"/>
              <a:ext cx="173"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5" name="Text Box 7"/>
            <p:cNvSpPr txBox="1">
              <a:spLocks noChangeArrowheads="1"/>
            </p:cNvSpPr>
            <p:nvPr/>
          </p:nvSpPr>
          <p:spPr bwMode="auto">
            <a:xfrm>
              <a:off x="6483" y="4719"/>
              <a:ext cx="17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sz="10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sp>
        <p:nvSpPr>
          <p:cNvPr id="76" name="Rectangle 5"/>
          <p:cNvSpPr>
            <a:spLocks noChangeArrowheads="1"/>
          </p:cNvSpPr>
          <p:nvPr/>
        </p:nvSpPr>
        <p:spPr bwMode="auto">
          <a:xfrm>
            <a:off x="5906076" y="4605378"/>
            <a:ext cx="27865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ctr"/>
            <a:r>
              <a:rPr lang="en-US" sz="1400" b="1" dirty="0" smtClean="0">
                <a:latin typeface="Arial" panose="020B0604020202020204" pitchFamily="34" charset="0"/>
                <a:ea typeface="Times New Roman" panose="02020603050405020304" pitchFamily="18" charset="0"/>
                <a:cs typeface="Arial" panose="020B0604020202020204" pitchFamily="34" charset="0"/>
              </a:rPr>
              <a:t>Local coordinate system</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17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graphicFrame>
        <p:nvGraphicFramePr>
          <p:cNvPr id="7178" name="Объект 7177"/>
          <p:cNvGraphicFramePr>
            <a:graphicFrameLocks noChangeAspect="1"/>
          </p:cNvGraphicFramePr>
          <p:nvPr/>
        </p:nvGraphicFramePr>
        <p:xfrm>
          <a:off x="395536" y="4880587"/>
          <a:ext cx="3927123" cy="1008112"/>
        </p:xfrm>
        <a:graphic>
          <a:graphicData uri="http://schemas.openxmlformats.org/presentationml/2006/ole">
            <mc:AlternateContent xmlns:mc="http://schemas.openxmlformats.org/markup-compatibility/2006">
              <mc:Choice xmlns:v="urn:schemas-microsoft-com:vml" Requires="v">
                <p:oleObj spid="_x0000_s9232" r:id="rId5" imgW="2489200" imgH="635000" progId="Equation.DSMT4">
                  <p:embed/>
                </p:oleObj>
              </mc:Choice>
              <mc:Fallback>
                <p:oleObj r:id="rId5" imgW="2489200" imgH="6350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880587"/>
                        <a:ext cx="3927123" cy="1008112"/>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611560" y="188640"/>
            <a:ext cx="7772400" cy="792088"/>
          </a:xfrm>
        </p:spPr>
        <p:txBody>
          <a:bodyPr/>
          <a:lstStyle/>
          <a:p>
            <a:pPr marL="0" indent="0" algn="ctr">
              <a:buNone/>
            </a:pPr>
            <a:r>
              <a:rPr lang="en-US" dirty="0" smtClean="0"/>
              <a:t>COASTOX-UN: parallelization approach</a:t>
            </a:r>
            <a:endParaRPr lang="ru-RU" dirty="0"/>
          </a:p>
        </p:txBody>
      </p:sp>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4" name="Rectangle 4"/>
          <p:cNvSpPr>
            <a:spLocks noChangeArrowheads="1"/>
          </p:cNvSpPr>
          <p:nvPr/>
        </p:nvSpPr>
        <p:spPr bwMode="auto">
          <a:xfrm>
            <a:off x="0" y="2157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ru-RU"/>
          </a:p>
        </p:txBody>
      </p:sp>
      <p:sp>
        <p:nvSpPr>
          <p:cNvPr id="37" name="Rectangle 5"/>
          <p:cNvSpPr>
            <a:spLocks noChangeArrowheads="1"/>
          </p:cNvSpPr>
          <p:nvPr/>
        </p:nvSpPr>
        <p:spPr bwMode="auto">
          <a:xfrm>
            <a:off x="905024" y="4729607"/>
            <a:ext cx="400037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a:r>
              <a:rPr lang="en-US" sz="1400" b="1" dirty="0" smtClean="0">
                <a:latin typeface="Arial" panose="020B0604020202020204" pitchFamily="34" charset="0"/>
                <a:ea typeface="Times New Roman" panose="02020603050405020304" pitchFamily="18" charset="0"/>
                <a:cs typeface="Arial" panose="020B0604020202020204" pitchFamily="34" charset="0"/>
              </a:rPr>
              <a:t>COASTOX sample grid partitioning using METIS library. (Upper)</a:t>
            </a:r>
          </a:p>
          <a:p>
            <a:pPr lvl="0" algn="just"/>
            <a:endParaRPr kumimoji="0" 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algn="just"/>
            <a:r>
              <a:rPr lang="en-US" sz="1400" b="1" dirty="0">
                <a:latin typeface="Arial" panose="020B0604020202020204" pitchFamily="34" charset="0"/>
                <a:cs typeface="Arial" panose="020B0604020202020204" pitchFamily="34" charset="0"/>
              </a:rPr>
              <a:t>Computational </a:t>
            </a:r>
            <a:r>
              <a:rPr lang="ru-RU" sz="1400" b="1" dirty="0" err="1">
                <a:latin typeface="Arial" panose="020B0604020202020204" pitchFamily="34" charset="0"/>
                <a:cs typeface="Arial" panose="020B0604020202020204" pitchFamily="34" charset="0"/>
              </a:rPr>
              <a:t>grid</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at</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the</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subdomain</a:t>
            </a:r>
            <a:r>
              <a:rPr lang="ru-RU" sz="1400" b="1" dirty="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boundary</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(right). Arrows show </a:t>
            </a:r>
            <a:r>
              <a:rPr lang="en-US" sz="1400" b="1" dirty="0" err="1" smtClean="0">
                <a:latin typeface="Arial" panose="020B0604020202020204" pitchFamily="34" charset="0"/>
                <a:cs typeface="Arial" panose="020B0604020202020204" pitchFamily="34" charset="0"/>
              </a:rPr>
              <a:t>compu-tational</a:t>
            </a:r>
            <a:r>
              <a:rPr lang="en-US" sz="1400" b="1" dirty="0" smtClean="0">
                <a:latin typeface="Arial" panose="020B0604020202020204" pitchFamily="34" charset="0"/>
                <a:cs typeface="Arial" panose="020B0604020202020204" pitchFamily="34" charset="0"/>
              </a:rPr>
              <a:t> stencil, grey cells compose hallo structure. </a:t>
            </a:r>
            <a:endPar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8" name="Rectangle 5"/>
          <p:cNvSpPr>
            <a:spLocks noChangeArrowheads="1"/>
          </p:cNvSpPr>
          <p:nvPr/>
        </p:nvSpPr>
        <p:spPr bwMode="auto">
          <a:xfrm>
            <a:off x="5365824" y="764704"/>
            <a:ext cx="3779912"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r>
              <a:rPr lang="en-US" sz="1400" b="1" dirty="0" smtClean="0">
                <a:latin typeface="Arial" panose="020B0604020202020204" pitchFamily="34" charset="0"/>
                <a:cs typeface="Arial" panose="020B0604020202020204" pitchFamily="34" charset="0"/>
              </a:rPr>
              <a:t>In p</a:t>
            </a:r>
            <a:r>
              <a:rPr lang="ru-RU" sz="1400" b="1" dirty="0" err="1" smtClean="0">
                <a:latin typeface="Arial" panose="020B0604020202020204" pitchFamily="34" charset="0"/>
                <a:cs typeface="Arial" panose="020B0604020202020204" pitchFamily="34" charset="0"/>
              </a:rPr>
              <a:t>arallelization</a:t>
            </a:r>
            <a:r>
              <a:rPr lang="ru-RU" sz="1400" b="1" dirty="0" smtClean="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for</a:t>
            </a:r>
            <a:r>
              <a:rPr lang="ru-RU" sz="1400" b="1" dirty="0" smtClean="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shared</a:t>
            </a:r>
            <a:r>
              <a:rPr lang="en-US" sz="1400" b="1" dirty="0" smtClean="0">
                <a:latin typeface="Arial" panose="020B0604020202020204" pitchFamily="34" charset="0"/>
                <a:cs typeface="Arial" panose="020B0604020202020204" pitchFamily="34" charset="0"/>
              </a:rPr>
              <a:t> and distributed</a:t>
            </a:r>
            <a:r>
              <a:rPr lang="ru-RU" sz="1400" b="1" dirty="0" smtClean="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memory</a:t>
            </a:r>
            <a:r>
              <a:rPr lang="ru-RU" sz="1400" b="1" dirty="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workstations</a:t>
            </a:r>
            <a:r>
              <a:rPr lang="ru-RU" sz="1400" b="1" dirty="0" smtClean="0">
                <a:latin typeface="Arial" panose="020B0604020202020204" pitchFamily="34" charset="0"/>
                <a:cs typeface="Arial" panose="020B0604020202020204" pitchFamily="34" charset="0"/>
              </a:rPr>
              <a:t> </a:t>
            </a:r>
            <a:r>
              <a:rPr lang="ru-RU" sz="1400" b="1" dirty="0" err="1" smtClean="0">
                <a:latin typeface="Arial" panose="020B0604020202020204" pitchFamily="34" charset="0"/>
                <a:cs typeface="Arial" panose="020B0604020202020204" pitchFamily="34" charset="0"/>
              </a:rPr>
              <a:t>the</a:t>
            </a:r>
            <a:r>
              <a:rPr lang="ru-RU" sz="1400" b="1" dirty="0" smtClean="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conventional</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domain</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decomposition</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approach</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with</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halo</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boundary</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structures</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and</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message-passing</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updating</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is</a:t>
            </a:r>
            <a:r>
              <a:rPr lang="ru-RU"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employed using </a:t>
            </a:r>
            <a:r>
              <a:rPr lang="ru-RU" sz="1400" b="1" dirty="0">
                <a:latin typeface="Arial" panose="020B0604020202020204" pitchFamily="34" charset="0"/>
                <a:cs typeface="Arial" panose="020B0604020202020204" pitchFamily="34" charset="0"/>
              </a:rPr>
              <a:t>METIS </a:t>
            </a:r>
            <a:r>
              <a:rPr lang="ru-RU" sz="1400" b="1" dirty="0" err="1">
                <a:latin typeface="Arial" panose="020B0604020202020204" pitchFamily="34" charset="0"/>
                <a:cs typeface="Arial" panose="020B0604020202020204" pitchFamily="34" charset="0"/>
              </a:rPr>
              <a:t>graph</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partition</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library</a:t>
            </a:r>
            <a:r>
              <a:rPr lang="ru-RU" sz="1400" b="1" dirty="0" smtClean="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just"/>
            <a:endParaRPr lang="en-US" sz="1400" b="1" dirty="0">
              <a:latin typeface="Arial" panose="020B0604020202020204" pitchFamily="34" charset="0"/>
              <a:cs typeface="Arial" panose="020B0604020202020204" pitchFamily="34" charset="0"/>
            </a:endParaRPr>
          </a:p>
          <a:p>
            <a:pPr algn="just"/>
            <a:r>
              <a:rPr lang="en-US" sz="1400" b="1" dirty="0" smtClean="0">
                <a:latin typeface="Arial" panose="020B0604020202020204" pitchFamily="34" charset="0"/>
                <a:cs typeface="Arial" panose="020B0604020202020204" pitchFamily="34" charset="0"/>
              </a:rPr>
              <a:t>Each processor computes solution in it’s own subdomain. Continuity at boundary cells is achieved through hallo structures of fictitious elements, which mirror boundary conditions in border subdomains.</a:t>
            </a:r>
            <a:endParaRPr lang="ru-RU" sz="1400" b="1" dirty="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sp>
        <p:nvSpPr>
          <p:cNvPr id="717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ru-RU"/>
          </a:p>
        </p:txBody>
      </p:sp>
      <p:pic>
        <p:nvPicPr>
          <p:cNvPr id="9219" name="Picture 3" descr="PatitionedMes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916" y="934045"/>
            <a:ext cx="4745484" cy="374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3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ru-RU"/>
          </a:p>
        </p:txBody>
      </p:sp>
      <p:grpSp>
        <p:nvGrpSpPr>
          <p:cNvPr id="7178" name="Group 5"/>
          <p:cNvGrpSpPr>
            <a:grpSpLocks noChangeAspect="1"/>
          </p:cNvGrpSpPr>
          <p:nvPr/>
        </p:nvGrpSpPr>
        <p:grpSpPr bwMode="auto">
          <a:xfrm>
            <a:off x="5312178" y="3811860"/>
            <a:ext cx="3509963" cy="2881313"/>
            <a:chOff x="1721" y="3296"/>
            <a:chExt cx="3893" cy="3195"/>
          </a:xfrm>
        </p:grpSpPr>
        <p:pic>
          <p:nvPicPr>
            <p:cNvPr id="9246" name="Picture 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1" y="3296"/>
              <a:ext cx="3893" cy="3195"/>
            </a:xfrm>
            <a:prstGeom prst="rect">
              <a:avLst/>
            </a:prstGeom>
            <a:noFill/>
            <a:effectLst/>
            <a:extLst>
              <a:ext uri="{909E8E84-426E-40DD-AFC4-6F175D3DCCD1}">
                <a14:hiddenFill xmlns:a14="http://schemas.microsoft.com/office/drawing/2010/main">
                  <a:solidFill>
                    <a:srgbClr val="00E4A8"/>
                  </a:solidFill>
                </a14:hiddenFill>
              </a:ext>
              <a:ext uri="{AF507438-7753-43E0-B8FC-AC1667EBCBE1}">
                <a14:hiddenEffects xmlns:a14="http://schemas.microsoft.com/office/drawing/2010/main">
                  <a:effectLst>
                    <a:outerShdw dist="35921" dir="2700000" algn="ctr" rotWithShape="0">
                      <a:srgbClr val="1C1C1C"/>
                    </a:outerShdw>
                  </a:effectLst>
                </a14:hiddenEffects>
              </a:ext>
            </a:extLst>
          </p:spPr>
        </p:pic>
        <p:sp>
          <p:nvSpPr>
            <p:cNvPr id="7179" name="Oval 29"/>
            <p:cNvSpPr>
              <a:spLocks noChangeAspect="1" noChangeArrowheads="1"/>
            </p:cNvSpPr>
            <p:nvPr/>
          </p:nvSpPr>
          <p:spPr bwMode="auto">
            <a:xfrm>
              <a:off x="4531" y="3803"/>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80" name="Oval 28"/>
            <p:cNvSpPr>
              <a:spLocks noChangeAspect="1" noChangeArrowheads="1"/>
            </p:cNvSpPr>
            <p:nvPr/>
          </p:nvSpPr>
          <p:spPr bwMode="auto">
            <a:xfrm>
              <a:off x="4451" y="4293"/>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82" name="Oval 27"/>
            <p:cNvSpPr>
              <a:spLocks noChangeAspect="1" noChangeArrowheads="1"/>
            </p:cNvSpPr>
            <p:nvPr/>
          </p:nvSpPr>
          <p:spPr bwMode="auto">
            <a:xfrm>
              <a:off x="3591" y="4663"/>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83" name="Freeform 26"/>
            <p:cNvSpPr>
              <a:spLocks noChangeAspect="1"/>
            </p:cNvSpPr>
            <p:nvPr/>
          </p:nvSpPr>
          <p:spPr bwMode="auto">
            <a:xfrm>
              <a:off x="4538" y="3845"/>
              <a:ext cx="41" cy="232"/>
            </a:xfrm>
            <a:custGeom>
              <a:avLst/>
              <a:gdLst>
                <a:gd name="T0" fmla="*/ 22 w 41"/>
                <a:gd name="T1" fmla="*/ 0 h 232"/>
                <a:gd name="T2" fmla="*/ 37 w 41"/>
                <a:gd name="T3" fmla="*/ 97 h 232"/>
                <a:gd name="T4" fmla="*/ 0 w 41"/>
                <a:gd name="T5" fmla="*/ 232 h 232"/>
              </a:gdLst>
              <a:ahLst/>
              <a:cxnLst>
                <a:cxn ang="0">
                  <a:pos x="T0" y="T1"/>
                </a:cxn>
                <a:cxn ang="0">
                  <a:pos x="T2" y="T3"/>
                </a:cxn>
                <a:cxn ang="0">
                  <a:pos x="T4" y="T5"/>
                </a:cxn>
              </a:cxnLst>
              <a:rect l="0" t="0" r="r" b="b"/>
              <a:pathLst>
                <a:path w="41" h="232">
                  <a:moveTo>
                    <a:pt x="22" y="0"/>
                  </a:moveTo>
                  <a:cubicBezTo>
                    <a:pt x="24" y="16"/>
                    <a:pt x="41" y="58"/>
                    <a:pt x="37" y="97"/>
                  </a:cubicBezTo>
                  <a:cubicBezTo>
                    <a:pt x="33" y="136"/>
                    <a:pt x="8" y="204"/>
                    <a:pt x="0" y="232"/>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84" name="Freeform 25"/>
            <p:cNvSpPr>
              <a:spLocks noChangeAspect="1"/>
            </p:cNvSpPr>
            <p:nvPr/>
          </p:nvSpPr>
          <p:spPr bwMode="auto">
            <a:xfrm>
              <a:off x="4485" y="4107"/>
              <a:ext cx="77" cy="203"/>
            </a:xfrm>
            <a:custGeom>
              <a:avLst/>
              <a:gdLst>
                <a:gd name="T0" fmla="*/ 0 w 77"/>
                <a:gd name="T1" fmla="*/ 203 h 203"/>
                <a:gd name="T2" fmla="*/ 68 w 77"/>
                <a:gd name="T3" fmla="*/ 120 h 203"/>
                <a:gd name="T4" fmla="*/ 53 w 77"/>
                <a:gd name="T5" fmla="*/ 0 h 203"/>
              </a:gdLst>
              <a:ahLst/>
              <a:cxnLst>
                <a:cxn ang="0">
                  <a:pos x="T0" y="T1"/>
                </a:cxn>
                <a:cxn ang="0">
                  <a:pos x="T2" y="T3"/>
                </a:cxn>
                <a:cxn ang="0">
                  <a:pos x="T4" y="T5"/>
                </a:cxn>
              </a:cxnLst>
              <a:rect l="0" t="0" r="r" b="b"/>
              <a:pathLst>
                <a:path w="77" h="203">
                  <a:moveTo>
                    <a:pt x="0" y="203"/>
                  </a:moveTo>
                  <a:cubicBezTo>
                    <a:pt x="11" y="189"/>
                    <a:pt x="59" y="154"/>
                    <a:pt x="68" y="120"/>
                  </a:cubicBezTo>
                  <a:cubicBezTo>
                    <a:pt x="77" y="86"/>
                    <a:pt x="56" y="25"/>
                    <a:pt x="53" y="0"/>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85" name="Freeform 24"/>
            <p:cNvSpPr>
              <a:spLocks noChangeAspect="1"/>
            </p:cNvSpPr>
            <p:nvPr/>
          </p:nvSpPr>
          <p:spPr bwMode="auto">
            <a:xfrm>
              <a:off x="3923" y="3927"/>
              <a:ext cx="67" cy="353"/>
            </a:xfrm>
            <a:custGeom>
              <a:avLst/>
              <a:gdLst>
                <a:gd name="T0" fmla="*/ 0 w 67"/>
                <a:gd name="T1" fmla="*/ 0 h 353"/>
                <a:gd name="T2" fmla="*/ 22 w 67"/>
                <a:gd name="T3" fmla="*/ 135 h 353"/>
                <a:gd name="T4" fmla="*/ 67 w 67"/>
                <a:gd name="T5" fmla="*/ 353 h 353"/>
              </a:gdLst>
              <a:ahLst/>
              <a:cxnLst>
                <a:cxn ang="0">
                  <a:pos x="T0" y="T1"/>
                </a:cxn>
                <a:cxn ang="0">
                  <a:pos x="T2" y="T3"/>
                </a:cxn>
                <a:cxn ang="0">
                  <a:pos x="T4" y="T5"/>
                </a:cxn>
              </a:cxnLst>
              <a:rect l="0" t="0" r="r" b="b"/>
              <a:pathLst>
                <a:path w="67" h="353">
                  <a:moveTo>
                    <a:pt x="0" y="0"/>
                  </a:moveTo>
                  <a:cubicBezTo>
                    <a:pt x="3" y="23"/>
                    <a:pt x="11" y="76"/>
                    <a:pt x="22" y="135"/>
                  </a:cubicBezTo>
                  <a:cubicBezTo>
                    <a:pt x="33" y="194"/>
                    <a:pt x="58" y="308"/>
                    <a:pt x="67" y="353"/>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86" name="Freeform 23"/>
            <p:cNvSpPr>
              <a:spLocks noChangeAspect="1"/>
            </p:cNvSpPr>
            <p:nvPr/>
          </p:nvSpPr>
          <p:spPr bwMode="auto">
            <a:xfrm>
              <a:off x="3683" y="4077"/>
              <a:ext cx="307" cy="195"/>
            </a:xfrm>
            <a:custGeom>
              <a:avLst/>
              <a:gdLst>
                <a:gd name="T0" fmla="*/ 0 w 307"/>
                <a:gd name="T1" fmla="*/ 0 h 195"/>
                <a:gd name="T2" fmla="*/ 142 w 307"/>
                <a:gd name="T3" fmla="*/ 135 h 195"/>
                <a:gd name="T4" fmla="*/ 307 w 307"/>
                <a:gd name="T5" fmla="*/ 195 h 195"/>
              </a:gdLst>
              <a:ahLst/>
              <a:cxnLst>
                <a:cxn ang="0">
                  <a:pos x="T0" y="T1"/>
                </a:cxn>
                <a:cxn ang="0">
                  <a:pos x="T2" y="T3"/>
                </a:cxn>
                <a:cxn ang="0">
                  <a:pos x="T4" y="T5"/>
                </a:cxn>
              </a:cxnLst>
              <a:rect l="0" t="0" r="r" b="b"/>
              <a:pathLst>
                <a:path w="307" h="195">
                  <a:moveTo>
                    <a:pt x="0" y="0"/>
                  </a:moveTo>
                  <a:cubicBezTo>
                    <a:pt x="24" y="23"/>
                    <a:pt x="91" y="103"/>
                    <a:pt x="142" y="135"/>
                  </a:cubicBezTo>
                  <a:cubicBezTo>
                    <a:pt x="193" y="167"/>
                    <a:pt x="273" y="182"/>
                    <a:pt x="307" y="195"/>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87" name="Freeform 22"/>
            <p:cNvSpPr>
              <a:spLocks noChangeAspect="1"/>
            </p:cNvSpPr>
            <p:nvPr/>
          </p:nvSpPr>
          <p:spPr bwMode="auto">
            <a:xfrm>
              <a:off x="3450" y="4560"/>
              <a:ext cx="193" cy="125"/>
            </a:xfrm>
            <a:custGeom>
              <a:avLst/>
              <a:gdLst>
                <a:gd name="T0" fmla="*/ 0 w 193"/>
                <a:gd name="T1" fmla="*/ 5 h 125"/>
                <a:gd name="T2" fmla="*/ 165 w 193"/>
                <a:gd name="T3" fmla="*/ 20 h 125"/>
                <a:gd name="T4" fmla="*/ 165 w 193"/>
                <a:gd name="T5" fmla="*/ 125 h 125"/>
              </a:gdLst>
              <a:ahLst/>
              <a:cxnLst>
                <a:cxn ang="0">
                  <a:pos x="T0" y="T1"/>
                </a:cxn>
                <a:cxn ang="0">
                  <a:pos x="T2" y="T3"/>
                </a:cxn>
                <a:cxn ang="0">
                  <a:pos x="T4" y="T5"/>
                </a:cxn>
              </a:cxnLst>
              <a:rect l="0" t="0" r="r" b="b"/>
              <a:pathLst>
                <a:path w="193" h="125">
                  <a:moveTo>
                    <a:pt x="0" y="5"/>
                  </a:moveTo>
                  <a:cubicBezTo>
                    <a:pt x="27" y="7"/>
                    <a:pt x="137" y="0"/>
                    <a:pt x="165" y="20"/>
                  </a:cubicBezTo>
                  <a:cubicBezTo>
                    <a:pt x="193" y="40"/>
                    <a:pt x="165" y="103"/>
                    <a:pt x="165" y="125"/>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88" name="Freeform 21"/>
            <p:cNvSpPr>
              <a:spLocks noChangeAspect="1"/>
            </p:cNvSpPr>
            <p:nvPr/>
          </p:nvSpPr>
          <p:spPr bwMode="auto">
            <a:xfrm>
              <a:off x="3630" y="4692"/>
              <a:ext cx="180" cy="60"/>
            </a:xfrm>
            <a:custGeom>
              <a:avLst/>
              <a:gdLst>
                <a:gd name="T0" fmla="*/ 180 w 180"/>
                <a:gd name="T1" fmla="*/ 0 h 60"/>
                <a:gd name="T2" fmla="*/ 88 w 180"/>
                <a:gd name="T3" fmla="*/ 58 h 60"/>
                <a:gd name="T4" fmla="*/ 0 w 180"/>
                <a:gd name="T5" fmla="*/ 15 h 60"/>
              </a:gdLst>
              <a:ahLst/>
              <a:cxnLst>
                <a:cxn ang="0">
                  <a:pos x="T0" y="T1"/>
                </a:cxn>
                <a:cxn ang="0">
                  <a:pos x="T2" y="T3"/>
                </a:cxn>
                <a:cxn ang="0">
                  <a:pos x="T4" y="T5"/>
                </a:cxn>
              </a:cxnLst>
              <a:rect l="0" t="0" r="r" b="b"/>
              <a:pathLst>
                <a:path w="180" h="60">
                  <a:moveTo>
                    <a:pt x="180" y="0"/>
                  </a:moveTo>
                  <a:cubicBezTo>
                    <a:pt x="166" y="10"/>
                    <a:pt x="118" y="56"/>
                    <a:pt x="88" y="58"/>
                  </a:cubicBezTo>
                  <a:cubicBezTo>
                    <a:pt x="58" y="60"/>
                    <a:pt x="18" y="24"/>
                    <a:pt x="0" y="15"/>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89" name="Freeform 20"/>
            <p:cNvSpPr>
              <a:spLocks noChangeAspect="1"/>
            </p:cNvSpPr>
            <p:nvPr/>
          </p:nvSpPr>
          <p:spPr bwMode="auto">
            <a:xfrm>
              <a:off x="3503" y="4707"/>
              <a:ext cx="105" cy="135"/>
            </a:xfrm>
            <a:custGeom>
              <a:avLst/>
              <a:gdLst>
                <a:gd name="T0" fmla="*/ 0 w 105"/>
                <a:gd name="T1" fmla="*/ 135 h 135"/>
                <a:gd name="T2" fmla="*/ 35 w 105"/>
                <a:gd name="T3" fmla="*/ 43 h 135"/>
                <a:gd name="T4" fmla="*/ 105 w 105"/>
                <a:gd name="T5" fmla="*/ 0 h 135"/>
              </a:gdLst>
              <a:ahLst/>
              <a:cxnLst>
                <a:cxn ang="0">
                  <a:pos x="T0" y="T1"/>
                </a:cxn>
                <a:cxn ang="0">
                  <a:pos x="T2" y="T3"/>
                </a:cxn>
                <a:cxn ang="0">
                  <a:pos x="T4" y="T5"/>
                </a:cxn>
              </a:cxnLst>
              <a:rect l="0" t="0" r="r" b="b"/>
              <a:pathLst>
                <a:path w="105" h="135">
                  <a:moveTo>
                    <a:pt x="0" y="135"/>
                  </a:moveTo>
                  <a:cubicBezTo>
                    <a:pt x="6" y="118"/>
                    <a:pt x="18" y="65"/>
                    <a:pt x="35" y="43"/>
                  </a:cubicBezTo>
                  <a:cubicBezTo>
                    <a:pt x="52" y="21"/>
                    <a:pt x="91" y="9"/>
                    <a:pt x="105" y="0"/>
                  </a:cubicBez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90" name="Oval 19"/>
            <p:cNvSpPr>
              <a:spLocks noChangeAspect="1" noChangeArrowheads="1"/>
            </p:cNvSpPr>
            <p:nvPr/>
          </p:nvSpPr>
          <p:spPr bwMode="auto">
            <a:xfrm>
              <a:off x="3345" y="4929"/>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1" name="Oval 18"/>
            <p:cNvSpPr>
              <a:spLocks noChangeAspect="1" noChangeArrowheads="1"/>
            </p:cNvSpPr>
            <p:nvPr/>
          </p:nvSpPr>
          <p:spPr bwMode="auto">
            <a:xfrm>
              <a:off x="2729" y="4897"/>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2" name="Oval 17"/>
            <p:cNvSpPr>
              <a:spLocks noChangeAspect="1" noChangeArrowheads="1"/>
            </p:cNvSpPr>
            <p:nvPr/>
          </p:nvSpPr>
          <p:spPr bwMode="auto">
            <a:xfrm>
              <a:off x="2381" y="5177"/>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3" name="Oval 16"/>
            <p:cNvSpPr>
              <a:spLocks noChangeAspect="1" noChangeArrowheads="1"/>
            </p:cNvSpPr>
            <p:nvPr/>
          </p:nvSpPr>
          <p:spPr bwMode="auto">
            <a:xfrm>
              <a:off x="2609" y="5453"/>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4" name="Oval 15"/>
            <p:cNvSpPr>
              <a:spLocks noChangeAspect="1" noChangeArrowheads="1"/>
            </p:cNvSpPr>
            <p:nvPr/>
          </p:nvSpPr>
          <p:spPr bwMode="auto">
            <a:xfrm>
              <a:off x="3229" y="5585"/>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5" name="Oval 14"/>
            <p:cNvSpPr>
              <a:spLocks noChangeAspect="1" noChangeArrowheads="1"/>
            </p:cNvSpPr>
            <p:nvPr/>
          </p:nvSpPr>
          <p:spPr bwMode="auto">
            <a:xfrm>
              <a:off x="3493" y="5265"/>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6" name="Oval 13"/>
            <p:cNvSpPr>
              <a:spLocks noChangeAspect="1" noChangeArrowheads="1"/>
            </p:cNvSpPr>
            <p:nvPr/>
          </p:nvSpPr>
          <p:spPr bwMode="auto">
            <a:xfrm>
              <a:off x="2873" y="5617"/>
              <a:ext cx="57" cy="57"/>
            </a:xfrm>
            <a:prstGeom prst="ellipse">
              <a:avLst/>
            </a:prstGeom>
            <a:solidFill>
              <a:srgbClr val="000000"/>
            </a:solidFill>
            <a:ln w="9525">
              <a:solidFill>
                <a:srgbClr val="000000"/>
              </a:solidFill>
              <a:round/>
            </a:ln>
          </p:spPr>
          <p:txBody>
            <a:bodyPr vert="horz" wrap="square" lIns="91440" tIns="45720" rIns="91440" bIns="45720" numCol="1" anchor="t" anchorCtr="0" compatLnSpc="1"/>
            <a:lstStyle/>
            <a:p>
              <a:endParaRPr lang="ru-RU"/>
            </a:p>
          </p:txBody>
        </p:sp>
        <p:sp>
          <p:nvSpPr>
            <p:cNvPr id="7197" name="Freeform 12"/>
            <p:cNvSpPr>
              <a:spLocks noChangeAspect="1"/>
            </p:cNvSpPr>
            <p:nvPr/>
          </p:nvSpPr>
          <p:spPr bwMode="auto">
            <a:xfrm>
              <a:off x="3083" y="5247"/>
              <a:ext cx="172" cy="375"/>
            </a:xfrm>
            <a:custGeom>
              <a:avLst/>
              <a:gdLst>
                <a:gd name="T0" fmla="*/ 172 w 172"/>
                <a:gd name="T1" fmla="*/ 375 h 375"/>
                <a:gd name="T2" fmla="*/ 0 w 172"/>
                <a:gd name="T3" fmla="*/ 0 h 375"/>
              </a:gdLst>
              <a:ahLst/>
              <a:cxnLst>
                <a:cxn ang="0">
                  <a:pos x="T0" y="T1"/>
                </a:cxn>
                <a:cxn ang="0">
                  <a:pos x="T2" y="T3"/>
                </a:cxn>
              </a:cxnLst>
              <a:rect l="0" t="0" r="r" b="b"/>
              <a:pathLst>
                <a:path w="172" h="375">
                  <a:moveTo>
                    <a:pt x="172" y="375"/>
                  </a:moveTo>
                  <a:lnTo>
                    <a:pt x="0" y="0"/>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98" name="Freeform 11"/>
            <p:cNvSpPr>
              <a:spLocks noChangeAspect="1"/>
            </p:cNvSpPr>
            <p:nvPr/>
          </p:nvSpPr>
          <p:spPr bwMode="auto">
            <a:xfrm>
              <a:off x="3120" y="5217"/>
              <a:ext cx="405" cy="75"/>
            </a:xfrm>
            <a:custGeom>
              <a:avLst/>
              <a:gdLst>
                <a:gd name="T0" fmla="*/ 405 w 405"/>
                <a:gd name="T1" fmla="*/ 75 h 75"/>
                <a:gd name="T2" fmla="*/ 0 w 405"/>
                <a:gd name="T3" fmla="*/ 0 h 75"/>
              </a:gdLst>
              <a:ahLst/>
              <a:cxnLst>
                <a:cxn ang="0">
                  <a:pos x="T0" y="T1"/>
                </a:cxn>
                <a:cxn ang="0">
                  <a:pos x="T2" y="T3"/>
                </a:cxn>
              </a:cxnLst>
              <a:rect l="0" t="0" r="r" b="b"/>
              <a:pathLst>
                <a:path w="405" h="75">
                  <a:moveTo>
                    <a:pt x="405" y="75"/>
                  </a:moveTo>
                  <a:lnTo>
                    <a:pt x="0" y="0"/>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7199" name="Freeform 10"/>
            <p:cNvSpPr>
              <a:spLocks noChangeAspect="1"/>
            </p:cNvSpPr>
            <p:nvPr/>
          </p:nvSpPr>
          <p:spPr bwMode="auto">
            <a:xfrm>
              <a:off x="3098" y="4962"/>
              <a:ext cx="277" cy="203"/>
            </a:xfrm>
            <a:custGeom>
              <a:avLst/>
              <a:gdLst>
                <a:gd name="T0" fmla="*/ 277 w 277"/>
                <a:gd name="T1" fmla="*/ 0 h 203"/>
                <a:gd name="T2" fmla="*/ 0 w 277"/>
                <a:gd name="T3" fmla="*/ 203 h 203"/>
              </a:gdLst>
              <a:ahLst/>
              <a:cxnLst>
                <a:cxn ang="0">
                  <a:pos x="T0" y="T1"/>
                </a:cxn>
                <a:cxn ang="0">
                  <a:pos x="T2" y="T3"/>
                </a:cxn>
              </a:cxnLst>
              <a:rect l="0" t="0" r="r" b="b"/>
              <a:pathLst>
                <a:path w="277" h="203">
                  <a:moveTo>
                    <a:pt x="277" y="0"/>
                  </a:moveTo>
                  <a:lnTo>
                    <a:pt x="0" y="203"/>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32" name="Freeform 9"/>
            <p:cNvSpPr>
              <a:spLocks noChangeAspect="1"/>
            </p:cNvSpPr>
            <p:nvPr/>
          </p:nvSpPr>
          <p:spPr bwMode="auto">
            <a:xfrm>
              <a:off x="2903" y="5270"/>
              <a:ext cx="120" cy="375"/>
            </a:xfrm>
            <a:custGeom>
              <a:avLst/>
              <a:gdLst>
                <a:gd name="T0" fmla="*/ 0 w 120"/>
                <a:gd name="T1" fmla="*/ 375 h 375"/>
                <a:gd name="T2" fmla="*/ 120 w 120"/>
                <a:gd name="T3" fmla="*/ 0 h 375"/>
              </a:gdLst>
              <a:ahLst/>
              <a:cxnLst>
                <a:cxn ang="0">
                  <a:pos x="T0" y="T1"/>
                </a:cxn>
                <a:cxn ang="0">
                  <a:pos x="T2" y="T3"/>
                </a:cxn>
              </a:cxnLst>
              <a:rect l="0" t="0" r="r" b="b"/>
              <a:pathLst>
                <a:path w="120" h="375">
                  <a:moveTo>
                    <a:pt x="0" y="375"/>
                  </a:moveTo>
                  <a:lnTo>
                    <a:pt x="120" y="0"/>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33" name="Freeform 8"/>
            <p:cNvSpPr>
              <a:spLocks noChangeAspect="1"/>
            </p:cNvSpPr>
            <p:nvPr/>
          </p:nvSpPr>
          <p:spPr bwMode="auto">
            <a:xfrm>
              <a:off x="2640" y="5247"/>
              <a:ext cx="338" cy="233"/>
            </a:xfrm>
            <a:custGeom>
              <a:avLst/>
              <a:gdLst>
                <a:gd name="T0" fmla="*/ 0 w 338"/>
                <a:gd name="T1" fmla="*/ 233 h 233"/>
                <a:gd name="T2" fmla="*/ 338 w 338"/>
                <a:gd name="T3" fmla="*/ 0 h 233"/>
              </a:gdLst>
              <a:ahLst/>
              <a:cxnLst>
                <a:cxn ang="0">
                  <a:pos x="T0" y="T1"/>
                </a:cxn>
                <a:cxn ang="0">
                  <a:pos x="T2" y="T3"/>
                </a:cxn>
              </a:cxnLst>
              <a:rect l="0" t="0" r="r" b="b"/>
              <a:pathLst>
                <a:path w="338" h="233">
                  <a:moveTo>
                    <a:pt x="0" y="233"/>
                  </a:moveTo>
                  <a:lnTo>
                    <a:pt x="338" y="0"/>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34" name="Freeform 7"/>
            <p:cNvSpPr>
              <a:spLocks noChangeAspect="1"/>
            </p:cNvSpPr>
            <p:nvPr/>
          </p:nvSpPr>
          <p:spPr bwMode="auto">
            <a:xfrm>
              <a:off x="2415" y="5202"/>
              <a:ext cx="540" cy="1"/>
            </a:xfrm>
            <a:custGeom>
              <a:avLst/>
              <a:gdLst>
                <a:gd name="T0" fmla="*/ 0 w 540"/>
                <a:gd name="T1" fmla="*/ 0 h 1"/>
                <a:gd name="T2" fmla="*/ 540 w 540"/>
                <a:gd name="T3" fmla="*/ 0 h 1"/>
              </a:gdLst>
              <a:ahLst/>
              <a:cxnLst>
                <a:cxn ang="0">
                  <a:pos x="T0" y="T1"/>
                </a:cxn>
                <a:cxn ang="0">
                  <a:pos x="T2" y="T3"/>
                </a:cxn>
              </a:cxnLst>
              <a:rect l="0" t="0" r="r" b="b"/>
              <a:pathLst>
                <a:path w="540" h="1">
                  <a:moveTo>
                    <a:pt x="0" y="0"/>
                  </a:moveTo>
                  <a:lnTo>
                    <a:pt x="540" y="0"/>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35" name="Freeform 6"/>
            <p:cNvSpPr>
              <a:spLocks noChangeAspect="1"/>
            </p:cNvSpPr>
            <p:nvPr/>
          </p:nvSpPr>
          <p:spPr bwMode="auto">
            <a:xfrm>
              <a:off x="2760" y="4925"/>
              <a:ext cx="263" cy="240"/>
            </a:xfrm>
            <a:custGeom>
              <a:avLst/>
              <a:gdLst>
                <a:gd name="T0" fmla="*/ 0 w 263"/>
                <a:gd name="T1" fmla="*/ 0 h 240"/>
                <a:gd name="T2" fmla="*/ 263 w 263"/>
                <a:gd name="T3" fmla="*/ 240 h 240"/>
              </a:gdLst>
              <a:ahLst/>
              <a:cxnLst>
                <a:cxn ang="0">
                  <a:pos x="T0" y="T1"/>
                </a:cxn>
                <a:cxn ang="0">
                  <a:pos x="T2" y="T3"/>
                </a:cxn>
              </a:cxnLst>
              <a:rect l="0" t="0" r="r" b="b"/>
              <a:pathLst>
                <a:path w="263" h="240">
                  <a:moveTo>
                    <a:pt x="0" y="0"/>
                  </a:moveTo>
                  <a:lnTo>
                    <a:pt x="263" y="240"/>
                  </a:lnTo>
                </a:path>
              </a:pathLst>
            </a:custGeom>
            <a:noFill/>
            <a:ln w="9525">
              <a:solidFill>
                <a:srgbClr val="000000"/>
              </a:solidFill>
              <a:round/>
              <a:tailEnd type="stealth"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grpSp>
      <p:sp>
        <p:nvSpPr>
          <p:cNvPr id="36" name="Rectangle 32"/>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a:xfrm>
            <a:off x="611188" y="188913"/>
            <a:ext cx="7558087" cy="1368425"/>
          </a:xfrm>
        </p:spPr>
        <p:txBody>
          <a:bodyPr vert="horz" wrap="square" lIns="91440" tIns="45720" rIns="91440" bIns="45720" anchor="ctr"/>
          <a:lstStyle/>
          <a:p>
            <a:r>
              <a:rPr lang="en-US" altLang="x-none" sz="2400">
                <a:solidFill>
                  <a:srgbClr val="000066"/>
                </a:solidFill>
              </a:rPr>
              <a:t>Main differentiators- of COASTOX _UN in comparison with other software based on numerical solution of Shallow Water Equations:</a:t>
            </a:r>
            <a:endParaRPr lang="uk-UA" altLang="x-none" sz="2400">
              <a:solidFill>
                <a:srgbClr val="000066"/>
              </a:solidFill>
            </a:endParaRPr>
          </a:p>
        </p:txBody>
      </p:sp>
      <p:sp>
        <p:nvSpPr>
          <p:cNvPr id="4099" name="Text Box 4"/>
          <p:cNvSpPr txBox="1"/>
          <p:nvPr/>
        </p:nvSpPr>
        <p:spPr>
          <a:xfrm>
            <a:off x="900113" y="1844675"/>
            <a:ext cx="7127875" cy="4838700"/>
          </a:xfrm>
          <a:prstGeom prst="rect">
            <a:avLst/>
          </a:prstGeom>
          <a:noFill/>
          <a:ln w="9525">
            <a:noFill/>
          </a:ln>
        </p:spPr>
        <p:txBody>
          <a:bodyPr>
            <a:spAutoFit/>
          </a:bodyPr>
          <a:lstStyle/>
          <a:p>
            <a:pPr>
              <a:spcBef>
                <a:spcPct val="50000"/>
              </a:spcBef>
            </a:pPr>
            <a:r>
              <a:rPr lang="en-US" altLang="x-none">
                <a:solidFill>
                  <a:srgbClr val="000066"/>
                </a:solidFill>
                <a:latin typeface="Times New Roman" panose="02020603050405020304" pitchFamily="18" charset="0"/>
              </a:rPr>
              <a:t>A) Possibility to use in small and large areas due to the versions in cylindrical and </a:t>
            </a:r>
            <a:r>
              <a:rPr lang="en-US" altLang="x-none" err="1">
                <a:solidFill>
                  <a:srgbClr val="000066"/>
                </a:solidFill>
                <a:latin typeface="Times New Roman" panose="02020603050405020304" pitchFamily="18" charset="0"/>
              </a:rPr>
              <a:t>Cartisian</a:t>
            </a:r>
            <a:r>
              <a:rPr lang="en-US" altLang="x-none">
                <a:solidFill>
                  <a:srgbClr val="000066"/>
                </a:solidFill>
                <a:latin typeface="Times New Roman" panose="02020603050405020304" pitchFamily="18" charset="0"/>
              </a:rPr>
              <a:t>  coordinates</a:t>
            </a:r>
          </a:p>
          <a:p>
            <a:pPr>
              <a:spcBef>
                <a:spcPct val="50000"/>
              </a:spcBef>
            </a:pPr>
            <a:r>
              <a:rPr lang="en-US" altLang="x-none">
                <a:solidFill>
                  <a:srgbClr val="000066"/>
                </a:solidFill>
                <a:latin typeface="Times New Roman" panose="02020603050405020304" pitchFamily="18" charset="0"/>
              </a:rPr>
              <a:t>B) High computational performance on multi –core/ multi- processors systems</a:t>
            </a:r>
          </a:p>
          <a:p>
            <a:pPr>
              <a:spcBef>
                <a:spcPct val="50000"/>
              </a:spcBef>
            </a:pPr>
            <a:r>
              <a:rPr lang="en-US" altLang="x-none">
                <a:solidFill>
                  <a:srgbClr val="000066"/>
                </a:solidFill>
                <a:latin typeface="Times New Roman" panose="02020603050405020304" pitchFamily="18" charset="0"/>
              </a:rPr>
              <a:t>C) Robust wetting drying algorithm </a:t>
            </a:r>
          </a:p>
          <a:p>
            <a:pPr>
              <a:spcBef>
                <a:spcPct val="50000"/>
              </a:spcBef>
            </a:pPr>
            <a:r>
              <a:rPr lang="en-US" altLang="x-none">
                <a:solidFill>
                  <a:srgbClr val="000066"/>
                </a:solidFill>
                <a:latin typeface="Times New Roman" panose="02020603050405020304" pitchFamily="18" charset="0"/>
              </a:rPr>
              <a:t>A) +B)+C) provide  possibilities for the implementation of COASTOX_UN for the tsunami </a:t>
            </a:r>
            <a:r>
              <a:rPr lang="en-US" altLang="x-none" err="1">
                <a:solidFill>
                  <a:srgbClr val="000066"/>
                </a:solidFill>
                <a:latin typeface="Times New Roman" panose="02020603050405020304" pitchFamily="18" charset="0"/>
              </a:rPr>
              <a:t>runup</a:t>
            </a:r>
            <a:r>
              <a:rPr lang="en-US" altLang="x-none">
                <a:solidFill>
                  <a:srgbClr val="000066"/>
                </a:solidFill>
                <a:latin typeface="Times New Roman" panose="02020603050405020304" pitchFamily="18" charset="0"/>
              </a:rPr>
              <a:t> mapping for different earthquake scenarios that can request huge computational efforts in application for the long coastal areas ( e.g.,  Tohoku coast)  </a:t>
            </a:r>
          </a:p>
          <a:p>
            <a:pPr>
              <a:spcBef>
                <a:spcPct val="50000"/>
              </a:spcBef>
              <a:buChar char="-"/>
            </a:pPr>
            <a:endParaRPr lang="uk-UA" altLang="x-none">
              <a:solidFill>
                <a:srgbClr val="000066"/>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685800" y="2924944"/>
            <a:ext cx="7772400" cy="792088"/>
          </a:xfrm>
        </p:spPr>
        <p:txBody>
          <a:bodyPr/>
          <a:lstStyle/>
          <a:p>
            <a:pPr marL="0" indent="0" algn="ctr">
              <a:buNone/>
            </a:pPr>
            <a:r>
              <a:rPr lang="en-US" dirty="0" smtClean="0"/>
              <a:t>COASTOX-UN: model testing for tsunami applications </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685800" y="609600"/>
            <a:ext cx="7772400" cy="838200"/>
          </a:xfrm>
        </p:spPr>
        <p:txBody>
          <a:bodyPr vert="horz" wrap="square" lIns="91440" tIns="45720" rIns="91440" bIns="45720" anchor="ctr"/>
          <a:lstStyle/>
          <a:p>
            <a:pPr eaLnBrk="1" hangingPunct="1"/>
            <a:r>
              <a:rPr lang="en-US" altLang="x-none" sz="2000" b="1">
                <a:cs typeface="Times New Roman" panose="02020603050405020304" pitchFamily="18" charset="0"/>
              </a:rPr>
              <a:t>The numerical simulation of the </a:t>
            </a:r>
            <a:r>
              <a:rPr lang="en-US" altLang="x-none" sz="2000" b="1" err="1">
                <a:cs typeface="Times New Roman" panose="02020603050405020304" pitchFamily="18" charset="0"/>
              </a:rPr>
              <a:t>Okushiri</a:t>
            </a:r>
            <a:r>
              <a:rPr lang="en-US" altLang="x-none" sz="2000" b="1">
                <a:cs typeface="Times New Roman" panose="02020603050405020304" pitchFamily="18" charset="0"/>
              </a:rPr>
              <a:t> island inundation for the  Hokkaido tsunami 1993</a:t>
            </a:r>
            <a:r>
              <a:rPr sz="2000">
                <a:cs typeface="Times New Roman" panose="02020603050405020304" pitchFamily="18" charset="0"/>
              </a:rPr>
              <a:t/>
            </a:r>
            <a:br>
              <a:rPr sz="2000">
                <a:cs typeface="Times New Roman" panose="02020603050405020304" pitchFamily="18" charset="0"/>
              </a:rPr>
            </a:br>
            <a:endParaRPr sz="2000">
              <a:ea typeface="Times New Roman" panose="02020603050405020304" pitchFamily="18" charset="0"/>
            </a:endParaRPr>
          </a:p>
        </p:txBody>
      </p:sp>
      <p:sp>
        <p:nvSpPr>
          <p:cNvPr id="7171" name="Rectangle 5"/>
          <p:cNvSpPr/>
          <p:nvPr/>
        </p:nvSpPr>
        <p:spPr>
          <a:xfrm>
            <a:off x="0" y="6172200"/>
            <a:ext cx="9144000" cy="45720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7172" name="Picture 4"/>
          <p:cNvPicPr>
            <a:picLocks noChangeAspect="1"/>
          </p:cNvPicPr>
          <p:nvPr/>
        </p:nvPicPr>
        <p:blipFill>
          <a:blip r:embed="rId3"/>
          <a:stretch>
            <a:fillRect/>
          </a:stretch>
        </p:blipFill>
        <p:spPr>
          <a:xfrm>
            <a:off x="533400" y="1676400"/>
            <a:ext cx="3962400" cy="4038600"/>
          </a:xfrm>
          <a:prstGeom prst="rect">
            <a:avLst/>
          </a:prstGeom>
          <a:noFill/>
          <a:ln w="9525">
            <a:noFill/>
          </a:ln>
        </p:spPr>
      </p:pic>
      <p:pic>
        <p:nvPicPr>
          <p:cNvPr id="7173" name="Picture 3"/>
          <p:cNvPicPr>
            <a:picLocks noChangeAspect="1"/>
          </p:cNvPicPr>
          <p:nvPr/>
        </p:nvPicPr>
        <p:blipFill>
          <a:blip r:embed="rId4"/>
          <a:stretch>
            <a:fillRect/>
          </a:stretch>
        </p:blipFill>
        <p:spPr>
          <a:xfrm>
            <a:off x="4800600" y="1676400"/>
            <a:ext cx="4038600" cy="4038600"/>
          </a:xfrm>
          <a:prstGeom prst="rect">
            <a:avLst/>
          </a:prstGeom>
          <a:noFill/>
          <a:ln w="9525">
            <a:noFill/>
          </a:ln>
        </p:spPr>
      </p:pic>
      <p:sp>
        <p:nvSpPr>
          <p:cNvPr id="7174" name="Rectangle 7"/>
          <p:cNvSpPr/>
          <p:nvPr/>
        </p:nvSpPr>
        <p:spPr>
          <a:xfrm>
            <a:off x="0" y="5791200"/>
            <a:ext cx="9144000" cy="396875"/>
          </a:xfrm>
          <a:prstGeom prst="rect">
            <a:avLst/>
          </a:prstGeom>
          <a:noFill/>
          <a:ln w="9525">
            <a:noFill/>
          </a:ln>
        </p:spPr>
        <p:txBody>
          <a:bodyPr>
            <a:spAutoFit/>
          </a:bodyPr>
          <a:lstStyle/>
          <a:p>
            <a:pPr algn="just"/>
            <a:r>
              <a:rPr lang="en-US" altLang="x-none" sz="2000" b="1">
                <a:latin typeface="Times New Roman" panose="02020603050405020304" pitchFamily="18" charset="0"/>
                <a:cs typeface="Times New Roman" panose="02020603050405020304" pitchFamily="18" charset="0"/>
              </a:rPr>
              <a:t>       </a:t>
            </a:r>
            <a:r>
              <a:rPr lang="en-US" altLang="x-none" sz="1600">
                <a:latin typeface="Times New Roman" panose="02020603050405020304" pitchFamily="18" charset="0"/>
                <a:cs typeface="Times New Roman" panose="02020603050405020304" pitchFamily="18" charset="0"/>
              </a:rPr>
              <a:t>Japan Sea, the epicenter:  42.851N, 139.197E, M =7.6  (USGS)</a:t>
            </a:r>
            <a:endParaRPr sz="16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p:nvPr/>
        </p:nvSpPr>
        <p:spPr>
          <a:xfrm>
            <a:off x="2976563" y="23241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8195" name="Rectangle 5"/>
          <p:cNvSpPr/>
          <p:nvPr/>
        </p:nvSpPr>
        <p:spPr>
          <a:xfrm>
            <a:off x="3429000" y="23241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8196" name="Рисунок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828800"/>
            <a:ext cx="3962400" cy="3886200"/>
          </a:xfrm>
          <a:prstGeom prst="rect">
            <a:avLst/>
          </a:prstGeom>
          <a:noFill/>
          <a:ln w="9525">
            <a:noFill/>
          </a:ln>
        </p:spPr>
      </p:pic>
      <p:sp>
        <p:nvSpPr>
          <p:cNvPr id="8197" name="Rectangle 6"/>
          <p:cNvSpPr/>
          <p:nvPr/>
        </p:nvSpPr>
        <p:spPr>
          <a:xfrm>
            <a:off x="0" y="6019800"/>
            <a:ext cx="9144000" cy="584200"/>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r>
              <a:rPr lang="en-US" altLang="x-none" sz="1600">
                <a:latin typeface="Times New Roman" panose="02020603050405020304" pitchFamily="18" charset="0"/>
                <a:cs typeface="Times New Roman" panose="02020603050405020304" pitchFamily="18" charset="0"/>
              </a:rPr>
              <a:t>Fig.1. Bathymetry and topography data                                  Fig.2. The offshore input </a:t>
            </a:r>
          </a:p>
          <a:p>
            <a:r>
              <a:rPr lang="en-US" altLang="x-none" sz="1600">
                <a:latin typeface="Times New Roman" panose="02020603050405020304" pitchFamily="18" charset="0"/>
                <a:cs typeface="Times New Roman" panose="02020603050405020304" pitchFamily="18" charset="0"/>
              </a:rPr>
              <a:t>             near </a:t>
            </a:r>
            <a:r>
              <a:rPr lang="en-US" altLang="x-none" sz="1600" err="1">
                <a:latin typeface="Times New Roman" panose="02020603050405020304" pitchFamily="18" charset="0"/>
                <a:cs typeface="Times New Roman" panose="02020603050405020304" pitchFamily="18" charset="0"/>
              </a:rPr>
              <a:t>v.Monai</a:t>
            </a:r>
            <a:r>
              <a:rPr lang="en-US" altLang="x-none" sz="1600">
                <a:latin typeface="Times New Roman" panose="02020603050405020304" pitchFamily="18" charset="0"/>
                <a:cs typeface="Times New Roman" panose="02020603050405020304" pitchFamily="18" charset="0"/>
              </a:rPr>
              <a:t>                                                                            boundary data at d =13.5m</a:t>
            </a:r>
            <a:endParaRPr sz="1600">
              <a:latin typeface="Times New Roman" panose="02020603050405020304" pitchFamily="18" charset="0"/>
              <a:ea typeface="Times New Roman" panose="02020603050405020304" pitchFamily="18" charset="0"/>
            </a:endParaRPr>
          </a:p>
        </p:txBody>
      </p:sp>
      <p:sp>
        <p:nvSpPr>
          <p:cNvPr id="8198" name="Rectangle 8"/>
          <p:cNvSpPr/>
          <p:nvPr/>
        </p:nvSpPr>
        <p:spPr>
          <a:xfrm>
            <a:off x="3695700" y="3325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8199" name="Rectangle 9"/>
          <p:cNvSpPr/>
          <p:nvPr/>
        </p:nvSpPr>
        <p:spPr>
          <a:xfrm>
            <a:off x="0" y="762000"/>
            <a:ext cx="9144000" cy="396875"/>
          </a:xfrm>
          <a:prstGeom prst="rect">
            <a:avLst/>
          </a:prstGeom>
          <a:noFill/>
          <a:ln w="9525">
            <a:noFill/>
          </a:ln>
        </p:spPr>
        <p:txBody>
          <a:bodyPr>
            <a:spAutoFit/>
          </a:bodyPr>
          <a:lstStyle/>
          <a:p>
            <a:r>
              <a:rPr lang="en-US" altLang="x-none"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rPr>
              <a:t>   </a:t>
            </a:r>
            <a:r>
              <a:rPr sz="2000" b="1">
                <a:latin typeface="Times New Roman" panose="02020603050405020304" pitchFamily="18" charset="0"/>
                <a:cs typeface="Times New Roman" panose="02020603050405020304" pitchFamily="18" charset="0"/>
              </a:rPr>
              <a:t> [</a:t>
            </a:r>
            <a:r>
              <a:rPr lang="en-US" altLang="x-none" sz="2000" b="1">
                <a:latin typeface="TimesNewRomanPSMT"/>
                <a:cs typeface="Times New Roman" panose="02020603050405020304" pitchFamily="18" charset="0"/>
              </a:rPr>
              <a:t>Matsuyama, Tanaka, 2001] experiment (M:1/400), CRIEPI, </a:t>
            </a:r>
            <a:r>
              <a:rPr lang="en-US" altLang="x-none" sz="2000" b="1" err="1">
                <a:latin typeface="TimesNewRomanPSMT"/>
                <a:cs typeface="Times New Roman" panose="02020603050405020304" pitchFamily="18" charset="0"/>
              </a:rPr>
              <a:t>Abiko</a:t>
            </a:r>
            <a:r>
              <a:rPr lang="en-US" altLang="x-none" sz="2000" b="1">
                <a:latin typeface="TimesNewRomanPSMT"/>
                <a:cs typeface="Times New Roman" panose="02020603050405020304" pitchFamily="18" charset="0"/>
              </a:rPr>
              <a:t>, Japan</a:t>
            </a:r>
            <a:endParaRPr sz="2000" b="1">
              <a:latin typeface="TimesNewRomanPSMT"/>
              <a:ea typeface="Times New Roman" panose="02020603050405020304" pitchFamily="18" charset="0"/>
            </a:endParaRPr>
          </a:p>
        </p:txBody>
      </p:sp>
      <p:pic>
        <p:nvPicPr>
          <p:cNvPr id="8200" name="Picture 9"/>
          <p:cNvPicPr>
            <a:picLocks noChangeAspect="1"/>
          </p:cNvPicPr>
          <p:nvPr/>
        </p:nvPicPr>
        <p:blipFill>
          <a:blip r:embed="rId4"/>
          <a:stretch>
            <a:fillRect/>
          </a:stretch>
        </p:blipFill>
        <p:spPr>
          <a:xfrm>
            <a:off x="323850" y="1828800"/>
            <a:ext cx="4751388" cy="3886200"/>
          </a:xfrm>
          <a:prstGeom prst="rect">
            <a:avLst/>
          </a:prstGeom>
          <a:noFill/>
          <a:ln w="9525">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8"/>
          <p:cNvSpPr/>
          <p:nvPr/>
        </p:nvSpPr>
        <p:spPr>
          <a:xfrm>
            <a:off x="3082925" y="2160588"/>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9219" name="Picture 1027"/>
          <p:cNvPicPr>
            <a:picLocks noChangeAspect="1"/>
          </p:cNvPicPr>
          <p:nvPr/>
        </p:nvPicPr>
        <p:blipFill>
          <a:blip r:embed="rId3"/>
          <a:stretch>
            <a:fillRect/>
          </a:stretch>
        </p:blipFill>
        <p:spPr>
          <a:xfrm>
            <a:off x="1066800" y="457200"/>
            <a:ext cx="6858000" cy="4800600"/>
          </a:xfrm>
          <a:prstGeom prst="rect">
            <a:avLst/>
          </a:prstGeom>
          <a:noFill/>
          <a:ln w="9525">
            <a:noFill/>
          </a:ln>
        </p:spPr>
      </p:pic>
      <p:sp>
        <p:nvSpPr>
          <p:cNvPr id="9220" name="Rectangle 1029"/>
          <p:cNvSpPr/>
          <p:nvPr/>
        </p:nvSpPr>
        <p:spPr>
          <a:xfrm>
            <a:off x="0" y="5410200"/>
            <a:ext cx="9144000" cy="584200"/>
          </a:xfrm>
          <a:prstGeom prst="rect">
            <a:avLst/>
          </a:prstGeom>
          <a:noFill/>
          <a:ln w="9525">
            <a:noFill/>
          </a:ln>
        </p:spPr>
        <p:txBody>
          <a:bodyPr>
            <a:spAutoFit/>
          </a:bodyPr>
          <a:lstStyle/>
          <a:p>
            <a:pPr algn="just"/>
            <a:r>
              <a:rPr lang="en-US" altLang="x-none" sz="1200">
                <a:latin typeface="Times New Roman" panose="02020603050405020304" pitchFamily="18" charset="0"/>
                <a:cs typeface="Times New Roman" panose="02020603050405020304" pitchFamily="18" charset="0"/>
              </a:rPr>
              <a:t>                                            </a:t>
            </a:r>
            <a:r>
              <a:rPr lang="en-US" altLang="x-none" sz="1600" err="1">
                <a:latin typeface="Times New Roman" panose="02020603050405020304" pitchFamily="18" charset="0"/>
                <a:cs typeface="Times New Roman" panose="02020603050405020304" pitchFamily="18" charset="0"/>
              </a:rPr>
              <a:t>Okushiri</a:t>
            </a:r>
            <a:r>
              <a:rPr lang="en-US" altLang="x-none" sz="1600">
                <a:latin typeface="Times New Roman" panose="02020603050405020304" pitchFamily="18" charset="0"/>
                <a:cs typeface="Times New Roman" panose="02020603050405020304" pitchFamily="18" charset="0"/>
              </a:rPr>
              <a:t> Island mesh, Cartesian coordinates.</a:t>
            </a:r>
          </a:p>
          <a:p>
            <a:pPr algn="just"/>
            <a:r>
              <a:rPr lang="en-US" altLang="x-none" sz="1600">
                <a:latin typeface="Times New Roman" panose="02020603050405020304" pitchFamily="18" charset="0"/>
                <a:cs typeface="Times New Roman" panose="02020603050405020304" pitchFamily="18" charset="0"/>
              </a:rPr>
              <a:t>  		</a:t>
            </a:r>
            <a:endParaRPr sz="1600">
              <a:latin typeface="Times New Roman" panose="02020603050405020304" pitchFamily="18" charset="0"/>
            </a:endParaRPr>
          </a:p>
        </p:txBody>
      </p:sp>
      <p:pic>
        <p:nvPicPr>
          <p:cNvPr id="9221" name="Picture 5"/>
          <p:cNvPicPr>
            <a:picLocks noChangeAspect="1"/>
          </p:cNvPicPr>
          <p:nvPr/>
        </p:nvPicPr>
        <p:blipFill>
          <a:blip r:embed="rId4"/>
          <a:stretch>
            <a:fillRect/>
          </a:stretch>
        </p:blipFill>
        <p:spPr>
          <a:xfrm>
            <a:off x="1835150" y="5727700"/>
            <a:ext cx="1673225" cy="312738"/>
          </a:xfrm>
          <a:prstGeom prst="rect">
            <a:avLst/>
          </a:prstGeom>
          <a:noFill/>
          <a:ln w="9525">
            <a:noFill/>
          </a:ln>
        </p:spPr>
      </p:pic>
      <p:pic>
        <p:nvPicPr>
          <p:cNvPr id="9222" name="Picture 6"/>
          <p:cNvPicPr>
            <a:picLocks noChangeAspect="1"/>
          </p:cNvPicPr>
          <p:nvPr/>
        </p:nvPicPr>
        <p:blipFill>
          <a:blip r:embed="rId5"/>
          <a:stretch>
            <a:fillRect/>
          </a:stretch>
        </p:blipFill>
        <p:spPr>
          <a:xfrm>
            <a:off x="3703638" y="5727700"/>
            <a:ext cx="1584325" cy="312738"/>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p:nvPr/>
        </p:nvSpPr>
        <p:spPr>
          <a:xfrm>
            <a:off x="0" y="214947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0243" name="Rectangle 6"/>
          <p:cNvSpPr/>
          <p:nvPr/>
        </p:nvSpPr>
        <p:spPr>
          <a:xfrm>
            <a:off x="0" y="2149475"/>
            <a:ext cx="9144000" cy="274638"/>
          </a:xfrm>
          <a:prstGeom prst="rect">
            <a:avLst/>
          </a:prstGeom>
          <a:noFill/>
          <a:ln w="9525">
            <a:noFill/>
          </a:ln>
        </p:spPr>
        <p:txBody>
          <a:bodyPr>
            <a:spAutoFit/>
          </a:bodyPr>
          <a:lstStyle/>
          <a:p>
            <a:pPr algn="just"/>
            <a:r>
              <a:rPr lang="en-US" altLang="x-none" sz="1200">
                <a:latin typeface="Times New Roman" panose="02020603050405020304" pitchFamily="18" charset="0"/>
                <a:cs typeface="Times New Roman" panose="02020603050405020304" pitchFamily="18" charset="0"/>
              </a:rPr>
              <a:t> </a:t>
            </a:r>
            <a:endParaRPr lang="en-US" altLang="x-none">
              <a:latin typeface="Times New Roman" panose="02020603050405020304" pitchFamily="18" charset="0"/>
            </a:endParaRPr>
          </a:p>
        </p:txBody>
      </p:sp>
      <p:sp>
        <p:nvSpPr>
          <p:cNvPr id="10244" name="Rectangle 7"/>
          <p:cNvSpPr/>
          <p:nvPr/>
        </p:nvSpPr>
        <p:spPr>
          <a:xfrm>
            <a:off x="0" y="2424113"/>
            <a:ext cx="9144000" cy="274637"/>
          </a:xfrm>
          <a:prstGeom prst="rect">
            <a:avLst/>
          </a:prstGeom>
          <a:noFill/>
          <a:ln w="9525">
            <a:noFill/>
          </a:ln>
        </p:spPr>
        <p:txBody>
          <a:bodyPr>
            <a:spAutoFit/>
          </a:bodyPr>
          <a:lstStyle/>
          <a:p>
            <a:pPr algn="just"/>
            <a:r>
              <a:rPr lang="en-US" altLang="x-none" sz="1200">
                <a:latin typeface="Times New Roman" panose="02020603050405020304" pitchFamily="18" charset="0"/>
                <a:cs typeface="Times New Roman" panose="02020603050405020304" pitchFamily="18" charset="0"/>
              </a:rPr>
              <a:t> </a:t>
            </a:r>
            <a:endParaRPr lang="en-US" altLang="x-none">
              <a:latin typeface="Times New Roman" panose="02020603050405020304" pitchFamily="18" charset="0"/>
            </a:endParaRPr>
          </a:p>
        </p:txBody>
      </p:sp>
      <p:sp>
        <p:nvSpPr>
          <p:cNvPr id="10245" name="Rectangle 8"/>
          <p:cNvSpPr/>
          <p:nvPr/>
        </p:nvSpPr>
        <p:spPr>
          <a:xfrm>
            <a:off x="0" y="2652713"/>
            <a:ext cx="9144000" cy="45720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0246" name="Rectangle 9"/>
          <p:cNvSpPr/>
          <p:nvPr/>
        </p:nvSpPr>
        <p:spPr>
          <a:xfrm>
            <a:off x="0" y="5654675"/>
            <a:ext cx="9144000" cy="584200"/>
          </a:xfrm>
          <a:prstGeom prst="rect">
            <a:avLst/>
          </a:prstGeom>
          <a:noFill/>
          <a:ln w="9525">
            <a:noFill/>
          </a:ln>
        </p:spPr>
        <p:txBody>
          <a:bodyPr>
            <a:spAutoFit/>
          </a:bodyPr>
          <a:lstStyle/>
          <a:p>
            <a:r>
              <a:rPr lang="en-US" altLang="x-none" sz="1600">
                <a:latin typeface="Times New Roman" panose="02020603050405020304" pitchFamily="18" charset="0"/>
                <a:cs typeface="Times New Roman" panose="02020603050405020304" pitchFamily="18" charset="0"/>
              </a:rPr>
              <a:t>The comparison  of the water surface elevations calculated by </a:t>
            </a:r>
            <a:r>
              <a:rPr lang="en-US" altLang="x-none" sz="1600" b="1">
                <a:latin typeface="Times New Roman" panose="02020603050405020304" pitchFamily="18" charset="0"/>
                <a:cs typeface="Times New Roman" panose="02020603050405020304" pitchFamily="18" charset="0"/>
              </a:rPr>
              <a:t>COASTOX-UN</a:t>
            </a:r>
            <a:r>
              <a:rPr lang="en-US" altLang="x-none" sz="1600">
                <a:latin typeface="Times New Roman" panose="02020603050405020304" pitchFamily="18" charset="0"/>
                <a:cs typeface="Times New Roman" panose="02020603050405020304" pitchFamily="18" charset="0"/>
              </a:rPr>
              <a:t> with experimental data at gauge  locations</a:t>
            </a:r>
            <a:endParaRPr sz="1600">
              <a:latin typeface="Times New Roman" panose="02020603050405020304" pitchFamily="18" charset="0"/>
              <a:ea typeface="Times New Roman" panose="02020603050405020304" pitchFamily="18" charset="0"/>
            </a:endParaRPr>
          </a:p>
        </p:txBody>
      </p:sp>
      <p:sp>
        <p:nvSpPr>
          <p:cNvPr id="10247" name="Rectangle 13"/>
          <p:cNvSpPr/>
          <p:nvPr/>
        </p:nvSpPr>
        <p:spPr>
          <a:xfrm>
            <a:off x="0" y="3292475"/>
            <a:ext cx="9144000" cy="274638"/>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r>
              <a:rPr sz="1100">
                <a:latin typeface="Times New Roman" panose="02020603050405020304" pitchFamily="18" charset="0"/>
              </a:rPr>
              <a:t> </a:t>
            </a:r>
            <a:endParaRPr>
              <a:latin typeface="Times New Roman" panose="02020603050405020304" pitchFamily="18" charset="0"/>
            </a:endParaRPr>
          </a:p>
        </p:txBody>
      </p:sp>
      <p:sp>
        <p:nvSpPr>
          <p:cNvPr id="10248" name="Rectangle 15"/>
          <p:cNvSpPr/>
          <p:nvPr/>
        </p:nvSpPr>
        <p:spPr>
          <a:xfrm>
            <a:off x="3695700" y="3325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0249" name="Rectangle 16"/>
          <p:cNvSpPr/>
          <p:nvPr/>
        </p:nvSpPr>
        <p:spPr>
          <a:xfrm>
            <a:off x="0" y="228600"/>
            <a:ext cx="9144000" cy="45720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0250" name="Rectangle 17"/>
          <p:cNvSpPr/>
          <p:nvPr/>
        </p:nvSpPr>
        <p:spPr>
          <a:xfrm>
            <a:off x="457200" y="152400"/>
            <a:ext cx="6103938" cy="338138"/>
          </a:xfrm>
          <a:prstGeom prst="rect">
            <a:avLst/>
          </a:prstGeom>
          <a:noFill/>
          <a:ln w="9525">
            <a:noFill/>
          </a:ln>
        </p:spPr>
        <p:txBody>
          <a:bodyPr wrap="none">
            <a:spAutoFit/>
          </a:bodyPr>
          <a:lstStyle/>
          <a:p>
            <a:r>
              <a:rPr sz="1600">
                <a:latin typeface="Times New Roman" panose="02020603050405020304" pitchFamily="18" charset="0"/>
                <a:cs typeface="Times New Roman" panose="02020603050405020304" pitchFamily="18" charset="0"/>
              </a:rPr>
              <a:t>[</a:t>
            </a:r>
            <a:r>
              <a:rPr lang="en-US" altLang="x-none" sz="1600" b="1">
                <a:latin typeface="TimesNewRomanPSMT"/>
                <a:cs typeface="Times New Roman" panose="02020603050405020304" pitchFamily="18" charset="0"/>
              </a:rPr>
              <a:t>Matsuyama, Tanaka</a:t>
            </a:r>
            <a:r>
              <a:rPr sz="1600" b="1">
                <a:latin typeface="TimesNewRomanPSMT"/>
                <a:cs typeface="Times New Roman" panose="02020603050405020304" pitchFamily="18" charset="0"/>
              </a:rPr>
              <a:t>, 2001</a:t>
            </a:r>
            <a:r>
              <a:rPr lang="en-US" altLang="x-none" sz="1600">
                <a:latin typeface="TimesNewRomanPSMT"/>
                <a:cs typeface="Times New Roman" panose="02020603050405020304" pitchFamily="18" charset="0"/>
              </a:rPr>
              <a:t>] experiment (M:1/400), </a:t>
            </a:r>
            <a:r>
              <a:rPr lang="en-US" altLang="x-none" sz="1600" err="1">
                <a:latin typeface="TimesNewRomanPSMT"/>
                <a:cs typeface="Times New Roman" panose="02020603050405020304" pitchFamily="18" charset="0"/>
              </a:rPr>
              <a:t>Abiko</a:t>
            </a:r>
            <a:r>
              <a:rPr lang="en-US" altLang="x-none" sz="1600">
                <a:latin typeface="TimesNewRomanPSMT"/>
                <a:cs typeface="Times New Roman" panose="02020603050405020304" pitchFamily="18" charset="0"/>
              </a:rPr>
              <a:t>, Japan</a:t>
            </a:r>
            <a:endParaRPr sz="1600">
              <a:latin typeface="TimesNewRomanPSMT"/>
              <a:ea typeface="Times New Roman" panose="02020603050405020304" pitchFamily="18" charset="0"/>
            </a:endParaRPr>
          </a:p>
        </p:txBody>
      </p:sp>
      <p:sp>
        <p:nvSpPr>
          <p:cNvPr id="10251" name="Rectangle 21"/>
          <p:cNvSpPr/>
          <p:nvPr/>
        </p:nvSpPr>
        <p:spPr>
          <a:xfrm>
            <a:off x="0" y="245745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0252" name="Rectangle 22"/>
          <p:cNvSpPr/>
          <p:nvPr/>
        </p:nvSpPr>
        <p:spPr>
          <a:xfrm>
            <a:off x="0" y="2457450"/>
            <a:ext cx="9144000" cy="274638"/>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sp>
        <p:nvSpPr>
          <p:cNvPr id="10253" name="Rectangle 23"/>
          <p:cNvSpPr/>
          <p:nvPr/>
        </p:nvSpPr>
        <p:spPr>
          <a:xfrm>
            <a:off x="0" y="2732088"/>
            <a:ext cx="9144000" cy="274637"/>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sp>
        <p:nvSpPr>
          <p:cNvPr id="10254" name="Rectangle 27"/>
          <p:cNvSpPr/>
          <p:nvPr/>
        </p:nvSpPr>
        <p:spPr>
          <a:xfrm>
            <a:off x="0" y="25257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0255"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41438"/>
            <a:ext cx="2743200" cy="3840162"/>
          </a:xfrm>
          <a:prstGeom prst="rect">
            <a:avLst/>
          </a:prstGeom>
          <a:noFill/>
          <a:ln w="9525">
            <a:noFill/>
          </a:ln>
        </p:spPr>
      </p:pic>
      <p:sp>
        <p:nvSpPr>
          <p:cNvPr id="10256" name="Rectangle 28"/>
          <p:cNvSpPr/>
          <p:nvPr/>
        </p:nvSpPr>
        <p:spPr>
          <a:xfrm>
            <a:off x="0" y="2525713"/>
            <a:ext cx="9144000" cy="274637"/>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pic>
        <p:nvPicPr>
          <p:cNvPr id="10257"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1341438"/>
            <a:ext cx="2667000" cy="3916362"/>
          </a:xfrm>
          <a:prstGeom prst="rect">
            <a:avLst/>
          </a:prstGeom>
          <a:noFill/>
          <a:ln w="9525">
            <a:noFill/>
          </a:ln>
        </p:spPr>
      </p:pic>
      <p:sp>
        <p:nvSpPr>
          <p:cNvPr id="10258" name="Rectangle 29"/>
          <p:cNvSpPr/>
          <p:nvPr/>
        </p:nvSpPr>
        <p:spPr>
          <a:xfrm>
            <a:off x="0" y="6400800"/>
            <a:ext cx="9144000" cy="274638"/>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pic>
        <p:nvPicPr>
          <p:cNvPr id="10259"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800" y="1341438"/>
            <a:ext cx="2590800" cy="3916362"/>
          </a:xfrm>
          <a:prstGeom prst="rect">
            <a:avLst/>
          </a:prstGeom>
          <a:noFill/>
          <a:ln w="9525">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p:nvPr/>
        </p:nvSpPr>
        <p:spPr>
          <a:xfrm>
            <a:off x="3143250" y="25384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1267" name="Рисунок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143000"/>
            <a:ext cx="4267200" cy="4267200"/>
          </a:xfrm>
          <a:prstGeom prst="rect">
            <a:avLst/>
          </a:prstGeom>
          <a:noFill/>
          <a:ln w="9525">
            <a:noFill/>
          </a:ln>
        </p:spPr>
      </p:pic>
      <p:sp>
        <p:nvSpPr>
          <p:cNvPr id="11268" name="Rectangle 5"/>
          <p:cNvSpPr/>
          <p:nvPr/>
        </p:nvSpPr>
        <p:spPr>
          <a:xfrm>
            <a:off x="3128963" y="25384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1269" name="Рисунок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1143000"/>
            <a:ext cx="4114800" cy="4267200"/>
          </a:xfrm>
          <a:prstGeom prst="rect">
            <a:avLst/>
          </a:prstGeom>
          <a:noFill/>
          <a:ln w="9525">
            <a:noFill/>
          </a:ln>
        </p:spPr>
      </p:pic>
      <p:graphicFrame>
        <p:nvGraphicFramePr>
          <p:cNvPr id="11270" name="Object 23"/>
          <p:cNvGraphicFramePr>
            <a:graphicFrameLocks noChangeAspect="1"/>
          </p:cNvGraphicFramePr>
          <p:nvPr/>
        </p:nvGraphicFramePr>
        <p:xfrm>
          <a:off x="2209800" y="5410200"/>
          <a:ext cx="609600" cy="457200"/>
        </p:xfrm>
        <a:graphic>
          <a:graphicData uri="http://schemas.openxmlformats.org/presentationml/2006/ole">
            <mc:AlternateContent xmlns:mc="http://schemas.openxmlformats.org/markup-compatibility/2006">
              <mc:Choice xmlns:v="urn:schemas-microsoft-com:vml" Requires="v">
                <p:oleObj spid="_x0000_s5187" r:id="rId6" imgW="342900" imgH="228600" progId="">
                  <p:embed/>
                </p:oleObj>
              </mc:Choice>
              <mc:Fallback>
                <p:oleObj r:id="rId6" imgW="342900" imgH="228600" progId="">
                  <p:embed/>
                  <p:pic>
                    <p:nvPicPr>
                      <p:cNvPr id="0" name="Picture 3094"/>
                      <p:cNvPicPr/>
                      <p:nvPr/>
                    </p:nvPicPr>
                    <p:blipFill>
                      <a:blip r:embed="rId7"/>
                      <a:stretch>
                        <a:fillRect/>
                      </a:stretch>
                    </p:blipFill>
                    <p:spPr>
                      <a:xfrm>
                        <a:off x="2209800" y="5410200"/>
                        <a:ext cx="609600" cy="457200"/>
                      </a:xfrm>
                      <a:prstGeom prst="rect">
                        <a:avLst/>
                      </a:prstGeom>
                      <a:noFill/>
                      <a:ln w="38100">
                        <a:noFill/>
                        <a:miter/>
                      </a:ln>
                    </p:spPr>
                  </p:pic>
                </p:oleObj>
              </mc:Fallback>
            </mc:AlternateContent>
          </a:graphicData>
        </a:graphic>
      </p:graphicFrame>
      <p:graphicFrame>
        <p:nvGraphicFramePr>
          <p:cNvPr id="11271" name="Object 24"/>
          <p:cNvGraphicFramePr>
            <a:graphicFrameLocks noChangeAspect="1"/>
          </p:cNvGraphicFramePr>
          <p:nvPr/>
        </p:nvGraphicFramePr>
        <p:xfrm>
          <a:off x="6019800" y="5516563"/>
          <a:ext cx="1216025" cy="274637"/>
        </p:xfrm>
        <a:graphic>
          <a:graphicData uri="http://schemas.openxmlformats.org/presentationml/2006/ole">
            <mc:AlternateContent xmlns:mc="http://schemas.openxmlformats.org/markup-compatibility/2006">
              <mc:Choice xmlns:v="urn:schemas-microsoft-com:vml" Requires="v">
                <p:oleObj spid="_x0000_s5188" r:id="rId8" imgW="570865" imgH="177800" progId="">
                  <p:embed/>
                </p:oleObj>
              </mc:Choice>
              <mc:Fallback>
                <p:oleObj r:id="rId8" imgW="570865" imgH="177800" progId="">
                  <p:embed/>
                  <p:pic>
                    <p:nvPicPr>
                      <p:cNvPr id="0" name="Picture 3095"/>
                      <p:cNvPicPr/>
                      <p:nvPr/>
                    </p:nvPicPr>
                    <p:blipFill>
                      <a:blip r:embed="rId9"/>
                      <a:stretch>
                        <a:fillRect/>
                      </a:stretch>
                    </p:blipFill>
                    <p:spPr>
                      <a:xfrm>
                        <a:off x="6019800" y="5516563"/>
                        <a:ext cx="1216025" cy="274637"/>
                      </a:xfrm>
                      <a:prstGeom prst="rect">
                        <a:avLst/>
                      </a:prstGeom>
                      <a:noFill/>
                      <a:ln w="38100">
                        <a:noFill/>
                        <a:miter/>
                      </a:ln>
                    </p:spPr>
                  </p:pic>
                </p:oleObj>
              </mc:Fallback>
            </mc:AlternateContent>
          </a:graphicData>
        </a:graphic>
      </p:graphicFrame>
      <p:sp>
        <p:nvSpPr>
          <p:cNvPr id="11272" name="Rectangle 10"/>
          <p:cNvSpPr/>
          <p:nvPr/>
        </p:nvSpPr>
        <p:spPr>
          <a:xfrm>
            <a:off x="3581400" y="32766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1273" name="Rectangle 11"/>
          <p:cNvSpPr/>
          <p:nvPr/>
        </p:nvSpPr>
        <p:spPr>
          <a:xfrm>
            <a:off x="0" y="5943600"/>
            <a:ext cx="9144000" cy="396875"/>
          </a:xfrm>
          <a:prstGeom prst="rect">
            <a:avLst/>
          </a:prstGeom>
          <a:noFill/>
          <a:ln w="9525">
            <a:noFill/>
          </a:ln>
        </p:spPr>
        <p:txBody>
          <a:bodyPr>
            <a:spAutoFit/>
          </a:bodyPr>
          <a:lstStyle/>
          <a:p>
            <a:r>
              <a:rPr lang="en-US" altLang="x-none" sz="2000" b="1">
                <a:latin typeface="Times New Roman" panose="02020603050405020304" pitchFamily="18" charset="0"/>
                <a:cs typeface="Times New Roman" panose="02020603050405020304" pitchFamily="18" charset="0"/>
              </a:rPr>
              <a:t>     </a:t>
            </a:r>
            <a:r>
              <a:rPr lang="en-US" altLang="x-none" sz="1600">
                <a:latin typeface="Times New Roman" panose="02020603050405020304" pitchFamily="18" charset="0"/>
                <a:cs typeface="Times New Roman" panose="02020603050405020304" pitchFamily="18" charset="0"/>
              </a:rPr>
              <a:t>Inundation simulated by </a:t>
            </a:r>
            <a:r>
              <a:rPr lang="en-US" altLang="x-none" sz="1600" b="1">
                <a:latin typeface="Times New Roman" panose="02020603050405020304" pitchFamily="18" charset="0"/>
                <a:cs typeface="Times New Roman" panose="02020603050405020304" pitchFamily="18" charset="0"/>
              </a:rPr>
              <a:t>COASTOX-UN</a:t>
            </a:r>
            <a:r>
              <a:rPr lang="en-US" altLang="x-none" sz="1600">
                <a:latin typeface="Times New Roman" panose="02020603050405020304" pitchFamily="18" charset="0"/>
                <a:cs typeface="Times New Roman" panose="02020603050405020304" pitchFamily="18" charset="0"/>
              </a:rPr>
              <a:t>. White lines are depth contours</a:t>
            </a:r>
            <a:r>
              <a:rPr sz="1600">
                <a:latin typeface="Times New Roman" panose="02020603050405020304" pitchFamily="18" charset="0"/>
                <a:cs typeface="Times New Roman" panose="02020603050405020304" pitchFamily="18" charset="0"/>
              </a:rPr>
              <a:t> </a:t>
            </a:r>
            <a:endParaRPr sz="1600">
              <a:latin typeface="Times New Roman" panose="02020603050405020304" pitchFamily="18" charset="0"/>
              <a:ea typeface="Times New Roman" panose="02020603050405020304" pitchFamily="18" charset="0"/>
            </a:endParaRPr>
          </a:p>
        </p:txBody>
      </p:sp>
      <p:sp>
        <p:nvSpPr>
          <p:cNvPr id="11274" name="Rectangle 12"/>
          <p:cNvSpPr/>
          <p:nvPr/>
        </p:nvSpPr>
        <p:spPr>
          <a:xfrm>
            <a:off x="533400" y="381000"/>
            <a:ext cx="6103938" cy="338138"/>
          </a:xfrm>
          <a:prstGeom prst="rect">
            <a:avLst/>
          </a:prstGeom>
          <a:noFill/>
          <a:ln w="9525">
            <a:noFill/>
          </a:ln>
        </p:spPr>
        <p:txBody>
          <a:bodyPr wrap="none">
            <a:spAutoFit/>
          </a:bodyPr>
          <a:lstStyle/>
          <a:p>
            <a:r>
              <a:rPr sz="1600">
                <a:latin typeface="Times New Roman" panose="02020603050405020304" pitchFamily="18" charset="0"/>
                <a:cs typeface="Times New Roman" panose="02020603050405020304" pitchFamily="18" charset="0"/>
              </a:rPr>
              <a:t>[</a:t>
            </a:r>
            <a:r>
              <a:rPr lang="en-US" altLang="x-none" sz="1600" b="1">
                <a:latin typeface="TimesNewRomanPSMT"/>
                <a:cs typeface="Times New Roman" panose="02020603050405020304" pitchFamily="18" charset="0"/>
              </a:rPr>
              <a:t>Matsuyama, Tanaka</a:t>
            </a:r>
            <a:r>
              <a:rPr sz="1600" b="1">
                <a:latin typeface="TimesNewRomanPSMT"/>
                <a:cs typeface="Times New Roman" panose="02020603050405020304" pitchFamily="18" charset="0"/>
              </a:rPr>
              <a:t>, 2001</a:t>
            </a:r>
            <a:r>
              <a:rPr lang="en-US" altLang="x-none" sz="1600">
                <a:latin typeface="TimesNewRomanPSMT"/>
                <a:cs typeface="Times New Roman" panose="02020603050405020304" pitchFamily="18" charset="0"/>
              </a:rPr>
              <a:t>] experiment (M:1/400), </a:t>
            </a:r>
            <a:r>
              <a:rPr lang="en-US" altLang="x-none" sz="1600" err="1">
                <a:latin typeface="TimesNewRomanPSMT"/>
                <a:cs typeface="Times New Roman" panose="02020603050405020304" pitchFamily="18" charset="0"/>
              </a:rPr>
              <a:t>Abiko</a:t>
            </a:r>
            <a:r>
              <a:rPr lang="en-US" altLang="x-none" sz="1600">
                <a:latin typeface="TimesNewRomanPSMT"/>
                <a:cs typeface="Times New Roman" panose="02020603050405020304" pitchFamily="18" charset="0"/>
              </a:rPr>
              <a:t>, Japan</a:t>
            </a:r>
            <a:endParaRPr sz="1600">
              <a:latin typeface="TimesNewRomanPSMT"/>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31165" y="32385"/>
            <a:ext cx="8281035" cy="4114800"/>
          </a:xfrm>
        </p:spPr>
        <p:txBody>
          <a:bodyPr/>
          <a:lstStyle/>
          <a:p>
            <a:pPr marL="0" indent="0" algn="just">
              <a:buNone/>
            </a:pPr>
            <a:r>
              <a:rPr lang="en-US" sz="2400" dirty="0" smtClean="0"/>
              <a:t>The coastal areas  of three nuclear power plants  (NPP) in Tohoku region of Japan were impacted by the tsunami waves of the earthquake 11 March 2011. The overtopping of the tsunami protective dikes of Fukushima Daiichi NPP and inundation of the NPP site was followed by the nuclear accident with a large scale environmental contamination. </a:t>
            </a:r>
          </a:p>
          <a:p>
            <a:pPr marL="0" indent="0" algn="just">
              <a:buNone/>
            </a:pPr>
            <a:r>
              <a:rPr lang="en-US" sz="2400" dirty="0" smtClean="0"/>
              <a:t>The  site of the “sister” NPP Fukushima Daini  at 10 km southward from Fukushima Daichi also was inundated  by water which depths were of the same magnitude as at the  Fukushima Daiichi site, however,  quick reconstruction the emergency energy supply of the reactors has prevented  a nuclear accident on this site.  Onagawa NPP located at 115 km North-North-East from Fukushima Daiichi is the closest NPP to the epicenter of earthquake – source term of tsunami waves.  The tsunami protection dike of this NPP was not overtopped. The situation at the Tohoku coast where  the natural hazard  - tsunami has triggered one of the largest environmental technogenic catastrophe is unique in the world history.</a:t>
            </a:r>
            <a:endParaRPr lang="ru-RU"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p:nvPr/>
        </p:nvSpPr>
        <p:spPr>
          <a:xfrm>
            <a:off x="2598738" y="24003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2291" name="Рисунок 18"/>
          <p:cNvPicPr>
            <a:picLocks noChangeAspect="1"/>
          </p:cNvPicPr>
          <p:nvPr/>
        </p:nvPicPr>
        <p:blipFill>
          <a:blip r:embed="rId3"/>
          <a:stretch>
            <a:fillRect/>
          </a:stretch>
        </p:blipFill>
        <p:spPr>
          <a:xfrm>
            <a:off x="228600" y="685800"/>
            <a:ext cx="8610600" cy="5257800"/>
          </a:xfrm>
          <a:prstGeom prst="rect">
            <a:avLst/>
          </a:prstGeom>
          <a:noFill/>
          <a:ln w="9525">
            <a:noFill/>
          </a:ln>
        </p:spPr>
      </p:pic>
      <p:sp>
        <p:nvSpPr>
          <p:cNvPr id="12292" name="Rectangle 4"/>
          <p:cNvSpPr/>
          <p:nvPr/>
        </p:nvSpPr>
        <p:spPr>
          <a:xfrm>
            <a:off x="0" y="6019800"/>
            <a:ext cx="9144000" cy="396875"/>
          </a:xfrm>
          <a:prstGeom prst="rect">
            <a:avLst/>
          </a:prstGeom>
          <a:noFill/>
          <a:ln w="9525">
            <a:noFill/>
          </a:ln>
        </p:spPr>
        <p:txBody>
          <a:bodyPr>
            <a:spAutoFit/>
          </a:bodyPr>
          <a:lstStyle/>
          <a:p>
            <a:r>
              <a:rPr lang="en-US" altLang="x-none" sz="2000" b="1">
                <a:latin typeface="Times New Roman" panose="02020603050405020304" pitchFamily="18" charset="0"/>
                <a:cs typeface="Times New Roman" panose="02020603050405020304" pitchFamily="18" charset="0"/>
              </a:rPr>
              <a:t>   </a:t>
            </a:r>
            <a:r>
              <a:rPr lang="en-US" altLang="x-none" sz="2000">
                <a:latin typeface="Times New Roman" panose="02020603050405020304" pitchFamily="18" charset="0"/>
                <a:cs typeface="Times New Roman" panose="02020603050405020304" pitchFamily="18" charset="0"/>
              </a:rPr>
              <a:t>26.12.2004, Indian Ocean, epicenter is (3.09N, 94.26E</a:t>
            </a:r>
            <a:r>
              <a:rPr sz="2000">
                <a:latin typeface="Times New Roman" panose="02020603050405020304" pitchFamily="18" charset="0"/>
                <a:cs typeface="Times New Roman" panose="02020603050405020304" pitchFamily="18" charset="0"/>
              </a:rPr>
              <a:t>)</a:t>
            </a:r>
            <a:endParaRPr sz="2000">
              <a:latin typeface="Times New Roman" panose="02020603050405020304" pitchFamily="18" charset="0"/>
            </a:endParaRPr>
          </a:p>
        </p:txBody>
      </p:sp>
      <p:sp>
        <p:nvSpPr>
          <p:cNvPr id="12293" name="Rectangle 5"/>
          <p:cNvSpPr/>
          <p:nvPr/>
        </p:nvSpPr>
        <p:spPr>
          <a:xfrm>
            <a:off x="2868613" y="3325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2294" name="Rectangle 6"/>
          <p:cNvSpPr/>
          <p:nvPr/>
        </p:nvSpPr>
        <p:spPr>
          <a:xfrm>
            <a:off x="0" y="228600"/>
            <a:ext cx="9144000" cy="396875"/>
          </a:xfrm>
          <a:prstGeom prst="rect">
            <a:avLst/>
          </a:prstGeom>
          <a:noFill/>
          <a:ln w="9525">
            <a:noFill/>
          </a:ln>
        </p:spPr>
        <p:txBody>
          <a:bodyPr>
            <a:spAutoFit/>
          </a:bodyPr>
          <a:lstStyle/>
          <a:p>
            <a:r>
              <a:rPr lang="en-US" altLang="x-none" sz="2000">
                <a:latin typeface="Times New Roman" panose="02020603050405020304" pitchFamily="18" charset="0"/>
                <a:cs typeface="Times New Roman" panose="02020603050405020304" pitchFamily="18" charset="0"/>
              </a:rPr>
              <a:t>   </a:t>
            </a:r>
            <a:r>
              <a:rPr lang="en-US" altLang="x-none" sz="1600">
                <a:latin typeface="Times New Roman" panose="02020603050405020304" pitchFamily="18" charset="0"/>
                <a:cs typeface="Times New Roman" panose="02020603050405020304" pitchFamily="18" charset="0"/>
              </a:rPr>
              <a:t>II. Modeling of Sumatra-Andaman tsunami 2004 by </a:t>
            </a:r>
            <a:r>
              <a:rPr lang="en-US" altLang="x-none" sz="1600" b="1">
                <a:latin typeface="Times New Roman" panose="02020603050405020304" pitchFamily="18" charset="0"/>
                <a:cs typeface="Times New Roman" panose="02020603050405020304" pitchFamily="18" charset="0"/>
              </a:rPr>
              <a:t>COASTOX-UN</a:t>
            </a:r>
            <a:r>
              <a:rPr lang="en-US" altLang="x-none" sz="1600">
                <a:latin typeface="Times New Roman" panose="02020603050405020304" pitchFamily="18" charset="0"/>
                <a:cs typeface="Times New Roman" panose="02020603050405020304" pitchFamily="18" charset="0"/>
              </a:rPr>
              <a:t> model</a:t>
            </a:r>
            <a:endParaRPr sz="16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p:nvPr/>
        </p:nvSpPr>
        <p:spPr>
          <a:xfrm>
            <a:off x="3395663" y="19161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6387" name="Rectangle 4"/>
          <p:cNvSpPr/>
          <p:nvPr/>
        </p:nvSpPr>
        <p:spPr>
          <a:xfrm>
            <a:off x="3281363" y="18970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6388" name="Рисунок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533400"/>
            <a:ext cx="4572000" cy="4800600"/>
          </a:xfrm>
          <a:prstGeom prst="rect">
            <a:avLst/>
          </a:prstGeom>
          <a:noFill/>
          <a:ln w="9525">
            <a:noFill/>
          </a:ln>
        </p:spPr>
      </p:pic>
      <p:sp>
        <p:nvSpPr>
          <p:cNvPr id="16389" name="Rectangle 7"/>
          <p:cNvSpPr/>
          <p:nvPr/>
        </p:nvSpPr>
        <p:spPr>
          <a:xfrm>
            <a:off x="3657600" y="33147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6390" name="Rectangle 9"/>
          <p:cNvSpPr/>
          <p:nvPr/>
        </p:nvSpPr>
        <p:spPr>
          <a:xfrm>
            <a:off x="4049713" y="3341688"/>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6391" name="Rectangle 12"/>
          <p:cNvSpPr/>
          <p:nvPr/>
        </p:nvSpPr>
        <p:spPr>
          <a:xfrm>
            <a:off x="3200400" y="31242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639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457200"/>
            <a:ext cx="4267200" cy="4724400"/>
          </a:xfrm>
          <a:prstGeom prst="rect">
            <a:avLst/>
          </a:prstGeom>
          <a:noFill/>
          <a:ln w="9525">
            <a:noFill/>
          </a:ln>
        </p:spPr>
      </p:pic>
      <p:sp>
        <p:nvSpPr>
          <p:cNvPr id="16393" name="Rectangle 14"/>
          <p:cNvSpPr/>
          <p:nvPr/>
        </p:nvSpPr>
        <p:spPr>
          <a:xfrm>
            <a:off x="250825" y="5486400"/>
            <a:ext cx="4419600" cy="523875"/>
          </a:xfrm>
          <a:prstGeom prst="rect">
            <a:avLst/>
          </a:prstGeom>
          <a:noFill/>
          <a:ln w="9525">
            <a:noFill/>
          </a:ln>
        </p:spPr>
        <p:txBody>
          <a:bodyPr>
            <a:spAutoFit/>
          </a:bodyPr>
          <a:lstStyle/>
          <a:p>
            <a:r>
              <a:rPr lang="en-US" altLang="x-none" sz="1400">
                <a:latin typeface="Times New Roman" panose="02020603050405020304" pitchFamily="18" charset="0"/>
                <a:cs typeface="Times New Roman" panose="02020603050405020304" pitchFamily="18" charset="0"/>
              </a:rPr>
              <a:t>Fault segments displacement calculated by [</a:t>
            </a:r>
            <a:r>
              <a:rPr lang="en-US" altLang="x-none" sz="1400" b="1">
                <a:latin typeface="Times New Roman" panose="02020603050405020304" pitchFamily="18" charset="0"/>
                <a:cs typeface="Times New Roman" panose="02020603050405020304" pitchFamily="18" charset="0"/>
              </a:rPr>
              <a:t>Okada, 1985</a:t>
            </a:r>
            <a:r>
              <a:rPr lang="en-US" altLang="x-none" sz="1400">
                <a:latin typeface="Times New Roman" panose="02020603050405020304" pitchFamily="18" charset="0"/>
                <a:cs typeface="Times New Roman" panose="02020603050405020304" pitchFamily="18" charset="0"/>
              </a:rPr>
              <a:t>] for  [</a:t>
            </a:r>
            <a:r>
              <a:rPr lang="en-US" altLang="x-none" sz="1400" b="1" err="1">
                <a:latin typeface="Times New Roman" panose="02020603050405020304" pitchFamily="18" charset="0"/>
                <a:cs typeface="Times New Roman" panose="02020603050405020304" pitchFamily="18" charset="0"/>
              </a:rPr>
              <a:t>Grilli</a:t>
            </a:r>
            <a:r>
              <a:rPr lang="en-US" altLang="x-none" sz="1400" b="1">
                <a:latin typeface="Times New Roman" panose="02020603050405020304" pitchFamily="18" charset="0"/>
                <a:cs typeface="Times New Roman" panose="02020603050405020304" pitchFamily="18" charset="0"/>
              </a:rPr>
              <a:t>, 2007</a:t>
            </a:r>
            <a:r>
              <a:rPr lang="en-US" altLang="x-none" sz="1400">
                <a:latin typeface="Times New Roman" panose="02020603050405020304" pitchFamily="18" charset="0"/>
                <a:cs typeface="Times New Roman" panose="02020603050405020304" pitchFamily="18" charset="0"/>
              </a:rPr>
              <a:t>] data   at   t0  = 60, 272, 588, 913, 1273s     </a:t>
            </a:r>
            <a:endParaRPr lang="en-US" altLang="x-none" sz="1400">
              <a:latin typeface="Times New Roman" panose="02020603050405020304" pitchFamily="18" charset="0"/>
              <a:ea typeface="Times New Roman" panose="02020603050405020304" pitchFamily="18" charset="0"/>
            </a:endParaRPr>
          </a:p>
        </p:txBody>
      </p:sp>
      <p:sp>
        <p:nvSpPr>
          <p:cNvPr id="16394" name="Rectangle 16"/>
          <p:cNvSpPr/>
          <p:nvPr/>
        </p:nvSpPr>
        <p:spPr>
          <a:xfrm>
            <a:off x="4506913" y="33147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6395" name="Rectangle 17"/>
          <p:cNvSpPr/>
          <p:nvPr/>
        </p:nvSpPr>
        <p:spPr>
          <a:xfrm>
            <a:off x="4800600" y="5486400"/>
            <a:ext cx="4343400" cy="523875"/>
          </a:xfrm>
          <a:prstGeom prst="rect">
            <a:avLst/>
          </a:prstGeom>
          <a:noFill/>
          <a:ln w="9525">
            <a:noFill/>
          </a:ln>
        </p:spPr>
        <p:txBody>
          <a:bodyPr>
            <a:spAutoFit/>
          </a:bodyPr>
          <a:lstStyle/>
          <a:p>
            <a:r>
              <a:rPr lang="en-US" altLang="x-none" sz="1400">
                <a:latin typeface="Times New Roman" panose="02020603050405020304" pitchFamily="18" charset="0"/>
                <a:cs typeface="Times New Roman" panose="02020603050405020304" pitchFamily="18" charset="0"/>
              </a:rPr>
              <a:t>t= 2h. Water elevations simulated by </a:t>
            </a:r>
            <a:r>
              <a:rPr lang="en-US" altLang="x-none" sz="1400" b="1">
                <a:latin typeface="Times New Roman" panose="02020603050405020304" pitchFamily="18" charset="0"/>
                <a:cs typeface="Times New Roman" panose="02020603050405020304" pitchFamily="18" charset="0"/>
              </a:rPr>
              <a:t>COASTOX-UN</a:t>
            </a:r>
            <a:endParaRPr sz="1400" b="1">
              <a:latin typeface="Times New Roman" panose="02020603050405020304" pitchFamily="18" charset="0"/>
              <a:cs typeface="Times New Roman" panose="02020603050405020304" pitchFamily="18" charset="0"/>
            </a:endParaRPr>
          </a:p>
          <a:p>
            <a:pPr eaLnBrk="0" hangingPunct="0"/>
            <a:r>
              <a:rPr lang="en-US" altLang="x-none" sz="1400">
                <a:latin typeface="Times New Roman" panose="02020603050405020304" pitchFamily="18" charset="0"/>
                <a:cs typeface="Times New Roman" panose="02020603050405020304" pitchFamily="18" charset="0"/>
              </a:rPr>
              <a:t> __ Satellite Jason-1 transect </a:t>
            </a:r>
            <a:endParaRPr sz="1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Заголовок 1"/>
          <p:cNvSpPr>
            <a:spLocks noGrp="1"/>
          </p:cNvSpPr>
          <p:nvPr>
            <p:ph type="ctrTitle"/>
          </p:nvPr>
        </p:nvSpPr>
        <p:spPr>
          <a:xfrm>
            <a:off x="685800" y="2130425"/>
            <a:ext cx="7772400" cy="1470025"/>
          </a:xfrm>
        </p:spPr>
        <p:txBody>
          <a:bodyPr vert="horz" wrap="square" lIns="91440" tIns="45720" rIns="91440" bIns="45720" anchor="ctr"/>
          <a:lstStyle>
            <a:lvl1pPr lvl="0">
              <a:buClrTx/>
              <a:buSzTx/>
              <a:buFontTx/>
              <a:defRPr/>
            </a:lvl1pPr>
          </a:lstStyle>
          <a:p>
            <a:pPr lvl="0"/>
            <a:endParaRPr lang="uk-UA" altLang="x-none"/>
          </a:p>
        </p:txBody>
      </p:sp>
      <p:sp>
        <p:nvSpPr>
          <p:cNvPr id="3" name="Подзаголовок 2"/>
          <p:cNvSpPr>
            <a:spLocks noGrp="1"/>
          </p:cNvSpPr>
          <p:nvPr>
            <p:ph type="subTitle" idx="4294967295"/>
          </p:nvPr>
        </p:nvSpPr>
        <p:spPr>
          <a:xfrm>
            <a:off x="1549400" y="4059238"/>
            <a:ext cx="6045200" cy="1593850"/>
          </a:xfrm>
        </p:spPr>
        <p:txBody>
          <a:bodyPr vert="horz" lIns="91440" tIns="45720" rIns="91440" bIns="45720" rtlCol="0"/>
          <a:lstStyle>
            <a:lvl1pPr marL="0" lvl="0" indent="0" algn="ctr">
              <a:buClrTx/>
              <a:buSzTx/>
              <a:buFontTx/>
              <a:buNone/>
              <a:defRPr/>
            </a:lvl1pPr>
            <a:lvl2pPr marL="457200" lvl="1" indent="0" algn="ctr">
              <a:buClrTx/>
              <a:buSzTx/>
              <a:buFontTx/>
              <a:buNone/>
              <a:defRPr/>
            </a:lvl2pPr>
            <a:lvl3pPr marL="914400" lvl="2" indent="0" algn="ctr">
              <a:buClrTx/>
              <a:buSzTx/>
              <a:buFontTx/>
              <a:buNone/>
              <a:defRPr/>
            </a:lvl3pPr>
            <a:lvl4pPr marL="1371600" lvl="3" indent="0" algn="ctr">
              <a:buClrTx/>
              <a:buSzTx/>
              <a:buFontTx/>
              <a:buNone/>
              <a:defRPr/>
            </a:lvl4pPr>
            <a:lvl5pPr marL="1828800" lvl="4" indent="0" algn="ctr">
              <a:buClrTx/>
              <a:buSzTx/>
              <a:buFontTx/>
              <a:buNone/>
              <a:defRPr/>
            </a:lvl5pPr>
          </a:lstStyle>
          <a:p>
            <a:pPr lvl="0"/>
            <a:endParaRPr lang="uk-UA" altLang="x-none">
              <a:solidFill>
                <a:srgbClr val="898989"/>
              </a:solidFill>
            </a:endParaRPr>
          </a:p>
        </p:txBody>
      </p:sp>
      <p:pic>
        <p:nvPicPr>
          <p:cNvPr id="84996" name="Picture 5"/>
          <p:cNvPicPr>
            <a:picLocks noChangeAspect="1"/>
          </p:cNvPicPr>
          <p:nvPr/>
        </p:nvPicPr>
        <p:blipFill>
          <a:blip r:embed="rId3"/>
          <a:stretch>
            <a:fillRect/>
          </a:stretch>
        </p:blipFill>
        <p:spPr>
          <a:xfrm>
            <a:off x="539750" y="549275"/>
            <a:ext cx="8064500" cy="4500563"/>
          </a:xfrm>
          <a:prstGeom prst="rect">
            <a:avLst/>
          </a:prstGeom>
          <a:noFill/>
          <a:ln w="9525">
            <a:noFill/>
          </a:ln>
        </p:spPr>
      </p:pic>
      <p:sp>
        <p:nvSpPr>
          <p:cNvPr id="84997" name="Прямоугольник 4"/>
          <p:cNvSpPr/>
          <p:nvPr/>
        </p:nvSpPr>
        <p:spPr>
          <a:xfrm>
            <a:off x="755650" y="5445125"/>
            <a:ext cx="7848600" cy="831850"/>
          </a:xfrm>
          <a:prstGeom prst="rect">
            <a:avLst/>
          </a:prstGeom>
          <a:noFill/>
          <a:ln w="9525">
            <a:noFill/>
          </a:ln>
        </p:spPr>
        <p:txBody>
          <a:bodyPr>
            <a:spAutoFit/>
          </a:bodyPr>
          <a:lstStyle/>
          <a:p>
            <a:r>
              <a:rPr lang="en-US" altLang="x-none" sz="1600">
                <a:latin typeface="Times New Roman" panose="02020603050405020304" pitchFamily="18" charset="0"/>
                <a:cs typeface="Times New Roman" panose="02020603050405020304" pitchFamily="18" charset="0"/>
              </a:rPr>
              <a:t>Comparison of the elevations with Jason 1 Satellite altimetry measured data (thin black line). </a:t>
            </a:r>
            <a:r>
              <a:rPr lang="en-US" altLang="x-none" sz="1600" b="1">
                <a:latin typeface="Times New Roman" panose="02020603050405020304" pitchFamily="18" charset="0"/>
                <a:cs typeface="Times New Roman" panose="02020603050405020304" pitchFamily="18" charset="0"/>
              </a:rPr>
              <a:t>COASTOX _UN</a:t>
            </a:r>
            <a:r>
              <a:rPr lang="en-US" altLang="x-none" sz="1600">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CPP</a:t>
            </a:r>
            <a:r>
              <a:rPr lang="en-US" altLang="x-none" sz="1600">
                <a:latin typeface="Times New Roman" panose="02020603050405020304" pitchFamily="18" charset="0"/>
                <a:cs typeface="Times New Roman" panose="02020603050405020304" pitchFamily="18" charset="0"/>
              </a:rPr>
              <a:t>)- blue</a:t>
            </a:r>
            <a:r>
              <a:rPr sz="1600">
                <a:latin typeface="Times New Roman" panose="02020603050405020304" pitchFamily="18" charset="0"/>
                <a:cs typeface="Times New Roman" panose="02020603050405020304" pitchFamily="18" charset="0"/>
              </a:rPr>
              <a:t>, </a:t>
            </a:r>
            <a:r>
              <a:rPr lang="en-US" altLang="x-none" sz="1600" b="1" err="1">
                <a:latin typeface="Times New Roman" panose="02020603050405020304" pitchFamily="18" charset="0"/>
                <a:cs typeface="Times New Roman" panose="02020603050405020304" pitchFamily="18" charset="0"/>
              </a:rPr>
              <a:t>FUNWAVE(v.NSWE</a:t>
            </a:r>
            <a:r>
              <a:rPr lang="en-US" altLang="x-none" sz="1600" b="1">
                <a:latin typeface="Times New Roman" panose="02020603050405020304" pitchFamily="18" charset="0"/>
                <a:cs typeface="Times New Roman" panose="02020603050405020304" pitchFamily="18" charset="0"/>
              </a:rPr>
              <a:t>,</a:t>
            </a:r>
            <a:r>
              <a:rPr lang="en-US" altLang="x-none" sz="1600">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Cartesian</a:t>
            </a:r>
            <a:r>
              <a:rPr lang="en-US" altLang="x-none" sz="1600">
                <a:latin typeface="Times New Roman" panose="02020603050405020304" pitchFamily="18" charset="0"/>
                <a:cs typeface="Times New Roman" panose="02020603050405020304" pitchFamily="18" charset="0"/>
              </a:rPr>
              <a:t>) – red</a:t>
            </a:r>
            <a:r>
              <a:rPr sz="1600">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TUNAMI-N2 -NUS </a:t>
            </a:r>
            <a:r>
              <a:rPr sz="1600" b="1">
                <a:latin typeface="Times New Roman" panose="02020603050405020304" pitchFamily="18" charset="0"/>
                <a:cs typeface="Times New Roman" panose="02020603050405020304" pitchFamily="18" charset="0"/>
              </a:rPr>
              <a:t> </a:t>
            </a:r>
            <a:r>
              <a:rPr lang="en-US" altLang="x-none" sz="1600">
                <a:latin typeface="Times New Roman" panose="02020603050405020304" pitchFamily="18" charset="0"/>
                <a:cs typeface="Times New Roman" panose="02020603050405020304" pitchFamily="18" charset="0"/>
              </a:rPr>
              <a:t>([</a:t>
            </a:r>
            <a:r>
              <a:rPr lang="en-US" altLang="x-none" sz="1600" b="1">
                <a:latin typeface="Times New Roman" panose="02020603050405020304" pitchFamily="18" charset="0"/>
                <a:cs typeface="Times New Roman" panose="02020603050405020304" pitchFamily="18" charset="0"/>
              </a:rPr>
              <a:t>Dao, </a:t>
            </a:r>
            <a:r>
              <a:rPr lang="en-US" altLang="x-none" sz="1600" b="1" err="1">
                <a:latin typeface="Times New Roman" panose="02020603050405020304" pitchFamily="18" charset="0"/>
                <a:cs typeface="Times New Roman" panose="02020603050405020304" pitchFamily="18" charset="0"/>
              </a:rPr>
              <a:t>Tkalich</a:t>
            </a:r>
            <a:r>
              <a:rPr lang="en-US" altLang="x-none" sz="1600" b="1">
                <a:latin typeface="Times New Roman" panose="02020603050405020304" pitchFamily="18" charset="0"/>
                <a:cs typeface="Times New Roman" panose="02020603050405020304" pitchFamily="18" charset="0"/>
              </a:rPr>
              <a:t>, 2007</a:t>
            </a:r>
            <a:r>
              <a:rPr lang="en-US" altLang="x-none" sz="1600">
                <a:latin typeface="Times New Roman" panose="02020603050405020304" pitchFamily="18" charset="0"/>
                <a:cs typeface="Times New Roman" panose="02020603050405020304" pitchFamily="18" charset="0"/>
              </a:rPr>
              <a:t>], spherical coordinates) –green lines .</a:t>
            </a:r>
            <a:r>
              <a:rPr sz="1600">
                <a:latin typeface="Times New Roman" panose="02020603050405020304" pitchFamily="18" charset="0"/>
                <a:cs typeface="Times New Roman" panose="02020603050405020304" pitchFamily="18" charset="0"/>
              </a:rPr>
              <a:t>  </a:t>
            </a:r>
            <a:endParaRPr sz="160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p:nvPr/>
        </p:nvSpPr>
        <p:spPr>
          <a:xfrm>
            <a:off x="0" y="211137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8435" name="Rectangle 3"/>
          <p:cNvSpPr/>
          <p:nvPr/>
        </p:nvSpPr>
        <p:spPr>
          <a:xfrm>
            <a:off x="0" y="2111375"/>
            <a:ext cx="9144000" cy="274638"/>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endParaRPr lang="en-US" altLang="x-none">
              <a:latin typeface="Times New Roman" panose="02020603050405020304" pitchFamily="18" charset="0"/>
            </a:endParaRPr>
          </a:p>
        </p:txBody>
      </p:sp>
      <p:sp>
        <p:nvSpPr>
          <p:cNvPr id="18436" name="Rectangle 4"/>
          <p:cNvSpPr/>
          <p:nvPr/>
        </p:nvSpPr>
        <p:spPr>
          <a:xfrm>
            <a:off x="0" y="2386013"/>
            <a:ext cx="9144000" cy="274637"/>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endParaRPr lang="en-US" altLang="x-none">
              <a:latin typeface="Times New Roman" panose="02020603050405020304" pitchFamily="18" charset="0"/>
            </a:endParaRPr>
          </a:p>
        </p:txBody>
      </p:sp>
      <p:sp>
        <p:nvSpPr>
          <p:cNvPr id="18437" name="Rectangle 5"/>
          <p:cNvSpPr/>
          <p:nvPr/>
        </p:nvSpPr>
        <p:spPr>
          <a:xfrm>
            <a:off x="0" y="211137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8438" name="Rectangle 6"/>
          <p:cNvSpPr/>
          <p:nvPr/>
        </p:nvSpPr>
        <p:spPr>
          <a:xfrm>
            <a:off x="0" y="2111375"/>
            <a:ext cx="9144000" cy="274638"/>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endParaRPr lang="en-US" altLang="x-none">
              <a:latin typeface="Times New Roman" panose="02020603050405020304" pitchFamily="18" charset="0"/>
            </a:endParaRPr>
          </a:p>
        </p:txBody>
      </p:sp>
      <p:sp>
        <p:nvSpPr>
          <p:cNvPr id="18439" name="Rectangle 7"/>
          <p:cNvSpPr/>
          <p:nvPr/>
        </p:nvSpPr>
        <p:spPr>
          <a:xfrm>
            <a:off x="0" y="2386013"/>
            <a:ext cx="9144000" cy="274637"/>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endParaRPr lang="en-US" altLang="x-none">
              <a:latin typeface="Times New Roman" panose="02020603050405020304" pitchFamily="18" charset="0"/>
            </a:endParaRPr>
          </a:p>
        </p:txBody>
      </p:sp>
      <p:sp>
        <p:nvSpPr>
          <p:cNvPr id="18440" name="Rectangle 8"/>
          <p:cNvSpPr/>
          <p:nvPr/>
        </p:nvSpPr>
        <p:spPr>
          <a:xfrm>
            <a:off x="0" y="3292475"/>
            <a:ext cx="9144000" cy="274638"/>
          </a:xfrm>
          <a:prstGeom prst="rect">
            <a:avLst/>
          </a:prstGeom>
          <a:noFill/>
          <a:ln w="9525">
            <a:noFill/>
          </a:ln>
        </p:spPr>
        <p:txBody>
          <a:bodyPr>
            <a:spAutoFit/>
          </a:bodyPr>
          <a:lstStyle/>
          <a:p>
            <a:r>
              <a:rPr lang="en-US" altLang="x-none" sz="1200">
                <a:latin typeface="Times New Roman" panose="02020603050405020304" pitchFamily="18" charset="0"/>
                <a:cs typeface="Times New Roman" panose="02020603050405020304" pitchFamily="18" charset="0"/>
              </a:rPr>
              <a:t>      </a:t>
            </a:r>
            <a:r>
              <a:rPr sz="1100">
                <a:latin typeface="Times New Roman" panose="02020603050405020304" pitchFamily="18" charset="0"/>
              </a:rPr>
              <a:t> </a:t>
            </a:r>
            <a:endParaRPr>
              <a:latin typeface="Times New Roman" panose="02020603050405020304" pitchFamily="18" charset="0"/>
            </a:endParaRPr>
          </a:p>
        </p:txBody>
      </p:sp>
      <p:sp>
        <p:nvSpPr>
          <p:cNvPr id="18441" name="Rectangle 12"/>
          <p:cNvSpPr/>
          <p:nvPr/>
        </p:nvSpPr>
        <p:spPr>
          <a:xfrm>
            <a:off x="228600" y="5648325"/>
            <a:ext cx="9144000" cy="338138"/>
          </a:xfrm>
          <a:prstGeom prst="rect">
            <a:avLst/>
          </a:prstGeom>
          <a:noFill/>
          <a:ln w="9525">
            <a:noFill/>
          </a:ln>
        </p:spPr>
        <p:txBody>
          <a:bodyPr>
            <a:spAutoFit/>
          </a:bodyPr>
          <a:lstStyle/>
          <a:p>
            <a:pPr algn="just"/>
            <a:r>
              <a:rPr lang="en-US" altLang="x-none" sz="1600">
                <a:latin typeface="Times New Roman" panose="02020603050405020304" pitchFamily="18" charset="0"/>
                <a:cs typeface="Times New Roman" panose="02020603050405020304" pitchFamily="18" charset="0"/>
              </a:rPr>
              <a:t>The comparison of sea levels calculated by </a:t>
            </a:r>
            <a:r>
              <a:rPr lang="en-US" altLang="x-none" sz="1600" b="1">
                <a:latin typeface="Times New Roman" panose="02020603050405020304" pitchFamily="18" charset="0"/>
                <a:cs typeface="Times New Roman" panose="02020603050405020304" pitchFamily="18" charset="0"/>
              </a:rPr>
              <a:t>COASTOX-UN </a:t>
            </a:r>
            <a:r>
              <a:rPr lang="en-US" altLang="x-none" sz="1600">
                <a:latin typeface="Times New Roman" panose="02020603050405020304" pitchFamily="18" charset="0"/>
                <a:cs typeface="Times New Roman" panose="02020603050405020304" pitchFamily="18" charset="0"/>
              </a:rPr>
              <a:t>(blue) with measured data (black)    </a:t>
            </a:r>
            <a:endParaRPr lang="en-US" altLang="x-none" sz="1600">
              <a:latin typeface="Times New Roman" panose="02020603050405020304" pitchFamily="18" charset="0"/>
            </a:endParaRPr>
          </a:p>
        </p:txBody>
      </p:sp>
      <p:sp>
        <p:nvSpPr>
          <p:cNvPr id="18442" name="Rectangle 13"/>
          <p:cNvSpPr/>
          <p:nvPr/>
        </p:nvSpPr>
        <p:spPr>
          <a:xfrm>
            <a:off x="0" y="22399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18443" name="Rectangle 20"/>
          <p:cNvSpPr/>
          <p:nvPr/>
        </p:nvSpPr>
        <p:spPr>
          <a:xfrm>
            <a:off x="0" y="2309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8444"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052513"/>
            <a:ext cx="2514600" cy="4205287"/>
          </a:xfrm>
          <a:prstGeom prst="rect">
            <a:avLst/>
          </a:prstGeom>
          <a:noFill/>
          <a:ln w="9525">
            <a:noFill/>
          </a:ln>
        </p:spPr>
      </p:pic>
      <p:sp>
        <p:nvSpPr>
          <p:cNvPr id="18445" name="Rectangle 21"/>
          <p:cNvSpPr/>
          <p:nvPr/>
        </p:nvSpPr>
        <p:spPr>
          <a:xfrm>
            <a:off x="0" y="2309813"/>
            <a:ext cx="9144000" cy="274637"/>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pic>
        <p:nvPicPr>
          <p:cNvPr id="18446"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1800" y="1052513"/>
            <a:ext cx="2743200" cy="4205287"/>
          </a:xfrm>
          <a:prstGeom prst="rect">
            <a:avLst/>
          </a:prstGeom>
          <a:noFill/>
          <a:ln w="9525">
            <a:noFill/>
          </a:ln>
        </p:spPr>
      </p:pic>
      <p:sp>
        <p:nvSpPr>
          <p:cNvPr id="18447" name="Rectangle 22"/>
          <p:cNvSpPr/>
          <p:nvPr/>
        </p:nvSpPr>
        <p:spPr>
          <a:xfrm>
            <a:off x="0" y="2584450"/>
            <a:ext cx="9144000" cy="274638"/>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pic>
        <p:nvPicPr>
          <p:cNvPr id="1844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1200" y="1052513"/>
            <a:ext cx="3048000" cy="4205287"/>
          </a:xfrm>
          <a:prstGeom prst="rect">
            <a:avLst/>
          </a:prstGeom>
          <a:noFill/>
          <a:ln w="9525">
            <a:noFill/>
          </a:ln>
        </p:spPr>
      </p:pic>
      <p:sp>
        <p:nvSpPr>
          <p:cNvPr id="18449" name="Rectangle 23"/>
          <p:cNvSpPr/>
          <p:nvPr/>
        </p:nvSpPr>
        <p:spPr>
          <a:xfrm>
            <a:off x="0" y="2895600"/>
            <a:ext cx="9144000" cy="274638"/>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p:nvPr/>
        </p:nvSpPr>
        <p:spPr>
          <a:xfrm>
            <a:off x="3657600" y="23288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9459" name="Рисунок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7200"/>
            <a:ext cx="3276600" cy="5029200"/>
          </a:xfrm>
          <a:prstGeom prst="rect">
            <a:avLst/>
          </a:prstGeom>
          <a:noFill/>
          <a:ln w="9525">
            <a:noFill/>
          </a:ln>
        </p:spPr>
      </p:pic>
      <p:sp>
        <p:nvSpPr>
          <p:cNvPr id="19460" name="Rectangle 4"/>
          <p:cNvSpPr/>
          <p:nvPr/>
        </p:nvSpPr>
        <p:spPr>
          <a:xfrm>
            <a:off x="3578225" y="2309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9461" name="Рисунок 26"/>
          <p:cNvPicPr>
            <a:picLocks noChangeAspect="1"/>
          </p:cNvPicPr>
          <p:nvPr/>
        </p:nvPicPr>
        <p:blipFill>
          <a:blip r:embed="rId4"/>
          <a:stretch>
            <a:fillRect/>
          </a:stretch>
        </p:blipFill>
        <p:spPr>
          <a:xfrm>
            <a:off x="3200400" y="457200"/>
            <a:ext cx="2895600" cy="5029200"/>
          </a:xfrm>
          <a:prstGeom prst="rect">
            <a:avLst/>
          </a:prstGeom>
          <a:noFill/>
          <a:ln w="9525">
            <a:noFill/>
          </a:ln>
        </p:spPr>
      </p:pic>
      <p:sp>
        <p:nvSpPr>
          <p:cNvPr id="19462" name="Rectangle 6"/>
          <p:cNvSpPr/>
          <p:nvPr/>
        </p:nvSpPr>
        <p:spPr>
          <a:xfrm>
            <a:off x="3597275" y="230505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19463" name="Рисунок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800" y="457200"/>
            <a:ext cx="3124200" cy="4953000"/>
          </a:xfrm>
          <a:prstGeom prst="rect">
            <a:avLst/>
          </a:prstGeom>
          <a:noFill/>
          <a:ln w="9525">
            <a:noFill/>
          </a:ln>
        </p:spPr>
      </p:pic>
      <p:sp>
        <p:nvSpPr>
          <p:cNvPr id="19464" name="Rectangle 11"/>
          <p:cNvSpPr/>
          <p:nvPr/>
        </p:nvSpPr>
        <p:spPr>
          <a:xfrm>
            <a:off x="0" y="5643563"/>
            <a:ext cx="9144000" cy="396875"/>
          </a:xfrm>
          <a:prstGeom prst="rect">
            <a:avLst/>
          </a:prstGeom>
          <a:noFill/>
          <a:ln w="9525">
            <a:noFill/>
          </a:ln>
        </p:spPr>
        <p:txBody>
          <a:bodyPr>
            <a:spAutoFit/>
          </a:bodyPr>
          <a:lstStyle/>
          <a:p>
            <a:r>
              <a:rPr lang="en-US" altLang="x-none" sz="2000" b="1">
                <a:latin typeface="Times New Roman" panose="02020603050405020304" pitchFamily="18" charset="0"/>
                <a:cs typeface="Times New Roman" panose="02020603050405020304" pitchFamily="18" charset="0"/>
              </a:rPr>
              <a:t> </a:t>
            </a:r>
            <a:r>
              <a:rPr lang="en-US" altLang="x-none" sz="1600">
                <a:latin typeface="Times New Roman" panose="02020603050405020304" pitchFamily="18" charset="0"/>
                <a:cs typeface="Times New Roman" panose="02020603050405020304" pitchFamily="18" charset="0"/>
              </a:rPr>
              <a:t>Water surface elevation distribution near Western Thailand region</a:t>
            </a:r>
            <a:endParaRPr sz="160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248285" y="2348865"/>
            <a:ext cx="8207375" cy="720090"/>
          </a:xfrm>
        </p:spPr>
        <p:txBody>
          <a:bodyPr/>
          <a:lstStyle/>
          <a:p>
            <a:pPr marL="0" indent="0" algn="ctr">
              <a:buNone/>
            </a:pPr>
            <a:r>
              <a:rPr lang="en-US" dirty="0" smtClean="0"/>
              <a:t>COASTOX_UN:</a:t>
            </a:r>
          </a:p>
          <a:p>
            <a:pPr marL="0" indent="0" algn="ctr">
              <a:buNone/>
            </a:pPr>
            <a:r>
              <a:rPr lang="en-US" dirty="0" smtClean="0"/>
              <a:t>Modeling of Great Tohoku Earthquake Tsunami</a:t>
            </a:r>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p:nvPr/>
        </p:nvSpPr>
        <p:spPr>
          <a:xfrm>
            <a:off x="0" y="609600"/>
            <a:ext cx="9144000" cy="476250"/>
          </a:xfrm>
          <a:prstGeom prst="rect">
            <a:avLst/>
          </a:prstGeom>
          <a:noFill/>
          <a:ln w="9525">
            <a:noFill/>
          </a:ln>
        </p:spPr>
        <p:txBody>
          <a:bodyPr bIns="0">
            <a:spAutoFit/>
          </a:bodyPr>
          <a:lstStyle/>
          <a:p>
            <a:r>
              <a:rPr lang="en-US" altLang="x-none" sz="2800" b="1">
                <a:latin typeface="Times New Roman" panose="02020603050405020304" pitchFamily="18" charset="0"/>
                <a:cs typeface="Times New Roman" panose="02020603050405020304" pitchFamily="18" charset="0"/>
              </a:rPr>
              <a:t>1</a:t>
            </a:r>
            <a:endParaRPr sz="2800" b="1">
              <a:latin typeface="Times New Roman" panose="02020603050405020304" pitchFamily="18" charset="0"/>
              <a:ea typeface="Times New Roman" panose="02020603050405020304" pitchFamily="18" charset="0"/>
            </a:endParaRPr>
          </a:p>
        </p:txBody>
      </p:sp>
      <p:sp>
        <p:nvSpPr>
          <p:cNvPr id="20483" name="Rectangle 4"/>
          <p:cNvSpPr/>
          <p:nvPr/>
        </p:nvSpPr>
        <p:spPr>
          <a:xfrm>
            <a:off x="3200400" y="180975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0484" name="Rectangle 6"/>
          <p:cNvSpPr/>
          <p:nvPr/>
        </p:nvSpPr>
        <p:spPr>
          <a:xfrm>
            <a:off x="3227388" y="193992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0486" name="Rectangle 10"/>
          <p:cNvSpPr/>
          <p:nvPr/>
        </p:nvSpPr>
        <p:spPr>
          <a:xfrm>
            <a:off x="457200" y="5672455"/>
            <a:ext cx="7356475" cy="398780"/>
          </a:xfrm>
          <a:prstGeom prst="rect">
            <a:avLst/>
          </a:prstGeom>
          <a:noFill/>
          <a:ln w="9525">
            <a:noFill/>
          </a:ln>
        </p:spPr>
        <p:txBody>
          <a:bodyPr wrap="square">
            <a:spAutoFit/>
          </a:bodyPr>
          <a:lstStyle/>
          <a:p>
            <a:r>
              <a:rPr lang="en-US" altLang="x-none" sz="2000" b="1">
                <a:latin typeface="Times New Roman" panose="02020603050405020304" pitchFamily="18" charset="0"/>
                <a:cs typeface="Times New Roman" panose="02020603050405020304" pitchFamily="18" charset="0"/>
              </a:rPr>
              <a:t> GPS  gauges (orange) and DART (red) locations (</a:t>
            </a:r>
            <a:r>
              <a:rPr lang="en-US" altLang="x-none" sz="2000" b="1">
                <a:cs typeface="Times New Roman" panose="02020603050405020304" pitchFamily="18" charset="0"/>
                <a:sym typeface="+mn-ea"/>
              </a:rPr>
              <a:t>Fuji,2011).</a:t>
            </a:r>
            <a:endParaRPr lang="en-US" altLang="x-none" sz="2000" b="1">
              <a:latin typeface="Times New Roman" panose="02020603050405020304" pitchFamily="18" charset="0"/>
              <a:cs typeface="Times New Roman" panose="02020603050405020304" pitchFamily="18" charset="0"/>
              <a:sym typeface="+mn-ea"/>
            </a:endParaRPr>
          </a:p>
        </p:txBody>
      </p:sp>
      <p:pic>
        <p:nvPicPr>
          <p:cNvPr id="20488" name="Picture 10"/>
          <p:cNvPicPr>
            <a:picLocks noChangeAspect="1"/>
          </p:cNvPicPr>
          <p:nvPr/>
        </p:nvPicPr>
        <p:blipFill>
          <a:blip r:embed="rId3"/>
          <a:stretch>
            <a:fillRect/>
          </a:stretch>
        </p:blipFill>
        <p:spPr>
          <a:xfrm>
            <a:off x="2348230" y="167640"/>
            <a:ext cx="5511165" cy="5375275"/>
          </a:xfrm>
          <a:prstGeom prst="rect">
            <a:avLst/>
          </a:prstGeom>
          <a:noFill/>
          <a:ln w="9525">
            <a:noFill/>
          </a:ln>
        </p:spPr>
      </p:pic>
      <p:pic>
        <p:nvPicPr>
          <p:cNvPr id="20489" name="Picture 11"/>
          <p:cNvPicPr>
            <a:picLocks noChangeAspect="1"/>
          </p:cNvPicPr>
          <p:nvPr/>
        </p:nvPicPr>
        <p:blipFill>
          <a:blip r:embed="rId4"/>
          <a:stretch>
            <a:fillRect/>
          </a:stretch>
        </p:blipFill>
        <p:spPr>
          <a:xfrm>
            <a:off x="4543425" y="3400425"/>
            <a:ext cx="57150" cy="57150"/>
          </a:xfrm>
          <a:prstGeom prst="rect">
            <a:avLst/>
          </a:prstGeom>
          <a:noFill/>
          <a:ln w="9525">
            <a:noFill/>
          </a:ln>
        </p:spPr>
      </p:pic>
      <p:pic>
        <p:nvPicPr>
          <p:cNvPr id="20490" name="Picture 12"/>
          <p:cNvPicPr>
            <a:picLocks noChangeAspect="1"/>
          </p:cNvPicPr>
          <p:nvPr/>
        </p:nvPicPr>
        <p:blipFill>
          <a:blip r:embed="rId4"/>
          <a:stretch>
            <a:fillRect/>
          </a:stretch>
        </p:blipFill>
        <p:spPr>
          <a:xfrm>
            <a:off x="4695825" y="3552825"/>
            <a:ext cx="57150" cy="57150"/>
          </a:xfrm>
          <a:prstGeom prst="rect">
            <a:avLst/>
          </a:prstGeom>
          <a:noFill/>
          <a:ln w="9525">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p:nvPr/>
        </p:nvSpPr>
        <p:spPr>
          <a:xfrm>
            <a:off x="3281363" y="17145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07" name="Rectangle 5"/>
          <p:cNvSpPr/>
          <p:nvPr/>
        </p:nvSpPr>
        <p:spPr>
          <a:xfrm>
            <a:off x="3151188" y="174942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08" name="Rectangle 8"/>
          <p:cNvSpPr/>
          <p:nvPr/>
        </p:nvSpPr>
        <p:spPr>
          <a:xfrm>
            <a:off x="4171950" y="32115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09" name="Rectangle 10"/>
          <p:cNvSpPr/>
          <p:nvPr/>
        </p:nvSpPr>
        <p:spPr>
          <a:xfrm>
            <a:off x="4171950" y="333375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0" name="Rectangle 12"/>
          <p:cNvSpPr/>
          <p:nvPr/>
        </p:nvSpPr>
        <p:spPr>
          <a:xfrm>
            <a:off x="4125913" y="3325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1" name="Rectangle 18"/>
          <p:cNvSpPr/>
          <p:nvPr/>
        </p:nvSpPr>
        <p:spPr>
          <a:xfrm>
            <a:off x="4133850" y="33258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2" name="Rectangle 20"/>
          <p:cNvSpPr/>
          <p:nvPr/>
        </p:nvSpPr>
        <p:spPr>
          <a:xfrm>
            <a:off x="3810000" y="33147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3" name="Rectangle 22"/>
          <p:cNvSpPr/>
          <p:nvPr/>
        </p:nvSpPr>
        <p:spPr>
          <a:xfrm>
            <a:off x="2106613" y="33147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graphicFrame>
        <p:nvGraphicFramePr>
          <p:cNvPr id="21514" name="Object 40"/>
          <p:cNvGraphicFramePr>
            <a:graphicFrameLocks noChangeAspect="1"/>
          </p:cNvGraphicFramePr>
          <p:nvPr/>
        </p:nvGraphicFramePr>
        <p:xfrm>
          <a:off x="457200" y="381000"/>
          <a:ext cx="7924800" cy="304800"/>
        </p:xfrm>
        <a:graphic>
          <a:graphicData uri="http://schemas.openxmlformats.org/presentationml/2006/ole">
            <mc:AlternateContent xmlns:mc="http://schemas.openxmlformats.org/markup-compatibility/2006">
              <mc:Choice xmlns:v="urn:schemas-microsoft-com:vml" Requires="v">
                <p:oleObj spid="_x0000_s6179" r:id="rId4" imgW="4927600" imgH="228600" progId="">
                  <p:embed/>
                </p:oleObj>
              </mc:Choice>
              <mc:Fallback>
                <p:oleObj r:id="rId4" imgW="4927600" imgH="228600" progId="">
                  <p:embed/>
                  <p:pic>
                    <p:nvPicPr>
                      <p:cNvPr id="0" name="Picture 3076"/>
                      <p:cNvPicPr/>
                      <p:nvPr/>
                    </p:nvPicPr>
                    <p:blipFill>
                      <a:blip r:embed="rId5"/>
                      <a:stretch>
                        <a:fillRect/>
                      </a:stretch>
                    </p:blipFill>
                    <p:spPr>
                      <a:xfrm>
                        <a:off x="457200" y="381000"/>
                        <a:ext cx="7924800" cy="304800"/>
                      </a:xfrm>
                      <a:prstGeom prst="rect">
                        <a:avLst/>
                      </a:prstGeom>
                      <a:noFill/>
                      <a:ln w="38100">
                        <a:noFill/>
                        <a:miter/>
                      </a:ln>
                    </p:spPr>
                  </p:pic>
                </p:oleObj>
              </mc:Fallback>
            </mc:AlternateContent>
          </a:graphicData>
        </a:graphic>
      </p:graphicFrame>
      <p:sp>
        <p:nvSpPr>
          <p:cNvPr id="21515" name="Rectangle 24"/>
          <p:cNvSpPr/>
          <p:nvPr/>
        </p:nvSpPr>
        <p:spPr>
          <a:xfrm>
            <a:off x="3224213" y="21002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6" name="Rectangle 26"/>
          <p:cNvSpPr/>
          <p:nvPr/>
        </p:nvSpPr>
        <p:spPr>
          <a:xfrm>
            <a:off x="3067050" y="18288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7" name="Rectangle 29"/>
          <p:cNvSpPr/>
          <p:nvPr/>
        </p:nvSpPr>
        <p:spPr>
          <a:xfrm>
            <a:off x="3052763" y="180657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1518" name="Rectangle 31"/>
          <p:cNvSpPr/>
          <p:nvPr/>
        </p:nvSpPr>
        <p:spPr>
          <a:xfrm>
            <a:off x="3170238" y="18335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pic>
        <p:nvPicPr>
          <p:cNvPr id="21519" name="Picture 30"/>
          <p:cNvPicPr>
            <a:picLocks noChangeAspect="1"/>
          </p:cNvPicPr>
          <p:nvPr/>
        </p:nvPicPr>
        <p:blipFill>
          <a:blip r:embed="rId6"/>
          <a:stretch>
            <a:fillRect/>
          </a:stretch>
        </p:blipFill>
        <p:spPr>
          <a:xfrm>
            <a:off x="4572000" y="914400"/>
            <a:ext cx="3886200" cy="4038600"/>
          </a:xfrm>
          <a:prstGeom prst="rect">
            <a:avLst/>
          </a:prstGeom>
          <a:noFill/>
          <a:ln w="9525">
            <a:noFill/>
          </a:ln>
        </p:spPr>
      </p:pic>
      <p:sp>
        <p:nvSpPr>
          <p:cNvPr id="21520" name="Rectangle 33"/>
          <p:cNvSpPr/>
          <p:nvPr/>
        </p:nvSpPr>
        <p:spPr>
          <a:xfrm>
            <a:off x="0" y="5105400"/>
            <a:ext cx="4343400" cy="1169988"/>
          </a:xfrm>
          <a:prstGeom prst="rect">
            <a:avLst/>
          </a:prstGeom>
          <a:noFill/>
          <a:ln w="9525">
            <a:noFill/>
          </a:ln>
        </p:spPr>
        <p:txBody>
          <a:bodyPr>
            <a:spAutoFit/>
          </a:bodyPr>
          <a:lstStyle/>
          <a:p>
            <a:r>
              <a:rPr lang="en-US" altLang="x-none" sz="1400">
                <a:latin typeface="Times New Roman" panose="02020603050405020304" pitchFamily="18" charset="0"/>
                <a:cs typeface="Times New Roman" panose="02020603050405020304" pitchFamily="18" charset="0"/>
              </a:rPr>
              <a:t>I</a:t>
            </a:r>
            <a:r>
              <a:rPr lang="en-US" altLang="x-none" sz="1400">
                <a:solidFill>
                  <a:srgbClr val="000000"/>
                </a:solidFill>
                <a:latin typeface="Times New Roman" panose="02020603050405020304" pitchFamily="18" charset="0"/>
                <a:cs typeface="Times New Roman" panose="02020603050405020304" pitchFamily="18" charset="0"/>
              </a:rPr>
              <a:t>nitial water surface contour lines obtained </a:t>
            </a:r>
            <a:r>
              <a:rPr lang="en-US" altLang="x-none" sz="1400">
                <a:latin typeface="Times New Roman" panose="02020603050405020304" pitchFamily="18" charset="0"/>
                <a:cs typeface="Times New Roman" panose="02020603050405020304" pitchFamily="18" charset="0"/>
              </a:rPr>
              <a:t> </a:t>
            </a:r>
            <a:r>
              <a:rPr lang="en-US" altLang="x-none" sz="1400">
                <a:solidFill>
                  <a:srgbClr val="000000"/>
                </a:solidFill>
                <a:latin typeface="Times New Roman" panose="02020603050405020304" pitchFamily="18" charset="0"/>
                <a:cs typeface="Times New Roman" panose="02020603050405020304" pitchFamily="18" charset="0"/>
              </a:rPr>
              <a:t>by formulas </a:t>
            </a:r>
            <a:r>
              <a:rPr lang="en-US" altLang="x-none" sz="1400" b="1">
                <a:latin typeface="Times New Roman" panose="02020603050405020304" pitchFamily="18" charset="0"/>
                <a:cs typeface="Times New Roman" panose="02020603050405020304" pitchFamily="18" charset="0"/>
              </a:rPr>
              <a:t>[Okada, 1985] </a:t>
            </a:r>
            <a:r>
              <a:rPr lang="en-US" altLang="x-none" sz="1400">
                <a:latin typeface="Times New Roman" panose="02020603050405020304" pitchFamily="18" charset="0"/>
                <a:cs typeface="Times New Roman" panose="02020603050405020304" pitchFamily="18" charset="0"/>
              </a:rPr>
              <a:t>and</a:t>
            </a:r>
            <a:r>
              <a:rPr lang="en-US" altLang="x-none" sz="1400" b="1">
                <a:latin typeface="Times New Roman" panose="02020603050405020304" pitchFamily="18" charset="0"/>
                <a:cs typeface="Times New Roman" panose="02020603050405020304" pitchFamily="18" charset="0"/>
              </a:rPr>
              <a:t> </a:t>
            </a:r>
            <a:r>
              <a:rPr lang="en-US" altLang="x-none" sz="1400">
                <a:solidFill>
                  <a:srgbClr val="000000"/>
                </a:solidFill>
                <a:latin typeface="Times New Roman" panose="02020603050405020304" pitchFamily="18" charset="0"/>
                <a:cs typeface="Times New Roman" panose="02020603050405020304" pitchFamily="18" charset="0"/>
              </a:rPr>
              <a:t>based on </a:t>
            </a:r>
            <a:r>
              <a:rPr lang="en-US" altLang="x-none" sz="1400">
                <a:latin typeface="Times New Roman" panose="02020603050405020304" pitchFamily="18" charset="0"/>
                <a:cs typeface="Times New Roman" panose="02020603050405020304" pitchFamily="18" charset="0"/>
              </a:rPr>
              <a:t> </a:t>
            </a:r>
            <a:r>
              <a:rPr lang="en-US" altLang="x-none" sz="1400">
                <a:solidFill>
                  <a:srgbClr val="000000"/>
                </a:solidFill>
                <a:latin typeface="Times New Roman" panose="02020603050405020304" pitchFamily="18" charset="0"/>
                <a:cs typeface="Times New Roman" panose="02020603050405020304" pitchFamily="18" charset="0"/>
              </a:rPr>
              <a:t>slip distribution data [</a:t>
            </a:r>
            <a:r>
              <a:rPr lang="en-US" altLang="x-none" sz="1400" b="1">
                <a:solidFill>
                  <a:srgbClr val="000000"/>
                </a:solidFill>
                <a:latin typeface="Times New Roman" panose="02020603050405020304" pitchFamily="18" charset="0"/>
                <a:cs typeface="Times New Roman" panose="02020603050405020304" pitchFamily="18" charset="0"/>
              </a:rPr>
              <a:t>Fuji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 2011</a:t>
            </a:r>
            <a:r>
              <a:rPr lang="en-US" altLang="x-none" sz="1400">
                <a:solidFill>
                  <a:srgbClr val="000000"/>
                </a:solidFill>
                <a:latin typeface="Times New Roman" panose="02020603050405020304" pitchFamily="18" charset="0"/>
                <a:cs typeface="Times New Roman" panose="02020603050405020304" pitchFamily="18" charset="0"/>
              </a:rPr>
              <a:t>].</a:t>
            </a:r>
          </a:p>
          <a:p>
            <a:r>
              <a:rPr lang="en-US" altLang="x-none" sz="1000">
                <a:solidFill>
                  <a:srgbClr val="000000"/>
                </a:solidFill>
                <a:latin typeface="Times New Roman" panose="02020603050405020304" pitchFamily="18" charset="0"/>
                <a:cs typeface="Times New Roman" panose="02020603050405020304" pitchFamily="18" charset="0"/>
              </a:rPr>
              <a:t>O</a:t>
            </a:r>
            <a:r>
              <a:rPr lang="en-US" altLang="x-none" sz="1400">
                <a:solidFill>
                  <a:srgbClr val="000000"/>
                </a:solidFill>
                <a:latin typeface="Times New Roman" panose="02020603050405020304" pitchFamily="18" charset="0"/>
                <a:cs typeface="Times New Roman" panose="02020603050405020304" pitchFamily="18" charset="0"/>
              </a:rPr>
              <a:t> – Sendai tide gauges </a:t>
            </a:r>
            <a:r>
              <a:rPr lang="en-US" altLang="x-none" sz="1400" b="1">
                <a:latin typeface="Times New Roman" panose="02020603050405020304" pitchFamily="18" charset="0"/>
                <a:cs typeface="Times New Roman" panose="02020603050405020304" pitchFamily="18" charset="0"/>
              </a:rPr>
              <a:t>[</a:t>
            </a:r>
            <a:r>
              <a:rPr lang="en-US" altLang="x-none" sz="1400" b="1" err="1">
                <a:latin typeface="Times New Roman" panose="02020603050405020304" pitchFamily="18" charset="0"/>
                <a:cs typeface="Times New Roman" panose="02020603050405020304" pitchFamily="18" charset="0"/>
              </a:rPr>
              <a:t>Muhari</a:t>
            </a:r>
            <a:r>
              <a:rPr lang="en-US" altLang="x-none" sz="1400" b="1">
                <a:latin typeface="Times New Roman" panose="02020603050405020304" pitchFamily="18" charset="0"/>
                <a:cs typeface="Times New Roman" panose="02020603050405020304" pitchFamily="18" charset="0"/>
              </a:rPr>
              <a:t>, Imamura, </a:t>
            </a:r>
            <a:r>
              <a:rPr lang="en-US" altLang="x-none" sz="1400" b="1" err="1">
                <a:solidFill>
                  <a:srgbClr val="231F20"/>
                </a:solidFill>
                <a:latin typeface="Times New Roman" panose="02020603050405020304" pitchFamily="18" charset="0"/>
                <a:cs typeface="Times New Roman" panose="02020603050405020304" pitchFamily="18" charset="0"/>
              </a:rPr>
              <a:t>Suppasri</a:t>
            </a:r>
            <a:r>
              <a:rPr lang="en-US" altLang="x-none" sz="1400" b="1">
                <a:solidFill>
                  <a:srgbClr val="231F20"/>
                </a:solidFill>
                <a:latin typeface="Times New Roman" panose="02020603050405020304" pitchFamily="18" charset="0"/>
                <a:cs typeface="Times New Roman" panose="02020603050405020304" pitchFamily="18" charset="0"/>
              </a:rPr>
              <a:t>, </a:t>
            </a:r>
            <a:r>
              <a:rPr lang="en-US" altLang="x-none" sz="1400" b="1" err="1">
                <a:solidFill>
                  <a:srgbClr val="231F20"/>
                </a:solidFill>
                <a:latin typeface="Times New Roman" panose="02020603050405020304" pitchFamily="18" charset="0"/>
                <a:cs typeface="Times New Roman" panose="02020603050405020304" pitchFamily="18" charset="0"/>
              </a:rPr>
              <a:t>Mas</a:t>
            </a:r>
            <a:r>
              <a:rPr lang="en-US" altLang="x-none" sz="1400" b="1">
                <a:latin typeface="Times New Roman" panose="02020603050405020304" pitchFamily="18" charset="0"/>
                <a:cs typeface="Times New Roman" panose="02020603050405020304" pitchFamily="18" charset="0"/>
              </a:rPr>
              <a:t>, 2012] </a:t>
            </a:r>
            <a:endParaRPr sz="1400">
              <a:latin typeface="Times New Roman" panose="02020603050405020304" pitchFamily="18" charset="0"/>
              <a:ea typeface="Times New Roman" panose="02020603050405020304" pitchFamily="18" charset="0"/>
            </a:endParaRPr>
          </a:p>
        </p:txBody>
      </p:sp>
      <p:sp>
        <p:nvSpPr>
          <p:cNvPr id="21521" name="Rectangle 34"/>
          <p:cNvSpPr/>
          <p:nvPr/>
        </p:nvSpPr>
        <p:spPr>
          <a:xfrm>
            <a:off x="4557713" y="5146675"/>
            <a:ext cx="4241800" cy="738188"/>
          </a:xfrm>
          <a:prstGeom prst="rect">
            <a:avLst/>
          </a:prstGeom>
          <a:noFill/>
          <a:ln w="9525">
            <a:noFill/>
          </a:ln>
        </p:spPr>
        <p:txBody>
          <a:bodyPr>
            <a:spAutoFit/>
          </a:bodyPr>
          <a:lstStyle/>
          <a:p>
            <a:r>
              <a:rPr lang="en-US" altLang="x-none" sz="1400">
                <a:latin typeface="Times New Roman" panose="02020603050405020304" pitchFamily="18" charset="0"/>
                <a:cs typeface="Times New Roman" panose="02020603050405020304" pitchFamily="18" charset="0"/>
              </a:rPr>
              <a:t>Modeled seafloor displacement</a:t>
            </a:r>
            <a:r>
              <a:rPr lang="en-US" altLang="x-none" sz="1400">
                <a:solidFill>
                  <a:srgbClr val="000000"/>
                </a:solidFill>
                <a:latin typeface="Times New Roman" panose="02020603050405020304" pitchFamily="18" charset="0"/>
                <a:cs typeface="Times New Roman" panose="02020603050405020304" pitchFamily="18" charset="0"/>
              </a:rPr>
              <a:t> distribution</a:t>
            </a:r>
            <a:endParaRPr sz="1400">
              <a:latin typeface="Times New Roman" panose="02020603050405020304" pitchFamily="18" charset="0"/>
              <a:cs typeface="Times New Roman" panose="02020603050405020304" pitchFamily="18" charset="0"/>
            </a:endParaRPr>
          </a:p>
          <a:p>
            <a:pPr eaLnBrk="0" hangingPunct="0"/>
            <a:r>
              <a:rPr lang="en-US" altLang="x-none" sz="1400" b="1">
                <a:latin typeface="Times New Roman" panose="02020603050405020304" pitchFamily="18" charset="0"/>
                <a:cs typeface="Times New Roman" panose="02020603050405020304" pitchFamily="18" charset="0"/>
              </a:rPr>
              <a:t>[</a:t>
            </a:r>
            <a:r>
              <a:rPr lang="en-US" altLang="x-none" sz="1400" b="1" err="1">
                <a:latin typeface="Times New Roman" panose="02020603050405020304" pitchFamily="18" charset="0"/>
                <a:cs typeface="Times New Roman" panose="02020603050405020304" pitchFamily="18" charset="0"/>
              </a:rPr>
              <a:t>Muhari</a:t>
            </a:r>
            <a:r>
              <a:rPr lang="en-US" altLang="x-none" sz="1400" b="1">
                <a:latin typeface="Times New Roman" panose="02020603050405020304" pitchFamily="18" charset="0"/>
                <a:cs typeface="Times New Roman" panose="02020603050405020304" pitchFamily="18" charset="0"/>
              </a:rPr>
              <a:t>, Imamura, </a:t>
            </a:r>
            <a:r>
              <a:rPr lang="en-US" altLang="x-none" sz="1400" b="1" err="1">
                <a:solidFill>
                  <a:srgbClr val="231F20"/>
                </a:solidFill>
                <a:latin typeface="Times New Roman" panose="02020603050405020304" pitchFamily="18" charset="0"/>
                <a:cs typeface="Times New Roman" panose="02020603050405020304" pitchFamily="18" charset="0"/>
              </a:rPr>
              <a:t>Suppasri</a:t>
            </a:r>
            <a:r>
              <a:rPr lang="en-US" altLang="x-none" sz="1400" b="1">
                <a:solidFill>
                  <a:srgbClr val="231F20"/>
                </a:solidFill>
                <a:latin typeface="Times New Roman" panose="02020603050405020304" pitchFamily="18" charset="0"/>
                <a:cs typeface="Times New Roman" panose="02020603050405020304" pitchFamily="18" charset="0"/>
              </a:rPr>
              <a:t>, </a:t>
            </a:r>
            <a:r>
              <a:rPr lang="en-US" altLang="x-none" sz="1400" b="1" err="1">
                <a:solidFill>
                  <a:srgbClr val="231F20"/>
                </a:solidFill>
                <a:latin typeface="Times New Roman" panose="02020603050405020304" pitchFamily="18" charset="0"/>
                <a:cs typeface="Times New Roman" panose="02020603050405020304" pitchFamily="18" charset="0"/>
              </a:rPr>
              <a:t>Mas</a:t>
            </a:r>
            <a:r>
              <a:rPr lang="en-US" altLang="x-none" sz="1400" b="1">
                <a:latin typeface="Times New Roman" panose="02020603050405020304" pitchFamily="18" charset="0"/>
                <a:cs typeface="Times New Roman" panose="02020603050405020304" pitchFamily="18" charset="0"/>
              </a:rPr>
              <a:t>, 2012], </a:t>
            </a:r>
            <a:endParaRPr sz="1400">
              <a:latin typeface="Times New Roman" panose="02020603050405020304" pitchFamily="18" charset="0"/>
              <a:cs typeface="Times New Roman" panose="02020603050405020304" pitchFamily="18" charset="0"/>
            </a:endParaRPr>
          </a:p>
          <a:p>
            <a:pPr eaLnBrk="0" hangingPunct="0"/>
            <a:r>
              <a:rPr lang="en-US" altLang="x-none" sz="1400" b="1">
                <a:solidFill>
                  <a:srgbClr val="000000"/>
                </a:solidFill>
                <a:latin typeface="Times New Roman" panose="02020603050405020304" pitchFamily="18" charset="0"/>
                <a:cs typeface="Times New Roman" panose="02020603050405020304" pitchFamily="18" charset="0"/>
              </a:rPr>
              <a:t>[</a:t>
            </a:r>
            <a:r>
              <a:rPr lang="en-US" altLang="x-none" sz="1400" b="1" err="1">
                <a:latin typeface="Times New Roman" panose="02020603050405020304" pitchFamily="18" charset="0"/>
                <a:cs typeface="Times New Roman" panose="02020603050405020304" pitchFamily="18" charset="0"/>
              </a:rPr>
              <a:t>Diposaptono</a:t>
            </a:r>
            <a:r>
              <a:rPr lang="en-US" altLang="x-none" sz="1400" b="1">
                <a:latin typeface="Times New Roman" panose="02020603050405020304" pitchFamily="18" charset="0"/>
                <a:cs typeface="Times New Roman" panose="02020603050405020304" pitchFamily="18" charset="0"/>
              </a:rPr>
              <a:t> et al., 2013] </a:t>
            </a:r>
            <a:endParaRPr lang="en-US" altLang="x-none" sz="1400">
              <a:latin typeface="Times New Roman" panose="02020603050405020304" pitchFamily="18" charset="0"/>
            </a:endParaRPr>
          </a:p>
        </p:txBody>
      </p:sp>
      <p:pic>
        <p:nvPicPr>
          <p:cNvPr id="21522" name="Picture 20"/>
          <p:cNvPicPr>
            <a:picLocks noChangeAspect="1"/>
          </p:cNvPicPr>
          <p:nvPr/>
        </p:nvPicPr>
        <p:blipFill>
          <a:blip r:embed="rId7"/>
          <a:stretch>
            <a:fillRect/>
          </a:stretch>
        </p:blipFill>
        <p:spPr>
          <a:xfrm>
            <a:off x="34925" y="765175"/>
            <a:ext cx="4537075" cy="4187825"/>
          </a:xfrm>
          <a:prstGeom prst="rect">
            <a:avLst/>
          </a:prstGeom>
          <a:noFill/>
          <a:ln w="9525">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8"/>
          <p:cNvSpPr/>
          <p:nvPr/>
        </p:nvSpPr>
        <p:spPr>
          <a:xfrm>
            <a:off x="0" y="22590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8675" name="Rectangle 1029"/>
          <p:cNvSpPr/>
          <p:nvPr/>
        </p:nvSpPr>
        <p:spPr>
          <a:xfrm>
            <a:off x="0" y="2259013"/>
            <a:ext cx="9144000" cy="274637"/>
          </a:xfrm>
          <a:prstGeom prst="rect">
            <a:avLst/>
          </a:prstGeom>
          <a:noFill/>
          <a:ln w="9525">
            <a:noFill/>
          </a:ln>
        </p:spPr>
        <p:txBody>
          <a:bodyPr>
            <a:spAutoFit/>
          </a:bodyPr>
          <a:lstStyle/>
          <a:p>
            <a:r>
              <a:rPr lang="en-US" altLang="x-none" sz="1200">
                <a:latin typeface="Arial Unicode MS" pitchFamily="34" charset="-128"/>
                <a:ea typeface="Arial Unicode MS" pitchFamily="34" charset="-128"/>
              </a:rPr>
              <a:t>   </a:t>
            </a:r>
            <a:endParaRPr lang="en-US" altLang="x-none">
              <a:latin typeface="Times New Roman" panose="02020603050405020304" pitchFamily="18" charset="0"/>
            </a:endParaRPr>
          </a:p>
        </p:txBody>
      </p:sp>
      <p:sp>
        <p:nvSpPr>
          <p:cNvPr id="28676" name="Rectangle 1032"/>
          <p:cNvSpPr/>
          <p:nvPr/>
        </p:nvSpPr>
        <p:spPr>
          <a:xfrm>
            <a:off x="0" y="3529013"/>
            <a:ext cx="9144000" cy="609600"/>
          </a:xfrm>
          <a:prstGeom prst="rect">
            <a:avLst/>
          </a:prstGeom>
          <a:noFill/>
          <a:ln w="9525">
            <a:noFill/>
          </a:ln>
        </p:spPr>
        <p:txBody>
          <a:bodyPr>
            <a:spAutoFit/>
          </a:bodyPr>
          <a:lstStyle/>
          <a:p>
            <a:pPr>
              <a:spcBef>
                <a:spcPct val="50000"/>
              </a:spcBef>
            </a:pPr>
            <a:r>
              <a:rPr lang="en-US" altLang="x-none" sz="1000" b="1">
                <a:latin typeface="Times New Roman" panose="02020603050405020304" pitchFamily="18" charset="0"/>
                <a:cs typeface="Times New Roman" panose="02020603050405020304" pitchFamily="18" charset="0"/>
              </a:rPr>
              <a:t> </a:t>
            </a:r>
            <a:endParaRPr sz="1200">
              <a:latin typeface="Times New Roman" panose="02020603050405020304" pitchFamily="18" charset="0"/>
              <a:cs typeface="Times New Roman" panose="02020603050405020304" pitchFamily="18" charset="0"/>
            </a:endParaRPr>
          </a:p>
          <a:p>
            <a:pPr eaLnBrk="0" hangingPunct="0"/>
            <a:endParaRPr>
              <a:latin typeface="Times New Roman" panose="02020603050405020304" pitchFamily="18" charset="0"/>
            </a:endParaRPr>
          </a:p>
        </p:txBody>
      </p:sp>
      <p:sp>
        <p:nvSpPr>
          <p:cNvPr id="28677" name="Rectangle 1034"/>
          <p:cNvSpPr/>
          <p:nvPr/>
        </p:nvSpPr>
        <p:spPr>
          <a:xfrm>
            <a:off x="533400" y="5715000"/>
            <a:ext cx="7543800" cy="829945"/>
          </a:xfrm>
          <a:prstGeom prst="rect">
            <a:avLst/>
          </a:prstGeom>
          <a:noFill/>
          <a:ln w="9525">
            <a:noFill/>
          </a:ln>
        </p:spPr>
        <p:txBody>
          <a:bodyPr>
            <a:spAutoFit/>
          </a:bodyPr>
          <a:lstStyle/>
          <a:p>
            <a:r>
              <a:rPr lang="en-US" altLang="x-none" sz="1600">
                <a:latin typeface="Times New Roman" panose="02020603050405020304" pitchFamily="18" charset="0"/>
                <a:cs typeface="Times New Roman" panose="02020603050405020304" pitchFamily="18" charset="0"/>
              </a:rPr>
              <a:t>COASTOX UN  - Tsunami maximum heights (m) in the water domain corresponded to tsunami source models [</a:t>
            </a:r>
            <a:r>
              <a:rPr lang="en-US" altLang="x-none" sz="1600" b="1">
                <a:latin typeface="Times New Roman" panose="02020603050405020304" pitchFamily="18" charset="0"/>
                <a:cs typeface="Times New Roman" panose="02020603050405020304" pitchFamily="18" charset="0"/>
              </a:rPr>
              <a:t>Fuji et al., 2011</a:t>
            </a:r>
            <a:r>
              <a:rPr lang="en-US" altLang="x-none" sz="1600">
                <a:latin typeface="Times New Roman" panose="02020603050405020304" pitchFamily="18" charset="0"/>
                <a:cs typeface="Times New Roman" panose="02020603050405020304" pitchFamily="18" charset="0"/>
              </a:rPr>
              <a:t>] (left panel) and [</a:t>
            </a:r>
            <a:r>
              <a:rPr lang="en-US" altLang="x-none" sz="1600" b="1" err="1">
                <a:latin typeface="Times New Roman" panose="02020603050405020304" pitchFamily="18" charset="0"/>
                <a:cs typeface="Times New Roman" panose="02020603050405020304" pitchFamily="18" charset="0"/>
              </a:rPr>
              <a:t>Muhari</a:t>
            </a:r>
            <a:r>
              <a:rPr lang="en-US" altLang="x-none" sz="1600" b="1">
                <a:latin typeface="Times New Roman" panose="02020603050405020304" pitchFamily="18" charset="0"/>
                <a:cs typeface="Times New Roman" panose="02020603050405020304" pitchFamily="18" charset="0"/>
              </a:rPr>
              <a:t> et al., 2012]</a:t>
            </a:r>
            <a:r>
              <a:rPr lang="en-US" altLang="x-none" sz="1600">
                <a:latin typeface="Times New Roman" panose="02020603050405020304" pitchFamily="18" charset="0"/>
                <a:cs typeface="Times New Roman" panose="02020603050405020304" pitchFamily="18" charset="0"/>
              </a:rPr>
              <a:t> (right panel).</a:t>
            </a:r>
            <a:endParaRPr sz="1600">
              <a:latin typeface="Times New Roman" panose="02020603050405020304" pitchFamily="18" charset="0"/>
            </a:endParaRPr>
          </a:p>
        </p:txBody>
      </p:sp>
      <p:sp>
        <p:nvSpPr>
          <p:cNvPr id="28678" name="Rectangle 1035"/>
          <p:cNvSpPr/>
          <p:nvPr/>
        </p:nvSpPr>
        <p:spPr>
          <a:xfrm>
            <a:off x="0" y="3529013"/>
            <a:ext cx="9144000" cy="609600"/>
          </a:xfrm>
          <a:prstGeom prst="rect">
            <a:avLst/>
          </a:prstGeom>
          <a:noFill/>
          <a:ln w="9525">
            <a:noFill/>
          </a:ln>
        </p:spPr>
        <p:txBody>
          <a:bodyPr>
            <a:spAutoFit/>
          </a:bodyPr>
          <a:lstStyle/>
          <a:p>
            <a:pPr>
              <a:spcBef>
                <a:spcPct val="50000"/>
              </a:spcBef>
            </a:pPr>
            <a:r>
              <a:rPr lang="en-US" altLang="x-none" sz="1000" b="1">
                <a:latin typeface="Times New Roman" panose="02020603050405020304" pitchFamily="18" charset="0"/>
                <a:cs typeface="Times New Roman" panose="02020603050405020304" pitchFamily="18" charset="0"/>
              </a:rPr>
              <a:t> </a:t>
            </a:r>
            <a:endParaRPr sz="1200">
              <a:latin typeface="Times New Roman" panose="02020603050405020304" pitchFamily="18" charset="0"/>
              <a:cs typeface="Times New Roman" panose="02020603050405020304" pitchFamily="18" charset="0"/>
            </a:endParaRPr>
          </a:p>
          <a:p>
            <a:pPr eaLnBrk="0" hangingPunct="0"/>
            <a:endParaRPr>
              <a:latin typeface="Times New Roman" panose="02020603050405020304" pitchFamily="18" charset="0"/>
            </a:endParaRPr>
          </a:p>
        </p:txBody>
      </p:sp>
      <p:pic>
        <p:nvPicPr>
          <p:cNvPr id="28679" name="Picture 9"/>
          <p:cNvPicPr>
            <a:picLocks noChangeAspect="1"/>
          </p:cNvPicPr>
          <p:nvPr/>
        </p:nvPicPr>
        <p:blipFill>
          <a:blip r:embed="rId3"/>
          <a:stretch>
            <a:fillRect/>
          </a:stretch>
        </p:blipFill>
        <p:spPr>
          <a:xfrm>
            <a:off x="323850" y="1196975"/>
            <a:ext cx="3808413" cy="4248150"/>
          </a:xfrm>
          <a:prstGeom prst="rect">
            <a:avLst/>
          </a:prstGeom>
          <a:noFill/>
          <a:ln w="9525">
            <a:noFill/>
          </a:ln>
        </p:spPr>
      </p:pic>
      <p:pic>
        <p:nvPicPr>
          <p:cNvPr id="28680" name="Picture 10"/>
          <p:cNvPicPr>
            <a:picLocks noChangeAspect="1"/>
          </p:cNvPicPr>
          <p:nvPr/>
        </p:nvPicPr>
        <p:blipFill>
          <a:blip r:embed="rId4"/>
          <a:stretch>
            <a:fillRect/>
          </a:stretch>
        </p:blipFill>
        <p:spPr>
          <a:xfrm>
            <a:off x="4427538" y="1196975"/>
            <a:ext cx="4032250" cy="4248150"/>
          </a:xfrm>
          <a:prstGeom prst="rect">
            <a:avLst/>
          </a:prstGeom>
          <a:noFill/>
          <a:ln w="9525">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stretch>
            <a:fillRect/>
          </a:stretch>
        </p:blipFill>
        <p:spPr>
          <a:xfrm>
            <a:off x="609600" y="228600"/>
            <a:ext cx="7772400" cy="5181600"/>
          </a:xfrm>
          <a:prstGeom prst="rect">
            <a:avLst/>
          </a:prstGeom>
          <a:noFill/>
          <a:ln w="9525">
            <a:noFill/>
          </a:ln>
        </p:spPr>
      </p:pic>
      <p:sp>
        <p:nvSpPr>
          <p:cNvPr id="29699" name="Rectangle 4"/>
          <p:cNvSpPr/>
          <p:nvPr/>
        </p:nvSpPr>
        <p:spPr>
          <a:xfrm>
            <a:off x="762000" y="5791200"/>
            <a:ext cx="5638800" cy="366713"/>
          </a:xfrm>
          <a:prstGeom prst="rect">
            <a:avLst/>
          </a:prstGeom>
          <a:noFill/>
          <a:ln w="9525">
            <a:noFill/>
          </a:ln>
        </p:spPr>
        <p:txBody>
          <a:bodyPr>
            <a:spAutoFit/>
          </a:bodyPr>
          <a:lstStyle/>
          <a:p>
            <a:r>
              <a:rPr lang="en-US" altLang="x-none" sz="1800" b="1">
                <a:latin typeface="Times New Roman" panose="02020603050405020304" pitchFamily="18" charset="0"/>
                <a:ea typeface="Arial Unicode MS" pitchFamily="34" charset="-128"/>
              </a:rPr>
              <a:t> </a:t>
            </a:r>
            <a:r>
              <a:rPr lang="en-US" altLang="x-none" sz="1600">
                <a:latin typeface="Times New Roman" panose="02020603050405020304" pitchFamily="18" charset="0"/>
                <a:ea typeface="Arial Unicode MS" pitchFamily="34" charset="-128"/>
              </a:rPr>
              <a:t>Sendai bay tide gauges locations </a:t>
            </a:r>
            <a:r>
              <a:rPr lang="en-US" altLang="x-none" sz="1600" b="1">
                <a:latin typeface="Times New Roman" panose="02020603050405020304" pitchFamily="18" charset="0"/>
                <a:cs typeface="Times New Roman" panose="02020603050405020304" pitchFamily="18" charset="0"/>
              </a:rPr>
              <a:t>[</a:t>
            </a:r>
            <a:r>
              <a:rPr lang="en-US" altLang="x-none" sz="1600" b="1" err="1">
                <a:latin typeface="Times New Roman" panose="02020603050405020304" pitchFamily="18" charset="0"/>
                <a:cs typeface="Times New Roman" panose="02020603050405020304" pitchFamily="18" charset="0"/>
              </a:rPr>
              <a:t>Muhari</a:t>
            </a:r>
            <a:r>
              <a:rPr lang="en-US" altLang="x-none" sz="1600" b="1">
                <a:latin typeface="Times New Roman" panose="02020603050405020304" pitchFamily="18" charset="0"/>
                <a:cs typeface="Times New Roman" panose="02020603050405020304" pitchFamily="18" charset="0"/>
              </a:rPr>
              <a:t> et al., 2012]</a:t>
            </a:r>
            <a:r>
              <a:rPr sz="1600" b="1">
                <a:latin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456933" y="6165175"/>
            <a:ext cx="8229600" cy="548680"/>
          </a:xfrm>
          <a:prstGeom prst="rect">
            <a:avLst/>
          </a:prstGeom>
          <a:noFill/>
          <a:ln w="9525">
            <a:noFill/>
          </a:ln>
        </p:spPr>
        <p:txBody>
          <a:bodyPr>
            <a:normAutofit fontScale="5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b="1" dirty="0" smtClean="0"/>
              <a:t>Sendai Bay. Modeled objects, Great Tohoku Earthquake 2011  epicenter, and model grid  boundary (red)</a:t>
            </a:r>
            <a:endParaRPr lang="ru-RU" b="1" dirty="0"/>
          </a:p>
        </p:txBody>
      </p:sp>
      <p:sp>
        <p:nvSpPr>
          <p:cNvPr id="2" name="Объект 1"/>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0"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7"/>
          <p:cNvSpPr/>
          <p:nvPr/>
        </p:nvSpPr>
        <p:spPr>
          <a:xfrm>
            <a:off x="2857500" y="21637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2531" name="Rectangle 1029"/>
          <p:cNvSpPr/>
          <p:nvPr/>
        </p:nvSpPr>
        <p:spPr>
          <a:xfrm>
            <a:off x="3714750" y="24431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2532" name="Rectangle 1031"/>
          <p:cNvSpPr/>
          <p:nvPr/>
        </p:nvSpPr>
        <p:spPr>
          <a:xfrm>
            <a:off x="0" y="5562600"/>
            <a:ext cx="8839200" cy="584200"/>
          </a:xfrm>
          <a:prstGeom prst="rect">
            <a:avLst/>
          </a:prstGeom>
          <a:noFill/>
          <a:ln w="9525">
            <a:noFill/>
          </a:ln>
        </p:spPr>
        <p:txBody>
          <a:bodyPr>
            <a:spAutoFit/>
          </a:bodyPr>
          <a:lstStyle/>
          <a:p>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 </a:t>
            </a:r>
            <a:r>
              <a:rPr lang="en-US" altLang="x-none" sz="16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(blue solid line). </a:t>
            </a:r>
            <a:endParaRPr sz="1600">
              <a:latin typeface="Times New Roman" panose="02020603050405020304" pitchFamily="18" charset="0"/>
            </a:endParaRPr>
          </a:p>
        </p:txBody>
      </p:sp>
      <p:pic>
        <p:nvPicPr>
          <p:cNvPr id="22533" name="Picture 6"/>
          <p:cNvPicPr>
            <a:picLocks noChangeAspect="1"/>
          </p:cNvPicPr>
          <p:nvPr/>
        </p:nvPicPr>
        <p:blipFill>
          <a:blip r:embed="rId3"/>
          <a:stretch>
            <a:fillRect/>
          </a:stretch>
        </p:blipFill>
        <p:spPr>
          <a:xfrm>
            <a:off x="1127125" y="115888"/>
            <a:ext cx="5961063" cy="5237162"/>
          </a:xfrm>
          <a:prstGeom prst="rect">
            <a:avLst/>
          </a:prstGeom>
          <a:noFill/>
          <a:ln w="9525">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p:nvPr/>
        </p:nvSpPr>
        <p:spPr>
          <a:xfrm>
            <a:off x="2343150" y="2008188"/>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3555" name="Rectangle 5"/>
          <p:cNvSpPr/>
          <p:nvPr/>
        </p:nvSpPr>
        <p:spPr>
          <a:xfrm>
            <a:off x="3497263" y="24622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3556" name="Rectangle 8"/>
          <p:cNvSpPr/>
          <p:nvPr/>
        </p:nvSpPr>
        <p:spPr>
          <a:xfrm>
            <a:off x="0" y="5410200"/>
            <a:ext cx="8763000" cy="830263"/>
          </a:xfrm>
          <a:prstGeom prst="rect">
            <a:avLst/>
          </a:prstGeom>
          <a:noFill/>
          <a:ln w="9525">
            <a:noFill/>
          </a:ln>
        </p:spPr>
        <p:txBody>
          <a:bodyPr>
            <a:spAutoFit/>
          </a:bodyPr>
          <a:lstStyle/>
          <a:p>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 </a:t>
            </a:r>
            <a:r>
              <a:rPr lang="en-US" altLang="x-none" sz="16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(blue solid line). </a:t>
            </a:r>
            <a:endParaRPr sz="1600">
              <a:latin typeface="Times New Roman" panose="02020603050405020304" pitchFamily="18" charset="0"/>
              <a:cs typeface="Times New Roman" panose="02020603050405020304" pitchFamily="18" charset="0"/>
            </a:endParaRPr>
          </a:p>
          <a:p>
            <a:pPr eaLnBrk="0" hangingPunct="0"/>
            <a:r>
              <a:rPr lang="en-US" altLang="x-none" sz="1600" b="1">
                <a:solidFill>
                  <a:srgbClr val="000000"/>
                </a:solidFill>
                <a:latin typeface="Times New Roman" panose="02020603050405020304" pitchFamily="18" charset="0"/>
                <a:cs typeface="Times New Roman" panose="02020603050405020304" pitchFamily="18" charset="0"/>
              </a:rPr>
              <a:t>TUNAMI-N2</a:t>
            </a:r>
            <a:r>
              <a:rPr lang="en-US" altLang="x-none" sz="1600">
                <a:solidFill>
                  <a:srgbClr val="000000"/>
                </a:solidFill>
                <a:latin typeface="Times New Roman" panose="02020603050405020304" pitchFamily="18" charset="0"/>
                <a:cs typeface="Times New Roman" panose="02020603050405020304" pitchFamily="18" charset="0"/>
              </a:rPr>
              <a:t> simulated results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are denoted by green solid line.</a:t>
            </a:r>
            <a:endParaRPr sz="1600">
              <a:latin typeface="Times New Roman" panose="02020603050405020304" pitchFamily="18" charset="0"/>
            </a:endParaRPr>
          </a:p>
        </p:txBody>
      </p:sp>
      <p:sp>
        <p:nvSpPr>
          <p:cNvPr id="23557" name="Rectangle 9"/>
          <p:cNvSpPr/>
          <p:nvPr/>
        </p:nvSpPr>
        <p:spPr>
          <a:xfrm>
            <a:off x="0" y="3581400"/>
            <a:ext cx="9144000" cy="609600"/>
          </a:xfrm>
          <a:prstGeom prst="rect">
            <a:avLst/>
          </a:prstGeom>
          <a:noFill/>
          <a:ln w="9525">
            <a:noFill/>
          </a:ln>
        </p:spPr>
        <p:txBody>
          <a:bodyPr>
            <a:spAutoFit/>
          </a:bodyPr>
          <a:lstStyle/>
          <a:p>
            <a:pPr>
              <a:spcBef>
                <a:spcPct val="50000"/>
              </a:spcBef>
            </a:pPr>
            <a:r>
              <a:rPr lang="en-US" altLang="x-none" sz="1000" b="1">
                <a:latin typeface="Times New Roman" panose="02020603050405020304" pitchFamily="18" charset="0"/>
                <a:cs typeface="Times New Roman" panose="02020603050405020304" pitchFamily="18" charset="0"/>
              </a:rPr>
              <a:t> </a:t>
            </a:r>
            <a:endParaRPr sz="1200">
              <a:latin typeface="Times New Roman" panose="02020603050405020304" pitchFamily="18" charset="0"/>
              <a:cs typeface="Times New Roman" panose="02020603050405020304" pitchFamily="18" charset="0"/>
            </a:endParaRPr>
          </a:p>
          <a:p>
            <a:pPr eaLnBrk="0" hangingPunct="0"/>
            <a:endParaRPr>
              <a:latin typeface="Times New Roman" panose="02020603050405020304" pitchFamily="18" charset="0"/>
            </a:endParaRPr>
          </a:p>
        </p:txBody>
      </p:sp>
      <p:pic>
        <p:nvPicPr>
          <p:cNvPr id="23558" name="Picture 8"/>
          <p:cNvPicPr>
            <a:picLocks noChangeAspect="1"/>
          </p:cNvPicPr>
          <p:nvPr/>
        </p:nvPicPr>
        <p:blipFill>
          <a:blip r:embed="rId3"/>
          <a:stretch>
            <a:fillRect/>
          </a:stretch>
        </p:blipFill>
        <p:spPr>
          <a:xfrm>
            <a:off x="827088" y="188913"/>
            <a:ext cx="7129462" cy="5000625"/>
          </a:xfrm>
          <a:prstGeom prst="rect">
            <a:avLst/>
          </a:prstGeom>
          <a:noFill/>
          <a:ln w="9525">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p:nvPr/>
        </p:nvSpPr>
        <p:spPr>
          <a:xfrm>
            <a:off x="2282825" y="20574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4579" name="Rectangle 5"/>
          <p:cNvSpPr/>
          <p:nvPr/>
        </p:nvSpPr>
        <p:spPr>
          <a:xfrm>
            <a:off x="3673475" y="24622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4580" name="Rectangle 6"/>
          <p:cNvSpPr/>
          <p:nvPr/>
        </p:nvSpPr>
        <p:spPr>
          <a:xfrm>
            <a:off x="228600" y="5486400"/>
            <a:ext cx="8915400" cy="830263"/>
          </a:xfrm>
          <a:prstGeom prst="rect">
            <a:avLst/>
          </a:prstGeom>
          <a:noFill/>
          <a:ln w="9525">
            <a:noFill/>
          </a:ln>
        </p:spPr>
        <p:txBody>
          <a:bodyPr>
            <a:spAutoFit/>
          </a:bodyPr>
          <a:lstStyle/>
          <a:p>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 </a:t>
            </a:r>
            <a:r>
              <a:rPr lang="en-US" altLang="x-none" sz="16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(blue solid line). </a:t>
            </a:r>
            <a:endParaRPr sz="1600">
              <a:latin typeface="Times New Roman" panose="02020603050405020304" pitchFamily="18" charset="0"/>
              <a:cs typeface="Times New Roman" panose="02020603050405020304" pitchFamily="18" charset="0"/>
            </a:endParaRPr>
          </a:p>
          <a:p>
            <a:pPr eaLnBrk="0" hangingPunct="0"/>
            <a:r>
              <a:rPr lang="en-US" altLang="x-none" sz="1600" b="1">
                <a:solidFill>
                  <a:srgbClr val="000000"/>
                </a:solidFill>
                <a:latin typeface="Times New Roman" panose="02020603050405020304" pitchFamily="18" charset="0"/>
                <a:cs typeface="Times New Roman" panose="02020603050405020304" pitchFamily="18" charset="0"/>
              </a:rPr>
              <a:t>TUNAMI-N2 </a:t>
            </a:r>
            <a:r>
              <a:rPr lang="en-US" altLang="x-none" sz="1600">
                <a:solidFill>
                  <a:srgbClr val="000000"/>
                </a:solidFill>
                <a:latin typeface="Times New Roman" panose="02020603050405020304" pitchFamily="18" charset="0"/>
                <a:cs typeface="Times New Roman" panose="02020603050405020304" pitchFamily="18" charset="0"/>
              </a:rPr>
              <a:t>simulated results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are denoted by green solid line.</a:t>
            </a:r>
            <a:endParaRPr sz="1600">
              <a:solidFill>
                <a:srgbClr val="000000"/>
              </a:solidFill>
              <a:latin typeface="Times New Roman" panose="02020603050405020304" pitchFamily="18" charset="0"/>
              <a:ea typeface="Times New Roman" panose="02020603050405020304" pitchFamily="18" charset="0"/>
            </a:endParaRPr>
          </a:p>
        </p:txBody>
      </p:sp>
      <p:pic>
        <p:nvPicPr>
          <p:cNvPr id="24581" name="Picture 6"/>
          <p:cNvPicPr>
            <a:picLocks noChangeAspect="1"/>
          </p:cNvPicPr>
          <p:nvPr/>
        </p:nvPicPr>
        <p:blipFill>
          <a:blip r:embed="rId3"/>
          <a:stretch>
            <a:fillRect/>
          </a:stretch>
        </p:blipFill>
        <p:spPr>
          <a:xfrm>
            <a:off x="1116013" y="188913"/>
            <a:ext cx="7200900" cy="5000625"/>
          </a:xfrm>
          <a:prstGeom prst="rect">
            <a:avLst/>
          </a:prstGeom>
          <a:noFill/>
          <a:ln w="9525">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p:nvPr/>
        </p:nvSpPr>
        <p:spPr>
          <a:xfrm>
            <a:off x="2343150" y="232886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5603" name="Rectangle 5"/>
          <p:cNvSpPr/>
          <p:nvPr/>
        </p:nvSpPr>
        <p:spPr>
          <a:xfrm>
            <a:off x="3714750" y="24765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5604" name="Rectangle 6"/>
          <p:cNvSpPr/>
          <p:nvPr/>
        </p:nvSpPr>
        <p:spPr>
          <a:xfrm>
            <a:off x="0" y="5589588"/>
            <a:ext cx="8915400" cy="830262"/>
          </a:xfrm>
          <a:prstGeom prst="rect">
            <a:avLst/>
          </a:prstGeom>
          <a:noFill/>
          <a:ln w="9525">
            <a:noFill/>
          </a:ln>
        </p:spPr>
        <p:txBody>
          <a:bodyPr>
            <a:spAutoFit/>
          </a:bodyPr>
          <a:lstStyle/>
          <a:p>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 </a:t>
            </a:r>
            <a:r>
              <a:rPr lang="en-US" altLang="x-none" sz="16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(blue solid line). </a:t>
            </a:r>
            <a:endParaRPr sz="1600">
              <a:latin typeface="Times New Roman" panose="02020603050405020304" pitchFamily="18" charset="0"/>
              <a:cs typeface="Times New Roman" panose="02020603050405020304" pitchFamily="18" charset="0"/>
            </a:endParaRPr>
          </a:p>
          <a:p>
            <a:pPr eaLnBrk="0" hangingPunct="0"/>
            <a:r>
              <a:rPr lang="en-US" altLang="x-none" sz="1600" b="1">
                <a:solidFill>
                  <a:srgbClr val="000000"/>
                </a:solidFill>
                <a:latin typeface="Times New Roman" panose="02020603050405020304" pitchFamily="18" charset="0"/>
                <a:cs typeface="Times New Roman" panose="02020603050405020304" pitchFamily="18" charset="0"/>
              </a:rPr>
              <a:t>TUNAMI-N2 </a:t>
            </a:r>
            <a:r>
              <a:rPr lang="en-US" altLang="x-none" sz="1600">
                <a:solidFill>
                  <a:srgbClr val="000000"/>
                </a:solidFill>
                <a:latin typeface="Times New Roman" panose="02020603050405020304" pitchFamily="18" charset="0"/>
                <a:cs typeface="Times New Roman" panose="02020603050405020304" pitchFamily="18" charset="0"/>
              </a:rPr>
              <a:t>simulated results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are denoted by green solid line.</a:t>
            </a:r>
            <a:endParaRPr sz="1600">
              <a:solidFill>
                <a:srgbClr val="000000"/>
              </a:solidFill>
              <a:latin typeface="Times New Roman" panose="02020603050405020304" pitchFamily="18" charset="0"/>
              <a:ea typeface="Times New Roman" panose="02020603050405020304" pitchFamily="18" charset="0"/>
            </a:endParaRPr>
          </a:p>
        </p:txBody>
      </p:sp>
      <p:pic>
        <p:nvPicPr>
          <p:cNvPr id="25605" name="Picture 7"/>
          <p:cNvPicPr>
            <a:picLocks noChangeAspect="1"/>
          </p:cNvPicPr>
          <p:nvPr/>
        </p:nvPicPr>
        <p:blipFill>
          <a:blip r:embed="rId3"/>
          <a:stretch>
            <a:fillRect/>
          </a:stretch>
        </p:blipFill>
        <p:spPr>
          <a:xfrm>
            <a:off x="928688" y="260350"/>
            <a:ext cx="7058025" cy="5000625"/>
          </a:xfrm>
          <a:prstGeom prst="rect">
            <a:avLst/>
          </a:prstGeom>
          <a:noFill/>
          <a:ln w="9525">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p:nvPr/>
        </p:nvSpPr>
        <p:spPr>
          <a:xfrm>
            <a:off x="2290763" y="22098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6627" name="Rectangle 5"/>
          <p:cNvSpPr/>
          <p:nvPr/>
        </p:nvSpPr>
        <p:spPr>
          <a:xfrm>
            <a:off x="3429000" y="24765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6628" name="Rectangle 6"/>
          <p:cNvSpPr/>
          <p:nvPr/>
        </p:nvSpPr>
        <p:spPr>
          <a:xfrm>
            <a:off x="0" y="5562600"/>
            <a:ext cx="8839200" cy="738188"/>
          </a:xfrm>
          <a:prstGeom prst="rect">
            <a:avLst/>
          </a:prstGeom>
          <a:noFill/>
          <a:ln w="9525">
            <a:noFill/>
          </a:ln>
        </p:spPr>
        <p:txBody>
          <a:bodyPr>
            <a:spAutoFit/>
          </a:bodyPr>
          <a:lstStyle/>
          <a:p>
            <a:r>
              <a:rPr lang="en-US" altLang="x-none" sz="1400">
                <a:solidFill>
                  <a:srgbClr val="000000"/>
                </a:solidFill>
                <a:latin typeface="Times New Roman" panose="02020603050405020304" pitchFamily="18" charset="0"/>
                <a:cs typeface="Times New Roman" panose="02020603050405020304" pitchFamily="18" charset="0"/>
              </a:rPr>
              <a:t>Tsunami heights simulated by </a:t>
            </a:r>
            <a:r>
              <a:rPr lang="en-US" altLang="x-none" sz="1400" b="1">
                <a:solidFill>
                  <a:srgbClr val="000000"/>
                </a:solidFill>
                <a:latin typeface="Times New Roman" panose="02020603050405020304" pitchFamily="18" charset="0"/>
                <a:cs typeface="Times New Roman" panose="02020603050405020304" pitchFamily="18" charset="0"/>
              </a:rPr>
              <a:t>COASTOX-UN </a:t>
            </a:r>
            <a:r>
              <a:rPr lang="en-US" altLang="x-none" sz="14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400" b="1">
                <a:solidFill>
                  <a:srgbClr val="000000"/>
                </a:solidFill>
                <a:latin typeface="Times New Roman" panose="02020603050405020304" pitchFamily="18" charset="0"/>
                <a:cs typeface="Times New Roman" panose="02020603050405020304" pitchFamily="18" charset="0"/>
              </a:rPr>
              <a:t>Fuji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 2011</a:t>
            </a:r>
            <a:r>
              <a:rPr lang="en-US" altLang="x-none" sz="1400">
                <a:solidFill>
                  <a:srgbClr val="000000"/>
                </a:solidFill>
                <a:latin typeface="Times New Roman" panose="02020603050405020304" pitchFamily="18" charset="0"/>
                <a:cs typeface="Times New Roman" panose="02020603050405020304" pitchFamily="18" charset="0"/>
              </a:rPr>
              <a:t>] (grey line) and [</a:t>
            </a:r>
            <a:r>
              <a:rPr lang="en-US" altLang="x-none" sz="1400" b="1" err="1">
                <a:solidFill>
                  <a:srgbClr val="000000"/>
                </a:solidFill>
                <a:latin typeface="Times New Roman" panose="02020603050405020304" pitchFamily="18" charset="0"/>
                <a:cs typeface="Times New Roman" panose="02020603050405020304" pitchFamily="18" charset="0"/>
              </a:rPr>
              <a:t>Muhari</a:t>
            </a:r>
            <a:r>
              <a:rPr lang="en-US" altLang="x-none" sz="1400" b="1">
                <a:solidFill>
                  <a:srgbClr val="000000"/>
                </a:solidFill>
                <a:latin typeface="Times New Roman" panose="02020603050405020304" pitchFamily="18" charset="0"/>
                <a:cs typeface="Times New Roman" panose="02020603050405020304" pitchFamily="18" charset="0"/>
              </a:rPr>
              <a:t>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2012</a:t>
            </a:r>
            <a:r>
              <a:rPr lang="en-US" altLang="x-none" sz="1400">
                <a:solidFill>
                  <a:srgbClr val="000000"/>
                </a:solidFill>
                <a:latin typeface="Times New Roman" panose="02020603050405020304" pitchFamily="18" charset="0"/>
                <a:cs typeface="Times New Roman" panose="02020603050405020304" pitchFamily="18" charset="0"/>
              </a:rPr>
              <a:t>] (blue solid line). </a:t>
            </a:r>
            <a:endParaRPr sz="1400">
              <a:latin typeface="Times New Roman" panose="02020603050405020304" pitchFamily="18" charset="0"/>
              <a:cs typeface="Times New Roman" panose="02020603050405020304" pitchFamily="18" charset="0"/>
            </a:endParaRPr>
          </a:p>
          <a:p>
            <a:pPr eaLnBrk="0" hangingPunct="0"/>
            <a:r>
              <a:rPr lang="en-US" altLang="x-none" sz="1400" b="1">
                <a:solidFill>
                  <a:srgbClr val="000000"/>
                </a:solidFill>
                <a:latin typeface="Times New Roman" panose="02020603050405020304" pitchFamily="18" charset="0"/>
                <a:cs typeface="Times New Roman" panose="02020603050405020304" pitchFamily="18" charset="0"/>
              </a:rPr>
              <a:t>TUNAMI-N2</a:t>
            </a:r>
            <a:r>
              <a:rPr lang="en-US" altLang="x-none" sz="1400">
                <a:solidFill>
                  <a:srgbClr val="000000"/>
                </a:solidFill>
                <a:latin typeface="Times New Roman" panose="02020603050405020304" pitchFamily="18" charset="0"/>
                <a:cs typeface="Times New Roman" panose="02020603050405020304" pitchFamily="18" charset="0"/>
              </a:rPr>
              <a:t> simulated results [</a:t>
            </a:r>
            <a:r>
              <a:rPr lang="en-US" altLang="x-none" sz="1400" b="1" err="1">
                <a:solidFill>
                  <a:srgbClr val="000000"/>
                </a:solidFill>
                <a:latin typeface="Times New Roman" panose="02020603050405020304" pitchFamily="18" charset="0"/>
                <a:cs typeface="Times New Roman" panose="02020603050405020304" pitchFamily="18" charset="0"/>
              </a:rPr>
              <a:t>Muhari</a:t>
            </a:r>
            <a:r>
              <a:rPr lang="en-US" altLang="x-none" sz="1400" b="1">
                <a:solidFill>
                  <a:srgbClr val="000000"/>
                </a:solidFill>
                <a:latin typeface="Times New Roman" panose="02020603050405020304" pitchFamily="18" charset="0"/>
                <a:cs typeface="Times New Roman" panose="02020603050405020304" pitchFamily="18" charset="0"/>
              </a:rPr>
              <a:t>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2012</a:t>
            </a:r>
            <a:r>
              <a:rPr lang="en-US" altLang="x-none" sz="1400">
                <a:solidFill>
                  <a:srgbClr val="000000"/>
                </a:solidFill>
                <a:latin typeface="Times New Roman" panose="02020603050405020304" pitchFamily="18" charset="0"/>
                <a:cs typeface="Times New Roman" panose="02020603050405020304" pitchFamily="18" charset="0"/>
              </a:rPr>
              <a:t>] are denoted by green solid line.</a:t>
            </a:r>
            <a:endParaRPr sz="1400">
              <a:solidFill>
                <a:srgbClr val="000000"/>
              </a:solidFill>
              <a:latin typeface="Times New Roman" panose="02020603050405020304" pitchFamily="18" charset="0"/>
              <a:ea typeface="Times New Roman" panose="02020603050405020304" pitchFamily="18" charset="0"/>
            </a:endParaRPr>
          </a:p>
        </p:txBody>
      </p:sp>
      <p:pic>
        <p:nvPicPr>
          <p:cNvPr id="26629" name="Picture 7"/>
          <p:cNvPicPr>
            <a:picLocks noChangeAspect="1"/>
          </p:cNvPicPr>
          <p:nvPr/>
        </p:nvPicPr>
        <p:blipFill>
          <a:blip r:embed="rId3"/>
          <a:stretch>
            <a:fillRect/>
          </a:stretch>
        </p:blipFill>
        <p:spPr>
          <a:xfrm>
            <a:off x="909638" y="333375"/>
            <a:ext cx="7345362" cy="5000625"/>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p:nvPr/>
        </p:nvSpPr>
        <p:spPr>
          <a:xfrm>
            <a:off x="2286000" y="222567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7651" name="Rectangle 5"/>
          <p:cNvSpPr/>
          <p:nvPr/>
        </p:nvSpPr>
        <p:spPr>
          <a:xfrm>
            <a:off x="3657600" y="2476500"/>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27652" name="Rectangle 6"/>
          <p:cNvSpPr/>
          <p:nvPr/>
        </p:nvSpPr>
        <p:spPr>
          <a:xfrm>
            <a:off x="0" y="5562600"/>
            <a:ext cx="8839200" cy="738188"/>
          </a:xfrm>
          <a:prstGeom prst="rect">
            <a:avLst/>
          </a:prstGeom>
          <a:noFill/>
          <a:ln w="9525">
            <a:noFill/>
          </a:ln>
        </p:spPr>
        <p:txBody>
          <a:bodyPr>
            <a:spAutoFit/>
          </a:bodyPr>
          <a:lstStyle/>
          <a:p>
            <a:r>
              <a:rPr lang="en-US" altLang="x-none" sz="1400">
                <a:solidFill>
                  <a:srgbClr val="000000"/>
                </a:solidFill>
                <a:latin typeface="Times New Roman" panose="02020603050405020304" pitchFamily="18" charset="0"/>
                <a:cs typeface="Times New Roman" panose="02020603050405020304" pitchFamily="18" charset="0"/>
              </a:rPr>
              <a:t>Tsunami heights simulated by </a:t>
            </a:r>
            <a:r>
              <a:rPr lang="en-US" altLang="x-none" sz="1400" b="1">
                <a:solidFill>
                  <a:srgbClr val="000000"/>
                </a:solidFill>
                <a:latin typeface="Times New Roman" panose="02020603050405020304" pitchFamily="18" charset="0"/>
                <a:cs typeface="Times New Roman" panose="02020603050405020304" pitchFamily="18" charset="0"/>
              </a:rPr>
              <a:t>COASTOX-UN </a:t>
            </a:r>
            <a:r>
              <a:rPr lang="en-US" altLang="x-none" sz="14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400" b="1">
                <a:solidFill>
                  <a:srgbClr val="000000"/>
                </a:solidFill>
                <a:latin typeface="Times New Roman" panose="02020603050405020304" pitchFamily="18" charset="0"/>
                <a:cs typeface="Times New Roman" panose="02020603050405020304" pitchFamily="18" charset="0"/>
              </a:rPr>
              <a:t>Fuji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 2011</a:t>
            </a:r>
            <a:r>
              <a:rPr lang="en-US" altLang="x-none" sz="1400">
                <a:solidFill>
                  <a:srgbClr val="000000"/>
                </a:solidFill>
                <a:latin typeface="Times New Roman" panose="02020603050405020304" pitchFamily="18" charset="0"/>
                <a:cs typeface="Times New Roman" panose="02020603050405020304" pitchFamily="18" charset="0"/>
              </a:rPr>
              <a:t>] (grey  line) and [</a:t>
            </a:r>
            <a:r>
              <a:rPr lang="en-US" altLang="x-none" sz="1400" b="1" err="1">
                <a:solidFill>
                  <a:srgbClr val="000000"/>
                </a:solidFill>
                <a:latin typeface="Times New Roman" panose="02020603050405020304" pitchFamily="18" charset="0"/>
                <a:cs typeface="Times New Roman" panose="02020603050405020304" pitchFamily="18" charset="0"/>
              </a:rPr>
              <a:t>Muhari</a:t>
            </a:r>
            <a:r>
              <a:rPr lang="en-US" altLang="x-none" sz="1400" b="1">
                <a:solidFill>
                  <a:srgbClr val="000000"/>
                </a:solidFill>
                <a:latin typeface="Times New Roman" panose="02020603050405020304" pitchFamily="18" charset="0"/>
                <a:cs typeface="Times New Roman" panose="02020603050405020304" pitchFamily="18" charset="0"/>
              </a:rPr>
              <a:t>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2012</a:t>
            </a:r>
            <a:r>
              <a:rPr lang="en-US" altLang="x-none" sz="1400">
                <a:solidFill>
                  <a:srgbClr val="000000"/>
                </a:solidFill>
                <a:latin typeface="Times New Roman" panose="02020603050405020304" pitchFamily="18" charset="0"/>
                <a:cs typeface="Times New Roman" panose="02020603050405020304" pitchFamily="18" charset="0"/>
              </a:rPr>
              <a:t>] (blue solid line). </a:t>
            </a:r>
            <a:endParaRPr sz="1400">
              <a:latin typeface="Times New Roman" panose="02020603050405020304" pitchFamily="18" charset="0"/>
              <a:cs typeface="Times New Roman" panose="02020603050405020304" pitchFamily="18" charset="0"/>
            </a:endParaRPr>
          </a:p>
          <a:p>
            <a:pPr eaLnBrk="0" hangingPunct="0"/>
            <a:r>
              <a:rPr lang="en-US" altLang="x-none" sz="1400" b="1">
                <a:solidFill>
                  <a:srgbClr val="000000"/>
                </a:solidFill>
                <a:latin typeface="Times New Roman" panose="02020603050405020304" pitchFamily="18" charset="0"/>
                <a:cs typeface="Times New Roman" panose="02020603050405020304" pitchFamily="18" charset="0"/>
              </a:rPr>
              <a:t>TUNAMI-N2</a:t>
            </a:r>
            <a:r>
              <a:rPr lang="en-US" altLang="x-none" sz="1400">
                <a:solidFill>
                  <a:srgbClr val="000000"/>
                </a:solidFill>
                <a:latin typeface="Times New Roman" panose="02020603050405020304" pitchFamily="18" charset="0"/>
                <a:cs typeface="Times New Roman" panose="02020603050405020304" pitchFamily="18" charset="0"/>
              </a:rPr>
              <a:t> simulated results [</a:t>
            </a:r>
            <a:r>
              <a:rPr lang="en-US" altLang="x-none" sz="1400" b="1" err="1">
                <a:solidFill>
                  <a:srgbClr val="000000"/>
                </a:solidFill>
                <a:latin typeface="Times New Roman" panose="02020603050405020304" pitchFamily="18" charset="0"/>
                <a:cs typeface="Times New Roman" panose="02020603050405020304" pitchFamily="18" charset="0"/>
              </a:rPr>
              <a:t>Muhari</a:t>
            </a:r>
            <a:r>
              <a:rPr lang="en-US" altLang="x-none" sz="1400" b="1">
                <a:solidFill>
                  <a:srgbClr val="000000"/>
                </a:solidFill>
                <a:latin typeface="Times New Roman" panose="02020603050405020304" pitchFamily="18" charset="0"/>
                <a:cs typeface="Times New Roman" panose="02020603050405020304" pitchFamily="18" charset="0"/>
              </a:rPr>
              <a:t> </a:t>
            </a:r>
            <a:r>
              <a:rPr lang="en-US" altLang="x-none" sz="1400" b="1">
                <a:latin typeface="Times New Roman" panose="02020603050405020304" pitchFamily="18" charset="0"/>
                <a:cs typeface="Times New Roman" panose="02020603050405020304" pitchFamily="18" charset="0"/>
              </a:rPr>
              <a:t>et al.</a:t>
            </a:r>
            <a:r>
              <a:rPr lang="en-US" altLang="x-none" sz="1400" b="1">
                <a:solidFill>
                  <a:srgbClr val="000000"/>
                </a:solidFill>
                <a:latin typeface="Times New Roman" panose="02020603050405020304" pitchFamily="18" charset="0"/>
                <a:cs typeface="Times New Roman" panose="02020603050405020304" pitchFamily="18" charset="0"/>
              </a:rPr>
              <a:t>2012</a:t>
            </a:r>
            <a:r>
              <a:rPr lang="en-US" altLang="x-none" sz="1400">
                <a:solidFill>
                  <a:srgbClr val="000000"/>
                </a:solidFill>
                <a:latin typeface="Times New Roman" panose="02020603050405020304" pitchFamily="18" charset="0"/>
                <a:cs typeface="Times New Roman" panose="02020603050405020304" pitchFamily="18" charset="0"/>
              </a:rPr>
              <a:t>] are denoted by green solid line.</a:t>
            </a:r>
            <a:endParaRPr sz="1400">
              <a:solidFill>
                <a:srgbClr val="000000"/>
              </a:solidFill>
              <a:latin typeface="Times New Roman" panose="02020603050405020304" pitchFamily="18" charset="0"/>
              <a:ea typeface="Times New Roman" panose="02020603050405020304" pitchFamily="18" charset="0"/>
            </a:endParaRPr>
          </a:p>
        </p:txBody>
      </p:sp>
      <p:pic>
        <p:nvPicPr>
          <p:cNvPr id="27653" name="Picture 6"/>
          <p:cNvPicPr>
            <a:picLocks noChangeAspect="1"/>
          </p:cNvPicPr>
          <p:nvPr/>
        </p:nvPicPr>
        <p:blipFill>
          <a:blip r:embed="rId3"/>
          <a:stretch>
            <a:fillRect/>
          </a:stretch>
        </p:blipFill>
        <p:spPr>
          <a:xfrm>
            <a:off x="1042988" y="260350"/>
            <a:ext cx="7186612" cy="5000625"/>
          </a:xfrm>
          <a:prstGeom prst="rect">
            <a:avLst/>
          </a:prstGeom>
          <a:noFill/>
          <a:ln w="9525">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p:nvPr/>
        </p:nvSpPr>
        <p:spPr>
          <a:xfrm>
            <a:off x="3829050" y="2359025"/>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30723" name="Rectangle 6"/>
          <p:cNvSpPr/>
          <p:nvPr/>
        </p:nvSpPr>
        <p:spPr>
          <a:xfrm>
            <a:off x="228600" y="5486400"/>
            <a:ext cx="8763000" cy="1200150"/>
          </a:xfrm>
          <a:prstGeom prst="rect">
            <a:avLst/>
          </a:prstGeom>
          <a:noFill/>
          <a:ln w="9525">
            <a:noFill/>
          </a:ln>
        </p:spPr>
        <p:txBody>
          <a:bodyPr>
            <a:spAutoFit/>
          </a:bodyPr>
          <a:lstStyle/>
          <a:p>
            <a:pPr>
              <a:spcBef>
                <a:spcPct val="50000"/>
              </a:spcBef>
            </a:pPr>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 </a:t>
            </a:r>
            <a:r>
              <a:rPr lang="en-US" altLang="x-none" sz="16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(blue solid line). </a:t>
            </a:r>
            <a:endParaRPr sz="1600">
              <a:latin typeface="Times New Roman" panose="02020603050405020304" pitchFamily="18" charset="0"/>
              <a:cs typeface="Times New Roman" panose="02020603050405020304" pitchFamily="18" charset="0"/>
            </a:endParaRPr>
          </a:p>
          <a:p>
            <a:pPr eaLnBrk="0" hangingPunct="0">
              <a:spcBef>
                <a:spcPct val="50000"/>
              </a:spcBef>
            </a:pPr>
            <a:r>
              <a:rPr lang="en-US" altLang="x-none" sz="1600" b="1">
                <a:solidFill>
                  <a:srgbClr val="000000"/>
                </a:solidFill>
                <a:latin typeface="Times New Roman" panose="02020603050405020304" pitchFamily="18" charset="0"/>
                <a:cs typeface="Times New Roman" panose="02020603050405020304" pitchFamily="18" charset="0"/>
              </a:rPr>
              <a:t>TUNAMI-N2</a:t>
            </a:r>
            <a:r>
              <a:rPr lang="en-US" altLang="x-none" sz="1600">
                <a:solidFill>
                  <a:srgbClr val="000000"/>
                </a:solidFill>
                <a:latin typeface="Times New Roman" panose="02020603050405020304" pitchFamily="18" charset="0"/>
                <a:cs typeface="Times New Roman" panose="02020603050405020304" pitchFamily="18" charset="0"/>
              </a:rPr>
              <a:t> simulated results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a:t>
            </a:r>
            <a:r>
              <a:rPr lang="en-US" altLang="x-none" sz="1600" b="1">
                <a:latin typeface="Times New Roman" panose="02020603050405020304" pitchFamily="18" charset="0"/>
                <a:cs typeface="Times New Roman" panose="02020603050405020304" pitchFamily="18" charset="0"/>
              </a:rPr>
              <a:t>et al.</a:t>
            </a:r>
            <a:r>
              <a:rPr lang="en-US" altLang="x-none" sz="1600" b="1">
                <a:solidFill>
                  <a:srgbClr val="000000"/>
                </a:solidFill>
                <a:latin typeface="Times New Roman" panose="02020603050405020304" pitchFamily="18" charset="0"/>
                <a:cs typeface="Times New Roman" panose="02020603050405020304" pitchFamily="18" charset="0"/>
              </a:rPr>
              <a:t>2012</a:t>
            </a:r>
            <a:r>
              <a:rPr lang="en-US" altLang="x-none" sz="1600">
                <a:solidFill>
                  <a:srgbClr val="000000"/>
                </a:solidFill>
                <a:latin typeface="Times New Roman" panose="02020603050405020304" pitchFamily="18" charset="0"/>
                <a:cs typeface="Times New Roman" panose="02020603050405020304" pitchFamily="18" charset="0"/>
              </a:rPr>
              <a:t>] are denoted by green solid line. Data (</a:t>
            </a:r>
            <a:r>
              <a:rPr lang="en-US" altLang="x-none" sz="1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x-none" sz="1600">
                <a:solidFill>
                  <a:srgbClr val="000000"/>
                </a:solidFill>
                <a:latin typeface="Times New Roman" panose="02020603050405020304" pitchFamily="18" charset="0"/>
                <a:cs typeface="Times New Roman" panose="02020603050405020304" pitchFamily="18" charset="0"/>
              </a:rPr>
              <a:t>) are experimental data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et al., 2012</a:t>
            </a:r>
            <a:r>
              <a:rPr lang="en-US" altLang="x-none" sz="1600">
                <a:solidFill>
                  <a:srgbClr val="000000"/>
                </a:solidFill>
                <a:latin typeface="Times New Roman" panose="02020603050405020304" pitchFamily="18" charset="0"/>
                <a:cs typeface="Times New Roman" panose="02020603050405020304" pitchFamily="18" charset="0"/>
              </a:rPr>
              <a:t>] at tide gauges locations (slide 20). </a:t>
            </a:r>
            <a:endParaRPr sz="1600">
              <a:solidFill>
                <a:srgbClr val="000000"/>
              </a:solidFill>
              <a:latin typeface="Times New Roman" panose="02020603050405020304" pitchFamily="18" charset="0"/>
              <a:ea typeface="Times New Roman" panose="02020603050405020304" pitchFamily="18" charset="0"/>
            </a:endParaRPr>
          </a:p>
        </p:txBody>
      </p:sp>
      <p:pic>
        <p:nvPicPr>
          <p:cNvPr id="30724" name="Picture 5"/>
          <p:cNvPicPr>
            <a:picLocks noChangeAspect="1"/>
          </p:cNvPicPr>
          <p:nvPr/>
        </p:nvPicPr>
        <p:blipFill>
          <a:blip r:embed="rId3"/>
          <a:stretch>
            <a:fillRect/>
          </a:stretch>
        </p:blipFill>
        <p:spPr>
          <a:xfrm>
            <a:off x="971550" y="115888"/>
            <a:ext cx="6840538" cy="5000625"/>
          </a:xfrm>
          <a:prstGeom prst="rect">
            <a:avLst/>
          </a:prstGeom>
          <a:noFill/>
          <a:ln w="9525">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p:nvPr/>
        </p:nvSpPr>
        <p:spPr>
          <a:xfrm>
            <a:off x="3844925" y="23860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31747" name="Rectangle 5"/>
          <p:cNvSpPr/>
          <p:nvPr/>
        </p:nvSpPr>
        <p:spPr>
          <a:xfrm>
            <a:off x="304800" y="5334000"/>
            <a:ext cx="8839200" cy="1200150"/>
          </a:xfrm>
          <a:prstGeom prst="rect">
            <a:avLst/>
          </a:prstGeom>
          <a:noFill/>
          <a:ln w="9525">
            <a:noFill/>
          </a:ln>
        </p:spPr>
        <p:txBody>
          <a:bodyPr>
            <a:spAutoFit/>
          </a:bodyPr>
          <a:lstStyle/>
          <a:p>
            <a:pPr eaLnBrk="0" hangingPunct="0">
              <a:spcBef>
                <a:spcPct val="50000"/>
              </a:spcBef>
            </a:pPr>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 </a:t>
            </a:r>
            <a:r>
              <a:rPr lang="en-US" altLang="x-none" sz="1600">
                <a:solidFill>
                  <a:srgbClr val="000000"/>
                </a:solidFill>
                <a:latin typeface="Times New Roman" panose="02020603050405020304" pitchFamily="18" charset="0"/>
                <a:cs typeface="Times New Roman" panose="02020603050405020304" pitchFamily="18" charset="0"/>
              </a:rPr>
              <a:t>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et al.,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et al.2012</a:t>
            </a:r>
            <a:r>
              <a:rPr lang="en-US" altLang="x-none" sz="1600">
                <a:solidFill>
                  <a:srgbClr val="000000"/>
                </a:solidFill>
                <a:latin typeface="Times New Roman" panose="02020603050405020304" pitchFamily="18" charset="0"/>
                <a:cs typeface="Times New Roman" panose="02020603050405020304" pitchFamily="18" charset="0"/>
              </a:rPr>
              <a:t>] (blue solid line). </a:t>
            </a:r>
          </a:p>
          <a:p>
            <a:pPr eaLnBrk="0" hangingPunct="0">
              <a:spcBef>
                <a:spcPct val="50000"/>
              </a:spcBef>
            </a:pPr>
            <a:r>
              <a:rPr lang="en-US" altLang="x-none" sz="1600">
                <a:solidFill>
                  <a:srgbClr val="000000"/>
                </a:solidFill>
                <a:latin typeface="Times New Roman" panose="02020603050405020304" pitchFamily="18" charset="0"/>
                <a:cs typeface="Times New Roman" panose="02020603050405020304" pitchFamily="18" charset="0"/>
              </a:rPr>
              <a:t>Green solid line and (</a:t>
            </a:r>
            <a:r>
              <a:rPr lang="en-US" altLang="x-none" sz="1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x-none" sz="1600">
                <a:solidFill>
                  <a:srgbClr val="000000"/>
                </a:solidFill>
                <a:latin typeface="Times New Roman" panose="02020603050405020304" pitchFamily="18" charset="0"/>
                <a:cs typeface="Times New Roman" panose="02020603050405020304" pitchFamily="18" charset="0"/>
              </a:rPr>
              <a:t>) are </a:t>
            </a:r>
            <a:r>
              <a:rPr lang="en-US" altLang="x-none" sz="1600" b="1">
                <a:solidFill>
                  <a:srgbClr val="000000"/>
                </a:solidFill>
                <a:latin typeface="Times New Roman" panose="02020603050405020304" pitchFamily="18" charset="0"/>
                <a:cs typeface="Times New Roman" panose="02020603050405020304" pitchFamily="18" charset="0"/>
              </a:rPr>
              <a:t>TUNAMI-N2 </a:t>
            </a:r>
            <a:r>
              <a:rPr lang="en-US" altLang="x-none" sz="1600">
                <a:solidFill>
                  <a:srgbClr val="000000"/>
                </a:solidFill>
                <a:latin typeface="Times New Roman" panose="02020603050405020304" pitchFamily="18" charset="0"/>
                <a:cs typeface="Times New Roman" panose="02020603050405020304" pitchFamily="18" charset="0"/>
              </a:rPr>
              <a:t>simulated results and experimental data respectively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et al., 2012</a:t>
            </a:r>
            <a:r>
              <a:rPr lang="en-US" altLang="x-none" sz="1600">
                <a:solidFill>
                  <a:srgbClr val="000000"/>
                </a:solidFill>
                <a:latin typeface="Times New Roman" panose="02020603050405020304" pitchFamily="18" charset="0"/>
                <a:cs typeface="Times New Roman" panose="02020603050405020304" pitchFamily="18" charset="0"/>
              </a:rPr>
              <a:t>] at tide gauges locations (slide 20). </a:t>
            </a:r>
            <a:endParaRPr lang="en-US" altLang="x-none" sz="1600">
              <a:solidFill>
                <a:srgbClr val="000000"/>
              </a:solidFill>
              <a:latin typeface="Times New Roman" panose="02020603050405020304" pitchFamily="18" charset="0"/>
              <a:ea typeface="Times New Roman" panose="02020603050405020304" pitchFamily="18" charset="0"/>
            </a:endParaRPr>
          </a:p>
        </p:txBody>
      </p:sp>
      <p:pic>
        <p:nvPicPr>
          <p:cNvPr id="31748" name="Picture 5"/>
          <p:cNvPicPr>
            <a:picLocks noChangeAspect="1"/>
          </p:cNvPicPr>
          <p:nvPr/>
        </p:nvPicPr>
        <p:blipFill>
          <a:blip r:embed="rId3"/>
          <a:stretch>
            <a:fillRect/>
          </a:stretch>
        </p:blipFill>
        <p:spPr>
          <a:xfrm>
            <a:off x="611188" y="115888"/>
            <a:ext cx="7632700" cy="5000625"/>
          </a:xfrm>
          <a:prstGeom prst="rect">
            <a:avLst/>
          </a:prstGeom>
          <a:noFill/>
          <a:ln w="9525">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p:nvPr/>
        </p:nvSpPr>
        <p:spPr>
          <a:xfrm>
            <a:off x="3852863" y="23479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32771" name="Rectangle 9"/>
          <p:cNvSpPr/>
          <p:nvPr/>
        </p:nvSpPr>
        <p:spPr>
          <a:xfrm>
            <a:off x="0" y="5334000"/>
            <a:ext cx="9144000" cy="1200150"/>
          </a:xfrm>
          <a:prstGeom prst="rect">
            <a:avLst/>
          </a:prstGeom>
          <a:noFill/>
          <a:ln w="9525">
            <a:noFill/>
          </a:ln>
        </p:spPr>
        <p:txBody>
          <a:bodyPr>
            <a:spAutoFit/>
          </a:bodyPr>
          <a:lstStyle/>
          <a:p>
            <a:pPr eaLnBrk="0" hangingPunct="0">
              <a:spcBef>
                <a:spcPct val="50000"/>
              </a:spcBef>
            </a:pPr>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a:t>
            </a:r>
            <a:r>
              <a:rPr lang="en-US" altLang="x-none" sz="1600">
                <a:solidFill>
                  <a:srgbClr val="000000"/>
                </a:solidFill>
                <a:latin typeface="Times New Roman" panose="02020603050405020304" pitchFamily="18" charset="0"/>
                <a:cs typeface="Times New Roman" panose="02020603050405020304" pitchFamily="18" charset="0"/>
              </a:rPr>
              <a:t> for tsunami source model  corresponded both to [</a:t>
            </a:r>
            <a:r>
              <a:rPr lang="en-US" altLang="x-none" sz="1600" b="1">
                <a:solidFill>
                  <a:srgbClr val="000000"/>
                </a:solidFill>
                <a:latin typeface="Times New Roman" panose="02020603050405020304" pitchFamily="18" charset="0"/>
                <a:cs typeface="Times New Roman" panose="02020603050405020304" pitchFamily="18" charset="0"/>
              </a:rPr>
              <a:t>Fuji et al., 2011</a:t>
            </a:r>
            <a:r>
              <a:rPr lang="en-US" altLang="x-none" sz="1600">
                <a:solidFill>
                  <a:srgbClr val="000000"/>
                </a:solidFill>
                <a:latin typeface="Times New Roman" panose="02020603050405020304" pitchFamily="18" charset="0"/>
                <a:cs typeface="Times New Roman" panose="02020603050405020304" pitchFamily="18" charset="0"/>
              </a:rPr>
              <a:t>] (grey line) and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et al.2012</a:t>
            </a:r>
            <a:r>
              <a:rPr lang="en-US" altLang="x-none" sz="1600">
                <a:solidFill>
                  <a:srgbClr val="000000"/>
                </a:solidFill>
                <a:latin typeface="Times New Roman" panose="02020603050405020304" pitchFamily="18" charset="0"/>
                <a:cs typeface="Times New Roman" panose="02020603050405020304" pitchFamily="18" charset="0"/>
              </a:rPr>
              <a:t>] (blue solid line). </a:t>
            </a:r>
          </a:p>
          <a:p>
            <a:pPr eaLnBrk="0" hangingPunct="0">
              <a:spcBef>
                <a:spcPct val="50000"/>
              </a:spcBef>
            </a:pPr>
            <a:r>
              <a:rPr lang="en-US" altLang="x-none" sz="1600">
                <a:solidFill>
                  <a:srgbClr val="000000"/>
                </a:solidFill>
                <a:latin typeface="Times New Roman" panose="02020603050405020304" pitchFamily="18" charset="0"/>
                <a:cs typeface="Times New Roman" panose="02020603050405020304" pitchFamily="18" charset="0"/>
              </a:rPr>
              <a:t>Green solid line and (</a:t>
            </a:r>
            <a:r>
              <a:rPr lang="en-US" altLang="x-none" sz="1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x-none" sz="1600">
                <a:solidFill>
                  <a:srgbClr val="000000"/>
                </a:solidFill>
                <a:latin typeface="Times New Roman" panose="02020603050405020304" pitchFamily="18" charset="0"/>
                <a:cs typeface="Times New Roman" panose="02020603050405020304" pitchFamily="18" charset="0"/>
              </a:rPr>
              <a:t>) are </a:t>
            </a:r>
            <a:r>
              <a:rPr lang="en-US" altLang="x-none" sz="1600" b="1">
                <a:solidFill>
                  <a:srgbClr val="000000"/>
                </a:solidFill>
                <a:latin typeface="Times New Roman" panose="02020603050405020304" pitchFamily="18" charset="0"/>
                <a:cs typeface="Times New Roman" panose="02020603050405020304" pitchFamily="18" charset="0"/>
              </a:rPr>
              <a:t>TUNAMI-N2</a:t>
            </a:r>
            <a:r>
              <a:rPr lang="en-US" altLang="x-none" sz="1600">
                <a:solidFill>
                  <a:srgbClr val="000000"/>
                </a:solidFill>
                <a:latin typeface="Times New Roman" panose="02020603050405020304" pitchFamily="18" charset="0"/>
                <a:cs typeface="Times New Roman" panose="02020603050405020304" pitchFamily="18" charset="0"/>
              </a:rPr>
              <a:t> simulated results and experimental data respectively [</a:t>
            </a:r>
            <a:r>
              <a:rPr lang="en-US" altLang="x-none" sz="1600" b="1" err="1">
                <a:solidFill>
                  <a:srgbClr val="000000"/>
                </a:solidFill>
                <a:latin typeface="Times New Roman" panose="02020603050405020304" pitchFamily="18" charset="0"/>
                <a:cs typeface="Times New Roman" panose="02020603050405020304" pitchFamily="18" charset="0"/>
              </a:rPr>
              <a:t>Muhari</a:t>
            </a:r>
            <a:r>
              <a:rPr lang="en-US" altLang="x-none" sz="1600" b="1">
                <a:solidFill>
                  <a:srgbClr val="000000"/>
                </a:solidFill>
                <a:latin typeface="Times New Roman" panose="02020603050405020304" pitchFamily="18" charset="0"/>
                <a:cs typeface="Times New Roman" panose="02020603050405020304" pitchFamily="18" charset="0"/>
              </a:rPr>
              <a:t> et al., 2012</a:t>
            </a:r>
            <a:r>
              <a:rPr lang="en-US" altLang="x-none" sz="1600">
                <a:solidFill>
                  <a:srgbClr val="000000"/>
                </a:solidFill>
                <a:latin typeface="Times New Roman" panose="02020603050405020304" pitchFamily="18" charset="0"/>
                <a:cs typeface="Times New Roman" panose="02020603050405020304" pitchFamily="18" charset="0"/>
              </a:rPr>
              <a:t>] at tide gauges locations (slide 20). </a:t>
            </a:r>
            <a:endParaRPr lang="en-US" altLang="x-none" sz="1600">
              <a:latin typeface="Times New Roman" panose="02020603050405020304" pitchFamily="18" charset="0"/>
            </a:endParaRPr>
          </a:p>
        </p:txBody>
      </p:sp>
      <p:pic>
        <p:nvPicPr>
          <p:cNvPr id="32772" name="Picture 5"/>
          <p:cNvPicPr>
            <a:picLocks noChangeAspect="1"/>
          </p:cNvPicPr>
          <p:nvPr/>
        </p:nvPicPr>
        <p:blipFill>
          <a:blip r:embed="rId3"/>
          <a:stretch>
            <a:fillRect/>
          </a:stretch>
        </p:blipFill>
        <p:spPr>
          <a:xfrm>
            <a:off x="827088" y="0"/>
            <a:ext cx="7416800" cy="5000625"/>
          </a:xfrm>
          <a:prstGeom prst="rect">
            <a:avLst/>
          </a:prstGeom>
          <a:noFill/>
          <a:ln w="9525">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p:nvPr/>
        </p:nvSpPr>
        <p:spPr>
          <a:xfrm>
            <a:off x="3790950" y="2347913"/>
            <a:ext cx="9144000" cy="0"/>
          </a:xfrm>
          <a:prstGeom prst="rect">
            <a:avLst/>
          </a:prstGeom>
          <a:noFill/>
          <a:ln w="9525">
            <a:noFill/>
          </a:ln>
        </p:spPr>
        <p:txBody>
          <a:bodyPr>
            <a:spAutoFit/>
          </a:bodyPr>
          <a:lstStyle/>
          <a:p>
            <a:endParaRPr lang="uk-UA" altLang="x-none">
              <a:latin typeface="Times New Roman" panose="02020603050405020304" pitchFamily="18" charset="0"/>
            </a:endParaRPr>
          </a:p>
        </p:txBody>
      </p:sp>
      <p:sp>
        <p:nvSpPr>
          <p:cNvPr id="33795" name="Rectangle 4"/>
          <p:cNvSpPr/>
          <p:nvPr/>
        </p:nvSpPr>
        <p:spPr>
          <a:xfrm>
            <a:off x="395288" y="5638800"/>
            <a:ext cx="8367712" cy="584200"/>
          </a:xfrm>
          <a:prstGeom prst="rect">
            <a:avLst/>
          </a:prstGeom>
          <a:noFill/>
          <a:ln w="9525">
            <a:noFill/>
          </a:ln>
        </p:spPr>
        <p:txBody>
          <a:bodyPr>
            <a:spAutoFit/>
          </a:bodyPr>
          <a:lstStyle/>
          <a:p>
            <a:r>
              <a:rPr lang="en-US" altLang="x-none" sz="1600">
                <a:solidFill>
                  <a:srgbClr val="000000"/>
                </a:solidFill>
                <a:latin typeface="Times New Roman" panose="02020603050405020304" pitchFamily="18" charset="0"/>
                <a:cs typeface="Times New Roman" panose="02020603050405020304" pitchFamily="18" charset="0"/>
              </a:rPr>
              <a:t>Tsunami heights simulated by </a:t>
            </a:r>
            <a:r>
              <a:rPr lang="en-US" altLang="x-none" sz="1600" b="1">
                <a:solidFill>
                  <a:srgbClr val="000000"/>
                </a:solidFill>
                <a:latin typeface="Times New Roman" panose="02020603050405020304" pitchFamily="18" charset="0"/>
                <a:cs typeface="Times New Roman" panose="02020603050405020304" pitchFamily="18" charset="0"/>
              </a:rPr>
              <a:t>COASTOX-UN.</a:t>
            </a:r>
          </a:p>
          <a:p>
            <a:r>
              <a:rPr lang="en-US" altLang="x-none" sz="1600">
                <a:solidFill>
                  <a:srgbClr val="000000"/>
                </a:solidFill>
                <a:latin typeface="Times New Roman" panose="02020603050405020304" pitchFamily="18" charset="0"/>
                <a:cs typeface="Times New Roman" panose="02020603050405020304" pitchFamily="18" charset="0"/>
              </a:rPr>
              <a:t>Black solid line is Japanese analysis data, black points (</a:t>
            </a:r>
            <a:r>
              <a:rPr lang="en-US" altLang="x-none" sz="1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x-none" sz="1600">
                <a:solidFill>
                  <a:srgbClr val="000000"/>
                </a:solidFill>
                <a:latin typeface="Times New Roman" panose="02020603050405020304" pitchFamily="18" charset="0"/>
                <a:cs typeface="Times New Roman" panose="02020603050405020304" pitchFamily="18" charset="0"/>
              </a:rPr>
              <a:t> </a:t>
            </a:r>
            <a:r>
              <a:rPr lang="en-US" altLang="x-none" sz="1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x-none" sz="1600">
                <a:solidFill>
                  <a:srgbClr val="000000"/>
                </a:solidFill>
                <a:latin typeface="Times New Roman" panose="02020603050405020304" pitchFamily="18" charset="0"/>
                <a:cs typeface="Times New Roman" panose="02020603050405020304" pitchFamily="18" charset="0"/>
              </a:rPr>
              <a:t> </a:t>
            </a:r>
            <a:r>
              <a:rPr lang="en-US" altLang="x-none" sz="1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x-none" sz="1600">
                <a:solidFill>
                  <a:srgbClr val="000000"/>
                </a:solidFill>
                <a:latin typeface="Times New Roman" panose="02020603050405020304" pitchFamily="18" charset="0"/>
                <a:cs typeface="Times New Roman" panose="02020603050405020304" pitchFamily="18" charset="0"/>
              </a:rPr>
              <a:t>) are measured data [</a:t>
            </a:r>
            <a:r>
              <a:rPr lang="en-US" altLang="x-none" sz="1600" b="1">
                <a:solidFill>
                  <a:srgbClr val="000000"/>
                </a:solidFill>
                <a:latin typeface="Times New Roman" panose="02020603050405020304" pitchFamily="18" charset="0"/>
                <a:cs typeface="Times New Roman" panose="02020603050405020304" pitchFamily="18" charset="0"/>
              </a:rPr>
              <a:t>Gardner, 2013</a:t>
            </a:r>
            <a:r>
              <a:rPr lang="en-US" altLang="x-none" sz="1600">
                <a:solidFill>
                  <a:srgbClr val="000000"/>
                </a:solidFill>
                <a:latin typeface="Times New Roman" panose="02020603050405020304" pitchFamily="18" charset="0"/>
                <a:cs typeface="Times New Roman" panose="02020603050405020304" pitchFamily="18" charset="0"/>
              </a:rPr>
              <a:t>].  </a:t>
            </a:r>
            <a:endParaRPr sz="1600">
              <a:solidFill>
                <a:srgbClr val="000000"/>
              </a:solidFill>
              <a:latin typeface="Times New Roman" panose="02020603050405020304" pitchFamily="18" charset="0"/>
              <a:ea typeface="Times New Roman" panose="02020603050405020304" pitchFamily="18" charset="0"/>
            </a:endParaRPr>
          </a:p>
        </p:txBody>
      </p:sp>
      <p:pic>
        <p:nvPicPr>
          <p:cNvPr id="33796" name="Picture 5"/>
          <p:cNvPicPr>
            <a:picLocks noChangeAspect="1"/>
          </p:cNvPicPr>
          <p:nvPr/>
        </p:nvPicPr>
        <p:blipFill>
          <a:blip r:embed="rId3"/>
          <a:stretch>
            <a:fillRect/>
          </a:stretch>
        </p:blipFill>
        <p:spPr>
          <a:xfrm>
            <a:off x="900113" y="620713"/>
            <a:ext cx="7862887" cy="5000625"/>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456933" y="6161365"/>
            <a:ext cx="8229600" cy="548680"/>
          </a:xfrm>
          <a:prstGeom prst="rect">
            <a:avLst/>
          </a:prstGeom>
          <a:noFill/>
          <a:ln w="9525">
            <a:noFill/>
          </a:ln>
        </p:spPr>
        <p:txBody>
          <a:bodyPr>
            <a:normAutofit fontScale="9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dirty="0" smtClean="0"/>
              <a:t>Fukushima Daiichi NPP  and  </a:t>
            </a:r>
            <a:r>
              <a:rPr lang="en-US" dirty="0" smtClean="0">
                <a:sym typeface="+mn-ea"/>
              </a:rPr>
              <a:t>Fukushima </a:t>
            </a:r>
            <a:r>
              <a:rPr lang="en-US" dirty="0" err="1" smtClean="0"/>
              <a:t>Daini NPP</a:t>
            </a:r>
            <a:endParaRPr lang="ru-RU"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6300192" cy="606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7718" y="3184704"/>
            <a:ext cx="3744416" cy="288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46565" y="0"/>
            <a:ext cx="3686359" cy="29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Прямая со стрелкой 3"/>
          <p:cNvCxnSpPr/>
          <p:nvPr/>
        </p:nvCxnSpPr>
        <p:spPr>
          <a:xfrm flipH="1">
            <a:off x="2987825" y="1340768"/>
            <a:ext cx="3456383" cy="1492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H="1" flipV="1">
            <a:off x="2771800" y="4725146"/>
            <a:ext cx="3672408" cy="2880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650" y="2005330"/>
            <a:ext cx="8021955" cy="3602990"/>
          </a:xfrm>
        </p:spPr>
        <p:txBody>
          <a:bodyPr/>
          <a:lstStyle/>
          <a:p>
            <a:r>
              <a:rPr lang="en-US" sz="2000" b="1" dirty="0" smtClean="0"/>
              <a:t>Fukushima Daiichi  NPP (FD-1) and  </a:t>
            </a:r>
            <a:r>
              <a:rPr lang="en-US" sz="2000" b="1" dirty="0" smtClean="0">
                <a:sym typeface="+mn-ea"/>
              </a:rPr>
              <a:t>Fukushima  </a:t>
            </a:r>
            <a:r>
              <a:rPr lang="en-US" sz="2000" b="1" dirty="0" err="1" smtClean="0">
                <a:sym typeface="+mn-ea"/>
              </a:rPr>
              <a:t>Daiini </a:t>
            </a:r>
            <a:r>
              <a:rPr lang="en-US" sz="2000" b="1" dirty="0" smtClean="0">
                <a:sym typeface="+mn-ea"/>
              </a:rPr>
              <a:t>NPP</a:t>
            </a:r>
            <a:r>
              <a:rPr lang="en-US" sz="2000" b="1" dirty="0" smtClean="0"/>
              <a:t>  (FD-2) protection walls were overtopped.  The site of  FD-1 was overtopped by flood height at 6.5 m , the site of  FD-2  registered water maximum height was at 4.5 m ( TEPCO  Fukushima Nuclear Accidents Investigation Report,  Attachment, 2012)  The nuclear accident at  the flooded site of FD-2  was prevented through quick recovery of emergency power supply.</a:t>
            </a:r>
          </a:p>
          <a:p>
            <a:r>
              <a:rPr lang="en-US" sz="2000" b="1" dirty="0" smtClean="0"/>
              <a:t>Protection walls at </a:t>
            </a:r>
            <a:r>
              <a:rPr lang="en-US" sz="2000" b="1" dirty="0" err="1" smtClean="0"/>
              <a:t>Onagawa</a:t>
            </a:r>
            <a:r>
              <a:rPr lang="en-US" sz="2000" b="1" dirty="0" smtClean="0"/>
              <a:t> NPP site has protected  the NPP site, in situation of   at 15  m height at the coast ( T.Sasagawa, R.Hirata, 2012).</a:t>
            </a:r>
          </a:p>
          <a:p>
            <a:r>
              <a:rPr lang="en-US" sz="2000" b="1" dirty="0" smtClean="0"/>
              <a:t>The area of Sendai airport has been submerged.</a:t>
            </a:r>
          </a:p>
          <a:p>
            <a:endParaRPr lang="en-US" sz="2000" b="1" dirty="0" smtClean="0"/>
          </a:p>
          <a:p>
            <a:pPr marL="0" indent="0">
              <a:buNone/>
            </a:pPr>
            <a:r>
              <a:rPr lang="en-US" sz="2000" b="1" dirty="0" smtClean="0"/>
              <a:t>The  COASTOX -UN modeling results are presented in the next slides</a:t>
            </a:r>
            <a:endParaRPr lang="en-US" sz="2000" dirty="0" smtClean="0"/>
          </a:p>
          <a:p>
            <a:endParaRPr lang="ru-RU" sz="2000" dirty="0"/>
          </a:p>
        </p:txBody>
      </p:sp>
      <p:sp>
        <p:nvSpPr>
          <p:cNvPr id="5" name="Объект 1"/>
          <p:cNvSpPr txBox="1"/>
          <p:nvPr/>
        </p:nvSpPr>
        <p:spPr>
          <a:xfrm>
            <a:off x="755576" y="404664"/>
            <a:ext cx="7772400" cy="947192"/>
          </a:xfrm>
          <a:prstGeom prst="rect">
            <a:avLst/>
          </a:prstGeom>
          <a:noFill/>
          <a:ln w="9525">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sz="3600" dirty="0" smtClean="0"/>
              <a:t>Tsunami runup in the area </a:t>
            </a:r>
            <a:endParaRPr lang="ru-RU" sz="3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6165304"/>
            <a:ext cx="7344816" cy="486507"/>
          </a:xfrm>
        </p:spPr>
        <p:txBody>
          <a:bodyPr>
            <a:normAutofit fontScale="77500" lnSpcReduction="20000"/>
          </a:bodyPr>
          <a:lstStyle/>
          <a:p>
            <a:pPr marL="0" indent="0">
              <a:buNone/>
            </a:pPr>
            <a:r>
              <a:rPr lang="en-US" dirty="0" smtClean="0"/>
              <a:t>Sendai Bay mesh: 2 million cells, average size – 100 m.</a:t>
            </a:r>
            <a:endParaRPr lang="ru-RU" dirty="0"/>
          </a:p>
        </p:txBody>
      </p:sp>
      <p:pic>
        <p:nvPicPr>
          <p:cNvPr id="102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3598" y="6033045"/>
            <a:ext cx="8229600" cy="824955"/>
          </a:xfrm>
        </p:spPr>
        <p:txBody>
          <a:bodyPr>
            <a:normAutofit fontScale="90000"/>
          </a:bodyPr>
          <a:lstStyle/>
          <a:p>
            <a:pPr marL="0" indent="0" algn="ctr">
              <a:buNone/>
            </a:pPr>
            <a:r>
              <a:rPr lang="en-US" dirty="0" smtClean="0"/>
              <a:t>Sites of FD-1 , FD-2 , </a:t>
            </a:r>
            <a:r>
              <a:rPr lang="en-US" dirty="0" err="1" smtClean="0">
                <a:solidFill>
                  <a:srgbClr val="00B050"/>
                </a:solidFill>
              </a:rPr>
              <a:t>Onagawa NPP</a:t>
            </a:r>
            <a:r>
              <a:rPr lang="en-US" dirty="0" smtClean="0"/>
              <a:t>, </a:t>
            </a:r>
            <a:r>
              <a:rPr lang="en-US" dirty="0" smtClean="0">
                <a:solidFill>
                  <a:schemeClr val="accent1"/>
                </a:solidFill>
              </a:rPr>
              <a:t>Sendai Airport</a:t>
            </a:r>
            <a:r>
              <a:rPr lang="en-US" dirty="0" smtClean="0"/>
              <a:t>.</a:t>
            </a:r>
            <a:endParaRPr lang="ru-RU" dirty="0"/>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882"/>
            <a:ext cx="9144000" cy="594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650" y="1700530"/>
            <a:ext cx="8040370" cy="3888740"/>
          </a:xfrm>
        </p:spPr>
        <p:txBody>
          <a:bodyPr/>
          <a:lstStyle/>
          <a:p>
            <a:r>
              <a:rPr lang="en-US" sz="2000" dirty="0" smtClean="0"/>
              <a:t>In the following slides, results for NPP sites and Sendai airport will be presented in the form of animations – low quality due to size restrictions :( – and graphs.</a:t>
            </a:r>
          </a:p>
          <a:p>
            <a:r>
              <a:rPr lang="en-US" sz="2000" dirty="0" smtClean="0"/>
              <a:t>Animations will be present as a map of Water Displacement – change of water level from initial conditions (in meters).</a:t>
            </a:r>
          </a:p>
          <a:p>
            <a:r>
              <a:rPr lang="en-US" sz="2000" dirty="0" smtClean="0"/>
              <a:t>Each site will be provided with a graph of Water Depth at measurement points indicated by color-coded dots:</a:t>
            </a:r>
          </a:p>
          <a:p>
            <a:pPr marL="0" indent="0">
              <a:buNone/>
            </a:pPr>
            <a:r>
              <a:rPr lang="en-US" sz="2000" dirty="0" smtClean="0"/>
              <a:t>	</a:t>
            </a:r>
            <a:r>
              <a:rPr lang="en-US" sz="2000" dirty="0" smtClean="0">
                <a:solidFill>
                  <a:schemeClr val="accent6">
                    <a:lumMod val="75000"/>
                  </a:schemeClr>
                </a:solidFill>
              </a:rPr>
              <a:t> </a:t>
            </a:r>
            <a:r>
              <a:rPr lang="en-US" sz="2000" dirty="0" smtClean="0">
                <a:solidFill>
                  <a:srgbClr val="CE9A32"/>
                </a:solidFill>
              </a:rPr>
              <a:t>Fukushima</a:t>
            </a:r>
            <a:r>
              <a:rPr lang="en-US" sz="2000" dirty="0" smtClean="0">
                <a:solidFill>
                  <a:schemeClr val="accent6">
                    <a:lumMod val="75000"/>
                  </a:schemeClr>
                </a:solidFill>
              </a:rPr>
              <a:t> </a:t>
            </a:r>
            <a:r>
              <a:rPr lang="en-US" sz="2000" dirty="0" smtClean="0">
                <a:solidFill>
                  <a:srgbClr val="CE9A32"/>
                </a:solidFill>
              </a:rPr>
              <a:t>Daiichi – orange</a:t>
            </a:r>
            <a:endParaRPr lang="en-US" sz="2000" dirty="0" smtClean="0">
              <a:solidFill>
                <a:schemeClr val="accent6">
                  <a:lumMod val="75000"/>
                </a:schemeClr>
              </a:solidFill>
            </a:endParaRPr>
          </a:p>
          <a:p>
            <a:pPr marL="0" indent="0">
              <a:buNone/>
            </a:pPr>
            <a:r>
              <a:rPr lang="en-US" sz="2000" dirty="0" smtClean="0">
                <a:solidFill>
                  <a:srgbClr val="7030A0"/>
                </a:solidFill>
              </a:rPr>
              <a:t>	 Fukushima</a:t>
            </a:r>
            <a:r>
              <a:rPr lang="en-US" sz="2000" dirty="0" smtClean="0">
                <a:solidFill>
                  <a:schemeClr val="accent6">
                    <a:lumMod val="75000"/>
                  </a:schemeClr>
                </a:solidFill>
              </a:rPr>
              <a:t> </a:t>
            </a:r>
            <a:r>
              <a:rPr lang="en-US" sz="2000" dirty="0" err="1" smtClean="0">
                <a:solidFill>
                  <a:srgbClr val="7030A0"/>
                </a:solidFill>
              </a:rPr>
              <a:t>Daini</a:t>
            </a:r>
            <a:r>
              <a:rPr lang="en-US" sz="2000" dirty="0" smtClean="0">
                <a:solidFill>
                  <a:srgbClr val="7030A0"/>
                </a:solidFill>
              </a:rPr>
              <a:t> - purple</a:t>
            </a:r>
            <a:r>
              <a:rPr lang="en-US" sz="2000" dirty="0" smtClean="0">
                <a:solidFill>
                  <a:schemeClr val="accent6">
                    <a:lumMod val="75000"/>
                  </a:schemeClr>
                </a:solidFill>
              </a:rPr>
              <a:t>	 </a:t>
            </a:r>
          </a:p>
          <a:p>
            <a:pPr marL="0" indent="0">
              <a:buNone/>
            </a:pPr>
            <a:r>
              <a:rPr lang="en-US" sz="2000" dirty="0">
                <a:solidFill>
                  <a:schemeClr val="accent6">
                    <a:lumMod val="75000"/>
                  </a:schemeClr>
                </a:solidFill>
              </a:rPr>
              <a:t>	</a:t>
            </a:r>
            <a:r>
              <a:rPr lang="en-US" sz="2000" dirty="0" smtClean="0">
                <a:solidFill>
                  <a:schemeClr val="accent6">
                    <a:lumMod val="75000"/>
                  </a:schemeClr>
                </a:solidFill>
              </a:rPr>
              <a:t> </a:t>
            </a:r>
            <a:r>
              <a:rPr lang="en-US" sz="2000" dirty="0" err="1" smtClean="0">
                <a:solidFill>
                  <a:srgbClr val="00B050"/>
                </a:solidFill>
              </a:rPr>
              <a:t>Onagawa</a:t>
            </a:r>
            <a:r>
              <a:rPr lang="en-US" sz="2000" dirty="0" smtClean="0">
                <a:solidFill>
                  <a:srgbClr val="00B050"/>
                </a:solidFill>
              </a:rPr>
              <a:t> – green</a:t>
            </a:r>
          </a:p>
          <a:p>
            <a:pPr marL="0" indent="0">
              <a:buNone/>
            </a:pPr>
            <a:r>
              <a:rPr lang="en-US" sz="2000" dirty="0" smtClean="0">
                <a:solidFill>
                  <a:schemeClr val="accent1"/>
                </a:solidFill>
              </a:rPr>
              <a:t>	 Sendai Airport – cyan</a:t>
            </a:r>
            <a:endParaRPr lang="en-US" sz="2000" dirty="0" smtClean="0"/>
          </a:p>
          <a:p>
            <a:pPr marL="0" indent="0">
              <a:buNone/>
            </a:pPr>
            <a:r>
              <a:rPr lang="en-US" sz="2000" dirty="0"/>
              <a:t>	</a:t>
            </a:r>
            <a:endParaRPr lang="ru-RU"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443598" y="6309320"/>
            <a:ext cx="8229600" cy="548680"/>
          </a:xfrm>
          <a:prstGeom prst="rect">
            <a:avLst/>
          </a:prstGeom>
          <a:noFill/>
          <a:ln w="9525">
            <a:noFill/>
          </a:ln>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dirty="0" smtClean="0"/>
              <a:t>Sendai Bay, Water Elevation </a:t>
            </a:r>
            <a:endParaRPr lang="ru-RU" dirty="0"/>
          </a:p>
        </p:txBody>
      </p:sp>
      <p:pic>
        <p:nvPicPr>
          <p:cNvPr id="3" name="Nakat_roug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61" y="-1"/>
            <a:ext cx="9139039" cy="5949281"/>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198" y="5877272"/>
            <a:ext cx="8507289" cy="824955"/>
          </a:xfrm>
        </p:spPr>
        <p:txBody>
          <a:bodyPr>
            <a:normAutofit/>
          </a:bodyPr>
          <a:lstStyle/>
          <a:p>
            <a:pPr marL="0" indent="0" algn="ctr">
              <a:buNone/>
            </a:pPr>
            <a:r>
              <a:rPr lang="en-US" dirty="0" smtClean="0"/>
              <a:t>Grid  near FD-1 and FD-2 . Cell size – 100 m.</a:t>
            </a:r>
            <a:endParaRPr lang="ru-RU"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3999"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166103" y="6021030"/>
            <a:ext cx="8229600" cy="548680"/>
          </a:xfrm>
          <a:prstGeom prst="rect">
            <a:avLst/>
          </a:prstGeom>
          <a:noFill/>
          <a:ln w="9525">
            <a:noFill/>
          </a:ln>
        </p:spPr>
        <p:txBody>
          <a:bodyPr>
            <a:normAutofit fontScale="900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dirty="0" smtClean="0"/>
              <a:t>Fukushima Daiichi NPP site , Animation water elevation </a:t>
            </a:r>
          </a:p>
          <a:p>
            <a:pPr marL="0" indent="0" algn="ctr">
              <a:buFontTx/>
              <a:buNone/>
            </a:pPr>
            <a:r>
              <a:rPr lang="en-US" sz="1600" b="1" dirty="0" smtClean="0"/>
              <a:t>red point, temporal dynamics of water depth presented below  </a:t>
            </a:r>
            <a:endParaRPr lang="ru-RU" sz="1600" b="1" dirty="0"/>
          </a:p>
        </p:txBody>
      </p:sp>
      <p:pic>
        <p:nvPicPr>
          <p:cNvPr id="7" name="Nakat_Fukushima1_roug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2128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443598" y="6309320"/>
            <a:ext cx="8229600" cy="548680"/>
          </a:xfrm>
          <a:prstGeom prst="rect">
            <a:avLst/>
          </a:prstGeom>
          <a:noFill/>
          <a:ln w="9525">
            <a:noFill/>
          </a:ln>
        </p:spPr>
        <p:txBody>
          <a:bodyPr>
            <a:normAutofit fontScale="87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dirty="0" smtClean="0"/>
              <a:t>Fukushima </a:t>
            </a:r>
            <a:r>
              <a:rPr lang="en-US" dirty="0" err="1" smtClean="0"/>
              <a:t>Daiini </a:t>
            </a:r>
            <a:r>
              <a:rPr lang="en-US" dirty="0" smtClean="0">
                <a:sym typeface="+mn-ea"/>
              </a:rPr>
              <a:t>NPP site , Animation water elevation</a:t>
            </a:r>
            <a:endParaRPr lang="ru-RU" dirty="0"/>
          </a:p>
        </p:txBody>
      </p:sp>
      <p:pic>
        <p:nvPicPr>
          <p:cNvPr id="3" name="Nakat_Fukushima2_roug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5949281"/>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6237311"/>
            <a:ext cx="8856984" cy="619125"/>
          </a:xfrm>
          <a:ln>
            <a:solidFill>
              <a:schemeClr val="bg1"/>
            </a:solidFill>
          </a:ln>
        </p:spPr>
        <p:txBody>
          <a:bodyPr/>
          <a:lstStyle/>
          <a:p>
            <a:pPr marL="0" indent="0" algn="ctr">
              <a:buNone/>
            </a:pPr>
            <a:r>
              <a:rPr lang="en-US" sz="2000" dirty="0" smtClean="0"/>
              <a:t>Time dynamics of Water </a:t>
            </a:r>
            <a:r>
              <a:rPr lang="en-US" sz="2000" dirty="0"/>
              <a:t>D</a:t>
            </a:r>
            <a:r>
              <a:rPr lang="en-US" sz="2000" dirty="0" smtClean="0"/>
              <a:t>epth at measurement points, Fukushima </a:t>
            </a:r>
            <a:r>
              <a:rPr lang="en-US" sz="2000" dirty="0" smtClean="0">
                <a:solidFill>
                  <a:srgbClr val="CE9A32"/>
                </a:solidFill>
              </a:rPr>
              <a:t>Daiichi </a:t>
            </a:r>
            <a:r>
              <a:rPr lang="en-US" sz="2000" dirty="0" smtClean="0"/>
              <a:t>&amp; </a:t>
            </a:r>
            <a:r>
              <a:rPr lang="en-US" sz="2000" dirty="0" err="1" smtClean="0">
                <a:solidFill>
                  <a:srgbClr val="000066"/>
                </a:solidFill>
              </a:rPr>
              <a:t>Daini</a:t>
            </a:r>
            <a:r>
              <a:rPr lang="en-US" sz="2000" dirty="0" smtClean="0"/>
              <a:t>.</a:t>
            </a: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35" y="3696"/>
            <a:ext cx="9139369" cy="594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123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2"/>
          <p:cNvSpPr>
            <a:spLocks noGrp="1"/>
          </p:cNvSpPr>
          <p:nvPr>
            <p:ph idx="1"/>
          </p:nvPr>
        </p:nvSpPr>
        <p:spPr>
          <a:xfrm>
            <a:off x="457199" y="5877272"/>
            <a:ext cx="8229600" cy="824955"/>
          </a:xfrm>
        </p:spPr>
        <p:txBody>
          <a:bodyPr>
            <a:normAutofit/>
          </a:bodyPr>
          <a:lstStyle/>
          <a:p>
            <a:pPr marL="0" indent="0" algn="ctr">
              <a:buNone/>
            </a:pPr>
            <a:r>
              <a:rPr lang="en-US" dirty="0" smtClean="0"/>
              <a:t>Grid </a:t>
            </a:r>
            <a:r>
              <a:rPr lang="en-US" dirty="0" smtClean="0"/>
              <a:t>at </a:t>
            </a:r>
            <a:r>
              <a:rPr lang="en-US" dirty="0" err="1" smtClean="0"/>
              <a:t>Onagawa</a:t>
            </a:r>
            <a:r>
              <a:rPr lang="en-US" dirty="0" smtClean="0"/>
              <a:t> </a:t>
            </a:r>
            <a:r>
              <a:rPr lang="en-US" dirty="0" smtClean="0"/>
              <a:t>NPP</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2"/>
          <p:cNvSpPr txBox="1"/>
          <p:nvPr/>
        </p:nvSpPr>
        <p:spPr>
          <a:xfrm>
            <a:off x="443598" y="6309320"/>
            <a:ext cx="8229600" cy="548680"/>
          </a:xfrm>
          <a:prstGeom prst="rect">
            <a:avLst/>
          </a:prstGeom>
          <a:noFill/>
          <a:ln w="9525">
            <a:noFill/>
          </a:ln>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dirty="0" err="1" smtClean="0"/>
              <a:t>Onagawa</a:t>
            </a:r>
            <a:r>
              <a:rPr lang="en-US" dirty="0" smtClean="0"/>
              <a:t> NPP</a:t>
            </a:r>
            <a:endParaRPr lang="ru-RU" dirty="0"/>
          </a:p>
        </p:txBody>
      </p:sp>
      <p:cxnSp>
        <p:nvCxnSpPr>
          <p:cNvPr id="4" name="Прямая со стрелкой 3"/>
          <p:cNvCxnSpPr/>
          <p:nvPr/>
        </p:nvCxnSpPr>
        <p:spPr>
          <a:xfrm flipH="1">
            <a:off x="3995937" y="1196752"/>
            <a:ext cx="2471538" cy="8745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7475" y="24475"/>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443598" y="6309320"/>
            <a:ext cx="8229600" cy="548680"/>
          </a:xfrm>
          <a:prstGeom prst="rect">
            <a:avLst/>
          </a:prstGeom>
          <a:noFill/>
          <a:ln w="9525">
            <a:noFill/>
          </a:ln>
        </p:spPr>
        <p:txBody>
          <a:bodyPr>
            <a:normAutofit fontScale="97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dirty="0" err="1" smtClean="0"/>
              <a:t>Onagawa NPP site </a:t>
            </a:r>
            <a:r>
              <a:rPr lang="en-US" dirty="0" smtClean="0"/>
              <a:t>, Water elevation </a:t>
            </a:r>
            <a:endParaRPr lang="ru-RU" dirty="0"/>
          </a:p>
        </p:txBody>
      </p:sp>
      <p:pic>
        <p:nvPicPr>
          <p:cNvPr id="4" name="Nakat_Onagawa_roug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20838" cy="594928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6165303"/>
            <a:ext cx="8856984" cy="691133"/>
          </a:xfrm>
        </p:spPr>
        <p:txBody>
          <a:bodyPr/>
          <a:lstStyle/>
          <a:p>
            <a:pPr marL="0" indent="0" algn="ctr">
              <a:buNone/>
            </a:pPr>
            <a:r>
              <a:rPr lang="en-US" sz="2000" dirty="0" smtClean="0"/>
              <a:t>Time dynamics of Water </a:t>
            </a:r>
            <a:r>
              <a:rPr lang="en-US" sz="2000" dirty="0"/>
              <a:t>D</a:t>
            </a:r>
            <a:r>
              <a:rPr lang="en-US" sz="2000" dirty="0" smtClean="0"/>
              <a:t>epth at measurement points, </a:t>
            </a:r>
            <a:r>
              <a:rPr lang="en-US" sz="2000" dirty="0" err="1" smtClean="0">
                <a:solidFill>
                  <a:srgbClr val="00B050"/>
                </a:solidFill>
              </a:rPr>
              <a:t>Onagawa</a:t>
            </a:r>
            <a:r>
              <a:rPr lang="en-US" sz="2000" dirty="0" smtClean="0">
                <a:solidFill>
                  <a:srgbClr val="00B050"/>
                </a:solidFill>
              </a:rPr>
              <a:t> NPP</a:t>
            </a:r>
            <a:r>
              <a:rPr lang="en-US" sz="2000" dirty="0" smtClean="0"/>
              <a:t> (behind protective barrier)</a:t>
            </a:r>
            <a:endParaRPr lang="ru-RU" sz="2000" dirty="0"/>
          </a:p>
        </p:txBody>
      </p:sp>
      <p:pic>
        <p:nvPicPr>
          <p:cNvPr id="1229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02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6557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2"/>
          <p:cNvSpPr>
            <a:spLocks noGrp="1"/>
          </p:cNvSpPr>
          <p:nvPr>
            <p:ph idx="1"/>
          </p:nvPr>
        </p:nvSpPr>
        <p:spPr>
          <a:xfrm>
            <a:off x="457199" y="5877272"/>
            <a:ext cx="8229600" cy="824955"/>
          </a:xfrm>
        </p:spPr>
        <p:txBody>
          <a:bodyPr>
            <a:normAutofit/>
          </a:bodyPr>
          <a:lstStyle/>
          <a:p>
            <a:pPr marL="0" indent="0" algn="ctr">
              <a:buNone/>
            </a:pPr>
            <a:r>
              <a:rPr lang="en-US" dirty="0" smtClean="0"/>
              <a:t>Mesh zoom near Sendai Airport.</a:t>
            </a:r>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6165303"/>
            <a:ext cx="8856984" cy="691133"/>
          </a:xfrm>
        </p:spPr>
        <p:txBody>
          <a:bodyPr/>
          <a:lstStyle/>
          <a:p>
            <a:pPr marL="0" indent="0" algn="ctr">
              <a:buNone/>
            </a:pPr>
            <a:r>
              <a:rPr lang="en-US" sz="2000" dirty="0" smtClean="0"/>
              <a:t>Time dynamics of Water </a:t>
            </a:r>
            <a:r>
              <a:rPr lang="en-US" sz="2000" dirty="0"/>
              <a:t>D</a:t>
            </a:r>
            <a:r>
              <a:rPr lang="en-US" sz="2000" dirty="0" smtClean="0"/>
              <a:t>epth at measurement points, Sendai airport</a:t>
            </a:r>
            <a:endParaRPr lang="ru-RU" sz="2000" dirty="0">
              <a:solidFill>
                <a:srgbClr val="FF0000"/>
              </a:solidFill>
            </a:endParaRPr>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9468"/>
            <a:ext cx="9143999" cy="606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88640"/>
            <a:ext cx="7772400" cy="1143000"/>
          </a:xfrm>
        </p:spPr>
        <p:txBody>
          <a:bodyPr/>
          <a:lstStyle/>
          <a:p>
            <a:r>
              <a:rPr lang="en-US" dirty="0" smtClean="0"/>
              <a:t>Conclusions</a:t>
            </a:r>
            <a:endParaRPr lang="ru-RU" dirty="0"/>
          </a:p>
        </p:txBody>
      </p:sp>
      <p:sp>
        <p:nvSpPr>
          <p:cNvPr id="3" name="Объект 2"/>
          <p:cNvSpPr>
            <a:spLocks noGrp="1"/>
          </p:cNvSpPr>
          <p:nvPr>
            <p:ph idx="1"/>
          </p:nvPr>
        </p:nvSpPr>
        <p:spPr>
          <a:xfrm>
            <a:off x="177225" y="1515016"/>
            <a:ext cx="8784976" cy="5184576"/>
          </a:xfrm>
        </p:spPr>
        <p:txBody>
          <a:bodyPr/>
          <a:lstStyle/>
          <a:p>
            <a:r>
              <a:rPr lang="en-US" sz="2400" dirty="0" smtClean="0"/>
              <a:t>COASTOX_UN numerical code based on the finite-volume solution of nonlinear  SWE   has demonstrated good efficiency fof the wetting-drying algorithm for modeling of the tsunami run-up at the sites of FD-1 , FD-2 and Onagawa NPPs:  the modeling results of water height are in reasonable agreement with the recorder data.</a:t>
            </a:r>
          </a:p>
          <a:p>
            <a:endParaRPr lang="en-US" sz="2400" dirty="0" smtClean="0"/>
          </a:p>
          <a:p>
            <a:r>
              <a:rPr lang="en-US" sz="2400" dirty="0" smtClean="0"/>
              <a:t>Taking into account  a large variability of the recorded data of the maximum water elevation  at the FD-1 site and FD-2 site </a:t>
            </a:r>
            <a:r>
              <a:rPr lang="en-US" sz="2400" smtClean="0"/>
              <a:t>- more </a:t>
            </a:r>
            <a:r>
              <a:rPr lang="en-US" sz="2400" dirty="0" smtClean="0"/>
              <a:t>detailed analyses  can be provided only  using  fine modeling grid  and detailed site topography</a:t>
            </a:r>
          </a:p>
          <a:p>
            <a:pPr marL="0" indent="0">
              <a:buNone/>
            </a:pPr>
            <a:r>
              <a:rPr lang="en-US" sz="2400" dirty="0" smtClean="0"/>
              <a:t>  </a:t>
            </a:r>
            <a:endParaRPr lang="ru-RU"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p:nvPr/>
        </p:nvSpPr>
        <p:spPr>
          <a:xfrm>
            <a:off x="443598" y="6309320"/>
            <a:ext cx="8229600" cy="548680"/>
          </a:xfrm>
          <a:prstGeom prst="rect">
            <a:avLst/>
          </a:prstGeom>
          <a:noFill/>
          <a:ln w="9525">
            <a:noFill/>
          </a:ln>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dirty="0" smtClean="0"/>
              <a:t>costa area at Sendai airport</a:t>
            </a:r>
            <a:endParaRPr lang="ru-RU"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635571" y="188640"/>
            <a:ext cx="7772400" cy="587152"/>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endParaRPr lang="ru-RU" sz="4400" dirty="0"/>
          </a:p>
        </p:txBody>
      </p:sp>
      <p:sp>
        <p:nvSpPr>
          <p:cNvPr id="3" name="Content Placeholder 2"/>
          <p:cNvSpPr>
            <a:spLocks noGrp="1"/>
          </p:cNvSpPr>
          <p:nvPr>
            <p:ph/>
          </p:nvPr>
        </p:nvSpPr>
        <p:spPr>
          <a:xfrm>
            <a:off x="150495" y="378460"/>
            <a:ext cx="8630285" cy="5486400"/>
          </a:xfrm>
        </p:spPr>
        <p:txBody>
          <a:bodyPr/>
          <a:lstStyle/>
          <a:p>
            <a:pPr marL="0" indent="0">
              <a:buNone/>
            </a:pPr>
            <a:r>
              <a:rPr lang="en-US"/>
              <a:t>To simulate the consequences of the radioactive contamination of the coastal waters at sediments at Fukushima Daiichi NPP we use the modelling system that includes the module of the  numerical solution of the nonlinear shallow water equation (SWE). This module  also can be used for the modeling of tsunami propagation and inundation of the coastal areas.  T</a:t>
            </a:r>
            <a:r>
              <a:rPr lang="en-US">
                <a:sym typeface="+mn-ea"/>
              </a:rPr>
              <a:t>he modeling of the tsunami propagation and coastal inundation of the areas of three NPPs was provived  for the testing of our  SWE module and analyses of the dynamics of tsunami inundation of three NPP sites</a:t>
            </a:r>
          </a:p>
          <a:p>
            <a:pPr marL="0" indent="0">
              <a:buNone/>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p:nvPr/>
        </p:nvSpPr>
        <p:spPr>
          <a:xfrm>
            <a:off x="900113" y="0"/>
            <a:ext cx="7920037" cy="6308725"/>
          </a:xfrm>
          <a:prstGeom prst="rect">
            <a:avLst/>
          </a:prstGeom>
          <a:noFill/>
          <a:ln w="9525">
            <a:noFill/>
          </a:ln>
        </p:spPr>
        <p:txBody>
          <a:bodyPr>
            <a:spAutoFit/>
          </a:bodyPr>
          <a:lstStyle/>
          <a:p>
            <a:pPr algn="ctr"/>
            <a:r>
              <a:rPr lang="en-US" altLang="x-none" b="1" u="sng" dirty="0">
                <a:solidFill>
                  <a:srgbClr val="000066"/>
                </a:solidFill>
                <a:latin typeface="Arial" panose="020B0604020202020204" pitchFamily="34" charset="0"/>
              </a:rPr>
              <a:t>COASTOX-UN: </a:t>
            </a:r>
            <a:r>
              <a:rPr lang="en-US" altLang="x-none" sz="2000" b="1" dirty="0">
                <a:solidFill>
                  <a:srgbClr val="000066"/>
                </a:solidFill>
                <a:latin typeface="Arial" panose="020B0604020202020204" pitchFamily="34" charset="0"/>
              </a:rPr>
              <a:t>Parallel 2D model of open flow hydrodynamics on unstructured grid</a:t>
            </a:r>
          </a:p>
          <a:p>
            <a:endParaRPr sz="1600" b="1" dirty="0">
              <a:solidFill>
                <a:srgbClr val="000066"/>
              </a:solidFill>
              <a:latin typeface="Arial" panose="020B0604020202020204" pitchFamily="34" charset="0"/>
            </a:endParaRPr>
          </a:p>
          <a:p>
            <a:r>
              <a:rPr lang="en-US" altLang="x-none" sz="2000" dirty="0">
                <a:solidFill>
                  <a:srgbClr val="000066"/>
                </a:solidFill>
                <a:latin typeface="Arial" panose="020B0604020202020204" pitchFamily="34" charset="0"/>
              </a:rPr>
              <a:t>COASTOX_UN: </a:t>
            </a:r>
          </a:p>
          <a:p>
            <a:pPr>
              <a:buChar char="•"/>
            </a:pPr>
            <a:r>
              <a:rPr lang="en-US" altLang="x-none" sz="1800" dirty="0">
                <a:solidFill>
                  <a:srgbClr val="000066"/>
                </a:solidFill>
                <a:latin typeface="Arial" panose="020B0604020202020204" pitchFamily="34" charset="0"/>
              </a:rPr>
              <a:t>2D nonlinear shallow water equations in  equidistant cylindrical projection or in rectangular coordinates depending from the size of the modeling area </a:t>
            </a:r>
            <a:endParaRPr sz="1800" dirty="0">
              <a:solidFill>
                <a:srgbClr val="000066"/>
              </a:solidFill>
              <a:latin typeface="Arial" panose="020B0604020202020204" pitchFamily="34" charset="0"/>
            </a:endParaRPr>
          </a:p>
          <a:p>
            <a:pPr>
              <a:buChar char="•"/>
            </a:pPr>
            <a:r>
              <a:rPr lang="en-US" altLang="x-none" sz="1800" dirty="0">
                <a:solidFill>
                  <a:srgbClr val="000066"/>
                </a:solidFill>
                <a:latin typeface="Arial" panose="020B0604020202020204" pitchFamily="34" charset="0"/>
              </a:rPr>
              <a:t>Finite volume method</a:t>
            </a:r>
            <a:endParaRPr sz="1800" dirty="0">
              <a:solidFill>
                <a:srgbClr val="000066"/>
              </a:solidFill>
              <a:latin typeface="Arial" panose="020B0604020202020204" pitchFamily="34" charset="0"/>
            </a:endParaRPr>
          </a:p>
          <a:p>
            <a:pPr>
              <a:buChar char="•"/>
            </a:pPr>
            <a:r>
              <a:rPr lang="en-US" altLang="x-none" sz="1800" dirty="0">
                <a:solidFill>
                  <a:srgbClr val="000066"/>
                </a:solidFill>
                <a:latin typeface="Arial" panose="020B0604020202020204" pitchFamily="34" charset="0"/>
              </a:rPr>
              <a:t>Unstructured mesh of triangular cells</a:t>
            </a:r>
          </a:p>
          <a:p>
            <a:r>
              <a:rPr lang="en-US" altLang="x-none" sz="1800" dirty="0">
                <a:solidFill>
                  <a:srgbClr val="000066"/>
                </a:solidFill>
                <a:latin typeface="Arial" panose="020B0604020202020204" pitchFamily="34" charset="0"/>
              </a:rPr>
              <a:t>Parallel implementation with Fortran and MPI with </a:t>
            </a:r>
            <a:r>
              <a:rPr lang="en-US" altLang="x-none" sz="1800" dirty="0" smtClean="0">
                <a:solidFill>
                  <a:srgbClr val="000066"/>
                </a:solidFill>
                <a:latin typeface="Arial" panose="020B0604020202020204" pitchFamily="34" charset="0"/>
              </a:rPr>
              <a:t>proven </a:t>
            </a:r>
            <a:r>
              <a:rPr lang="en-US" altLang="x-none" sz="1800" dirty="0">
                <a:solidFill>
                  <a:srgbClr val="000066"/>
                </a:solidFill>
                <a:latin typeface="Arial" panose="020B0604020202020204" pitchFamily="34" charset="0"/>
              </a:rPr>
              <a:t>increasing of the computational performance with the increasing of the </a:t>
            </a:r>
            <a:r>
              <a:rPr lang="en-US" altLang="x-none" sz="1800" dirty="0" smtClean="0">
                <a:solidFill>
                  <a:srgbClr val="000066"/>
                </a:solidFill>
                <a:latin typeface="Arial" panose="020B0604020202020204" pitchFamily="34" charset="0"/>
              </a:rPr>
              <a:t>computational </a:t>
            </a:r>
            <a:r>
              <a:rPr lang="en-US" altLang="x-none" sz="1800" dirty="0">
                <a:solidFill>
                  <a:srgbClr val="000066"/>
                </a:solidFill>
                <a:latin typeface="Arial" panose="020B0604020202020204" pitchFamily="34" charset="0"/>
              </a:rPr>
              <a:t>nodes </a:t>
            </a:r>
          </a:p>
          <a:p>
            <a:pPr>
              <a:buChar char="•"/>
            </a:pPr>
            <a:r>
              <a:rPr lang="en-US" altLang="x-none" sz="1800" dirty="0" err="1">
                <a:solidFill>
                  <a:srgbClr val="000066"/>
                </a:solidFill>
                <a:latin typeface="Arial" panose="020B0604020202020204" pitchFamily="34" charset="0"/>
              </a:rPr>
              <a:t>Coastox_UN</a:t>
            </a:r>
            <a:r>
              <a:rPr lang="en-US" altLang="x-none" sz="1800" dirty="0">
                <a:solidFill>
                  <a:srgbClr val="000066"/>
                </a:solidFill>
                <a:latin typeface="Arial" panose="020B0604020202020204" pitchFamily="34" charset="0"/>
              </a:rPr>
              <a:t> is one of the models  the coastal </a:t>
            </a:r>
            <a:r>
              <a:rPr lang="en-US" altLang="x-none" sz="1800" dirty="0" err="1">
                <a:solidFill>
                  <a:srgbClr val="000066"/>
                </a:solidFill>
                <a:latin typeface="Arial" panose="020B0604020202020204" pitchFamily="34" charset="0"/>
              </a:rPr>
              <a:t>morphodynamic</a:t>
            </a:r>
            <a:r>
              <a:rPr lang="en-US" altLang="x-none" sz="1800" dirty="0">
                <a:solidFill>
                  <a:srgbClr val="000066"/>
                </a:solidFill>
                <a:latin typeface="Arial" panose="020B0604020202020204" pitchFamily="34" charset="0"/>
              </a:rPr>
              <a:t> modeling system MORPHO </a:t>
            </a:r>
          </a:p>
          <a:p>
            <a:pPr>
              <a:buChar char="•"/>
            </a:pPr>
            <a:r>
              <a:rPr sz="1800" dirty="0">
                <a:solidFill>
                  <a:srgbClr val="000066"/>
                </a:solidFill>
                <a:latin typeface="Arial" panose="020B0604020202020204" pitchFamily="34" charset="0"/>
              </a:rPr>
              <a:t>Tested in the a </a:t>
            </a:r>
            <a:r>
              <a:rPr sz="1800" dirty="0" smtClean="0">
                <a:solidFill>
                  <a:srgbClr val="000066"/>
                </a:solidFill>
                <a:latin typeface="Arial" panose="020B0604020202020204" pitchFamily="34" charset="0"/>
              </a:rPr>
              <a:t>numb</a:t>
            </a:r>
            <a:r>
              <a:rPr lang="en-US" sz="1800" dirty="0" smtClean="0">
                <a:solidFill>
                  <a:srgbClr val="000066"/>
                </a:solidFill>
                <a:latin typeface="Arial" panose="020B0604020202020204" pitchFamily="34" charset="0"/>
              </a:rPr>
              <a:t>e</a:t>
            </a:r>
            <a:r>
              <a:rPr sz="1800" dirty="0" smtClean="0">
                <a:solidFill>
                  <a:srgbClr val="000066"/>
                </a:solidFill>
                <a:latin typeface="Arial" panose="020B0604020202020204" pitchFamily="34" charset="0"/>
              </a:rPr>
              <a:t>r </a:t>
            </a:r>
            <a:r>
              <a:rPr sz="1800" dirty="0">
                <a:solidFill>
                  <a:srgbClr val="000066"/>
                </a:solidFill>
                <a:latin typeface="Arial" panose="020B0604020202020204" pitchFamily="34" charset="0"/>
              </a:rPr>
              <a:t>of analytical tests and verified in  a comparison with the data of laboratory experiments and field observations</a:t>
            </a:r>
            <a:r>
              <a:rPr lang="en-US" altLang="x-none" sz="1800" dirty="0">
                <a:solidFill>
                  <a:srgbClr val="000066"/>
                </a:solidFill>
                <a:latin typeface="Arial" panose="020B0604020202020204" pitchFamily="34" charset="0"/>
              </a:rPr>
              <a:t>.</a:t>
            </a:r>
            <a:endParaRPr sz="1800" dirty="0">
              <a:solidFill>
                <a:srgbClr val="000066"/>
              </a:solidFill>
              <a:latin typeface="Arial" panose="020B0604020202020204" pitchFamily="34" charset="0"/>
            </a:endParaRPr>
          </a:p>
          <a:p>
            <a:endParaRPr lang="en-US" altLang="x-none" sz="1800" u="sng" dirty="0">
              <a:solidFill>
                <a:srgbClr val="000066"/>
              </a:solidFill>
              <a:latin typeface="Arial" panose="020B0604020202020204" pitchFamily="34" charset="0"/>
            </a:endParaRPr>
          </a:p>
          <a:p>
            <a:r>
              <a:rPr lang="en-US" altLang="x-none" sz="1800" u="sng" dirty="0">
                <a:solidFill>
                  <a:srgbClr val="000066"/>
                </a:solidFill>
                <a:latin typeface="Arial" panose="020B0604020202020204" pitchFamily="34" charset="0"/>
              </a:rPr>
              <a:t>Applications</a:t>
            </a:r>
            <a:r>
              <a:rPr sz="1800" u="sng" dirty="0">
                <a:solidFill>
                  <a:srgbClr val="000066"/>
                </a:solidFill>
                <a:latin typeface="Arial" panose="020B0604020202020204" pitchFamily="34" charset="0"/>
              </a:rPr>
              <a:t>:</a:t>
            </a:r>
            <a:r>
              <a:rPr lang="en-US" altLang="x-none" sz="1800" dirty="0">
                <a:solidFill>
                  <a:srgbClr val="000066"/>
                </a:solidFill>
                <a:latin typeface="Arial" panose="020B0604020202020204" pitchFamily="34" charset="0"/>
              </a:rPr>
              <a:t> tsunami, tidal flow, waves driven </a:t>
            </a:r>
            <a:r>
              <a:rPr lang="en-US" altLang="x-none" sz="1800" dirty="0" err="1">
                <a:solidFill>
                  <a:srgbClr val="000066"/>
                </a:solidFill>
                <a:latin typeface="Arial" panose="020B0604020202020204" pitchFamily="34" charset="0"/>
              </a:rPr>
              <a:t>nearshore</a:t>
            </a:r>
            <a:r>
              <a:rPr lang="en-US" altLang="x-none" sz="1800" dirty="0">
                <a:solidFill>
                  <a:srgbClr val="000066"/>
                </a:solidFill>
                <a:latin typeface="Arial" panose="020B0604020202020204" pitchFamily="34" charset="0"/>
              </a:rPr>
              <a:t> currents , storm surge</a:t>
            </a:r>
            <a:r>
              <a:rPr sz="1800" dirty="0">
                <a:solidFill>
                  <a:srgbClr val="000066"/>
                </a:solidFill>
                <a:latin typeface="Arial" panose="020B0604020202020204" pitchFamily="34" charset="0"/>
              </a:rPr>
              <a:t>, </a:t>
            </a:r>
            <a:r>
              <a:rPr sz="1800" dirty="0" err="1">
                <a:solidFill>
                  <a:srgbClr val="000066"/>
                </a:solidFill>
                <a:latin typeface="Arial" panose="020B0604020202020204" pitchFamily="34" charset="0"/>
              </a:rPr>
              <a:t>morphodynamics</a:t>
            </a:r>
            <a:r>
              <a:rPr lang="en-US" altLang="x-none" sz="1800" dirty="0">
                <a:solidFill>
                  <a:srgbClr val="000066"/>
                </a:solidFill>
                <a:latin typeface="Arial" panose="020B0604020202020204" pitchFamily="34" charset="0"/>
              </a:rPr>
              <a:t>, dam break, floods, 2-D hydrodynamics for radionuclide transport modeling </a:t>
            </a:r>
            <a:endParaRPr sz="1800" dirty="0">
              <a:solidFill>
                <a:srgbClr val="000066"/>
              </a:solidFill>
              <a:latin typeface="Arial" panose="020B0604020202020204" pitchFamily="34" charset="0"/>
            </a:endParaRPr>
          </a:p>
          <a:p>
            <a:endParaRPr sz="1800" dirty="0">
              <a:solidFill>
                <a:srgbClr val="000066"/>
              </a:solidFill>
              <a:latin typeface="Arial" panose="020B0604020202020204" pitchFamily="34" charset="0"/>
            </a:endParaRPr>
          </a:p>
          <a:p>
            <a:r>
              <a:rPr lang="en-US" sz="1800" dirty="0">
                <a:solidFill>
                  <a:srgbClr val="000066"/>
                </a:solidFill>
                <a:latin typeface="Arial" panose="020B0604020202020204" pitchFamily="34" charset="0"/>
              </a:rPr>
              <a:t>COASTOX _UN included as a part of the 2D module of radionuclide transport of Real Time Online Decision Support System RODOS</a:t>
            </a:r>
            <a:r>
              <a:rPr sz="1800" dirty="0">
                <a:solidFill>
                  <a:srgbClr val="000066"/>
                </a:solidFill>
                <a:latin typeface="Arial" panose="020B0604020202020204" pitchFamily="34" charset="0"/>
              </a:rPr>
              <a:t>.</a:t>
            </a:r>
          </a:p>
          <a:p>
            <a:endParaRPr sz="1800" dirty="0">
              <a:solidFill>
                <a:srgbClr val="000066"/>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p:nvPr/>
        </p:nvSpPr>
        <p:spPr>
          <a:xfrm>
            <a:off x="0" y="0"/>
            <a:ext cx="9144000" cy="45720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40" name="Rectangle 5"/>
          <p:cNvSpPr/>
          <p:nvPr/>
        </p:nvSpPr>
        <p:spPr>
          <a:xfrm>
            <a:off x="523875" y="1606550"/>
            <a:ext cx="9144000" cy="45720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42" name="Rectangle 8"/>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43" name="Rectangle 11"/>
          <p:cNvSpPr/>
          <p:nvPr/>
        </p:nvSpPr>
        <p:spPr>
          <a:xfrm>
            <a:off x="0" y="0"/>
            <a:ext cx="9144000" cy="45720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44" name="Rectangle 12"/>
          <p:cNvSpPr/>
          <p:nvPr/>
        </p:nvSpPr>
        <p:spPr>
          <a:xfrm>
            <a:off x="252413" y="-55562"/>
            <a:ext cx="9144000" cy="45720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45" name="Rectangle 13"/>
          <p:cNvSpPr/>
          <p:nvPr/>
        </p:nvSpPr>
        <p:spPr>
          <a:xfrm>
            <a:off x="6372225" y="2103438"/>
            <a:ext cx="1150938" cy="277812"/>
          </a:xfrm>
          <a:prstGeom prst="rect">
            <a:avLst/>
          </a:prstGeom>
          <a:noFill/>
          <a:ln w="9525">
            <a:noFill/>
          </a:ln>
        </p:spPr>
        <p:txBody>
          <a:bodyPr wrap="none" anchor="ctr">
            <a:spAutoFit/>
          </a:bodyPr>
          <a:lstStyle/>
          <a:p>
            <a:pPr indent="342900" eaLnBrk="0" hangingPunct="0"/>
            <a:r>
              <a:rPr lang="en-GB" altLang="x-none" sz="1200">
                <a:latin typeface="Arial Unicode MS" pitchFamily="34" charset="-128"/>
                <a:ea typeface="Arial Unicode MS" pitchFamily="34" charset="-128"/>
              </a:rPr>
              <a:t>	 </a:t>
            </a:r>
            <a:endParaRPr lang="en-GB" altLang="x-none">
              <a:latin typeface="Times New Roman" panose="02020603050405020304" pitchFamily="18" charset="0"/>
            </a:endParaRPr>
          </a:p>
        </p:txBody>
      </p:sp>
      <p:sp>
        <p:nvSpPr>
          <p:cNvPr id="14346" name="Rectangle 19"/>
          <p:cNvSpPr/>
          <p:nvPr/>
        </p:nvSpPr>
        <p:spPr>
          <a:xfrm>
            <a:off x="0" y="0"/>
            <a:ext cx="9144000" cy="45720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47" name="Rectangle 23"/>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graphicFrame>
        <p:nvGraphicFramePr>
          <p:cNvPr id="14348" name="Объект 20"/>
          <p:cNvGraphicFramePr>
            <a:graphicFrameLocks noChangeAspect="1"/>
          </p:cNvGraphicFramePr>
          <p:nvPr/>
        </p:nvGraphicFramePr>
        <p:xfrm>
          <a:off x="827088" y="3357563"/>
          <a:ext cx="1584325" cy="628650"/>
        </p:xfrm>
        <a:graphic>
          <a:graphicData uri="http://schemas.openxmlformats.org/presentationml/2006/ole">
            <mc:AlternateContent xmlns:mc="http://schemas.openxmlformats.org/markup-compatibility/2006">
              <mc:Choice xmlns:v="urn:schemas-microsoft-com:vml" Requires="v">
                <p:oleObj spid="_x0000_s4259" r:id="rId4" imgW="1218565" imgH="444500" progId="Equation.DSMT4">
                  <p:embed/>
                </p:oleObj>
              </mc:Choice>
              <mc:Fallback>
                <p:oleObj r:id="rId4" imgW="1218565" imgH="444500" progId="Equation.DSMT4">
                  <p:embed/>
                  <p:pic>
                    <p:nvPicPr>
                      <p:cNvPr id="0" name="Picture 3075"/>
                      <p:cNvPicPr/>
                      <p:nvPr/>
                    </p:nvPicPr>
                    <p:blipFill>
                      <a:blip r:embed="rId5"/>
                      <a:stretch>
                        <a:fillRect/>
                      </a:stretch>
                    </p:blipFill>
                    <p:spPr>
                      <a:xfrm>
                        <a:off x="827088" y="3357563"/>
                        <a:ext cx="1584325" cy="628650"/>
                      </a:xfrm>
                      <a:prstGeom prst="rect">
                        <a:avLst/>
                      </a:prstGeom>
                      <a:noFill/>
                      <a:ln w="38100">
                        <a:noFill/>
                        <a:miter/>
                      </a:ln>
                    </p:spPr>
                  </p:pic>
                </p:oleObj>
              </mc:Fallback>
            </mc:AlternateContent>
          </a:graphicData>
        </a:graphic>
      </p:graphicFrame>
      <p:sp>
        <p:nvSpPr>
          <p:cNvPr id="14349" name="Rectangle 25"/>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graphicFrame>
        <p:nvGraphicFramePr>
          <p:cNvPr id="14350" name="Объект 22"/>
          <p:cNvGraphicFramePr>
            <a:graphicFrameLocks noChangeAspect="1"/>
          </p:cNvGraphicFramePr>
          <p:nvPr/>
        </p:nvGraphicFramePr>
        <p:xfrm>
          <a:off x="827088" y="4076700"/>
          <a:ext cx="2187575" cy="619125"/>
        </p:xfrm>
        <a:graphic>
          <a:graphicData uri="http://schemas.openxmlformats.org/presentationml/2006/ole">
            <mc:AlternateContent xmlns:mc="http://schemas.openxmlformats.org/markup-compatibility/2006">
              <mc:Choice xmlns:v="urn:schemas-microsoft-com:vml" Requires="v">
                <p:oleObj spid="_x0000_s4260" r:id="rId6" imgW="2184400" imgH="444500" progId="Equation.DSMT4">
                  <p:embed/>
                </p:oleObj>
              </mc:Choice>
              <mc:Fallback>
                <p:oleObj r:id="rId6" imgW="2184400" imgH="444500" progId="Equation.DSMT4">
                  <p:embed/>
                  <p:pic>
                    <p:nvPicPr>
                      <p:cNvPr id="0" name="Picture 3077"/>
                      <p:cNvPicPr/>
                      <p:nvPr/>
                    </p:nvPicPr>
                    <p:blipFill>
                      <a:blip r:embed="rId7"/>
                      <a:stretch>
                        <a:fillRect/>
                      </a:stretch>
                    </p:blipFill>
                    <p:spPr>
                      <a:xfrm>
                        <a:off x="827088" y="4076700"/>
                        <a:ext cx="2187575" cy="619125"/>
                      </a:xfrm>
                      <a:prstGeom prst="rect">
                        <a:avLst/>
                      </a:prstGeom>
                      <a:noFill/>
                      <a:ln w="38100">
                        <a:noFill/>
                        <a:miter/>
                      </a:ln>
                    </p:spPr>
                  </p:pic>
                </p:oleObj>
              </mc:Fallback>
            </mc:AlternateContent>
          </a:graphicData>
        </a:graphic>
      </p:graphicFrame>
      <p:sp>
        <p:nvSpPr>
          <p:cNvPr id="14351" name="Rectangle 27"/>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52" name="Rectangle 29"/>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graphicFrame>
        <p:nvGraphicFramePr>
          <p:cNvPr id="14353" name="Объект 26"/>
          <p:cNvGraphicFramePr>
            <a:graphicFrameLocks noChangeAspect="1"/>
          </p:cNvGraphicFramePr>
          <p:nvPr/>
        </p:nvGraphicFramePr>
        <p:xfrm>
          <a:off x="835025" y="4797425"/>
          <a:ext cx="2193925" cy="785813"/>
        </p:xfrm>
        <a:graphic>
          <a:graphicData uri="http://schemas.openxmlformats.org/presentationml/2006/ole">
            <mc:AlternateContent xmlns:mc="http://schemas.openxmlformats.org/markup-compatibility/2006">
              <mc:Choice xmlns:v="urn:schemas-microsoft-com:vml" Requires="v">
                <p:oleObj spid="_x0000_s4261" r:id="rId8" imgW="2197100" imgH="495300" progId="Equation.DSMT4">
                  <p:embed/>
                </p:oleObj>
              </mc:Choice>
              <mc:Fallback>
                <p:oleObj r:id="rId8" imgW="2197100" imgH="495300" progId="Equation.DSMT4">
                  <p:embed/>
                  <p:pic>
                    <p:nvPicPr>
                      <p:cNvPr id="0" name="Picture 3080"/>
                      <p:cNvPicPr/>
                      <p:nvPr/>
                    </p:nvPicPr>
                    <p:blipFill>
                      <a:blip r:embed="rId9"/>
                      <a:stretch>
                        <a:fillRect/>
                      </a:stretch>
                    </p:blipFill>
                    <p:spPr>
                      <a:xfrm>
                        <a:off x="835025" y="4797425"/>
                        <a:ext cx="2193925" cy="785813"/>
                      </a:xfrm>
                      <a:prstGeom prst="rect">
                        <a:avLst/>
                      </a:prstGeom>
                      <a:noFill/>
                      <a:ln w="38100">
                        <a:noFill/>
                        <a:miter/>
                      </a:ln>
                    </p:spPr>
                  </p:pic>
                </p:oleObj>
              </mc:Fallback>
            </mc:AlternateContent>
          </a:graphicData>
        </a:graphic>
      </p:graphicFrame>
      <p:sp>
        <p:nvSpPr>
          <p:cNvPr id="14354" name="Rectangle 31"/>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55" name="Rectangle 38"/>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56" name="Rectangle 40"/>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57" name="Rectangle 42"/>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graphicFrame>
        <p:nvGraphicFramePr>
          <p:cNvPr id="14358" name="Объект 35"/>
          <p:cNvGraphicFramePr>
            <a:graphicFrameLocks noChangeAspect="1"/>
          </p:cNvGraphicFramePr>
          <p:nvPr/>
        </p:nvGraphicFramePr>
        <p:xfrm>
          <a:off x="3051175" y="4941888"/>
          <a:ext cx="4244975" cy="600075"/>
        </p:xfrm>
        <a:graphic>
          <a:graphicData uri="http://schemas.openxmlformats.org/presentationml/2006/ole">
            <mc:AlternateContent xmlns:mc="http://schemas.openxmlformats.org/markup-compatibility/2006">
              <mc:Choice xmlns:v="urn:schemas-microsoft-com:vml" Requires="v">
                <p:oleObj spid="_x0000_s4262" r:id="rId10" imgW="4241800" imgH="457200" progId="Equation.DSMT4">
                  <p:embed/>
                </p:oleObj>
              </mc:Choice>
              <mc:Fallback>
                <p:oleObj r:id="rId10" imgW="4241800" imgH="457200" progId="Equation.DSMT4">
                  <p:embed/>
                  <p:pic>
                    <p:nvPicPr>
                      <p:cNvPr id="0" name="Picture 3086"/>
                      <p:cNvPicPr/>
                      <p:nvPr/>
                    </p:nvPicPr>
                    <p:blipFill>
                      <a:blip r:embed="rId11"/>
                      <a:stretch>
                        <a:fillRect/>
                      </a:stretch>
                    </p:blipFill>
                    <p:spPr>
                      <a:xfrm>
                        <a:off x="3051175" y="4941888"/>
                        <a:ext cx="4244975" cy="600075"/>
                      </a:xfrm>
                      <a:prstGeom prst="rect">
                        <a:avLst/>
                      </a:prstGeom>
                      <a:noFill/>
                      <a:ln w="38100">
                        <a:noFill/>
                        <a:miter/>
                      </a:ln>
                    </p:spPr>
                  </p:pic>
                </p:oleObj>
              </mc:Fallback>
            </mc:AlternateContent>
          </a:graphicData>
        </a:graphic>
      </p:graphicFrame>
      <p:sp>
        <p:nvSpPr>
          <p:cNvPr id="14359" name="Rectangle 44"/>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sp>
        <p:nvSpPr>
          <p:cNvPr id="14360" name="Rectangle 46"/>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pic>
        <p:nvPicPr>
          <p:cNvPr id="14361" name="Picture 4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1363" y="1223963"/>
            <a:ext cx="3886200" cy="2035175"/>
          </a:xfrm>
          <a:prstGeom prst="rect">
            <a:avLst/>
          </a:prstGeom>
          <a:noFill/>
          <a:ln w="9525">
            <a:noFill/>
          </a:ln>
        </p:spPr>
      </p:pic>
      <p:sp>
        <p:nvSpPr>
          <p:cNvPr id="14362" name="Прямоугольник 39"/>
          <p:cNvSpPr/>
          <p:nvPr/>
        </p:nvSpPr>
        <p:spPr>
          <a:xfrm>
            <a:off x="741363" y="401638"/>
            <a:ext cx="2832100" cy="461962"/>
          </a:xfrm>
          <a:prstGeom prst="rect">
            <a:avLst/>
          </a:prstGeom>
          <a:noFill/>
          <a:ln w="9525">
            <a:noFill/>
          </a:ln>
        </p:spPr>
        <p:txBody>
          <a:bodyPr wrap="none">
            <a:spAutoFit/>
          </a:bodyPr>
          <a:lstStyle/>
          <a:p>
            <a:r>
              <a:rPr lang="en-GB" altLang="x-none">
                <a:latin typeface="Times New Roman" panose="02020603050405020304" pitchFamily="18" charset="0"/>
              </a:rPr>
              <a:t>Governing equations.</a:t>
            </a:r>
            <a:endParaRPr b="1">
              <a:latin typeface="Times New Roman" panose="02020603050405020304" pitchFamily="18" charset="0"/>
            </a:endParaRPr>
          </a:p>
        </p:txBody>
      </p:sp>
      <p:sp>
        <p:nvSpPr>
          <p:cNvPr id="14364" name="Rectangle 53"/>
          <p:cNvSpPr/>
          <p:nvPr/>
        </p:nvSpPr>
        <p:spPr>
          <a:xfrm>
            <a:off x="0" y="0"/>
            <a:ext cx="9144000" cy="0"/>
          </a:xfrm>
          <a:prstGeom prst="rect">
            <a:avLst/>
          </a:prstGeom>
          <a:noFill/>
          <a:ln w="9525">
            <a:noFill/>
          </a:ln>
        </p:spPr>
        <p:txBody>
          <a:bodyPr wrap="none" anchor="ctr">
            <a:spAutoFit/>
          </a:bodyPr>
          <a:lstStyle/>
          <a:p>
            <a:endParaRPr lang="uk-UA" altLang="x-none">
              <a:latin typeface="Times New Roman" panose="02020603050405020304" pitchFamily="18" charset="0"/>
            </a:endParaRPr>
          </a:p>
        </p:txBody>
      </p:sp>
      <p:graphicFrame>
        <p:nvGraphicFramePr>
          <p:cNvPr id="14365" name="Объект 42"/>
          <p:cNvGraphicFramePr>
            <a:graphicFrameLocks noChangeAspect="1"/>
          </p:cNvGraphicFramePr>
          <p:nvPr/>
        </p:nvGraphicFramePr>
        <p:xfrm>
          <a:off x="3076575" y="4076700"/>
          <a:ext cx="4244975" cy="601663"/>
        </p:xfrm>
        <a:graphic>
          <a:graphicData uri="http://schemas.openxmlformats.org/presentationml/2006/ole">
            <mc:AlternateContent xmlns:mc="http://schemas.openxmlformats.org/markup-compatibility/2006">
              <mc:Choice xmlns:v="urn:schemas-microsoft-com:vml" Requires="v">
                <p:oleObj spid="_x0000_s4263" r:id="rId13" imgW="4241800" imgH="457200" progId="Equation.DSMT4">
                  <p:embed/>
                </p:oleObj>
              </mc:Choice>
              <mc:Fallback>
                <p:oleObj r:id="rId13" imgW="4241800" imgH="457200" progId="Equation.DSMT4">
                  <p:embed/>
                  <p:pic>
                    <p:nvPicPr>
                      <p:cNvPr id="0" name="Picture 3087"/>
                      <p:cNvPicPr/>
                      <p:nvPr/>
                    </p:nvPicPr>
                    <p:blipFill>
                      <a:blip r:embed="rId14"/>
                      <a:stretch>
                        <a:fillRect/>
                      </a:stretch>
                    </p:blipFill>
                    <p:spPr>
                      <a:xfrm>
                        <a:off x="3076575" y="4076700"/>
                        <a:ext cx="4244975" cy="601663"/>
                      </a:xfrm>
                      <a:prstGeom prst="rect">
                        <a:avLst/>
                      </a:prstGeom>
                      <a:noFill/>
                      <a:ln w="38100">
                        <a:noFill/>
                        <a:miter/>
                      </a:ln>
                    </p:spPr>
                  </p:pic>
                </p:oleObj>
              </mc:Fallback>
            </mc:AlternateContent>
          </a:graphicData>
        </a:graphic>
      </p:graphicFrame>
      <p:sp>
        <p:nvSpPr>
          <p:cNvPr id="14366" name="Прямоугольник 43"/>
          <p:cNvSpPr/>
          <p:nvPr/>
        </p:nvSpPr>
        <p:spPr>
          <a:xfrm>
            <a:off x="890588" y="5805488"/>
            <a:ext cx="6345237" cy="522287"/>
          </a:xfrm>
          <a:prstGeom prst="rect">
            <a:avLst/>
          </a:prstGeom>
          <a:noFill/>
          <a:ln w="9525">
            <a:noFill/>
          </a:ln>
        </p:spPr>
        <p:txBody>
          <a:bodyPr>
            <a:spAutoFit/>
          </a:bodyPr>
          <a:lstStyle/>
          <a:p>
            <a:r>
              <a:rPr lang="en-GB" altLang="x-none" sz="1400" b="1" i="1" dirty="0" err="1">
                <a:latin typeface="Times New Roman" panose="02020603050405020304" pitchFamily="18" charset="0"/>
              </a:rPr>
              <a:t>q</a:t>
            </a:r>
            <a:r>
              <a:rPr lang="en-GB" altLang="x-none" sz="1400" b="1" i="1" baseline="-25000" dirty="0" err="1">
                <a:latin typeface="Times New Roman" panose="02020603050405020304" pitchFamily="18" charset="0"/>
              </a:rPr>
              <a:t>x</a:t>
            </a:r>
            <a:r>
              <a:rPr lang="en-GB" altLang="x-none" sz="1400" b="1" dirty="0">
                <a:latin typeface="Times New Roman" panose="02020603050405020304" pitchFamily="18" charset="0"/>
              </a:rPr>
              <a:t> and </a:t>
            </a:r>
            <a:r>
              <a:rPr lang="en-GB" altLang="x-none" sz="1400" b="1" i="1" dirty="0" err="1">
                <a:latin typeface="Times New Roman" panose="02020603050405020304" pitchFamily="18" charset="0"/>
              </a:rPr>
              <a:t>q</a:t>
            </a:r>
            <a:r>
              <a:rPr lang="en-GB" altLang="x-none" sz="1400" b="1" i="1" baseline="-25000" dirty="0" err="1">
                <a:latin typeface="Times New Roman" panose="02020603050405020304" pitchFamily="18" charset="0"/>
              </a:rPr>
              <a:t>y</a:t>
            </a:r>
            <a:r>
              <a:rPr lang="en-GB" altLang="x-none" sz="1400" b="1" dirty="0">
                <a:latin typeface="Times New Roman" panose="02020603050405020304" pitchFamily="18" charset="0"/>
              </a:rPr>
              <a:t> (m</a:t>
            </a:r>
            <a:r>
              <a:rPr lang="en-GB" altLang="x-none" sz="1400" b="1" baseline="30000" dirty="0">
                <a:latin typeface="Times New Roman" panose="02020603050405020304" pitchFamily="18" charset="0"/>
              </a:rPr>
              <a:t>2</a:t>
            </a:r>
            <a:r>
              <a:rPr lang="en-GB" altLang="x-none" sz="1400" b="1" dirty="0">
                <a:latin typeface="Times New Roman" panose="02020603050405020304" pitchFamily="18" charset="0"/>
              </a:rPr>
              <a:t>/s) are the components of the water discharges per unit width along the horizontal directions </a:t>
            </a:r>
            <a:r>
              <a:rPr lang="en-GB" altLang="x-none" sz="1400" b="1" i="1" dirty="0">
                <a:latin typeface="Times New Roman" panose="02020603050405020304" pitchFamily="18" charset="0"/>
              </a:rPr>
              <a:t>x</a:t>
            </a:r>
            <a:r>
              <a:rPr lang="en-GB" altLang="x-none" sz="1400" b="1" dirty="0">
                <a:latin typeface="Times New Roman" panose="02020603050405020304" pitchFamily="18" charset="0"/>
              </a:rPr>
              <a:t> and </a:t>
            </a:r>
            <a:r>
              <a:rPr lang="en-GB" altLang="x-none" sz="1400" b="1" i="1" dirty="0">
                <a:latin typeface="Times New Roman" panose="02020603050405020304" pitchFamily="18" charset="0"/>
              </a:rPr>
              <a:t>y</a:t>
            </a:r>
            <a:endParaRPr sz="1400" b="1"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2208</Words>
  <Application>Microsoft Office PowerPoint</Application>
  <PresentationFormat>Экран (4:3)</PresentationFormat>
  <Paragraphs>162</Paragraphs>
  <Slides>54</Slides>
  <Notes>30</Notes>
  <HiddenSlides>0</HiddenSlides>
  <MMClips>4</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Оформление по умолчанию</vt:lpstr>
      <vt:lpstr>Equation.DSMT4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Main differentiators- of COASTOX _UN in comparison with other software based on numerical solution of Shallow Water Equations:</vt:lpstr>
      <vt:lpstr>Презентация PowerPoint</vt:lpstr>
      <vt:lpstr>The numerical simulation of the Okushiri island inundation for the  Hokkaido tsunami 1993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Conclusions</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Demry</dc:creator>
  <cp:lastModifiedBy>Александр</cp:lastModifiedBy>
  <cp:revision>289</cp:revision>
  <dcterms:created xsi:type="dcterms:W3CDTF">2016-06-25T02:37:00Z</dcterms:created>
  <dcterms:modified xsi:type="dcterms:W3CDTF">2020-05-06T11:03:56Z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