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63" r:id="rId2"/>
    <p:sldId id="368" r:id="rId3"/>
    <p:sldId id="367" r:id="rId4"/>
    <p:sldId id="365" r:id="rId5"/>
    <p:sldId id="369" r:id="rId6"/>
    <p:sldId id="371" r:id="rId7"/>
    <p:sldId id="381" r:id="rId8"/>
    <p:sldId id="372" r:id="rId9"/>
    <p:sldId id="373" r:id="rId10"/>
    <p:sldId id="382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2599E"/>
    <a:srgbClr val="3C6ABE"/>
    <a:srgbClr val="4472C4"/>
    <a:srgbClr val="003B76"/>
    <a:srgbClr val="0033CC"/>
    <a:srgbClr val="006600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993C-56EA-4F51-8593-FDFA7681AA78}" type="datetimeFigureOut">
              <a:rPr lang="it-IT" smtClean="0"/>
              <a:t>30/04/2020</a:t>
            </a:fld>
            <a:endParaRPr lang="it-I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5B2FE-008C-47F6-8A37-7163C96C839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682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6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4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1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6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5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7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8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4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C1417-5C54-426B-80ED-17EA18EA0E6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4DDB5-FD2D-46C5-82C7-34953AFA842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6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11959" r="605" b="28354"/>
          <a:stretch/>
        </p:blipFill>
        <p:spPr>
          <a:xfrm>
            <a:off x="-4231" y="1327064"/>
            <a:ext cx="12196231" cy="55141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892" y="1383839"/>
            <a:ext cx="109400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rgbClr val="32599E"/>
                  </a:solidFill>
                  <a:prstDash val="solid"/>
                </a:ln>
                <a:solidFill>
                  <a:srgbClr val="FFFFFF"/>
                </a:solidFill>
              </a:rPr>
              <a:t>GEOMECHANICAL CHARACTERIZATION OF ROCK MASSES BY MEANS OF REMOTE SENSING TECHNIQUES</a:t>
            </a:r>
          </a:p>
          <a:p>
            <a:pPr algn="ctr"/>
            <a:endParaRPr lang="en-US" sz="2800" b="1" dirty="0">
              <a:solidFill>
                <a:srgbClr val="C00000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Lidia Loiotine</a:t>
            </a:r>
            <a:r>
              <a:rPr lang="it-IT" b="1" baseline="30000" dirty="0">
                <a:solidFill>
                  <a:schemeClr val="bg1"/>
                </a:solidFill>
              </a:rPr>
              <a:t>1,2</a:t>
            </a:r>
            <a:r>
              <a:rPr lang="it-IT" b="1" dirty="0">
                <a:solidFill>
                  <a:schemeClr val="bg1"/>
                </a:solidFill>
              </a:rPr>
              <a:t>, Marco La Salandra</a:t>
            </a:r>
            <a:r>
              <a:rPr lang="it-IT" b="1" baseline="30000" dirty="0">
                <a:solidFill>
                  <a:schemeClr val="bg1"/>
                </a:solidFill>
              </a:rPr>
              <a:t>1</a:t>
            </a:r>
            <a:r>
              <a:rPr lang="it-IT" b="1" dirty="0">
                <a:solidFill>
                  <a:schemeClr val="bg1"/>
                </a:solidFill>
              </a:rPr>
              <a:t>, Gioacchino Francesco Andriani</a:t>
            </a:r>
            <a:r>
              <a:rPr lang="it-IT" b="1" baseline="30000" dirty="0">
                <a:solidFill>
                  <a:schemeClr val="bg1"/>
                </a:solidFill>
              </a:rPr>
              <a:t>1</a:t>
            </a:r>
            <a:r>
              <a:rPr lang="it-IT" b="1" dirty="0">
                <a:solidFill>
                  <a:schemeClr val="bg1"/>
                </a:solidFill>
              </a:rPr>
              <a:t>, Giovanni Barracane</a:t>
            </a:r>
            <a:r>
              <a:rPr lang="it-IT" b="1" baseline="30000" dirty="0">
                <a:solidFill>
                  <a:schemeClr val="bg1"/>
                </a:solidFill>
              </a:rPr>
              <a:t>1</a:t>
            </a:r>
            <a:r>
              <a:rPr lang="it-IT" b="1" dirty="0">
                <a:solidFill>
                  <a:schemeClr val="bg1"/>
                </a:solidFill>
              </a:rPr>
              <a:t>, Marc-Henri Derron</a:t>
            </a:r>
            <a:r>
              <a:rPr lang="it-IT" b="1" baseline="30000" dirty="0">
                <a:solidFill>
                  <a:schemeClr val="bg1"/>
                </a:solidFill>
              </a:rPr>
              <a:t>2</a:t>
            </a:r>
            <a:r>
              <a:rPr lang="it-IT" b="1" dirty="0">
                <a:solidFill>
                  <a:schemeClr val="bg1"/>
                </a:solidFill>
              </a:rPr>
              <a:t>, Michel Jaboyedoff</a:t>
            </a:r>
            <a:r>
              <a:rPr lang="it-IT" b="1" baseline="30000" dirty="0">
                <a:solidFill>
                  <a:schemeClr val="bg1"/>
                </a:solidFill>
              </a:rPr>
              <a:t>2</a:t>
            </a:r>
            <a:r>
              <a:rPr lang="it-IT" b="1" dirty="0">
                <a:solidFill>
                  <a:schemeClr val="bg1"/>
                </a:solidFill>
              </a:rPr>
              <a:t>, Antonella Marsico</a:t>
            </a:r>
            <a:r>
              <a:rPr lang="it-IT" b="1" baseline="30000" dirty="0">
                <a:solidFill>
                  <a:schemeClr val="bg1"/>
                </a:solidFill>
              </a:rPr>
              <a:t>1</a:t>
            </a:r>
            <a:r>
              <a:rPr lang="it-IT" b="1" dirty="0">
                <a:solidFill>
                  <a:schemeClr val="bg1"/>
                </a:solidFill>
              </a:rPr>
              <a:t>, Mario Parise</a:t>
            </a:r>
            <a:r>
              <a:rPr lang="it-IT" b="1" baseline="30000" dirty="0">
                <a:solidFill>
                  <a:schemeClr val="bg1"/>
                </a:solidFill>
              </a:rPr>
              <a:t>1</a:t>
            </a:r>
          </a:p>
          <a:p>
            <a:pPr algn="ctr"/>
            <a:endParaRPr lang="it-IT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11198" y="5925430"/>
            <a:ext cx="1138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chemeClr val="bg1"/>
                </a:solidFill>
              </a:rPr>
              <a:t>1 Università degli Studi di Bari Aldo Moro, Dipartimento di Scienze della Terra e Geoambientali, Bari, Italy</a:t>
            </a:r>
            <a:endParaRPr lang="it-IT" sz="1600" b="1" dirty="0">
              <a:solidFill>
                <a:schemeClr val="bg1"/>
              </a:solidFill>
            </a:endParaRPr>
          </a:p>
          <a:p>
            <a:r>
              <a:rPr lang="en-GB" sz="1600" b="1" i="1" dirty="0">
                <a:solidFill>
                  <a:schemeClr val="bg1"/>
                </a:solidFill>
              </a:rPr>
              <a:t>2 Université de Lausanne, </a:t>
            </a:r>
            <a:r>
              <a:rPr lang="en-GB" sz="1600" b="1" i="1" dirty="0" err="1">
                <a:solidFill>
                  <a:schemeClr val="bg1"/>
                </a:solidFill>
              </a:rPr>
              <a:t>Institut</a:t>
            </a:r>
            <a:r>
              <a:rPr lang="en-GB" sz="1600" b="1" i="1" dirty="0">
                <a:solidFill>
                  <a:schemeClr val="bg1"/>
                </a:solidFill>
              </a:rPr>
              <a:t> des sciences de la Terre, Lausanne, Switzerland</a:t>
            </a:r>
            <a:endParaRPr lang="it-IT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Corresponding author: </a:t>
            </a:r>
            <a:r>
              <a:rPr lang="en-GB" sz="1600" b="1" u="sng" dirty="0">
                <a:solidFill>
                  <a:schemeClr val="bg1"/>
                </a:solidFill>
              </a:rPr>
              <a:t>lidia.loiotine@uniba.it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80" y="56775"/>
            <a:ext cx="4852506" cy="12702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327064"/>
          </a:xfrm>
          <a:prstGeom prst="rect">
            <a:avLst/>
          </a:prstGeom>
          <a:noFill/>
          <a:ln w="12700">
            <a:solidFill>
              <a:srgbClr val="325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2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691" y="1225767"/>
            <a:ext cx="104186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Sometimes, </a:t>
            </a:r>
            <a:r>
              <a:rPr lang="en-US" sz="2000" dirty="0">
                <a:solidFill>
                  <a:srgbClr val="32599E"/>
                </a:solidFill>
              </a:rPr>
              <a:t>one technique must be preferred to another depending on the morphology of the site. For example, if </a:t>
            </a:r>
            <a:r>
              <a:rPr lang="en-US" sz="2000" i="1" dirty="0">
                <a:solidFill>
                  <a:srgbClr val="32599E"/>
                </a:solidFill>
              </a:rPr>
              <a:t>Lama Monachile </a:t>
            </a:r>
            <a:r>
              <a:rPr lang="en-US" sz="2000" dirty="0">
                <a:solidFill>
                  <a:srgbClr val="32599E"/>
                </a:solidFill>
              </a:rPr>
              <a:t>had been narrower, the drone would not have been able to fly through it and return a complete model of the rock mass. In that case, the TLS technique would have been a good solution.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In complex areas, drones can lose the GPS signal and give distorted 3d models, as happened for </a:t>
            </a:r>
            <a:r>
              <a:rPr lang="it-IT" sz="2000" i="1" dirty="0">
                <a:solidFill>
                  <a:srgbClr val="32599E"/>
                </a:solidFill>
              </a:rPr>
              <a:t>Lama Monachile</a:t>
            </a:r>
            <a:r>
              <a:rPr lang="it-IT" sz="2000" dirty="0">
                <a:solidFill>
                  <a:srgbClr val="32599E"/>
                </a:solidFill>
              </a:rPr>
              <a:t>. The problem was largely solved</a:t>
            </a:r>
            <a:r>
              <a:rPr lang="en-US" sz="2000" dirty="0">
                <a:solidFill>
                  <a:srgbClr val="32599E"/>
                </a:solidFill>
              </a:rPr>
              <a:t> during the </a:t>
            </a:r>
            <a:r>
              <a:rPr lang="en-US" sz="2000" dirty="0" err="1">
                <a:solidFill>
                  <a:srgbClr val="32599E"/>
                </a:solidFill>
              </a:rPr>
              <a:t>SfM</a:t>
            </a:r>
            <a:r>
              <a:rPr lang="en-US" sz="2000" dirty="0">
                <a:solidFill>
                  <a:srgbClr val="32599E"/>
                </a:solidFill>
              </a:rPr>
              <a:t> procedure</a:t>
            </a:r>
            <a:r>
              <a:rPr lang="it-IT" sz="2000" dirty="0">
                <a:solidFill>
                  <a:srgbClr val="32599E"/>
                </a:solidFill>
              </a:rPr>
              <a:t> by </a:t>
            </a:r>
            <a:r>
              <a:rPr lang="en-US" sz="2000" dirty="0">
                <a:solidFill>
                  <a:srgbClr val="32599E"/>
                </a:solidFill>
              </a:rPr>
              <a:t>assigning to the photos some reference points, whose coordinates were taken from the PC of the TLS survey. With reference to the latter, few Ground Control Points and a GPS were sufficient to correctly </a:t>
            </a:r>
            <a:r>
              <a:rPr lang="en-US" sz="2000" dirty="0" err="1">
                <a:solidFill>
                  <a:srgbClr val="32599E"/>
                </a:solidFill>
              </a:rPr>
              <a:t>georeference</a:t>
            </a:r>
            <a:r>
              <a:rPr lang="en-US" sz="2000" dirty="0">
                <a:solidFill>
                  <a:srgbClr val="32599E"/>
                </a:solidFill>
              </a:rPr>
              <a:t> the PC obtained by the TLS technique.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The best results can be obtained by coupling the two methods</a:t>
            </a:r>
            <a:r>
              <a:rPr lang="en-US" sz="2000" dirty="0">
                <a:solidFill>
                  <a:srgbClr val="32599E"/>
                </a:solidFill>
              </a:rPr>
              <a:t>. In fact, the geostructural analysis of the case study will be carried out:</a:t>
            </a:r>
          </a:p>
          <a:p>
            <a:pPr algn="just"/>
            <a:r>
              <a:rPr lang="en-US" sz="2000" dirty="0">
                <a:solidFill>
                  <a:srgbClr val="32599E"/>
                </a:solidFill>
              </a:rPr>
              <a:t>1) by digitalizing the fracture systems on the </a:t>
            </a:r>
            <a:r>
              <a:rPr lang="en-US" sz="2000" dirty="0" err="1">
                <a:solidFill>
                  <a:srgbClr val="32599E"/>
                </a:solidFill>
              </a:rPr>
              <a:t>ortophoto</a:t>
            </a:r>
            <a:r>
              <a:rPr lang="en-US" sz="2000" dirty="0">
                <a:solidFill>
                  <a:srgbClr val="32599E"/>
                </a:solidFill>
              </a:rPr>
              <a:t> and applying statistical analyses;</a:t>
            </a:r>
          </a:p>
          <a:p>
            <a:pPr algn="just"/>
            <a:r>
              <a:rPr lang="en-US" sz="2000" dirty="0">
                <a:solidFill>
                  <a:srgbClr val="32599E"/>
                </a:solidFill>
              </a:rPr>
              <a:t>2) by using semi-automatic procedures for the extraction of structures in rock masses. This will be done on the TLS point cloud because it is not affected by deformations.</a:t>
            </a:r>
            <a:endParaRPr lang="en-US" sz="2000" dirty="0">
              <a:solidFill>
                <a:srgbClr val="C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32599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828042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RECENT DEVELOPMENTS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534" y="1479976"/>
            <a:ext cx="6087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The direct access to work stations was restricted because of the COVID-19 emergency → the analysis of the high resolution PCs was postponed.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In the meanwhile, the study was focused on the estimation and characterization of the fracture systems and on the identification of previous failures in the rock mass.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This was done by analyzing and processing the digital photos acquired by means of the UAV technique.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Concerning the identification of the fracture systems, an ortophoto of the plan area with a 0.005 m resolution was imported in a GIS software. </a:t>
            </a:r>
            <a:br>
              <a:rPr lang="it-IT" sz="2000" dirty="0">
                <a:solidFill>
                  <a:srgbClr val="32599E"/>
                </a:solidFill>
              </a:rPr>
            </a:br>
            <a:r>
              <a:rPr lang="it-IT" sz="2000" dirty="0">
                <a:solidFill>
                  <a:srgbClr val="32599E"/>
                </a:solidFill>
              </a:rPr>
              <a:t>5 representative sub-areas were selected in different sectors of the rock mass and subjected to manual digitalization of the fractures.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440" y="1515533"/>
            <a:ext cx="4742693" cy="44428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293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112" y="794479"/>
            <a:ext cx="10670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32599E"/>
                </a:solidFill>
              </a:rPr>
              <a:t>Example of manual digitalization on </a:t>
            </a:r>
            <a:r>
              <a:rPr lang="it-IT" sz="2000" b="1" dirty="0">
                <a:solidFill>
                  <a:srgbClr val="C00000"/>
                </a:solidFill>
              </a:rPr>
              <a:t>sub-area B</a:t>
            </a:r>
            <a:r>
              <a:rPr lang="it-IT" sz="2000" dirty="0">
                <a:solidFill>
                  <a:srgbClr val="32599E"/>
                </a:solidFill>
              </a:rPr>
              <a:t> (20x20 m</a:t>
            </a:r>
            <a:r>
              <a:rPr lang="it-IT" sz="2000" baseline="30000" dirty="0">
                <a:solidFill>
                  <a:srgbClr val="32599E"/>
                </a:solidFill>
              </a:rPr>
              <a:t>2</a:t>
            </a:r>
            <a:r>
              <a:rPr lang="it-IT" sz="2000" dirty="0">
                <a:solidFill>
                  <a:srgbClr val="32599E"/>
                </a:solidFill>
              </a:rPr>
              <a:t>)</a:t>
            </a:r>
          </a:p>
          <a:p>
            <a:pPr algn="ctr"/>
            <a:endParaRPr lang="it-IT" sz="2000" b="1" dirty="0">
              <a:solidFill>
                <a:srgbClr val="32599E"/>
              </a:solidFill>
            </a:endParaRPr>
          </a:p>
          <a:p>
            <a:pPr algn="ctr"/>
            <a:r>
              <a:rPr lang="it-IT" sz="2000" b="1" dirty="0">
                <a:solidFill>
                  <a:srgbClr val="32599E"/>
                </a:solidFill>
              </a:rPr>
              <a:t>Number of traces: 5961	Number of segments: 9331</a:t>
            </a:r>
            <a:endParaRPr lang="it-IT" sz="2000" b="1" baseline="30000" dirty="0">
              <a:solidFill>
                <a:srgbClr val="32599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09" y="1876018"/>
            <a:ext cx="4328316" cy="43283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97" y="1873286"/>
            <a:ext cx="4331048" cy="43310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263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654" y="851518"/>
            <a:ext cx="10670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32599E"/>
                </a:solidFill>
              </a:rPr>
              <a:t>Subsequently, for each sub-area, the layer of the traces was converted to SVG format and imported in the </a:t>
            </a:r>
            <a:r>
              <a:rPr lang="it-IT" sz="2000" b="1" dirty="0" err="1">
                <a:solidFill>
                  <a:srgbClr val="C00000"/>
                </a:solidFill>
              </a:rPr>
              <a:t>FracPaQ</a:t>
            </a:r>
            <a:r>
              <a:rPr lang="it-IT" sz="2000" dirty="0">
                <a:solidFill>
                  <a:srgbClr val="32599E"/>
                </a:solidFill>
              </a:rPr>
              <a:t> software (</a:t>
            </a:r>
            <a:r>
              <a:rPr lang="it-IT" sz="2000" dirty="0" err="1">
                <a:solidFill>
                  <a:srgbClr val="32599E"/>
                </a:solidFill>
              </a:rPr>
              <a:t>Healy</a:t>
            </a:r>
            <a:r>
              <a:rPr lang="it-IT" sz="2000" dirty="0">
                <a:solidFill>
                  <a:srgbClr val="32599E"/>
                </a:solidFill>
              </a:rPr>
              <a:t> </a:t>
            </a:r>
            <a:r>
              <a:rPr lang="it-IT" sz="2000" i="1" dirty="0">
                <a:solidFill>
                  <a:srgbClr val="32599E"/>
                </a:solidFill>
              </a:rPr>
              <a:t>et </a:t>
            </a:r>
            <a:r>
              <a:rPr lang="it-IT" sz="2000" i="1" dirty="0" err="1">
                <a:solidFill>
                  <a:srgbClr val="32599E"/>
                </a:solidFill>
              </a:rPr>
              <a:t>alii</a:t>
            </a:r>
            <a:r>
              <a:rPr lang="it-IT" sz="2000" dirty="0">
                <a:solidFill>
                  <a:srgbClr val="32599E"/>
                </a:solidFill>
              </a:rPr>
              <a:t>, 2017) for the quantitative analysis of the fracture pattern.   </a:t>
            </a:r>
            <a:endParaRPr lang="it-IT" sz="2000" b="1" baseline="30000" dirty="0">
              <a:solidFill>
                <a:srgbClr val="32599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732874"/>
              </p:ext>
            </p:extLst>
          </p:nvPr>
        </p:nvGraphicFramePr>
        <p:xfrm>
          <a:off x="8884894" y="2941763"/>
          <a:ext cx="2926106" cy="1946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63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120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Min.</a:t>
                      </a:r>
                      <a:r>
                        <a:rPr lang="it-IT" sz="1100" b="0" baseline="0" dirty="0"/>
                        <a:t> trace length</a:t>
                      </a:r>
                      <a:endParaRPr lang="it-IT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0,02</a:t>
                      </a:r>
                      <a:r>
                        <a:rPr lang="it-IT" sz="1100" b="0" baseline="0" dirty="0"/>
                        <a:t> m</a:t>
                      </a:r>
                      <a:endParaRPr lang="it-IT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Max. trace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4.32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068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Av. trace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0.31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Min. segment</a:t>
                      </a:r>
                      <a:r>
                        <a:rPr lang="it-IT" sz="1100" b="0" baseline="0" dirty="0"/>
                        <a:t> length</a:t>
                      </a:r>
                      <a:endParaRPr lang="it-IT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0.00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dirty="0"/>
                        <a:t>Max. segment</a:t>
                      </a:r>
                      <a:r>
                        <a:rPr lang="it-IT" sz="1100" b="0" baseline="0" dirty="0"/>
                        <a:t> length</a:t>
                      </a:r>
                      <a:endParaRPr lang="it-IT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2.94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dirty="0"/>
                        <a:t>Av. segment</a:t>
                      </a:r>
                      <a:r>
                        <a:rPr lang="it-IT" sz="1100" b="0" baseline="0" dirty="0"/>
                        <a:t> length</a:t>
                      </a:r>
                      <a:endParaRPr lang="it-IT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/>
                        <a:t>0.20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5590" r="11286" b="5312"/>
          <a:stretch/>
        </p:blipFill>
        <p:spPr>
          <a:xfrm>
            <a:off x="4655031" y="1879599"/>
            <a:ext cx="3896302" cy="4373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5969" r="10201" b="7860"/>
          <a:stretch/>
        </p:blipFill>
        <p:spPr>
          <a:xfrm>
            <a:off x="316735" y="1879599"/>
            <a:ext cx="4004735" cy="4362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16735" y="1519440"/>
            <a:ext cx="400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Map of trace lengths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5031" y="1510267"/>
            <a:ext cx="38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Map of segment lengths</a:t>
            </a:r>
          </a:p>
        </p:txBody>
      </p:sp>
    </p:spTree>
    <p:extLst>
      <p:ext uri="{BB962C8B-B14F-4D97-AF65-F5344CB8AC3E}">
        <p14:creationId xmlns:p14="http://schemas.microsoft.com/office/powerpoint/2010/main" val="22858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8466" r="4054" b="8559"/>
          <a:stretch/>
        </p:blipFill>
        <p:spPr>
          <a:xfrm>
            <a:off x="4325090" y="1373862"/>
            <a:ext cx="3767667" cy="3514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8448" r="4777" b="7801"/>
          <a:stretch/>
        </p:blipFill>
        <p:spPr>
          <a:xfrm>
            <a:off x="325452" y="1373862"/>
            <a:ext cx="3716203" cy="3514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8804" r="7795" b="7691"/>
          <a:stretch/>
        </p:blipFill>
        <p:spPr>
          <a:xfrm>
            <a:off x="8376192" y="1355030"/>
            <a:ext cx="3570276" cy="35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45532" y="930452"/>
            <a:ext cx="371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Histogram of trace lengths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7898" y="930452"/>
            <a:ext cx="371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Histogram of segment lengths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6192" y="930452"/>
            <a:ext cx="357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Histogram of block sizes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CE3884-DD8B-41D4-B2EF-8ED8BBCF204F}"/>
              </a:ext>
            </a:extLst>
          </p:cNvPr>
          <p:cNvSpPr txBox="1"/>
          <p:nvPr/>
        </p:nvSpPr>
        <p:spPr>
          <a:xfrm>
            <a:off x="152400" y="5041305"/>
            <a:ext cx="11794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2599E"/>
                </a:solidFill>
              </a:rPr>
              <a:t>Note: </a:t>
            </a:r>
            <a:r>
              <a:rPr lang="it-IT" dirty="0" err="1">
                <a:solidFill>
                  <a:srgbClr val="32599E"/>
                </a:solidFill>
              </a:rPr>
              <a:t>block</a:t>
            </a:r>
            <a:r>
              <a:rPr lang="it-IT" dirty="0">
                <a:solidFill>
                  <a:srgbClr val="32599E"/>
                </a:solidFill>
              </a:rPr>
              <a:t> sizes are in m</a:t>
            </a:r>
            <a:r>
              <a:rPr lang="it-IT" baseline="30000" dirty="0">
                <a:solidFill>
                  <a:srgbClr val="32599E"/>
                </a:solidFill>
              </a:rPr>
              <a:t>2</a:t>
            </a:r>
            <a:r>
              <a:rPr lang="it-IT" dirty="0">
                <a:solidFill>
                  <a:srgbClr val="32599E"/>
                </a:solidFill>
              </a:rPr>
              <a:t>, </a:t>
            </a:r>
            <a:r>
              <a:rPr lang="it-IT" dirty="0" err="1">
                <a:solidFill>
                  <a:srgbClr val="32599E"/>
                </a:solidFill>
              </a:rPr>
              <a:t>since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they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were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calculated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through</a:t>
            </a:r>
            <a:r>
              <a:rPr lang="it-IT" dirty="0">
                <a:solidFill>
                  <a:srgbClr val="32599E"/>
                </a:solidFill>
              </a:rPr>
              <a:t> a 2D </a:t>
            </a:r>
            <a:r>
              <a:rPr lang="it-IT" dirty="0" err="1">
                <a:solidFill>
                  <a:srgbClr val="32599E"/>
                </a:solidFill>
              </a:rPr>
              <a:t>analysis</a:t>
            </a:r>
            <a:r>
              <a:rPr lang="it-IT" dirty="0">
                <a:solidFill>
                  <a:srgbClr val="32599E"/>
                </a:solidFill>
              </a:rPr>
              <a:t>.</a:t>
            </a:r>
          </a:p>
          <a:p>
            <a:r>
              <a:rPr lang="it-IT" dirty="0" err="1">
                <a:solidFill>
                  <a:srgbClr val="32599E"/>
                </a:solidFill>
              </a:rPr>
              <a:t>Block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volumes</a:t>
            </a:r>
            <a:r>
              <a:rPr lang="it-IT" dirty="0">
                <a:solidFill>
                  <a:srgbClr val="32599E"/>
                </a:solidFill>
              </a:rPr>
              <a:t> and </a:t>
            </a:r>
            <a:r>
              <a:rPr lang="it-IT" dirty="0" err="1">
                <a:solidFill>
                  <a:srgbClr val="32599E"/>
                </a:solidFill>
              </a:rPr>
              <a:t>shapes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will</a:t>
            </a:r>
            <a:r>
              <a:rPr lang="it-IT" dirty="0">
                <a:solidFill>
                  <a:srgbClr val="32599E"/>
                </a:solidFill>
              </a:rPr>
              <a:t> be </a:t>
            </a:r>
            <a:r>
              <a:rPr lang="it-IT" dirty="0" err="1">
                <a:solidFill>
                  <a:srgbClr val="32599E"/>
                </a:solidFill>
              </a:rPr>
              <a:t>estimated</a:t>
            </a:r>
            <a:r>
              <a:rPr lang="it-IT" dirty="0">
                <a:solidFill>
                  <a:srgbClr val="32599E"/>
                </a:solidFill>
              </a:rPr>
              <a:t> by </a:t>
            </a:r>
            <a:r>
              <a:rPr lang="it-IT" dirty="0" err="1">
                <a:solidFill>
                  <a:srgbClr val="32599E"/>
                </a:solidFill>
              </a:rPr>
              <a:t>means</a:t>
            </a:r>
            <a:r>
              <a:rPr lang="it-IT" dirty="0">
                <a:solidFill>
                  <a:srgbClr val="32599E"/>
                </a:solidFill>
              </a:rPr>
              <a:t> of 3D </a:t>
            </a:r>
            <a:r>
              <a:rPr lang="it-IT" dirty="0" err="1">
                <a:solidFill>
                  <a:srgbClr val="32599E"/>
                </a:solidFill>
              </a:rPr>
              <a:t>analyses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considering</a:t>
            </a:r>
            <a:r>
              <a:rPr lang="it-IT" dirty="0">
                <a:solidFill>
                  <a:srgbClr val="32599E"/>
                </a:solidFill>
              </a:rPr>
              <a:t> the </a:t>
            </a:r>
            <a:r>
              <a:rPr lang="it-IT" dirty="0" err="1">
                <a:solidFill>
                  <a:srgbClr val="32599E"/>
                </a:solidFill>
              </a:rPr>
              <a:t>spacing</a:t>
            </a:r>
            <a:r>
              <a:rPr lang="it-IT" dirty="0">
                <a:solidFill>
                  <a:srgbClr val="32599E"/>
                </a:solidFill>
              </a:rPr>
              <a:t> of </a:t>
            </a:r>
            <a:r>
              <a:rPr lang="it-IT" dirty="0" err="1">
                <a:solidFill>
                  <a:srgbClr val="32599E"/>
                </a:solidFill>
              </a:rPr>
              <a:t>discontinuity</a:t>
            </a:r>
            <a:r>
              <a:rPr lang="it-IT" dirty="0">
                <a:solidFill>
                  <a:srgbClr val="32599E"/>
                </a:solidFill>
              </a:rPr>
              <a:t> sets and the </a:t>
            </a:r>
            <a:r>
              <a:rPr lang="it-IT" dirty="0" err="1">
                <a:solidFill>
                  <a:srgbClr val="32599E"/>
                </a:solidFill>
              </a:rPr>
              <a:t>angles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between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them</a:t>
            </a:r>
            <a:r>
              <a:rPr lang="it-IT" dirty="0">
                <a:solidFill>
                  <a:srgbClr val="32599E"/>
                </a:solidFill>
              </a:rPr>
              <a:t> (</a:t>
            </a:r>
            <a:r>
              <a:rPr lang="it-IT" dirty="0" err="1">
                <a:solidFill>
                  <a:srgbClr val="32599E"/>
                </a:solidFill>
              </a:rPr>
              <a:t>Palmstrom</a:t>
            </a:r>
            <a:r>
              <a:rPr lang="it-IT" dirty="0">
                <a:solidFill>
                  <a:srgbClr val="32599E"/>
                </a:solidFill>
              </a:rPr>
              <a:t>, 2005).</a:t>
            </a:r>
          </a:p>
        </p:txBody>
      </p:sp>
    </p:spTree>
    <p:extLst>
      <p:ext uri="{BB962C8B-B14F-4D97-AF65-F5344CB8AC3E}">
        <p14:creationId xmlns:p14="http://schemas.microsoft.com/office/powerpoint/2010/main" val="292829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4928" r="9875" b="6407"/>
          <a:stretch/>
        </p:blipFill>
        <p:spPr>
          <a:xfrm>
            <a:off x="8331593" y="1569533"/>
            <a:ext cx="321847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5409" r="11561" b="4720"/>
          <a:stretch/>
        </p:blipFill>
        <p:spPr>
          <a:xfrm>
            <a:off x="699654" y="1537159"/>
            <a:ext cx="313672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99654" y="1167827"/>
            <a:ext cx="31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Estimated density of segments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31593" y="1167827"/>
            <a:ext cx="321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Estimated intensity of segments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33" y="1714656"/>
            <a:ext cx="2734733" cy="27347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402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5103" r="9534" b="8253"/>
          <a:stretch/>
        </p:blipFill>
        <p:spPr>
          <a:xfrm>
            <a:off x="6744900" y="2167465"/>
            <a:ext cx="3371008" cy="3685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8277" r="4315" b="8067"/>
          <a:stretch/>
        </p:blipFill>
        <p:spPr>
          <a:xfrm>
            <a:off x="1733892" y="2167465"/>
            <a:ext cx="3930308" cy="3685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733892" y="1750367"/>
            <a:ext cx="393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Histogram of angles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44900" y="1750367"/>
            <a:ext cx="337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Rose diagram (equal area)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359" y="973667"/>
            <a:ext cx="1127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32599E"/>
                </a:solidFill>
              </a:rPr>
              <a:t>A random distribution of the segments, with major WNW-ESE and E-W trends, was estimated.</a:t>
            </a:r>
          </a:p>
        </p:txBody>
      </p:sp>
    </p:spTree>
    <p:extLst>
      <p:ext uri="{BB962C8B-B14F-4D97-AF65-F5344CB8AC3E}">
        <p14:creationId xmlns:p14="http://schemas.microsoft.com/office/powerpoint/2010/main" val="3581478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6203" r="11752" b="5347"/>
          <a:stretch/>
        </p:blipFill>
        <p:spPr>
          <a:xfrm>
            <a:off x="479320" y="2735156"/>
            <a:ext cx="3404293" cy="3798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32626" y="2429289"/>
            <a:ext cx="345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Segment strike map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8757" y="2461323"/>
            <a:ext cx="700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Approximate identification of the main discontinuity sets with Coltop3D</a:t>
            </a:r>
          </a:p>
        </p:txBody>
      </p:sp>
      <p:pic>
        <p:nvPicPr>
          <p:cNvPr id="13" name="Content Placeholder 4" descr="A picture containing food&#10;&#10;Description automatically generated">
            <a:extLst>
              <a:ext uri="{FF2B5EF4-FFF2-40B4-BE49-F238E27FC236}">
                <a16:creationId xmlns:a16="http://schemas.microsoft.com/office/drawing/2014/main" id="{A5F0EB24-F7B8-411E-B35C-65CF9D9C7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17" y="2941434"/>
            <a:ext cx="3047166" cy="3127188"/>
          </a:xfr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5235F-3E36-4EAE-8597-680478D9F2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92" y="2941434"/>
            <a:ext cx="3717741" cy="3127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665078"/>
            <a:ext cx="1173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The discontinuity sets will be identified on the segment strike maps and individually imported in the </a:t>
            </a:r>
            <a:r>
              <a:rPr lang="it-IT" b="1" dirty="0">
                <a:solidFill>
                  <a:srgbClr val="C00000"/>
                </a:solidFill>
              </a:rPr>
              <a:t>MatterCliff </a:t>
            </a:r>
            <a:r>
              <a:rPr lang="it-IT" dirty="0">
                <a:solidFill>
                  <a:srgbClr val="32599E"/>
                </a:solidFill>
              </a:rPr>
              <a:t>software, for the evaluation of spacing, persistence and a detailed </a:t>
            </a:r>
            <a:r>
              <a:rPr lang="it-IT" b="1" dirty="0">
                <a:solidFill>
                  <a:srgbClr val="32599E"/>
                </a:solidFill>
              </a:rPr>
              <a:t>2D</a:t>
            </a:r>
            <a:r>
              <a:rPr lang="it-IT" dirty="0">
                <a:solidFill>
                  <a:srgbClr val="32599E"/>
                </a:solidFill>
              </a:rPr>
              <a:t> statistical analysis of the spatial distribution.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The results will be compared and/or combined with the data obtained by means of semi-automatic procedures (i.e. </a:t>
            </a:r>
            <a:r>
              <a:rPr lang="it-IT" b="1" dirty="0">
                <a:solidFill>
                  <a:srgbClr val="C00000"/>
                </a:solidFill>
              </a:rPr>
              <a:t>Coltop3D </a:t>
            </a:r>
            <a:r>
              <a:rPr lang="it-IT" dirty="0">
                <a:solidFill>
                  <a:srgbClr val="32599E"/>
                </a:solidFill>
              </a:rPr>
              <a:t>software) (</a:t>
            </a:r>
            <a:r>
              <a:rPr lang="it-IT" dirty="0" err="1">
                <a:solidFill>
                  <a:srgbClr val="32599E"/>
                </a:solidFill>
              </a:rPr>
              <a:t>Jaboyedoff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i="1" dirty="0">
                <a:solidFill>
                  <a:srgbClr val="32599E"/>
                </a:solidFill>
              </a:rPr>
              <a:t> et </a:t>
            </a:r>
            <a:r>
              <a:rPr lang="it-IT" dirty="0" err="1">
                <a:solidFill>
                  <a:srgbClr val="32599E"/>
                </a:solidFill>
              </a:rPr>
              <a:t>alii</a:t>
            </a:r>
            <a:r>
              <a:rPr lang="it-IT" dirty="0">
                <a:solidFill>
                  <a:srgbClr val="32599E"/>
                </a:solidFill>
              </a:rPr>
              <a:t>, 2007; </a:t>
            </a:r>
            <a:r>
              <a:rPr lang="it-IT" dirty="0" err="1">
                <a:solidFill>
                  <a:srgbClr val="32599E"/>
                </a:solidFill>
              </a:rPr>
              <a:t>Matasci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i="1" dirty="0">
                <a:solidFill>
                  <a:srgbClr val="32599E"/>
                </a:solidFill>
              </a:rPr>
              <a:t>et </a:t>
            </a:r>
            <a:r>
              <a:rPr lang="it-IT" dirty="0" err="1">
                <a:solidFill>
                  <a:srgbClr val="32599E"/>
                </a:solidFill>
              </a:rPr>
              <a:t>alii</a:t>
            </a:r>
            <a:r>
              <a:rPr lang="it-IT" dirty="0">
                <a:solidFill>
                  <a:srgbClr val="32599E"/>
                </a:solidFill>
              </a:rPr>
              <a:t>, 2018) for the extraction of structures from PCs, in order to create a </a:t>
            </a:r>
            <a:r>
              <a:rPr lang="it-IT" b="1" dirty="0">
                <a:solidFill>
                  <a:srgbClr val="32599E"/>
                </a:solidFill>
              </a:rPr>
              <a:t>3D</a:t>
            </a:r>
            <a:r>
              <a:rPr lang="it-IT" dirty="0">
                <a:solidFill>
                  <a:srgbClr val="32599E"/>
                </a:solidFill>
              </a:rPr>
              <a:t> model of the case study.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2599E"/>
                </a:solidFill>
              </a:rPr>
              <a:t>Eventually</a:t>
            </a:r>
            <a:r>
              <a:rPr lang="it-IT" dirty="0">
                <a:solidFill>
                  <a:srgbClr val="32599E"/>
                </a:solidFill>
              </a:rPr>
              <a:t>, </a:t>
            </a:r>
            <a:r>
              <a:rPr lang="it-IT" dirty="0" err="1">
                <a:solidFill>
                  <a:srgbClr val="32599E"/>
                </a:solidFill>
              </a:rPr>
              <a:t>relationships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between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fracture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spacing</a:t>
            </a:r>
            <a:r>
              <a:rPr lang="it-IT" dirty="0">
                <a:solidFill>
                  <a:srgbClr val="32599E"/>
                </a:solidFill>
              </a:rPr>
              <a:t>, bed </a:t>
            </a:r>
            <a:r>
              <a:rPr lang="it-IT" dirty="0" err="1">
                <a:solidFill>
                  <a:srgbClr val="32599E"/>
                </a:solidFill>
              </a:rPr>
              <a:t>thickness</a:t>
            </a:r>
            <a:r>
              <a:rPr lang="it-IT" dirty="0">
                <a:solidFill>
                  <a:srgbClr val="32599E"/>
                </a:solidFill>
              </a:rPr>
              <a:t> and </a:t>
            </a:r>
            <a:r>
              <a:rPr lang="it-IT" dirty="0" err="1">
                <a:solidFill>
                  <a:srgbClr val="32599E"/>
                </a:solidFill>
              </a:rPr>
              <a:t>lithology</a:t>
            </a:r>
            <a:r>
              <a:rPr lang="it-IT" dirty="0">
                <a:solidFill>
                  <a:srgbClr val="32599E"/>
                </a:solidFill>
              </a:rPr>
              <a:t> </a:t>
            </a:r>
            <a:r>
              <a:rPr lang="it-IT" dirty="0" err="1">
                <a:solidFill>
                  <a:srgbClr val="32599E"/>
                </a:solidFill>
              </a:rPr>
              <a:t>will</a:t>
            </a:r>
            <a:r>
              <a:rPr lang="it-IT" dirty="0">
                <a:solidFill>
                  <a:srgbClr val="32599E"/>
                </a:solidFill>
              </a:rPr>
              <a:t> be </a:t>
            </a:r>
            <a:r>
              <a:rPr lang="it-IT" dirty="0" err="1">
                <a:solidFill>
                  <a:srgbClr val="32599E"/>
                </a:solidFill>
              </a:rPr>
              <a:t>estimated</a:t>
            </a:r>
            <a:r>
              <a:rPr lang="it-IT" dirty="0">
                <a:solidFill>
                  <a:srgbClr val="32599E"/>
                </a:solidFill>
              </a:rPr>
              <a:t> (</a:t>
            </a:r>
            <a:r>
              <a:rPr lang="it-IT" dirty="0" err="1">
                <a:solidFill>
                  <a:srgbClr val="32599E"/>
                </a:solidFill>
              </a:rPr>
              <a:t>Ladeira</a:t>
            </a:r>
            <a:r>
              <a:rPr lang="it-IT" dirty="0">
                <a:solidFill>
                  <a:srgbClr val="32599E"/>
                </a:solidFill>
              </a:rPr>
              <a:t> &amp; Price, 1981).</a:t>
            </a:r>
          </a:p>
        </p:txBody>
      </p:sp>
    </p:spTree>
    <p:extLst>
      <p:ext uri="{BB962C8B-B14F-4D97-AF65-F5344CB8AC3E}">
        <p14:creationId xmlns:p14="http://schemas.microsoft.com/office/powerpoint/2010/main" val="122843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33" y="1100667"/>
            <a:ext cx="52154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Previous failures in the rock mass were determined on the photos by identifying scars and deposits accumulated at the base of the cliff. </a:t>
            </a:r>
            <a:endParaRPr lang="en-US" sz="2000" dirty="0">
              <a:solidFill>
                <a:srgbClr val="32599E"/>
              </a:solidFill>
            </a:endParaRPr>
          </a:p>
          <a:p>
            <a:pPr algn="just"/>
            <a:r>
              <a:rPr lang="en-US" sz="2000" dirty="0">
                <a:solidFill>
                  <a:srgbClr val="32599E"/>
                </a:solidFill>
              </a:rPr>
              <a:t>Note that some scars in the upper part of the cliff may have been intentionally caused by the urbanization of the area.</a:t>
            </a:r>
          </a:p>
          <a:p>
            <a:pPr algn="just"/>
            <a:endParaRPr lang="en-US" sz="2000" dirty="0">
              <a:solidFill>
                <a:srgbClr val="32599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This will help in estimating future rockfall source areas, volumes involved and mechanisms of failure in a second phase of study, taking into account the physical and mechanical properties of the rock </a:t>
            </a:r>
            <a:r>
              <a:rPr lang="it-IT" sz="2000" dirty="0" err="1">
                <a:solidFill>
                  <a:srgbClr val="32599E"/>
                </a:solidFill>
              </a:rPr>
              <a:t>materials</a:t>
            </a:r>
            <a:r>
              <a:rPr lang="it-IT" sz="2000" dirty="0">
                <a:solidFill>
                  <a:srgbClr val="32599E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7128" r="23414" b="5291"/>
          <a:stretch/>
        </p:blipFill>
        <p:spPr>
          <a:xfrm>
            <a:off x="5808244" y="1100667"/>
            <a:ext cx="6121289" cy="4961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676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828042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534" y="1351262"/>
            <a:ext cx="112606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599E"/>
                </a:solidFill>
              </a:rPr>
              <a:t>Barton N., Lien R.,  Lunde J., 1974. Engineering classification of rock masses for the design of tunnel support. Rock Mechanics 6(4), 189-236.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599E"/>
                </a:solidFill>
              </a:rPr>
              <a:t>Franklin J.A., </a:t>
            </a:r>
            <a:r>
              <a:rPr lang="en-US" sz="1600" dirty="0" err="1">
                <a:solidFill>
                  <a:srgbClr val="32599E"/>
                </a:solidFill>
              </a:rPr>
              <a:t>Maerz</a:t>
            </a:r>
            <a:r>
              <a:rPr lang="en-US" sz="1600" dirty="0">
                <a:solidFill>
                  <a:srgbClr val="32599E"/>
                </a:solidFill>
              </a:rPr>
              <a:t> N.H., Bennet C.P., 1988. Rock mass characterization using </a:t>
            </a:r>
            <a:r>
              <a:rPr lang="en-US" sz="1600" dirty="0" err="1">
                <a:solidFill>
                  <a:srgbClr val="32599E"/>
                </a:solidFill>
              </a:rPr>
              <a:t>photoanalysis</a:t>
            </a:r>
            <a:r>
              <a:rPr lang="en-US" sz="1600" dirty="0">
                <a:solidFill>
                  <a:srgbClr val="32599E"/>
                </a:solidFill>
              </a:rPr>
              <a:t>. Geotechnical and Geological Engineering 6 (2), 97-112. </a:t>
            </a:r>
            <a:r>
              <a:rPr lang="en-US" sz="1600" dirty="0" err="1">
                <a:solidFill>
                  <a:srgbClr val="32599E"/>
                </a:solidFill>
              </a:rPr>
              <a:t>Poropat</a:t>
            </a:r>
            <a:r>
              <a:rPr lang="en-US" sz="1600" dirty="0">
                <a:solidFill>
                  <a:srgbClr val="32599E"/>
                </a:solidFill>
              </a:rPr>
              <a:t> G. V., </a:t>
            </a:r>
            <a:r>
              <a:rPr lang="en-US" sz="1600" dirty="0" err="1">
                <a:solidFill>
                  <a:srgbClr val="32599E"/>
                </a:solidFill>
              </a:rPr>
              <a:t>Elmouttie</a:t>
            </a:r>
            <a:r>
              <a:rPr lang="en-US" sz="1600" dirty="0">
                <a:solidFill>
                  <a:srgbClr val="32599E"/>
                </a:solidFill>
              </a:rPr>
              <a:t> M. K., 2006. Automated structure mapping of rock faces. Proceedings of the </a:t>
            </a:r>
            <a:r>
              <a:rPr lang="en-US" sz="1600" dirty="0" err="1">
                <a:solidFill>
                  <a:srgbClr val="32599E"/>
                </a:solidFill>
              </a:rPr>
              <a:t>Internation</a:t>
            </a:r>
            <a:r>
              <a:rPr lang="en-US" sz="1600" dirty="0">
                <a:solidFill>
                  <a:srgbClr val="32599E"/>
                </a:solidFill>
              </a:rPr>
              <a:t> Symposium on Stability of Rock Slopes in Open Pit Mining and Civil Engineering Situations, 3-6.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32599E"/>
                </a:solidFill>
              </a:rPr>
              <a:t>Healy</a:t>
            </a:r>
            <a:r>
              <a:rPr lang="it-IT" sz="1600" dirty="0">
                <a:solidFill>
                  <a:srgbClr val="32599E"/>
                </a:solidFill>
              </a:rPr>
              <a:t> D., Rizzo R.E., Cornwell G.D., Farrell N.J.C., Watkins H., </a:t>
            </a:r>
            <a:r>
              <a:rPr lang="it-IT" sz="1600" dirty="0" err="1">
                <a:solidFill>
                  <a:srgbClr val="32599E"/>
                </a:solidFill>
              </a:rPr>
              <a:t>Timms</a:t>
            </a:r>
            <a:r>
              <a:rPr lang="it-IT" sz="1600" dirty="0">
                <a:solidFill>
                  <a:srgbClr val="32599E"/>
                </a:solidFill>
              </a:rPr>
              <a:t> N.E., Gomez-Rivas E., Smith M., 2017. </a:t>
            </a:r>
            <a:r>
              <a:rPr lang="it-IT" sz="1600" dirty="0" err="1">
                <a:solidFill>
                  <a:srgbClr val="32599E"/>
                </a:solidFill>
              </a:rPr>
              <a:t>FracPaQ</a:t>
            </a:r>
            <a:r>
              <a:rPr lang="it-IT" sz="1600" dirty="0">
                <a:solidFill>
                  <a:srgbClr val="32599E"/>
                </a:solidFill>
              </a:rPr>
              <a:t>: A MATLAB™ toolbox for the </a:t>
            </a:r>
            <a:r>
              <a:rPr lang="it-IT" sz="1600" dirty="0" err="1">
                <a:solidFill>
                  <a:srgbClr val="32599E"/>
                </a:solidFill>
              </a:rPr>
              <a:t>quantification</a:t>
            </a:r>
            <a:r>
              <a:rPr lang="it-IT" sz="1600" dirty="0">
                <a:solidFill>
                  <a:srgbClr val="32599E"/>
                </a:solidFill>
              </a:rPr>
              <a:t> of </a:t>
            </a:r>
            <a:r>
              <a:rPr lang="it-IT" sz="1600" dirty="0" err="1">
                <a:solidFill>
                  <a:srgbClr val="32599E"/>
                </a:solidFill>
              </a:rPr>
              <a:t>fracture</a:t>
            </a:r>
            <a:r>
              <a:rPr lang="it-IT" sz="1600" dirty="0">
                <a:solidFill>
                  <a:srgbClr val="32599E"/>
                </a:solidFill>
              </a:rPr>
              <a:t> patterns. Journal of </a:t>
            </a:r>
            <a:r>
              <a:rPr lang="it-IT" sz="1600" dirty="0" err="1">
                <a:solidFill>
                  <a:srgbClr val="32599E"/>
                </a:solidFill>
              </a:rPr>
              <a:t>Structural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Geology</a:t>
            </a:r>
            <a:r>
              <a:rPr lang="it-IT" sz="1600" dirty="0">
                <a:solidFill>
                  <a:srgbClr val="32599E"/>
                </a:solidFill>
              </a:rPr>
              <a:t>, 95, 1-16.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32599E"/>
                </a:solidFill>
              </a:rPr>
              <a:t>Jaboyedoff</a:t>
            </a:r>
            <a:r>
              <a:rPr lang="it-IT" sz="1600" dirty="0">
                <a:solidFill>
                  <a:srgbClr val="32599E"/>
                </a:solidFill>
              </a:rPr>
              <a:t> M., </a:t>
            </a:r>
            <a:r>
              <a:rPr lang="it-IT" sz="1600" dirty="0" err="1">
                <a:solidFill>
                  <a:srgbClr val="32599E"/>
                </a:solidFill>
              </a:rPr>
              <a:t>Metzger</a:t>
            </a:r>
            <a:r>
              <a:rPr lang="it-IT" sz="1600" dirty="0">
                <a:solidFill>
                  <a:srgbClr val="32599E"/>
                </a:solidFill>
              </a:rPr>
              <a:t> R., </a:t>
            </a:r>
            <a:r>
              <a:rPr lang="it-IT" sz="1600" dirty="0" err="1">
                <a:solidFill>
                  <a:srgbClr val="32599E"/>
                </a:solidFill>
              </a:rPr>
              <a:t>Oppikofer</a:t>
            </a:r>
            <a:r>
              <a:rPr lang="it-IT" sz="1600" dirty="0">
                <a:solidFill>
                  <a:srgbClr val="32599E"/>
                </a:solidFill>
              </a:rPr>
              <a:t> T., Couture R., </a:t>
            </a:r>
            <a:r>
              <a:rPr lang="it-IT" sz="1600" dirty="0" err="1">
                <a:solidFill>
                  <a:srgbClr val="32599E"/>
                </a:solidFill>
              </a:rPr>
              <a:t>Derron</a:t>
            </a:r>
            <a:r>
              <a:rPr lang="it-IT" sz="1600" dirty="0">
                <a:solidFill>
                  <a:srgbClr val="32599E"/>
                </a:solidFill>
              </a:rPr>
              <a:t> M., </a:t>
            </a:r>
            <a:r>
              <a:rPr lang="it-IT" sz="1600" dirty="0" err="1">
                <a:solidFill>
                  <a:srgbClr val="32599E"/>
                </a:solidFill>
              </a:rPr>
              <a:t>Locat</a:t>
            </a:r>
            <a:r>
              <a:rPr lang="it-IT" sz="1600" dirty="0">
                <a:solidFill>
                  <a:srgbClr val="32599E"/>
                </a:solidFill>
              </a:rPr>
              <a:t> J., </a:t>
            </a:r>
            <a:r>
              <a:rPr lang="it-IT" sz="1600" dirty="0" err="1">
                <a:solidFill>
                  <a:srgbClr val="32599E"/>
                </a:solidFill>
              </a:rPr>
              <a:t>Turmel</a:t>
            </a:r>
            <a:r>
              <a:rPr lang="it-IT" sz="1600" dirty="0">
                <a:solidFill>
                  <a:srgbClr val="32599E"/>
                </a:solidFill>
              </a:rPr>
              <a:t> D., 2007. New insight techniques to </a:t>
            </a:r>
            <a:r>
              <a:rPr lang="it-IT" sz="1600" dirty="0" err="1">
                <a:solidFill>
                  <a:srgbClr val="32599E"/>
                </a:solidFill>
              </a:rPr>
              <a:t>analyze</a:t>
            </a:r>
            <a:r>
              <a:rPr lang="it-IT" sz="1600" dirty="0">
                <a:solidFill>
                  <a:srgbClr val="32599E"/>
                </a:solidFill>
              </a:rPr>
              <a:t> rock-</a:t>
            </a:r>
            <a:r>
              <a:rPr lang="it-IT" sz="1600" dirty="0" err="1">
                <a:solidFill>
                  <a:srgbClr val="32599E"/>
                </a:solidFill>
              </a:rPr>
              <a:t>slope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relief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using</a:t>
            </a:r>
            <a:r>
              <a:rPr lang="it-IT" sz="1600" dirty="0">
                <a:solidFill>
                  <a:srgbClr val="32599E"/>
                </a:solidFill>
              </a:rPr>
              <a:t> DEM and 3D-imaging cloud points: COLTOP-3D software. Rock </a:t>
            </a:r>
            <a:r>
              <a:rPr lang="it-IT" sz="1600" dirty="0" err="1">
                <a:solidFill>
                  <a:srgbClr val="32599E"/>
                </a:solidFill>
              </a:rPr>
              <a:t>Mechanics</a:t>
            </a:r>
            <a:r>
              <a:rPr lang="it-IT" sz="1600" dirty="0">
                <a:solidFill>
                  <a:srgbClr val="32599E"/>
                </a:solidFill>
              </a:rPr>
              <a:t>. Meeting </a:t>
            </a:r>
            <a:r>
              <a:rPr lang="it-IT" sz="1600" dirty="0" err="1">
                <a:solidFill>
                  <a:srgbClr val="32599E"/>
                </a:solidFill>
              </a:rPr>
              <a:t>Society's</a:t>
            </a:r>
            <a:r>
              <a:rPr lang="it-IT" sz="1600" dirty="0">
                <a:solidFill>
                  <a:srgbClr val="32599E"/>
                </a:solidFill>
              </a:rPr>
              <a:t> challenges and demands. </a:t>
            </a:r>
            <a:r>
              <a:rPr lang="it-IT" sz="1600" dirty="0" err="1">
                <a:solidFill>
                  <a:srgbClr val="32599E"/>
                </a:solidFill>
              </a:rPr>
              <a:t>Proceedings</a:t>
            </a:r>
            <a:r>
              <a:rPr lang="it-IT" sz="1600" dirty="0">
                <a:solidFill>
                  <a:srgbClr val="32599E"/>
                </a:solidFill>
              </a:rPr>
              <a:t> of the 1st Canada - U.S. Rock </a:t>
            </a:r>
            <a:r>
              <a:rPr lang="it-IT" sz="1600" dirty="0" err="1">
                <a:solidFill>
                  <a:srgbClr val="32599E"/>
                </a:solidFill>
              </a:rPr>
              <a:t>Mechanics</a:t>
            </a:r>
            <a:r>
              <a:rPr lang="it-IT" sz="1600" dirty="0">
                <a:solidFill>
                  <a:srgbClr val="32599E"/>
                </a:solidFill>
              </a:rPr>
              <a:t> Symposium, Vancouver, Canada, 27-61-78.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2599E"/>
                </a:solidFill>
              </a:rPr>
              <a:t>Ladeira</a:t>
            </a:r>
            <a:r>
              <a:rPr lang="en-US" sz="1600" dirty="0">
                <a:solidFill>
                  <a:srgbClr val="32599E"/>
                </a:solidFill>
              </a:rPr>
              <a:t> F.L. , Price N.J., 1981. Relationship between fracture spacing and bed thickness. Journal of Structural Geology, 3 (2), 179-183.</a:t>
            </a:r>
            <a:endParaRPr lang="it-IT" sz="1600" dirty="0">
              <a:solidFill>
                <a:srgbClr val="32599E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32599E"/>
                </a:solidFill>
              </a:rPr>
              <a:t>Matasci</a:t>
            </a:r>
            <a:r>
              <a:rPr lang="it-IT" sz="1600" dirty="0">
                <a:solidFill>
                  <a:srgbClr val="32599E"/>
                </a:solidFill>
              </a:rPr>
              <a:t> B., Stock G.M., </a:t>
            </a:r>
            <a:r>
              <a:rPr lang="it-IT" sz="1600" dirty="0" err="1">
                <a:solidFill>
                  <a:srgbClr val="32599E"/>
                </a:solidFill>
              </a:rPr>
              <a:t>Jaboyedoff</a:t>
            </a:r>
            <a:r>
              <a:rPr lang="it-IT" sz="1600" dirty="0">
                <a:solidFill>
                  <a:srgbClr val="32599E"/>
                </a:solidFill>
              </a:rPr>
              <a:t> M., </a:t>
            </a:r>
            <a:r>
              <a:rPr lang="it-IT" sz="1600" dirty="0" err="1">
                <a:solidFill>
                  <a:srgbClr val="32599E"/>
                </a:solidFill>
              </a:rPr>
              <a:t>Carrea</a:t>
            </a:r>
            <a:r>
              <a:rPr lang="it-IT" sz="1600" dirty="0">
                <a:solidFill>
                  <a:srgbClr val="32599E"/>
                </a:solidFill>
              </a:rPr>
              <a:t> D., Collins B.D., Guérin A., </a:t>
            </a:r>
            <a:r>
              <a:rPr lang="it-IT" sz="1600" dirty="0" err="1">
                <a:solidFill>
                  <a:srgbClr val="32599E"/>
                </a:solidFill>
              </a:rPr>
              <a:t>Matasci</a:t>
            </a:r>
            <a:r>
              <a:rPr lang="it-IT" sz="1600" dirty="0">
                <a:solidFill>
                  <a:srgbClr val="32599E"/>
                </a:solidFill>
              </a:rPr>
              <a:t> G., </a:t>
            </a:r>
            <a:r>
              <a:rPr lang="it-IT" sz="1600" dirty="0" err="1">
                <a:solidFill>
                  <a:srgbClr val="32599E"/>
                </a:solidFill>
              </a:rPr>
              <a:t>Ravanel</a:t>
            </a:r>
            <a:r>
              <a:rPr lang="it-IT" sz="1600" dirty="0">
                <a:solidFill>
                  <a:srgbClr val="32599E"/>
                </a:solidFill>
              </a:rPr>
              <a:t> L., 2018. </a:t>
            </a:r>
            <a:r>
              <a:rPr lang="it-IT" sz="1600" dirty="0" err="1">
                <a:solidFill>
                  <a:srgbClr val="32599E"/>
                </a:solidFill>
              </a:rPr>
              <a:t>Assessing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rockfall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susceptibility</a:t>
            </a:r>
            <a:r>
              <a:rPr lang="it-IT" sz="1600" dirty="0">
                <a:solidFill>
                  <a:srgbClr val="32599E"/>
                </a:solidFill>
              </a:rPr>
              <a:t> in </a:t>
            </a:r>
            <a:r>
              <a:rPr lang="it-IT" sz="1600" dirty="0" err="1">
                <a:solidFill>
                  <a:srgbClr val="32599E"/>
                </a:solidFill>
              </a:rPr>
              <a:t>steep</a:t>
            </a:r>
            <a:r>
              <a:rPr lang="it-IT" sz="1600" dirty="0">
                <a:solidFill>
                  <a:srgbClr val="32599E"/>
                </a:solidFill>
              </a:rPr>
              <a:t> and </a:t>
            </a:r>
            <a:r>
              <a:rPr lang="it-IT" sz="1600" dirty="0" err="1">
                <a:solidFill>
                  <a:srgbClr val="32599E"/>
                </a:solidFill>
              </a:rPr>
              <a:t>overhanging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slopes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using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three-dimensional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analysis</a:t>
            </a:r>
            <a:r>
              <a:rPr lang="it-IT" sz="1600" dirty="0">
                <a:solidFill>
                  <a:srgbClr val="32599E"/>
                </a:solidFill>
              </a:rPr>
              <a:t> of </a:t>
            </a:r>
            <a:r>
              <a:rPr lang="it-IT" sz="1600" dirty="0" err="1">
                <a:solidFill>
                  <a:srgbClr val="32599E"/>
                </a:solidFill>
              </a:rPr>
              <a:t>failure</a:t>
            </a:r>
            <a:r>
              <a:rPr lang="it-IT" sz="1600" dirty="0">
                <a:solidFill>
                  <a:srgbClr val="32599E"/>
                </a:solidFill>
              </a:rPr>
              <a:t> </a:t>
            </a:r>
            <a:r>
              <a:rPr lang="it-IT" sz="1600" dirty="0" err="1">
                <a:solidFill>
                  <a:srgbClr val="32599E"/>
                </a:solidFill>
              </a:rPr>
              <a:t>mechanisms</a:t>
            </a:r>
            <a:r>
              <a:rPr lang="it-IT" sz="1600" dirty="0">
                <a:solidFill>
                  <a:srgbClr val="32599E"/>
                </a:solidFill>
              </a:rPr>
              <a:t>. </a:t>
            </a:r>
            <a:r>
              <a:rPr lang="it-IT" sz="1600" dirty="0" err="1">
                <a:solidFill>
                  <a:srgbClr val="32599E"/>
                </a:solidFill>
              </a:rPr>
              <a:t>Landslides</a:t>
            </a:r>
            <a:r>
              <a:rPr lang="it-IT" sz="1600" dirty="0">
                <a:solidFill>
                  <a:srgbClr val="32599E"/>
                </a:solidFill>
              </a:rPr>
              <a:t>, 15 (5) 859-878.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2599E"/>
                </a:solidFill>
              </a:rPr>
              <a:t>Palmstrom</a:t>
            </a:r>
            <a:r>
              <a:rPr lang="en-US" sz="1600" dirty="0">
                <a:solidFill>
                  <a:srgbClr val="32599E"/>
                </a:solidFill>
              </a:rPr>
              <a:t> A., 2005. Measurements of and correlations between block size and rock quality designation (RQD). </a:t>
            </a:r>
            <a:r>
              <a:rPr lang="en-US" sz="1600" dirty="0" err="1">
                <a:solidFill>
                  <a:srgbClr val="32599E"/>
                </a:solidFill>
              </a:rPr>
              <a:t>Tunnelling</a:t>
            </a:r>
            <a:r>
              <a:rPr lang="en-US" sz="1600" dirty="0">
                <a:solidFill>
                  <a:srgbClr val="32599E"/>
                </a:solidFill>
              </a:rPr>
              <a:t> and Underground Space Technology.</a:t>
            </a:r>
            <a:endParaRPr lang="it-IT" sz="1600" dirty="0">
              <a:solidFill>
                <a:srgbClr val="32599E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599E"/>
                </a:solidFill>
              </a:rPr>
              <a:t>Slob S., Van </a:t>
            </a:r>
            <a:r>
              <a:rPr lang="en-US" sz="1600" dirty="0" err="1">
                <a:solidFill>
                  <a:srgbClr val="32599E"/>
                </a:solidFill>
              </a:rPr>
              <a:t>Knapen</a:t>
            </a:r>
            <a:r>
              <a:rPr lang="en-US" sz="1600" dirty="0">
                <a:solidFill>
                  <a:srgbClr val="32599E"/>
                </a:solidFill>
              </a:rPr>
              <a:t> B., Hack R., Turner K., &amp; </a:t>
            </a:r>
            <a:r>
              <a:rPr lang="en-US" sz="1600" dirty="0" err="1">
                <a:solidFill>
                  <a:srgbClr val="32599E"/>
                </a:solidFill>
              </a:rPr>
              <a:t>Kemeny</a:t>
            </a:r>
            <a:r>
              <a:rPr lang="en-US" sz="1600" dirty="0">
                <a:solidFill>
                  <a:srgbClr val="32599E"/>
                </a:solidFill>
              </a:rPr>
              <a:t> J., 2005. Method for Automated Discontinuity Analysis of Rock Slopes with Three-Dimensional Laser Scanning. Transportation Research Record, 1913(1), 187–194. </a:t>
            </a:r>
            <a:endParaRPr lang="en-US" sz="2000" dirty="0">
              <a:solidFill>
                <a:srgbClr val="32599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32599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032110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AIM OF THE STUDY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6691" y="2070257"/>
            <a:ext cx="104186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Overcome the limits of conventional geomechanical and geostructural surveys for the characterization of rock masses (</a:t>
            </a:r>
            <a:r>
              <a:rPr lang="it-IT" sz="2000" dirty="0" err="1">
                <a:solidFill>
                  <a:srgbClr val="32599E"/>
                </a:solidFill>
              </a:rPr>
              <a:t>Barton</a:t>
            </a:r>
            <a:r>
              <a:rPr lang="it-IT" sz="2000" dirty="0">
                <a:solidFill>
                  <a:srgbClr val="32599E"/>
                </a:solidFill>
              </a:rPr>
              <a:t> </a:t>
            </a:r>
            <a:r>
              <a:rPr lang="it-IT" sz="2000" i="1" dirty="0">
                <a:solidFill>
                  <a:srgbClr val="32599E"/>
                </a:solidFill>
              </a:rPr>
              <a:t>et </a:t>
            </a:r>
            <a:r>
              <a:rPr lang="it-IT" sz="2000" i="1" dirty="0" err="1">
                <a:solidFill>
                  <a:srgbClr val="32599E"/>
                </a:solidFill>
              </a:rPr>
              <a:t>alii</a:t>
            </a:r>
            <a:r>
              <a:rPr lang="it-IT" sz="2000" dirty="0">
                <a:solidFill>
                  <a:srgbClr val="32599E"/>
                </a:solidFill>
              </a:rPr>
              <a:t>, 1974; Franklin </a:t>
            </a:r>
            <a:r>
              <a:rPr lang="it-IT" sz="2000" i="1" dirty="0">
                <a:solidFill>
                  <a:srgbClr val="32599E"/>
                </a:solidFill>
              </a:rPr>
              <a:t>et </a:t>
            </a:r>
            <a:r>
              <a:rPr lang="it-IT" sz="2000" i="1" dirty="0" err="1">
                <a:solidFill>
                  <a:srgbClr val="32599E"/>
                </a:solidFill>
              </a:rPr>
              <a:t>alii</a:t>
            </a:r>
            <a:r>
              <a:rPr lang="it-IT" sz="2000" dirty="0">
                <a:solidFill>
                  <a:srgbClr val="32599E"/>
                </a:solidFill>
              </a:rPr>
              <a:t>, 1988;  </a:t>
            </a:r>
            <a:r>
              <a:rPr lang="it-IT" sz="2000" dirty="0" err="1">
                <a:solidFill>
                  <a:srgbClr val="32599E"/>
                </a:solidFill>
              </a:rPr>
              <a:t>Slob</a:t>
            </a:r>
            <a:r>
              <a:rPr lang="it-IT" sz="2000" dirty="0">
                <a:solidFill>
                  <a:srgbClr val="32599E"/>
                </a:solidFill>
              </a:rPr>
              <a:t> </a:t>
            </a:r>
            <a:r>
              <a:rPr lang="it-IT" sz="2000" i="1" dirty="0">
                <a:solidFill>
                  <a:srgbClr val="32599E"/>
                </a:solidFill>
              </a:rPr>
              <a:t>et </a:t>
            </a:r>
            <a:r>
              <a:rPr lang="it-IT" sz="2000" i="1" dirty="0" err="1">
                <a:solidFill>
                  <a:srgbClr val="32599E"/>
                </a:solidFill>
              </a:rPr>
              <a:t>alii</a:t>
            </a:r>
            <a:r>
              <a:rPr lang="it-IT" sz="2000" dirty="0">
                <a:solidFill>
                  <a:srgbClr val="32599E"/>
                </a:solidFill>
              </a:rPr>
              <a:t>, 2005; </a:t>
            </a:r>
            <a:r>
              <a:rPr lang="it-IT" sz="2000" dirty="0" err="1">
                <a:solidFill>
                  <a:srgbClr val="32599E"/>
                </a:solidFill>
              </a:rPr>
              <a:t>Poropat</a:t>
            </a:r>
            <a:r>
              <a:rPr lang="it-IT" sz="2000" dirty="0">
                <a:solidFill>
                  <a:srgbClr val="32599E"/>
                </a:solidFill>
              </a:rPr>
              <a:t> &amp; </a:t>
            </a:r>
            <a:r>
              <a:rPr lang="it-IT" sz="2000" dirty="0" err="1">
                <a:solidFill>
                  <a:srgbClr val="32599E"/>
                </a:solidFill>
              </a:rPr>
              <a:t>Elmouttie</a:t>
            </a:r>
            <a:r>
              <a:rPr lang="it-IT" sz="2000" dirty="0">
                <a:solidFill>
                  <a:srgbClr val="32599E"/>
                </a:solidFill>
              </a:rPr>
              <a:t>, 2006) by means of remote sensing techniques (photogrammetry, Terrestrial Laser Scanning, Unmanned Aerial Vehicle). </a:t>
            </a:r>
          </a:p>
          <a:p>
            <a:pPr algn="just"/>
            <a:endParaRPr lang="it-IT" sz="2000" dirty="0">
              <a:solidFill>
                <a:srgbClr val="32599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Application of Structure from Motion techniques and management of point clouds for the geomechanical characterization within the framework of slope stability analyses.</a:t>
            </a:r>
          </a:p>
          <a:p>
            <a:pPr algn="just"/>
            <a:endParaRPr lang="it-IT" sz="2000" dirty="0">
              <a:solidFill>
                <a:srgbClr val="32599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C00000"/>
                </a:solidFill>
              </a:rPr>
              <a:t>NOTE</a:t>
            </a:r>
            <a:r>
              <a:rPr lang="it-IT" sz="2000" dirty="0">
                <a:solidFill>
                  <a:srgbClr val="32599E"/>
                </a:solidFill>
              </a:rPr>
              <a:t>: Due to the recent sanitary emergency, some planned activities had to be postponed. </a:t>
            </a:r>
            <a:br>
              <a:rPr lang="it-IT" sz="2000" dirty="0">
                <a:solidFill>
                  <a:srgbClr val="32599E"/>
                </a:solidFill>
              </a:rPr>
            </a:br>
            <a:r>
              <a:rPr lang="it-IT" sz="2000" dirty="0">
                <a:solidFill>
                  <a:srgbClr val="32599E"/>
                </a:solidFill>
              </a:rPr>
              <a:t>For this reason, during the confinement period, the study was focused on the advantages and limits of the applied technologies for a </a:t>
            </a:r>
            <a:r>
              <a:rPr lang="en-US" sz="2000" dirty="0">
                <a:solidFill>
                  <a:srgbClr val="32599E"/>
                </a:solidFill>
              </a:rPr>
              <a:t>faster and more accurate structural analysis.</a:t>
            </a:r>
            <a:endParaRPr lang="it-IT" sz="2000" dirty="0">
              <a:solidFill>
                <a:srgbClr val="32599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4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032110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CHOICE OF THE CASE STUDY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634243"/>
            <a:ext cx="5745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</a:rPr>
              <a:t>Location: Lama Monachile  </a:t>
            </a:r>
            <a:r>
              <a:rPr lang="en-US" sz="2000" dirty="0">
                <a:solidFill>
                  <a:srgbClr val="32599E"/>
                </a:solidFill>
              </a:rPr>
              <a:t>(</a:t>
            </a:r>
            <a:r>
              <a:rPr lang="en-US" sz="2000" dirty="0" err="1">
                <a:solidFill>
                  <a:srgbClr val="32599E"/>
                </a:solidFill>
              </a:rPr>
              <a:t>Polignano</a:t>
            </a:r>
            <a:r>
              <a:rPr lang="en-US" sz="2000" dirty="0">
                <a:solidFill>
                  <a:srgbClr val="32599E"/>
                </a:solidFill>
              </a:rPr>
              <a:t> a Mare, Italy)</a:t>
            </a:r>
          </a:p>
          <a:p>
            <a:pPr algn="just"/>
            <a:endParaRPr lang="en-US" sz="2000" dirty="0">
              <a:solidFill>
                <a:srgbClr val="32599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Cliff up to 20 m high made up of </a:t>
            </a:r>
            <a:r>
              <a:rPr lang="en-US" sz="2000" dirty="0" err="1">
                <a:solidFill>
                  <a:srgbClr val="32599E"/>
                </a:solidFill>
              </a:rPr>
              <a:t>Calcarenite</a:t>
            </a:r>
            <a:br>
              <a:rPr lang="en-US" sz="2000" dirty="0">
                <a:solidFill>
                  <a:srgbClr val="32599E"/>
                </a:solidFill>
              </a:rPr>
            </a:br>
            <a:r>
              <a:rPr lang="en-US" sz="2000" dirty="0">
                <a:solidFill>
                  <a:srgbClr val="32599E"/>
                </a:solidFill>
              </a:rPr>
              <a:t> di </a:t>
            </a:r>
            <a:r>
              <a:rPr lang="en-US" sz="2000" dirty="0" err="1">
                <a:solidFill>
                  <a:srgbClr val="32599E"/>
                </a:solidFill>
              </a:rPr>
              <a:t>Gravina</a:t>
            </a:r>
            <a:r>
              <a:rPr lang="en-US" sz="2000" dirty="0">
                <a:solidFill>
                  <a:srgbClr val="32599E"/>
                </a:solidFill>
              </a:rPr>
              <a:t> </a:t>
            </a:r>
            <a:r>
              <a:rPr lang="en-US" sz="2000" dirty="0" err="1">
                <a:solidFill>
                  <a:srgbClr val="32599E"/>
                </a:solidFill>
              </a:rPr>
              <a:t>Fm</a:t>
            </a:r>
            <a:r>
              <a:rPr lang="en-US" sz="2000" dirty="0">
                <a:solidFill>
                  <a:srgbClr val="32599E"/>
                </a:solidFill>
              </a:rPr>
              <a:t> overlying </a:t>
            </a:r>
            <a:r>
              <a:rPr lang="en-US" sz="2000" dirty="0" err="1">
                <a:solidFill>
                  <a:srgbClr val="32599E"/>
                </a:solidFill>
              </a:rPr>
              <a:t>Calcare</a:t>
            </a:r>
            <a:r>
              <a:rPr lang="en-US" sz="2000" dirty="0">
                <a:solidFill>
                  <a:srgbClr val="32599E"/>
                </a:solidFill>
              </a:rPr>
              <a:t> di Bari Fm.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View of the complete stratigraphy.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Clearly visible discontinuities.</a:t>
            </a:r>
          </a:p>
        </p:txBody>
      </p:sp>
      <p:pic>
        <p:nvPicPr>
          <p:cNvPr id="11" name="Immagin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/>
          <a:stretch/>
        </p:blipFill>
        <p:spPr bwMode="auto">
          <a:xfrm>
            <a:off x="304800" y="3658397"/>
            <a:ext cx="3692236" cy="23514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91345" y="5302010"/>
            <a:ext cx="8100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Possibility of performing conventional and remote sensing surveys by using the morphology of the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Social impact: presence of important historical buildings on the East side.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49" y="638263"/>
            <a:ext cx="1821751" cy="1821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57" y="1758530"/>
            <a:ext cx="4625012" cy="3270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04800" y="6009896"/>
            <a:ext cx="3692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32599E"/>
                </a:solidFill>
              </a:rPr>
              <a:t>View of the East side of Lama Monachile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722" y="702042"/>
            <a:ext cx="1033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MATERIALS &amp; METHODS</a:t>
            </a:r>
          </a:p>
        </p:txBody>
      </p:sp>
      <p:pic>
        <p:nvPicPr>
          <p:cNvPr id="11" name="Picture 10" descr="A picture containing building, outdoor, kite, holding&#10;&#10;Description automatically generated">
            <a:extLst>
              <a:ext uri="{FF2B5EF4-FFF2-40B4-BE49-F238E27FC236}">
                <a16:creationId xmlns:a16="http://schemas.microsoft.com/office/drawing/2014/main" id="{E12BD4BA-BC8B-41A5-929F-5941FA325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358" y="2149058"/>
            <a:ext cx="3909904" cy="2954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23AF40B4-23B9-49C4-B9DF-1822997B8D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 b="16868"/>
          <a:stretch/>
        </p:blipFill>
        <p:spPr>
          <a:xfrm rot="10800000">
            <a:off x="8005904" y="3502875"/>
            <a:ext cx="4013041" cy="2483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body of water&#10;&#10;Description automatically generated">
            <a:extLst>
              <a:ext uri="{FF2B5EF4-FFF2-40B4-BE49-F238E27FC236}">
                <a16:creationId xmlns:a16="http://schemas.microsoft.com/office/drawing/2014/main" id="{1C93C5EB-CF80-4F1E-BEAB-C86647FDAD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2936" r="13949" b="921"/>
          <a:stretch/>
        </p:blipFill>
        <p:spPr>
          <a:xfrm rot="10800000">
            <a:off x="8004641" y="747111"/>
            <a:ext cx="4034959" cy="2413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998543" y="3149553"/>
            <a:ext cx="402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32599E"/>
                </a:solidFill>
              </a:rPr>
              <a:t>Photogrammetry: EOS Canon 100D</a:t>
            </a:r>
          </a:p>
          <a:p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5626273"/>
            <a:ext cx="274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32599E"/>
                </a:solidFill>
              </a:rPr>
              <a:t>Terrestrial Laser Scanning: </a:t>
            </a:r>
          </a:p>
          <a:p>
            <a:pPr algn="ctr"/>
            <a:r>
              <a:rPr lang="it-IT" dirty="0">
                <a:solidFill>
                  <a:srgbClr val="32599E"/>
                </a:solidFill>
              </a:rPr>
              <a:t>Riegl VZ 400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56134" y="6005538"/>
            <a:ext cx="40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32599E"/>
                </a:solidFill>
              </a:rPr>
              <a:t>Unmanned Aerial Vehicle: Phantom 4 Pro</a:t>
            </a:r>
          </a:p>
          <a:p>
            <a:endParaRPr lang="it-IT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2E25F8A-014B-4413-AD87-EAD56597A9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73" y="2166918"/>
            <a:ext cx="4438426" cy="3138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488872" y="1337018"/>
            <a:ext cx="295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1. Acquisition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843185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2. Processing</a:t>
            </a:r>
          </a:p>
        </p:txBody>
      </p:sp>
      <p:pic>
        <p:nvPicPr>
          <p:cNvPr id="10" name="Picture 9" descr="A picture containing water, hydrant&#10;&#10;Description automatically generated">
            <a:extLst>
              <a:ext uri="{FF2B5EF4-FFF2-40B4-BE49-F238E27FC236}">
                <a16:creationId xmlns:a16="http://schemas.microsoft.com/office/drawing/2014/main" id="{E996D080-AA03-4EAC-B6C0-C87D408F4D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6394" b="37165"/>
          <a:stretch/>
        </p:blipFill>
        <p:spPr>
          <a:xfrm>
            <a:off x="10790" y="1948113"/>
            <a:ext cx="4435884" cy="2100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4085197"/>
            <a:ext cx="464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32599E"/>
                </a:solidFill>
              </a:rPr>
              <a:t>Subsampling,cleaning and georeferecing (WGS 84 UTM 33N) of the point cloud (PC) obtained by means of TLS technique</a:t>
            </a:r>
          </a:p>
        </p:txBody>
      </p:sp>
      <p:pic>
        <p:nvPicPr>
          <p:cNvPr id="11" name="Picture 10" descr="A stone castle next to a body of water&#10;&#10;Description automatically generated">
            <a:extLst>
              <a:ext uri="{FF2B5EF4-FFF2-40B4-BE49-F238E27FC236}">
                <a16:creationId xmlns:a16="http://schemas.microsoft.com/office/drawing/2014/main" id="{4FF5E012-8CA0-4826-B7D1-8B4A198D4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60" y="1590441"/>
            <a:ext cx="3665281" cy="2731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4C7552D-968F-48DD-A1DD-67C92B3D1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1" t="4556" r="377" b="22873"/>
          <a:stretch/>
        </p:blipFill>
        <p:spPr>
          <a:xfrm>
            <a:off x="8450517" y="1599366"/>
            <a:ext cx="3665282" cy="2731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48660" y="4306069"/>
            <a:ext cx="7467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32599E"/>
                </a:solidFill>
              </a:rPr>
              <a:t>Structure from Motion (SfM) technique with </a:t>
            </a:r>
            <a:br>
              <a:rPr lang="it-IT" sz="2000" dirty="0">
                <a:solidFill>
                  <a:srgbClr val="32599E"/>
                </a:solidFill>
              </a:rPr>
            </a:br>
            <a:r>
              <a:rPr lang="it-IT" sz="2000" dirty="0">
                <a:solidFill>
                  <a:srgbClr val="32599E"/>
                </a:solidFill>
              </a:rPr>
              <a:t>Agisoft Metashape software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2599E"/>
                </a:solidFill>
              </a:rPr>
              <a:t>loading of photos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2599E"/>
                </a:solidFill>
              </a:rPr>
              <a:t>alignment and georeferencing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2599E"/>
                </a:solidFill>
              </a:rPr>
              <a:t>building of dense PCs + editing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2599E"/>
                </a:solidFill>
              </a:rPr>
              <a:t>building of meshes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2599E"/>
                </a:solidFill>
              </a:rPr>
              <a:t>generation of orthomosaics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0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181" y="830091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3. Assessment of the quality of the PCs with CloudCompare software</a:t>
            </a:r>
          </a:p>
        </p:txBody>
      </p:sp>
      <p:pic>
        <p:nvPicPr>
          <p:cNvPr id="10" name="Picture 9" descr="A picture containing ship&#10;&#10;Description automatically generated">
            <a:extLst>
              <a:ext uri="{FF2B5EF4-FFF2-40B4-BE49-F238E27FC236}">
                <a16:creationId xmlns:a16="http://schemas.microsoft.com/office/drawing/2014/main" id="{247B3C1C-C1DD-41BF-B028-B521C69C3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8"/>
          <a:stretch/>
        </p:blipFill>
        <p:spPr>
          <a:xfrm>
            <a:off x="1411027" y="1497845"/>
            <a:ext cx="8795384" cy="2554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3064" y="4294547"/>
            <a:ext cx="11027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2599E"/>
                </a:solidFill>
                <a:cs typeface="Times New Roman" panose="02020603050405020304" pitchFamily="18" charset="0"/>
              </a:rPr>
              <a:t>6 planes were fitted on each PC and the mean distance between a selected plane and the corresponding subset of the point cloud was calculated, as well as the statistical distribution (Gauss);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6 cross-sections perpendicular to the planes were drawn for each PC;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the PCs, at couples, were compared by activating the corresponding cross-sections and calculating the distances and statistics;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599E"/>
                </a:solidFill>
              </a:rPr>
              <a:t>The PCs were compared at couples by using the Cloud to Cloud distance computation.</a:t>
            </a:r>
            <a:endParaRPr lang="it-IT" sz="2000" dirty="0">
              <a:solidFill>
                <a:srgbClr val="32599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2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97070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A32113-1A4F-405D-89F8-C6376DA03ED0}"/>
              </a:ext>
            </a:extLst>
          </p:cNvPr>
          <p:cNvSpPr/>
          <p:nvPr/>
        </p:nvSpPr>
        <p:spPr>
          <a:xfrm>
            <a:off x="152399" y="4554594"/>
            <a:ext cx="3847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Mean distance = 0.000003 m</a:t>
            </a:r>
          </a:p>
          <a:p>
            <a:pPr algn="just"/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Standard deviation = 0.023340 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A32113-1A4F-405D-89F8-C6376DA03ED0}"/>
              </a:ext>
            </a:extLst>
          </p:cNvPr>
          <p:cNvSpPr/>
          <p:nvPr/>
        </p:nvSpPr>
        <p:spPr>
          <a:xfrm>
            <a:off x="4351532" y="4497787"/>
            <a:ext cx="333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Mean distance = 0.000000  </a:t>
            </a:r>
          </a:p>
          <a:p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Standard deviation = 0.007494 m</a:t>
            </a:r>
            <a:endParaRPr lang="en-US" dirty="0">
              <a:solidFill>
                <a:srgbClr val="32599E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481474-6FE6-45DD-A052-C7C1BBC0B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2414"/>
          <a:stretch/>
        </p:blipFill>
        <p:spPr>
          <a:xfrm>
            <a:off x="152400" y="1805403"/>
            <a:ext cx="3905506" cy="2749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icture containing graffiti, game&#10;&#10;Description automatically generated">
            <a:extLst>
              <a:ext uri="{FF2B5EF4-FFF2-40B4-BE49-F238E27FC236}">
                <a16:creationId xmlns:a16="http://schemas.microsoft.com/office/drawing/2014/main" id="{44495858-0055-4756-979E-C2B25CAFF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3"/>
          <a:stretch/>
        </p:blipFill>
        <p:spPr>
          <a:xfrm>
            <a:off x="4409159" y="1801628"/>
            <a:ext cx="3279037" cy="2708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C3A86CE-02F9-4CEB-B5B9-6FF21123E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b="3669"/>
          <a:stretch/>
        </p:blipFill>
        <p:spPr>
          <a:xfrm>
            <a:off x="8039449" y="1801628"/>
            <a:ext cx="3810867" cy="2708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A32113-1A4F-405D-89F8-C6376DA03ED0}"/>
              </a:ext>
            </a:extLst>
          </p:cNvPr>
          <p:cNvSpPr/>
          <p:nvPr/>
        </p:nvSpPr>
        <p:spPr>
          <a:xfrm>
            <a:off x="8080432" y="4485657"/>
            <a:ext cx="3728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Mean distance = 0.000001 m Standard deviation = 0.013251 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399" y="1432296"/>
            <a:ext cx="390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PC - digital camera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09159" y="1452725"/>
            <a:ext cx="327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PC - TLS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39449" y="1407203"/>
            <a:ext cx="381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PC - UAV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563" y="5297634"/>
            <a:ext cx="11346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The PC obtained from photos taken manually has 3 peeks. This is related to considerable errors occurred during the application of the SfM technique.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On the contrary, the PCs obtained by means of TLS and UAV techniques are very accurate.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8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97070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RESULTS</a:t>
            </a:r>
          </a:p>
        </p:txBody>
      </p:sp>
      <p:pic>
        <p:nvPicPr>
          <p:cNvPr id="22" name="Picture 21" descr="A picture containing ship&#10;&#10;Description automatically generated">
            <a:extLst>
              <a:ext uri="{FF2B5EF4-FFF2-40B4-BE49-F238E27FC236}">
                <a16:creationId xmlns:a16="http://schemas.microsoft.com/office/drawing/2014/main" id="{D7E64550-9DBD-4641-A515-0C35D11FE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2" y="2192153"/>
            <a:ext cx="5604654" cy="3266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449802" y="1484267"/>
            <a:ext cx="5604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C2C distances: </a:t>
            </a:r>
            <a:b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UAV (compared) -TLS (reference)</a:t>
            </a:r>
            <a:endParaRPr lang="en-US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A32113-1A4F-405D-89F8-C6376DA03ED0}"/>
              </a:ext>
            </a:extLst>
          </p:cNvPr>
          <p:cNvSpPr/>
          <p:nvPr/>
        </p:nvSpPr>
        <p:spPr>
          <a:xfrm>
            <a:off x="341011" y="5530961"/>
            <a:ext cx="5822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Mean distance = 0.061185 Standard deviation = 0.112208 m</a:t>
            </a:r>
          </a:p>
          <a:p>
            <a:pPr algn="just"/>
            <a:r>
              <a:rPr lang="en-US" dirty="0">
                <a:solidFill>
                  <a:srgbClr val="32599E"/>
                </a:solidFill>
                <a:cs typeface="Times New Roman" panose="02020603050405020304" pitchFamily="18" charset="0"/>
              </a:rPr>
              <a:t>The red parts represent distances greater than 0.20 m </a:t>
            </a:r>
          </a:p>
          <a:p>
            <a:pPr algn="just"/>
            <a:endParaRPr lang="en-US" dirty="0">
              <a:solidFill>
                <a:srgbClr val="32599E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6DFF57-35C1-46DD-8361-01342939B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99" y="2194002"/>
            <a:ext cx="5608658" cy="3264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6197599" y="1430152"/>
            <a:ext cx="5608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C2C distances:</a:t>
            </a:r>
            <a:b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digital camera (compared) -TLS (reference)</a:t>
            </a:r>
            <a:endParaRPr lang="en-US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A32113-1A4F-405D-89F8-C6376DA03ED0}"/>
              </a:ext>
            </a:extLst>
          </p:cNvPr>
          <p:cNvSpPr/>
          <p:nvPr/>
        </p:nvSpPr>
        <p:spPr>
          <a:xfrm>
            <a:off x="6163246" y="5530961"/>
            <a:ext cx="5822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32599E"/>
                </a:solidFill>
                <a:cs typeface="Times New Roman" panose="02020603050405020304" pitchFamily="18" charset="0"/>
              </a:rPr>
              <a:t>Mean distance = 0.118933 Standard deviation = 0.198242 m</a:t>
            </a:r>
          </a:p>
          <a:p>
            <a:r>
              <a:rPr lang="en-US" dirty="0">
                <a:solidFill>
                  <a:srgbClr val="32599E"/>
                </a:solidFill>
                <a:cs typeface="Times New Roman" panose="02020603050405020304" pitchFamily="18" charset="0"/>
              </a:rPr>
              <a:t>The red parts represent distances greater than 0.20 m </a:t>
            </a:r>
          </a:p>
          <a:p>
            <a:endParaRPr lang="en-US" dirty="0">
              <a:solidFill>
                <a:srgbClr val="32599E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0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6317673"/>
            <a:ext cx="12192000" cy="5403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EGU </a:t>
            </a:r>
            <a:r>
              <a:rPr lang="en-US" sz="2000" dirty="0"/>
              <a:t>General </a:t>
            </a:r>
            <a:r>
              <a:rPr lang="en-US" dirty="0"/>
              <a:t>Assembly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6406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Geomechanical characterization of rock masses by means of remote sensing techniques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11258" r="721" b="16594"/>
          <a:stretch/>
        </p:blipFill>
        <p:spPr>
          <a:xfrm>
            <a:off x="10984345" y="129401"/>
            <a:ext cx="1131455" cy="43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880"/>
            <a:ext cx="1246909" cy="415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032110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FINDINGS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6691" y="1841657"/>
            <a:ext cx="10418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TLS and UAV techniques provided accurate models for the geostructural characterization of the case study, in contrast to the less reliable manual fotogrammetry.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2599E"/>
                </a:solidFill>
              </a:rPr>
              <a:t>The differences between the PCs of TLS and UAV methods are related to the presence of artifacts and vegetation. They are bot excellent tools for the characterization of rock masses.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" y="3451423"/>
            <a:ext cx="4628606" cy="230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TLS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PCs are more prone to the formation of shadow zones → more scans are needed.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The acquisition on outcrops facing the sea requires a dynamic system, which is rather complicated and expensive.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The RGB restitution is not enough accurate for the manual recognition of structures.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8286" y="3441776"/>
            <a:ext cx="6008914" cy="230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UAV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The authorizations for flying a drone are not always released.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A drone is capable of acquiring data with full coverage in different contexts: rock faces, plan areas and on the sea.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2599E"/>
                </a:solidFill>
              </a:rPr>
              <a:t>It is possible to create texturized meshes and more </a:t>
            </a:r>
            <a:r>
              <a:rPr lang="it-IT">
                <a:solidFill>
                  <a:srgbClr val="32599E"/>
                </a:solidFill>
              </a:rPr>
              <a:t>accurate orthophotos </a:t>
            </a:r>
            <a:r>
              <a:rPr lang="it-IT" dirty="0">
                <a:solidFill>
                  <a:srgbClr val="32599E"/>
                </a:solidFill>
              </a:rPr>
              <a:t>for the manual inspection of structures.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6766" y="43720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VS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52" y="6317672"/>
            <a:ext cx="1544337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3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2178</Words>
  <Application>Microsoft Office PowerPoint</Application>
  <PresentationFormat>Widescreen</PresentationFormat>
  <Paragraphs>162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lidia</dc:creator>
  <cp:lastModifiedBy>lidia loiotine</cp:lastModifiedBy>
  <cp:revision>301</cp:revision>
  <dcterms:created xsi:type="dcterms:W3CDTF">2018-11-22T14:46:16Z</dcterms:created>
  <dcterms:modified xsi:type="dcterms:W3CDTF">2020-04-30T09:49:37Z</dcterms:modified>
</cp:coreProperties>
</file>