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Harnett" initials="CEH" lastIdx="3" clrIdx="0">
    <p:extLst>
      <p:ext uri="{19B8F6BF-5375-455C-9EA6-DF929625EA0E}">
        <p15:presenceInfo xmlns:p15="http://schemas.microsoft.com/office/powerpoint/2012/main" userId="Claire Harne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7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20" y="25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ontiersin.org/articles/10.3389/feart.2019.00007/ful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70D40570-8816-420A-81EB-C75F926B3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624"/>
            <a:ext cx="12192000" cy="8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A944CEF-1DC6-48BB-B645-0BC27C4DA0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359CF02-C803-4FFA-BC8C-77DF05ABEC6D}"/>
              </a:ext>
            </a:extLst>
          </p:cNvPr>
          <p:cNvGrpSpPr/>
          <p:nvPr userDrawn="1"/>
        </p:nvGrpSpPr>
        <p:grpSpPr>
          <a:xfrm>
            <a:off x="11342686" y="62378"/>
            <a:ext cx="546100" cy="746803"/>
            <a:chOff x="11473655" y="43682"/>
            <a:chExt cx="546100" cy="7468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AA2C64-0035-4BCA-8CA8-CA3F7E961861}"/>
                </a:ext>
              </a:extLst>
            </p:cNvPr>
            <p:cNvSpPr/>
            <p:nvPr userDrawn="1"/>
          </p:nvSpPr>
          <p:spPr>
            <a:xfrm>
              <a:off x="11544300" y="249759"/>
              <a:ext cx="404813" cy="364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FBD24B-D322-4879-A670-3478A8E2D8FE}"/>
                </a:ext>
              </a:extLst>
            </p:cNvPr>
            <p:cNvSpPr/>
            <p:nvPr userDrawn="1"/>
          </p:nvSpPr>
          <p:spPr>
            <a:xfrm>
              <a:off x="11818144" y="73364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4B0CD9-D500-4854-9B55-86D27A941D44}"/>
                </a:ext>
              </a:extLst>
            </p:cNvPr>
            <p:cNvSpPr/>
            <p:nvPr userDrawn="1"/>
          </p:nvSpPr>
          <p:spPr>
            <a:xfrm>
              <a:off x="11676459" y="103046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D08367-087B-40FC-8F4F-F4FB4A8E990D}"/>
                </a:ext>
              </a:extLst>
            </p:cNvPr>
            <p:cNvSpPr/>
            <p:nvPr userDrawn="1"/>
          </p:nvSpPr>
          <p:spPr>
            <a:xfrm>
              <a:off x="11545490" y="139729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F38329F-F6D6-4D3A-B37B-46E93E76B8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3655" y="43682"/>
              <a:ext cx="546100" cy="74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772AAA3-6528-4477-A5B7-EC8A24CE7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972" y="5736432"/>
            <a:ext cx="1504059" cy="112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6B87FC-4071-4A4E-BECD-AB7956082972}"/>
              </a:ext>
            </a:extLst>
          </p:cNvPr>
          <p:cNvSpPr txBox="1"/>
          <p:nvPr userDrawn="1"/>
        </p:nvSpPr>
        <p:spPr>
          <a:xfrm>
            <a:off x="8859667" y="5842360"/>
            <a:ext cx="1829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</a:endParaRPr>
          </a:p>
          <a:p>
            <a:pPr algn="r"/>
            <a:r>
              <a:rPr lang="en-GB" dirty="0">
                <a:solidFill>
                  <a:schemeClr val="bg1"/>
                </a:solidFill>
              </a:rPr>
              <a:t>EGU 2020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@claire_harnett1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EABFA0-E699-48B8-9EC7-E2679429620A}"/>
              </a:ext>
            </a:extLst>
          </p:cNvPr>
          <p:cNvSpPr txBox="1"/>
          <p:nvPr userDrawn="1"/>
        </p:nvSpPr>
        <p:spPr>
          <a:xfrm>
            <a:off x="3970" y="5996226"/>
            <a:ext cx="5706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none" strike="noStrike" dirty="0">
                <a:solidFill>
                  <a:schemeClr val="bg1"/>
                </a:solidFill>
                <a:effectLst/>
                <a:latin typeface="+mn-lt"/>
              </a:rPr>
              <a:t>Evolution of mechanical properties of lava dome rocks across the Soufrière Hills eruption, and application in discrete element models</a:t>
            </a:r>
          </a:p>
          <a:p>
            <a:r>
              <a:rPr lang="en-IE" sz="1100" b="1" i="0" dirty="0">
                <a:solidFill>
                  <a:schemeClr val="bg1"/>
                </a:solidFill>
                <a:effectLst/>
                <a:latin typeface="+mn-lt"/>
              </a:rPr>
              <a:t>Claire Harnett</a:t>
            </a:r>
            <a:r>
              <a:rPr lang="en-IE" sz="1100" b="0" i="0" dirty="0">
                <a:solidFill>
                  <a:schemeClr val="bg1"/>
                </a:solidFill>
                <a:effectLst/>
                <a:latin typeface="+mn-lt"/>
              </a:rPr>
              <a:t>, Jackie Kendrick, Anthony </a:t>
            </a:r>
            <a:r>
              <a:rPr lang="en-IE" sz="1100" b="0" i="0" dirty="0" err="1">
                <a:solidFill>
                  <a:schemeClr val="bg1"/>
                </a:solidFill>
                <a:effectLst/>
                <a:latin typeface="+mn-lt"/>
              </a:rPr>
              <a:t>Lamur</a:t>
            </a:r>
            <a:r>
              <a:rPr lang="en-IE" sz="1100" b="0" i="0" dirty="0">
                <a:solidFill>
                  <a:schemeClr val="bg1"/>
                </a:solidFill>
                <a:effectLst/>
                <a:latin typeface="+mn-lt"/>
              </a:rPr>
              <a:t>, Mark Thomas, Adam </a:t>
            </a:r>
            <a:r>
              <a:rPr lang="en-IE" sz="1100" b="0" i="0" dirty="0" err="1">
                <a:solidFill>
                  <a:schemeClr val="bg1"/>
                </a:solidFill>
                <a:effectLst/>
                <a:latin typeface="+mn-lt"/>
              </a:rPr>
              <a:t>Stinton</a:t>
            </a:r>
            <a:r>
              <a:rPr lang="en-IE" sz="1100" b="0" i="0" dirty="0">
                <a:solidFill>
                  <a:schemeClr val="bg1"/>
                </a:solidFill>
                <a:effectLst/>
                <a:latin typeface="+mn-lt"/>
              </a:rPr>
              <a:t>, Paul Wallace, Yan Lavallee, and Jurgen </a:t>
            </a:r>
            <a:r>
              <a:rPr lang="en-IE" sz="1100" b="0" i="0" dirty="0" err="1">
                <a:solidFill>
                  <a:schemeClr val="bg1"/>
                </a:solidFill>
                <a:effectLst/>
                <a:latin typeface="+mn-lt"/>
              </a:rPr>
              <a:t>Neuberg</a:t>
            </a:r>
            <a:endParaRPr lang="en-IE" sz="1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8" name="Picture 4" descr="Twitter Makes Its Bird Logo More Optimistic As Its Business Model ...">
            <a:extLst>
              <a:ext uri="{FF2B5EF4-FFF2-40B4-BE49-F238E27FC236}">
                <a16:creationId xmlns:a16="http://schemas.microsoft.com/office/drawing/2014/main" id="{92E05046-E2B7-4998-990B-634187822A7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4"/>
          <a:stretch/>
        </p:blipFill>
        <p:spPr bwMode="auto">
          <a:xfrm>
            <a:off x="8671442" y="6470666"/>
            <a:ext cx="269356" cy="2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3FE209D-F7D9-6544-BF97-05043162DF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11174" y="223036"/>
            <a:ext cx="1439512" cy="382303"/>
            <a:chOff x="1988617" y="1080094"/>
            <a:chExt cx="3948165" cy="9971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06C368-34B9-AB45-9FC9-57047E9821BD}"/>
                </a:ext>
              </a:extLst>
            </p:cNvPr>
            <p:cNvSpPr/>
            <p:nvPr userDrawn="1"/>
          </p:nvSpPr>
          <p:spPr>
            <a:xfrm>
              <a:off x="2005207" y="1115408"/>
              <a:ext cx="3931575" cy="961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4884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D1C41D0-2BFE-0E4C-9B31-607C9A1A26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988617" y="1080094"/>
              <a:ext cx="3948165" cy="9441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0ED82B-040F-424D-8369-064AB2A187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10493" y="56602"/>
            <a:ext cx="730594" cy="750645"/>
            <a:chOff x="30782427" y="420426"/>
            <a:chExt cx="1310040" cy="134599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778F3F-6938-7042-BA99-670951C5037E}"/>
                </a:ext>
              </a:extLst>
            </p:cNvPr>
            <p:cNvSpPr/>
            <p:nvPr userDrawn="1"/>
          </p:nvSpPr>
          <p:spPr>
            <a:xfrm>
              <a:off x="30817229" y="428436"/>
              <a:ext cx="1275238" cy="13379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CF4077-47E5-A945-99A8-B0BD43A1C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0782427" y="420426"/>
              <a:ext cx="1310040" cy="12747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5136E5-490F-44FC-8440-E28434CE03BF}"/>
              </a:ext>
            </a:extLst>
          </p:cNvPr>
          <p:cNvGrpSpPr/>
          <p:nvPr userDrawn="1"/>
        </p:nvGrpSpPr>
        <p:grpSpPr>
          <a:xfrm>
            <a:off x="6963778" y="6060348"/>
            <a:ext cx="1632166" cy="740724"/>
            <a:chOff x="6973304" y="6027008"/>
            <a:chExt cx="1632166" cy="74072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5DA0A9E-B4CB-4C45-B1AE-D6ADC29964B4}"/>
                </a:ext>
              </a:extLst>
            </p:cNvPr>
            <p:cNvSpPr/>
            <p:nvPr userDrawn="1"/>
          </p:nvSpPr>
          <p:spPr>
            <a:xfrm>
              <a:off x="6973304" y="6389557"/>
              <a:ext cx="1632166" cy="378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42" name="Picture 41">
              <a:hlinkClick r:id="rId8"/>
              <a:extLst>
                <a:ext uri="{FF2B5EF4-FFF2-40B4-BE49-F238E27FC236}">
                  <a16:creationId xmlns:a16="http://schemas.microsoft.com/office/drawing/2014/main" id="{E025A746-E120-432B-9297-B301165A4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973304" y="6027008"/>
              <a:ext cx="1632166" cy="55341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C55A78-F1F3-4834-819A-56B92427B0AD}"/>
                </a:ext>
              </a:extLst>
            </p:cNvPr>
            <p:cNvSpPr txBox="1"/>
            <p:nvPr userDrawn="1"/>
          </p:nvSpPr>
          <p:spPr>
            <a:xfrm>
              <a:off x="6986374" y="6427113"/>
              <a:ext cx="160492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  <a:hlinkClick r:id="rId8"/>
                </a:rPr>
                <a:t>Click to download paper</a:t>
              </a:r>
              <a:endParaRPr lang="en-GB" sz="1100" b="1" dirty="0">
                <a:solidFill>
                  <a:schemeClr val="bg1"/>
                </a:solidFill>
              </a:endParaRPr>
            </a:p>
            <a:p>
              <a:r>
                <a:rPr lang="en-IE" sz="400" dirty="0">
                  <a:hlinkClick r:id="rId8"/>
                </a:rPr>
                <a:t>https://www.frontiersin.org/articles/10.3389/feart.2019.00007/full</a:t>
              </a:r>
              <a:endParaRPr lang="en-IE" sz="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79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4580-41F0-423E-9805-10588A583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27C42-023D-4B93-93E7-1AAAD4080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6EDB3-EBB6-45F1-939A-DF0F00F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70690-87B0-465C-A53F-BC107916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A9290-2857-4EB6-80A0-4C52A451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87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45094-04D1-42A4-8C0A-A4F036240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E256-3BBD-4BDF-BF32-7FB9581B1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E4FF3-1A9C-4D73-A698-4DBFF667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81CF0-E42F-4AF9-BCF1-AC62EAF46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E587-A0A7-4C57-BC40-091B3E0E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12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2ADCA-AC08-45F9-A7E1-0C2B8A75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DE241-393A-496F-BF0B-3F3702206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0B711-EB03-423A-9EE2-46778677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F28F-595A-45AB-92E8-15168690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439-36F3-4450-92CF-71495A29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374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3650-EFAD-495A-BC07-D34A1139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5FA28-B0C7-41CD-B25C-E0600E0D5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2B460-B029-419B-814A-904EA255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D3066-CC1A-46FB-B0C8-AE90797E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BCAA9-19B2-4CEB-B46E-D19ABE11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59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641C-DD65-4352-966D-5034CE64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B5965-A9D5-4041-BF4A-F3E092C4E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696EC-66B9-4EC1-8DEF-AC8467D4C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AB20-0DA7-44B9-AD10-D2BD3CFD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D7DC9-79AF-4717-B2C0-22D7879D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B9305-5D04-445F-A1BB-0BBED6DF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831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43C7-7464-405D-A458-1DFE27F0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0E374-3976-46AE-BAC1-8DE0E3F0B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492AC-271C-47E4-B0D9-C930ED2EB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1275B-84A3-4EFD-8A16-96DEB5111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4357E-F1E7-4899-BAE5-47BE1CAF9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99968-DDF2-44A5-AE93-9A6ECFE2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22A7D-67B1-47CE-8F3B-5B5661F6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2FBF2-C5A2-4B5E-9CF4-76E3557B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957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2194D-0E4B-4095-A841-0A29C1BB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34338-4909-4863-9497-B900184B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8FC89-4BC1-4765-8435-162942E7E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4732E-03BD-4122-B2A5-AA6207E1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143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B230F-9325-4D49-B1C1-27317361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37E10-08A7-414B-BE78-E273E6BA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206A4-B634-46EC-AFA8-65732039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840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69EF-0E09-4CDE-B35A-D1488A3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EFDA3-5984-49E0-B32E-D360097E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7FBFF-83FC-4F15-8C26-93175F3DA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FACF6-7A9C-4931-B04A-EDD3C37F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BDC6F-3552-4A64-8AA5-D13F9CCF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BE01F-ADC1-4F7A-A5BA-1B68A97E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237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8E02-17AF-4405-8F7D-42F15C31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713CB-4E28-4056-A44C-5A0B267EF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A4AE3-FBD6-4A08-876B-8B3B4D9B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045B1-4635-46F1-AF9E-F6698C7E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9AE46-8B07-44A6-80A0-C4F47524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04309-989C-472E-A33A-D2D80DFB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110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3A5405-AB28-415B-BBDC-A6E9F931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D0D41-253F-44D3-8292-A3A163226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AC47A-DDD1-43E2-BB00-3B4DD02A0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CE945-D799-48D1-9428-E80E1F80C235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F4851-46DA-4F5B-917B-081588422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D7AB-B0F5-4F86-8478-18D12A466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3ADF-6164-4913-A100-EFFBCCDB49E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428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066CC4-5C44-4D89-9DF0-E3C0A8EE1234}"/>
              </a:ext>
            </a:extLst>
          </p:cNvPr>
          <p:cNvSpPr/>
          <p:nvPr/>
        </p:nvSpPr>
        <p:spPr>
          <a:xfrm>
            <a:off x="686968" y="5535745"/>
            <a:ext cx="3584040" cy="4086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</a:rPr>
              <a:t>Map of Montserrat, indicating sampling sites for temporally constrained rock samples. BRV = Belham River Valley</a:t>
            </a:r>
            <a:endParaRPr lang="en-IE" sz="1100" dirty="0">
              <a:solidFill>
                <a:schemeClr val="tx1"/>
              </a:solidFill>
            </a:endParaRPr>
          </a:p>
          <a:p>
            <a:pPr algn="l"/>
            <a:endParaRPr lang="en-IE" sz="11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794B8-6798-4761-8E12-A9B88B1AA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6" y="964964"/>
            <a:ext cx="4511925" cy="45435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621878-9610-4906-BE6A-7C36F987F581}"/>
              </a:ext>
            </a:extLst>
          </p:cNvPr>
          <p:cNvGrpSpPr/>
          <p:nvPr/>
        </p:nvGrpSpPr>
        <p:grpSpPr>
          <a:xfrm>
            <a:off x="4818778" y="3130054"/>
            <a:ext cx="6895097" cy="2702015"/>
            <a:chOff x="4760722" y="2955882"/>
            <a:chExt cx="6895097" cy="2702015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E1348EA-F7A0-4C1C-B3F3-18BE93A5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722" y="3041560"/>
              <a:ext cx="6850252" cy="261633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AFAF25-6D83-4576-9E3B-21CC385FB45F}"/>
                </a:ext>
              </a:extLst>
            </p:cNvPr>
            <p:cNvSpPr/>
            <p:nvPr/>
          </p:nvSpPr>
          <p:spPr>
            <a:xfrm>
              <a:off x="9916368" y="4500465"/>
              <a:ext cx="1629121" cy="853414"/>
            </a:xfrm>
            <a:prstGeom prst="rect">
              <a:avLst/>
            </a:prstGeom>
            <a:solidFill>
              <a:schemeClr val="bg1">
                <a:lumMod val="65000"/>
                <a:alpha val="7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</a:rPr>
                <a:t>Extrusion rate across the Soufriere Hills eruption, with stars indicating major (&gt;10</a:t>
              </a:r>
              <a:r>
                <a:rPr lang="en-GB" sz="1100" baseline="30000" dirty="0">
                  <a:solidFill>
                    <a:schemeClr val="tx1"/>
                  </a:solidFill>
                </a:rPr>
                <a:t>7</a:t>
              </a:r>
              <a:r>
                <a:rPr lang="en-GB" sz="1100" dirty="0">
                  <a:solidFill>
                    <a:schemeClr val="tx1"/>
                  </a:solidFill>
                </a:rPr>
                <a:t> m</a:t>
              </a:r>
              <a:r>
                <a:rPr lang="en-GB" sz="1100" baseline="30000" dirty="0">
                  <a:solidFill>
                    <a:schemeClr val="tx1"/>
                  </a:solidFill>
                </a:rPr>
                <a:t>3</a:t>
              </a:r>
              <a:r>
                <a:rPr lang="en-GB" sz="1100" dirty="0">
                  <a:solidFill>
                    <a:schemeClr val="tx1"/>
                  </a:solidFill>
                </a:rPr>
                <a:t>) dome collapse.</a:t>
              </a:r>
              <a:endParaRPr lang="en-IE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AE1B9-A747-4B15-A451-27A3D66A45AA}"/>
                </a:ext>
              </a:extLst>
            </p:cNvPr>
            <p:cNvSpPr/>
            <p:nvPr/>
          </p:nvSpPr>
          <p:spPr>
            <a:xfrm>
              <a:off x="10124618" y="2955882"/>
              <a:ext cx="1531201" cy="517702"/>
            </a:xfrm>
            <a:prstGeom prst="rect">
              <a:avLst/>
            </a:prstGeom>
            <a:solidFill>
              <a:schemeClr val="bg1">
                <a:lumMod val="65000"/>
                <a:alpha val="7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</a:rPr>
                <a:t>Annotations show state of dome at end of each phase.</a:t>
              </a:r>
              <a:endParaRPr lang="en-IE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897F09-741D-4628-AE02-E360AF69FAC6}"/>
              </a:ext>
            </a:extLst>
          </p:cNvPr>
          <p:cNvSpPr txBox="1"/>
          <p:nvPr/>
        </p:nvSpPr>
        <p:spPr>
          <a:xfrm>
            <a:off x="4948711" y="888611"/>
            <a:ext cx="6654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Key Questions:</a:t>
            </a:r>
          </a:p>
          <a:p>
            <a:pPr marL="342900" indent="-342900">
              <a:buFont typeface="+mj-lt"/>
              <a:buAutoNum type="arabicPeriod"/>
            </a:pPr>
            <a:r>
              <a:rPr lang="en-IE" sz="2000" dirty="0"/>
              <a:t>Did the mechanical properties of erupted volcanic rocks change across the 1995-2010 eruption?</a:t>
            </a:r>
          </a:p>
          <a:p>
            <a:pPr marL="342900" indent="-342900">
              <a:buFont typeface="+mj-lt"/>
              <a:buAutoNum type="arabicPeriod"/>
            </a:pPr>
            <a:r>
              <a:rPr lang="en-IE" sz="2000" dirty="0"/>
              <a:t>Can the mechanical properties be linked to eruptive activity?</a:t>
            </a:r>
          </a:p>
          <a:p>
            <a:pPr marL="342900" indent="-342900">
              <a:buFont typeface="+mj-lt"/>
              <a:buAutoNum type="arabicPeriod"/>
            </a:pPr>
            <a:r>
              <a:rPr lang="en-IE" sz="2000" dirty="0"/>
              <a:t>How can these properties be incorporated into numerical  models?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E5552-BF29-4DFB-908D-7F716CD7BF52}"/>
              </a:ext>
            </a:extLst>
          </p:cNvPr>
          <p:cNvSpPr txBox="1"/>
          <p:nvPr/>
        </p:nvSpPr>
        <p:spPr>
          <a:xfrm>
            <a:off x="64635" y="57614"/>
            <a:ext cx="8898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Evolution of mechanical properties of lava dome rocks across the Soufrière Hills eruption, and application in discrete element models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3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527B60-C76F-4FF4-AA30-C7AC20433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6"/>
          <a:stretch/>
        </p:blipFill>
        <p:spPr bwMode="auto">
          <a:xfrm>
            <a:off x="9292250" y="914400"/>
            <a:ext cx="273353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F34A1-E30C-4699-B7B5-BDEC27F7E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2" r="49302" b="29278"/>
          <a:stretch/>
        </p:blipFill>
        <p:spPr>
          <a:xfrm>
            <a:off x="3352771" y="1044100"/>
            <a:ext cx="1591919" cy="161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99EEC-F27E-4AAC-A360-FFA2D1D2D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 t="23412" b="53889"/>
          <a:stretch/>
        </p:blipFill>
        <p:spPr>
          <a:xfrm>
            <a:off x="1790055" y="2575364"/>
            <a:ext cx="1560484" cy="1556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EDDCB-54B8-4648-A068-61501BB17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3" b="77301"/>
          <a:stretch/>
        </p:blipFill>
        <p:spPr>
          <a:xfrm>
            <a:off x="261966" y="1076325"/>
            <a:ext cx="1560484" cy="1556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20D91-58AB-4E7B-81A9-B3A6D382A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47690" b="29278"/>
          <a:stretch/>
        </p:blipFill>
        <p:spPr>
          <a:xfrm>
            <a:off x="3362865" y="2615567"/>
            <a:ext cx="1532929" cy="1579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9B73E-8BE0-4059-B11D-67D2EB455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 b="77301"/>
          <a:stretch/>
        </p:blipFill>
        <p:spPr>
          <a:xfrm>
            <a:off x="238151" y="2618742"/>
            <a:ext cx="1560484" cy="1556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38931-2FC7-4D0B-AD1A-A7B101521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2" r="50303" b="53889"/>
          <a:stretch/>
        </p:blipFill>
        <p:spPr>
          <a:xfrm>
            <a:off x="1811563" y="1042033"/>
            <a:ext cx="1560484" cy="1556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334B2-4EC7-4792-B303-4B2E08705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4"/>
          <a:stretch/>
        </p:blipFill>
        <p:spPr>
          <a:xfrm>
            <a:off x="517349" y="4218269"/>
            <a:ext cx="6052799" cy="767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C0B99-2A0A-488E-9A54-DB6FB9140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2" r="49879" b="5589"/>
          <a:stretch/>
        </p:blipFill>
        <p:spPr>
          <a:xfrm>
            <a:off x="4898811" y="1039652"/>
            <a:ext cx="1573819" cy="1608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07596-0A24-4404-8912-E7A4CB1D1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71462" b="5505"/>
          <a:stretch/>
        </p:blipFill>
        <p:spPr>
          <a:xfrm>
            <a:off x="4908905" y="2625092"/>
            <a:ext cx="1532929" cy="15795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E47C0C-3E7D-46FF-9132-D9B9184A78BC}"/>
              </a:ext>
            </a:extLst>
          </p:cNvPr>
          <p:cNvSpPr txBox="1"/>
          <p:nvPr/>
        </p:nvSpPr>
        <p:spPr>
          <a:xfrm>
            <a:off x="587303" y="82782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PHASE 1</a:t>
            </a:r>
            <a:endParaRPr lang="en-IE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92BC6-B39B-4E2E-A009-C876DBB5C17B}"/>
              </a:ext>
            </a:extLst>
          </p:cNvPr>
          <p:cNvSpPr txBox="1"/>
          <p:nvPr/>
        </p:nvSpPr>
        <p:spPr>
          <a:xfrm>
            <a:off x="2151400" y="82782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PHASE 3</a:t>
            </a:r>
            <a:endParaRPr lang="en-IE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436791-50BC-4C15-BBCF-A9FDA7FDA98D}"/>
              </a:ext>
            </a:extLst>
          </p:cNvPr>
          <p:cNvSpPr txBox="1"/>
          <p:nvPr/>
        </p:nvSpPr>
        <p:spPr>
          <a:xfrm>
            <a:off x="3719197" y="84544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PHASE 4</a:t>
            </a:r>
            <a:endParaRPr lang="en-IE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3F2853-F030-458B-BF8B-A184DCF48385}"/>
              </a:ext>
            </a:extLst>
          </p:cNvPr>
          <p:cNvSpPr txBox="1"/>
          <p:nvPr/>
        </p:nvSpPr>
        <p:spPr>
          <a:xfrm>
            <a:off x="5290431" y="84544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PHASE 5</a:t>
            </a:r>
            <a:endParaRPr lang="en-IE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05F7F1-5F48-499F-A47D-F56F48116D08}"/>
              </a:ext>
            </a:extLst>
          </p:cNvPr>
          <p:cNvSpPr txBox="1"/>
          <p:nvPr/>
        </p:nvSpPr>
        <p:spPr>
          <a:xfrm rot="16200000">
            <a:off x="-555884" y="1745265"/>
            <a:ext cx="1463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Mineral assemblage</a:t>
            </a:r>
            <a:endParaRPr lang="en-IE" sz="1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803D99-CB4E-4CFB-ACA1-60981E2C5E9A}"/>
              </a:ext>
            </a:extLst>
          </p:cNvPr>
          <p:cNvSpPr txBox="1"/>
          <p:nvPr/>
        </p:nvSpPr>
        <p:spPr>
          <a:xfrm rot="16200000">
            <a:off x="-185116" y="3225945"/>
            <a:ext cx="707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Porosity</a:t>
            </a:r>
            <a:endParaRPr lang="en-IE" sz="1200" b="1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66418E7-C353-4B24-9989-F3741D942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3" t="17462" r="47029"/>
          <a:stretch/>
        </p:blipFill>
        <p:spPr bwMode="auto">
          <a:xfrm>
            <a:off x="9089522" y="1843721"/>
            <a:ext cx="254445" cy="415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738AB21-F7E1-4A2D-A9A8-11919B13E9DB}"/>
              </a:ext>
            </a:extLst>
          </p:cNvPr>
          <p:cNvSpPr/>
          <p:nvPr/>
        </p:nvSpPr>
        <p:spPr>
          <a:xfrm>
            <a:off x="9678914" y="1076325"/>
            <a:ext cx="1693427" cy="4086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100" dirty="0">
                <a:solidFill>
                  <a:schemeClr val="tx1"/>
                </a:solidFill>
              </a:rPr>
              <a:t>Permeability vs. porosity, shown by eruptive phase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2A0CA-C706-489D-8F0A-F0E338F68724}"/>
              </a:ext>
            </a:extLst>
          </p:cNvPr>
          <p:cNvSpPr txBox="1"/>
          <p:nvPr/>
        </p:nvSpPr>
        <p:spPr>
          <a:xfrm>
            <a:off x="6496652" y="1161014"/>
            <a:ext cx="27098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Rocks from Phase 5 have higher porosity and permeability, and are more friable in hand specimen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Highest crystallinity in samples from Phases 3 and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Low variability in componentry and mineralogical assemblage across all samples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080733-78CC-4166-8D0B-76ABBDDEB0A0}"/>
              </a:ext>
            </a:extLst>
          </p:cNvPr>
          <p:cNvSpPr txBox="1"/>
          <p:nvPr/>
        </p:nvSpPr>
        <p:spPr>
          <a:xfrm>
            <a:off x="129637" y="218497"/>
            <a:ext cx="821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Microstructures and physical characteristics of samples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D799F8-306D-4AA5-B9C1-1A3EBA04762E}"/>
              </a:ext>
            </a:extLst>
          </p:cNvPr>
          <p:cNvSpPr/>
          <p:nvPr/>
        </p:nvSpPr>
        <p:spPr>
          <a:xfrm>
            <a:off x="851708" y="5029853"/>
            <a:ext cx="5006167" cy="926782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QEMSCAN </a:t>
            </a:r>
            <a:r>
              <a:rPr lang="en-GB" sz="1600" dirty="0">
                <a:solidFill>
                  <a:schemeClr val="tx1"/>
                </a:solidFill>
              </a:rPr>
              <a:t>(Quantitative Evaluation of Minerals by Scanning electron microscopy) analysis reveals microstructural, mineralogical and textural information of the samples.</a:t>
            </a:r>
            <a:endParaRPr lang="en-I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3AF4FF-B2F9-44A0-9B8F-4DEA7A45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6" y="915227"/>
            <a:ext cx="6338207" cy="47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E47CB-6900-49C6-A751-BB2C4479E02A}"/>
              </a:ext>
            </a:extLst>
          </p:cNvPr>
          <p:cNvSpPr txBox="1"/>
          <p:nvPr/>
        </p:nvSpPr>
        <p:spPr>
          <a:xfrm>
            <a:off x="106137" y="880302"/>
            <a:ext cx="548186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Limited uniaxial compressive strength (UCS) testing shows a general increase in strength from Phase 1 to Phase 3 to Phase 4, with a large decrease in strength in Phase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UCS peaks at </a:t>
            </a:r>
            <a:r>
              <a:rPr lang="en-GB" sz="2000" b="1" dirty="0"/>
              <a:t>49.8 MPa in Phase 4</a:t>
            </a:r>
            <a:r>
              <a:rPr lang="en-GB" sz="2000" dirty="0"/>
              <a:t>,</a:t>
            </a:r>
            <a:r>
              <a:rPr lang="en-GB" sz="2000" b="1" dirty="0"/>
              <a:t> </a:t>
            </a:r>
            <a:r>
              <a:rPr lang="en-GB" sz="2000" dirty="0"/>
              <a:t>compared to only </a:t>
            </a:r>
            <a:r>
              <a:rPr lang="en-GB" sz="2000" b="1" dirty="0"/>
              <a:t>6.6 MPa in Phase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UCS depends on porosity and fits alongside data from other volcanic rocks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Brazilian tensile strength gives indirect uniaxial tensile strength (UTS), and shows the same trend as UCS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Young’s Modulus mirrors UCS trend, where less porous, stronger samples have a higher Young’s Modulus</a:t>
            </a:r>
            <a:endParaRPr lang="en-I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8A942-1C0E-48EB-9C4D-C181A0A72AEB}"/>
              </a:ext>
            </a:extLst>
          </p:cNvPr>
          <p:cNvSpPr txBox="1"/>
          <p:nvPr/>
        </p:nvSpPr>
        <p:spPr>
          <a:xfrm>
            <a:off x="129637" y="218497"/>
            <a:ext cx="821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Mechanical characterisation – strength and Young’s Modulus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505ADB-54F6-44C8-8563-F7FD3CDFAC0F}"/>
              </a:ext>
            </a:extLst>
          </p:cNvPr>
          <p:cNvSpPr/>
          <p:nvPr/>
        </p:nvSpPr>
        <p:spPr>
          <a:xfrm>
            <a:off x="8064531" y="1012825"/>
            <a:ext cx="553197" cy="4086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600" dirty="0">
                <a:solidFill>
                  <a:schemeClr val="tx1"/>
                </a:solidFill>
              </a:rPr>
              <a:t>UCS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EFE62-81C4-4FA8-AEAB-A7B7D9556EC3}"/>
              </a:ext>
            </a:extLst>
          </p:cNvPr>
          <p:cNvSpPr/>
          <p:nvPr/>
        </p:nvSpPr>
        <p:spPr>
          <a:xfrm>
            <a:off x="8064531" y="3545972"/>
            <a:ext cx="553197" cy="4086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600" dirty="0">
                <a:solidFill>
                  <a:schemeClr val="tx1"/>
                </a:solidFill>
              </a:rPr>
              <a:t>UTS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EF46AC-54FD-4D4D-906E-C350D3A67652}"/>
              </a:ext>
            </a:extLst>
          </p:cNvPr>
          <p:cNvSpPr/>
          <p:nvPr/>
        </p:nvSpPr>
        <p:spPr>
          <a:xfrm>
            <a:off x="9410700" y="5156200"/>
            <a:ext cx="1581150" cy="271585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600" dirty="0">
                <a:solidFill>
                  <a:schemeClr val="tx1"/>
                </a:solidFill>
              </a:rPr>
              <a:t>Young’s Modulus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62EBB-1107-4D67-A566-8BDF8525CF0A}"/>
              </a:ext>
            </a:extLst>
          </p:cNvPr>
          <p:cNvSpPr txBox="1"/>
          <p:nvPr/>
        </p:nvSpPr>
        <p:spPr>
          <a:xfrm>
            <a:off x="6874782" y="5660204"/>
            <a:ext cx="47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Full data tables available in Frontiers article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25725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64161C-AF9D-451A-9DED-FBDA0191621C}"/>
              </a:ext>
            </a:extLst>
          </p:cNvPr>
          <p:cNvGrpSpPr/>
          <p:nvPr/>
        </p:nvGrpSpPr>
        <p:grpSpPr>
          <a:xfrm>
            <a:off x="2601143" y="3702025"/>
            <a:ext cx="2357644" cy="1794491"/>
            <a:chOff x="3738356" y="2985876"/>
            <a:chExt cx="2357644" cy="1794491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9027C15D-0152-45A4-A3DF-4507CAE00B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5" t="49522"/>
            <a:stretch/>
          </p:blipFill>
          <p:spPr bwMode="auto">
            <a:xfrm>
              <a:off x="3747881" y="2985876"/>
              <a:ext cx="2348119" cy="179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83658A-64EA-4C30-AF67-BDAA0904BECC}"/>
                </a:ext>
              </a:extLst>
            </p:cNvPr>
            <p:cNvSpPr/>
            <p:nvPr/>
          </p:nvSpPr>
          <p:spPr>
            <a:xfrm>
              <a:off x="3738356" y="2985876"/>
              <a:ext cx="161925" cy="186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90523E-19FC-4A64-BD75-81DC6B75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9" y="957715"/>
            <a:ext cx="3547907" cy="2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C22735-F6B8-400A-B039-A2420BD58E78}"/>
              </a:ext>
            </a:extLst>
          </p:cNvPr>
          <p:cNvGrpSpPr/>
          <p:nvPr/>
        </p:nvGrpSpPr>
        <p:grpSpPr>
          <a:xfrm>
            <a:off x="246189" y="3793130"/>
            <a:ext cx="2357644" cy="1946889"/>
            <a:chOff x="866775" y="1453940"/>
            <a:chExt cx="2357644" cy="194688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D7EEF648-9DC9-48EB-BEB5-456CA5BFC0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5" b="48063"/>
            <a:stretch/>
          </p:blipFill>
          <p:spPr bwMode="auto">
            <a:xfrm>
              <a:off x="876300" y="1453940"/>
              <a:ext cx="2348119" cy="1846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6B9F79-B9EA-4357-84D6-3119835FC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2830" r="74357" b="81362"/>
            <a:stretch/>
          </p:blipFill>
          <p:spPr bwMode="auto">
            <a:xfrm>
              <a:off x="2333625" y="1564093"/>
              <a:ext cx="676276" cy="5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7A739A-2443-4EB9-82BC-B86CDCCD843D}"/>
                </a:ext>
              </a:extLst>
            </p:cNvPr>
            <p:cNvSpPr/>
            <p:nvPr/>
          </p:nvSpPr>
          <p:spPr>
            <a:xfrm>
              <a:off x="876300" y="1453940"/>
              <a:ext cx="161925" cy="186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D7C821-4FBB-4D17-84F9-9D1E1B564908}"/>
                </a:ext>
              </a:extLst>
            </p:cNvPr>
            <p:cNvSpPr/>
            <p:nvPr/>
          </p:nvSpPr>
          <p:spPr>
            <a:xfrm>
              <a:off x="866775" y="3214476"/>
              <a:ext cx="161925" cy="186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873A9C5-FE84-4ED4-8CCC-C73DE408C70B}"/>
              </a:ext>
            </a:extLst>
          </p:cNvPr>
          <p:cNvSpPr txBox="1"/>
          <p:nvPr/>
        </p:nvSpPr>
        <p:spPr>
          <a:xfrm>
            <a:off x="129637" y="52264"/>
            <a:ext cx="8211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Relationship between physical and mechanical characteristics, and comments on eruptive activity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7947E7-1512-4891-97B0-3383B690CF15}"/>
              </a:ext>
            </a:extLst>
          </p:cNvPr>
          <p:cNvSpPr/>
          <p:nvPr/>
        </p:nvSpPr>
        <p:spPr>
          <a:xfrm>
            <a:off x="1240092" y="2881834"/>
            <a:ext cx="1538262" cy="523708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100" dirty="0">
                <a:solidFill>
                  <a:schemeClr val="tx1"/>
                </a:solidFill>
              </a:rPr>
              <a:t>Strength and porosity (inset) as a function of crystallinity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030794-FCAA-47E2-99F0-37FC0CD70078}"/>
              </a:ext>
            </a:extLst>
          </p:cNvPr>
          <p:cNvSpPr/>
          <p:nvPr/>
        </p:nvSpPr>
        <p:spPr>
          <a:xfrm>
            <a:off x="628649" y="5553666"/>
            <a:ext cx="4143375" cy="396085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100" dirty="0">
                <a:solidFill>
                  <a:schemeClr val="tx1"/>
                </a:solidFill>
              </a:rPr>
              <a:t>Permeability and Young’s Modulus as a function of the average ratio between uniaxial and tensile strength for each phase.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50ABA-856C-42BB-9276-0809D45C99FC}"/>
              </a:ext>
            </a:extLst>
          </p:cNvPr>
          <p:cNvSpPr txBox="1"/>
          <p:nvPr/>
        </p:nvSpPr>
        <p:spPr>
          <a:xfrm>
            <a:off x="4958787" y="957715"/>
            <a:ext cx="66045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Co-variance of physical and mechanical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UCS and UTS vary by almost an order of magnitude, and show a non-linear decrease with increasing permeability and porosity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Stronger rocks show a higher UCS/UTS ratio, showing the importance of a non-constant UCS/UTS ratio in models to avoid overestimating overall dome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Pore connectivity is a controlling factor in mechanical behaviour, and therefore the strength captured here reflects textural heterogeneity, rather than fracturing during pyroclastic density current transport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549072-FB17-452B-8425-D05E69EA1432}"/>
              </a:ext>
            </a:extLst>
          </p:cNvPr>
          <p:cNvSpPr txBox="1"/>
          <p:nvPr/>
        </p:nvSpPr>
        <p:spPr>
          <a:xfrm>
            <a:off x="4992559" y="3795201"/>
            <a:ext cx="6604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Comments on eruptive activity: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Highest rock strength in Phase 4 could reflect longer repose time, and therefore increased densification and crystallisation time caused by longer magma residence time at elevated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permeability of Phase 5 samples could contribute to efficient dome outgassing, increasing dome stability</a:t>
            </a:r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28111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18AA761-1A8C-4C0D-B015-AA8A6F24232D}"/>
              </a:ext>
            </a:extLst>
          </p:cNvPr>
          <p:cNvSpPr/>
          <p:nvPr/>
        </p:nvSpPr>
        <p:spPr>
          <a:xfrm>
            <a:off x="205313" y="2960273"/>
            <a:ext cx="7392445" cy="2921768"/>
          </a:xfrm>
          <a:prstGeom prst="rect">
            <a:avLst/>
          </a:prstGeom>
          <a:solidFill>
            <a:srgbClr val="2E2E68">
              <a:alpha val="29000"/>
            </a:srgbClr>
          </a:solidFill>
          <a:ln w="34925">
            <a:solidFill>
              <a:srgbClr val="2E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F9502-F40C-4E5F-AE8C-5926FB5E3C14}"/>
              </a:ext>
            </a:extLst>
          </p:cNvPr>
          <p:cNvSpPr txBox="1"/>
          <p:nvPr/>
        </p:nvSpPr>
        <p:spPr>
          <a:xfrm>
            <a:off x="129637" y="218497"/>
            <a:ext cx="821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Considering strength variation using discrete element models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A7091-0E80-480A-99F7-82DBB975D8ED}"/>
              </a:ext>
            </a:extLst>
          </p:cNvPr>
          <p:cNvSpPr txBox="1"/>
          <p:nvPr/>
        </p:nvSpPr>
        <p:spPr>
          <a:xfrm>
            <a:off x="0" y="853830"/>
            <a:ext cx="78210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calibrating a discrete element model with laboratory tests, we can consider three different strength scenarios to start to investigate the effect of strength heterogeneities: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 </a:t>
            </a:r>
            <a:r>
              <a:rPr lang="en-GB" sz="1600" b="1" dirty="0"/>
              <a:t>Strong intact</a:t>
            </a:r>
            <a:r>
              <a:rPr lang="en-GB" sz="1600" dirty="0"/>
              <a:t>: highest observed strengths from Soufrière Hills, with an average UCS of 49.8 MPa from Phase 4.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 </a:t>
            </a:r>
            <a:r>
              <a:rPr lang="en-GB" sz="1600" b="1" dirty="0"/>
              <a:t>Weak intact</a:t>
            </a:r>
            <a:r>
              <a:rPr lang="en-GB" sz="1600" dirty="0"/>
              <a:t>: lowest observed strengths from </a:t>
            </a:r>
            <a:r>
              <a:rPr lang="en-GB" sz="1600" dirty="0" err="1"/>
              <a:t>Soufri</a:t>
            </a:r>
            <a:r>
              <a:rPr lang="en-IE" sz="1600" dirty="0"/>
              <a:t>è</a:t>
            </a:r>
            <a:r>
              <a:rPr lang="en-GB" sz="1600" dirty="0"/>
              <a:t>re Hills, with an average UCS of </a:t>
            </a:r>
          </a:p>
          <a:p>
            <a:r>
              <a:rPr lang="en-GB" sz="1600" dirty="0"/>
              <a:t>        6.6 MPa from Phase 5.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 </a:t>
            </a:r>
            <a:r>
              <a:rPr lang="en-GB" sz="1600" b="1" dirty="0"/>
              <a:t>Rock-mass</a:t>
            </a:r>
            <a:r>
              <a:rPr lang="en-GB" sz="1600" dirty="0"/>
              <a:t>: the weakest rocks (Phase 5) upscaled. This corresponds to an average UCS of 1.3 MPa (20% of the weak intact properties). </a:t>
            </a:r>
            <a:endParaRPr lang="en-IE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59A125-FBCC-4F3A-AD98-0EA846D4567A}"/>
              </a:ext>
            </a:extLst>
          </p:cNvPr>
          <p:cNvSpPr/>
          <p:nvPr/>
        </p:nvSpPr>
        <p:spPr>
          <a:xfrm>
            <a:off x="10796588" y="4038601"/>
            <a:ext cx="1209675" cy="5095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12F889-8006-4DD5-AC23-0751FA6AFCE0}"/>
              </a:ext>
            </a:extLst>
          </p:cNvPr>
          <p:cNvGrpSpPr/>
          <p:nvPr/>
        </p:nvGrpSpPr>
        <p:grpSpPr>
          <a:xfrm>
            <a:off x="7821085" y="905275"/>
            <a:ext cx="4292600" cy="5098249"/>
            <a:chOff x="7451002" y="843363"/>
            <a:chExt cx="4292600" cy="5098249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D9D98B1-6E6B-469B-B927-A6D73954F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002" y="843363"/>
              <a:ext cx="4292600" cy="50982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13E52C-4F15-4EB1-A943-29D80F09639E}"/>
                </a:ext>
              </a:extLst>
            </p:cNvPr>
            <p:cNvSpPr txBox="1"/>
            <p:nvPr/>
          </p:nvSpPr>
          <p:spPr>
            <a:xfrm>
              <a:off x="10374117" y="3923061"/>
              <a:ext cx="13694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much higher strain accumulation in the weakest material </a:t>
              </a:r>
              <a:endParaRPr lang="en-IE" sz="11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3694CF-0EDE-4526-9659-2CA37F9DD028}"/>
              </a:ext>
            </a:extLst>
          </p:cNvPr>
          <p:cNvGrpSpPr/>
          <p:nvPr/>
        </p:nvGrpSpPr>
        <p:grpSpPr>
          <a:xfrm>
            <a:off x="5600532" y="3049628"/>
            <a:ext cx="1896874" cy="2762042"/>
            <a:chOff x="2051050" y="3760232"/>
            <a:chExt cx="1306528" cy="1902438"/>
          </a:xfrm>
        </p:grpSpPr>
        <p:pic>
          <p:nvPicPr>
            <p:cNvPr id="15" name="Picture 1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4DC75F1-C300-4BA6-8C37-1023B664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4" r="34287"/>
            <a:stretch/>
          </p:blipFill>
          <p:spPr>
            <a:xfrm>
              <a:off x="2051050" y="3760232"/>
              <a:ext cx="1306528" cy="1902438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65EEB66-6858-49C7-9122-6904FD4E0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5" t="5954" r="79068" b="81696"/>
            <a:stretch/>
          </p:blipFill>
          <p:spPr>
            <a:xfrm>
              <a:off x="2273300" y="3866163"/>
              <a:ext cx="628650" cy="23495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857003-0D62-46FC-9528-27C7AD67B73A}"/>
              </a:ext>
            </a:extLst>
          </p:cNvPr>
          <p:cNvSpPr txBox="1"/>
          <p:nvPr/>
        </p:nvSpPr>
        <p:spPr>
          <a:xfrm>
            <a:off x="205313" y="3065048"/>
            <a:ext cx="531690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What impact does strength have on stability?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Higher strain accumulation seen in weaker dome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Higher volume of unstable material in weaker rocks for multiple modelled instability scenarios (i.e., gravitational collapse and internal pressure driven collapse)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700" dirty="0"/>
              <a:t>The upscaling of properties shows a much more significant impact on the instability than the variability observed across the Soufrière Hills eruption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55CD2D-F240-4A5D-8B74-727BB6C9170E}"/>
              </a:ext>
            </a:extLst>
          </p:cNvPr>
          <p:cNvCxnSpPr>
            <a:cxnSpLocks/>
          </p:cNvCxnSpPr>
          <p:nvPr/>
        </p:nvCxnSpPr>
        <p:spPr>
          <a:xfrm flipH="1">
            <a:off x="9501188" y="4133850"/>
            <a:ext cx="1295400" cy="28575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552871-3A89-48F7-BCA2-773C180BCEC6}"/>
              </a:ext>
            </a:extLst>
          </p:cNvPr>
          <p:cNvSpPr txBox="1"/>
          <p:nvPr/>
        </p:nvSpPr>
        <p:spPr>
          <a:xfrm>
            <a:off x="9967385" y="2247575"/>
            <a:ext cx="2165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Red dotted line – core/talus boundary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90574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671</Words>
  <Application>Microsoft Office PowerPoint</Application>
  <PresentationFormat>Widescreen</PresentationFormat>
  <Paragraphs>61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Harnett</dc:creator>
  <cp:lastModifiedBy>Claire Harnett</cp:lastModifiedBy>
  <cp:revision>67</cp:revision>
  <dcterms:created xsi:type="dcterms:W3CDTF">2020-04-21T08:18:20Z</dcterms:created>
  <dcterms:modified xsi:type="dcterms:W3CDTF">2020-05-01T14:15:05Z</dcterms:modified>
</cp:coreProperties>
</file>