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71" r:id="rId2"/>
    <p:sldId id="402" r:id="rId3"/>
    <p:sldId id="403" r:id="rId4"/>
    <p:sldId id="274" r:id="rId5"/>
    <p:sldId id="400" r:id="rId6"/>
    <p:sldId id="404" r:id="rId7"/>
    <p:sldId id="406" r:id="rId8"/>
    <p:sldId id="407" r:id="rId9"/>
  </p:sldIdLst>
  <p:sldSz cx="10287000" cy="6858000" type="35mm"/>
  <p:notesSz cx="7104063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ed" initials="f" lastIdx="1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CC"/>
    <a:srgbClr val="004D82"/>
    <a:srgbClr val="009999"/>
    <a:srgbClr val="0099CC"/>
    <a:srgbClr val="FF33CC"/>
    <a:srgbClr val="0000CC"/>
    <a:srgbClr val="B28200"/>
    <a:srgbClr val="FF0066"/>
    <a:srgbClr val="FFFF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63" autoAdjust="0"/>
    <p:restoredTop sz="90929"/>
  </p:normalViewPr>
  <p:slideViewPr>
    <p:cSldViewPr snapToObjects="1">
      <p:cViewPr>
        <p:scale>
          <a:sx n="96" d="100"/>
          <a:sy n="96" d="100"/>
        </p:scale>
        <p:origin x="-1070" y="86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Objects="1">
      <p:cViewPr varScale="1">
        <p:scale>
          <a:sx n="59" d="100"/>
          <a:sy n="59" d="100"/>
        </p:scale>
        <p:origin x="-3283" y="-91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Relationship Id="rId9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15294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209" y="4861441"/>
            <a:ext cx="5209646" cy="46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044" tIns="48162" rIns="98044" bIns="481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Click to edit Master text styles</a:t>
            </a:r>
          </a:p>
          <a:p>
            <a:pPr lvl="1"/>
            <a:r>
              <a:rPr lang="en-US" altLang="fr-FR" smtClean="0"/>
              <a:t>Second level</a:t>
            </a:r>
          </a:p>
          <a:p>
            <a:pPr lvl="2"/>
            <a:r>
              <a:rPr lang="en-US" altLang="fr-FR" smtClean="0"/>
              <a:t>Third level</a:t>
            </a:r>
          </a:p>
          <a:p>
            <a:pPr lvl="3"/>
            <a:r>
              <a:rPr lang="en-US" altLang="fr-FR" smtClean="0"/>
              <a:t>Fourth level</a:t>
            </a:r>
          </a:p>
          <a:p>
            <a:pPr lvl="4"/>
            <a:r>
              <a:rPr lang="en-US" altLang="fr-FR" smtClean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4213" y="774700"/>
            <a:ext cx="5735637" cy="38242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23950474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1542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9650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9275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350" y="1600201"/>
            <a:ext cx="4543425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29225" y="1600201"/>
            <a:ext cx="4543425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68753" y="6381750"/>
            <a:ext cx="24003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822ED-74E0-4C3E-8D1D-2DB7886B7C0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0355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 userDrawn="1"/>
        </p:nvSpPr>
        <p:spPr>
          <a:xfrm>
            <a:off x="4639444" y="6381328"/>
            <a:ext cx="13516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EGU, May, 2020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 userDrawn="1"/>
        </p:nvSpPr>
        <p:spPr>
          <a:xfrm>
            <a:off x="9391972" y="6381328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D60026E-286B-4B38-A43C-9CD538B27BE9}" type="slidenum">
              <a:rPr lang="fr-FR" sz="1200" smtClean="0">
                <a:solidFill>
                  <a:schemeClr val="bg1"/>
                </a:solidFill>
              </a:rPr>
              <a:t>‹N°›</a:t>
            </a:fld>
            <a:endParaRPr lang="fr-FR" sz="1200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48" y="6286255"/>
            <a:ext cx="1224136" cy="428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55" r:id="rId3"/>
    <p:sldLayoutId id="2147483656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2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4.wmf"/><Relationship Id="rId20" Type="http://schemas.openxmlformats.org/officeDocument/2006/relationships/image" Target="../media/image16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11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8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3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71092" y="1187153"/>
            <a:ext cx="77768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err="1">
                <a:solidFill>
                  <a:schemeClr val="bg1"/>
                </a:solidFill>
              </a:rPr>
              <a:t>Using</a:t>
            </a:r>
            <a:r>
              <a:rPr lang="fr-FR" sz="2400" dirty="0">
                <a:solidFill>
                  <a:schemeClr val="bg1"/>
                </a:solidFill>
              </a:rPr>
              <a:t> the adjoint state variable for </a:t>
            </a:r>
            <a:r>
              <a:rPr lang="fr-FR" sz="2400" dirty="0" err="1">
                <a:solidFill>
                  <a:schemeClr val="bg1"/>
                </a:solidFill>
              </a:rPr>
              <a:t>parameter</a:t>
            </a:r>
            <a:r>
              <a:rPr lang="fr-FR" sz="2400" dirty="0">
                <a:solidFill>
                  <a:schemeClr val="bg1"/>
                </a:solidFill>
              </a:rPr>
              <a:t> estimation </a:t>
            </a:r>
            <a:r>
              <a:rPr lang="fr-FR" sz="2400" dirty="0" smtClean="0">
                <a:solidFill>
                  <a:schemeClr val="bg1"/>
                </a:solidFill>
              </a:rPr>
              <a:t>by inverse </a:t>
            </a:r>
            <a:r>
              <a:rPr lang="fr-FR" sz="2400" dirty="0" err="1">
                <a:solidFill>
                  <a:schemeClr val="bg1"/>
                </a:solidFill>
              </a:rPr>
              <a:t>methods</a:t>
            </a:r>
            <a:r>
              <a:rPr lang="fr-FR" sz="2400" dirty="0">
                <a:solidFill>
                  <a:schemeClr val="bg1"/>
                </a:solidFill>
              </a:rPr>
              <a:t> </a:t>
            </a:r>
            <a:r>
              <a:rPr lang="fr-FR" sz="2400" dirty="0" err="1">
                <a:solidFill>
                  <a:schemeClr val="bg1"/>
                </a:solidFill>
              </a:rPr>
              <a:t>with</a:t>
            </a:r>
            <a:r>
              <a:rPr lang="fr-FR" sz="2400" dirty="0">
                <a:solidFill>
                  <a:schemeClr val="bg1"/>
                </a:solidFill>
              </a:rPr>
              <a:t> </a:t>
            </a:r>
            <a:r>
              <a:rPr lang="fr-FR" sz="2400" dirty="0" err="1">
                <a:solidFill>
                  <a:schemeClr val="bg1"/>
                </a:solidFill>
              </a:rPr>
              <a:t>parsimony</a:t>
            </a:r>
            <a:r>
              <a:rPr lang="fr-FR" sz="2400" dirty="0" smtClean="0">
                <a:solidFill>
                  <a:schemeClr val="bg1"/>
                </a:solidFill>
              </a:rPr>
              <a:t>.</a:t>
            </a:r>
          </a:p>
          <a:p>
            <a:endParaRPr lang="fr-FR" sz="2400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dirty="0" smtClean="0">
                <a:solidFill>
                  <a:schemeClr val="bg1"/>
                </a:solidFill>
              </a:rPr>
              <a:t>F. Delay, P. </a:t>
            </a:r>
            <a:r>
              <a:rPr lang="fr-FR" dirty="0" err="1">
                <a:solidFill>
                  <a:schemeClr val="bg1"/>
                </a:solidFill>
              </a:rPr>
              <a:t>Ackerer</a:t>
            </a:r>
            <a:r>
              <a:rPr lang="fr-FR" dirty="0">
                <a:solidFill>
                  <a:schemeClr val="bg1"/>
                </a:solidFill>
              </a:rPr>
              <a:t> </a:t>
            </a:r>
            <a:endParaRPr lang="fr-FR" dirty="0" smtClean="0">
              <a:solidFill>
                <a:schemeClr val="bg1"/>
              </a:solidFill>
            </a:endParaRPr>
          </a:p>
          <a:p>
            <a:r>
              <a:rPr lang="fr-FR" dirty="0" err="1" smtClean="0">
                <a:solidFill>
                  <a:schemeClr val="bg1"/>
                </a:solidFill>
              </a:rPr>
              <a:t>Laboratory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>
                <a:solidFill>
                  <a:schemeClr val="bg1"/>
                </a:solidFill>
              </a:rPr>
              <a:t>of </a:t>
            </a:r>
            <a:r>
              <a:rPr lang="fr-FR" dirty="0" err="1" smtClean="0">
                <a:solidFill>
                  <a:schemeClr val="bg1"/>
                </a:solidFill>
              </a:rPr>
              <a:t>Hydrology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>
                <a:solidFill>
                  <a:schemeClr val="bg1"/>
                </a:solidFill>
              </a:rPr>
              <a:t>and </a:t>
            </a:r>
            <a:r>
              <a:rPr lang="fr-FR" dirty="0" err="1" smtClean="0">
                <a:solidFill>
                  <a:schemeClr val="bg1"/>
                </a:solidFill>
              </a:rPr>
              <a:t>Geochemistry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>
                <a:solidFill>
                  <a:schemeClr val="bg1"/>
                </a:solidFill>
              </a:rPr>
              <a:t>of Strasbourg</a:t>
            </a:r>
            <a:r>
              <a:rPr lang="fr-FR" dirty="0" smtClean="0">
                <a:solidFill>
                  <a:schemeClr val="bg1"/>
                </a:solidFill>
              </a:rPr>
              <a:t>, France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88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221" name="Picture 1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89" y="4579258"/>
            <a:ext cx="3528392" cy="2173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3216" name="Picture 1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17" y="1574024"/>
            <a:ext cx="3894137" cy="1104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3218" name="Picture 16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17" y="564471"/>
            <a:ext cx="3894137" cy="868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3219" name="Picture 16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17" y="2812637"/>
            <a:ext cx="3924300" cy="1036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87717" y="256694"/>
            <a:ext cx="2929007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400" dirty="0" err="1" smtClean="0">
                <a:solidFill>
                  <a:srgbClr val="0000CC"/>
                </a:solidFill>
              </a:rPr>
              <a:t>Emsellem</a:t>
            </a:r>
            <a:r>
              <a:rPr lang="fr-FR" sz="1400" dirty="0" smtClean="0">
                <a:solidFill>
                  <a:srgbClr val="0000CC"/>
                </a:solidFill>
              </a:rPr>
              <a:t>, de </a:t>
            </a:r>
            <a:r>
              <a:rPr lang="fr-FR" sz="1400" dirty="0" err="1" smtClean="0">
                <a:solidFill>
                  <a:srgbClr val="0000CC"/>
                </a:solidFill>
              </a:rPr>
              <a:t>Marsily</a:t>
            </a:r>
            <a:r>
              <a:rPr lang="fr-FR" sz="1400" dirty="0" smtClean="0">
                <a:solidFill>
                  <a:srgbClr val="0000CC"/>
                </a:solidFill>
              </a:rPr>
              <a:t>, WRR, 1971</a:t>
            </a:r>
            <a:endParaRPr lang="fr-FR" sz="1400" dirty="0">
              <a:solidFill>
                <a:srgbClr val="0000CC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687387" y="4242806"/>
            <a:ext cx="35092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>
                <a:solidFill>
                  <a:srgbClr val="0000CC"/>
                </a:solidFill>
              </a:rPr>
              <a:t>Emsellem</a:t>
            </a:r>
            <a:r>
              <a:rPr lang="fr-FR" sz="1400" dirty="0" smtClean="0">
                <a:solidFill>
                  <a:srgbClr val="0000CC"/>
                </a:solidFill>
              </a:rPr>
              <a:t>, de </a:t>
            </a:r>
            <a:r>
              <a:rPr lang="fr-FR" sz="1400" dirty="0" err="1" smtClean="0">
                <a:solidFill>
                  <a:srgbClr val="0000CC"/>
                </a:solidFill>
              </a:rPr>
              <a:t>Marsily</a:t>
            </a:r>
            <a:r>
              <a:rPr lang="fr-FR" sz="1400" dirty="0" smtClean="0">
                <a:solidFill>
                  <a:srgbClr val="0000CC"/>
                </a:solidFill>
              </a:rPr>
              <a:t>, </a:t>
            </a:r>
            <a:r>
              <a:rPr lang="fr-FR" sz="1400" dirty="0" err="1" smtClean="0">
                <a:solidFill>
                  <a:srgbClr val="0000CC"/>
                </a:solidFill>
              </a:rPr>
              <a:t>Reply</a:t>
            </a:r>
            <a:r>
              <a:rPr lang="fr-FR" sz="1400" dirty="0" smtClean="0">
                <a:solidFill>
                  <a:srgbClr val="0000CC"/>
                </a:solidFill>
              </a:rPr>
              <a:t>, WRR, 1972</a:t>
            </a:r>
            <a:endParaRPr lang="fr-FR" sz="1400" dirty="0">
              <a:solidFill>
                <a:srgbClr val="0000CC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086" y="2658489"/>
            <a:ext cx="2151787" cy="140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4892402" y="41985"/>
            <a:ext cx="5939730" cy="391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US" altLang="fr-FR" sz="18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History: </a:t>
            </a:r>
          </a:p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US" altLang="fr-FR" sz="18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Ideas and results from a 31 years old fellow</a:t>
            </a:r>
            <a:endParaRPr lang="en-US" altLang="fr-FR" sz="18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5125346" y="1309490"/>
            <a:ext cx="5274738" cy="391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US" altLang="fr-FR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Local sensitivity analysis.</a:t>
            </a:r>
            <a:endParaRPr lang="en-US" altLang="fr-FR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5107689" y="1773884"/>
            <a:ext cx="5274738" cy="391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US" altLang="fr-FR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Scale issues regarding the estimated parameters.</a:t>
            </a:r>
            <a:endParaRPr lang="en-US" altLang="fr-FR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5107689" y="2317602"/>
            <a:ext cx="5274738" cy="391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US" altLang="fr-FR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Adaptive parameterization.</a:t>
            </a:r>
            <a:endParaRPr lang="en-US" altLang="fr-FR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4693299" y="4221088"/>
            <a:ext cx="2147574" cy="391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US" altLang="fr-FR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 </a:t>
            </a:r>
            <a:r>
              <a:rPr lang="en-US" altLang="fr-FR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“</a:t>
            </a:r>
            <a:r>
              <a:rPr lang="en-US" altLang="fr-FR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small</a:t>
            </a:r>
            <a:r>
              <a:rPr lang="en-US" altLang="fr-FR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”</a:t>
            </a:r>
            <a:r>
              <a:rPr lang="en-US" altLang="fr-FR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computer </a:t>
            </a:r>
            <a:endParaRPr lang="en-US" altLang="fr-FR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023" y="4214133"/>
            <a:ext cx="3238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5083575" y="4805742"/>
            <a:ext cx="5274738" cy="391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US" altLang="fr-FR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Already </a:t>
            </a:r>
            <a:r>
              <a:rPr lang="en-US" altLang="fr-FR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large delays </a:t>
            </a:r>
            <a:r>
              <a:rPr lang="en-US" altLang="fr-FR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in publishing.</a:t>
            </a:r>
            <a:endParaRPr lang="en-US" altLang="fr-FR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054231" y="5666016"/>
            <a:ext cx="5274738" cy="391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US" altLang="fr-FR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Some researchers made some unfortunate comments …</a:t>
            </a:r>
            <a:endParaRPr lang="en-US" altLang="fr-FR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7231731" y="2667210"/>
            <a:ext cx="2881933" cy="391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US" altLang="fr-FR" sz="16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Four ideas in </a:t>
            </a:r>
            <a:r>
              <a:rPr lang="en-US" altLang="fr-FR" sz="16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one p</a:t>
            </a:r>
            <a:r>
              <a:rPr lang="en-US" altLang="fr-FR" sz="16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aper …</a:t>
            </a:r>
            <a:endParaRPr lang="en-US" altLang="fr-FR" sz="16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534987" y="188640"/>
            <a:ext cx="3977029" cy="3816424"/>
          </a:xfrm>
          <a:prstGeom prst="rect">
            <a:avLst/>
          </a:prstGeom>
          <a:noFill/>
          <a:ln w="1270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546270" y="4214133"/>
            <a:ext cx="3977029" cy="2571780"/>
          </a:xfrm>
          <a:prstGeom prst="rect">
            <a:avLst/>
          </a:prstGeom>
          <a:noFill/>
          <a:ln w="1270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7" name="Connecteur droit avec flèche 6"/>
          <p:cNvCxnSpPr/>
          <p:nvPr/>
        </p:nvCxnSpPr>
        <p:spPr bwMode="auto">
          <a:xfrm>
            <a:off x="4402812" y="723835"/>
            <a:ext cx="651419" cy="11287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33C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Connecteur droit avec flèche 25"/>
          <p:cNvCxnSpPr/>
          <p:nvPr/>
        </p:nvCxnSpPr>
        <p:spPr bwMode="auto">
          <a:xfrm>
            <a:off x="4375439" y="1130894"/>
            <a:ext cx="678792" cy="20987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33C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Connecteur droit avec flèche 28"/>
          <p:cNvCxnSpPr/>
          <p:nvPr/>
        </p:nvCxnSpPr>
        <p:spPr bwMode="auto">
          <a:xfrm flipV="1">
            <a:off x="4428646" y="1823552"/>
            <a:ext cx="625585" cy="13089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33C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Connecteur droit avec flèche 30"/>
          <p:cNvCxnSpPr/>
          <p:nvPr/>
        </p:nvCxnSpPr>
        <p:spPr bwMode="auto">
          <a:xfrm>
            <a:off x="4491943" y="2302501"/>
            <a:ext cx="591632" cy="11838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33C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Connecteur droit avec flèche 31"/>
          <p:cNvCxnSpPr/>
          <p:nvPr/>
        </p:nvCxnSpPr>
        <p:spPr bwMode="auto">
          <a:xfrm flipV="1">
            <a:off x="4233128" y="5001401"/>
            <a:ext cx="694348" cy="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33C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Connecteur droit avec flèche 33"/>
          <p:cNvCxnSpPr/>
          <p:nvPr/>
        </p:nvCxnSpPr>
        <p:spPr bwMode="auto">
          <a:xfrm>
            <a:off x="4378490" y="5620744"/>
            <a:ext cx="620994" cy="18452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33C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Connecteur droit avec flèche 35"/>
          <p:cNvCxnSpPr/>
          <p:nvPr/>
        </p:nvCxnSpPr>
        <p:spPr bwMode="auto">
          <a:xfrm flipV="1">
            <a:off x="4375439" y="5861675"/>
            <a:ext cx="624045" cy="57988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33C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Rectangle 15"/>
          <p:cNvSpPr>
            <a:spLocks noChangeArrowheads="1"/>
          </p:cNvSpPr>
          <p:nvPr/>
        </p:nvSpPr>
        <p:spPr bwMode="auto">
          <a:xfrm>
            <a:off x="5125346" y="805434"/>
            <a:ext cx="5274738" cy="391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US" altLang="fr-FR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Objective functions with regularization/plausibility.</a:t>
            </a:r>
            <a:endParaRPr lang="en-US" altLang="fr-FR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1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20" grpId="0" animBg="1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195374" y="87351"/>
            <a:ext cx="7608094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US" altLang="fr-FR" sz="2000" b="1" dirty="0" smtClean="0">
                <a:solidFill>
                  <a:srgbClr val="004D82"/>
                </a:solidFill>
                <a:latin typeface="Comic Sans MS" panose="030F0702030302020204" pitchFamily="66" charset="0"/>
              </a:rPr>
              <a:t>Parameter estimation </a:t>
            </a:r>
            <a:r>
              <a:rPr lang="en-US" altLang="fr-FR" sz="2000" b="1" dirty="0">
                <a:solidFill>
                  <a:srgbClr val="004D82"/>
                </a:solidFill>
                <a:latin typeface="Comic Sans MS" panose="030F0702030302020204" pitchFamily="66" charset="0"/>
              </a:rPr>
              <a:t>Algorithm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707356" y="4119563"/>
            <a:ext cx="7608094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endParaRPr lang="en-US" altLang="fr-FR" sz="1600">
              <a:latin typeface="Comic Sans MS" panose="030F0702030302020204" pitchFamily="66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6399" name="Rectangle 20"/>
          <p:cNvSpPr>
            <a:spLocks noChangeArrowheads="1"/>
          </p:cNvSpPr>
          <p:nvPr/>
        </p:nvSpPr>
        <p:spPr bwMode="auto">
          <a:xfrm>
            <a:off x="1532335" y="3805025"/>
            <a:ext cx="8534996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20000"/>
              </a:spcBef>
              <a:buFontTx/>
              <a:buAutoNum type="arabicPeriod" startAt="4"/>
            </a:pPr>
            <a:r>
              <a:rPr lang="en-US" altLang="fr-FR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Compute the </a:t>
            </a:r>
            <a:r>
              <a:rPr lang="en-US" altLang="fr-FR" sz="1600" dirty="0">
                <a:solidFill>
                  <a:srgbClr val="6600FF"/>
                </a:solidFill>
                <a:latin typeface="Comic Sans MS" panose="030F0702030302020204" pitchFamily="66" charset="0"/>
              </a:rPr>
              <a:t>Jacobian </a:t>
            </a:r>
            <a:r>
              <a:rPr lang="en-US" altLang="fr-FR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matrix </a:t>
            </a:r>
            <a:r>
              <a:rPr lang="en-US" altLang="fr-FR" sz="1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J</a:t>
            </a:r>
            <a:r>
              <a:rPr lang="en-US" altLang="fr-FR" sz="1600" baseline="30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 </a:t>
            </a:r>
            <a:r>
              <a:rPr lang="en-US" altLang="fr-FR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and the </a:t>
            </a:r>
            <a:r>
              <a:rPr lang="en-US" altLang="fr-FR" sz="1600" dirty="0" smtClean="0">
                <a:solidFill>
                  <a:srgbClr val="6600FF"/>
                </a:solidFill>
                <a:latin typeface="Comic Sans MS" panose="030F0702030302020204" pitchFamily="66" charset="0"/>
              </a:rPr>
              <a:t>Hessian </a:t>
            </a:r>
            <a:r>
              <a:rPr lang="en-US" altLang="fr-FR" sz="1600" b="1" dirty="0" smtClean="0">
                <a:solidFill>
                  <a:srgbClr val="6600FF"/>
                </a:solidFill>
                <a:latin typeface="Comic Sans MS" panose="030F0702030302020204" pitchFamily="66" charset="0"/>
              </a:rPr>
              <a:t>H</a:t>
            </a:r>
            <a:r>
              <a:rPr lang="en-US" altLang="fr-FR" sz="1600" dirty="0" smtClean="0">
                <a:solidFill>
                  <a:srgbClr val="6600FF"/>
                </a:solidFill>
                <a:latin typeface="Comic Sans MS" panose="030F0702030302020204" pitchFamily="66" charset="0"/>
              </a:rPr>
              <a:t> (or approximated)</a:t>
            </a:r>
            <a:r>
              <a:rPr lang="en-US" altLang="fr-FR" sz="1600" dirty="0">
                <a:solidFill>
                  <a:srgbClr val="6600FF"/>
                </a:solidFill>
                <a:latin typeface="Comic Sans MS" panose="030F0702030302020204" pitchFamily="66" charset="0"/>
              </a:rPr>
              <a:t/>
            </a:r>
            <a:br>
              <a:rPr lang="en-US" altLang="fr-FR" sz="1600" dirty="0">
                <a:solidFill>
                  <a:srgbClr val="6600FF"/>
                </a:solidFill>
                <a:latin typeface="Comic Sans MS" panose="030F0702030302020204" pitchFamily="66" charset="0"/>
              </a:rPr>
            </a:br>
            <a:r>
              <a:rPr lang="en-US" altLang="fr-FR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(by sensitivity or </a:t>
            </a:r>
            <a:r>
              <a:rPr lang="en-US" altLang="fr-FR" sz="16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adjoint</a:t>
            </a:r>
            <a:r>
              <a:rPr lang="en-US" altLang="fr-FR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state)</a:t>
            </a:r>
            <a:endParaRPr lang="en-US" altLang="fr-FR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76142" name="Rectangle 14"/>
          <p:cNvSpPr>
            <a:spLocks noChangeArrowheads="1"/>
          </p:cNvSpPr>
          <p:nvPr/>
        </p:nvSpPr>
        <p:spPr bwMode="auto">
          <a:xfrm>
            <a:off x="534988" y="1960069"/>
            <a:ext cx="8534996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US" altLang="fr-FR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Most of the codes </a:t>
            </a:r>
            <a:r>
              <a:rPr lang="en-US" altLang="fr-FR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are </a:t>
            </a:r>
            <a:r>
              <a:rPr lang="en-US" altLang="fr-FR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using the following iterative scheme:</a:t>
            </a:r>
          </a:p>
        </p:txBody>
      </p:sp>
      <p:sp>
        <p:nvSpPr>
          <p:cNvPr id="176143" name="Rectangle 15"/>
          <p:cNvSpPr>
            <a:spLocks noChangeArrowheads="1"/>
          </p:cNvSpPr>
          <p:nvPr/>
        </p:nvSpPr>
        <p:spPr bwMode="auto">
          <a:xfrm>
            <a:off x="622339" y="744466"/>
            <a:ext cx="9138683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US" altLang="fr-FR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Gradient-based method for the minimization of an objective function </a:t>
            </a:r>
          </a:p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US" altLang="fr-FR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(typically sum of the quadratic differences between computed and measured variables).</a:t>
            </a:r>
            <a:endParaRPr lang="en-US" altLang="fr-FR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76144" name="Rectangle 16"/>
          <p:cNvSpPr>
            <a:spLocks noChangeArrowheads="1"/>
          </p:cNvSpPr>
          <p:nvPr/>
        </p:nvSpPr>
        <p:spPr bwMode="auto">
          <a:xfrm>
            <a:off x="1510249" y="2564904"/>
            <a:ext cx="8534995" cy="308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20000"/>
              </a:spcBef>
              <a:buFontTx/>
              <a:buAutoNum type="arabicPeriod"/>
            </a:pPr>
            <a:r>
              <a:rPr lang="en-US" altLang="fr-FR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Initialization</a:t>
            </a:r>
            <a:r>
              <a:rPr lang="en-US" altLang="fr-FR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:</a:t>
            </a:r>
            <a:endParaRPr lang="en-US" altLang="fr-FR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76145" name="Rectangle 17"/>
          <p:cNvSpPr>
            <a:spLocks noChangeArrowheads="1"/>
          </p:cNvSpPr>
          <p:nvPr/>
        </p:nvSpPr>
        <p:spPr bwMode="auto">
          <a:xfrm>
            <a:off x="1541265" y="2986088"/>
            <a:ext cx="8534995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20000"/>
              </a:spcBef>
              <a:buFontTx/>
              <a:buAutoNum type="arabicPeriod" startAt="2"/>
            </a:pPr>
            <a:r>
              <a:rPr lang="en-US" altLang="fr-FR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Solve the forward problem </a:t>
            </a:r>
            <a:r>
              <a:rPr lang="en-US" altLang="fr-FR" sz="1600" i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y</a:t>
            </a:r>
            <a:r>
              <a:rPr lang="en-US" altLang="fr-FR" sz="1600" baseline="300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i</a:t>
            </a:r>
            <a:r>
              <a:rPr lang="en-US" altLang="fr-FR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altLang="fr-FR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= </a:t>
            </a:r>
            <a:r>
              <a:rPr lang="en-US" altLang="fr-FR" sz="16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y</a:t>
            </a:r>
            <a:r>
              <a:rPr lang="en-US" altLang="fr-FR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-US" altLang="fr-FR" sz="1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</a:t>
            </a:r>
            <a:r>
              <a:rPr lang="en-US" altLang="fr-FR" sz="1600" baseline="30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</a:t>
            </a:r>
            <a:r>
              <a:rPr lang="en-US" altLang="fr-FR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176146" name="Rectangle 18"/>
          <p:cNvSpPr>
            <a:spLocks noChangeArrowheads="1"/>
          </p:cNvSpPr>
          <p:nvPr/>
        </p:nvSpPr>
        <p:spPr bwMode="auto">
          <a:xfrm>
            <a:off x="1537693" y="3372628"/>
            <a:ext cx="853499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20000"/>
              </a:spcBef>
              <a:buFontTx/>
              <a:buAutoNum type="arabicPeriod" startAt="3"/>
            </a:pPr>
            <a:r>
              <a:rPr lang="en-US" altLang="fr-FR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Compute the </a:t>
            </a:r>
            <a:r>
              <a:rPr lang="en-US" altLang="fr-FR" sz="1600" dirty="0">
                <a:solidFill>
                  <a:srgbClr val="6600FF"/>
                </a:solidFill>
                <a:latin typeface="Comic Sans MS" panose="030F0702030302020204" pitchFamily="66" charset="0"/>
              </a:rPr>
              <a:t>objective function </a:t>
            </a:r>
            <a:r>
              <a:rPr lang="en-US" altLang="fr-FR" sz="1600" i="1" dirty="0" smtClean="0">
                <a:latin typeface="Comic Sans MS" panose="030F0702030302020204" pitchFamily="66" charset="0"/>
              </a:rPr>
              <a:t>O</a:t>
            </a:r>
            <a:r>
              <a:rPr lang="en-US" altLang="fr-FR" sz="1600" baseline="30000" dirty="0" smtClean="0">
                <a:latin typeface="Comic Sans MS" panose="030F0702030302020204" pitchFamily="66" charset="0"/>
              </a:rPr>
              <a:t>i</a:t>
            </a:r>
            <a:endParaRPr lang="en-US" altLang="fr-FR" sz="1600" baseline="30000" dirty="0">
              <a:latin typeface="Comic Sans MS" panose="030F0702030302020204" pitchFamily="66" charset="0"/>
            </a:endParaRPr>
          </a:p>
        </p:txBody>
      </p:sp>
      <p:sp>
        <p:nvSpPr>
          <p:cNvPr id="176147" name="Rectangle 19"/>
          <p:cNvSpPr>
            <a:spLocks noChangeArrowheads="1"/>
          </p:cNvSpPr>
          <p:nvPr/>
        </p:nvSpPr>
        <p:spPr bwMode="auto">
          <a:xfrm>
            <a:off x="1532334" y="5026721"/>
            <a:ext cx="853499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20000"/>
              </a:spcBef>
              <a:buFontTx/>
              <a:buAutoNum type="arabicPeriod" startAt="6"/>
            </a:pPr>
            <a:r>
              <a:rPr lang="en-US" altLang="fr-FR" sz="1600" dirty="0">
                <a:solidFill>
                  <a:srgbClr val="6600FF"/>
                </a:solidFill>
                <a:latin typeface="Comic Sans MS" panose="030F0702030302020204" pitchFamily="66" charset="0"/>
              </a:rPr>
              <a:t>Update parameter vector </a:t>
            </a:r>
            <a:r>
              <a:rPr lang="en-US" altLang="fr-FR" sz="1600" b="1" dirty="0">
                <a:latin typeface="Comic Sans MS" panose="030F0702030302020204" pitchFamily="66" charset="0"/>
              </a:rPr>
              <a:t>p</a:t>
            </a:r>
            <a:r>
              <a:rPr lang="en-US" altLang="fr-FR" sz="1600" baseline="30000" dirty="0">
                <a:latin typeface="Comic Sans MS" panose="030F0702030302020204" pitchFamily="66" charset="0"/>
              </a:rPr>
              <a:t>i+1</a:t>
            </a:r>
            <a:r>
              <a:rPr lang="en-US" altLang="fr-FR" sz="1600" b="1" baseline="30000" dirty="0">
                <a:latin typeface="Comic Sans MS" panose="030F0702030302020204" pitchFamily="66" charset="0"/>
              </a:rPr>
              <a:t> = </a:t>
            </a:r>
            <a:r>
              <a:rPr lang="en-US" altLang="fr-FR" sz="1600" b="1" dirty="0">
                <a:latin typeface="Comic Sans MS" panose="030F0702030302020204" pitchFamily="66" charset="0"/>
              </a:rPr>
              <a:t>p</a:t>
            </a:r>
            <a:r>
              <a:rPr lang="en-US" altLang="fr-FR" sz="1600" baseline="30000" dirty="0">
                <a:latin typeface="Comic Sans MS" panose="030F0702030302020204" pitchFamily="66" charset="0"/>
              </a:rPr>
              <a:t>i </a:t>
            </a:r>
            <a:r>
              <a:rPr lang="en-US" altLang="fr-FR" sz="1600" dirty="0">
                <a:latin typeface="Comic Sans MS" panose="030F0702030302020204" pitchFamily="66" charset="0"/>
              </a:rPr>
              <a:t>+ </a:t>
            </a:r>
            <a:r>
              <a:rPr lang="en-US" altLang="fr-FR" sz="1600" b="1" dirty="0">
                <a:latin typeface="Comic Sans MS" panose="030F0702030302020204" pitchFamily="66" charset="0"/>
              </a:rPr>
              <a:t>d</a:t>
            </a:r>
            <a:endParaRPr lang="en-US" altLang="fr-FR" sz="1600" dirty="0">
              <a:latin typeface="Comic Sans MS" panose="030F0702030302020204" pitchFamily="66" charset="0"/>
            </a:endParaRPr>
          </a:p>
        </p:txBody>
      </p:sp>
      <p:sp>
        <p:nvSpPr>
          <p:cNvPr id="176150" name="Rectangle 22"/>
          <p:cNvSpPr>
            <a:spLocks noChangeArrowheads="1"/>
          </p:cNvSpPr>
          <p:nvPr/>
        </p:nvSpPr>
        <p:spPr bwMode="auto">
          <a:xfrm>
            <a:off x="1487686" y="4502151"/>
            <a:ext cx="8534996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20000"/>
              </a:spcBef>
              <a:buFontTx/>
              <a:buAutoNum type="arabicPeriod" startAt="5"/>
            </a:pPr>
            <a:r>
              <a:rPr lang="en-US" altLang="fr-FR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Compute </a:t>
            </a:r>
            <a:r>
              <a:rPr lang="en-US" altLang="fr-FR" sz="1600" dirty="0">
                <a:solidFill>
                  <a:srgbClr val="6600FF"/>
                </a:solidFill>
                <a:latin typeface="Comic Sans MS" panose="030F0702030302020204" pitchFamily="66" charset="0"/>
              </a:rPr>
              <a:t>updating </a:t>
            </a:r>
            <a:r>
              <a:rPr lang="en-US" altLang="fr-FR" sz="1600" dirty="0" smtClean="0">
                <a:solidFill>
                  <a:srgbClr val="6600FF"/>
                </a:solidFill>
                <a:latin typeface="Comic Sans MS" panose="030F0702030302020204" pitchFamily="66" charset="0"/>
              </a:rPr>
              <a:t>parameter </a:t>
            </a:r>
            <a:r>
              <a:rPr lang="en-US" altLang="fr-FR" sz="1600" dirty="0" smtClean="0">
                <a:latin typeface="Comic Sans MS" panose="030F0702030302020204" pitchFamily="66" charset="0"/>
              </a:rPr>
              <a:t>vector </a:t>
            </a:r>
            <a:r>
              <a:rPr lang="en-US" altLang="fr-FR" sz="1600" b="1" dirty="0" smtClean="0">
                <a:latin typeface="Comic Sans MS" panose="030F0702030302020204" pitchFamily="66" charset="0"/>
              </a:rPr>
              <a:t>d</a:t>
            </a:r>
            <a:endParaRPr lang="en-US" altLang="fr-FR" sz="1600" dirty="0">
              <a:latin typeface="Comic Sans MS" panose="030F0702030302020204" pitchFamily="66" charset="0"/>
            </a:endParaRPr>
          </a:p>
        </p:txBody>
      </p:sp>
      <p:sp>
        <p:nvSpPr>
          <p:cNvPr id="176151" name="Rectangle 23"/>
          <p:cNvSpPr>
            <a:spLocks noChangeArrowheads="1"/>
          </p:cNvSpPr>
          <p:nvPr/>
        </p:nvSpPr>
        <p:spPr bwMode="auto">
          <a:xfrm>
            <a:off x="1566269" y="5558023"/>
            <a:ext cx="853499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US" altLang="fr-FR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7.  If convergence has been reached, then stop. Otherwise set </a:t>
            </a:r>
            <a:r>
              <a:rPr lang="en-US" altLang="fr-FR" sz="16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i</a:t>
            </a:r>
            <a:r>
              <a:rPr lang="en-US" altLang="fr-FR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 = i+1 and return to 2.</a:t>
            </a:r>
          </a:p>
        </p:txBody>
      </p:sp>
      <p:cxnSp>
        <p:nvCxnSpPr>
          <p:cNvPr id="176153" name="AutoShape 25"/>
          <p:cNvCxnSpPr>
            <a:cxnSpLocks noChangeShapeType="1"/>
            <a:stCxn id="176151" idx="1"/>
            <a:endCxn id="176145" idx="1"/>
          </p:cNvCxnSpPr>
          <p:nvPr/>
        </p:nvCxnSpPr>
        <p:spPr bwMode="auto">
          <a:xfrm rot="10800000">
            <a:off x="1541265" y="3175796"/>
            <a:ext cx="25004" cy="2817997"/>
          </a:xfrm>
          <a:prstGeom prst="bentConnector3">
            <a:avLst>
              <a:gd name="adj1" fmla="val 1128525"/>
            </a:avLst>
          </a:prstGeom>
          <a:noFill/>
          <a:ln w="28575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98031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9" grpId="0"/>
      <p:bldP spid="176142" grpId="0"/>
      <p:bldP spid="176144" grpId="0"/>
      <p:bldP spid="176145" grpId="0"/>
      <p:bldP spid="176146" grpId="0"/>
      <p:bldP spid="176147" grpId="0"/>
      <p:bldP spid="176150" grpId="0"/>
      <p:bldP spid="1761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5813204"/>
              </p:ext>
            </p:extLst>
          </p:nvPr>
        </p:nvGraphicFramePr>
        <p:xfrm>
          <a:off x="6569075" y="1125538"/>
          <a:ext cx="2768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0" name="Equation" r:id="rId3" imgW="2234880" imgH="330120" progId="Equation.DSMT4">
                  <p:embed/>
                </p:oleObj>
              </mc:Choice>
              <mc:Fallback>
                <p:oleObj name="Equation" r:id="rId3" imgW="223488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9075" y="1125538"/>
                        <a:ext cx="27686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347289" y="198400"/>
            <a:ext cx="363913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9FF13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rgbClr val="F9FF13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rgbClr val="F9FF13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rgbClr val="F9FF13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rgbClr val="F9FF13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9FF13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9FF13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9FF13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9FF13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fr-FR" sz="2000" b="1" dirty="0">
                <a:solidFill>
                  <a:srgbClr val="004D82"/>
                </a:solidFill>
                <a:latin typeface="Comic Sans MS" pitchFamily="66" charset="0"/>
              </a:rPr>
              <a:t>Gradient </a:t>
            </a:r>
            <a:r>
              <a:rPr lang="en-US" altLang="fr-FR" sz="2000" b="1" dirty="0" smtClean="0">
                <a:solidFill>
                  <a:srgbClr val="004D82"/>
                </a:solidFill>
                <a:latin typeface="Comic Sans MS" pitchFamily="66" charset="0"/>
              </a:rPr>
              <a:t>computation: </a:t>
            </a:r>
          </a:p>
          <a:p>
            <a:pPr algn="l" eaLnBrk="1" hangingPunct="1"/>
            <a:r>
              <a:rPr lang="en-US" altLang="fr-FR" sz="2000" b="1" dirty="0" smtClean="0">
                <a:solidFill>
                  <a:srgbClr val="004D82"/>
                </a:solidFill>
                <a:latin typeface="Comic Sans MS" pitchFamily="66" charset="0"/>
              </a:rPr>
              <a:t>summary for np parameters</a:t>
            </a:r>
            <a:endParaRPr lang="en-US" altLang="fr-FR" sz="2000" b="1" dirty="0">
              <a:solidFill>
                <a:srgbClr val="004D82"/>
              </a:solidFill>
              <a:latin typeface="Comic Sans MS" pitchFamily="66" charset="0"/>
            </a:endParaRPr>
          </a:p>
        </p:txBody>
      </p:sp>
      <p:sp>
        <p:nvSpPr>
          <p:cNvPr id="9" name="Text Box 37"/>
          <p:cNvSpPr txBox="1">
            <a:spLocks noChangeArrowheads="1"/>
          </p:cNvSpPr>
          <p:nvPr/>
        </p:nvSpPr>
        <p:spPr bwMode="auto">
          <a:xfrm>
            <a:off x="971550" y="1939726"/>
            <a:ext cx="19208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9FF13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rgbClr val="F9FF13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rgbClr val="F9FF13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rgbClr val="F9FF13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rgbClr val="F9FF13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9FF13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9FF13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9FF13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9FF13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fr-FR" sz="1800" dirty="0">
                <a:solidFill>
                  <a:srgbClr val="0066CC"/>
                </a:solidFill>
                <a:latin typeface="Comic Sans MS" pitchFamily="66" charset="0"/>
              </a:rPr>
              <a:t>Newton method</a:t>
            </a:r>
          </a:p>
        </p:txBody>
      </p:sp>
      <p:sp>
        <p:nvSpPr>
          <p:cNvPr id="10" name="Text Box 42"/>
          <p:cNvSpPr txBox="1">
            <a:spLocks noChangeArrowheads="1"/>
          </p:cNvSpPr>
          <p:nvPr/>
        </p:nvSpPr>
        <p:spPr bwMode="auto">
          <a:xfrm>
            <a:off x="1042988" y="4151635"/>
            <a:ext cx="268922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9FF13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rgbClr val="F9FF13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rgbClr val="F9FF13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rgbClr val="F9FF13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rgbClr val="F9FF13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9FF13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9FF13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9FF13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9FF13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fr-FR" sz="1800" dirty="0">
                <a:solidFill>
                  <a:srgbClr val="0066CC"/>
                </a:solidFill>
                <a:latin typeface="Comic Sans MS" pitchFamily="66" charset="0"/>
              </a:rPr>
              <a:t>Quasi-Newton method</a:t>
            </a:r>
          </a:p>
        </p:txBody>
      </p:sp>
      <p:sp>
        <p:nvSpPr>
          <p:cNvPr id="11" name="Text Box 50"/>
          <p:cNvSpPr txBox="1">
            <a:spLocks noChangeArrowheads="1"/>
          </p:cNvSpPr>
          <p:nvPr/>
        </p:nvSpPr>
        <p:spPr bwMode="auto">
          <a:xfrm>
            <a:off x="2379613" y="5663208"/>
            <a:ext cx="175577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9FF13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rgbClr val="F9FF13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rgbClr val="F9FF13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rgbClr val="F9FF13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rgbClr val="F9FF13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9FF13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9FF13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9FF13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9FF13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fr-FR" sz="1800" dirty="0">
                <a:solidFill>
                  <a:schemeClr val="bg1"/>
                </a:solidFill>
                <a:latin typeface="Comic Sans MS" pitchFamily="66" charset="0"/>
              </a:rPr>
              <a:t>Approximation</a:t>
            </a:r>
          </a:p>
          <a:p>
            <a:pPr algn="l" eaLnBrk="1" hangingPunct="1"/>
            <a:r>
              <a:rPr lang="en-US" altLang="fr-FR" sz="1800" dirty="0">
                <a:solidFill>
                  <a:schemeClr val="bg1"/>
                </a:solidFill>
                <a:latin typeface="Comic Sans MS" pitchFamily="66" charset="0"/>
              </a:rPr>
              <a:t>(BFGS)</a:t>
            </a:r>
          </a:p>
        </p:txBody>
      </p:sp>
      <p:sp>
        <p:nvSpPr>
          <p:cNvPr id="12" name="AutoShape 51"/>
          <p:cNvSpPr>
            <a:spLocks/>
          </p:cNvSpPr>
          <p:nvPr/>
        </p:nvSpPr>
        <p:spPr bwMode="auto">
          <a:xfrm>
            <a:off x="4211638" y="2371526"/>
            <a:ext cx="439737" cy="1633538"/>
          </a:xfrm>
          <a:prstGeom prst="rightBrace">
            <a:avLst>
              <a:gd name="adj1" fmla="val 30957"/>
              <a:gd name="adj2" fmla="val 50000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rgbClr val="F9FF13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rgbClr val="F9FF13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rgbClr val="F9FF13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rgbClr val="F9FF13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rgbClr val="F9FF13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9FF13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9FF13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9FF13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9FF13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endParaRPr lang="fr-FR" altLang="fr-FR" sz="1800" b="1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3" name="Text Box 52"/>
          <p:cNvSpPr txBox="1">
            <a:spLocks noChangeArrowheads="1"/>
          </p:cNvSpPr>
          <p:nvPr/>
        </p:nvSpPr>
        <p:spPr bwMode="auto">
          <a:xfrm>
            <a:off x="4859338" y="2587699"/>
            <a:ext cx="386397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9FF13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rgbClr val="F9FF13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rgbClr val="F9FF13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rgbClr val="F9FF13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rgbClr val="F9FF13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9FF13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9FF13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9FF13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9FF13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buFontTx/>
              <a:buChar char="-"/>
            </a:pPr>
            <a:r>
              <a:rPr lang="en-US" altLang="fr-FR" sz="1800" dirty="0">
                <a:solidFill>
                  <a:schemeClr val="bg1"/>
                </a:solidFill>
                <a:latin typeface="Comic Sans MS" pitchFamily="66" charset="0"/>
              </a:rPr>
              <a:t> (np+1) </a:t>
            </a:r>
            <a:r>
              <a:rPr lang="en-US" altLang="fr-FR" sz="1800" dirty="0" smtClean="0">
                <a:solidFill>
                  <a:schemeClr val="bg1"/>
                </a:solidFill>
                <a:latin typeface="Comic Sans MS" pitchFamily="66" charset="0"/>
              </a:rPr>
              <a:t>systems </a:t>
            </a:r>
            <a:r>
              <a:rPr lang="en-US" altLang="fr-FR" sz="1800" dirty="0">
                <a:solidFill>
                  <a:schemeClr val="bg1"/>
                </a:solidFill>
                <a:latin typeface="Comic Sans MS" pitchFamily="66" charset="0"/>
              </a:rPr>
              <a:t>to solve.</a:t>
            </a:r>
          </a:p>
          <a:p>
            <a:pPr algn="l" eaLnBrk="1" hangingPunct="1">
              <a:buFontTx/>
              <a:buChar char="-"/>
            </a:pPr>
            <a:r>
              <a:rPr lang="en-US" altLang="fr-FR" sz="1800" dirty="0">
                <a:solidFill>
                  <a:schemeClr val="bg1"/>
                </a:solidFill>
                <a:latin typeface="Comic Sans MS" pitchFamily="66" charset="0"/>
              </a:rPr>
              <a:t> Good approximation of H(p).</a:t>
            </a:r>
          </a:p>
          <a:p>
            <a:pPr algn="l" eaLnBrk="1" hangingPunct="1">
              <a:buFontTx/>
              <a:buChar char="-"/>
            </a:pPr>
            <a:r>
              <a:rPr lang="en-US" altLang="fr-FR" sz="1800" dirty="0">
                <a:solidFill>
                  <a:schemeClr val="bg1"/>
                </a:solidFill>
                <a:latin typeface="Comic Sans MS" pitchFamily="66" charset="0"/>
              </a:rPr>
              <a:t> ‘Fast’ convergence.</a:t>
            </a:r>
          </a:p>
          <a:p>
            <a:pPr algn="l" eaLnBrk="1" hangingPunct="1">
              <a:buFontTx/>
              <a:buChar char="-"/>
            </a:pPr>
            <a:r>
              <a:rPr lang="en-US" altLang="fr-FR" sz="1800" dirty="0">
                <a:solidFill>
                  <a:schemeClr val="bg1"/>
                </a:solidFill>
                <a:latin typeface="Comic Sans MS" pitchFamily="66" charset="0"/>
              </a:rPr>
              <a:t> First order uncertainty analysis</a:t>
            </a:r>
            <a:r>
              <a:rPr lang="en-US" altLang="fr-FR" sz="1800" b="1" dirty="0">
                <a:solidFill>
                  <a:schemeClr val="bg1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4" name="AutoShape 53"/>
          <p:cNvSpPr>
            <a:spLocks/>
          </p:cNvSpPr>
          <p:nvPr/>
        </p:nvSpPr>
        <p:spPr bwMode="auto">
          <a:xfrm>
            <a:off x="4284663" y="4534495"/>
            <a:ext cx="439737" cy="1633538"/>
          </a:xfrm>
          <a:prstGeom prst="rightBrace">
            <a:avLst>
              <a:gd name="adj1" fmla="val 30957"/>
              <a:gd name="adj2" fmla="val 50000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rgbClr val="F9FF13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rgbClr val="F9FF13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rgbClr val="F9FF13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rgbClr val="F9FF13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rgbClr val="F9FF13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9FF13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9FF13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9FF13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9FF13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endParaRPr lang="fr-FR" altLang="fr-FR" sz="1800" b="1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5" name="Text Box 54"/>
          <p:cNvSpPr txBox="1">
            <a:spLocks noChangeArrowheads="1"/>
          </p:cNvSpPr>
          <p:nvPr/>
        </p:nvSpPr>
        <p:spPr bwMode="auto">
          <a:xfrm>
            <a:off x="4932363" y="4925020"/>
            <a:ext cx="546495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9FF13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rgbClr val="F9FF13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rgbClr val="F9FF13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rgbClr val="F9FF13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rgbClr val="F9FF13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9FF13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9FF13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9FF13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9FF13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buFontTx/>
              <a:buChar char="-"/>
            </a:pPr>
            <a:r>
              <a:rPr lang="en-US" altLang="fr-FR" sz="1800" dirty="0">
                <a:solidFill>
                  <a:schemeClr val="bg1"/>
                </a:solidFill>
                <a:latin typeface="Comic Sans MS" pitchFamily="66" charset="0"/>
              </a:rPr>
              <a:t> 2 </a:t>
            </a:r>
            <a:r>
              <a:rPr lang="en-US" altLang="fr-FR" sz="1800" dirty="0" smtClean="0">
                <a:solidFill>
                  <a:schemeClr val="bg1"/>
                </a:solidFill>
                <a:latin typeface="Comic Sans MS" pitchFamily="66" charset="0"/>
              </a:rPr>
              <a:t>systems </a:t>
            </a:r>
            <a:r>
              <a:rPr lang="en-US" altLang="fr-FR" sz="1800" dirty="0">
                <a:solidFill>
                  <a:schemeClr val="bg1"/>
                </a:solidFill>
                <a:latin typeface="Comic Sans MS" pitchFamily="66" charset="0"/>
              </a:rPr>
              <a:t>to </a:t>
            </a:r>
            <a:r>
              <a:rPr lang="en-US" altLang="fr-FR" sz="1800" dirty="0" smtClean="0">
                <a:solidFill>
                  <a:schemeClr val="bg1"/>
                </a:solidFill>
                <a:latin typeface="Comic Sans MS" pitchFamily="66" charset="0"/>
              </a:rPr>
              <a:t>solve (state variable </a:t>
            </a:r>
            <a:r>
              <a:rPr lang="en-US" altLang="fr-FR" sz="1800" b="1" dirty="0" smtClean="0">
                <a:solidFill>
                  <a:schemeClr val="bg1"/>
                </a:solidFill>
                <a:latin typeface="Comic Sans MS" pitchFamily="66" charset="0"/>
              </a:rPr>
              <a:t>y</a:t>
            </a:r>
            <a:r>
              <a:rPr lang="en-US" altLang="fr-FR" sz="1800" dirty="0" smtClean="0">
                <a:solidFill>
                  <a:schemeClr val="bg1"/>
                </a:solidFill>
                <a:latin typeface="Comic Sans MS" pitchFamily="66" charset="0"/>
              </a:rPr>
              <a:t> + </a:t>
            </a:r>
            <a:r>
              <a:rPr lang="en-US" altLang="fr-FR" sz="1800" dirty="0" err="1" smtClean="0">
                <a:solidFill>
                  <a:schemeClr val="bg1"/>
                </a:solidFill>
                <a:latin typeface="Comic Sans MS" pitchFamily="66" charset="0"/>
              </a:rPr>
              <a:t>adjoint</a:t>
            </a:r>
            <a:r>
              <a:rPr lang="en-US" altLang="fr-FR" sz="1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altLang="fr-FR" sz="1800" b="1" dirty="0" smtClean="0">
                <a:solidFill>
                  <a:schemeClr val="bg1"/>
                </a:solidFill>
                <a:latin typeface="Symbol" panose="05050102010706020507" pitchFamily="18" charset="2"/>
              </a:rPr>
              <a:t>l</a:t>
            </a:r>
            <a:r>
              <a:rPr lang="en-US" altLang="fr-FR" sz="1800" dirty="0" smtClean="0">
                <a:solidFill>
                  <a:schemeClr val="bg1"/>
                </a:solidFill>
                <a:latin typeface="Comic Sans MS" pitchFamily="66" charset="0"/>
              </a:rPr>
              <a:t>)</a:t>
            </a:r>
            <a:endParaRPr lang="en-US" altLang="fr-FR" sz="1800" dirty="0">
              <a:solidFill>
                <a:schemeClr val="bg1"/>
              </a:solidFill>
              <a:latin typeface="Comic Sans MS" pitchFamily="66" charset="0"/>
            </a:endParaRPr>
          </a:p>
          <a:p>
            <a:pPr algn="l" eaLnBrk="1" hangingPunct="1">
              <a:buFontTx/>
              <a:buChar char="-"/>
            </a:pPr>
            <a:r>
              <a:rPr lang="en-US" altLang="fr-FR" sz="1800" dirty="0">
                <a:solidFill>
                  <a:schemeClr val="bg1"/>
                </a:solidFill>
                <a:latin typeface="Comic Sans MS" pitchFamily="66" charset="0"/>
              </a:rPr>
              <a:t> Iterative approximation of H(p).</a:t>
            </a:r>
          </a:p>
          <a:p>
            <a:pPr algn="l" eaLnBrk="1" hangingPunct="1">
              <a:buFontTx/>
              <a:buChar char="-"/>
            </a:pPr>
            <a:r>
              <a:rPr lang="en-US" altLang="fr-FR" sz="1800" dirty="0">
                <a:solidFill>
                  <a:schemeClr val="bg1"/>
                </a:solidFill>
                <a:latin typeface="Comic Sans MS" pitchFamily="66" charset="0"/>
              </a:rPr>
              <a:t> ‘Slow’ convergence.</a:t>
            </a:r>
          </a:p>
        </p:txBody>
      </p:sp>
      <p:graphicFrame>
        <p:nvGraphicFramePr>
          <p:cNvPr id="16" name="Objet 1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099696250"/>
              </p:ext>
            </p:extLst>
          </p:nvPr>
        </p:nvGraphicFramePr>
        <p:xfrm>
          <a:off x="1584325" y="2371526"/>
          <a:ext cx="17018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1" name="Equation" r:id="rId5" imgW="1701800" imgH="558800" progId="Equation.DSMT4">
                  <p:embed/>
                </p:oleObj>
              </mc:Choice>
              <mc:Fallback>
                <p:oleObj name="Equation" r:id="rId5" imgW="1701800" imgH="5588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4325" y="2371526"/>
                        <a:ext cx="17018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t 1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065874039"/>
              </p:ext>
            </p:extLst>
          </p:nvPr>
        </p:nvGraphicFramePr>
        <p:xfrm>
          <a:off x="1584325" y="2948062"/>
          <a:ext cx="21336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2" name="Equation" r:id="rId7" imgW="2133360" imgH="558720" progId="Equation.DSMT4">
                  <p:embed/>
                </p:oleObj>
              </mc:Choice>
              <mc:Fallback>
                <p:oleObj name="Equation" r:id="rId7" imgW="2133360" imgH="55872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4325" y="2948062"/>
                        <a:ext cx="21336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4627147"/>
              </p:ext>
            </p:extLst>
          </p:nvPr>
        </p:nvGraphicFramePr>
        <p:xfrm>
          <a:off x="1584325" y="3595762"/>
          <a:ext cx="21240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3" name="Equation" r:id="rId9" imgW="1790640" imgH="342720" progId="Equation.DSMT4">
                  <p:embed/>
                </p:oleObj>
              </mc:Choice>
              <mc:Fallback>
                <p:oleObj name="Equation" r:id="rId9" imgW="179064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4325" y="3595762"/>
                        <a:ext cx="212407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0162475"/>
              </p:ext>
            </p:extLst>
          </p:nvPr>
        </p:nvGraphicFramePr>
        <p:xfrm>
          <a:off x="1508125" y="4583708"/>
          <a:ext cx="1354138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4" name="Equation" r:id="rId11" imgW="1054100" imgH="254000" progId="Equation.DSMT4">
                  <p:embed/>
                </p:oleObj>
              </mc:Choice>
              <mc:Fallback>
                <p:oleObj name="Equation" r:id="rId11" imgW="10541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8125" y="4583708"/>
                        <a:ext cx="1354138" cy="32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t 2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291894718"/>
              </p:ext>
            </p:extLst>
          </p:nvPr>
        </p:nvGraphicFramePr>
        <p:xfrm>
          <a:off x="1495425" y="4975225"/>
          <a:ext cx="2336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5" name="Equation" r:id="rId13" imgW="2336760" imgH="609480" progId="Equation.DSMT4">
                  <p:embed/>
                </p:oleObj>
              </mc:Choice>
              <mc:Fallback>
                <p:oleObj name="Equation" r:id="rId13" imgW="2336760" imgH="60948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5425" y="4975225"/>
                        <a:ext cx="23368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t 2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314506178"/>
              </p:ext>
            </p:extLst>
          </p:nvPr>
        </p:nvGraphicFramePr>
        <p:xfrm>
          <a:off x="1508125" y="5663208"/>
          <a:ext cx="87312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6" name="Equation" r:id="rId15" imgW="647640" imgH="253800" progId="Equation.DSMT4">
                  <p:embed/>
                </p:oleObj>
              </mc:Choice>
              <mc:Fallback>
                <p:oleObj name="Equation" r:id="rId15" imgW="647640" imgH="2538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8125" y="5663208"/>
                        <a:ext cx="873125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8116294"/>
              </p:ext>
            </p:extLst>
          </p:nvPr>
        </p:nvGraphicFramePr>
        <p:xfrm>
          <a:off x="6567656" y="664371"/>
          <a:ext cx="2633663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7" name="Equation" r:id="rId17" imgW="2082600" imgH="342720" progId="Equation.DSMT4">
                  <p:embed/>
                </p:oleObj>
              </mc:Choice>
              <mc:Fallback>
                <p:oleObj name="Equation" r:id="rId17" imgW="208260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7656" y="664371"/>
                        <a:ext cx="2633663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3785605"/>
              </p:ext>
            </p:extLst>
          </p:nvPr>
        </p:nvGraphicFramePr>
        <p:xfrm>
          <a:off x="6488113" y="277813"/>
          <a:ext cx="1670050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8" name="Equation" r:id="rId19" imgW="1320480" imgH="304560" progId="Equation.DSMT4">
                  <p:embed/>
                </p:oleObj>
              </mc:Choice>
              <mc:Fallback>
                <p:oleObj name="Equation" r:id="rId19" imgW="1320480" imgH="304560" progId="Equation.DSMT4">
                  <p:embed/>
                  <p:pic>
                    <p:nvPicPr>
                      <p:cNvPr id="0" name="Obje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8113" y="277813"/>
                        <a:ext cx="1670050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52"/>
          <p:cNvSpPr txBox="1">
            <a:spLocks noChangeArrowheads="1"/>
          </p:cNvSpPr>
          <p:nvPr/>
        </p:nvSpPr>
        <p:spPr bwMode="auto">
          <a:xfrm>
            <a:off x="4100160" y="285662"/>
            <a:ext cx="20120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9FF13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rgbClr val="F9FF13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rgbClr val="F9FF13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rgbClr val="F9FF13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rgbClr val="F9FF13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9FF13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9FF13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9FF13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9FF13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fr-FR" sz="1800" dirty="0" smtClean="0">
                <a:solidFill>
                  <a:schemeClr val="bg1"/>
                </a:solidFill>
                <a:latin typeface="Comic Sans MS" pitchFamily="66" charset="0"/>
              </a:rPr>
              <a:t>Discretized PDE:</a:t>
            </a:r>
          </a:p>
        </p:txBody>
      </p:sp>
      <p:sp>
        <p:nvSpPr>
          <p:cNvPr id="25" name="Text Box 52"/>
          <p:cNvSpPr txBox="1">
            <a:spLocks noChangeArrowheads="1"/>
          </p:cNvSpPr>
          <p:nvPr/>
        </p:nvSpPr>
        <p:spPr bwMode="auto">
          <a:xfrm>
            <a:off x="4100160" y="696398"/>
            <a:ext cx="2284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9FF13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rgbClr val="F9FF13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rgbClr val="F9FF13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rgbClr val="F9FF13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rgbClr val="F9FF13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9FF13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9FF13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9FF13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9FF13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fr-FR" sz="1800" dirty="0" smtClean="0">
                <a:solidFill>
                  <a:schemeClr val="bg1"/>
                </a:solidFill>
                <a:latin typeface="Comic Sans MS" pitchFamily="66" charset="0"/>
              </a:rPr>
              <a:t>Objective function:</a:t>
            </a:r>
          </a:p>
        </p:txBody>
      </p:sp>
      <p:sp>
        <p:nvSpPr>
          <p:cNvPr id="26" name="Text Box 52"/>
          <p:cNvSpPr txBox="1">
            <a:spLocks noChangeArrowheads="1"/>
          </p:cNvSpPr>
          <p:nvPr/>
        </p:nvSpPr>
        <p:spPr bwMode="auto">
          <a:xfrm>
            <a:off x="4100160" y="1143278"/>
            <a:ext cx="25186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9FF13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rgbClr val="F9FF13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rgbClr val="F9FF13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rgbClr val="F9FF13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rgbClr val="F9FF13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9FF13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9FF13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9FF13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9FF13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fr-FR" sz="1800" dirty="0" smtClean="0">
                <a:solidFill>
                  <a:schemeClr val="bg1"/>
                </a:solidFill>
                <a:latin typeface="Comic Sans MS" pitchFamily="66" charset="0"/>
              </a:rPr>
              <a:t>Parameter increment: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 animBg="1"/>
      <p:bldP spid="13" grpId="0"/>
      <p:bldP spid="14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86095" y="1302154"/>
            <a:ext cx="4176464" cy="338554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err="1" smtClean="0">
                <a:solidFill>
                  <a:schemeClr val="bg1"/>
                </a:solidFill>
              </a:rPr>
              <a:t>Mathematical</a:t>
            </a:r>
            <a:r>
              <a:rPr lang="fr-FR" sz="1600" dirty="0" smtClean="0">
                <a:solidFill>
                  <a:schemeClr val="bg1"/>
                </a:solidFill>
              </a:rPr>
              <a:t> model: PDE+BC+IC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86095" y="2009947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>
                <a:solidFill>
                  <a:schemeClr val="bg1"/>
                </a:solidFill>
              </a:rPr>
              <a:t>Numerical</a:t>
            </a:r>
            <a:r>
              <a:rPr lang="fr-FR" sz="1600" dirty="0" smtClean="0">
                <a:solidFill>
                  <a:schemeClr val="bg1"/>
                </a:solidFill>
              </a:rPr>
              <a:t> solution of the model</a:t>
            </a:r>
          </a:p>
          <a:p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86095" y="2987291"/>
            <a:ext cx="50774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>
                <a:solidFill>
                  <a:schemeClr val="bg1"/>
                </a:solidFill>
              </a:rPr>
              <a:t>Ajoint</a:t>
            </a:r>
            <a:r>
              <a:rPr lang="fr-FR" sz="1600" dirty="0" smtClean="0">
                <a:solidFill>
                  <a:schemeClr val="bg1"/>
                </a:solidFill>
              </a:rPr>
              <a:t> state </a:t>
            </a:r>
            <a:r>
              <a:rPr lang="fr-FR" sz="1600" dirty="0" err="1" smtClean="0">
                <a:solidFill>
                  <a:schemeClr val="bg1"/>
                </a:solidFill>
              </a:rPr>
              <a:t>based</a:t>
            </a:r>
            <a:r>
              <a:rPr lang="fr-FR" sz="1600" dirty="0" smtClean="0">
                <a:solidFill>
                  <a:schemeClr val="bg1"/>
                </a:solidFill>
              </a:rPr>
              <a:t> on the </a:t>
            </a:r>
            <a:r>
              <a:rPr lang="fr-FR" sz="1600" dirty="0" err="1" smtClean="0">
                <a:solidFill>
                  <a:schemeClr val="bg1"/>
                </a:solidFill>
              </a:rPr>
              <a:t>discretized</a:t>
            </a:r>
            <a:r>
              <a:rPr lang="fr-FR" sz="1600" dirty="0" smtClean="0">
                <a:solidFill>
                  <a:schemeClr val="bg1"/>
                </a:solidFill>
              </a:rPr>
              <a:t> model</a:t>
            </a:r>
            <a:endParaRPr lang="fr-FR" sz="1600" dirty="0">
              <a:solidFill>
                <a:schemeClr val="bg1"/>
              </a:solidFill>
            </a:endParaRPr>
          </a:p>
        </p:txBody>
      </p:sp>
      <p:graphicFrame>
        <p:nvGraphicFramePr>
          <p:cNvPr id="10" name="Objet 9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347886024"/>
              </p:ext>
            </p:extLst>
          </p:nvPr>
        </p:nvGraphicFramePr>
        <p:xfrm>
          <a:off x="786095" y="2369223"/>
          <a:ext cx="3306763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" name="Equation" r:id="rId3" imgW="2450880" imgH="317160" progId="Equation.DSMT4">
                  <p:embed/>
                </p:oleObj>
              </mc:Choice>
              <mc:Fallback>
                <p:oleObj name="Equation" r:id="rId3" imgW="2450880" imgH="317160" progId="Equation.DSMT4">
                  <p:embed/>
                  <p:pic>
                    <p:nvPicPr>
                      <p:cNvPr id="0" name="Object 1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095" y="2369223"/>
                        <a:ext cx="3306763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 10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160845293"/>
              </p:ext>
            </p:extLst>
          </p:nvPr>
        </p:nvGraphicFramePr>
        <p:xfrm>
          <a:off x="786095" y="3325845"/>
          <a:ext cx="3579813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1" name="Equation" r:id="rId5" imgW="2654280" imgH="355320" progId="Equation.DSMT4">
                  <p:embed/>
                </p:oleObj>
              </mc:Choice>
              <mc:Fallback>
                <p:oleObj name="Equation" r:id="rId5" imgW="2654280" imgH="355320" progId="Equation.DSMT4">
                  <p:embed/>
                  <p:pic>
                    <p:nvPicPr>
                      <p:cNvPr id="0" name="Objet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095" y="3325845"/>
                        <a:ext cx="3579813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3194698" y="4768133"/>
            <a:ext cx="5077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Objective </a:t>
            </a:r>
            <a:r>
              <a:rPr lang="fr-FR" sz="2400" b="1" dirty="0" err="1" smtClean="0">
                <a:solidFill>
                  <a:schemeClr val="bg1"/>
                </a:solidFill>
              </a:rPr>
              <a:t>function</a:t>
            </a:r>
            <a:r>
              <a:rPr lang="fr-FR" sz="2400" b="1" dirty="0" smtClean="0">
                <a:solidFill>
                  <a:schemeClr val="bg1"/>
                </a:solidFill>
              </a:rPr>
              <a:t> gradient</a:t>
            </a:r>
            <a:endParaRPr lang="fr-FR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15" name="Objet 1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77082487"/>
              </p:ext>
            </p:extLst>
          </p:nvPr>
        </p:nvGraphicFramePr>
        <p:xfrm>
          <a:off x="3057525" y="5276850"/>
          <a:ext cx="5000625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2" name="Equation" r:id="rId7" imgW="3708360" imgH="558720" progId="Equation.DSMT4">
                  <p:embed/>
                </p:oleObj>
              </mc:Choice>
              <mc:Fallback>
                <p:oleObj name="Equation" r:id="rId7" imgW="3708360" imgH="55872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7525" y="5276850"/>
                        <a:ext cx="5000625" cy="75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ZoneTexte 15"/>
          <p:cNvSpPr txBox="1"/>
          <p:nvPr/>
        </p:nvSpPr>
        <p:spPr>
          <a:xfrm>
            <a:off x="5733441" y="1362799"/>
            <a:ext cx="4176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>
                <a:solidFill>
                  <a:schemeClr val="bg1"/>
                </a:solidFill>
              </a:rPr>
              <a:t>Mathematical</a:t>
            </a:r>
            <a:r>
              <a:rPr lang="fr-FR" sz="1600" dirty="0" smtClean="0">
                <a:solidFill>
                  <a:schemeClr val="bg1"/>
                </a:solidFill>
              </a:rPr>
              <a:t> model: PDE+BC+IC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733441" y="1699635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>
                <a:solidFill>
                  <a:schemeClr val="bg1"/>
                </a:solidFill>
              </a:rPr>
              <a:t>Numerical</a:t>
            </a:r>
            <a:r>
              <a:rPr lang="fr-FR" sz="1600" dirty="0" smtClean="0">
                <a:solidFill>
                  <a:schemeClr val="bg1"/>
                </a:solidFill>
              </a:rPr>
              <a:t> solution of the model</a:t>
            </a:r>
          </a:p>
          <a:p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733441" y="2901489"/>
            <a:ext cx="5077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>
                <a:solidFill>
                  <a:schemeClr val="bg1"/>
                </a:solidFill>
              </a:rPr>
              <a:t>Mathematical</a:t>
            </a:r>
            <a:r>
              <a:rPr lang="fr-FR" sz="1600" dirty="0" smtClean="0">
                <a:solidFill>
                  <a:schemeClr val="bg1"/>
                </a:solidFill>
              </a:rPr>
              <a:t> model for the </a:t>
            </a:r>
            <a:r>
              <a:rPr lang="fr-FR" sz="1600" dirty="0" err="1" smtClean="0">
                <a:solidFill>
                  <a:schemeClr val="bg1"/>
                </a:solidFill>
              </a:rPr>
              <a:t>Ajoint</a:t>
            </a:r>
            <a:endParaRPr lang="fr-FR" sz="1600" dirty="0" smtClean="0">
              <a:solidFill>
                <a:schemeClr val="bg1"/>
              </a:solidFill>
            </a:endParaRPr>
          </a:p>
          <a:p>
            <a:r>
              <a:rPr lang="fr-FR" sz="1600" dirty="0" smtClean="0">
                <a:solidFill>
                  <a:schemeClr val="bg1"/>
                </a:solidFill>
              </a:rPr>
              <a:t>variable: </a:t>
            </a:r>
            <a:r>
              <a:rPr lang="fr-FR" sz="1600" dirty="0">
                <a:solidFill>
                  <a:schemeClr val="bg1"/>
                </a:solidFill>
              </a:rPr>
              <a:t>PDE+BC+IC</a:t>
            </a:r>
          </a:p>
        </p:txBody>
      </p:sp>
      <p:graphicFrame>
        <p:nvGraphicFramePr>
          <p:cNvPr id="19" name="Objet 1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683990156"/>
              </p:ext>
            </p:extLst>
          </p:nvPr>
        </p:nvGraphicFramePr>
        <p:xfrm>
          <a:off x="5869185" y="2009947"/>
          <a:ext cx="3306763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3" name="Equation" r:id="rId9" imgW="2450880" imgH="317160" progId="Equation.DSMT4">
                  <p:embed/>
                </p:oleObj>
              </mc:Choice>
              <mc:Fallback>
                <p:oleObj name="Equation" r:id="rId9" imgW="2450880" imgH="31716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9185" y="2009947"/>
                        <a:ext cx="3306763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t 19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63164822"/>
              </p:ext>
            </p:extLst>
          </p:nvPr>
        </p:nvGraphicFramePr>
        <p:xfrm>
          <a:off x="5835650" y="3741738"/>
          <a:ext cx="3871913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4" name="Equation" r:id="rId11" imgW="2869920" imgH="355320" progId="Equation.DSMT4">
                  <p:embed/>
                </p:oleObj>
              </mc:Choice>
              <mc:Fallback>
                <p:oleObj name="Equation" r:id="rId11" imgW="2869920" imgH="35532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5650" y="3741738"/>
                        <a:ext cx="3871913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ZoneTexte 20"/>
          <p:cNvSpPr txBox="1"/>
          <p:nvPr/>
        </p:nvSpPr>
        <p:spPr>
          <a:xfrm>
            <a:off x="5733441" y="3434584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>
                <a:solidFill>
                  <a:schemeClr val="bg1"/>
                </a:solidFill>
              </a:rPr>
              <a:t>Numerical</a:t>
            </a:r>
            <a:r>
              <a:rPr lang="fr-FR" sz="1600" dirty="0" smtClean="0">
                <a:solidFill>
                  <a:schemeClr val="bg1"/>
                </a:solidFill>
              </a:rPr>
              <a:t> solution of the model</a:t>
            </a:r>
          </a:p>
          <a:p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36265" y="1998761"/>
            <a:ext cx="4392488" cy="1941170"/>
          </a:xfrm>
          <a:prstGeom prst="rect">
            <a:avLst/>
          </a:prstGeom>
          <a:noFill/>
          <a:ln w="1270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5790651" y="1358218"/>
            <a:ext cx="3916912" cy="1187189"/>
          </a:xfrm>
          <a:prstGeom prst="rect">
            <a:avLst/>
          </a:prstGeom>
          <a:noFill/>
          <a:ln w="1270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5789135" y="2943609"/>
            <a:ext cx="3918428" cy="1277479"/>
          </a:xfrm>
          <a:prstGeom prst="rect">
            <a:avLst/>
          </a:prstGeom>
          <a:noFill/>
          <a:ln w="1270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347289" y="198400"/>
            <a:ext cx="462017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9FF13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rgbClr val="F9FF13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rgbClr val="F9FF13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rgbClr val="F9FF13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rgbClr val="F9FF13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9FF13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9FF13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9FF13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9FF13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fr-FR" sz="2000" b="1" dirty="0" smtClean="0">
                <a:solidFill>
                  <a:srgbClr val="004D82"/>
                </a:solidFill>
                <a:latin typeface="Comic Sans MS" pitchFamily="66" charset="0"/>
              </a:rPr>
              <a:t>Computation of the </a:t>
            </a:r>
            <a:r>
              <a:rPr lang="en-US" altLang="fr-FR" sz="2000" b="1" dirty="0" err="1" smtClean="0">
                <a:solidFill>
                  <a:srgbClr val="004D82"/>
                </a:solidFill>
                <a:latin typeface="Comic Sans MS" pitchFamily="66" charset="0"/>
              </a:rPr>
              <a:t>adjoint</a:t>
            </a:r>
            <a:r>
              <a:rPr lang="en-US" altLang="fr-FR" sz="2000" b="1" dirty="0" smtClean="0">
                <a:solidFill>
                  <a:srgbClr val="004D82"/>
                </a:solidFill>
                <a:latin typeface="Comic Sans MS" pitchFamily="66" charset="0"/>
              </a:rPr>
              <a:t> variable</a:t>
            </a:r>
            <a:endParaRPr lang="en-US" altLang="fr-FR" sz="2000" b="1" dirty="0">
              <a:solidFill>
                <a:srgbClr val="004D82"/>
              </a:solidFill>
              <a:latin typeface="Comic Sans MS" pitchFamily="66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5733441" y="764704"/>
            <a:ext cx="5077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33CC"/>
                </a:solidFill>
              </a:rPr>
              <a:t>Alternative computation</a:t>
            </a:r>
            <a:endParaRPr lang="fr-FR" sz="2400" b="1" dirty="0">
              <a:solidFill>
                <a:srgbClr val="FF33CC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786095" y="836712"/>
            <a:ext cx="3489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Standard computation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736273" y="764704"/>
            <a:ext cx="4623251" cy="3561407"/>
          </a:xfrm>
          <a:prstGeom prst="rect">
            <a:avLst/>
          </a:prstGeom>
          <a:noFill/>
          <a:ln w="2540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5575548" y="764704"/>
            <a:ext cx="4320480" cy="3561407"/>
          </a:xfrm>
          <a:prstGeom prst="rect">
            <a:avLst/>
          </a:prstGeom>
          <a:noFill/>
          <a:ln w="25400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0" name="Flèche vers le bas 29"/>
          <p:cNvSpPr/>
          <p:nvPr/>
        </p:nvSpPr>
        <p:spPr bwMode="auto">
          <a:xfrm>
            <a:off x="1831132" y="1647446"/>
            <a:ext cx="216024" cy="351315"/>
          </a:xfrm>
          <a:prstGeom prst="downArrow">
            <a:avLst/>
          </a:prstGeom>
          <a:solidFill>
            <a:srgbClr val="0000CC"/>
          </a:solidFill>
          <a:ln w="1270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1" name="Flèche vers le bas 30"/>
          <p:cNvSpPr/>
          <p:nvPr/>
        </p:nvSpPr>
        <p:spPr bwMode="auto">
          <a:xfrm>
            <a:off x="8168757" y="2581426"/>
            <a:ext cx="216024" cy="351315"/>
          </a:xfrm>
          <a:prstGeom prst="downArrow">
            <a:avLst/>
          </a:prstGeom>
          <a:solidFill>
            <a:srgbClr val="FF33CC"/>
          </a:solidFill>
          <a:ln w="12700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3" name="Flèche droite 32"/>
          <p:cNvSpPr/>
          <p:nvPr/>
        </p:nvSpPr>
        <p:spPr bwMode="auto">
          <a:xfrm rot="2381329">
            <a:off x="2032741" y="4623192"/>
            <a:ext cx="928308" cy="289882"/>
          </a:xfrm>
          <a:prstGeom prst="rightArrow">
            <a:avLst/>
          </a:prstGeom>
          <a:solidFill>
            <a:srgbClr val="0000CC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4" name="Flèche droite 33"/>
          <p:cNvSpPr/>
          <p:nvPr/>
        </p:nvSpPr>
        <p:spPr bwMode="auto">
          <a:xfrm rot="7915400">
            <a:off x="7504155" y="4699145"/>
            <a:ext cx="928308" cy="289882"/>
          </a:xfrm>
          <a:prstGeom prst="rightArrow">
            <a:avLst/>
          </a:prstGeom>
          <a:solidFill>
            <a:srgbClr val="FF33CC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52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1" grpId="0"/>
      <p:bldP spid="23" grpId="0" animBg="1"/>
      <p:bldP spid="24" grpId="0" animBg="1"/>
      <p:bldP spid="26" grpId="0"/>
      <p:bldP spid="29" grpId="0" animBg="1"/>
      <p:bldP spid="31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5823623"/>
              </p:ext>
            </p:extLst>
          </p:nvPr>
        </p:nvGraphicFramePr>
        <p:xfrm>
          <a:off x="4093232" y="750888"/>
          <a:ext cx="4206875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8" name="Equation" r:id="rId3" imgW="3288960" imgH="1091880" progId="Equation.DSMT4">
                  <p:embed/>
                </p:oleObj>
              </mc:Choice>
              <mc:Fallback>
                <p:oleObj name="Equation" r:id="rId3" imgW="3288960" imgH="1091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3232" y="750888"/>
                        <a:ext cx="4206875" cy="140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205715"/>
              </p:ext>
            </p:extLst>
          </p:nvPr>
        </p:nvGraphicFramePr>
        <p:xfrm>
          <a:off x="4230688" y="2781300"/>
          <a:ext cx="4240212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9" name="Equation" r:id="rId5" imgW="3314520" imgH="1117440" progId="Equation.DSMT4">
                  <p:embed/>
                </p:oleObj>
              </mc:Choice>
              <mc:Fallback>
                <p:oleObj name="Equation" r:id="rId5" imgW="3314520" imgH="1117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0688" y="2781300"/>
                        <a:ext cx="4240212" cy="143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347289" y="198400"/>
            <a:ext cx="79528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9FF13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rgbClr val="F9FF13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rgbClr val="F9FF13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rgbClr val="F9FF13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rgbClr val="F9FF13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9FF13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9FF13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9FF13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9FF13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fr-FR" sz="2000" b="1" dirty="0" smtClean="0">
                <a:solidFill>
                  <a:srgbClr val="004D82"/>
                </a:solidFill>
                <a:latin typeface="Comic Sans MS" pitchFamily="66" charset="0"/>
              </a:rPr>
              <a:t>Continuous </a:t>
            </a:r>
            <a:r>
              <a:rPr lang="en-US" altLang="fr-FR" sz="2000" b="1" dirty="0" err="1" smtClean="0">
                <a:solidFill>
                  <a:srgbClr val="004D82"/>
                </a:solidFill>
                <a:latin typeface="Comic Sans MS" pitchFamily="66" charset="0"/>
              </a:rPr>
              <a:t>adjoint</a:t>
            </a:r>
            <a:r>
              <a:rPr lang="en-US" altLang="fr-FR" sz="2000" b="1" dirty="0" smtClean="0">
                <a:solidFill>
                  <a:srgbClr val="004D82"/>
                </a:solidFill>
                <a:latin typeface="Comic Sans MS" pitchFamily="66" charset="0"/>
              </a:rPr>
              <a:t> variable formulation for flow and transport</a:t>
            </a:r>
            <a:endParaRPr lang="en-US" altLang="fr-FR" sz="2000" b="1" dirty="0">
              <a:solidFill>
                <a:srgbClr val="004D82"/>
              </a:solidFill>
              <a:latin typeface="Comic Sans MS" pitchFamily="66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78632" y="1052736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err="1" smtClean="0">
                <a:solidFill>
                  <a:schemeClr val="bg1"/>
                </a:solidFill>
              </a:rPr>
              <a:t>Models</a:t>
            </a:r>
            <a:r>
              <a:rPr lang="fr-FR" sz="1600" b="1" dirty="0" smtClean="0">
                <a:solidFill>
                  <a:schemeClr val="bg1"/>
                </a:solidFill>
              </a:rPr>
              <a:t> for the state variables</a:t>
            </a:r>
          </a:p>
          <a:p>
            <a:r>
              <a:rPr lang="fr-FR" sz="1600" dirty="0" smtClean="0">
                <a:solidFill>
                  <a:schemeClr val="bg1"/>
                </a:solidFill>
              </a:rPr>
              <a:t>Flow and transport in </a:t>
            </a:r>
            <a:r>
              <a:rPr lang="fr-FR" sz="1600" dirty="0" err="1" smtClean="0">
                <a:solidFill>
                  <a:schemeClr val="bg1"/>
                </a:solidFill>
              </a:rPr>
              <a:t>saturated</a:t>
            </a:r>
            <a:r>
              <a:rPr lang="fr-FR" sz="1600" dirty="0" smtClean="0">
                <a:solidFill>
                  <a:schemeClr val="bg1"/>
                </a:solidFill>
              </a:rPr>
              <a:t> </a:t>
            </a:r>
            <a:r>
              <a:rPr lang="fr-FR" sz="1600" dirty="0" err="1" smtClean="0">
                <a:solidFill>
                  <a:schemeClr val="bg1"/>
                </a:solidFill>
              </a:rPr>
              <a:t>porous</a:t>
            </a:r>
            <a:r>
              <a:rPr lang="fr-FR" sz="1600" dirty="0" smtClean="0">
                <a:solidFill>
                  <a:schemeClr val="bg1"/>
                </a:solidFill>
              </a:rPr>
              <a:t> </a:t>
            </a:r>
            <a:r>
              <a:rPr lang="fr-FR" sz="1600" dirty="0" err="1" smtClean="0">
                <a:solidFill>
                  <a:schemeClr val="bg1"/>
                </a:solidFill>
              </a:rPr>
              <a:t>material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09142" y="2996952"/>
            <a:ext cx="34563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err="1" smtClean="0">
                <a:solidFill>
                  <a:schemeClr val="bg1"/>
                </a:solidFill>
              </a:rPr>
              <a:t>Corresponding</a:t>
            </a:r>
            <a:r>
              <a:rPr lang="fr-FR" sz="1600" b="1" dirty="0" smtClean="0">
                <a:solidFill>
                  <a:schemeClr val="bg1"/>
                </a:solidFill>
              </a:rPr>
              <a:t> </a:t>
            </a:r>
            <a:r>
              <a:rPr lang="fr-FR" sz="1600" b="1" dirty="0" err="1" smtClean="0">
                <a:solidFill>
                  <a:schemeClr val="bg1"/>
                </a:solidFill>
              </a:rPr>
              <a:t>PDEs</a:t>
            </a:r>
            <a:r>
              <a:rPr lang="fr-FR" sz="1600" b="1" dirty="0" smtClean="0">
                <a:solidFill>
                  <a:schemeClr val="bg1"/>
                </a:solidFill>
              </a:rPr>
              <a:t> for the adjoint variables:</a:t>
            </a:r>
          </a:p>
          <a:p>
            <a:r>
              <a:rPr lang="fr-FR" sz="1600" dirty="0" smtClean="0">
                <a:solidFill>
                  <a:schemeClr val="bg1"/>
                </a:solidFill>
              </a:rPr>
              <a:t>It </a:t>
            </a:r>
            <a:r>
              <a:rPr lang="fr-FR" sz="1600" dirty="0" err="1" smtClean="0">
                <a:solidFill>
                  <a:schemeClr val="bg1"/>
                </a:solidFill>
              </a:rPr>
              <a:t>is</a:t>
            </a:r>
            <a:r>
              <a:rPr lang="fr-FR" sz="1600" dirty="0" smtClean="0">
                <a:solidFill>
                  <a:schemeClr val="bg1"/>
                </a:solidFill>
              </a:rPr>
              <a:t> a </a:t>
            </a:r>
            <a:r>
              <a:rPr lang="fr-FR" sz="1600" dirty="0" err="1" smtClean="0">
                <a:solidFill>
                  <a:schemeClr val="bg1"/>
                </a:solidFill>
              </a:rPr>
              <a:t>backward</a:t>
            </a:r>
            <a:r>
              <a:rPr lang="fr-FR" sz="1600" dirty="0" smtClean="0">
                <a:solidFill>
                  <a:schemeClr val="bg1"/>
                </a:solidFill>
              </a:rPr>
              <a:t> computation over time and </a:t>
            </a:r>
            <a:r>
              <a:rPr lang="fr-FR" sz="1600" dirty="0" err="1" smtClean="0">
                <a:solidFill>
                  <a:schemeClr val="bg1"/>
                </a:solidFill>
              </a:rPr>
              <a:t>space</a:t>
            </a:r>
            <a:r>
              <a:rPr lang="fr-FR" sz="1600" dirty="0" smtClean="0">
                <a:solidFill>
                  <a:schemeClr val="bg1"/>
                </a:solidFill>
              </a:rPr>
              <a:t> </a:t>
            </a:r>
            <a:r>
              <a:rPr lang="fr-FR" sz="1600" dirty="0" smtClean="0">
                <a:solidFill>
                  <a:srgbClr val="FF0000"/>
                </a:solidFill>
              </a:rPr>
              <a:t>(for </a:t>
            </a:r>
            <a:r>
              <a:rPr lang="fr-FR" sz="1600" dirty="0" err="1" smtClean="0">
                <a:solidFill>
                  <a:srgbClr val="FF0000"/>
                </a:solidFill>
              </a:rPr>
              <a:t>advective</a:t>
            </a:r>
            <a:r>
              <a:rPr lang="fr-FR" sz="1600" dirty="0" smtClean="0">
                <a:solidFill>
                  <a:srgbClr val="FF0000"/>
                </a:solidFill>
              </a:rPr>
              <a:t> transport)</a:t>
            </a:r>
            <a:r>
              <a:rPr lang="fr-FR" sz="1600" dirty="0" smtClean="0">
                <a:solidFill>
                  <a:schemeClr val="bg1"/>
                </a:solidFill>
              </a:rPr>
              <a:t>….</a:t>
            </a:r>
          </a:p>
          <a:p>
            <a:r>
              <a:rPr lang="fr-FR" sz="1600" dirty="0" smtClean="0">
                <a:solidFill>
                  <a:schemeClr val="bg1"/>
                </a:solidFill>
              </a:rPr>
              <a:t>The RHS correspond to the </a:t>
            </a:r>
            <a:r>
              <a:rPr lang="fr-FR" sz="1600" dirty="0" err="1" smtClean="0">
                <a:solidFill>
                  <a:schemeClr val="bg1"/>
                </a:solidFill>
              </a:rPr>
              <a:t>derivatives</a:t>
            </a:r>
            <a:r>
              <a:rPr lang="fr-FR" sz="1600" dirty="0" smtClean="0">
                <a:solidFill>
                  <a:schemeClr val="bg1"/>
                </a:solidFill>
              </a:rPr>
              <a:t> of </a:t>
            </a:r>
            <a:r>
              <a:rPr lang="fr-FR" sz="1600" dirty="0" err="1" smtClean="0">
                <a:solidFill>
                  <a:schemeClr val="bg1"/>
                </a:solidFill>
              </a:rPr>
              <a:t>two</a:t>
            </a:r>
            <a:r>
              <a:rPr lang="fr-FR" sz="1600" dirty="0" smtClean="0">
                <a:solidFill>
                  <a:schemeClr val="bg1"/>
                </a:solidFill>
              </a:rPr>
              <a:t> objective </a:t>
            </a:r>
            <a:r>
              <a:rPr lang="fr-FR" sz="1600" dirty="0" err="1" smtClean="0">
                <a:solidFill>
                  <a:schemeClr val="bg1"/>
                </a:solidFill>
              </a:rPr>
              <a:t>functions</a:t>
            </a:r>
            <a:r>
              <a:rPr lang="fr-FR" sz="1600" dirty="0">
                <a:solidFill>
                  <a:schemeClr val="bg1"/>
                </a:solidFill>
              </a:rPr>
              <a:t> </a:t>
            </a:r>
            <a:r>
              <a:rPr lang="fr-FR" sz="1600" dirty="0" err="1" smtClean="0">
                <a:solidFill>
                  <a:schemeClr val="bg1"/>
                </a:solidFill>
              </a:rPr>
              <a:t>with</a:t>
            </a:r>
            <a:r>
              <a:rPr lang="fr-FR" sz="1600" dirty="0" smtClean="0">
                <a:solidFill>
                  <a:schemeClr val="bg1"/>
                </a:solidFill>
              </a:rPr>
              <a:t> respect to the state variables</a:t>
            </a:r>
          </a:p>
          <a:p>
            <a:endParaRPr lang="fr-F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96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55" y="889250"/>
            <a:ext cx="4189145" cy="2028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468" y="404664"/>
            <a:ext cx="5265737" cy="550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26"/>
          <p:cNvSpPr txBox="1">
            <a:spLocks noChangeArrowheads="1"/>
          </p:cNvSpPr>
          <p:nvPr/>
        </p:nvSpPr>
        <p:spPr bwMode="auto">
          <a:xfrm>
            <a:off x="347289" y="198400"/>
            <a:ext cx="4851008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9FF13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rgbClr val="F9FF13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rgbClr val="F9FF13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rgbClr val="F9FF13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rgbClr val="F9FF13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9FF13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9FF13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9FF13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9FF13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fr-FR" sz="2000" b="1" dirty="0" smtClean="0">
                <a:solidFill>
                  <a:srgbClr val="004D82"/>
                </a:solidFill>
                <a:latin typeface="Comic Sans MS" pitchFamily="66" charset="0"/>
              </a:rPr>
              <a:t>Numerical </a:t>
            </a:r>
            <a:r>
              <a:rPr lang="en-US" altLang="fr-FR" sz="2000" b="1" dirty="0" smtClean="0">
                <a:solidFill>
                  <a:schemeClr val="bg1"/>
                </a:solidFill>
                <a:latin typeface="Comic Sans MS" pitchFamily="66" charset="0"/>
              </a:rPr>
              <a:t>experiments</a:t>
            </a:r>
          </a:p>
          <a:p>
            <a:pPr algn="l" eaLnBrk="1" hangingPunct="1"/>
            <a:r>
              <a:rPr lang="en-US" altLang="fr-FR" sz="1800" b="1" dirty="0" smtClean="0">
                <a:solidFill>
                  <a:schemeClr val="bg1"/>
                </a:solidFill>
                <a:latin typeface="Comic Sans MS" pitchFamily="66" charset="0"/>
              </a:rPr>
              <a:t>Estimation of K and S for saturated flow</a:t>
            </a:r>
            <a:endParaRPr lang="en-US" altLang="fr-FR" sz="1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462980" y="3155801"/>
            <a:ext cx="8534996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0" indent="0">
              <a:lnSpc>
                <a:spcPct val="110000"/>
              </a:lnSpc>
              <a:spcBef>
                <a:spcPct val="20000"/>
              </a:spcBef>
            </a:pPr>
            <a:r>
              <a:rPr lang="en-US" altLang="fr-FR" sz="16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Reference</a:t>
            </a:r>
            <a:r>
              <a:rPr lang="en-US" altLang="fr-FR" sz="16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:problem</a:t>
            </a:r>
            <a:r>
              <a:rPr lang="en-US" altLang="fr-FR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solution</a:t>
            </a:r>
          </a:p>
          <a:p>
            <a:pPr marL="0" indent="0">
              <a:lnSpc>
                <a:spcPct val="110000"/>
              </a:lnSpc>
              <a:spcBef>
                <a:spcPct val="20000"/>
              </a:spcBef>
            </a:pPr>
            <a:r>
              <a:rPr lang="en-US" altLang="fr-FR" sz="1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DAS-30</a:t>
            </a:r>
            <a:r>
              <a:rPr lang="en-US" altLang="fr-FR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: </a:t>
            </a:r>
            <a:r>
              <a:rPr lang="en-US" altLang="fr-FR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cell </a:t>
            </a:r>
            <a:r>
              <a:rPr lang="en-US" altLang="fr-FR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size=30m, 5210 cells</a:t>
            </a:r>
          </a:p>
          <a:p>
            <a:pPr marL="0" indent="0">
              <a:lnSpc>
                <a:spcPct val="110000"/>
              </a:lnSpc>
              <a:spcBef>
                <a:spcPct val="20000"/>
              </a:spcBef>
            </a:pPr>
            <a:r>
              <a:rPr lang="en-US" altLang="fr-FR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Standard </a:t>
            </a:r>
            <a:r>
              <a:rPr lang="en-US" altLang="fr-FR" sz="16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adjoint</a:t>
            </a:r>
            <a:r>
              <a:rPr lang="en-US" altLang="fr-FR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computation </a:t>
            </a:r>
            <a:r>
              <a:rPr lang="en-US" altLang="fr-FR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(cell size: 30m)</a:t>
            </a:r>
            <a:endParaRPr lang="en-US" altLang="fr-FR" sz="16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lnSpc>
                <a:spcPct val="110000"/>
              </a:lnSpc>
              <a:spcBef>
                <a:spcPct val="20000"/>
              </a:spcBef>
            </a:pPr>
            <a:r>
              <a:rPr lang="en-US" altLang="fr-FR" sz="1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CAS-30</a:t>
            </a:r>
            <a:r>
              <a:rPr lang="en-US" altLang="fr-FR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: </a:t>
            </a:r>
            <a:r>
              <a:rPr lang="en-US" altLang="fr-FR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cell size=30m, 5210 </a:t>
            </a:r>
            <a:r>
              <a:rPr lang="en-US" altLang="fr-FR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cells</a:t>
            </a:r>
          </a:p>
          <a:p>
            <a:pPr marL="0" indent="0">
              <a:lnSpc>
                <a:spcPct val="110000"/>
              </a:lnSpc>
              <a:spcBef>
                <a:spcPct val="20000"/>
              </a:spcBef>
            </a:pPr>
            <a:r>
              <a:rPr lang="en-US" altLang="fr-FR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Alternative </a:t>
            </a:r>
            <a:r>
              <a:rPr lang="en-US" altLang="fr-FR" sz="16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adjoint</a:t>
            </a:r>
            <a:r>
              <a:rPr lang="en-US" altLang="fr-FR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 computation (cell </a:t>
            </a:r>
            <a:r>
              <a:rPr lang="en-US" altLang="fr-FR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size: </a:t>
            </a:r>
            <a:r>
              <a:rPr lang="en-US" altLang="fr-FR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30m)</a:t>
            </a:r>
          </a:p>
          <a:p>
            <a:pPr marL="0" indent="0">
              <a:lnSpc>
                <a:spcPct val="110000"/>
              </a:lnSpc>
              <a:spcBef>
                <a:spcPct val="20000"/>
              </a:spcBef>
            </a:pPr>
            <a:r>
              <a:rPr lang="en-US" altLang="fr-FR" sz="1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CAS-60</a:t>
            </a:r>
            <a:r>
              <a:rPr lang="en-US" altLang="fr-FR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:</a:t>
            </a:r>
            <a:r>
              <a:rPr lang="en-US" altLang="fr-FR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 cell </a:t>
            </a:r>
            <a:r>
              <a:rPr lang="en-US" altLang="fr-FR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size=60m</a:t>
            </a:r>
            <a:r>
              <a:rPr lang="en-US" altLang="fr-FR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en-US" altLang="fr-FR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1350 cells</a:t>
            </a:r>
          </a:p>
          <a:p>
            <a:pPr marL="0" indent="0">
              <a:lnSpc>
                <a:spcPct val="110000"/>
              </a:lnSpc>
              <a:spcBef>
                <a:spcPct val="20000"/>
              </a:spcBef>
            </a:pPr>
            <a:r>
              <a:rPr lang="en-US" altLang="fr-FR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Alternative </a:t>
            </a:r>
            <a:r>
              <a:rPr lang="en-US" altLang="fr-FR" sz="16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adjoint</a:t>
            </a:r>
            <a:r>
              <a:rPr lang="en-US" altLang="fr-FR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 computation (cell size: </a:t>
            </a:r>
            <a:r>
              <a:rPr lang="en-US" altLang="fr-FR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60m</a:t>
            </a:r>
            <a:r>
              <a:rPr lang="en-US" altLang="fr-FR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)</a:t>
            </a:r>
          </a:p>
          <a:p>
            <a:pPr marL="0" indent="0">
              <a:lnSpc>
                <a:spcPct val="110000"/>
              </a:lnSpc>
              <a:spcBef>
                <a:spcPct val="20000"/>
              </a:spcBef>
            </a:pPr>
            <a:r>
              <a:rPr lang="en-US" altLang="fr-FR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  <a:endParaRPr lang="en-US" altLang="fr-FR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91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38128" y="463606"/>
            <a:ext cx="7608094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US" altLang="fr-FR" b="1" dirty="0" smtClean="0">
                <a:solidFill>
                  <a:srgbClr val="004D82"/>
                </a:solidFill>
                <a:latin typeface="Comic Sans MS" panose="030F0702030302020204" pitchFamily="66" charset="0"/>
              </a:rPr>
              <a:t>Conclusion</a:t>
            </a:r>
            <a:endParaRPr lang="en-US" altLang="fr-FR" b="1" dirty="0">
              <a:solidFill>
                <a:srgbClr val="004D82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762446" y="1819226"/>
            <a:ext cx="8534996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0" indent="0">
              <a:lnSpc>
                <a:spcPct val="110000"/>
              </a:lnSpc>
              <a:spcBef>
                <a:spcPct val="20000"/>
              </a:spcBef>
            </a:pPr>
            <a:r>
              <a:rPr lang="en-US" altLang="fr-FR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 </a:t>
            </a:r>
            <a:r>
              <a:rPr lang="en-US" altLang="fr-FR" sz="16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adjoint</a:t>
            </a:r>
            <a:r>
              <a:rPr lang="en-US" altLang="fr-FR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state is computed backward over time and requires specific boundary and initial conditions.</a:t>
            </a:r>
            <a:endParaRPr lang="en-US" altLang="fr-FR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762446" y="2598248"/>
            <a:ext cx="8534995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0" indent="0">
              <a:lnSpc>
                <a:spcPct val="110000"/>
              </a:lnSpc>
              <a:spcBef>
                <a:spcPct val="20000"/>
              </a:spcBef>
            </a:pPr>
            <a:r>
              <a:rPr lang="en-US" altLang="fr-FR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 </a:t>
            </a:r>
            <a:r>
              <a:rPr lang="en-US" altLang="fr-FR" sz="16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adjoint</a:t>
            </a:r>
            <a:r>
              <a:rPr lang="en-US" altLang="fr-FR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variable can be computed in a non-intrusive way i.e. with a separate code.</a:t>
            </a:r>
            <a:endParaRPr lang="en-US" altLang="fr-FR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2446" y="970516"/>
            <a:ext cx="8534995" cy="71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0" indent="0">
              <a:lnSpc>
                <a:spcPct val="110000"/>
              </a:lnSpc>
              <a:spcBef>
                <a:spcPct val="20000"/>
              </a:spcBef>
            </a:pPr>
            <a:r>
              <a:rPr lang="en-US" altLang="fr-FR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 </a:t>
            </a:r>
            <a:r>
              <a:rPr lang="en-US" altLang="fr-FR" sz="16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adjoint</a:t>
            </a:r>
            <a:r>
              <a:rPr lang="en-US" altLang="fr-FR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state can be computed in a efficient way and thus, reduces CPU time for parameter estimation.</a:t>
            </a:r>
            <a:endParaRPr lang="en-US" altLang="fr-FR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762446" y="3212976"/>
            <a:ext cx="8534996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0" indent="0">
              <a:lnSpc>
                <a:spcPct val="110000"/>
              </a:lnSpc>
              <a:spcBef>
                <a:spcPct val="20000"/>
              </a:spcBef>
            </a:pPr>
            <a:r>
              <a:rPr lang="en-US" altLang="fr-FR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It </a:t>
            </a:r>
            <a:r>
              <a:rPr lang="en-US" altLang="fr-FR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requires mapping between the mesh used for the direct problem and the mesh used for the </a:t>
            </a:r>
            <a:r>
              <a:rPr lang="en-US" altLang="fr-FR" sz="16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adjoint</a:t>
            </a:r>
            <a:r>
              <a:rPr lang="en-US" altLang="fr-FR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 computation. </a:t>
            </a:r>
            <a:r>
              <a:rPr lang="en-US" altLang="fr-FR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Mapping and coarser grids generate errors in the computed gradient that might </a:t>
            </a:r>
            <a:r>
              <a:rPr lang="en-US" altLang="fr-FR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affect the number of iterations of the minimization </a:t>
            </a:r>
            <a:r>
              <a:rPr lang="en-US" altLang="fr-FR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procedure.</a:t>
            </a:r>
            <a:endParaRPr lang="en-US" altLang="fr-FR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lnSpc>
                <a:spcPct val="110000"/>
              </a:lnSpc>
              <a:spcBef>
                <a:spcPct val="20000"/>
              </a:spcBef>
            </a:pPr>
            <a:endParaRPr lang="en-US" altLang="fr-FR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82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6" grpId="0"/>
    </p:bldLst>
  </p:timing>
</p:sld>
</file>

<file path=ppt/theme/theme1.xml><?xml version="1.0" encoding="utf-8"?>
<a:theme xmlns:a="http://schemas.openxmlformats.org/drawingml/2006/main" name="rust">
  <a:themeElements>
    <a:clrScheme name="">
      <a:dk1>
        <a:srgbClr val="969696"/>
      </a:dk1>
      <a:lt1>
        <a:srgbClr val="FFFFFF"/>
      </a:lt1>
      <a:dk2>
        <a:srgbClr val="000000"/>
      </a:dk2>
      <a:lt2>
        <a:srgbClr val="FFFFFF"/>
      </a:lt2>
      <a:accent1>
        <a:srgbClr val="FFCC00"/>
      </a:accent1>
      <a:accent2>
        <a:srgbClr val="CC3300"/>
      </a:accent2>
      <a:accent3>
        <a:srgbClr val="AAAAAA"/>
      </a:accent3>
      <a:accent4>
        <a:srgbClr val="DADADA"/>
      </a:accent4>
      <a:accent5>
        <a:srgbClr val="FFE2AA"/>
      </a:accent5>
      <a:accent6>
        <a:srgbClr val="B92D00"/>
      </a:accent6>
      <a:hlink>
        <a:srgbClr val="008080"/>
      </a:hlink>
      <a:folHlink>
        <a:srgbClr val="B2B2B2"/>
      </a:folHlink>
    </a:clrScheme>
    <a:fontScheme name="rus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rus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s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s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s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s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s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s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L:\potfiles\rust.pot</Template>
  <TotalTime>5523</TotalTime>
  <Pages>8899292</Pages>
  <Words>539</Words>
  <Application>Microsoft Office PowerPoint</Application>
  <PresentationFormat>Diapositives 35 mm</PresentationFormat>
  <Paragraphs>77</Paragraphs>
  <Slides>8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8</vt:i4>
      </vt:variant>
    </vt:vector>
  </HeadingPairs>
  <TitlesOfParts>
    <vt:vector size="11" baseType="lpstr">
      <vt:lpstr>rust</vt:lpstr>
      <vt:lpstr>MathType 6.0 Equation</vt:lpstr>
      <vt:lpstr>Equation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Jerry Feil</dc:creator>
  <cp:lastModifiedBy>Ackerer</cp:lastModifiedBy>
  <cp:revision>301</cp:revision>
  <cp:lastPrinted>2017-05-19T06:42:52Z</cp:lastPrinted>
  <dcterms:created xsi:type="dcterms:W3CDTF">1998-01-27T19:11:32Z</dcterms:created>
  <dcterms:modified xsi:type="dcterms:W3CDTF">2020-05-02T14:23:16Z</dcterms:modified>
</cp:coreProperties>
</file>