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B273-C35E-4F9D-AA2F-088BC48FF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096B80-9136-4664-8812-92013A976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9DEA0-4E48-45FC-81BC-6A057E33589A}"/>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20D6D54C-FDB6-4BB7-AFB5-42A1F4A55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4D6AE-31C9-45A3-937C-A9C25D9725AF}"/>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6175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7405-E53B-4CA4-8516-EBE445D3DE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5017E2-D255-40E1-AB6D-C6C116FB2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87CB3-176A-47FA-A564-5C641101ACB8}"/>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7B515BDC-B062-4C10-BC0E-B98E96B12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C353BC-4028-4ECF-AE63-F98CE1371AAB}"/>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41156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E0F18-234C-459B-B559-0BFEBF6D65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973FD9-EBC5-4491-AF58-3A1E85DD7C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69A5-0114-48B9-8EB3-6AD24EE28EC8}"/>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9C0D0019-FC78-483E-9090-39D1ACD54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49C63F-FADA-40A6-8902-8428763CF5EB}"/>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331124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F0F3-C276-4879-98BE-A8D9A9CFB6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A49A3B-B00F-4E36-A34B-F5857B065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ED237-1E47-42AC-98C9-863B447C96EC}"/>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4F652139-4771-4109-94DC-093DF7EB1B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8BF7D4-EC50-4E3A-A362-D8435430E2C2}"/>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60999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5FF5-508E-4CD2-9A87-3F9BDD303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A0CB3F-520F-4F11-A969-B46DA9517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1C710-B385-44AF-AB34-DDF59A1E8041}"/>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CE92117E-1676-4230-953D-E3DB3B38E6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C3A37-176B-4014-81F0-A38A6F5F72F7}"/>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2138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3D50-A161-4E13-9161-F237E6384B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A71211-83DB-4F97-B86E-D97D23FDE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FF562D-FF59-42CA-9D04-D9EC082AE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C64494-DB25-4B3C-B546-AC4CDF6766AF}"/>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6" name="Footer Placeholder 5">
            <a:extLst>
              <a:ext uri="{FF2B5EF4-FFF2-40B4-BE49-F238E27FC236}">
                <a16:creationId xmlns:a16="http://schemas.microsoft.com/office/drawing/2014/main" id="{2E9C7297-8357-4DAC-A521-9E42AFC325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1E672E-1FF3-4EC8-959E-D2B224151C4C}"/>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67443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433E-64EF-4B94-BB6B-62A3D071D5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B88E8-7053-44B8-87D9-DDD313958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BCFDF-9122-4BD8-BAE9-EB185FDAD6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EEAC94-0F9E-4AC3-BE1F-9AEBE926A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09D62-6026-4151-A0E8-1FB4D9EEA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967C8B-737B-42F8-804E-DA3FBDD0F9A8}"/>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8" name="Footer Placeholder 7">
            <a:extLst>
              <a:ext uri="{FF2B5EF4-FFF2-40B4-BE49-F238E27FC236}">
                <a16:creationId xmlns:a16="http://schemas.microsoft.com/office/drawing/2014/main" id="{430A2FE7-9329-4F41-9A5F-F12D8957D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FC1A90-F319-48CA-9CCE-B37DEAB20FFA}"/>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6609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F0F0-7F90-45AA-84E4-DBB0BCE802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7BEB7F-F999-45DA-942B-4049F80BA840}"/>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4" name="Footer Placeholder 3">
            <a:extLst>
              <a:ext uri="{FF2B5EF4-FFF2-40B4-BE49-F238E27FC236}">
                <a16:creationId xmlns:a16="http://schemas.microsoft.com/office/drawing/2014/main" id="{66070852-0E68-41C9-BCB0-73CE9417D8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13327D-7711-4764-AC81-6537A51F89F7}"/>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00130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3CA58-8CB2-4732-AE5B-16F3BE84BDAD}"/>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3" name="Footer Placeholder 2">
            <a:extLst>
              <a:ext uri="{FF2B5EF4-FFF2-40B4-BE49-F238E27FC236}">
                <a16:creationId xmlns:a16="http://schemas.microsoft.com/office/drawing/2014/main" id="{08C4C1C3-F191-4EF7-8ED1-A0D105E556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B5AAE5-0998-4412-BB65-549BE9443F79}"/>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54876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1756-5BD9-4BEB-87FD-28233580F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7D4BAD-9AA7-4573-9159-B1ECF9AAC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7BA789-C722-4736-9A08-94E15B2F5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D7D9D-812B-4107-92F8-4AD85F9822DC}"/>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6" name="Footer Placeholder 5">
            <a:extLst>
              <a:ext uri="{FF2B5EF4-FFF2-40B4-BE49-F238E27FC236}">
                <a16:creationId xmlns:a16="http://schemas.microsoft.com/office/drawing/2014/main" id="{0B87F862-967C-47DC-8EFE-98F2FC507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27B809-8C36-4532-AFE7-55A85C4EEE2E}"/>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366611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E68D-96FA-440D-8564-61ED4FA2D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69924B-BF70-439B-8A59-72A0ACBF1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947DD4-56EB-4311-8DE7-B03B10166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D4C03-079A-4120-A350-965F8443E53E}"/>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6" name="Footer Placeholder 5">
            <a:extLst>
              <a:ext uri="{FF2B5EF4-FFF2-40B4-BE49-F238E27FC236}">
                <a16:creationId xmlns:a16="http://schemas.microsoft.com/office/drawing/2014/main" id="{71CC2BD4-48B3-4B74-AB0C-ECA6C185D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B77938-05F6-4D20-8F17-04300D737ED9}"/>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327735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0B994-F062-41BB-8F6C-9DD17326B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22983-D3E7-4F09-90AB-CFDD9F0CB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836B1-35DC-485D-BF41-AEC179369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BD7EE885-3229-4AFD-A5D2-CD07984EF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485C3D-32D9-48FC-B338-60039E792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9F1AF-BFC8-4422-9FB0-C6A3557AA5DC}" type="slidenum">
              <a:rPr lang="en-GB" smtClean="0"/>
              <a:t>‹#›</a:t>
            </a:fld>
            <a:endParaRPr lang="en-GB"/>
          </a:p>
        </p:txBody>
      </p:sp>
    </p:spTree>
    <p:extLst>
      <p:ext uri="{BB962C8B-B14F-4D97-AF65-F5344CB8AC3E}">
        <p14:creationId xmlns:p14="http://schemas.microsoft.com/office/powerpoint/2010/main" val="289318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etingorganizer.copernicus.org/EGU2020/EGU2020-14191.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1524000" y="1122363"/>
            <a:ext cx="9144000" cy="1475694"/>
          </a:xfrm>
        </p:spPr>
        <p:txBody>
          <a:bodyPr>
            <a:normAutofit/>
          </a:bodyPr>
          <a:lstStyle/>
          <a:p>
            <a:r>
              <a:rPr lang="en-GB" b="1" u="sng" dirty="0">
                <a:solidFill>
                  <a:schemeClr val="accent6">
                    <a:lumMod val="75000"/>
                  </a:schemeClr>
                </a:solidFill>
                <a:hlinkClick r:id="rId2">
                  <a:extLst>
                    <a:ext uri="{A12FA001-AC4F-418D-AE19-62706E023703}">
                      <ahyp:hlinkClr xmlns:ahyp="http://schemas.microsoft.com/office/drawing/2018/hyperlinkcolor" val="tx"/>
                    </a:ext>
                  </a:extLst>
                </a:hlinkClick>
              </a:rPr>
              <a:t>Intervening in interventions</a:t>
            </a:r>
            <a:r>
              <a:rPr lang="en-GB" b="1" dirty="0"/>
              <a:t>:</a:t>
            </a:r>
            <a:endParaRPr lang="en-GB" dirty="0"/>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1524000" y="2713797"/>
            <a:ext cx="9144000" cy="958510"/>
          </a:xfrm>
        </p:spPr>
        <p:txBody>
          <a:bodyPr/>
          <a:lstStyle/>
          <a:p>
            <a:r>
              <a:rPr lang="en-GB" b="1" i="1" dirty="0"/>
              <a:t>Exploring the implications of novel technologies through multidisciplinary lenses</a:t>
            </a:r>
            <a:endParaRPr lang="en-GB" i="1" dirty="0"/>
          </a:p>
        </p:txBody>
      </p:sp>
      <p:sp>
        <p:nvSpPr>
          <p:cNvPr id="7" name="TextBox 6">
            <a:extLst>
              <a:ext uri="{FF2B5EF4-FFF2-40B4-BE49-F238E27FC236}">
                <a16:creationId xmlns:a16="http://schemas.microsoft.com/office/drawing/2014/main" id="{82B2D9F6-3428-4623-8A39-458E560E5F1B}"/>
              </a:ext>
            </a:extLst>
          </p:cNvPr>
          <p:cNvSpPr txBox="1"/>
          <p:nvPr/>
        </p:nvSpPr>
        <p:spPr>
          <a:xfrm>
            <a:off x="827314" y="3844445"/>
            <a:ext cx="10537372" cy="830997"/>
          </a:xfrm>
          <a:prstGeom prst="rect">
            <a:avLst/>
          </a:prstGeom>
          <a:noFill/>
        </p:spPr>
        <p:txBody>
          <a:bodyPr wrap="square" rtlCol="0">
            <a:spAutoFit/>
          </a:bodyPr>
          <a:lstStyle/>
          <a:p>
            <a:pPr algn="ctr"/>
            <a:r>
              <a:rPr lang="en-GB" sz="2400" b="1" dirty="0"/>
              <a:t>Kelly Redeker</a:t>
            </a:r>
            <a:r>
              <a:rPr lang="en-GB" sz="2400" b="1" baseline="30000" dirty="0"/>
              <a:t>1</a:t>
            </a:r>
            <a:r>
              <a:rPr lang="en-GB" sz="2400" dirty="0"/>
              <a:t>, Eleanor Brown</a:t>
            </a:r>
            <a:r>
              <a:rPr lang="en-GB" sz="2400" baseline="30000" dirty="0"/>
              <a:t>2</a:t>
            </a:r>
            <a:r>
              <a:rPr lang="en-GB" sz="2400" dirty="0"/>
              <a:t>, Sally Brooks</a:t>
            </a:r>
            <a:r>
              <a:rPr lang="en-GB" sz="2400" baseline="30000" dirty="0"/>
              <a:t>2</a:t>
            </a:r>
            <a:r>
              <a:rPr lang="en-GB" sz="2400" dirty="0"/>
              <a:t>, Lynda Dunlop</a:t>
            </a:r>
            <a:r>
              <a:rPr lang="en-GB" sz="2400" baseline="30000" dirty="0"/>
              <a:t>2</a:t>
            </a:r>
            <a:r>
              <a:rPr lang="en-GB" sz="2400" dirty="0"/>
              <a:t>, Joshua Kirshner</a:t>
            </a:r>
            <a:r>
              <a:rPr lang="en-GB" sz="2400" baseline="30000" dirty="0"/>
              <a:t>3</a:t>
            </a:r>
            <a:r>
              <a:rPr lang="en-GB" sz="2400" dirty="0"/>
              <a:t>, Richard Friend</a:t>
            </a:r>
            <a:r>
              <a:rPr lang="en-GB" sz="2400" baseline="30000" dirty="0"/>
              <a:t>3</a:t>
            </a:r>
            <a:r>
              <a:rPr lang="en-GB" sz="2400" dirty="0"/>
              <a:t>, and Paul Walton</a:t>
            </a:r>
            <a:r>
              <a:rPr lang="en-GB" sz="2400" baseline="30000" dirty="0"/>
              <a:t>4</a:t>
            </a:r>
          </a:p>
        </p:txBody>
      </p:sp>
      <p:sp>
        <p:nvSpPr>
          <p:cNvPr id="8" name="TextBox 7">
            <a:extLst>
              <a:ext uri="{FF2B5EF4-FFF2-40B4-BE49-F238E27FC236}">
                <a16:creationId xmlns:a16="http://schemas.microsoft.com/office/drawing/2014/main" id="{157BD631-63F4-4D41-A33E-110D29916D10}"/>
              </a:ext>
            </a:extLst>
          </p:cNvPr>
          <p:cNvSpPr txBox="1"/>
          <p:nvPr/>
        </p:nvSpPr>
        <p:spPr>
          <a:xfrm>
            <a:off x="827314" y="4644766"/>
            <a:ext cx="9463314" cy="1200329"/>
          </a:xfrm>
          <a:prstGeom prst="rect">
            <a:avLst/>
          </a:prstGeom>
          <a:noFill/>
        </p:spPr>
        <p:txBody>
          <a:bodyPr wrap="square" rtlCol="0">
            <a:spAutoFit/>
          </a:bodyPr>
          <a:lstStyle/>
          <a:p>
            <a:r>
              <a:rPr lang="en-GB" baseline="30000" dirty="0"/>
              <a:t>1</a:t>
            </a:r>
            <a:r>
              <a:rPr lang="en-GB" dirty="0"/>
              <a:t>- Department of Biology</a:t>
            </a:r>
          </a:p>
          <a:p>
            <a:r>
              <a:rPr lang="en-GB" baseline="30000" dirty="0"/>
              <a:t>2</a:t>
            </a:r>
            <a:r>
              <a:rPr lang="en-GB" dirty="0"/>
              <a:t>- Department of Education</a:t>
            </a:r>
          </a:p>
          <a:p>
            <a:r>
              <a:rPr lang="en-GB" baseline="30000" dirty="0"/>
              <a:t>3</a:t>
            </a:r>
            <a:r>
              <a:rPr lang="en-GB" dirty="0"/>
              <a:t>- Department of Environment and Geography</a:t>
            </a:r>
          </a:p>
          <a:p>
            <a:r>
              <a:rPr lang="en-GB" baseline="30000" dirty="0"/>
              <a:t>4</a:t>
            </a:r>
            <a:r>
              <a:rPr lang="en-GB" dirty="0"/>
              <a:t>- Department of Chemistry</a:t>
            </a:r>
          </a:p>
        </p:txBody>
      </p:sp>
      <p:grpSp>
        <p:nvGrpSpPr>
          <p:cNvPr id="11" name="Group 10">
            <a:extLst>
              <a:ext uri="{FF2B5EF4-FFF2-40B4-BE49-F238E27FC236}">
                <a16:creationId xmlns:a16="http://schemas.microsoft.com/office/drawing/2014/main" id="{87CE74E3-4F48-4412-BF4D-95BCE0AAEBB1}"/>
              </a:ext>
            </a:extLst>
          </p:cNvPr>
          <p:cNvGrpSpPr/>
          <p:nvPr/>
        </p:nvGrpSpPr>
        <p:grpSpPr>
          <a:xfrm>
            <a:off x="-1" y="-1"/>
            <a:ext cx="12192001" cy="1262743"/>
            <a:chOff x="-1" y="-1"/>
            <a:chExt cx="12192001" cy="1262743"/>
          </a:xfrm>
        </p:grpSpPr>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sp>
          <p:nvSpPr>
            <p:cNvPr id="9" name="Rectangle 8">
              <a:extLst>
                <a:ext uri="{FF2B5EF4-FFF2-40B4-BE49-F238E27FC236}">
                  <a16:creationId xmlns:a16="http://schemas.microsoft.com/office/drawing/2014/main" id="{BBF3FA56-92BC-46A1-AC8C-436081C7C729}"/>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3DAB5B8-934E-47A2-88A9-7EE86AC863B2}"/>
                </a:ext>
              </a:extLst>
            </p:cNvPr>
            <p:cNvPicPr>
              <a:picLocks noChangeAspect="1"/>
            </p:cNvPicPr>
            <p:nvPr/>
          </p:nvPicPr>
          <p:blipFill>
            <a:blip r:embed="rId4"/>
            <a:stretch>
              <a:fillRect/>
            </a:stretch>
          </p:blipFill>
          <p:spPr>
            <a:xfrm>
              <a:off x="107923" y="232618"/>
              <a:ext cx="2384496" cy="889133"/>
            </a:xfrm>
            <a:prstGeom prst="rect">
              <a:avLst/>
            </a:prstGeom>
          </p:spPr>
        </p:pic>
      </p:grpSp>
    </p:spTree>
    <p:extLst>
      <p:ext uri="{BB962C8B-B14F-4D97-AF65-F5344CB8AC3E}">
        <p14:creationId xmlns:p14="http://schemas.microsoft.com/office/powerpoint/2010/main" val="368641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1524000" y="1122363"/>
            <a:ext cx="9144000" cy="1211743"/>
          </a:xfrm>
        </p:spPr>
        <p:txBody>
          <a:bodyPr>
            <a:normAutofit/>
          </a:bodyPr>
          <a:lstStyle/>
          <a:p>
            <a:r>
              <a:rPr lang="en-GB" b="1" u="sng" dirty="0">
                <a:solidFill>
                  <a:schemeClr val="accent6">
                    <a:lumMod val="75000"/>
                  </a:schemeClr>
                </a:solidFill>
              </a:rPr>
              <a:t>STRIPES</a:t>
            </a:r>
            <a:r>
              <a:rPr lang="en-GB" b="1" dirty="0"/>
              <a:t>:</a:t>
            </a:r>
            <a:endParaRPr lang="en-GB" dirty="0"/>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1074057" y="2344408"/>
            <a:ext cx="10043885" cy="1262130"/>
          </a:xfrm>
        </p:spPr>
        <p:txBody>
          <a:bodyPr>
            <a:normAutofit/>
          </a:bodyPr>
          <a:lstStyle/>
          <a:p>
            <a:r>
              <a:rPr lang="en-GB" sz="2800" b="1" i="1" dirty="0"/>
              <a:t>Social Transformative Research Informing Processes of Environmental Science: Co-production of knowledge in the Case of the </a:t>
            </a:r>
            <a:r>
              <a:rPr lang="en-GB" sz="2800" b="1" i="1" dirty="0" err="1"/>
              <a:t>Granbio</a:t>
            </a:r>
            <a:r>
              <a:rPr lang="en-GB" sz="2800" b="1" i="1" dirty="0"/>
              <a:t> Advanced Bio-refinery in Alagoas, Northeast Brazil.</a:t>
            </a:r>
          </a:p>
          <a:p>
            <a:endParaRPr lang="en-GB" sz="3200" b="1" i="1" dirty="0"/>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86D00C6-A717-4131-838B-9D17F11C9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314" y="4049723"/>
            <a:ext cx="1865086" cy="715660"/>
          </a:xfrm>
          <a:prstGeom prst="rect">
            <a:avLst/>
          </a:prstGeom>
        </p:spPr>
      </p:pic>
      <p:sp>
        <p:nvSpPr>
          <p:cNvPr id="10" name="TextBox 9">
            <a:extLst>
              <a:ext uri="{FF2B5EF4-FFF2-40B4-BE49-F238E27FC236}">
                <a16:creationId xmlns:a16="http://schemas.microsoft.com/office/drawing/2014/main" id="{8C79E2EE-7077-4864-9F3C-F26A44544DB5}"/>
              </a:ext>
            </a:extLst>
          </p:cNvPr>
          <p:cNvSpPr txBox="1"/>
          <p:nvPr/>
        </p:nvSpPr>
        <p:spPr>
          <a:xfrm>
            <a:off x="6096000" y="3975926"/>
            <a:ext cx="2394857" cy="400110"/>
          </a:xfrm>
          <a:prstGeom prst="rect">
            <a:avLst/>
          </a:prstGeom>
          <a:noFill/>
        </p:spPr>
        <p:txBody>
          <a:bodyPr wrap="square" rtlCol="0">
            <a:spAutoFit/>
          </a:bodyPr>
          <a:lstStyle/>
          <a:p>
            <a:r>
              <a:rPr lang="en-GB" sz="2000" b="1" dirty="0">
                <a:solidFill>
                  <a:srgbClr val="0070C0"/>
                </a:solidFill>
              </a:rPr>
              <a:t>Brazilian Partners</a:t>
            </a:r>
          </a:p>
        </p:txBody>
      </p:sp>
      <p:sp>
        <p:nvSpPr>
          <p:cNvPr id="11" name="TextBox 10">
            <a:extLst>
              <a:ext uri="{FF2B5EF4-FFF2-40B4-BE49-F238E27FC236}">
                <a16:creationId xmlns:a16="http://schemas.microsoft.com/office/drawing/2014/main" id="{332C2F3F-A7A7-49B1-AAE3-AB76C64AC5F5}"/>
              </a:ext>
            </a:extLst>
          </p:cNvPr>
          <p:cNvSpPr txBox="1"/>
          <p:nvPr/>
        </p:nvSpPr>
        <p:spPr>
          <a:xfrm>
            <a:off x="798286" y="4950807"/>
            <a:ext cx="4455887" cy="1569660"/>
          </a:xfrm>
          <a:prstGeom prst="rect">
            <a:avLst/>
          </a:prstGeom>
          <a:noFill/>
        </p:spPr>
        <p:txBody>
          <a:bodyPr wrap="square" rtlCol="0">
            <a:spAutoFit/>
          </a:bodyPr>
          <a:lstStyle/>
          <a:p>
            <a:r>
              <a:rPr lang="en-GB" sz="2400" dirty="0"/>
              <a:t>Redeker- Biology</a:t>
            </a:r>
          </a:p>
          <a:p>
            <a:r>
              <a:rPr lang="en-GB" sz="2400" dirty="0"/>
              <a:t>Brown, Brooks, Dunlop- Education</a:t>
            </a:r>
          </a:p>
          <a:p>
            <a:r>
              <a:rPr lang="en-GB" sz="2400" dirty="0"/>
              <a:t>Kirshner, Friend- Env &amp; Geography</a:t>
            </a:r>
          </a:p>
          <a:p>
            <a:r>
              <a:rPr lang="en-GB" sz="2400" dirty="0"/>
              <a:t>Walton- Chemistry</a:t>
            </a:r>
          </a:p>
        </p:txBody>
      </p:sp>
      <p:sp>
        <p:nvSpPr>
          <p:cNvPr id="12" name="TextBox 11">
            <a:extLst>
              <a:ext uri="{FF2B5EF4-FFF2-40B4-BE49-F238E27FC236}">
                <a16:creationId xmlns:a16="http://schemas.microsoft.com/office/drawing/2014/main" id="{2A8EA5C0-C07C-4383-9BE1-DF55BAA10CE0}"/>
              </a:ext>
            </a:extLst>
          </p:cNvPr>
          <p:cNvSpPr txBox="1"/>
          <p:nvPr/>
        </p:nvSpPr>
        <p:spPr>
          <a:xfrm>
            <a:off x="5515430" y="4355131"/>
            <a:ext cx="6676570" cy="2523768"/>
          </a:xfrm>
          <a:prstGeom prst="rect">
            <a:avLst/>
          </a:prstGeom>
          <a:noFill/>
        </p:spPr>
        <p:txBody>
          <a:bodyPr wrap="square" rtlCol="0">
            <a:spAutoFit/>
          </a:bodyPr>
          <a:lstStyle/>
          <a:p>
            <a:r>
              <a:rPr lang="en-GB" sz="2400" dirty="0"/>
              <a:t>João Paulo Franco - LGE</a:t>
            </a:r>
          </a:p>
          <a:p>
            <a:r>
              <a:rPr lang="pt-BR" sz="2400" dirty="0">
                <a:solidFill>
                  <a:schemeClr val="accent6">
                    <a:lumMod val="50000"/>
                  </a:schemeClr>
                </a:solidFill>
              </a:rPr>
              <a:t>Laboratório de Genômica e Expressão da Unicamp</a:t>
            </a:r>
          </a:p>
          <a:p>
            <a:endParaRPr lang="en-GB" sz="700" dirty="0"/>
          </a:p>
          <a:p>
            <a:r>
              <a:rPr lang="en-GB" sz="2400" dirty="0"/>
              <a:t>Ana Cristina Zimmermann</a:t>
            </a:r>
          </a:p>
          <a:p>
            <a:r>
              <a:rPr lang="en-GB" sz="2400" dirty="0">
                <a:solidFill>
                  <a:schemeClr val="accent6">
                    <a:lumMod val="50000"/>
                  </a:schemeClr>
                </a:solidFill>
              </a:rPr>
              <a:t>University of Sao Paulo</a:t>
            </a:r>
          </a:p>
          <a:p>
            <a:endParaRPr lang="en-GB" sz="700" dirty="0"/>
          </a:p>
          <a:p>
            <a:r>
              <a:rPr lang="en-GB" sz="2400" dirty="0"/>
              <a:t>Fernanda </a:t>
            </a:r>
            <a:r>
              <a:rPr lang="en-GB" sz="2400" dirty="0" err="1"/>
              <a:t>Veneu</a:t>
            </a:r>
            <a:endParaRPr lang="en-GB" sz="2400" dirty="0"/>
          </a:p>
          <a:p>
            <a:r>
              <a:rPr lang="en-GB" sz="2400" dirty="0">
                <a:solidFill>
                  <a:schemeClr val="accent6">
                    <a:lumMod val="50000"/>
                  </a:schemeClr>
                </a:solidFill>
              </a:rPr>
              <a:t>Oswaldo Cruz Foundation</a:t>
            </a:r>
          </a:p>
        </p:txBody>
      </p:sp>
      <p:grpSp>
        <p:nvGrpSpPr>
          <p:cNvPr id="14" name="Group 13">
            <a:extLst>
              <a:ext uri="{FF2B5EF4-FFF2-40B4-BE49-F238E27FC236}">
                <a16:creationId xmlns:a16="http://schemas.microsoft.com/office/drawing/2014/main" id="{999FF45E-0278-481A-A22B-AC3184A1B927}"/>
              </a:ext>
            </a:extLst>
          </p:cNvPr>
          <p:cNvGrpSpPr/>
          <p:nvPr/>
        </p:nvGrpSpPr>
        <p:grpSpPr>
          <a:xfrm>
            <a:off x="-1" y="-1"/>
            <a:ext cx="12192001" cy="1262743"/>
            <a:chOff x="-1" y="-1"/>
            <a:chExt cx="12192001" cy="1262743"/>
          </a:xfrm>
        </p:grpSpPr>
        <p:sp>
          <p:nvSpPr>
            <p:cNvPr id="15" name="Rectangle 14">
              <a:extLst>
                <a:ext uri="{FF2B5EF4-FFF2-40B4-BE49-F238E27FC236}">
                  <a16:creationId xmlns:a16="http://schemas.microsoft.com/office/drawing/2014/main" id="{331EE979-236C-49DA-8D19-293CF0EBD801}"/>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picture containing drawing&#10;&#10;Description automatically generated">
              <a:extLst>
                <a:ext uri="{FF2B5EF4-FFF2-40B4-BE49-F238E27FC236}">
                  <a16:creationId xmlns:a16="http://schemas.microsoft.com/office/drawing/2014/main" id="{8F24D4DA-12E3-4C46-8499-BB19A78BB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7" name="Rectangle 16">
              <a:extLst>
                <a:ext uri="{FF2B5EF4-FFF2-40B4-BE49-F238E27FC236}">
                  <a16:creationId xmlns:a16="http://schemas.microsoft.com/office/drawing/2014/main" id="{7C1E2E94-77D0-40EC-9736-A4D1949BB5AC}"/>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5478671-7B20-480F-A04C-0BBB64FC7E59}"/>
                </a:ext>
              </a:extLst>
            </p:cNvPr>
            <p:cNvPicPr>
              <a:picLocks noChangeAspect="1"/>
            </p:cNvPicPr>
            <p:nvPr/>
          </p:nvPicPr>
          <p:blipFill>
            <a:blip r:embed="rId4"/>
            <a:stretch>
              <a:fillRect/>
            </a:stretch>
          </p:blipFill>
          <p:spPr>
            <a:xfrm>
              <a:off x="107923" y="232618"/>
              <a:ext cx="2384496" cy="889133"/>
            </a:xfrm>
            <a:prstGeom prst="rect">
              <a:avLst/>
            </a:prstGeom>
            <a:ln>
              <a:solidFill>
                <a:schemeClr val="tx1"/>
              </a:solidFill>
            </a:ln>
          </p:spPr>
        </p:pic>
      </p:grpSp>
    </p:spTree>
    <p:extLst>
      <p:ext uri="{BB962C8B-B14F-4D97-AF65-F5344CB8AC3E}">
        <p14:creationId xmlns:p14="http://schemas.microsoft.com/office/powerpoint/2010/main" val="215164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892935" y="1238280"/>
            <a:ext cx="9144000" cy="1211743"/>
          </a:xfrm>
        </p:spPr>
        <p:txBody>
          <a:bodyPr>
            <a:normAutofit/>
          </a:bodyPr>
          <a:lstStyle/>
          <a:p>
            <a:r>
              <a:rPr lang="en-GB" b="1" dirty="0">
                <a:solidFill>
                  <a:schemeClr val="accent6">
                    <a:lumMod val="75000"/>
                  </a:schemeClr>
                </a:solidFill>
              </a:rPr>
              <a:t>What is the project about?</a:t>
            </a:r>
            <a:endParaRPr lang="en-GB" dirty="0">
              <a:solidFill>
                <a:schemeClr val="accent6">
                  <a:lumMod val="75000"/>
                </a:schemeClr>
              </a:solidFill>
            </a:endParaRPr>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427866" y="2607460"/>
            <a:ext cx="8145169" cy="4218893"/>
          </a:xfrm>
        </p:spPr>
        <p:txBody>
          <a:bodyPr>
            <a:normAutofit fontScale="70000" lnSpcReduction="20000"/>
          </a:bodyPr>
          <a:lstStyle/>
          <a:p>
            <a:pPr algn="l"/>
            <a:r>
              <a:rPr lang="en-GB" sz="3200" b="1" i="1" dirty="0"/>
              <a:t>Over the last few decades there have been a number of technologies and interventions that have been intended to produce more equitable, sustainable energy resources. These range from social interventions in how resources are managed to technological interventions that generate power through novel means.</a:t>
            </a:r>
          </a:p>
          <a:p>
            <a:pPr algn="l"/>
            <a:r>
              <a:rPr lang="en-GB" sz="3200" i="1" dirty="0">
                <a:solidFill>
                  <a:srgbClr val="FF0000"/>
                </a:solidFill>
              </a:rPr>
              <a:t>However, a large subset of these interventions fail. Initial expectations of interventions are rarely tested and generally only over a limited subset of criteria (primarily economic or </a:t>
            </a:r>
            <a:r>
              <a:rPr lang="en-GB" sz="3200" i="1">
                <a:solidFill>
                  <a:srgbClr val="FF0000"/>
                </a:solidFill>
              </a:rPr>
              <a:t>carbon neutrality).</a:t>
            </a:r>
            <a:endParaRPr lang="en-GB" sz="3200" i="1" dirty="0">
              <a:solidFill>
                <a:srgbClr val="FF0000"/>
              </a:solidFill>
            </a:endParaRPr>
          </a:p>
          <a:p>
            <a:pPr algn="l"/>
            <a:endParaRPr lang="en-GB" sz="3200" i="1" dirty="0">
              <a:solidFill>
                <a:srgbClr val="FF0000"/>
              </a:solidFill>
            </a:endParaRPr>
          </a:p>
          <a:p>
            <a:pPr algn="l"/>
            <a:r>
              <a:rPr lang="en-GB" sz="3200" dirty="0">
                <a:solidFill>
                  <a:schemeClr val="accent6">
                    <a:lumMod val="75000"/>
                  </a:schemeClr>
                </a:solidFill>
              </a:rPr>
              <a:t>We examine a promising new biotechnological intervention in energy production (production of biogas through residual crop waste) with </a:t>
            </a:r>
            <a:r>
              <a:rPr lang="en-GB" sz="3200" dirty="0" err="1">
                <a:solidFill>
                  <a:schemeClr val="accent6">
                    <a:lumMod val="75000"/>
                  </a:schemeClr>
                </a:solidFill>
              </a:rPr>
              <a:t>GranBio</a:t>
            </a:r>
            <a:r>
              <a:rPr lang="en-GB" sz="3200" dirty="0">
                <a:solidFill>
                  <a:schemeClr val="accent6">
                    <a:lumMod val="75000"/>
                  </a:schemeClr>
                </a:solidFill>
              </a:rPr>
              <a:t> in Alagoas, Brazil.</a:t>
            </a:r>
          </a:p>
          <a:p>
            <a:pPr algn="l"/>
            <a:r>
              <a:rPr lang="en-GB" sz="3200" dirty="0">
                <a:solidFill>
                  <a:schemeClr val="accent6">
                    <a:lumMod val="75000"/>
                  </a:schemeClr>
                </a:solidFill>
              </a:rPr>
              <a:t>We will be exploring initial and ongoing community expectations of value and reduction in inequality through a broad range of lenses.</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pic>
        <p:nvPicPr>
          <p:cNvPr id="14" name="Picture 13" descr="A sign on the side of a road&#10;&#10;Description automatically generated">
            <a:extLst>
              <a:ext uri="{FF2B5EF4-FFF2-40B4-BE49-F238E27FC236}">
                <a16:creationId xmlns:a16="http://schemas.microsoft.com/office/drawing/2014/main" id="{14A0C608-36A1-498C-8F5F-D9EE4A3B5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6370" y="4407977"/>
            <a:ext cx="3202547" cy="2401910"/>
          </a:xfrm>
          <a:prstGeom prst="rect">
            <a:avLst/>
          </a:prstGeom>
        </p:spPr>
      </p:pic>
      <p:pic>
        <p:nvPicPr>
          <p:cNvPr id="16" name="Picture 15" descr="A body of water&#10;&#10;Description automatically generated">
            <a:extLst>
              <a:ext uri="{FF2B5EF4-FFF2-40B4-BE49-F238E27FC236}">
                <a16:creationId xmlns:a16="http://schemas.microsoft.com/office/drawing/2014/main" id="{3B19BA32-6D09-4B5B-AC72-D34B3A0A2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6898" y="2338828"/>
            <a:ext cx="2597236" cy="1947927"/>
          </a:xfrm>
          <a:prstGeom prst="rect">
            <a:avLst/>
          </a:prstGeom>
        </p:spPr>
      </p:pic>
    </p:spTree>
    <p:extLst>
      <p:ext uri="{BB962C8B-B14F-4D97-AF65-F5344CB8AC3E}">
        <p14:creationId xmlns:p14="http://schemas.microsoft.com/office/powerpoint/2010/main" val="382690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1524000" y="1122363"/>
            <a:ext cx="9144000" cy="1211743"/>
          </a:xfrm>
        </p:spPr>
        <p:txBody>
          <a:bodyPr>
            <a:normAutofit fontScale="90000"/>
          </a:bodyPr>
          <a:lstStyle/>
          <a:p>
            <a:r>
              <a:rPr lang="en-GB" b="1" dirty="0">
                <a:solidFill>
                  <a:schemeClr val="accent6">
                    <a:lumMod val="75000"/>
                  </a:schemeClr>
                </a:solidFill>
              </a:rPr>
              <a:t>How do interventions progress</a:t>
            </a:r>
            <a:r>
              <a:rPr lang="en-GB" dirty="0">
                <a:solidFill>
                  <a:schemeClr val="accent6">
                    <a:lumMod val="75000"/>
                  </a:schemeClr>
                </a:solidFill>
              </a:rPr>
              <a:t>?</a:t>
            </a:r>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645885" y="2334106"/>
            <a:ext cx="10900229" cy="3819362"/>
          </a:xfrm>
        </p:spPr>
        <p:txBody>
          <a:bodyPr>
            <a:normAutofit fontScale="92500" lnSpcReduction="20000"/>
          </a:bodyPr>
          <a:lstStyle/>
          <a:p>
            <a:pPr algn="l"/>
            <a:r>
              <a:rPr lang="en-GB" sz="2800" b="1" i="1" dirty="0"/>
              <a:t>What are the priorities for creating new technologies?</a:t>
            </a:r>
          </a:p>
          <a:p>
            <a:pPr algn="l"/>
            <a:r>
              <a:rPr lang="en-GB" sz="2800" b="1" i="1" dirty="0"/>
              <a:t>	On what criteria are these priorities based?</a:t>
            </a:r>
          </a:p>
          <a:p>
            <a:pPr algn="l"/>
            <a:r>
              <a:rPr lang="en-GB" sz="2800" dirty="0"/>
              <a:t>	A non-exhaustive list might include- </a:t>
            </a:r>
          </a:p>
          <a:p>
            <a:pPr algn="l"/>
            <a:r>
              <a:rPr lang="en-GB" sz="2800" dirty="0"/>
              <a:t>	economic, carbon-neutral/climate change, resource availability, 	further environmental impact, gender impacts….</a:t>
            </a:r>
          </a:p>
          <a:p>
            <a:pPr algn="l"/>
            <a:endParaRPr lang="en-GB" sz="1050" b="1" i="1" dirty="0"/>
          </a:p>
          <a:p>
            <a:pPr algn="l"/>
            <a:r>
              <a:rPr lang="en-GB" sz="2800" b="1" i="1" dirty="0"/>
              <a:t>What are the criteria for implementation/continuation of these new technologies/interventions?</a:t>
            </a:r>
          </a:p>
          <a:p>
            <a:pPr algn="l"/>
            <a:r>
              <a:rPr lang="en-GB" sz="2800" dirty="0"/>
              <a:t>	Are these the same criteria on which the creation was dependent?</a:t>
            </a:r>
          </a:p>
          <a:p>
            <a:pPr algn="l"/>
            <a:r>
              <a:rPr lang="en-GB" sz="2800" dirty="0"/>
              <a:t>	Are these criteria held constant over time?</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sp>
        <p:nvSpPr>
          <p:cNvPr id="5" name="TextBox 4">
            <a:extLst>
              <a:ext uri="{FF2B5EF4-FFF2-40B4-BE49-F238E27FC236}">
                <a16:creationId xmlns:a16="http://schemas.microsoft.com/office/drawing/2014/main" id="{E540CAF4-6A63-4410-9D70-A6439D7E3C6E}"/>
              </a:ext>
            </a:extLst>
          </p:cNvPr>
          <p:cNvSpPr txBox="1"/>
          <p:nvPr/>
        </p:nvSpPr>
        <p:spPr>
          <a:xfrm>
            <a:off x="474269" y="6060731"/>
            <a:ext cx="10404188" cy="707886"/>
          </a:xfrm>
          <a:prstGeom prst="rect">
            <a:avLst/>
          </a:prstGeom>
          <a:noFill/>
        </p:spPr>
        <p:txBody>
          <a:bodyPr wrap="square" rtlCol="0">
            <a:spAutoFit/>
          </a:bodyPr>
          <a:lstStyle/>
          <a:p>
            <a:pPr algn="ctr"/>
            <a:r>
              <a:rPr lang="en-GB" sz="2000" b="1" dirty="0">
                <a:solidFill>
                  <a:srgbClr val="FF0000"/>
                </a:solidFill>
              </a:rPr>
              <a:t>Can we identify useful intervention points in the research/implementation process that allow for more effective and equitable energy interventions?</a:t>
            </a:r>
          </a:p>
        </p:txBody>
      </p:sp>
    </p:spTree>
    <p:extLst>
      <p:ext uri="{BB962C8B-B14F-4D97-AF65-F5344CB8AC3E}">
        <p14:creationId xmlns:p14="http://schemas.microsoft.com/office/powerpoint/2010/main" val="48772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362854" y="1492474"/>
            <a:ext cx="11466285" cy="1475694"/>
          </a:xfrm>
        </p:spPr>
        <p:txBody>
          <a:bodyPr>
            <a:noAutofit/>
          </a:bodyPr>
          <a:lstStyle/>
          <a:p>
            <a:r>
              <a:rPr lang="en-GB" sz="4000" b="1" dirty="0">
                <a:solidFill>
                  <a:schemeClr val="accent6">
                    <a:lumMod val="75000"/>
                  </a:schemeClr>
                </a:solidFill>
              </a:rPr>
              <a:t>Successful outcomes in this project rely upon useful interactions across disciplines</a:t>
            </a:r>
            <a:endParaRPr lang="en-GB" sz="4000" dirty="0">
              <a:solidFill>
                <a:schemeClr val="accent6">
                  <a:lumMod val="75000"/>
                </a:schemeClr>
              </a:solidFill>
            </a:endParaRPr>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747483" y="2968168"/>
            <a:ext cx="10900229" cy="3819362"/>
          </a:xfrm>
        </p:spPr>
        <p:txBody>
          <a:bodyPr>
            <a:normAutofit fontScale="92500" lnSpcReduction="20000"/>
          </a:bodyPr>
          <a:lstStyle/>
          <a:p>
            <a:pPr algn="l"/>
            <a:endParaRPr lang="en-GB" sz="1050" b="1" i="1" dirty="0"/>
          </a:p>
          <a:p>
            <a:pPr algn="l"/>
            <a:r>
              <a:rPr lang="en-GB" sz="2800" b="1" i="1" u="sng" dirty="0"/>
              <a:t>Key components of the interdisciplinary process that appeared to be necessary include</a:t>
            </a:r>
            <a:r>
              <a:rPr lang="en-GB" sz="2800" b="1" i="1" dirty="0"/>
              <a:t>:</a:t>
            </a:r>
          </a:p>
          <a:p>
            <a:pPr marL="571500" indent="-571500" algn="l">
              <a:buAutoNum type="romanLcParenR"/>
            </a:pPr>
            <a:r>
              <a:rPr lang="en-GB" sz="2800" dirty="0"/>
              <a:t>start Early in the process!</a:t>
            </a:r>
          </a:p>
          <a:p>
            <a:pPr marL="571500" indent="-571500" algn="l">
              <a:buAutoNum type="romanLcParenR"/>
            </a:pPr>
            <a:r>
              <a:rPr lang="en-GB" sz="2800" dirty="0"/>
              <a:t>provide sustained and open opportunities for interaction between researchers to develop effective communication across disciplines, </a:t>
            </a:r>
          </a:p>
          <a:p>
            <a:pPr marL="571500" indent="-571500" algn="l">
              <a:buAutoNum type="romanLcParenR"/>
            </a:pPr>
            <a:r>
              <a:rPr lang="en-GB" sz="2800" dirty="0"/>
              <a:t>explicitly explore discipline-specific taken-for-granted assumptions and identify what individuals understand when talking about key terms and processes (in this case these included, for example, ‘sustainable’, ‘development’, ‘methodology’, ‘marginal land’ and ‘research outputs’), </a:t>
            </a:r>
          </a:p>
          <a:p>
            <a:pPr marL="571500" indent="-571500" algn="l">
              <a:buAutoNum type="romanLcParenR"/>
            </a:pPr>
            <a:r>
              <a:rPr lang="en-GB" sz="2800" dirty="0"/>
              <a:t>create solidarity within the entire research community</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spTree>
    <p:extLst>
      <p:ext uri="{BB962C8B-B14F-4D97-AF65-F5344CB8AC3E}">
        <p14:creationId xmlns:p14="http://schemas.microsoft.com/office/powerpoint/2010/main" val="88362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747483" y="2968168"/>
            <a:ext cx="10900229" cy="3819362"/>
          </a:xfrm>
        </p:spPr>
        <p:txBody>
          <a:bodyPr>
            <a:normAutofit fontScale="92500" lnSpcReduction="20000"/>
          </a:bodyPr>
          <a:lstStyle/>
          <a:p>
            <a:pPr algn="l"/>
            <a:endParaRPr lang="en-GB" sz="1050" b="1" i="1" dirty="0"/>
          </a:p>
          <a:p>
            <a:pPr algn="l"/>
            <a:r>
              <a:rPr lang="en-GB" sz="2800" b="1" i="1" u="sng" dirty="0"/>
              <a:t>Key components of the interdisciplinary process that appeared to be necessary include</a:t>
            </a:r>
            <a:r>
              <a:rPr lang="en-GB" sz="2800" b="1" i="1" dirty="0"/>
              <a:t>:</a:t>
            </a:r>
          </a:p>
          <a:p>
            <a:pPr marL="571500" indent="-571500" algn="l">
              <a:buAutoNum type="romanLcParenR"/>
            </a:pPr>
            <a:r>
              <a:rPr lang="en-GB" sz="2800" dirty="0"/>
              <a:t>Start Early in the process!</a:t>
            </a:r>
          </a:p>
          <a:p>
            <a:pPr marL="571500" indent="-571500" algn="l">
              <a:buAutoNum type="romanLcParenR"/>
            </a:pPr>
            <a:r>
              <a:rPr lang="en-GB" sz="2800" dirty="0"/>
              <a:t>provide sustained and open opportunities for interaction between researchers to develop effective communication across disciplines, </a:t>
            </a:r>
          </a:p>
          <a:p>
            <a:pPr marL="571500" indent="-571500" algn="l">
              <a:buAutoNum type="romanLcParenR"/>
            </a:pPr>
            <a:r>
              <a:rPr lang="en-GB" sz="2800" dirty="0"/>
              <a:t>explicitly explore discipline-specific taken-for-granted assumptions and identify what individuals understand when talking about key terms and processes (in this case these included, for example, ‘sustainable’, ‘development’, ‘methodology’, ‘marginal land’ and ‘research outputs’), </a:t>
            </a:r>
          </a:p>
          <a:p>
            <a:pPr marL="571500" indent="-571500" algn="l">
              <a:buAutoNum type="romanLcParenR"/>
            </a:pPr>
            <a:r>
              <a:rPr lang="en-GB" sz="2800" dirty="0"/>
              <a:t>create solidarity within the entire research community</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sp>
        <p:nvSpPr>
          <p:cNvPr id="17" name="Title 1">
            <a:extLst>
              <a:ext uri="{FF2B5EF4-FFF2-40B4-BE49-F238E27FC236}">
                <a16:creationId xmlns:a16="http://schemas.microsoft.com/office/drawing/2014/main" id="{B3E210E0-2303-46C1-810D-61F61EDEB5E3}"/>
              </a:ext>
            </a:extLst>
          </p:cNvPr>
          <p:cNvSpPr>
            <a:spLocks noGrp="1"/>
          </p:cNvSpPr>
          <p:nvPr>
            <p:ph type="ctrTitle"/>
          </p:nvPr>
        </p:nvSpPr>
        <p:spPr>
          <a:xfrm>
            <a:off x="362854" y="1492474"/>
            <a:ext cx="11466285" cy="1475694"/>
          </a:xfrm>
        </p:spPr>
        <p:txBody>
          <a:bodyPr>
            <a:noAutofit/>
          </a:bodyPr>
          <a:lstStyle/>
          <a:p>
            <a:r>
              <a:rPr lang="en-GB" sz="4000" b="1" dirty="0">
                <a:solidFill>
                  <a:schemeClr val="accent6">
                    <a:lumMod val="75000"/>
                  </a:schemeClr>
                </a:solidFill>
              </a:rPr>
              <a:t>Successful outcomes in this project rely upon useful interactions across disciplines</a:t>
            </a:r>
            <a:endParaRPr lang="en-GB" sz="4000" dirty="0">
              <a:solidFill>
                <a:schemeClr val="accent6">
                  <a:lumMod val="75000"/>
                </a:schemeClr>
              </a:solidFill>
            </a:endParaRPr>
          </a:p>
        </p:txBody>
      </p:sp>
      <p:pic>
        <p:nvPicPr>
          <p:cNvPr id="7" name="Picture 6" descr="A person holding a fish&#10;&#10;Description automatically generated">
            <a:extLst>
              <a:ext uri="{FF2B5EF4-FFF2-40B4-BE49-F238E27FC236}">
                <a16:creationId xmlns:a16="http://schemas.microsoft.com/office/drawing/2014/main" id="{D07BEF05-7FF2-49E6-84F5-1A0B0F7C7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28" y="1492474"/>
            <a:ext cx="4862286" cy="2735036"/>
          </a:xfrm>
          <a:prstGeom prst="rect">
            <a:avLst/>
          </a:prstGeom>
        </p:spPr>
      </p:pic>
      <p:pic>
        <p:nvPicPr>
          <p:cNvPr id="14" name="Picture 13" descr="A group of people standing in a room&#10;&#10;Description automatically generated">
            <a:extLst>
              <a:ext uri="{FF2B5EF4-FFF2-40B4-BE49-F238E27FC236}">
                <a16:creationId xmlns:a16="http://schemas.microsoft.com/office/drawing/2014/main" id="{C04F99F7-7CB7-4A5D-9C64-849B12F27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8234" y="2148790"/>
            <a:ext cx="6120191" cy="4590143"/>
          </a:xfrm>
          <a:prstGeom prst="rect">
            <a:avLst/>
          </a:prstGeom>
        </p:spPr>
      </p:pic>
    </p:spTree>
    <p:extLst>
      <p:ext uri="{BB962C8B-B14F-4D97-AF65-F5344CB8AC3E}">
        <p14:creationId xmlns:p14="http://schemas.microsoft.com/office/powerpoint/2010/main" val="33208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747483" y="2968168"/>
            <a:ext cx="10900229" cy="3819362"/>
          </a:xfrm>
        </p:spPr>
        <p:txBody>
          <a:bodyPr>
            <a:normAutofit fontScale="92500" lnSpcReduction="20000"/>
          </a:bodyPr>
          <a:lstStyle/>
          <a:p>
            <a:pPr algn="l"/>
            <a:endParaRPr lang="en-GB" sz="1050" b="1" i="1" dirty="0"/>
          </a:p>
          <a:p>
            <a:pPr algn="l"/>
            <a:r>
              <a:rPr lang="en-GB" sz="2800" b="1" i="1" u="sng" dirty="0"/>
              <a:t>Key components of the interdisciplinary process that appeared to be necessary include</a:t>
            </a:r>
            <a:r>
              <a:rPr lang="en-GB" sz="2800" b="1" i="1" dirty="0"/>
              <a:t>:</a:t>
            </a:r>
          </a:p>
          <a:p>
            <a:pPr marL="571500" indent="-571500" algn="l">
              <a:buAutoNum type="romanLcParenR"/>
            </a:pPr>
            <a:r>
              <a:rPr lang="en-GB" sz="2800" dirty="0"/>
              <a:t>Start Early in the process!</a:t>
            </a:r>
          </a:p>
          <a:p>
            <a:pPr marL="571500" indent="-571500" algn="l">
              <a:buAutoNum type="romanLcParenR"/>
            </a:pPr>
            <a:r>
              <a:rPr lang="en-GB" sz="2800" dirty="0"/>
              <a:t>provide sustained and open opportunities for interaction between researchers to develop effective communication across disciplines, </a:t>
            </a:r>
          </a:p>
          <a:p>
            <a:pPr marL="571500" indent="-571500" algn="l">
              <a:buAutoNum type="romanLcParenR"/>
            </a:pPr>
            <a:r>
              <a:rPr lang="en-GB" sz="2800" dirty="0"/>
              <a:t>explicitly explore discipline-specific taken-for-granted assumptions and identify what individuals understand when talking about key terms and processes (in this case these included, for example, ‘sustainable’, ‘development’, ‘methodology’, ‘marginal land’ and ‘research outputs’), </a:t>
            </a:r>
          </a:p>
          <a:p>
            <a:pPr marL="571500" indent="-571500" algn="l">
              <a:buAutoNum type="romanLcParenR"/>
            </a:pPr>
            <a:r>
              <a:rPr lang="en-GB" sz="2800" dirty="0"/>
              <a:t>create solidarity within the entire research community</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p:spPr>
        </p:pic>
      </p:grpSp>
      <p:sp>
        <p:nvSpPr>
          <p:cNvPr id="14" name="Title 1">
            <a:extLst>
              <a:ext uri="{FF2B5EF4-FFF2-40B4-BE49-F238E27FC236}">
                <a16:creationId xmlns:a16="http://schemas.microsoft.com/office/drawing/2014/main" id="{5A3641B5-ADFA-4669-B4AA-7C7B3B11F4FA}"/>
              </a:ext>
            </a:extLst>
          </p:cNvPr>
          <p:cNvSpPr>
            <a:spLocks noGrp="1"/>
          </p:cNvSpPr>
          <p:nvPr>
            <p:ph type="ctrTitle"/>
          </p:nvPr>
        </p:nvSpPr>
        <p:spPr>
          <a:xfrm>
            <a:off x="362854" y="1492474"/>
            <a:ext cx="11466285" cy="1475694"/>
          </a:xfrm>
        </p:spPr>
        <p:txBody>
          <a:bodyPr>
            <a:noAutofit/>
          </a:bodyPr>
          <a:lstStyle/>
          <a:p>
            <a:r>
              <a:rPr lang="en-GB" sz="4000" b="1" dirty="0">
                <a:solidFill>
                  <a:schemeClr val="accent6">
                    <a:lumMod val="75000"/>
                  </a:schemeClr>
                </a:solidFill>
              </a:rPr>
              <a:t>Successful outcomes in this project rely upon useful interactions across disciplines</a:t>
            </a:r>
            <a:endParaRPr lang="en-GB" sz="4000" dirty="0">
              <a:solidFill>
                <a:schemeClr val="accent6">
                  <a:lumMod val="75000"/>
                </a:schemeClr>
              </a:solidFill>
            </a:endParaRPr>
          </a:p>
        </p:txBody>
      </p:sp>
      <p:pic>
        <p:nvPicPr>
          <p:cNvPr id="5" name="Picture 4">
            <a:extLst>
              <a:ext uri="{FF2B5EF4-FFF2-40B4-BE49-F238E27FC236}">
                <a16:creationId xmlns:a16="http://schemas.microsoft.com/office/drawing/2014/main" id="{9C631292-3A51-4B48-AC35-A9C91C1E3092}"/>
              </a:ext>
            </a:extLst>
          </p:cNvPr>
          <p:cNvPicPr>
            <a:picLocks noChangeAspect="1"/>
          </p:cNvPicPr>
          <p:nvPr/>
        </p:nvPicPr>
        <p:blipFill>
          <a:blip r:embed="rId4"/>
          <a:stretch>
            <a:fillRect/>
          </a:stretch>
        </p:blipFill>
        <p:spPr>
          <a:xfrm>
            <a:off x="1681232" y="268514"/>
            <a:ext cx="8560202" cy="6416943"/>
          </a:xfrm>
          <a:prstGeom prst="rect">
            <a:avLst/>
          </a:prstGeom>
        </p:spPr>
      </p:pic>
    </p:spTree>
    <p:extLst>
      <p:ext uri="{BB962C8B-B14F-4D97-AF65-F5344CB8AC3E}">
        <p14:creationId xmlns:p14="http://schemas.microsoft.com/office/powerpoint/2010/main" val="10582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747483" y="2968168"/>
            <a:ext cx="10900229" cy="3819362"/>
          </a:xfrm>
        </p:spPr>
        <p:txBody>
          <a:bodyPr>
            <a:normAutofit fontScale="92500" lnSpcReduction="20000"/>
          </a:bodyPr>
          <a:lstStyle/>
          <a:p>
            <a:pPr algn="l"/>
            <a:endParaRPr lang="en-GB" sz="1050" b="1" i="1" dirty="0"/>
          </a:p>
          <a:p>
            <a:pPr algn="l"/>
            <a:r>
              <a:rPr lang="en-GB" sz="2800" b="1" i="1" u="sng" dirty="0"/>
              <a:t>Key components of the interdisciplinary process that appeared to be necessary include</a:t>
            </a:r>
            <a:r>
              <a:rPr lang="en-GB" sz="2800" b="1" i="1" dirty="0"/>
              <a:t>:</a:t>
            </a:r>
          </a:p>
          <a:p>
            <a:pPr marL="571500" indent="-571500" algn="l">
              <a:buAutoNum type="romanLcParenR"/>
            </a:pPr>
            <a:r>
              <a:rPr lang="en-GB" sz="2800" dirty="0"/>
              <a:t>start Early in the process!</a:t>
            </a:r>
          </a:p>
          <a:p>
            <a:pPr marL="571500" indent="-571500" algn="l">
              <a:buAutoNum type="romanLcParenR"/>
            </a:pPr>
            <a:r>
              <a:rPr lang="en-GB" sz="2800" dirty="0"/>
              <a:t>provide sustained and open opportunities for interaction between researchers to develop effective communication across disciplines, </a:t>
            </a:r>
          </a:p>
          <a:p>
            <a:pPr marL="571500" indent="-571500" algn="l">
              <a:buAutoNum type="romanLcParenR"/>
            </a:pPr>
            <a:r>
              <a:rPr lang="en-GB" sz="2800" dirty="0"/>
              <a:t>explicitly explore discipline-specific taken-for-granted assumptions and identify what individuals understand when talking about key terms and processes (in this case these included, for example, ‘sustainable’, ‘development’, ‘methodology’, ‘marginal land’ and ‘research outputs’), </a:t>
            </a:r>
          </a:p>
          <a:p>
            <a:pPr marL="571500" indent="-571500" algn="l">
              <a:buAutoNum type="romanLcParenR"/>
            </a:pPr>
            <a:r>
              <a:rPr lang="en-GB" sz="2800" dirty="0"/>
              <a:t>create solidarity within the entire research community</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sp>
        <p:nvSpPr>
          <p:cNvPr id="14" name="Title 1">
            <a:extLst>
              <a:ext uri="{FF2B5EF4-FFF2-40B4-BE49-F238E27FC236}">
                <a16:creationId xmlns:a16="http://schemas.microsoft.com/office/drawing/2014/main" id="{1E3AF6B8-CDA8-4D0D-9C28-0A0438B95FBE}"/>
              </a:ext>
            </a:extLst>
          </p:cNvPr>
          <p:cNvSpPr>
            <a:spLocks noGrp="1"/>
          </p:cNvSpPr>
          <p:nvPr>
            <p:ph type="ctrTitle"/>
          </p:nvPr>
        </p:nvSpPr>
        <p:spPr>
          <a:xfrm>
            <a:off x="362854" y="1492474"/>
            <a:ext cx="11466285" cy="1475694"/>
          </a:xfrm>
        </p:spPr>
        <p:txBody>
          <a:bodyPr>
            <a:noAutofit/>
          </a:bodyPr>
          <a:lstStyle/>
          <a:p>
            <a:r>
              <a:rPr lang="en-GB" sz="4000" b="1" dirty="0">
                <a:solidFill>
                  <a:schemeClr val="accent6">
                    <a:lumMod val="75000"/>
                  </a:schemeClr>
                </a:solidFill>
              </a:rPr>
              <a:t>Successful outcomes in this project rely upon useful interactions across disciplines</a:t>
            </a:r>
            <a:endParaRPr lang="en-GB" sz="4000" dirty="0">
              <a:solidFill>
                <a:schemeClr val="accent6">
                  <a:lumMod val="75000"/>
                </a:schemeClr>
              </a:solidFill>
            </a:endParaRPr>
          </a:p>
        </p:txBody>
      </p:sp>
    </p:spTree>
    <p:extLst>
      <p:ext uri="{BB962C8B-B14F-4D97-AF65-F5344CB8AC3E}">
        <p14:creationId xmlns:p14="http://schemas.microsoft.com/office/powerpoint/2010/main" val="1347634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755</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Intervening in interventions:</vt:lpstr>
      <vt:lpstr>STRIPES:</vt:lpstr>
      <vt:lpstr>What is the project about?</vt:lpstr>
      <vt:lpstr>How do interventions progress?</vt:lpstr>
      <vt:lpstr>Successful outcomes in this project rely upon useful interactions across disciplines</vt:lpstr>
      <vt:lpstr>Successful outcomes in this project rely upon useful interactions across disciplines</vt:lpstr>
      <vt:lpstr>Successful outcomes in this project rely upon useful interactions across disciplines</vt:lpstr>
      <vt:lpstr>Successful outcomes in this project rely upon useful interactions across disciplines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Intervening in interventions:</dc:title>
  <dc:creator>Kelly Redeker</dc:creator>
  <cp:lastModifiedBy>Kelly Redeker</cp:lastModifiedBy>
  <cp:revision>20</cp:revision>
  <dcterms:created xsi:type="dcterms:W3CDTF">2020-05-04T11:15:42Z</dcterms:created>
  <dcterms:modified xsi:type="dcterms:W3CDTF">2020-05-04T13:03:19Z</dcterms:modified>
</cp:coreProperties>
</file>