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4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智成 杨" initials="智成" lastIdx="1" clrIdx="0">
    <p:extLst>
      <p:ext uri="{19B8F6BF-5375-455C-9EA6-DF929625EA0E}">
        <p15:presenceInfo xmlns:p15="http://schemas.microsoft.com/office/powerpoint/2012/main" userId="7e2bd75c13c255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91" autoAdjust="0"/>
  </p:normalViewPr>
  <p:slideViewPr>
    <p:cSldViewPr snapToGrid="0" showGuides="1">
      <p:cViewPr>
        <p:scale>
          <a:sx n="100" d="100"/>
          <a:sy n="100" d="100"/>
        </p:scale>
        <p:origin x="420" y="348"/>
      </p:cViewPr>
      <p:guideLst>
        <p:guide orient="horz" pos="2115"/>
        <p:guide pos="4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BFDF-CB9B-43EF-81FD-54D46FE40DE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360DD-C4F1-4EFF-A063-A8237A88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60DD-C4F1-4EFF-A063-A8237A88D7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60DD-C4F1-4EFF-A063-A8237A88D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60DD-C4F1-4EFF-A063-A8237A88D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360DD-C4F1-4EFF-A063-A8237A88D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6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6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6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C49E-361E-44C1-895E-70C3DF58866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F5F5-3D90-4B12-AD78-C8C15226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5.jpeg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3971" y="582354"/>
            <a:ext cx="124999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eorgia" panose="02040502050405020303" pitchFamily="18" charset="0"/>
              </a:rPr>
              <a:t>Analyses of Salt marsh </a:t>
            </a:r>
            <a:r>
              <a:rPr lang="en-US" altLang="zh-CN" sz="5400" dirty="0" err="1">
                <a:solidFill>
                  <a:schemeClr val="bg1"/>
                </a:solidFill>
                <a:latin typeface="Georgia" panose="02040502050405020303" pitchFamily="18" charset="0"/>
              </a:rPr>
              <a:t>Biogeomorphic</a:t>
            </a:r>
            <a:r>
              <a:rPr lang="en-US" altLang="zh-CN" sz="5400" dirty="0">
                <a:solidFill>
                  <a:schemeClr val="bg1"/>
                </a:solidFill>
                <a:latin typeface="Georgia" panose="02040502050405020303" pitchFamily="18" charset="0"/>
              </a:rPr>
              <a:t> Response to Sea Level Rise</a:t>
            </a:r>
            <a:endParaRPr lang="zh-CN" altLang="en-US" sz="5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矩形 20"/>
          <p:cNvSpPr/>
          <p:nvPr/>
        </p:nvSpPr>
        <p:spPr>
          <a:xfrm>
            <a:off x="922104" y="3429000"/>
            <a:ext cx="10971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Zhicheng Yang</a:t>
            </a:r>
            <a:r>
              <a:rPr lang="en-US" altLang="zh-CN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Sonia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Silvestri</a:t>
            </a:r>
            <a:r>
              <a:rPr lang="en-US" altLang="zh-CN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Marani</a:t>
            </a:r>
            <a:r>
              <a:rPr lang="en-US" altLang="zh-CN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Andrea D’Alpaos</a:t>
            </a:r>
            <a:r>
              <a:rPr lang="en-US" altLang="zh-CN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Department of Geosciences, University of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Padova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Padua, Italy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Department of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Biological, Geological, and Environmental Sciences, University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Bologna, Bologna,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ICEA, University of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Padova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Padua, Italy</a:t>
            </a:r>
          </a:p>
          <a:p>
            <a:endParaRPr lang="en-US" altLang="zh-C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zhicheng.yang@phd.unipd.it</a:t>
            </a:r>
            <a:r>
              <a:rPr lang="zh-C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@ZhichengYang1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7381" l="762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5" y="4842306"/>
            <a:ext cx="247650" cy="198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0" b="946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47" y="4831249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578992" y="1578990"/>
            <a:ext cx="6400802" cy="32428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" y="765183"/>
            <a:ext cx="2481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136CAE"/>
                </a:solidFill>
                <a:latin typeface="Georgia" panose="02040502050405020303" pitchFamily="18" charset="0"/>
              </a:rPr>
              <a:t>Outline</a:t>
            </a:r>
            <a:endParaRPr lang="zh-CN" altLang="en-US" sz="5400" dirty="0">
              <a:solidFill>
                <a:srgbClr val="136CA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3644965" y="1110056"/>
            <a:ext cx="3854319" cy="449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altLang="zh-CN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6400800"/>
            <a:ext cx="77343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</p:spTree>
    <p:extLst>
      <p:ext uri="{BB962C8B-B14F-4D97-AF65-F5344CB8AC3E}">
        <p14:creationId xmlns:p14="http://schemas.microsoft.com/office/powerpoint/2010/main" val="2731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384286" y="0"/>
            <a:ext cx="2807714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b="7827"/>
          <a:stretch/>
        </p:blipFill>
        <p:spPr>
          <a:xfrm>
            <a:off x="7259314" y="-39"/>
            <a:ext cx="4932686" cy="65245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3412" y="68964"/>
            <a:ext cx="5072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</a:rPr>
              <a:t>Salt marshes are </a:t>
            </a:r>
            <a:r>
              <a:rPr lang="en-US" altLang="zh-CN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critical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but </a:t>
            </a:r>
            <a:r>
              <a:rPr lang="en-US" altLang="zh-CN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fragile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</a:rPr>
              <a:t>ecosystems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6524624"/>
            <a:ext cx="5691482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3346042" y="860671"/>
            <a:ext cx="273622" cy="3923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2258" y="1183494"/>
            <a:ext cx="596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argent to know how salt marsh elevation response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sea level rise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(SLR)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sediment concentration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 Venice lagoon.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346042" y="2683974"/>
            <a:ext cx="273622" cy="3923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4409" y="3092862"/>
            <a:ext cx="5096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halophytic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accelerated SLR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also still unclear.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5705179" y="6524624"/>
            <a:ext cx="1647729" cy="333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Introduction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23147" y="6524603"/>
            <a:ext cx="1554921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Results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85728" y="6524621"/>
            <a:ext cx="1700236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Conclusions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46871" y="6524603"/>
            <a:ext cx="1568617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0039" r="51359" b="50111"/>
          <a:stretch/>
        </p:blipFill>
        <p:spPr>
          <a:xfrm>
            <a:off x="11110487" y="-39"/>
            <a:ext cx="1081513" cy="900000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>
          <a:xfrm>
            <a:off x="3346039" y="3984356"/>
            <a:ext cx="273622" cy="3923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2826" y="4376670"/>
            <a:ext cx="516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we conducted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 elevation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and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halophytic vegetation observations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marsh between 2000 and 2019.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" b="1993"/>
          <a:stretch/>
        </p:blipFill>
        <p:spPr>
          <a:xfrm>
            <a:off x="0" y="0"/>
            <a:ext cx="3645754" cy="45109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13139" r="-1"/>
          <a:stretch/>
        </p:blipFill>
        <p:spPr>
          <a:xfrm>
            <a:off x="4029875" y="1530539"/>
            <a:ext cx="7850213" cy="2980408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3901455" y="142946"/>
            <a:ext cx="810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Area ≈ 550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km</a:t>
            </a:r>
            <a:r>
              <a:rPr lang="en-US" baseline="30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endParaRPr lang="en-US" baseline="30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Mean water depth ≈ 1.5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Semi-diurnal micro-tidal regime </a:t>
            </a:r>
            <a:endParaRPr lang="en-US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Surviving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marshes about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47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km</a:t>
            </a:r>
            <a:r>
              <a:rPr lang="en-US" baseline="30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, they were </a:t>
            </a:r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180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km</a:t>
            </a:r>
            <a:r>
              <a:rPr lang="en-US" baseline="30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two centuries ago!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45742" y="1343275"/>
            <a:ext cx="1174945" cy="1872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3" y="4525745"/>
            <a:ext cx="3651677" cy="1998858"/>
          </a:xfrm>
          <a:prstGeom prst="rect">
            <a:avLst/>
          </a:prstGeom>
        </p:spPr>
      </p:pic>
      <p:graphicFrame>
        <p:nvGraphicFramePr>
          <p:cNvPr id="22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12551"/>
              </p:ext>
            </p:extLst>
          </p:nvPr>
        </p:nvGraphicFramePr>
        <p:xfrm>
          <a:off x="4020687" y="4595822"/>
          <a:ext cx="5234277" cy="1725606"/>
        </p:xfrm>
        <a:graphic>
          <a:graphicData uri="http://schemas.openxmlformats.org/drawingml/2006/table">
            <a:tbl>
              <a:tblPr/>
              <a:tblGrid>
                <a:gridCol w="1750371">
                  <a:extLst>
                    <a:ext uri="{9D8B030D-6E8A-4147-A177-3AD203B41FA5}">
                      <a16:colId xmlns:a16="http://schemas.microsoft.com/office/drawing/2014/main" val="1779755009"/>
                    </a:ext>
                  </a:extLst>
                </a:gridCol>
                <a:gridCol w="1161302">
                  <a:extLst>
                    <a:ext uri="{9D8B030D-6E8A-4147-A177-3AD203B41FA5}">
                      <a16:colId xmlns:a16="http://schemas.microsoft.com/office/drawing/2014/main" val="3436526540"/>
                    </a:ext>
                  </a:extLst>
                </a:gridCol>
                <a:gridCol w="1161302">
                  <a:extLst>
                    <a:ext uri="{9D8B030D-6E8A-4147-A177-3AD203B41FA5}">
                      <a16:colId xmlns:a16="http://schemas.microsoft.com/office/drawing/2014/main" val="1049811399"/>
                    </a:ext>
                  </a:extLst>
                </a:gridCol>
                <a:gridCol w="1161302">
                  <a:extLst>
                    <a:ext uri="{9D8B030D-6E8A-4147-A177-3AD203B41FA5}">
                      <a16:colId xmlns:a16="http://schemas.microsoft.com/office/drawing/2014/main" val="782907045"/>
                    </a:ext>
                  </a:extLst>
                </a:gridCol>
              </a:tblGrid>
              <a:tr h="4235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Period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Rate of SLR (mm/year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)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11931"/>
                  </a:ext>
                </a:extLst>
              </a:tr>
              <a:tr h="423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Saline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Burano</a:t>
                      </a:r>
                      <a:endParaRPr lang="zh-CN" sz="1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Average</a:t>
                      </a:r>
                      <a:endParaRPr lang="zh-CN" sz="1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905889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2000-2013</a:t>
                      </a:r>
                      <a:endParaRPr lang="zh-CN" sz="1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7.9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11.5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9.7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2489070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2013-2018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-4</a:t>
                      </a:r>
                      <a:endParaRPr lang="zh-CN" sz="1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-4.6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-4.3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949485"/>
                  </a:ext>
                </a:extLst>
              </a:tr>
              <a:tr h="292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2000-2018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6.3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7.8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7.1</a:t>
                      </a:r>
                      <a:endParaRPr lang="zh-CN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86315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9462148" y="4595822"/>
            <a:ext cx="28908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species:</a:t>
            </a:r>
          </a:p>
          <a:p>
            <a:pPr>
              <a:defRPr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Spartina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maritima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Sarcocornia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Limonium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narbonense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Inula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crithmoides</a:t>
            </a:r>
            <a:endParaRPr lang="en-US" altLang="zh-C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0039" r="51359" b="50111"/>
          <a:stretch/>
        </p:blipFill>
        <p:spPr>
          <a:xfrm>
            <a:off x="11082492" y="31553"/>
            <a:ext cx="1081513" cy="900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" y="6524624"/>
            <a:ext cx="5691482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05179" y="6524624"/>
            <a:ext cx="1647729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23147" y="6524603"/>
            <a:ext cx="1554921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Results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85728" y="6524621"/>
            <a:ext cx="1700236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Conclusions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46871" y="6524603"/>
            <a:ext cx="1568617" cy="333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Methods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7766121" cy="652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0039" r="51359" b="50111"/>
          <a:stretch/>
        </p:blipFill>
        <p:spPr>
          <a:xfrm>
            <a:off x="11071180" y="83622"/>
            <a:ext cx="1081513" cy="9000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52416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52416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91726" y="28378"/>
            <a:ext cx="7428817" cy="2984384"/>
            <a:chOff x="509046" y="478378"/>
            <a:chExt cx="7428817" cy="298438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3883858"/>
                </p:ext>
              </p:extLst>
            </p:nvPr>
          </p:nvGraphicFramePr>
          <p:xfrm>
            <a:off x="509046" y="481553"/>
            <a:ext cx="2347869" cy="29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" name="Graph" r:id="rId5" imgW="1834611" imgH="2552156" progId="Origin95.Graph">
                    <p:embed/>
                  </p:oleObj>
                </mc:Choice>
                <mc:Fallback>
                  <p:oleObj name="Graph" r:id="rId5" imgW="1834611" imgH="2552156" progId="Origin95.Graph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9525" r="11194" b="10225"/>
                        <a:stretch>
                          <a:fillRect/>
                        </a:stretch>
                      </p:blipFill>
                      <p:spPr bwMode="auto">
                        <a:xfrm>
                          <a:off x="509046" y="481553"/>
                          <a:ext cx="2347869" cy="295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209659"/>
                </p:ext>
              </p:extLst>
            </p:nvPr>
          </p:nvGraphicFramePr>
          <p:xfrm>
            <a:off x="3037168" y="496254"/>
            <a:ext cx="2361600" cy="29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" name="Graph" r:id="rId7" imgW="1834611" imgH="2552156" progId="Origin95.Graph">
                    <p:embed/>
                  </p:oleObj>
                </mc:Choice>
                <mc:Fallback>
                  <p:oleObj name="Graph" r:id="rId7" imgW="1834611" imgH="2552156" progId="Origin95.Graph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9525" r="10889" b="10225"/>
                        <a:stretch>
                          <a:fillRect/>
                        </a:stretch>
                      </p:blipFill>
                      <p:spPr bwMode="auto">
                        <a:xfrm>
                          <a:off x="3037168" y="496254"/>
                          <a:ext cx="2361600" cy="295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3129493" y="478378"/>
              <a:ext cx="152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5486" y="487903"/>
              <a:ext cx="152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954683"/>
                </p:ext>
              </p:extLst>
            </p:nvPr>
          </p:nvGraphicFramePr>
          <p:xfrm>
            <a:off x="5579022" y="510762"/>
            <a:ext cx="2358841" cy="29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" name="Graph" r:id="rId9" imgW="1834611" imgH="2552156" progId="Origin95.Graph">
                    <p:embed/>
                  </p:oleObj>
                </mc:Choice>
                <mc:Fallback>
                  <p:oleObj name="Graph" r:id="rId9" imgW="1834611" imgH="2552156" progId="Origin95.Graph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9773" r="11166" b="10471"/>
                        <a:stretch>
                          <a:fillRect/>
                        </a:stretch>
                      </p:blipFill>
                      <p:spPr bwMode="auto">
                        <a:xfrm>
                          <a:off x="5579022" y="510762"/>
                          <a:ext cx="2358841" cy="295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5126814" y="487903"/>
              <a:ext cx="15240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87691"/>
              </p:ext>
            </p:extLst>
          </p:nvPr>
        </p:nvGraphicFramePr>
        <p:xfrm>
          <a:off x="291726" y="2983553"/>
          <a:ext cx="6116876" cy="1467911"/>
        </p:xfrm>
        <a:graphic>
          <a:graphicData uri="http://schemas.openxmlformats.org/drawingml/2006/table">
            <a:tbl>
              <a:tblPr/>
              <a:tblGrid>
                <a:gridCol w="1455316">
                  <a:extLst>
                    <a:ext uri="{9D8B030D-6E8A-4147-A177-3AD203B41FA5}">
                      <a16:colId xmlns:a16="http://schemas.microsoft.com/office/drawing/2014/main" val="3155144971"/>
                    </a:ext>
                  </a:extLst>
                </a:gridCol>
                <a:gridCol w="2062057">
                  <a:extLst>
                    <a:ext uri="{9D8B030D-6E8A-4147-A177-3AD203B41FA5}">
                      <a16:colId xmlns:a16="http://schemas.microsoft.com/office/drawing/2014/main" val="3204968570"/>
                    </a:ext>
                  </a:extLst>
                </a:gridCol>
                <a:gridCol w="781277">
                  <a:extLst>
                    <a:ext uri="{9D8B030D-6E8A-4147-A177-3AD203B41FA5}">
                      <a16:colId xmlns:a16="http://schemas.microsoft.com/office/drawing/2014/main" val="1102550982"/>
                    </a:ext>
                  </a:extLst>
                </a:gridCol>
                <a:gridCol w="741901">
                  <a:extLst>
                    <a:ext uri="{9D8B030D-6E8A-4147-A177-3AD203B41FA5}">
                      <a16:colId xmlns:a16="http://schemas.microsoft.com/office/drawing/2014/main" val="275983641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27522643"/>
                    </a:ext>
                  </a:extLst>
                </a:gridCol>
              </a:tblGrid>
              <a:tr h="3084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RSLR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(mm/year)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Accretion rate 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mm/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52707"/>
                  </a:ext>
                </a:extLst>
              </a:tr>
              <a:tr h="37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75673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2000-2013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42265"/>
                  </a:ext>
                </a:extLst>
              </a:tr>
              <a:tr h="20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779417"/>
                  </a:ext>
                </a:extLst>
              </a:tr>
              <a:tr h="21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2000-2018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261" marR="1002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91081"/>
                  </a:ext>
                </a:extLst>
              </a:tr>
            </a:tbl>
          </a:graphicData>
        </a:graphic>
      </p:graphicFrame>
      <p:sp>
        <p:nvSpPr>
          <p:cNvPr id="33" name="Right Triangle 32"/>
          <p:cNvSpPr/>
          <p:nvPr/>
        </p:nvSpPr>
        <p:spPr>
          <a:xfrm rot="10800000" flipH="1">
            <a:off x="7766695" y="-21"/>
            <a:ext cx="1302490" cy="649753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76433"/>
              </p:ext>
            </p:extLst>
          </p:nvPr>
        </p:nvGraphicFramePr>
        <p:xfrm>
          <a:off x="291726" y="4592478"/>
          <a:ext cx="1524000" cy="1264561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44437634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31442983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Retreat rate (cm/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298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 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3466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86429"/>
                  </a:ext>
                </a:extLst>
              </a:tr>
              <a:tr h="2606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104000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626730" y="1924064"/>
            <a:ext cx="34390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chemeClr val="bg1"/>
                </a:solidFill>
                <a:latin typeface="Georgia" panose="02040502050405020303" pitchFamily="18" charset="0"/>
              </a:rPr>
              <a:t>The San </a:t>
            </a:r>
            <a:r>
              <a:rPr lang="en-US" altLang="zh-CN" sz="2000" kern="0" dirty="0" err="1">
                <a:solidFill>
                  <a:schemeClr val="bg1"/>
                </a:solidFill>
                <a:latin typeface="Georgia" panose="02040502050405020303" pitchFamily="18" charset="0"/>
              </a:rPr>
              <a:t>Felice</a:t>
            </a:r>
            <a:r>
              <a:rPr lang="en-US" altLang="zh-CN" sz="2000" kern="0" dirty="0">
                <a:solidFill>
                  <a:schemeClr val="bg1"/>
                </a:solidFill>
                <a:latin typeface="Georgia" panose="02040502050405020303" pitchFamily="18" charset="0"/>
              </a:rPr>
              <a:t> marsh </a:t>
            </a:r>
            <a:r>
              <a:rPr lang="en-US" altLang="zh-CN" sz="2000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lost elevation</a:t>
            </a:r>
            <a:r>
              <a:rPr lang="en-US" altLang="zh-CN" sz="2000" kern="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000" kern="0" dirty="0">
                <a:solidFill>
                  <a:schemeClr val="bg1"/>
                </a:solidFill>
                <a:latin typeface="Georgia" panose="02040502050405020303" pitchFamily="18" charset="0"/>
              </a:rPr>
              <a:t>relative to MSL between 2000 and </a:t>
            </a:r>
            <a:r>
              <a:rPr lang="en-US" altLang="zh-CN" sz="20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2019. Because salt </a:t>
            </a:r>
            <a:r>
              <a:rPr lang="en-US" altLang="zh-CN" sz="2000" kern="0" dirty="0">
                <a:solidFill>
                  <a:schemeClr val="bg1"/>
                </a:solidFill>
                <a:latin typeface="Georgia" panose="02040502050405020303" pitchFamily="18" charset="0"/>
              </a:rPr>
              <a:t>marsh </a:t>
            </a:r>
            <a:r>
              <a:rPr lang="en-US" altLang="zh-CN" sz="20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accretion </a:t>
            </a:r>
            <a:r>
              <a:rPr lang="en-US" altLang="zh-CN" sz="2000" kern="0" dirty="0">
                <a:solidFill>
                  <a:schemeClr val="bg1"/>
                </a:solidFill>
                <a:latin typeface="Georgia" panose="02040502050405020303" pitchFamily="18" charset="0"/>
              </a:rPr>
              <a:t>rates in different parts are lower than the </a:t>
            </a:r>
            <a:r>
              <a:rPr lang="en-US" altLang="zh-CN" sz="20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RSLR. </a:t>
            </a:r>
          </a:p>
          <a:p>
            <a:endParaRPr lang="en-US" altLang="zh-CN" sz="2000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68327" y="4170833"/>
            <a:ext cx="36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kern="0" dirty="0">
                <a:solidFill>
                  <a:schemeClr val="bg1"/>
                </a:solidFill>
                <a:latin typeface="Georgia" panose="02040502050405020303" pitchFamily="18" charset="0"/>
              </a:rPr>
              <a:t>And the </a:t>
            </a:r>
            <a:r>
              <a:rPr lang="en-US" altLang="zh-CN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marsh accretion </a:t>
            </a:r>
            <a:r>
              <a:rPr lang="en-US" altLang="zh-CN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may be </a:t>
            </a:r>
            <a:r>
              <a:rPr lang="en-US" altLang="zh-CN" kern="0" dirty="0">
                <a:solidFill>
                  <a:schemeClr val="bg1"/>
                </a:solidFill>
                <a:latin typeface="Georgia" panose="02040502050405020303" pitchFamily="18" charset="0"/>
              </a:rPr>
              <a:t>related to marsh </a:t>
            </a:r>
            <a:r>
              <a:rPr lang="en-US" altLang="zh-CN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boundary retreat</a:t>
            </a:r>
            <a:r>
              <a:rPr lang="en-US" altLang="zh-CN" kern="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38848" y="1924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47887" y="4165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" y="6524624"/>
            <a:ext cx="5691482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05179" y="6524624"/>
            <a:ext cx="1647729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23147" y="6524603"/>
            <a:ext cx="1554921" cy="333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Results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485728" y="6524621"/>
            <a:ext cx="1700236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Conclusions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46871" y="6524603"/>
            <a:ext cx="1568617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47468" y="28378"/>
            <a:ext cx="152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50675"/>
              </p:ext>
            </p:extLst>
          </p:nvPr>
        </p:nvGraphicFramePr>
        <p:xfrm>
          <a:off x="1896633" y="4163414"/>
          <a:ext cx="6109391" cy="229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Graph" r:id="rId11" imgW="6467269" imgH="2301986" progId="Origin95.Graph">
                  <p:embed/>
                </p:oleObj>
              </mc:Choice>
              <mc:Fallback>
                <p:oleObj name="Graph" r:id="rId11" imgW="6467269" imgH="2301986" progId="Origin95.Grap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469" t="7471" r="8395" b="12993"/>
                      <a:stretch>
                        <a:fillRect/>
                      </a:stretch>
                    </p:blipFill>
                    <p:spPr bwMode="auto">
                      <a:xfrm>
                        <a:off x="1896633" y="4163414"/>
                        <a:ext cx="6109391" cy="229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5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27" y="-1"/>
            <a:ext cx="6824179" cy="652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10800000" flipH="1">
            <a:off x="6761590" y="0"/>
            <a:ext cx="3818684" cy="65913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30196" y="58688"/>
            <a:ext cx="4470792" cy="2305697"/>
            <a:chOff x="293688" y="276225"/>
            <a:chExt cx="4470792" cy="230569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519140"/>
                </p:ext>
              </p:extLst>
            </p:nvPr>
          </p:nvGraphicFramePr>
          <p:xfrm>
            <a:off x="293688" y="276225"/>
            <a:ext cx="2576512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4" name="Graph" r:id="rId3" imgW="3312000" imgH="2879640" progId="Origin95.Graph">
                    <p:embed/>
                  </p:oleObj>
                </mc:Choice>
                <mc:Fallback>
                  <p:oleObj name="Graph" r:id="rId3" imgW="3312000" imgH="2879640" progId="Origin95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 l="8415" t="9294" r="12927" b="10655"/>
                        <a:stretch>
                          <a:fillRect/>
                        </a:stretch>
                      </p:blipFill>
                      <p:spPr bwMode="auto">
                        <a:xfrm>
                          <a:off x="293688" y="276225"/>
                          <a:ext cx="2576512" cy="2286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7636561"/>
                </p:ext>
              </p:extLst>
            </p:nvPr>
          </p:nvGraphicFramePr>
          <p:xfrm>
            <a:off x="2565793" y="295922"/>
            <a:ext cx="2198687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" name="Graph" r:id="rId5" imgW="2879640" imgH="2879640" progId="Origin95.Graph">
                    <p:embed/>
                  </p:oleObj>
                </mc:Choice>
                <mc:Fallback>
                  <p:oleObj name="Graph" r:id="rId5" imgW="2879640" imgH="2879640" progId="Origin95.Grap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l="8502" t="8841" r="12320" b="9975"/>
                        <a:stretch>
                          <a:fillRect/>
                        </a:stretch>
                      </p:blipFill>
                      <p:spPr bwMode="auto">
                        <a:xfrm>
                          <a:off x="2565793" y="295922"/>
                          <a:ext cx="2198687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92451" y="88851"/>
            <a:ext cx="4515395" cy="2318191"/>
            <a:chOff x="4892451" y="88851"/>
            <a:chExt cx="4515395" cy="2318191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885281"/>
                </p:ext>
              </p:extLst>
            </p:nvPr>
          </p:nvGraphicFramePr>
          <p:xfrm>
            <a:off x="4892451" y="88851"/>
            <a:ext cx="2598737" cy="228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6" name="Graph" r:id="rId7" imgW="3312000" imgH="2879640" progId="Origin95.Graph">
                    <p:embed/>
                  </p:oleObj>
                </mc:Choice>
                <mc:Fallback>
                  <p:oleObj name="Graph" r:id="rId7" imgW="3312000" imgH="2879640" progId="Origin95.Graph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 l="7462" t="8728" r="11887" b="10315"/>
                        <a:stretch>
                          <a:fillRect/>
                        </a:stretch>
                      </p:blipFill>
                      <p:spPr bwMode="auto">
                        <a:xfrm>
                          <a:off x="4892451" y="88851"/>
                          <a:ext cx="2598737" cy="2284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124315"/>
                </p:ext>
              </p:extLst>
            </p:nvPr>
          </p:nvGraphicFramePr>
          <p:xfrm>
            <a:off x="7106215" y="121042"/>
            <a:ext cx="2301631" cy="228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" name="Graph" r:id="rId9" imgW="2879640" imgH="2879640" progId="Origin95.Graph">
                    <p:embed/>
                  </p:oleObj>
                </mc:Choice>
                <mc:Fallback>
                  <p:oleObj name="Graph" r:id="rId9" imgW="2879640" imgH="2879640" progId="Origin95.Graph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 l="7114" t="9294" r="10150" b="9068"/>
                        <a:stretch>
                          <a:fillRect/>
                        </a:stretch>
                      </p:blipFill>
                      <p:spPr bwMode="auto">
                        <a:xfrm>
                          <a:off x="7106215" y="121042"/>
                          <a:ext cx="2301631" cy="228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130196" y="2344688"/>
            <a:ext cx="5248167" cy="2304000"/>
            <a:chOff x="130196" y="2646363"/>
            <a:chExt cx="5248167" cy="2304000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6863186"/>
                </p:ext>
              </p:extLst>
            </p:nvPr>
          </p:nvGraphicFramePr>
          <p:xfrm>
            <a:off x="130196" y="2646363"/>
            <a:ext cx="2908328" cy="23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" name="Graph" r:id="rId11" imgW="3600000" imgH="2879640" progId="Origin95.Graph">
                    <p:embed/>
                  </p:oleObj>
                </mc:Choice>
                <mc:Fallback>
                  <p:oleObj name="Graph" r:id="rId11" imgW="3600000" imgH="2879640" progId="Origin95.Graph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 l="9274" t="8757" r="9917" b="11037"/>
                        <a:stretch>
                          <a:fillRect/>
                        </a:stretch>
                      </p:blipFill>
                      <p:spPr bwMode="auto">
                        <a:xfrm>
                          <a:off x="130196" y="2646363"/>
                          <a:ext cx="2908328" cy="230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562276"/>
                </p:ext>
              </p:extLst>
            </p:nvPr>
          </p:nvGraphicFramePr>
          <p:xfrm>
            <a:off x="2536246" y="2646363"/>
            <a:ext cx="2842117" cy="23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9" name="Graph" r:id="rId13" imgW="3600000" imgH="2879640" progId="Origin95.Graph">
                    <p:embed/>
                  </p:oleObj>
                </mc:Choice>
                <mc:Fallback>
                  <p:oleObj name="Graph" r:id="rId13" imgW="3600000" imgH="2879640" progId="Origin95.Graph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 l="8447" t="9117" r="12488" b="11037"/>
                        <a:stretch>
                          <a:fillRect/>
                        </a:stretch>
                      </p:blipFill>
                      <p:spPr bwMode="auto">
                        <a:xfrm>
                          <a:off x="2536246" y="2646363"/>
                          <a:ext cx="2842117" cy="230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55007"/>
              </p:ext>
            </p:extLst>
          </p:nvPr>
        </p:nvGraphicFramePr>
        <p:xfrm>
          <a:off x="179876" y="4832311"/>
          <a:ext cx="5717296" cy="1490853"/>
        </p:xfrm>
        <a:graphic>
          <a:graphicData uri="http://schemas.openxmlformats.org/drawingml/2006/table">
            <a:tbl>
              <a:tblPr firstRow="1" firstCol="1" bandRow="1"/>
              <a:tblGrid>
                <a:gridCol w="824341">
                  <a:extLst>
                    <a:ext uri="{9D8B030D-6E8A-4147-A177-3AD203B41FA5}">
                      <a16:colId xmlns:a16="http://schemas.microsoft.com/office/drawing/2014/main" val="2820430918"/>
                    </a:ext>
                  </a:extLst>
                </a:gridCol>
                <a:gridCol w="824341">
                  <a:extLst>
                    <a:ext uri="{9D8B030D-6E8A-4147-A177-3AD203B41FA5}">
                      <a16:colId xmlns:a16="http://schemas.microsoft.com/office/drawing/2014/main" val="3013016539"/>
                    </a:ext>
                  </a:extLst>
                </a:gridCol>
                <a:gridCol w="1295099">
                  <a:extLst>
                    <a:ext uri="{9D8B030D-6E8A-4147-A177-3AD203B41FA5}">
                      <a16:colId xmlns:a16="http://schemas.microsoft.com/office/drawing/2014/main" val="3633126920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86713500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1817822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3751050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482545546"/>
                    </a:ext>
                  </a:extLst>
                </a:gridCol>
                <a:gridCol w="439890">
                  <a:extLst>
                    <a:ext uri="{9D8B030D-6E8A-4147-A177-3AD203B41FA5}">
                      <a16:colId xmlns:a16="http://schemas.microsoft.com/office/drawing/2014/main" val="3113676713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SLR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(mm/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Vegetation migration rate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mm/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614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93294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00-13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0162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13-18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719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00-18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800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00-18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249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 III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00-18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6856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0039" r="51359" b="50111"/>
          <a:stretch/>
        </p:blipFill>
        <p:spPr>
          <a:xfrm>
            <a:off x="11082492" y="31553"/>
            <a:ext cx="1081513" cy="900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33400" y="752475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21191" y="777056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06708" y="777056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64588" y="777056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2542" y="3058013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46555" y="3063056"/>
            <a:ext cx="238125" cy="1592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817961" y="2441466"/>
            <a:ext cx="2059999" cy="2366066"/>
            <a:chOff x="5817961" y="2441466"/>
            <a:chExt cx="2059999" cy="2366066"/>
          </a:xfrm>
        </p:grpSpPr>
        <p:sp>
          <p:nvSpPr>
            <p:cNvPr id="37" name="Rectangle 36"/>
            <p:cNvSpPr/>
            <p:nvPr/>
          </p:nvSpPr>
          <p:spPr>
            <a:xfrm>
              <a:off x="5817961" y="2441466"/>
              <a:ext cx="1975994" cy="23660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44590" y="2499207"/>
              <a:ext cx="20333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can find the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appearance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Salicornia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the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dieback of Spartina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!! This can be attributed to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heatwave event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(Strain et al., 2017).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865928" y="2717941"/>
            <a:ext cx="3274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Different </a:t>
            </a:r>
            <a:r>
              <a:rPr lang="en-US" altLang="zh-CN" kern="0" dirty="0">
                <a:solidFill>
                  <a:schemeClr val="bg1"/>
                </a:solidFill>
                <a:latin typeface="Georgia" panose="02040502050405020303" pitchFamily="18" charset="0"/>
              </a:rPr>
              <a:t>halophytic vegetation species </a:t>
            </a:r>
            <a:r>
              <a:rPr lang="en-US" altLang="zh-CN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occupy their preferable elevations and can be  characterized by their </a:t>
            </a:r>
            <a:r>
              <a:rPr lang="en-US" altLang="zh-CN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ecological niches</a:t>
            </a:r>
            <a:r>
              <a:rPr lang="en-US" altLang="zh-CN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altLang="zh-CN" kern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57774" y="4142953"/>
            <a:ext cx="4082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vegetation species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soil elevation did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change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observed 19 years.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70932" y="2653790"/>
            <a:ext cx="1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9096" y="4087591"/>
            <a:ext cx="22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3650" y="5066283"/>
            <a:ext cx="4379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Vegetation migration rates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species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1190" y="5045722"/>
            <a:ext cx="22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" y="6524624"/>
            <a:ext cx="5691482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05179" y="6524624"/>
            <a:ext cx="1647729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23147" y="6524603"/>
            <a:ext cx="1554921" cy="333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Results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485728" y="6524621"/>
            <a:ext cx="1700236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Conclusions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46871" y="6524603"/>
            <a:ext cx="1568617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1"/>
          <p:cNvSpPr/>
          <p:nvPr/>
        </p:nvSpPr>
        <p:spPr>
          <a:xfrm>
            <a:off x="150706" y="338678"/>
            <a:ext cx="1040476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San </a:t>
            </a:r>
            <a:r>
              <a:rPr lang="en-US" altLang="zh-CN" sz="2400" kern="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Felice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 marsh </a:t>
            </a:r>
            <a:r>
              <a:rPr lang="en-US" altLang="zh-CN" sz="2400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lost elevation</a:t>
            </a:r>
            <a:r>
              <a:rPr lang="en-US" altLang="zh-CN" sz="2400" kern="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relative to MSL between 2000 and 2019: on average, salt marsh accretion rates </a:t>
            </a:r>
            <a:r>
              <a:rPr lang="en-US" altLang="zh-CN" sz="2400" kern="0" dirty="0">
                <a:solidFill>
                  <a:schemeClr val="bg1"/>
                </a:solidFill>
                <a:latin typeface="Georgia" panose="02040502050405020303" pitchFamily="18" charset="0"/>
              </a:rPr>
              <a:t>in different parts are lower than the rate of sea level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rise.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Different </a:t>
            </a:r>
            <a:r>
              <a:rPr lang="en-US" altLang="zh-CN" sz="2400" kern="0" dirty="0">
                <a:solidFill>
                  <a:schemeClr val="bg1"/>
                </a:solidFill>
                <a:latin typeface="Georgia" panose="02040502050405020303" pitchFamily="18" charset="0"/>
              </a:rPr>
              <a:t>halophytic vegetation species are characterized by different </a:t>
            </a:r>
            <a:r>
              <a:rPr lang="en-US" altLang="zh-CN" sz="2400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ecological niches</a:t>
            </a:r>
            <a:r>
              <a:rPr lang="en-US" altLang="zh-CN" sz="2400" kern="0" dirty="0">
                <a:solidFill>
                  <a:schemeClr val="bg1"/>
                </a:solidFill>
                <a:latin typeface="Georgia" panose="02040502050405020303" pitchFamily="18" charset="0"/>
              </a:rPr>
              <a:t> that slightly changed in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time.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en-US" altLang="zh-CN" sz="2400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400" b="1" kern="0" dirty="0">
                <a:solidFill>
                  <a:srgbClr val="FF0000"/>
                </a:solidFill>
                <a:latin typeface="Georgia" panose="02040502050405020303" pitchFamily="18" charset="0"/>
              </a:rPr>
              <a:t>sequence of vegetation species</a:t>
            </a:r>
            <a:r>
              <a:rPr lang="en-US" altLang="zh-CN" sz="2400" kern="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400" kern="0" dirty="0">
                <a:solidFill>
                  <a:schemeClr val="bg1"/>
                </a:solidFill>
                <a:latin typeface="Georgia" panose="02040502050405020303" pitchFamily="18" charset="0"/>
              </a:rPr>
              <a:t>with increasing soil elevation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did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not change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during </a:t>
            </a:r>
            <a:r>
              <a:rPr lang="en-US" altLang="zh-CN" sz="2400" kern="0" dirty="0">
                <a:solidFill>
                  <a:schemeClr val="bg1"/>
                </a:solidFill>
                <a:latin typeface="Georgia" panose="02040502050405020303" pitchFamily="18" charset="0"/>
              </a:rPr>
              <a:t>the observed 19 </a:t>
            </a: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years.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altLang="zh-CN" sz="2400" kern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Vegetation 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migration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rates can be characterized as a </a:t>
            </a:r>
            <a:r>
              <a:rPr lang="en-US" altLang="zh-CN" sz="24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species-specific characteristic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. Boundary species like </a:t>
            </a:r>
            <a:r>
              <a:rPr lang="en-US" altLang="zh-CN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Juncus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Inula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are 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most sensitive to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sea 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level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changes, </a:t>
            </a:r>
            <a:r>
              <a:rPr lang="en-US" altLang="zh-CN" sz="2400" i="1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Limonium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2400" i="1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Spartina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are less sensitive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to changes while </a:t>
            </a:r>
            <a:r>
              <a:rPr lang="en-US" altLang="zh-CN" sz="2400" i="1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Sarcocornia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 was characterized by delayed migration rates in response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to sea </a:t>
            </a:r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level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changes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altLang="zh-CN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dieback of Spartina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and </a:t>
            </a:r>
            <a:r>
              <a:rPr lang="en-US" altLang="zh-CN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invasion of Salicornia </a:t>
            </a:r>
            <a:r>
              <a:rPr lang="en-US" altLang="zh-CN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are also observed in present study.</a:t>
            </a:r>
            <a:endParaRPr lang="zh-CN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0039" r="51359" b="50111"/>
          <a:stretch/>
        </p:blipFill>
        <p:spPr>
          <a:xfrm>
            <a:off x="11082492" y="31553"/>
            <a:ext cx="1081513" cy="90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524624"/>
            <a:ext cx="5691482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Z. Yang - Analyses of Salt marsh </a:t>
            </a:r>
            <a:r>
              <a:rPr lang="en-US" altLang="zh-CN" sz="1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Biogeomorphic</a:t>
            </a:r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Response to Sea Level Rise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5179" y="6524624"/>
            <a:ext cx="1647729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23147" y="6524603"/>
            <a:ext cx="1554921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Results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85728" y="6524621"/>
            <a:ext cx="1700236" cy="333375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Conclusions</a:t>
            </a:r>
            <a:endParaRPr lang="en-US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6871" y="6524603"/>
            <a:ext cx="1568617" cy="33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Methods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671</Words>
  <Application>Microsoft Office PowerPoint</Application>
  <PresentationFormat>Widescreen</PresentationFormat>
  <Paragraphs>165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DengXian</vt:lpstr>
      <vt:lpstr>DengXian</vt:lpstr>
      <vt:lpstr>SimSun</vt:lpstr>
      <vt:lpstr>Arial</vt:lpstr>
      <vt:lpstr>Calibri</vt:lpstr>
      <vt:lpstr>Calibri Light</vt:lpstr>
      <vt:lpstr>Comic Sans MS</vt:lpstr>
      <vt:lpstr>Georgia</vt:lpstr>
      <vt:lpstr>Times New Roman</vt:lpstr>
      <vt:lpstr>Office Theme</vt:lpstr>
      <vt:lpstr>Unicode Origin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智成 杨</dc:creator>
  <cp:lastModifiedBy>智成 杨</cp:lastModifiedBy>
  <cp:revision>44</cp:revision>
  <dcterms:created xsi:type="dcterms:W3CDTF">2020-04-24T19:05:04Z</dcterms:created>
  <dcterms:modified xsi:type="dcterms:W3CDTF">2020-04-24T23:06:11Z</dcterms:modified>
</cp:coreProperties>
</file>