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9" r:id="rId9"/>
    <p:sldId id="263" r:id="rId10"/>
    <p:sldId id="265" r:id="rId11"/>
    <p:sldId id="268" r:id="rId12"/>
    <p:sldId id="272" r:id="rId13"/>
    <p:sldId id="266" r:id="rId14"/>
    <p:sldId id="267" r:id="rId15"/>
    <p:sldId id="274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C5F"/>
    <a:srgbClr val="0F7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282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59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32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695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94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664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77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51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613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870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40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21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71F63-A341-400B-8F4C-1C109B2CC0EB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CC978-01D7-4645-BB55-825BA3858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72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347870"/>
            <a:ext cx="10684565" cy="170886"/>
          </a:xfrm>
          <a:prstGeom prst="rect">
            <a:avLst/>
          </a:prstGeom>
          <a:solidFill>
            <a:srgbClr val="0F7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-1" y="6363587"/>
            <a:ext cx="12191999" cy="9406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-1" y="583914"/>
            <a:ext cx="12192000" cy="62906"/>
          </a:xfrm>
          <a:prstGeom prst="rect">
            <a:avLst/>
          </a:prstGeom>
          <a:solidFill>
            <a:srgbClr val="0F7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336072" y="96343"/>
            <a:ext cx="3159152" cy="805070"/>
            <a:chOff x="1103242" y="2743522"/>
            <a:chExt cx="3975653" cy="1013145"/>
          </a:xfrm>
        </p:grpSpPr>
        <p:sp>
          <p:nvSpPr>
            <p:cNvPr id="8" name="직사각형 7"/>
            <p:cNvSpPr/>
            <p:nvPr/>
          </p:nvSpPr>
          <p:spPr>
            <a:xfrm>
              <a:off x="1103242" y="2743522"/>
              <a:ext cx="3975653" cy="1013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85" r="4824" b="34576"/>
            <a:stretch/>
          </p:blipFill>
          <p:spPr>
            <a:xfrm>
              <a:off x="1103242" y="2743522"/>
              <a:ext cx="3975653" cy="1013145"/>
            </a:xfrm>
            <a:prstGeom prst="rect">
              <a:avLst/>
            </a:prstGeom>
          </p:spPr>
        </p:pic>
      </p:grpSp>
      <p:pic>
        <p:nvPicPr>
          <p:cNvPr id="10" name="그림 9" descr="symbol_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82922" y="6071902"/>
            <a:ext cx="746781" cy="691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151" y="1546599"/>
            <a:ext cx="10515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Cloud, radiation, and surface heat flux simulations using Polar WRF with 3DVAR</a:t>
            </a:r>
            <a:endParaRPr lang="ko-KR" altLang="en-US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387840" y="6458752"/>
            <a:ext cx="14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 May 2020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0208" y="3760255"/>
            <a:ext cx="6891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Dae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-Hui Kim</a:t>
            </a:r>
            <a:r>
              <a:rPr lang="en-US" altLang="ko-K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Hyun Mee Kim</a:t>
            </a:r>
            <a:r>
              <a:rPr lang="en-US" altLang="ko-K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Jinkyu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Hong</a:t>
            </a:r>
            <a:r>
              <a:rPr lang="en-US" altLang="ko-K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151" y="5620672"/>
            <a:ext cx="1195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Atmospheric Predictability and Data Assimilation Lab., Department of Atmospheric Sciences, Yonsei University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151" y="6474141"/>
            <a:ext cx="4952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Contact:  khm@yonsei.ac.kr / kdhui@yonsei.ac.kr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80166" y="-41422"/>
            <a:ext cx="1026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D3043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01" y="6271"/>
            <a:ext cx="1464242" cy="512485"/>
          </a:xfrm>
          <a:prstGeom prst="rect">
            <a:avLst/>
          </a:prstGeom>
        </p:spPr>
      </p:pic>
      <p:pic>
        <p:nvPicPr>
          <p:cNvPr id="13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7" y="6218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3-2. Surface heat flux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 descr="D:\연구노트_APDAL\논문작업\4. pwrf_DASAN_flux_논문\20181012_dasan_flux_data\flux\figure_timeseries\case_201709_fluxtest_6traj_morr_v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69" y="1928605"/>
            <a:ext cx="9186205" cy="48928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0399" y="729028"/>
            <a:ext cx="2466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Time series (case 2)</a:t>
            </a:r>
          </a:p>
        </p:txBody>
      </p:sp>
      <p:sp>
        <p:nvSpPr>
          <p:cNvPr id="10" name="구름 9"/>
          <p:cNvSpPr/>
          <p:nvPr/>
        </p:nvSpPr>
        <p:spPr>
          <a:xfrm>
            <a:off x="497307" y="4002395"/>
            <a:ext cx="2347264" cy="485326"/>
          </a:xfrm>
          <a:prstGeom prst="cloud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464153" y="5192084"/>
            <a:ext cx="2293363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64153" y="5262107"/>
            <a:ext cx="2293363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463614" y="5328385"/>
            <a:ext cx="2293363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아래쪽 화살표 13"/>
          <p:cNvSpPr/>
          <p:nvPr/>
        </p:nvSpPr>
        <p:spPr>
          <a:xfrm rot="19800000">
            <a:off x="590804" y="3151951"/>
            <a:ext cx="353538" cy="91199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아래쪽 화살표 14"/>
          <p:cNvSpPr/>
          <p:nvPr/>
        </p:nvSpPr>
        <p:spPr>
          <a:xfrm rot="12577297">
            <a:off x="1188294" y="3536975"/>
            <a:ext cx="210312" cy="45959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103591" y="2608511"/>
            <a:ext cx="1355623" cy="40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Shortwave radiation</a:t>
            </a:r>
          </a:p>
        </p:txBody>
      </p:sp>
      <p:sp>
        <p:nvSpPr>
          <p:cNvPr id="17" name="아래쪽 화살표 16"/>
          <p:cNvSpPr/>
          <p:nvPr/>
        </p:nvSpPr>
        <p:spPr>
          <a:xfrm rot="19800000">
            <a:off x="1134807" y="4077954"/>
            <a:ext cx="200994" cy="107696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아래쪽 화살표 17"/>
          <p:cNvSpPr/>
          <p:nvPr/>
        </p:nvSpPr>
        <p:spPr>
          <a:xfrm rot="12923585">
            <a:off x="1693623" y="4438983"/>
            <a:ext cx="353538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아래쪽 화살표 18"/>
          <p:cNvSpPr/>
          <p:nvPr/>
        </p:nvSpPr>
        <p:spPr>
          <a:xfrm rot="12923585">
            <a:off x="2453532" y="3355703"/>
            <a:ext cx="194886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아래쪽 화살표 19"/>
          <p:cNvSpPr/>
          <p:nvPr/>
        </p:nvSpPr>
        <p:spPr>
          <a:xfrm rot="19495419">
            <a:off x="2241545" y="4476260"/>
            <a:ext cx="194886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내용 개체 틀 2"/>
          <p:cNvSpPr txBox="1">
            <a:spLocks/>
          </p:cNvSpPr>
          <p:nvPr/>
        </p:nvSpPr>
        <p:spPr>
          <a:xfrm>
            <a:off x="1814335" y="2899123"/>
            <a:ext cx="1099096" cy="40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Longwave radiation</a:t>
            </a:r>
          </a:p>
        </p:txBody>
      </p:sp>
      <p:sp>
        <p:nvSpPr>
          <p:cNvPr id="22" name="내용 개체 틀 2"/>
          <p:cNvSpPr txBox="1">
            <a:spLocks/>
          </p:cNvSpPr>
          <p:nvPr/>
        </p:nvSpPr>
        <p:spPr>
          <a:xfrm>
            <a:off x="51497" y="5538278"/>
            <a:ext cx="2468440" cy="7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LW radiation   </a:t>
            </a:r>
          </a:p>
          <a:p>
            <a:pPr marL="0" indent="0" algn="ctr">
              <a:buNone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SW radiation   </a:t>
            </a:r>
          </a:p>
          <a:p>
            <a:pPr marL="0" indent="0" algn="ctr">
              <a:buNone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구름 22"/>
          <p:cNvSpPr/>
          <p:nvPr/>
        </p:nvSpPr>
        <p:spPr>
          <a:xfrm>
            <a:off x="1148659" y="4109118"/>
            <a:ext cx="1047047" cy="44017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아래쪽 화살표 23"/>
          <p:cNvSpPr/>
          <p:nvPr/>
        </p:nvSpPr>
        <p:spPr>
          <a:xfrm>
            <a:off x="1979372" y="5563899"/>
            <a:ext cx="150838" cy="2714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아래쪽 화살표 24"/>
          <p:cNvSpPr/>
          <p:nvPr/>
        </p:nvSpPr>
        <p:spPr>
          <a:xfrm flipV="1">
            <a:off x="1979372" y="5902930"/>
            <a:ext cx="150838" cy="2865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75976" y="4494621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temp.</a:t>
            </a:r>
            <a:endParaRPr lang="ko-KR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아래쪽 화살표 26"/>
          <p:cNvSpPr/>
          <p:nvPr/>
        </p:nvSpPr>
        <p:spPr>
          <a:xfrm>
            <a:off x="755714" y="4775932"/>
            <a:ext cx="184324" cy="271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위쪽 화살표 27"/>
          <p:cNvSpPr/>
          <p:nvPr/>
        </p:nvSpPr>
        <p:spPr>
          <a:xfrm rot="10800000">
            <a:off x="3547522" y="4800959"/>
            <a:ext cx="198710" cy="347700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746232" y="4617627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Case 2</a:t>
            </a:r>
          </a:p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2017090618</a:t>
            </a:r>
            <a:endParaRPr lang="ko-KR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06714"/>
              </p:ext>
            </p:extLst>
          </p:nvPr>
        </p:nvGraphicFramePr>
        <p:xfrm>
          <a:off x="6677637" y="149000"/>
          <a:ext cx="5430275" cy="156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785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EXP1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EXP2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EXP3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EXP4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EXP5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6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Sensible heat flux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-62.01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-59.93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-59.58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-61.47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-58.97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5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77.52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75.29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75.00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76.10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74.23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66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Latent</a:t>
                      </a:r>
                      <a:r>
                        <a:rPr lang="en-US" altLang="ko-K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heat flux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10.22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10.22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10.42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8.74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39.26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35.68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36.20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36.77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35.63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직사각형 32"/>
          <p:cNvSpPr/>
          <p:nvPr/>
        </p:nvSpPr>
        <p:spPr>
          <a:xfrm>
            <a:off x="3553707" y="4617627"/>
            <a:ext cx="192526" cy="1892297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3553707" y="2102141"/>
            <a:ext cx="192526" cy="1892297"/>
          </a:xfrm>
          <a:prstGeom prst="rect">
            <a:avLst/>
          </a:prstGeom>
          <a:solidFill>
            <a:srgbClr val="FFFF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내용 개체 틀 2"/>
          <p:cNvSpPr txBox="1">
            <a:spLocks/>
          </p:cNvSpPr>
          <p:nvPr/>
        </p:nvSpPr>
        <p:spPr>
          <a:xfrm>
            <a:off x="84890" y="1880192"/>
            <a:ext cx="3100805" cy="71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Underestimation of the low level cloud </a:t>
            </a:r>
          </a:p>
        </p:txBody>
      </p:sp>
      <p:pic>
        <p:nvPicPr>
          <p:cNvPr id="2" name="s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29" y="6146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3490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3-2. Surface heat flux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 descr="D:\연구노트_APDAL\논문작업\4. pwrf_DASAN_flux_논문\20181012_dasan_flux_data\cloud_fraction_qvapor_field\0906_18UTC\era5_total_2017090618_v3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6"/>
          <a:stretch/>
        </p:blipFill>
        <p:spPr bwMode="auto">
          <a:xfrm>
            <a:off x="355117" y="1720746"/>
            <a:ext cx="6512656" cy="50182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내용 개체 틀 2"/>
          <p:cNvSpPr txBox="1">
            <a:spLocks/>
          </p:cNvSpPr>
          <p:nvPr/>
        </p:nvSpPr>
        <p:spPr>
          <a:xfrm>
            <a:off x="310513" y="1267851"/>
            <a:ext cx="5204985" cy="3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Cloud liquid water path (20170906  18 UTC)</a:t>
            </a: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7277098" y="466312"/>
            <a:ext cx="4312397" cy="3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ERA5 reanalysis (20170906  18 UTC)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7277098" y="3507563"/>
            <a:ext cx="4914902" cy="3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SNPP true color image (20170906  10 UTC)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396" y="867042"/>
            <a:ext cx="3249571" cy="257168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937" y="3913449"/>
            <a:ext cx="2644789" cy="2703824"/>
          </a:xfrm>
          <a:prstGeom prst="rect">
            <a:avLst/>
          </a:prstGeom>
        </p:spPr>
      </p:pic>
      <p:sp>
        <p:nvSpPr>
          <p:cNvPr id="11" name="왼쪽 화살표 10"/>
          <p:cNvSpPr/>
          <p:nvPr/>
        </p:nvSpPr>
        <p:spPr>
          <a:xfrm rot="2333016">
            <a:off x="9877867" y="2667878"/>
            <a:ext cx="854896" cy="642545"/>
          </a:xfrm>
          <a:prstGeom prst="lef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0844901" y="3003103"/>
            <a:ext cx="1079534" cy="491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8633987" y="4351458"/>
            <a:ext cx="1766687" cy="178805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2184774" y="2488594"/>
            <a:ext cx="938676" cy="98284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2228930" y="2779669"/>
            <a:ext cx="1132034" cy="455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1</a:t>
            </a: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639490" y="2094972"/>
            <a:ext cx="483308" cy="1483397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내용 개체 틀 2"/>
          <p:cNvSpPr txBox="1">
            <a:spLocks/>
          </p:cNvSpPr>
          <p:nvPr/>
        </p:nvSpPr>
        <p:spPr>
          <a:xfrm>
            <a:off x="1049216" y="1851469"/>
            <a:ext cx="1119675" cy="455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0399" y="729028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Cloud simulation (case 2)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7195930" y="278296"/>
            <a:ext cx="4671392" cy="6470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8872589" y="120273"/>
            <a:ext cx="1113183" cy="307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True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2" name="이등변 삼각형 21"/>
          <p:cNvSpPr/>
          <p:nvPr/>
        </p:nvSpPr>
        <p:spPr>
          <a:xfrm rot="5400000">
            <a:off x="390440" y="1333331"/>
            <a:ext cx="222258" cy="191602"/>
          </a:xfrm>
          <a:prstGeom prst="triangle">
            <a:avLst/>
          </a:prstGeom>
          <a:solidFill>
            <a:srgbClr val="0F71BB"/>
          </a:solidFill>
          <a:ln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이등변 삼각형 22"/>
          <p:cNvSpPr/>
          <p:nvPr/>
        </p:nvSpPr>
        <p:spPr>
          <a:xfrm rot="5400000">
            <a:off x="7330918" y="547692"/>
            <a:ext cx="222258" cy="191602"/>
          </a:xfrm>
          <a:prstGeom prst="triangle">
            <a:avLst/>
          </a:prstGeom>
          <a:solidFill>
            <a:srgbClr val="0F71BB"/>
          </a:solidFill>
          <a:ln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이등변 삼각형 23"/>
          <p:cNvSpPr/>
          <p:nvPr/>
        </p:nvSpPr>
        <p:spPr>
          <a:xfrm rot="5400000">
            <a:off x="7330918" y="3568853"/>
            <a:ext cx="222258" cy="191602"/>
          </a:xfrm>
          <a:prstGeom prst="triangle">
            <a:avLst/>
          </a:prstGeom>
          <a:solidFill>
            <a:srgbClr val="0F71BB"/>
          </a:solidFill>
          <a:ln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s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25" y="6190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3490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3-2. Surface heat flux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8" y="896442"/>
            <a:ext cx="8841211" cy="584547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752093" y="1174642"/>
            <a:ext cx="835662" cy="1076756"/>
          </a:xfrm>
          <a:prstGeom prst="rect">
            <a:avLst/>
          </a:prstGeom>
          <a:noFill/>
          <a:ln w="28575">
            <a:solidFill>
              <a:srgbClr val="1F2C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6773917" y="1174642"/>
            <a:ext cx="835662" cy="1076756"/>
          </a:xfrm>
          <a:prstGeom prst="rect">
            <a:avLst/>
          </a:prstGeom>
          <a:noFill/>
          <a:ln w="28575">
            <a:solidFill>
              <a:srgbClr val="1F2C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795741" y="1174642"/>
            <a:ext cx="835662" cy="1076756"/>
          </a:xfrm>
          <a:prstGeom prst="rect">
            <a:avLst/>
          </a:prstGeom>
          <a:noFill/>
          <a:ln w="28575">
            <a:solidFill>
              <a:srgbClr val="1F2C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752093" y="3118859"/>
            <a:ext cx="835662" cy="792088"/>
          </a:xfrm>
          <a:prstGeom prst="rect">
            <a:avLst/>
          </a:prstGeom>
          <a:noFill/>
          <a:ln w="28575">
            <a:solidFill>
              <a:srgbClr val="1F2C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6773917" y="3118859"/>
            <a:ext cx="835662" cy="792088"/>
          </a:xfrm>
          <a:prstGeom prst="rect">
            <a:avLst/>
          </a:prstGeom>
          <a:noFill/>
          <a:ln w="28575">
            <a:solidFill>
              <a:srgbClr val="1F2C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795741" y="3118859"/>
            <a:ext cx="835662" cy="792088"/>
          </a:xfrm>
          <a:prstGeom prst="rect">
            <a:avLst/>
          </a:prstGeom>
          <a:noFill/>
          <a:ln w="28575">
            <a:solidFill>
              <a:srgbClr val="1F2C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30399" y="729028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Flux field (case 2)</a:t>
            </a:r>
          </a:p>
        </p:txBody>
      </p:sp>
      <p:sp>
        <p:nvSpPr>
          <p:cNvPr id="16" name="구름 15"/>
          <p:cNvSpPr/>
          <p:nvPr/>
        </p:nvSpPr>
        <p:spPr>
          <a:xfrm>
            <a:off x="477197" y="2571965"/>
            <a:ext cx="2347264" cy="485326"/>
          </a:xfrm>
          <a:prstGeom prst="cloud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>
            <a:off x="444043" y="3761654"/>
            <a:ext cx="2293363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44043" y="3831677"/>
            <a:ext cx="2293363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443504" y="3897955"/>
            <a:ext cx="2293363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아래쪽 화살표 19"/>
          <p:cNvSpPr/>
          <p:nvPr/>
        </p:nvSpPr>
        <p:spPr>
          <a:xfrm rot="19800000">
            <a:off x="570694" y="1721521"/>
            <a:ext cx="353538" cy="91199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 rot="12577297">
            <a:off x="1168184" y="2106545"/>
            <a:ext cx="210312" cy="45959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내용 개체 틀 2"/>
          <p:cNvSpPr txBox="1">
            <a:spLocks/>
          </p:cNvSpPr>
          <p:nvPr/>
        </p:nvSpPr>
        <p:spPr>
          <a:xfrm>
            <a:off x="240213" y="1268316"/>
            <a:ext cx="1302926" cy="40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Shortwave radiation</a:t>
            </a:r>
          </a:p>
        </p:txBody>
      </p:sp>
      <p:sp>
        <p:nvSpPr>
          <p:cNvPr id="23" name="아래쪽 화살표 22"/>
          <p:cNvSpPr/>
          <p:nvPr/>
        </p:nvSpPr>
        <p:spPr>
          <a:xfrm rot="19800000">
            <a:off x="1114697" y="2647524"/>
            <a:ext cx="200994" cy="107696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아래쪽 화살표 23"/>
          <p:cNvSpPr/>
          <p:nvPr/>
        </p:nvSpPr>
        <p:spPr>
          <a:xfrm rot="12923585">
            <a:off x="1673513" y="3008553"/>
            <a:ext cx="353538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아래쪽 화살표 24"/>
          <p:cNvSpPr/>
          <p:nvPr/>
        </p:nvSpPr>
        <p:spPr>
          <a:xfrm rot="12923585">
            <a:off x="2376778" y="1957643"/>
            <a:ext cx="194886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아래쪽 화살표 25"/>
          <p:cNvSpPr/>
          <p:nvPr/>
        </p:nvSpPr>
        <p:spPr>
          <a:xfrm rot="19495419">
            <a:off x="2221435" y="3045830"/>
            <a:ext cx="194886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내용 개체 틀 2"/>
          <p:cNvSpPr txBox="1">
            <a:spLocks/>
          </p:cNvSpPr>
          <p:nvPr/>
        </p:nvSpPr>
        <p:spPr>
          <a:xfrm>
            <a:off x="1879452" y="1495468"/>
            <a:ext cx="1099096" cy="40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Longwave radiation</a:t>
            </a:r>
          </a:p>
        </p:txBody>
      </p:sp>
      <p:sp>
        <p:nvSpPr>
          <p:cNvPr id="28" name="내용 개체 틀 2"/>
          <p:cNvSpPr txBox="1">
            <a:spLocks/>
          </p:cNvSpPr>
          <p:nvPr/>
        </p:nvSpPr>
        <p:spPr>
          <a:xfrm>
            <a:off x="668420" y="4107848"/>
            <a:ext cx="1631382" cy="7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LW radiation   </a:t>
            </a:r>
          </a:p>
          <a:p>
            <a:pPr marL="0" indent="0" algn="ctr">
              <a:buNone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SW radiation   </a:t>
            </a:r>
          </a:p>
          <a:p>
            <a:pPr marL="0" indent="0" algn="ctr">
              <a:buNone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구름 28"/>
          <p:cNvSpPr/>
          <p:nvPr/>
        </p:nvSpPr>
        <p:spPr>
          <a:xfrm>
            <a:off x="1128549" y="2678688"/>
            <a:ext cx="1047047" cy="44017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아래쪽 화살표 29"/>
          <p:cNvSpPr/>
          <p:nvPr/>
        </p:nvSpPr>
        <p:spPr>
          <a:xfrm>
            <a:off x="2181862" y="4133469"/>
            <a:ext cx="99688" cy="2714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아래쪽 화살표 30"/>
          <p:cNvSpPr/>
          <p:nvPr/>
        </p:nvSpPr>
        <p:spPr>
          <a:xfrm flipV="1">
            <a:off x="2181862" y="4472499"/>
            <a:ext cx="99688" cy="2865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내용 개체 틀 2"/>
          <p:cNvSpPr txBox="1">
            <a:spLocks/>
          </p:cNvSpPr>
          <p:nvPr/>
        </p:nvSpPr>
        <p:spPr>
          <a:xfrm>
            <a:off x="477197" y="4997001"/>
            <a:ext cx="3256589" cy="588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                Land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124" y="5405806"/>
            <a:ext cx="1150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Albedo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123" y="6157490"/>
            <a:ext cx="159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350" y="5777220"/>
            <a:ext cx="159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content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52751" y="5405806"/>
            <a:ext cx="1150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Albedo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52750" y="6157490"/>
            <a:ext cx="159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54977" y="5777220"/>
            <a:ext cx="159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content</a:t>
            </a:r>
          </a:p>
        </p:txBody>
      </p:sp>
      <p:sp>
        <p:nvSpPr>
          <p:cNvPr id="39" name="아래쪽 화살표 38"/>
          <p:cNvSpPr/>
          <p:nvPr/>
        </p:nvSpPr>
        <p:spPr>
          <a:xfrm>
            <a:off x="1248005" y="5442360"/>
            <a:ext cx="221134" cy="2190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아래쪽 화살표 39"/>
          <p:cNvSpPr/>
          <p:nvPr/>
        </p:nvSpPr>
        <p:spPr>
          <a:xfrm flipV="1">
            <a:off x="2829265" y="5433847"/>
            <a:ext cx="221134" cy="2312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아래쪽 화살표 40"/>
          <p:cNvSpPr/>
          <p:nvPr/>
        </p:nvSpPr>
        <p:spPr>
          <a:xfrm>
            <a:off x="2828386" y="6236742"/>
            <a:ext cx="221134" cy="2190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아래쪽 화살표 41"/>
          <p:cNvSpPr/>
          <p:nvPr/>
        </p:nvSpPr>
        <p:spPr>
          <a:xfrm>
            <a:off x="2828386" y="5836990"/>
            <a:ext cx="221134" cy="2190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아래쪽 화살표 42"/>
          <p:cNvSpPr/>
          <p:nvPr/>
        </p:nvSpPr>
        <p:spPr>
          <a:xfrm flipV="1">
            <a:off x="1245483" y="5824741"/>
            <a:ext cx="221134" cy="2312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1302633" y="6288667"/>
            <a:ext cx="104285" cy="10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오른쪽 중괄호 44"/>
          <p:cNvSpPr/>
          <p:nvPr/>
        </p:nvSpPr>
        <p:spPr>
          <a:xfrm rot="16200000">
            <a:off x="1531847" y="4221049"/>
            <a:ext cx="159434" cy="139247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s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6" y="6179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" y="3286005"/>
            <a:ext cx="10692116" cy="3545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765" y="120273"/>
            <a:ext cx="428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3-3. Near surface variables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99" y="729028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Error statistics</a:t>
            </a: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409336" y="1268255"/>
            <a:ext cx="5186394" cy="1395873"/>
          </a:xfrm>
        </p:spPr>
        <p:txBody>
          <a:bodyPr>
            <a:noAutofit/>
          </a:bodyPr>
          <a:lstStyle/>
          <a:p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negative bias of temperature is related to the underestimation of low level clouds.</a:t>
            </a:r>
          </a:p>
          <a:p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forecast error of the 10 m wind and 2 m temperature in the warm start was less than that in the cold start at most observation stations.</a:t>
            </a:r>
            <a:endParaRPr lang="ko-KR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위쪽 화살표 6"/>
          <p:cNvSpPr/>
          <p:nvPr/>
        </p:nvSpPr>
        <p:spPr>
          <a:xfrm rot="10800000">
            <a:off x="10273042" y="4538705"/>
            <a:ext cx="203526" cy="353473"/>
          </a:xfrm>
          <a:prstGeom prst="upArrow">
            <a:avLst/>
          </a:prstGeom>
          <a:noFill/>
          <a:ln w="38100"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위쪽 화살표 10"/>
          <p:cNvSpPr/>
          <p:nvPr/>
        </p:nvSpPr>
        <p:spPr>
          <a:xfrm>
            <a:off x="6185452" y="3791832"/>
            <a:ext cx="203526" cy="353473"/>
          </a:xfrm>
          <a:prstGeom prst="upArrow">
            <a:avLst/>
          </a:prstGeom>
          <a:noFill/>
          <a:ln w="38100"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위쪽 화살표 11"/>
          <p:cNvSpPr/>
          <p:nvPr/>
        </p:nvSpPr>
        <p:spPr>
          <a:xfrm rot="10800000">
            <a:off x="3479249" y="5034762"/>
            <a:ext cx="186104" cy="323215"/>
          </a:xfrm>
          <a:prstGeom prst="upArrow">
            <a:avLst/>
          </a:prstGeom>
          <a:noFill/>
          <a:ln w="38100"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위쪽 화살표 12"/>
          <p:cNvSpPr/>
          <p:nvPr/>
        </p:nvSpPr>
        <p:spPr>
          <a:xfrm>
            <a:off x="3479250" y="5433946"/>
            <a:ext cx="186104" cy="323215"/>
          </a:xfrm>
          <a:prstGeom prst="upArrow">
            <a:avLst/>
          </a:prstGeom>
          <a:noFill/>
          <a:ln w="38100"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905888" y="2935127"/>
            <a:ext cx="2760518" cy="342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25–30 h forecast errors</a:t>
            </a:r>
          </a:p>
        </p:txBody>
      </p:sp>
      <p:sp>
        <p:nvSpPr>
          <p:cNvPr id="10" name="이등변 삼각형 9"/>
          <p:cNvSpPr/>
          <p:nvPr/>
        </p:nvSpPr>
        <p:spPr>
          <a:xfrm rot="5400000">
            <a:off x="693463" y="3000301"/>
            <a:ext cx="222258" cy="191602"/>
          </a:xfrm>
          <a:prstGeom prst="triangle">
            <a:avLst/>
          </a:prstGeom>
          <a:solidFill>
            <a:srgbClr val="0F71BB"/>
          </a:solidFill>
          <a:ln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77345"/>
              </p:ext>
            </p:extLst>
          </p:nvPr>
        </p:nvGraphicFramePr>
        <p:xfrm>
          <a:off x="5793053" y="985744"/>
          <a:ext cx="5836481" cy="1931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8912"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37"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EXP1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0.834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2.901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-1.233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1.814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-0.053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1.010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EXP3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0.752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2.853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-1.213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1.806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-0.141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1.048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EXP4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0.855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2.935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-1.249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1.849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-0.128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1.047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4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EXP5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025" marR="78025" marT="39013" marB="3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0.795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2.896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-1.272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1.846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-0.188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1.080 </a:t>
                      </a:r>
                    </a:p>
                  </a:txBody>
                  <a:tcPr marL="8128" marR="8128" marT="81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s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6" y="6179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Summary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내용 개체 틀 2"/>
          <p:cNvSpPr txBox="1">
            <a:spLocks/>
          </p:cNvSpPr>
          <p:nvPr/>
        </p:nvSpPr>
        <p:spPr>
          <a:xfrm>
            <a:off x="578388" y="974666"/>
            <a:ext cx="10985131" cy="5645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cloud microphysics schemes in the PWRF have limitations, the possibility of complementing cloud simulations by using data assimilation was evaluated. 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forecasts of both cold and warm start experiments underestimated the amount of arctic clouds in summer. When satellite radiance data (AMSU-A and MHS) were assimilated, the distribution and quantity of water vapor became more realistic, which results in the improvement in cloud liquid water forecasts.  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improved forecast accuracy of clouds contributes to the decrease of forecast errors for radiation and heat fluxes.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forecast error of the 10 m wind and 2 m temperature in the warm start was less than that in the cold start at most observation stations.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conclusion, the data assimilation, especially assimilating satellite radiance data, could help</a:t>
            </a:r>
            <a:r>
              <a:rPr lang="ko-K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overcome the limitations of underestimated arctic clouds caused by microphysics schemes in the PWRF.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76" y="6168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07813" y="3875296"/>
            <a:ext cx="5776374" cy="45719"/>
          </a:xfrm>
          <a:prstGeom prst="rect">
            <a:avLst/>
          </a:prstGeom>
          <a:solidFill>
            <a:srgbClr val="1F2C5F"/>
          </a:solidFill>
          <a:ln>
            <a:solidFill>
              <a:srgbClr val="1F2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85071" y="2574717"/>
            <a:ext cx="5221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1F2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2" name="s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29" y="6201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89450" y="100870"/>
            <a:ext cx="23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Contents</a:t>
            </a:r>
            <a:endParaRPr lang="ko-KR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060" y="735317"/>
            <a:ext cx="255871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</a:p>
          <a:p>
            <a:pPr>
              <a:lnSpc>
                <a:spcPct val="150000"/>
              </a:lnSpc>
            </a:pPr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Methodology</a:t>
            </a:r>
          </a:p>
          <a:p>
            <a:pPr>
              <a:lnSpc>
                <a:spcPct val="150000"/>
              </a:lnSpc>
            </a:pPr>
            <a:endParaRPr lang="en-US" altLang="ko-K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Results</a:t>
            </a:r>
          </a:p>
          <a:p>
            <a:pPr>
              <a:lnSpc>
                <a:spcPct val="150000"/>
              </a:lnSpc>
            </a:pPr>
            <a:endParaRPr lang="en-US" altLang="ko-K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Summary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64016" y="2079189"/>
            <a:ext cx="4222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2-1. Model and data assimilation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2-2. Experimental setting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2-3. Observations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64016" y="3953798"/>
            <a:ext cx="3498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3-1. Surface radiation flux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3-2. Surface heat flux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3-3. Near surface variables</a:t>
            </a:r>
          </a:p>
        </p:txBody>
      </p:sp>
      <p:sp>
        <p:nvSpPr>
          <p:cNvPr id="22" name="직사각형 21"/>
          <p:cNvSpPr/>
          <p:nvPr/>
        </p:nvSpPr>
        <p:spPr>
          <a:xfrm flipV="1">
            <a:off x="1053548" y="2033470"/>
            <a:ext cx="6818243" cy="45719"/>
          </a:xfrm>
          <a:prstGeom prst="rect">
            <a:avLst/>
          </a:prstGeom>
          <a:solidFill>
            <a:srgbClr val="0F7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flipV="1">
            <a:off x="1053547" y="3908079"/>
            <a:ext cx="6818243" cy="45719"/>
          </a:xfrm>
          <a:prstGeom prst="rect">
            <a:avLst/>
          </a:prstGeom>
          <a:solidFill>
            <a:srgbClr val="0F7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50" y="6167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4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2494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578389" y="989977"/>
            <a:ext cx="10855657" cy="5361125"/>
          </a:xfrm>
        </p:spPr>
        <p:txBody>
          <a:bodyPr>
            <a:no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 observation campaigns have been performed to understand interactions between factors affecting atmospheric conditions of the Arctic. Based on these background knowledge, the Polar Weather Research and Forecasting (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PWRF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model has been 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(Hines and Bromwich 2008). 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Arctic, the 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an important factor affecting surface energy balance. Despite the development of cloud microphysics schemes in the PWRF, clouds over the Arctic region still have 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the possibility of improving cloud simulations by using data assimilation (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observations and satellite radiance data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its effects on the enhancement of the forecast accuracy of surface energy fluxes and meteorological variables are evaluated around the Svalbard with the 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PWRF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and three-dimensional variational (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3DVAR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data assimilation system.</a:t>
            </a:r>
          </a:p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Performances of two microphysics schemes (</a:t>
            </a:r>
            <a:r>
              <a:rPr lang="en-US" altLang="ko-KR" sz="24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WSM5 and 2-moment Morrison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are compared and evaluated to generalize the effect of data assimilation. </a:t>
            </a:r>
          </a:p>
        </p:txBody>
      </p:sp>
      <p:pic>
        <p:nvPicPr>
          <p:cNvPr id="2" name="s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06" y="6101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2-1. Model and data assimilation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138288"/>
              </p:ext>
            </p:extLst>
          </p:nvPr>
        </p:nvGraphicFramePr>
        <p:xfrm>
          <a:off x="486191" y="1094395"/>
          <a:ext cx="6739557" cy="5539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7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 WRF</a:t>
                      </a:r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(v3.7.1)</a:t>
                      </a:r>
                    </a:p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WRFDA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(v3.8) 3DVAR</a:t>
                      </a:r>
                      <a:endParaRPr lang="en-US" altLang="ko-KR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– 19</a:t>
                      </a:r>
                      <a:r>
                        <a:rPr lang="en-US" altLang="ko-KR" sz="17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September 2017</a:t>
                      </a:r>
                      <a:endParaRPr lang="en-US" altLang="ko-KR" sz="17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 up: 5 days, 1</a:t>
                      </a:r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Sep.)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way nesting</a:t>
                      </a:r>
                    </a:p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(15, 5, and 1.67  km)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9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Initial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boundary condition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ERA5 (</a:t>
                      </a:r>
                      <a:r>
                        <a:rPr lang="en-US" altLang="ko-KR" sz="17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0.25°x0.25°)</a:t>
                      </a:r>
                      <a:endParaRPr lang="ko-KR" altLang="en-US" sz="17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29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Background Error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Covariance (BEC)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NMC method (for 1 month)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295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Parameterization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schemes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Cumulus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Grell-Devenyi</a:t>
                      </a:r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ensemble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295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Microphysics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WRF</a:t>
                      </a:r>
                      <a:r>
                        <a:rPr lang="en-US" altLang="ko-KR" sz="17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single-moment 5-class</a:t>
                      </a:r>
                    </a:p>
                    <a:p>
                      <a:pPr latinLnBrk="1"/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 </a:t>
                      </a:r>
                      <a:r>
                        <a:rPr lang="en-US" altLang="ko-KR" sz="17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Morrison 2-moment</a:t>
                      </a:r>
                      <a:endParaRPr lang="ko-KR" altLang="en-US" sz="17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295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Shortwave radiation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RRTMG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295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Longwave radiation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RRTMG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295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PBL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Mellor-Yamada-</a:t>
                      </a:r>
                      <a:r>
                        <a:rPr lang="en-US" altLang="ko-KR" sz="1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Janjic</a:t>
                      </a:r>
                      <a:r>
                        <a:rPr lang="en-US" altLang="ko-KR" sz="1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TKE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295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surface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Noah land surface model</a:t>
                      </a:r>
                      <a:endParaRPr lang="ko-KR" altLang="en-US" sz="1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0" y="3439974"/>
            <a:ext cx="3390563" cy="3338762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7585086" y="59578"/>
            <a:ext cx="3573498" cy="3441942"/>
            <a:chOff x="7585086" y="59578"/>
            <a:chExt cx="3573498" cy="3441942"/>
          </a:xfrm>
        </p:grpSpPr>
        <p:grpSp>
          <p:nvGrpSpPr>
            <p:cNvPr id="9" name="그룹 8"/>
            <p:cNvGrpSpPr/>
            <p:nvPr/>
          </p:nvGrpSpPr>
          <p:grpSpPr>
            <a:xfrm>
              <a:off x="7585086" y="59578"/>
              <a:ext cx="3573498" cy="3441942"/>
              <a:chOff x="7560809" y="243281"/>
              <a:chExt cx="3657298" cy="35226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7560809" y="243281"/>
                <a:ext cx="3657298" cy="3522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775"/>
              <a:stretch/>
            </p:blipFill>
            <p:spPr>
              <a:xfrm>
                <a:off x="7560809" y="243281"/>
                <a:ext cx="3657298" cy="3425325"/>
              </a:xfrm>
              <a:prstGeom prst="rect">
                <a:avLst/>
              </a:prstGeom>
            </p:spPr>
          </p:pic>
        </p:grpSp>
        <p:sp>
          <p:nvSpPr>
            <p:cNvPr id="13" name="직사각형 12"/>
            <p:cNvSpPr/>
            <p:nvPr/>
          </p:nvSpPr>
          <p:spPr>
            <a:xfrm>
              <a:off x="7590329" y="129473"/>
              <a:ext cx="501706" cy="525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9332574" y="1883374"/>
            <a:ext cx="476768" cy="5787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9375344" y="2102386"/>
            <a:ext cx="302352" cy="27078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30" y="3439974"/>
            <a:ext cx="3390563" cy="3338762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8358949" y="4705079"/>
            <a:ext cx="1553401" cy="139409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8143875" y="3587750"/>
            <a:ext cx="2428875" cy="2974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s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78" y="617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2-2. Experimental setting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내용 개체 틀 2"/>
          <p:cNvSpPr>
            <a:spLocks noGrp="1"/>
          </p:cNvSpPr>
          <p:nvPr>
            <p:ph idx="1"/>
          </p:nvPr>
        </p:nvSpPr>
        <p:spPr>
          <a:xfrm>
            <a:off x="8099648" y="3873012"/>
            <a:ext cx="3675924" cy="2592059"/>
          </a:xfrm>
        </p:spPr>
        <p:txBody>
          <a:bodyPr>
            <a:no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24-h forecasts from each analysis are excluded from the verification.</a:t>
            </a: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 hourly time series for all experiments consist of </a:t>
            </a:r>
            <a:r>
              <a:rPr lang="en-US" altLang="ko-KR" sz="20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GB" altLang="ko-KR" sz="20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ko-KR" sz="2000" b="1" dirty="0">
                <a:solidFill>
                  <a:srgbClr val="0F71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hour forecasts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00, 06, 12, and 18 UTC. 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39567"/>
              </p:ext>
            </p:extLst>
          </p:nvPr>
        </p:nvGraphicFramePr>
        <p:xfrm>
          <a:off x="532384" y="859333"/>
          <a:ext cx="8979363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68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EXP1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WSM5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 start</a:t>
                      </a:r>
                      <a:endParaRPr lang="ko-KR" altLang="en-US" b="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EXP2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 start</a:t>
                      </a:r>
                      <a:endParaRPr lang="ko-KR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 obs.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EXP3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 obs.</a:t>
                      </a:r>
                    </a:p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Microwave radiance (AMSU-A, MHS)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EXP4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Morrison</a:t>
                      </a:r>
                    </a:p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2-moment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  <a:r>
                        <a:rPr lang="en-US" altLang="ko-KR" b="0" baseline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start</a:t>
                      </a:r>
                      <a:endParaRPr lang="ko-KR" altLang="en-US" b="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EXP5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r>
                        <a:rPr lang="en-US" altLang="ko-KR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start</a:t>
                      </a:r>
                      <a:endParaRPr lang="ko-KR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 obs.</a:t>
                      </a:r>
                    </a:p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Microwave radiance (AMSU-A, MHS)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40" y="3620609"/>
            <a:ext cx="7787010" cy="3096866"/>
          </a:xfrm>
          <a:prstGeom prst="rect">
            <a:avLst/>
          </a:prstGeom>
        </p:spPr>
      </p:pic>
      <p:pic>
        <p:nvPicPr>
          <p:cNvPr id="2" name="s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5" y="6201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8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grpSp>
        <p:nvGrpSpPr>
          <p:cNvPr id="2" name="그룹 1"/>
          <p:cNvGrpSpPr/>
          <p:nvPr/>
        </p:nvGrpSpPr>
        <p:grpSpPr>
          <a:xfrm>
            <a:off x="6414048" y="992111"/>
            <a:ext cx="5349190" cy="4630781"/>
            <a:chOff x="6096000" y="992111"/>
            <a:chExt cx="5349190" cy="4630781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91" t="6543" b="4666"/>
            <a:stretch/>
          </p:blipFill>
          <p:spPr>
            <a:xfrm>
              <a:off x="6096000" y="992111"/>
              <a:ext cx="5349190" cy="4630781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6884651" y="1202899"/>
              <a:ext cx="430549" cy="794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0765" y="120273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2-3. Observations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080386" y="1074693"/>
            <a:ext cx="4577063" cy="409504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08783" y="894225"/>
            <a:ext cx="595227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Hopen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    )</a:t>
            </a:r>
          </a:p>
          <a:p>
            <a:endParaRPr lang="en-US" altLang="ko-K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Downward longwave / shortwave radiation flux</a:t>
            </a: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Ny-alesund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Dasan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Station_Republic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Korea) (     )</a:t>
            </a:r>
          </a:p>
          <a:p>
            <a:endParaRPr lang="en-US" altLang="ko-K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Upward sensible / latent heat flux</a:t>
            </a: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 stations (     )</a:t>
            </a:r>
          </a:p>
          <a:p>
            <a:endParaRPr lang="en-US" altLang="ko-K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10 m wind, 2 m temperature, sea level pressure</a:t>
            </a: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아래쪽 화살표 8"/>
          <p:cNvSpPr/>
          <p:nvPr/>
        </p:nvSpPr>
        <p:spPr>
          <a:xfrm rot="10800000">
            <a:off x="10118154" y="4124814"/>
            <a:ext cx="236180" cy="3148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아래쪽 화살표 9"/>
          <p:cNvSpPr/>
          <p:nvPr/>
        </p:nvSpPr>
        <p:spPr>
          <a:xfrm rot="10800000">
            <a:off x="8013763" y="2998341"/>
            <a:ext cx="245621" cy="32998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10800000">
            <a:off x="5734651" y="2873103"/>
            <a:ext cx="245621" cy="32998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 rot="10800000">
            <a:off x="1610891" y="1227095"/>
            <a:ext cx="236180" cy="3148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2658711" y="4652380"/>
            <a:ext cx="137565" cy="13756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51272" y="2210240"/>
            <a:ext cx="2885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3-1. Surface radiation flux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1272" y="5465420"/>
            <a:ext cx="294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3-3. Near surface variables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1272" y="3771403"/>
            <a:ext cx="240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3-2. Surface heat flux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847288" y="2541864"/>
            <a:ext cx="2659310" cy="0"/>
          </a:xfrm>
          <a:prstGeom prst="line">
            <a:avLst/>
          </a:prstGeom>
          <a:ln w="38100">
            <a:solidFill>
              <a:srgbClr val="0F71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847288" y="4114587"/>
            <a:ext cx="2201188" cy="0"/>
          </a:xfrm>
          <a:prstGeom prst="line">
            <a:avLst/>
          </a:prstGeom>
          <a:ln w="38100">
            <a:solidFill>
              <a:srgbClr val="0F71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847288" y="5796787"/>
            <a:ext cx="2718033" cy="0"/>
          </a:xfrm>
          <a:prstGeom prst="line">
            <a:avLst/>
          </a:prstGeom>
          <a:ln w="38100">
            <a:solidFill>
              <a:srgbClr val="0F71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78" y="612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42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3-1. Surface radiation flux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399" y="729028"/>
            <a:ext cx="2466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Time series (case 1)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84890" y="1880192"/>
            <a:ext cx="3100805" cy="71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Underestimation of the low level cloud </a:t>
            </a:r>
          </a:p>
        </p:txBody>
      </p:sp>
      <p:sp>
        <p:nvSpPr>
          <p:cNvPr id="13" name="구름 12"/>
          <p:cNvSpPr/>
          <p:nvPr/>
        </p:nvSpPr>
        <p:spPr>
          <a:xfrm>
            <a:off x="497307" y="4002395"/>
            <a:ext cx="2347264" cy="485326"/>
          </a:xfrm>
          <a:prstGeom prst="cloud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464153" y="5192084"/>
            <a:ext cx="2293363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464153" y="5262107"/>
            <a:ext cx="2293363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463614" y="5328385"/>
            <a:ext cx="2293363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아래쪽 화살표 16"/>
          <p:cNvSpPr/>
          <p:nvPr/>
        </p:nvSpPr>
        <p:spPr>
          <a:xfrm rot="19800000">
            <a:off x="590804" y="3151951"/>
            <a:ext cx="353538" cy="91199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아래쪽 화살표 17"/>
          <p:cNvSpPr/>
          <p:nvPr/>
        </p:nvSpPr>
        <p:spPr>
          <a:xfrm rot="12577297">
            <a:off x="1188294" y="3536975"/>
            <a:ext cx="210312" cy="45959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103591" y="2608511"/>
            <a:ext cx="1355623" cy="40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Shortwave radiation</a:t>
            </a:r>
          </a:p>
        </p:txBody>
      </p:sp>
      <p:sp>
        <p:nvSpPr>
          <p:cNvPr id="20" name="아래쪽 화살표 19"/>
          <p:cNvSpPr/>
          <p:nvPr/>
        </p:nvSpPr>
        <p:spPr>
          <a:xfrm rot="19800000">
            <a:off x="1134807" y="4077954"/>
            <a:ext cx="200994" cy="107696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 rot="12923585">
            <a:off x="1693623" y="4438983"/>
            <a:ext cx="353538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아래쪽 화살표 21"/>
          <p:cNvSpPr/>
          <p:nvPr/>
        </p:nvSpPr>
        <p:spPr>
          <a:xfrm rot="12923585">
            <a:off x="2453532" y="3355703"/>
            <a:ext cx="194886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아래쪽 화살표 22"/>
          <p:cNvSpPr/>
          <p:nvPr/>
        </p:nvSpPr>
        <p:spPr>
          <a:xfrm rot="19495419">
            <a:off x="2241545" y="4476260"/>
            <a:ext cx="194886" cy="67839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내용 개체 틀 2"/>
          <p:cNvSpPr txBox="1">
            <a:spLocks/>
          </p:cNvSpPr>
          <p:nvPr/>
        </p:nvSpPr>
        <p:spPr>
          <a:xfrm>
            <a:off x="1814335" y="2899123"/>
            <a:ext cx="1099096" cy="40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Longwave radiation</a:t>
            </a:r>
          </a:p>
        </p:txBody>
      </p:sp>
      <p:sp>
        <p:nvSpPr>
          <p:cNvPr id="25" name="내용 개체 틀 2"/>
          <p:cNvSpPr txBox="1">
            <a:spLocks/>
          </p:cNvSpPr>
          <p:nvPr/>
        </p:nvSpPr>
        <p:spPr>
          <a:xfrm>
            <a:off x="51497" y="5538278"/>
            <a:ext cx="2468440" cy="7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LW radiation   </a:t>
            </a:r>
          </a:p>
          <a:p>
            <a:pPr marL="0" indent="0" algn="ctr">
              <a:buNone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SW radiation   </a:t>
            </a:r>
          </a:p>
          <a:p>
            <a:pPr marL="0" indent="0" algn="ctr">
              <a:buNone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구름 25"/>
          <p:cNvSpPr/>
          <p:nvPr/>
        </p:nvSpPr>
        <p:spPr>
          <a:xfrm>
            <a:off x="1148659" y="4109118"/>
            <a:ext cx="1047047" cy="44017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아래쪽 화살표 26"/>
          <p:cNvSpPr/>
          <p:nvPr/>
        </p:nvSpPr>
        <p:spPr>
          <a:xfrm>
            <a:off x="1979372" y="5563899"/>
            <a:ext cx="150838" cy="2714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아래쪽 화살표 27"/>
          <p:cNvSpPr/>
          <p:nvPr/>
        </p:nvSpPr>
        <p:spPr>
          <a:xfrm flipV="1">
            <a:off x="1979372" y="5902930"/>
            <a:ext cx="150838" cy="2865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 descr="D:\연구노트_APDAL\논문작업\4. pwrf_DASAN_flux_논문\20181012_dasan_flux_data\radiation\figure\case_201709_99720_radflux_6traj_morr_v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08" y="1812414"/>
            <a:ext cx="9076638" cy="5042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직사각형 29"/>
          <p:cNvSpPr/>
          <p:nvPr/>
        </p:nvSpPr>
        <p:spPr>
          <a:xfrm>
            <a:off x="6352823" y="2068119"/>
            <a:ext cx="584690" cy="794352"/>
          </a:xfrm>
          <a:prstGeom prst="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3946885" y="2062597"/>
            <a:ext cx="691971" cy="799873"/>
          </a:xfrm>
          <a:prstGeom prst="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34572" y="2064792"/>
            <a:ext cx="192602" cy="1771171"/>
          </a:xfrm>
          <a:prstGeom prst="rect">
            <a:avLst/>
          </a:prstGeom>
          <a:solidFill>
            <a:srgbClr val="FFFF00">
              <a:alpha val="1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5480675" y="2062597"/>
            <a:ext cx="452986" cy="1771171"/>
          </a:xfrm>
          <a:prstGeom prst="rect">
            <a:avLst/>
          </a:prstGeom>
          <a:solidFill>
            <a:srgbClr val="FFFF00">
              <a:alpha val="1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10958629" y="2068119"/>
            <a:ext cx="531006" cy="794352"/>
          </a:xfrm>
          <a:prstGeom prst="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8552691" y="2062597"/>
            <a:ext cx="691971" cy="799873"/>
          </a:xfrm>
          <a:prstGeom prst="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140378" y="2064792"/>
            <a:ext cx="192602" cy="1771171"/>
          </a:xfrm>
          <a:prstGeom prst="rect">
            <a:avLst/>
          </a:prstGeom>
          <a:solidFill>
            <a:srgbClr val="FFFF00">
              <a:alpha val="1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086481" y="2062597"/>
            <a:ext cx="452986" cy="1771171"/>
          </a:xfrm>
          <a:prstGeom prst="rect">
            <a:avLst/>
          </a:prstGeom>
          <a:solidFill>
            <a:srgbClr val="FFFF00">
              <a:alpha val="1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61721"/>
              </p:ext>
            </p:extLst>
          </p:nvPr>
        </p:nvGraphicFramePr>
        <p:xfrm>
          <a:off x="6898351" y="149000"/>
          <a:ext cx="5209562" cy="156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785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EXP1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EXP2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EXP3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EXP4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EXP5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6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Longwave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-8.15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-7.81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-5.52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-8.41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-5.81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5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21.14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22.09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18.45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20.25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16.79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66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Shortwave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45.80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44.43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42.21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32.39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28.93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1" marR="99031" marT="49516" marB="49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57.66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56.16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52.99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42.78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40.78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위쪽 화살표 37"/>
          <p:cNvSpPr/>
          <p:nvPr/>
        </p:nvSpPr>
        <p:spPr>
          <a:xfrm>
            <a:off x="6959636" y="3641644"/>
            <a:ext cx="229571" cy="192125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5769039" y="3300578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Case 1</a:t>
            </a:r>
          </a:p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2017091806</a:t>
            </a:r>
            <a:endParaRPr lang="ko-KR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위쪽 화살표 43"/>
          <p:cNvSpPr/>
          <p:nvPr/>
        </p:nvSpPr>
        <p:spPr>
          <a:xfrm>
            <a:off x="11541423" y="3634653"/>
            <a:ext cx="229571" cy="192125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10350826" y="3293587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Case 1</a:t>
            </a:r>
          </a:p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2017091806</a:t>
            </a:r>
            <a:endParaRPr lang="ko-KR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534572" y="872203"/>
            <a:ext cx="560347" cy="200055"/>
          </a:xfrm>
          <a:prstGeom prst="rect">
            <a:avLst/>
          </a:prstGeom>
          <a:solidFill>
            <a:srgbClr val="FFFF00">
              <a:alpha val="18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3537481" y="1246117"/>
            <a:ext cx="557438" cy="256217"/>
          </a:xfrm>
          <a:prstGeom prst="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내용 개체 틀 2"/>
          <p:cNvSpPr txBox="1">
            <a:spLocks/>
          </p:cNvSpPr>
          <p:nvPr/>
        </p:nvSpPr>
        <p:spPr>
          <a:xfrm>
            <a:off x="4069551" y="825988"/>
            <a:ext cx="3100805" cy="71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WSM5       Morrison</a:t>
            </a:r>
          </a:p>
        </p:txBody>
      </p:sp>
      <p:sp>
        <p:nvSpPr>
          <p:cNvPr id="46" name="내용 개체 틀 2"/>
          <p:cNvSpPr txBox="1">
            <a:spLocks/>
          </p:cNvSpPr>
          <p:nvPr/>
        </p:nvSpPr>
        <p:spPr>
          <a:xfrm>
            <a:off x="4069550" y="1197339"/>
            <a:ext cx="3100805" cy="342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WSM5       Morrison</a:t>
            </a:r>
          </a:p>
        </p:txBody>
      </p:sp>
      <p:sp>
        <p:nvSpPr>
          <p:cNvPr id="47" name="내용 개체 틀 2"/>
          <p:cNvSpPr txBox="1">
            <a:spLocks/>
          </p:cNvSpPr>
          <p:nvPr/>
        </p:nvSpPr>
        <p:spPr>
          <a:xfrm>
            <a:off x="5912293" y="692088"/>
            <a:ext cx="900937" cy="328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</a:p>
        </p:txBody>
      </p:sp>
      <p:sp>
        <p:nvSpPr>
          <p:cNvPr id="48" name="내용 개체 틀 2"/>
          <p:cNvSpPr txBox="1">
            <a:spLocks/>
          </p:cNvSpPr>
          <p:nvPr/>
        </p:nvSpPr>
        <p:spPr>
          <a:xfrm>
            <a:off x="4679259" y="1028401"/>
            <a:ext cx="900937" cy="328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5354393" y="1072258"/>
            <a:ext cx="829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4274341" y="1443319"/>
            <a:ext cx="645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4960762" y="974035"/>
            <a:ext cx="350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>
          <a:xfrm>
            <a:off x="4964192" y="1368385"/>
            <a:ext cx="350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6" y="6201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42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3-1. Surface radiation flux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399" y="729028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Cloud fraction (case 1)</a:t>
            </a: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4"/>
          <a:stretch/>
        </p:blipFill>
        <p:spPr>
          <a:xfrm>
            <a:off x="779003" y="3868707"/>
            <a:ext cx="5396118" cy="2989293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8"/>
          <a:stretch/>
        </p:blipFill>
        <p:spPr>
          <a:xfrm>
            <a:off x="6440560" y="702785"/>
            <a:ext cx="5320150" cy="6145276"/>
          </a:xfrm>
          <a:prstGeom prst="rect">
            <a:avLst/>
          </a:prstGeom>
        </p:spPr>
      </p:pic>
      <p:sp>
        <p:nvSpPr>
          <p:cNvPr id="56" name="직사각형 55"/>
          <p:cNvSpPr/>
          <p:nvPr/>
        </p:nvSpPr>
        <p:spPr>
          <a:xfrm>
            <a:off x="1399529" y="4065104"/>
            <a:ext cx="263455" cy="2363079"/>
          </a:xfrm>
          <a:prstGeom prst="rect">
            <a:avLst/>
          </a:prstGeom>
          <a:solidFill>
            <a:srgbClr val="FFFF00">
              <a:alpha val="2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3787325" y="4065104"/>
            <a:ext cx="519469" cy="2363079"/>
          </a:xfrm>
          <a:prstGeom prst="rect">
            <a:avLst/>
          </a:prstGeom>
          <a:solidFill>
            <a:srgbClr val="FFFF00">
              <a:alpha val="2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5370281" y="4065104"/>
            <a:ext cx="549965" cy="2363079"/>
          </a:xfrm>
          <a:prstGeom prst="rect">
            <a:avLst/>
          </a:prstGeom>
          <a:solidFill>
            <a:srgbClr val="FFFF00">
              <a:alpha val="2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내용 개체 틀 2"/>
          <p:cNvSpPr txBox="1">
            <a:spLocks/>
          </p:cNvSpPr>
          <p:nvPr/>
        </p:nvSpPr>
        <p:spPr>
          <a:xfrm>
            <a:off x="362921" y="1355923"/>
            <a:ext cx="5732850" cy="1999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fraction = 0.075 * CLWP + 0.17 * CIWP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CF is determined mainly by the CLWP in summer.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low CF values around 6, 13, and 17</a:t>
            </a:r>
            <a:r>
              <a:rPr lang="en-GB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SEP correspond to the underestimation of the downward longwave radiation fluxes.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ko-KR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위쪽 화살표 68"/>
          <p:cNvSpPr/>
          <p:nvPr/>
        </p:nvSpPr>
        <p:spPr>
          <a:xfrm rot="10800000">
            <a:off x="11062237" y="1648310"/>
            <a:ext cx="229571" cy="360751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TextBox 69"/>
          <p:cNvSpPr txBox="1"/>
          <p:nvPr/>
        </p:nvSpPr>
        <p:spPr>
          <a:xfrm>
            <a:off x="9966435" y="1063536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Case 1</a:t>
            </a:r>
          </a:p>
          <a:p>
            <a:r>
              <a:rPr lang="en-US" altLang="ko-K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2017091806</a:t>
            </a:r>
            <a:endParaRPr lang="ko-KR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5" y="6190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150542"/>
            <a:ext cx="6440557" cy="507826"/>
          </a:xfrm>
          <a:prstGeom prst="rect">
            <a:avLst/>
          </a:prstGeom>
          <a:solidFill>
            <a:srgbClr val="1F2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0765" y="120273"/>
            <a:ext cx="42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3-1. Surface radiation flux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399" y="729028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Cloud simulation (case 1)</a:t>
            </a:r>
          </a:p>
        </p:txBody>
      </p:sp>
      <p:sp>
        <p:nvSpPr>
          <p:cNvPr id="35" name="내용 개체 틀 2"/>
          <p:cNvSpPr txBox="1">
            <a:spLocks/>
          </p:cNvSpPr>
          <p:nvPr/>
        </p:nvSpPr>
        <p:spPr>
          <a:xfrm>
            <a:off x="42874" y="1973368"/>
            <a:ext cx="5204985" cy="3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Integrated water vapor (20170917  00 UTC)</a:t>
            </a:r>
          </a:p>
        </p:txBody>
      </p:sp>
      <p:sp>
        <p:nvSpPr>
          <p:cNvPr id="36" name="내용 개체 틀 2"/>
          <p:cNvSpPr txBox="1">
            <a:spLocks/>
          </p:cNvSpPr>
          <p:nvPr/>
        </p:nvSpPr>
        <p:spPr>
          <a:xfrm>
            <a:off x="42874" y="4389389"/>
            <a:ext cx="5204985" cy="3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Cloud liquid water path (20170918  06 UTC)</a:t>
            </a:r>
          </a:p>
        </p:txBody>
      </p:sp>
      <p:sp>
        <p:nvSpPr>
          <p:cNvPr id="23" name="이등변 삼각형 22"/>
          <p:cNvSpPr/>
          <p:nvPr/>
        </p:nvSpPr>
        <p:spPr>
          <a:xfrm rot="5400000">
            <a:off x="155437" y="2034658"/>
            <a:ext cx="222258" cy="191602"/>
          </a:xfrm>
          <a:prstGeom prst="triangle">
            <a:avLst/>
          </a:prstGeom>
          <a:solidFill>
            <a:srgbClr val="0F71BB"/>
          </a:solidFill>
          <a:ln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이등변 삼각형 23"/>
          <p:cNvSpPr/>
          <p:nvPr/>
        </p:nvSpPr>
        <p:spPr>
          <a:xfrm rot="5400000">
            <a:off x="155437" y="4455263"/>
            <a:ext cx="222258" cy="191602"/>
          </a:xfrm>
          <a:prstGeom prst="triangle">
            <a:avLst/>
          </a:prstGeom>
          <a:solidFill>
            <a:srgbClr val="0F71BB"/>
          </a:solidFill>
          <a:ln>
            <a:solidFill>
              <a:srgbClr val="0F7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10" y="119473"/>
            <a:ext cx="5067688" cy="20193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" y="2350740"/>
            <a:ext cx="11148201" cy="205229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" y="4748172"/>
            <a:ext cx="11269152" cy="2060133"/>
          </a:xfrm>
          <a:prstGeom prst="rect">
            <a:avLst/>
          </a:prstGeom>
        </p:spPr>
      </p:pic>
      <p:pic>
        <p:nvPicPr>
          <p:cNvPr id="3" name="s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24" y="6168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3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1099</Words>
  <Application>Microsoft Office PowerPoint</Application>
  <PresentationFormat>와이드스크린</PresentationFormat>
  <Paragraphs>271</Paragraphs>
  <Slides>15</Slides>
  <Notes>0</Notes>
  <HiddenSlides>0</HiddenSlides>
  <MMClips>15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9" baseType="lpstr">
      <vt:lpstr>맑은 고딕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kdhui</dc:creator>
  <cp:lastModifiedBy>YONSEI</cp:lastModifiedBy>
  <cp:revision>149</cp:revision>
  <dcterms:created xsi:type="dcterms:W3CDTF">2020-04-28T04:05:49Z</dcterms:created>
  <dcterms:modified xsi:type="dcterms:W3CDTF">2020-05-04T03:18:06Z</dcterms:modified>
</cp:coreProperties>
</file>