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30279975" cy="42808525"/>
  <p:notesSz cx="7315200" cy="9601200"/>
  <p:defaultTextStyle>
    <a:defPPr>
      <a:defRPr lang="de-DE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073" userDrawn="1">
          <p15:clr>
            <a:srgbClr val="A4A3A4"/>
          </p15:clr>
        </p15:guide>
        <p15:guide id="2" pos="95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ulfmeyer" initials="w" lastIdx="2" clrIdx="0">
    <p:extLst>
      <p:ext uri="{19B8F6BF-5375-455C-9EA6-DF929625EA0E}">
        <p15:presenceInfo xmlns:p15="http://schemas.microsoft.com/office/powerpoint/2012/main" userId="wulfmey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4654F"/>
    <a:srgbClr val="009EE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2691" autoAdjust="0"/>
  </p:normalViewPr>
  <p:slideViewPr>
    <p:cSldViewPr showGuides="1">
      <p:cViewPr>
        <p:scale>
          <a:sx n="48" d="100"/>
          <a:sy n="48" d="100"/>
        </p:scale>
        <p:origin x="126" y="36"/>
      </p:cViewPr>
      <p:guideLst>
        <p:guide orient="horz" pos="14073"/>
        <p:guide pos="9537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3348" y="78"/>
      </p:cViewPr>
      <p:guideLst>
        <p:guide orient="horz" pos="3024"/>
        <p:guide pos="23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8175" tIns="49088" rIns="98175" bIns="4908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9" y="1"/>
            <a:ext cx="3169920" cy="480060"/>
          </a:xfrm>
          <a:prstGeom prst="rect">
            <a:avLst/>
          </a:prstGeom>
        </p:spPr>
        <p:txBody>
          <a:bodyPr vert="horz" lIns="98175" tIns="49088" rIns="98175" bIns="49088" rtlCol="0"/>
          <a:lstStyle>
            <a:lvl1pPr algn="r">
              <a:defRPr sz="1300"/>
            </a:lvl1pPr>
          </a:lstStyle>
          <a:p>
            <a:fld id="{90C3FB52-2028-4621-9219-817BFCC0D5B3}" type="datetimeFigureOut">
              <a:rPr lang="de-DE" smtClean="0"/>
              <a:t>25.04.2020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8175" tIns="49088" rIns="98175" bIns="4908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9" y="9119474"/>
            <a:ext cx="3169920" cy="480060"/>
          </a:xfrm>
          <a:prstGeom prst="rect">
            <a:avLst/>
          </a:prstGeom>
        </p:spPr>
        <p:txBody>
          <a:bodyPr vert="horz" lIns="98175" tIns="49088" rIns="98175" bIns="49088" rtlCol="0" anchor="b"/>
          <a:lstStyle>
            <a:lvl1pPr algn="r">
              <a:defRPr sz="1300"/>
            </a:lvl1pPr>
          </a:lstStyle>
          <a:p>
            <a:fld id="{F00FC435-3D47-4B73-B509-19D95B75E51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9408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8175" tIns="49088" rIns="98175" bIns="4908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9" y="1"/>
            <a:ext cx="3169920" cy="480060"/>
          </a:xfrm>
          <a:prstGeom prst="rect">
            <a:avLst/>
          </a:prstGeom>
        </p:spPr>
        <p:txBody>
          <a:bodyPr vert="horz" lIns="98175" tIns="49088" rIns="98175" bIns="49088" rtlCol="0"/>
          <a:lstStyle>
            <a:lvl1pPr algn="r">
              <a:defRPr sz="1300"/>
            </a:lvl1pPr>
          </a:lstStyle>
          <a:p>
            <a:fld id="{8011C876-1641-4BBD-A377-930C29A6D74C}" type="datetimeFigureOut">
              <a:rPr lang="de-DE" smtClean="0"/>
              <a:t>25.04.2020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84425" y="717550"/>
            <a:ext cx="254635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175" tIns="49088" rIns="98175" bIns="4908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3" y="4560571"/>
            <a:ext cx="5852159" cy="4320540"/>
          </a:xfrm>
          <a:prstGeom prst="rect">
            <a:avLst/>
          </a:prstGeom>
        </p:spPr>
        <p:txBody>
          <a:bodyPr vert="horz" lIns="98175" tIns="49088" rIns="98175" bIns="49088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8175" tIns="49088" rIns="98175" bIns="4908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9" y="9119474"/>
            <a:ext cx="3169920" cy="480060"/>
          </a:xfrm>
          <a:prstGeom prst="rect">
            <a:avLst/>
          </a:prstGeom>
        </p:spPr>
        <p:txBody>
          <a:bodyPr vert="horz" lIns="98175" tIns="49088" rIns="98175" bIns="49088" rtlCol="0" anchor="b"/>
          <a:lstStyle>
            <a:lvl1pPr algn="r">
              <a:defRPr sz="1300"/>
            </a:lvl1pPr>
          </a:lstStyle>
          <a:p>
            <a:fld id="{C6FA5A85-CAB6-454F-9C8C-14219FCB6DB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9959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A5A85-CAB6-454F-9C8C-14219FCB6DB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96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A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980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0276000" cy="520246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603" y="3114230"/>
            <a:ext cx="7920000" cy="339824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" y="37632516"/>
            <a:ext cx="30318650" cy="5230130"/>
          </a:xfrm>
          <a:prstGeom prst="rect">
            <a:avLst/>
          </a:prstGeom>
        </p:spPr>
      </p:pic>
      <p:sp>
        <p:nvSpPr>
          <p:cNvPr id="5" name="Rectangle 18"/>
          <p:cNvSpPr/>
          <p:nvPr userDrawn="1"/>
        </p:nvSpPr>
        <p:spPr>
          <a:xfrm>
            <a:off x="666379" y="40918430"/>
            <a:ext cx="8712968" cy="1800200"/>
          </a:xfrm>
          <a:prstGeom prst="rect">
            <a:avLst/>
          </a:prstGeom>
          <a:solidFill>
            <a:srgbClr val="97B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10" y="41350478"/>
            <a:ext cx="4602029" cy="1188720"/>
          </a:xfrm>
          <a:prstGeom prst="rect">
            <a:avLst/>
          </a:prstGeom>
        </p:spPr>
      </p:pic>
      <p:pic>
        <p:nvPicPr>
          <p:cNvPr id="7" name="Picture 2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83" y="41080189"/>
            <a:ext cx="1920240" cy="1494425"/>
          </a:xfrm>
          <a:prstGeom prst="rect">
            <a:avLst/>
          </a:prstGeom>
        </p:spPr>
      </p:pic>
      <p:pic>
        <p:nvPicPr>
          <p:cNvPr id="8" name="Picture 2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179" y="41331411"/>
            <a:ext cx="1280160" cy="125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0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94" userDrawn="1">
          <p15:clr>
            <a:srgbClr val="F26B43"/>
          </p15:clr>
        </p15:guide>
        <p15:guide id="2" pos="953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47980" y="23458590"/>
            <a:ext cx="15185928" cy="761737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Rechteck 2"/>
          <p:cNvSpPr/>
          <p:nvPr/>
        </p:nvSpPr>
        <p:spPr>
          <a:xfrm>
            <a:off x="1" y="22456082"/>
            <a:ext cx="30279974" cy="8617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1764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III. Results</a:t>
            </a:r>
            <a:endParaRPr kumimoji="0" lang="de-DE" sz="5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feld 3"/>
          <p:cNvSpPr txBox="1"/>
          <p:nvPr/>
        </p:nvSpPr>
        <p:spPr>
          <a:xfrm>
            <a:off x="0" y="11772698"/>
            <a:ext cx="14637324" cy="1037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●"/>
            </a:pPr>
            <a:r>
              <a:rPr lang="en-US" sz="3800" kern="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 Africa </a:t>
            </a:r>
            <a:r>
              <a:rPr lang="en-US" sz="3800" kern="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a diverse climatic conditions modulated </a:t>
            </a:r>
            <a:r>
              <a:rPr lang="en-US" sz="3800" kern="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3800" kern="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synoptic, mesoscale and </a:t>
            </a:r>
            <a:r>
              <a:rPr lang="en-US" sz="3800" kern="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  <a:r>
              <a:rPr lang="en-US" sz="3800" kern="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processes.</a:t>
            </a:r>
          </a:p>
          <a:p>
            <a:pPr marL="571500" indent="-57150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●"/>
            </a:pPr>
            <a:r>
              <a:rPr lang="en-US" sz="3800" kern="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Subjective climatic regionalization's that introduce errors </a:t>
            </a:r>
            <a:r>
              <a:rPr lang="en-US" sz="3800" kern="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clustering and delineation processes </a:t>
            </a:r>
            <a:r>
              <a:rPr lang="en-US" sz="3800" kern="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in use.</a:t>
            </a:r>
          </a:p>
          <a:p>
            <a:pPr marL="571500" indent="-57150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●"/>
            </a:pPr>
            <a:r>
              <a:rPr lang="en-US" sz="3800" kern="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 </a:t>
            </a:r>
            <a:r>
              <a:rPr lang="en-US" sz="3800" kern="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climatic regionalization is </a:t>
            </a:r>
            <a:r>
              <a:rPr lang="en-US" sz="3800" kern="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</a:t>
            </a:r>
            <a:r>
              <a:rPr lang="en-US" sz="3800" kern="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western Ethiopia (33°E–40°E and 3°N–15°N) </a:t>
            </a:r>
            <a:r>
              <a:rPr lang="en-US" sz="3800" kern="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on summer </a:t>
            </a:r>
            <a:r>
              <a:rPr lang="en-US" sz="3800" kern="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season</a:t>
            </a:r>
            <a:r>
              <a:rPr lang="en-US" sz="3800" kern="200" baseline="30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800" kern="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200000"/>
              </a:lnSpc>
              <a:spcBef>
                <a:spcPts val="1200"/>
              </a:spcBef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●"/>
            </a:pPr>
            <a:r>
              <a:rPr lang="en-US" sz="3800" kern="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3800" kern="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applied objective and </a:t>
            </a:r>
            <a:r>
              <a:rPr lang="en-US" sz="3800" kern="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 </a:t>
            </a:r>
            <a:r>
              <a:rPr lang="en-US" sz="3800" kern="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clustering technique on precipitation over East </a:t>
            </a:r>
            <a:r>
              <a:rPr lang="en-US" sz="3800" kern="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Africa considering </a:t>
            </a:r>
            <a:r>
              <a:rPr lang="en-US" sz="3800" kern="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3800" kern="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seasons.</a:t>
            </a:r>
          </a:p>
          <a:p>
            <a:pPr marL="571500" indent="-57150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●"/>
            </a:pPr>
            <a:r>
              <a:rPr lang="en-US" sz="3800" kern="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3800" kern="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evaluated </a:t>
            </a:r>
            <a:r>
              <a:rPr lang="en-US" sz="3800" kern="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seasonal cycle and trend in temperature </a:t>
            </a:r>
            <a:r>
              <a:rPr lang="en-US" sz="3800" kern="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precipitation </a:t>
            </a:r>
            <a:r>
              <a:rPr lang="en-US" sz="3800" kern="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US" sz="3800" kern="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respective </a:t>
            </a:r>
            <a:r>
              <a:rPr lang="en-US" sz="3800" kern="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regions.</a:t>
            </a:r>
          </a:p>
        </p:txBody>
      </p:sp>
      <p:sp>
        <p:nvSpPr>
          <p:cNvPr id="17" name="Rechteck 4"/>
          <p:cNvSpPr/>
          <p:nvPr/>
        </p:nvSpPr>
        <p:spPr>
          <a:xfrm>
            <a:off x="1050377" y="9554921"/>
            <a:ext cx="283400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de-DE" sz="4000" b="1" dirty="0" smtClean="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Markos Ware</a:t>
            </a:r>
            <a:r>
              <a:rPr lang="de-DE" sz="4000" baseline="30000" dirty="0" smtClean="0">
                <a:solidFill>
                  <a:srgbClr val="009EE0"/>
                </a:solidFill>
              </a:rPr>
              <a:t>*</a:t>
            </a:r>
            <a:r>
              <a:rPr lang="de-DE" sz="4000" b="1" dirty="0" smtClean="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Paolo Mori, Kirsten Warrach-Sagi, Mark Jury, </a:t>
            </a:r>
            <a:r>
              <a:rPr lang="en-GB" sz="4000" b="1" dirty="0" smtClean="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Thomas </a:t>
            </a:r>
            <a:r>
              <a:rPr lang="en-GB" sz="4000" b="1" dirty="0" err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Schwitalla</a:t>
            </a:r>
            <a:r>
              <a:rPr lang="en-GB" sz="4000" b="1" dirty="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4000" b="1" dirty="0" smtClean="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Volker </a:t>
            </a:r>
            <a:r>
              <a:rPr lang="en-US" sz="4000" b="1" dirty="0" err="1" smtClean="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Wulfmeyer</a:t>
            </a:r>
            <a:r>
              <a:rPr lang="de-DE" sz="4000" b="1" dirty="0" smtClean="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4000" b="1" dirty="0">
              <a:solidFill>
                <a:srgbClr val="009E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for Physics and Meteorology, </a:t>
            </a:r>
            <a:r>
              <a:rPr lang="de-DE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Hohenheim</a:t>
            </a:r>
          </a:p>
        </p:txBody>
      </p:sp>
      <p:sp>
        <p:nvSpPr>
          <p:cNvPr id="18" name="Rechteck 5"/>
          <p:cNvSpPr/>
          <p:nvPr/>
        </p:nvSpPr>
        <p:spPr>
          <a:xfrm>
            <a:off x="-1" y="10844412"/>
            <a:ext cx="14637325" cy="861774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41764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Motivation </a:t>
            </a:r>
            <a:endParaRPr kumimoji="0" lang="de-DE" sz="5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feld 10"/>
          <p:cNvSpPr txBox="1"/>
          <p:nvPr/>
        </p:nvSpPr>
        <p:spPr>
          <a:xfrm>
            <a:off x="480439" y="40342366"/>
            <a:ext cx="13213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*Markos B. Ware, Garbenstraße 30,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70593 Stuttgart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markos.ware@uni-hohenheim.de</a:t>
            </a:r>
          </a:p>
        </p:txBody>
      </p:sp>
      <p:sp>
        <p:nvSpPr>
          <p:cNvPr id="23" name="Textfeld 12"/>
          <p:cNvSpPr txBox="1"/>
          <p:nvPr/>
        </p:nvSpPr>
        <p:spPr>
          <a:xfrm>
            <a:off x="-46067" y="6345406"/>
            <a:ext cx="302799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000000"/>
                </a:solidFill>
              </a:rPr>
              <a:t>Synoptic Circulation Patterns </a:t>
            </a:r>
            <a:r>
              <a:rPr lang="en-US" sz="8800" b="1" dirty="0">
                <a:solidFill>
                  <a:srgbClr val="000000"/>
                </a:solidFill>
              </a:rPr>
              <a:t>and </a:t>
            </a:r>
            <a:endParaRPr lang="en-US" sz="88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8800" b="1" dirty="0" smtClean="0">
                <a:solidFill>
                  <a:srgbClr val="000000"/>
                </a:solidFill>
              </a:rPr>
              <a:t>Precipitation </a:t>
            </a:r>
            <a:r>
              <a:rPr lang="en-US" sz="8800" b="1" dirty="0">
                <a:solidFill>
                  <a:srgbClr val="000000"/>
                </a:solidFill>
              </a:rPr>
              <a:t>Regionalization </a:t>
            </a:r>
            <a:r>
              <a:rPr lang="en-US" sz="8800" b="1" dirty="0" smtClean="0">
                <a:solidFill>
                  <a:srgbClr val="000000"/>
                </a:solidFill>
              </a:rPr>
              <a:t>over </a:t>
            </a:r>
            <a:r>
              <a:rPr lang="en-US" sz="8800" b="1" dirty="0">
                <a:solidFill>
                  <a:srgbClr val="000000"/>
                </a:solidFill>
              </a:rPr>
              <a:t>East Africa </a:t>
            </a:r>
          </a:p>
        </p:txBody>
      </p:sp>
      <p:sp>
        <p:nvSpPr>
          <p:cNvPr id="25" name="Rechteck 8"/>
          <p:cNvSpPr/>
          <p:nvPr/>
        </p:nvSpPr>
        <p:spPr>
          <a:xfrm>
            <a:off x="15251537" y="37010622"/>
            <a:ext cx="1504345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41764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V. References</a:t>
            </a: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hteck 8"/>
          <p:cNvSpPr/>
          <p:nvPr/>
        </p:nvSpPr>
        <p:spPr>
          <a:xfrm>
            <a:off x="15047854" y="31167046"/>
            <a:ext cx="15247139" cy="8617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41764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IV. </a:t>
            </a:r>
            <a:r>
              <a:rPr lang="de-DE" sz="5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and outlook </a:t>
            </a:r>
            <a:endParaRPr kumimoji="0" lang="de-DE" sz="5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feld 7"/>
          <p:cNvSpPr txBox="1"/>
          <p:nvPr/>
        </p:nvSpPr>
        <p:spPr>
          <a:xfrm>
            <a:off x="15159297" y="32164685"/>
            <a:ext cx="15088092" cy="455509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●"/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regionalization 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pragmatic 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 which can be  utilized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climate, weather, hydrology, 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resources and hazards studies. 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●"/>
            </a:pP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Ethiopia is clustered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four 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homogeneous regions, which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explains 98% of the total variance of the 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precipitation over the region.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●"/>
            </a:pP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Seasonal forecast will be analyzed using these climatic sub-regions. </a:t>
            </a:r>
          </a:p>
        </p:txBody>
      </p:sp>
      <p:sp>
        <p:nvSpPr>
          <p:cNvPr id="31" name="Rechteck 5"/>
          <p:cNvSpPr/>
          <p:nvPr/>
        </p:nvSpPr>
        <p:spPr>
          <a:xfrm>
            <a:off x="15159297" y="10916879"/>
            <a:ext cx="15074611" cy="861774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41764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5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kumimoji="0" lang="de-DE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Methods</a:t>
            </a:r>
            <a:endParaRPr kumimoji="0" lang="de-DE" sz="5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feld 7"/>
          <p:cNvSpPr txBox="1"/>
          <p:nvPr/>
        </p:nvSpPr>
        <p:spPr>
          <a:xfrm>
            <a:off x="15220382" y="19728437"/>
            <a:ext cx="14987913" cy="2554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8925" indent="-288925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●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scree test we decided to maintain five principal components that explain 98% of the total variance. </a:t>
            </a:r>
            <a:endParaRPr lang="en-US" sz="3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2113" indent="-392113" algn="just">
              <a:spcAft>
                <a:spcPts val="1800"/>
              </a:spcAft>
              <a:buClr>
                <a:srgbClr val="00B050"/>
              </a:buClr>
              <a:buFont typeface="Arial" panose="020B0604020202020204" pitchFamily="34" charset="0"/>
              <a:buChar char="●"/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Precipitation was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regionalized into homogeneous climatic regions applying k-means clustering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approach.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-1" y="23266845"/>
            <a:ext cx="14742622" cy="8627119"/>
            <a:chOff x="900892" y="22355731"/>
            <a:chExt cx="14110181" cy="8708349"/>
          </a:xfrm>
        </p:grpSpPr>
        <p:sp>
          <p:nvSpPr>
            <p:cNvPr id="9" name="Rectangle 8"/>
            <p:cNvSpPr/>
            <p:nvPr/>
          </p:nvSpPr>
          <p:spPr>
            <a:xfrm>
              <a:off x="900892" y="22355731"/>
              <a:ext cx="14110181" cy="8708349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a:endParaRPr>
            </a:p>
          </p:txBody>
        </p:sp>
        <p:sp>
          <p:nvSpPr>
            <p:cNvPr id="19" name="Textfeld 6"/>
            <p:cNvSpPr txBox="1"/>
            <p:nvPr/>
          </p:nvSpPr>
          <p:spPr>
            <a:xfrm>
              <a:off x="939559" y="29309754"/>
              <a:ext cx="13970735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409575" indent="-409575" algn="just">
                <a:buClr>
                  <a:srgbClr val="00B050"/>
                </a:buClr>
                <a:buFont typeface="Arial" panose="020B0604020202020204" pitchFamily="34" charset="0"/>
                <a:buChar char="●"/>
              </a:pPr>
              <a:r>
                <a:rPr lang="en-US" sz="3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Circulation types (CT1, CT4, and CT8) </a:t>
              </a:r>
              <a:r>
                <a:rPr lang="en-US" sz="3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represented by </a:t>
              </a:r>
              <a:r>
                <a:rPr lang="en-US" sz="3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low-pressure over the western part of the domain triggers precipitation over Ethiopian highlands.</a:t>
              </a:r>
              <a:endPara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feld 6"/>
            <p:cNvSpPr txBox="1"/>
            <p:nvPr/>
          </p:nvSpPr>
          <p:spPr>
            <a:xfrm>
              <a:off x="1026248" y="22414286"/>
              <a:ext cx="13468297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Synoptic circulation types and climatology</a:t>
              </a:r>
              <a:endParaRPr lang="de-DE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26248" y="28267779"/>
              <a:ext cx="13379968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cs typeface="Arial" panose="020B0604020202020204" pitchFamily="34" charset="0"/>
                </a:rPr>
                <a:t>Fig 2. </a:t>
              </a:r>
              <a:r>
                <a:rPr lang="en-US" sz="18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Left: precipitation  distributed over represent circulation types classified based on daily mean sea level pressure and contours lines represent sea level pressure distribution. Right: Seasonal cycle of respective circulation type. </a:t>
              </a:r>
              <a:endParaRPr lang="en-GB" sz="18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3" name="Textfeld 6"/>
          <p:cNvSpPr txBox="1"/>
          <p:nvPr/>
        </p:nvSpPr>
        <p:spPr>
          <a:xfrm>
            <a:off x="15251537" y="23549673"/>
            <a:ext cx="15096485" cy="567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Homogeneous </a:t>
            </a:r>
            <a:r>
              <a:rPr lang="en-US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climatic regions and </a:t>
            </a: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respective </a:t>
            </a:r>
            <a:r>
              <a:rPr lang="en-US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  <a:endParaRPr lang="de-DE" sz="3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5354300" y="29744152"/>
            <a:ext cx="1483354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Fig 4. Left: Seasonal cycle of long-term temperature over respective regions; Right: Seasonal cycle of long-term precipitation over respective region</a:t>
            </a:r>
            <a:endParaRPr lang="en-GB" sz="1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9" name="Textfeld 6"/>
          <p:cNvSpPr txBox="1"/>
          <p:nvPr/>
        </p:nvSpPr>
        <p:spPr>
          <a:xfrm>
            <a:off x="-14892" y="36438148"/>
            <a:ext cx="14553955" cy="30931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●"/>
            </a:pPr>
            <a:r>
              <a:rPr lang="en-US" sz="3600" kern="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trend in precipitation is a non-significant over </a:t>
            </a:r>
            <a:r>
              <a:rPr lang="en-US" sz="3600" kern="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considerable parts </a:t>
            </a:r>
            <a:r>
              <a:rPr lang="en-US" sz="3600" kern="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region; however, trends in </a:t>
            </a:r>
            <a:r>
              <a:rPr lang="en-US" sz="3600" kern="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temperature </a:t>
            </a:r>
            <a:r>
              <a:rPr lang="en-US" sz="3600" kern="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significant across the </a:t>
            </a:r>
            <a:r>
              <a:rPr lang="en-US" sz="3600" kern="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region.</a:t>
            </a:r>
          </a:p>
          <a:p>
            <a:pPr marL="457200" indent="-457200" algn="just">
              <a:spcBef>
                <a:spcPts val="1200"/>
              </a:spcBef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●"/>
            </a:pPr>
            <a:r>
              <a:rPr lang="en-US" sz="3600" kern="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2-m maximum temperature increased up 2° C in some areas over the domain. </a:t>
            </a:r>
            <a:endParaRPr lang="en-US" sz="3600" kern="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56661" y="35570280"/>
            <a:ext cx="13660637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Fig </a:t>
            </a:r>
            <a:r>
              <a:rPr lang="en-US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3. Left: trends in  2-m maximum  temperature during 1983-2016 and Right: trends in precipitation during 1985-2018 over the study domain</a:t>
            </a:r>
            <a:endParaRPr lang="en-GB" sz="1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54" name="Picture 53" descr="C:\Users\clifood\Downloads\image (8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6944" y="24454490"/>
            <a:ext cx="7019612" cy="5130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Picture 54" descr="C:\Users\clifood\Downloads\image (9)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8508" y="24454489"/>
            <a:ext cx="7896903" cy="513021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Textfeld 7"/>
          <p:cNvSpPr txBox="1"/>
          <p:nvPr/>
        </p:nvSpPr>
        <p:spPr>
          <a:xfrm>
            <a:off x="15220382" y="37592310"/>
            <a:ext cx="150135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Lemus-Canovas </a:t>
            </a:r>
            <a: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M, Lopez-Bustins JA, Martin-Vide J, Royé D.( 2019). Environmental Modelling &amp; Software. </a:t>
            </a: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118:114–19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Esteban P, Martin‐Vide J, Mases M. (2005; 2006). International Journal of Climatology. 26(11):1501–15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Souverijns </a:t>
            </a:r>
            <a: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N, Thiery W, Demuzere M, Lipzig NPMV. (2016). Environ. Res. Lett. 11(11):</a:t>
            </a: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114011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Zhang </a:t>
            </a:r>
            <a: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Y, Moges S, Block P. </a:t>
            </a: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(2016).  </a:t>
            </a:r>
            <a: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Climate. 29(10):3697–3717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1800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Picture 50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23933831"/>
            <a:ext cx="8747310" cy="5226986"/>
          </a:xfrm>
          <a:prstGeom prst="rect">
            <a:avLst/>
          </a:prstGeom>
        </p:spPr>
      </p:pic>
      <p:pic>
        <p:nvPicPr>
          <p:cNvPr id="52" name="Picture 51"/>
          <p:cNvPicPr/>
          <p:nvPr/>
        </p:nvPicPr>
        <p:blipFill>
          <a:blip r:embed="rId6"/>
          <a:stretch>
            <a:fillRect/>
          </a:stretch>
        </p:blipFill>
        <p:spPr>
          <a:xfrm>
            <a:off x="8888843" y="23873684"/>
            <a:ext cx="5853778" cy="528713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3707" y="32041898"/>
            <a:ext cx="14288802" cy="3612560"/>
            <a:chOff x="93707" y="32041898"/>
            <a:chExt cx="14288802" cy="3612560"/>
          </a:xfrm>
        </p:grpSpPr>
        <p:pic>
          <p:nvPicPr>
            <p:cNvPr id="62" name="Picture 61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93707" y="32041898"/>
              <a:ext cx="7292131" cy="3608518"/>
            </a:xfrm>
            <a:prstGeom prst="rect">
              <a:avLst/>
            </a:prstGeom>
          </p:spPr>
        </p:pic>
        <p:pic>
          <p:nvPicPr>
            <p:cNvPr id="63" name="Picture 62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7616088" y="32045940"/>
              <a:ext cx="6766421" cy="3608518"/>
            </a:xfrm>
            <a:prstGeom prst="rect">
              <a:avLst/>
            </a:prstGeom>
          </p:spPr>
        </p:pic>
      </p:grpSp>
      <p:sp>
        <p:nvSpPr>
          <p:cNvPr id="36" name="Rectangle 35"/>
          <p:cNvSpPr/>
          <p:nvPr/>
        </p:nvSpPr>
        <p:spPr>
          <a:xfrm>
            <a:off x="15159297" y="11824648"/>
            <a:ext cx="15074611" cy="7814302"/>
          </a:xfrm>
          <a:prstGeom prst="rect">
            <a:avLst/>
          </a:prstGeom>
          <a:solidFill>
            <a:schemeClr val="accent4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800"/>
              </a:spcAft>
              <a:buClr>
                <a:srgbClr val="00B050"/>
              </a:buClr>
            </a:pP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338929" y="11841629"/>
            <a:ext cx="486095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9575" indent="-409575">
              <a:lnSpc>
                <a:spcPct val="200000"/>
              </a:lnSpc>
              <a:buClr>
                <a:srgbClr val="00B050"/>
              </a:buClr>
              <a:buFont typeface="Arial" panose="020B0604020202020204" pitchFamily="34" charset="0"/>
              <a:buChar char="●"/>
            </a:pP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 Component 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(PCA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was used to establish circulation types from daily mean sea level pressure.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20382" y="11795293"/>
            <a:ext cx="10118547" cy="7827015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sp>
        <p:nvSpPr>
          <p:cNvPr id="40" name="Rectangle 39"/>
          <p:cNvSpPr/>
          <p:nvPr/>
        </p:nvSpPr>
        <p:spPr>
          <a:xfrm>
            <a:off x="20224003" y="18848455"/>
            <a:ext cx="511492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Fig 1:  Domain used in regionalization analysis</a:t>
            </a:r>
            <a:endParaRPr lang="en-GB" sz="1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58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Benutzerdefiniert 3">
      <a:dk1>
        <a:srgbClr val="A4C537"/>
      </a:dk1>
      <a:lt1>
        <a:sysClr val="window" lastClr="FFFFFF"/>
      </a:lt1>
      <a:dk2>
        <a:srgbClr val="1F497D"/>
      </a:dk2>
      <a:lt2>
        <a:srgbClr val="EEECE1"/>
      </a:lt2>
      <a:accent1>
        <a:srgbClr val="04654F"/>
      </a:accent1>
      <a:accent2>
        <a:srgbClr val="A4C537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514</Words>
  <Application>Microsoft Office PowerPoint</Application>
  <PresentationFormat>Custom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Larissa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pia</dc:creator>
  <cp:lastModifiedBy>Markos Ware</cp:lastModifiedBy>
  <cp:revision>266</cp:revision>
  <cp:lastPrinted>2020-04-14T08:44:03Z</cp:lastPrinted>
  <dcterms:created xsi:type="dcterms:W3CDTF">2015-11-04T13:34:53Z</dcterms:created>
  <dcterms:modified xsi:type="dcterms:W3CDTF">2020-04-25T10:25:07Z</dcterms:modified>
</cp:coreProperties>
</file>