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601575" cy="9721850"/>
  <p:notesSz cx="6858000" cy="9144000"/>
  <p:defaultTextStyle>
    <a:defPPr>
      <a:defRPr lang="it-IT"/>
    </a:defPPr>
    <a:lvl1pPr marL="0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797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9593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9393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9189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8985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8783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8581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8376" algn="l" defTabSz="135959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19" autoAdjust="0"/>
  </p:normalViewPr>
  <p:slideViewPr>
    <p:cSldViewPr>
      <p:cViewPr>
        <p:scale>
          <a:sx n="50" d="100"/>
          <a:sy n="50" d="100"/>
        </p:scale>
        <p:origin x="-1326" y="-54"/>
      </p:cViewPr>
      <p:guideLst>
        <p:guide orient="horz" pos="3062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5122" y="3020079"/>
            <a:ext cx="10711339" cy="208389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90239" y="5509051"/>
            <a:ext cx="8821103" cy="2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7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6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5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44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33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2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1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2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36144" y="389332"/>
            <a:ext cx="2835354" cy="829507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0085" y="389332"/>
            <a:ext cx="8296037" cy="829507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32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06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5438" y="6247199"/>
            <a:ext cx="10711339" cy="1930867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95438" y="4120544"/>
            <a:ext cx="10711339" cy="212665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896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791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0668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558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447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337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227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116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75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30082" y="2268433"/>
            <a:ext cx="5565697" cy="641597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05803" y="2268433"/>
            <a:ext cx="5565697" cy="641597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81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079" y="2176166"/>
            <a:ext cx="5567884" cy="90692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8961" indent="0">
              <a:buNone/>
              <a:defRPr sz="3000" b="1"/>
            </a:lvl2pPr>
            <a:lvl3pPr marL="1377919" indent="0">
              <a:buNone/>
              <a:defRPr sz="2700" b="1"/>
            </a:lvl3pPr>
            <a:lvl4pPr marL="2066881" indent="0">
              <a:buNone/>
              <a:defRPr sz="2500" b="1"/>
            </a:lvl4pPr>
            <a:lvl5pPr marL="2755839" indent="0">
              <a:buNone/>
              <a:defRPr sz="2500" b="1"/>
            </a:lvl5pPr>
            <a:lvl6pPr marL="3444797" indent="0">
              <a:buNone/>
              <a:defRPr sz="2500" b="1"/>
            </a:lvl6pPr>
            <a:lvl7pPr marL="4133757" indent="0">
              <a:buNone/>
              <a:defRPr sz="2500" b="1"/>
            </a:lvl7pPr>
            <a:lvl8pPr marL="4822717" indent="0">
              <a:buNone/>
              <a:defRPr sz="2500" b="1"/>
            </a:lvl8pPr>
            <a:lvl9pPr marL="5511676" indent="0">
              <a:buNone/>
              <a:defRPr sz="2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079" y="3083087"/>
            <a:ext cx="5567884" cy="560131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01432" y="2176166"/>
            <a:ext cx="5570072" cy="90692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8961" indent="0">
              <a:buNone/>
              <a:defRPr sz="3000" b="1"/>
            </a:lvl2pPr>
            <a:lvl3pPr marL="1377919" indent="0">
              <a:buNone/>
              <a:defRPr sz="2700" b="1"/>
            </a:lvl3pPr>
            <a:lvl4pPr marL="2066881" indent="0">
              <a:buNone/>
              <a:defRPr sz="2500" b="1"/>
            </a:lvl4pPr>
            <a:lvl5pPr marL="2755839" indent="0">
              <a:buNone/>
              <a:defRPr sz="2500" b="1"/>
            </a:lvl5pPr>
            <a:lvl6pPr marL="3444797" indent="0">
              <a:buNone/>
              <a:defRPr sz="2500" b="1"/>
            </a:lvl6pPr>
            <a:lvl7pPr marL="4133757" indent="0">
              <a:buNone/>
              <a:defRPr sz="2500" b="1"/>
            </a:lvl7pPr>
            <a:lvl8pPr marL="4822717" indent="0">
              <a:buNone/>
              <a:defRPr sz="2500" b="1"/>
            </a:lvl8pPr>
            <a:lvl9pPr marL="5511676" indent="0">
              <a:buNone/>
              <a:defRPr sz="2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01432" y="3083087"/>
            <a:ext cx="5570072" cy="560131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94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56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94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85" y="387078"/>
            <a:ext cx="4145831" cy="164731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6868" y="387083"/>
            <a:ext cx="7044630" cy="829733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085" y="2034391"/>
            <a:ext cx="4145831" cy="6650016"/>
          </a:xfrm>
        </p:spPr>
        <p:txBody>
          <a:bodyPr/>
          <a:lstStyle>
            <a:lvl1pPr marL="0" indent="0">
              <a:buNone/>
              <a:defRPr sz="2100"/>
            </a:lvl1pPr>
            <a:lvl2pPr marL="688961" indent="0">
              <a:buNone/>
              <a:defRPr sz="1800"/>
            </a:lvl2pPr>
            <a:lvl3pPr marL="1377919" indent="0">
              <a:buNone/>
              <a:defRPr sz="1600"/>
            </a:lvl3pPr>
            <a:lvl4pPr marL="2066881" indent="0">
              <a:buNone/>
              <a:defRPr sz="1300"/>
            </a:lvl4pPr>
            <a:lvl5pPr marL="2755839" indent="0">
              <a:buNone/>
              <a:defRPr sz="1300"/>
            </a:lvl5pPr>
            <a:lvl6pPr marL="3444797" indent="0">
              <a:buNone/>
              <a:defRPr sz="1300"/>
            </a:lvl6pPr>
            <a:lvl7pPr marL="4133757" indent="0">
              <a:buNone/>
              <a:defRPr sz="1300"/>
            </a:lvl7pPr>
            <a:lvl8pPr marL="4822717" indent="0">
              <a:buNone/>
              <a:defRPr sz="1300"/>
            </a:lvl8pPr>
            <a:lvl9pPr marL="5511676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7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70001" y="6805294"/>
            <a:ext cx="7560945" cy="80340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470001" y="868671"/>
            <a:ext cx="7560945" cy="5833110"/>
          </a:xfrm>
        </p:spPr>
        <p:txBody>
          <a:bodyPr/>
          <a:lstStyle>
            <a:lvl1pPr marL="0" indent="0">
              <a:buNone/>
              <a:defRPr sz="4800"/>
            </a:lvl1pPr>
            <a:lvl2pPr marL="688961" indent="0">
              <a:buNone/>
              <a:defRPr sz="4200"/>
            </a:lvl2pPr>
            <a:lvl3pPr marL="1377919" indent="0">
              <a:buNone/>
              <a:defRPr sz="3600"/>
            </a:lvl3pPr>
            <a:lvl4pPr marL="2066881" indent="0">
              <a:buNone/>
              <a:defRPr sz="3000"/>
            </a:lvl4pPr>
            <a:lvl5pPr marL="2755839" indent="0">
              <a:buNone/>
              <a:defRPr sz="3000"/>
            </a:lvl5pPr>
            <a:lvl6pPr marL="3444797" indent="0">
              <a:buNone/>
              <a:defRPr sz="3000"/>
            </a:lvl6pPr>
            <a:lvl7pPr marL="4133757" indent="0">
              <a:buNone/>
              <a:defRPr sz="3000"/>
            </a:lvl7pPr>
            <a:lvl8pPr marL="4822717" indent="0">
              <a:buNone/>
              <a:defRPr sz="3000"/>
            </a:lvl8pPr>
            <a:lvl9pPr marL="5511676" indent="0">
              <a:buNone/>
              <a:defRPr sz="3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70001" y="7608703"/>
            <a:ext cx="7560945" cy="1140966"/>
          </a:xfrm>
        </p:spPr>
        <p:txBody>
          <a:bodyPr/>
          <a:lstStyle>
            <a:lvl1pPr marL="0" indent="0">
              <a:buNone/>
              <a:defRPr sz="2100"/>
            </a:lvl1pPr>
            <a:lvl2pPr marL="688961" indent="0">
              <a:buNone/>
              <a:defRPr sz="1800"/>
            </a:lvl2pPr>
            <a:lvl3pPr marL="1377919" indent="0">
              <a:buNone/>
              <a:defRPr sz="1600"/>
            </a:lvl3pPr>
            <a:lvl4pPr marL="2066881" indent="0">
              <a:buNone/>
              <a:defRPr sz="1300"/>
            </a:lvl4pPr>
            <a:lvl5pPr marL="2755839" indent="0">
              <a:buNone/>
              <a:defRPr sz="1300"/>
            </a:lvl5pPr>
            <a:lvl6pPr marL="3444797" indent="0">
              <a:buNone/>
              <a:defRPr sz="1300"/>
            </a:lvl6pPr>
            <a:lvl7pPr marL="4133757" indent="0">
              <a:buNone/>
              <a:defRPr sz="1300"/>
            </a:lvl7pPr>
            <a:lvl8pPr marL="4822717" indent="0">
              <a:buNone/>
              <a:defRPr sz="1300"/>
            </a:lvl8pPr>
            <a:lvl9pPr marL="5511676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5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30080" y="389327"/>
            <a:ext cx="11341418" cy="1620309"/>
          </a:xfrm>
          <a:prstGeom prst="rect">
            <a:avLst/>
          </a:prstGeom>
        </p:spPr>
        <p:txBody>
          <a:bodyPr vert="horz" lIns="137793" tIns="68896" rIns="137793" bIns="68896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080" y="2268433"/>
            <a:ext cx="11341418" cy="6415971"/>
          </a:xfrm>
          <a:prstGeom prst="rect">
            <a:avLst/>
          </a:prstGeom>
        </p:spPr>
        <p:txBody>
          <a:bodyPr vert="horz" lIns="137793" tIns="68896" rIns="137793" bIns="6889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30080" y="9010722"/>
            <a:ext cx="2940368" cy="517599"/>
          </a:xfrm>
          <a:prstGeom prst="rect">
            <a:avLst/>
          </a:prstGeom>
        </p:spPr>
        <p:txBody>
          <a:bodyPr vert="horz" lIns="137793" tIns="68896" rIns="137793" bIns="68896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061D-0941-4140-B7D7-3E08A0EB7391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05542" y="9010722"/>
            <a:ext cx="3990499" cy="517599"/>
          </a:xfrm>
          <a:prstGeom prst="rect">
            <a:avLst/>
          </a:prstGeom>
        </p:spPr>
        <p:txBody>
          <a:bodyPr vert="horz" lIns="137793" tIns="68896" rIns="137793" bIns="68896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031130" y="9010722"/>
            <a:ext cx="2940368" cy="517599"/>
          </a:xfrm>
          <a:prstGeom prst="rect">
            <a:avLst/>
          </a:prstGeom>
        </p:spPr>
        <p:txBody>
          <a:bodyPr vert="horz" lIns="137793" tIns="68896" rIns="137793" bIns="68896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E0E-D24E-45C7-860A-3B917C0641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27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1377919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6720" indent="-516720" algn="l" defTabSz="1377919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9562" indent="-430601" algn="l" defTabSz="1377919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2399" indent="-344478" algn="l" defTabSz="13779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1357" indent="-344478" algn="l" defTabSz="13779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0319" indent="-344478" algn="l" defTabSz="1377919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89279" indent="-344478" algn="l" defTabSz="13779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78238" indent="-344478" algn="l" defTabSz="13779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67196" indent="-344478" algn="l" defTabSz="13779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56155" indent="-344478" algn="l" defTabSz="13779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61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19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66881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839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4797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33757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22717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11676" algn="l" defTabSz="137791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microsoft.com/office/2007/relationships/hdphoto" Target="../media/hdphoto1.wdp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7" y="1"/>
            <a:ext cx="12637492" cy="41220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72" y="2848687"/>
            <a:ext cx="4570619" cy="12733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8540" r="26323" b="6214"/>
          <a:stretch/>
        </p:blipFill>
        <p:spPr bwMode="auto">
          <a:xfrm>
            <a:off x="11053318" y="661143"/>
            <a:ext cx="1377563" cy="1915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52116" y="4716909"/>
            <a:ext cx="11953328" cy="2319068"/>
          </a:xfrm>
          <a:prstGeom prst="rect">
            <a:avLst/>
          </a:prstGeom>
          <a:noFill/>
        </p:spPr>
        <p:txBody>
          <a:bodyPr wrap="square" lIns="102080" tIns="51040" rIns="102080" bIns="51040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Seismic velocity changes across 10 years correlate the micro-seismicity evolution in the Irpinia Fault System (Southern Italy)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972195" y="7500839"/>
            <a:ext cx="10585176" cy="2811511"/>
          </a:xfrm>
          <a:prstGeom prst="rect">
            <a:avLst/>
          </a:prstGeom>
        </p:spPr>
        <p:txBody>
          <a:bodyPr wrap="square" lIns="102080" tIns="51040" rIns="102080" bIns="51040">
            <a:spAutoFit/>
          </a:bodyPr>
          <a:lstStyle/>
          <a:p>
            <a:pPr algn="ctr"/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  </a:t>
            </a:r>
            <a:r>
              <a:rPr lang="it-IT" sz="2200" b="1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G. De Landro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 (1), R. Esposito (1), O. Amoroso (2</a:t>
            </a:r>
            <a:r>
              <a:rPr lang="it-IT" sz="2200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) 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and A. Zollo (1)</a:t>
            </a:r>
          </a:p>
          <a:p>
            <a:pPr algn="ctr"/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/>
            </a:r>
            <a:b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</a:b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(1)  </a:t>
            </a:r>
            <a:r>
              <a:rPr lang="it-IT" sz="2200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Dep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. of </a:t>
            </a:r>
            <a:r>
              <a:rPr lang="it-IT" sz="2200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Physics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 “E. Pancini”, </a:t>
            </a:r>
            <a:r>
              <a:rPr lang="it-IT" sz="2200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Univ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. of </a:t>
            </a:r>
            <a:r>
              <a:rPr lang="it-IT" sz="2200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Naples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 “Federico II”, </a:t>
            </a:r>
            <a:r>
              <a:rPr lang="it-IT" sz="2200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Italy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(2) </a:t>
            </a:r>
            <a:r>
              <a:rPr lang="it-IT" sz="2200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Dep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. of </a:t>
            </a:r>
            <a:r>
              <a:rPr lang="it-IT" sz="2200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Physics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 “E.R. Caianiello” </a:t>
            </a:r>
            <a:r>
              <a:rPr lang="it-IT" sz="2200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Univ</a:t>
            </a:r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. of Salerno, Fisciano (SA) </a:t>
            </a:r>
            <a:r>
              <a:rPr lang="it-IT" sz="2200" dirty="0" err="1" smtClean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Italy</a:t>
            </a:r>
            <a:endParaRPr lang="it-IT" sz="2200" dirty="0" smtClean="0">
              <a:latin typeface="Yu Gothic UI Semilight" panose="020B0400000000000000" pitchFamily="34" charset="-128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endParaRPr lang="it-IT" sz="2200" dirty="0">
              <a:latin typeface="Yu Gothic UI Semilight" panose="020B0400000000000000" pitchFamily="34" charset="-128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it-IT" sz="2200" u="sng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e</a:t>
            </a:r>
            <a:r>
              <a:rPr lang="it-IT" sz="2200" u="sng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mail: g</a:t>
            </a:r>
            <a:r>
              <a:rPr lang="it-IT" sz="2200" u="sng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>razia.delandro@gmail.com</a:t>
            </a:r>
            <a:endParaRPr lang="it-IT" sz="2200" u="sng" dirty="0">
              <a:latin typeface="Yu Gothic UI Semilight" panose="020B0400000000000000" pitchFamily="34" charset="-128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  <a:t/>
            </a:r>
            <a:br>
              <a:rPr lang="it-IT" sz="2200" dirty="0">
                <a:latin typeface="Yu Gothic UI Semilight" panose="020B0400000000000000" pitchFamily="34" charset="-128"/>
                <a:ea typeface="Yu Gothic UI Semilight" panose="020B0400000000000000" pitchFamily="34" charset="-128"/>
                <a:cs typeface="Times New Roman" panose="02020603050405020304" pitchFamily="18" charset="0"/>
              </a:rPr>
            </a:br>
            <a:endParaRPr lang="it-IT" sz="2200" dirty="0">
              <a:latin typeface="Yu Gothic UI Semilight" panose="020B0400000000000000" pitchFamily="34" charset="-128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901187" y="3935014"/>
            <a:ext cx="2494985" cy="5185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2080" tIns="51040" rIns="102080" bIns="5104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EGU2020-14615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249" y="7910947"/>
            <a:ext cx="1563633" cy="168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0" y="7816333"/>
            <a:ext cx="1656184" cy="17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67"/>
          <a:stretch/>
        </p:blipFill>
        <p:spPr>
          <a:xfrm>
            <a:off x="0" y="7114559"/>
            <a:ext cx="12637492" cy="26429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02" y="2"/>
            <a:ext cx="8102789" cy="2642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63" y="1884266"/>
            <a:ext cx="2930547" cy="8164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8540" r="26323" b="6214"/>
          <a:stretch/>
        </p:blipFill>
        <p:spPr bwMode="auto">
          <a:xfrm>
            <a:off x="11682230" y="540445"/>
            <a:ext cx="883253" cy="122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55"/>
          <a:stretch/>
        </p:blipFill>
        <p:spPr>
          <a:xfrm>
            <a:off x="0" y="0"/>
            <a:ext cx="4534702" cy="264291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2909"/>
            <a:ext cx="12656104" cy="59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62689" y="318901"/>
            <a:ext cx="9234442" cy="1949736"/>
          </a:xfrm>
          <a:prstGeom prst="rect">
            <a:avLst/>
          </a:prstGeom>
          <a:noFill/>
        </p:spPr>
        <p:txBody>
          <a:bodyPr wrap="square" lIns="102080" tIns="51040" rIns="102080" bIns="5104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Seismic velocity changes across 10 years correlate the micro-seismicity evolution in the Irpinia Fault System (Southern Italy) </a:t>
            </a:r>
          </a:p>
        </p:txBody>
      </p:sp>
      <p:sp>
        <p:nvSpPr>
          <p:cNvPr id="3" name="Rettangolo 2">
            <a:hlinkClick r:id="rId7" action="ppaction://hlinksldjump"/>
          </p:cNvPr>
          <p:cNvSpPr/>
          <p:nvPr/>
        </p:nvSpPr>
        <p:spPr>
          <a:xfrm>
            <a:off x="72008" y="2700685"/>
            <a:ext cx="5580707" cy="441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03920" y="8884662"/>
            <a:ext cx="6461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lick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box of your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interest…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5">
            <a:hlinkClick r:id="rId8" action="ppaction://hlinksldjump"/>
          </p:cNvPr>
          <p:cNvSpPr/>
          <p:nvPr/>
        </p:nvSpPr>
        <p:spPr>
          <a:xfrm>
            <a:off x="72008" y="7237189"/>
            <a:ext cx="5580707" cy="1377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hlinkClick r:id="rId9" action="ppaction://hlinksldjump"/>
          </p:cNvPr>
          <p:cNvSpPr/>
          <p:nvPr/>
        </p:nvSpPr>
        <p:spPr>
          <a:xfrm>
            <a:off x="5652715" y="2700685"/>
            <a:ext cx="6912768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hlinkClick r:id="rId10" action="ppaction://hlinksldjump"/>
          </p:cNvPr>
          <p:cNvSpPr/>
          <p:nvPr/>
        </p:nvSpPr>
        <p:spPr>
          <a:xfrm>
            <a:off x="5652715" y="6589117"/>
            <a:ext cx="6912768" cy="184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hlinkClick r:id="rId11" action="ppaction://hlinksldjump"/>
          </p:cNvPr>
          <p:cNvSpPr/>
          <p:nvPr/>
        </p:nvSpPr>
        <p:spPr>
          <a:xfrm>
            <a:off x="8821067" y="8436014"/>
            <a:ext cx="3744416" cy="169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88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/>
          <p:cNvGrpSpPr/>
          <p:nvPr/>
        </p:nvGrpSpPr>
        <p:grpSpPr>
          <a:xfrm>
            <a:off x="4860627" y="252412"/>
            <a:ext cx="6624736" cy="8526423"/>
            <a:chOff x="200025" y="1924050"/>
            <a:chExt cx="12201525" cy="16545617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1924050"/>
              <a:ext cx="12201525" cy="515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uppo 25"/>
            <p:cNvGrpSpPr/>
            <p:nvPr/>
          </p:nvGrpSpPr>
          <p:grpSpPr>
            <a:xfrm>
              <a:off x="224010" y="6588794"/>
              <a:ext cx="12125449" cy="11880873"/>
              <a:chOff x="224010" y="1576388"/>
              <a:chExt cx="12125449" cy="11880873"/>
            </a:xfrm>
          </p:grpSpPr>
          <p:pic>
            <p:nvPicPr>
              <p:cNvPr id="2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175" y="1576388"/>
                <a:ext cx="12087225" cy="584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" name="Gruppo 27"/>
              <p:cNvGrpSpPr/>
              <p:nvPr/>
            </p:nvGrpSpPr>
            <p:grpSpPr>
              <a:xfrm>
                <a:off x="224010" y="7308874"/>
                <a:ext cx="12125449" cy="6148387"/>
                <a:chOff x="190376" y="1728788"/>
                <a:chExt cx="12125449" cy="6148387"/>
              </a:xfrm>
            </p:grpSpPr>
            <p:pic>
              <p:nvPicPr>
                <p:cNvPr id="29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50" y="1728788"/>
                  <a:ext cx="12030075" cy="5543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376" y="6972300"/>
                  <a:ext cx="12001500" cy="904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5" name="CasellaDiTesto 14">
            <a:hlinkClick r:id="rId6" action="ppaction://hlinksldjump"/>
          </p:cNvPr>
          <p:cNvSpPr txBox="1"/>
          <p:nvPr/>
        </p:nvSpPr>
        <p:spPr>
          <a:xfrm>
            <a:off x="11341347" y="5653013"/>
            <a:ext cx="1181036" cy="20313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accent2"/>
                </a:solidFill>
              </a:rPr>
              <a:t>Come back…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88619" y="8778836"/>
            <a:ext cx="7812956" cy="94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0" tIns="51040" rIns="102080" bIns="51040" spcCol="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109" y="116728"/>
            <a:ext cx="4392490" cy="1049554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1. </a:t>
            </a:r>
            <a:r>
              <a:rPr lang="it-IT" sz="54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Introduction</a:t>
            </a:r>
            <a:endParaRPr lang="it-IT" sz="5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047" y="1467456"/>
            <a:ext cx="4446571" cy="6921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This study focuses on the </a:t>
            </a:r>
            <a:r>
              <a:rPr lang="en-US" sz="2000" b="1" dirty="0"/>
              <a:t>Irpinia</a:t>
            </a:r>
            <a:r>
              <a:rPr lang="en-US" sz="2000" dirty="0"/>
              <a:t> fault zone (IFZ), an </a:t>
            </a:r>
            <a:r>
              <a:rPr lang="en-US" sz="2000" b="1" dirty="0"/>
              <a:t>active fault system</a:t>
            </a:r>
            <a:r>
              <a:rPr lang="en-US" sz="2000" dirty="0"/>
              <a:t> that caused the 23 November 1980 MS 6.9 Irpinia earthquake. </a:t>
            </a:r>
            <a:r>
              <a:rPr lang="en-US" sz="2000" dirty="0" smtClean="0"/>
              <a:t>Hence</a:t>
            </a:r>
            <a:r>
              <a:rPr lang="en-US" sz="2000" dirty="0"/>
              <a:t>, it is important to </a:t>
            </a:r>
            <a:r>
              <a:rPr lang="en-US" sz="2000" b="1" dirty="0"/>
              <a:t>improve the knowledge</a:t>
            </a:r>
            <a:r>
              <a:rPr lang="en-US" sz="2000" dirty="0"/>
              <a:t> of the IFZ dynamics, especially </a:t>
            </a:r>
            <a:r>
              <a:rPr lang="en-US" sz="2000" b="1" dirty="0"/>
              <a:t>in terms of earthquake triggering mechanisms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000" dirty="0" smtClean="0"/>
              <a:t>Previous </a:t>
            </a:r>
            <a:r>
              <a:rPr lang="en-US" sz="2000" dirty="0"/>
              <a:t>works </a:t>
            </a:r>
            <a:r>
              <a:rPr lang="en-US" sz="2000" dirty="0" smtClean="0"/>
              <a:t> </a:t>
            </a:r>
            <a:r>
              <a:rPr lang="en-US" sz="2000" dirty="0" smtClean="0"/>
              <a:t>showed a </a:t>
            </a:r>
            <a:r>
              <a:rPr lang="en-US" sz="2000" dirty="0"/>
              <a:t>s</a:t>
            </a:r>
            <a:r>
              <a:rPr lang="en-US" sz="2000" b="1" dirty="0"/>
              <a:t>patial correlation between high Vp/Vs and high attenuation P quality factor </a:t>
            </a:r>
            <a:r>
              <a:rPr lang="en-US" sz="2000" dirty="0"/>
              <a:t>(Qp) regions with the volume where most of seismicity occurs, suggesting that </a:t>
            </a:r>
            <a:r>
              <a:rPr lang="en-US" sz="2000" b="1" dirty="0"/>
              <a:t>pore-fluids pressure may plays a key role</a:t>
            </a:r>
            <a:r>
              <a:rPr lang="en-US" sz="2000" dirty="0"/>
              <a:t> in controlling the seismicity evolution at the IFZ. </a:t>
            </a:r>
            <a:endParaRPr lang="en-US" sz="20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000" dirty="0"/>
              <a:t>Here we reconstruct </a:t>
            </a:r>
            <a:r>
              <a:rPr lang="en-US" sz="2000" b="1" dirty="0"/>
              <a:t>accurate 4D velocity images of IFZ </a:t>
            </a:r>
            <a:r>
              <a:rPr lang="en-US" sz="2000" dirty="0"/>
              <a:t>embedding volume which allows to track the spatio-temporal variation of elastic properties with the aim to investigate their relation with the fluid-driven pore pressure migration and, possibly, to seismicity production.</a:t>
            </a:r>
          </a:p>
          <a:p>
            <a:endParaRPr lang="it-IT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8540" r="26323" b="6214"/>
          <a:stretch/>
        </p:blipFill>
        <p:spPr bwMode="auto">
          <a:xfrm>
            <a:off x="11269339" y="7885261"/>
            <a:ext cx="1289047" cy="179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8448531"/>
            <a:ext cx="4570619" cy="127332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60630" y="8905165"/>
            <a:ext cx="5472608" cy="518575"/>
          </a:xfrm>
          <a:prstGeom prst="rect">
            <a:avLst/>
          </a:prstGeom>
          <a:noFill/>
        </p:spPr>
        <p:txBody>
          <a:bodyPr wrap="square" lIns="102080" tIns="51040" rIns="102080" bIns="51040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GRAZIA DE LANDRO, 8 MAY 2020</a:t>
            </a:r>
            <a:endParaRPr lang="it-IT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Freccia circolare a destra 13">
            <a:hlinkClick r:id="rId6" action="ppaction://hlinksldjump"/>
          </p:cNvPr>
          <p:cNvSpPr/>
          <p:nvPr/>
        </p:nvSpPr>
        <p:spPr>
          <a:xfrm>
            <a:off x="11454334" y="6013053"/>
            <a:ext cx="1008112" cy="86409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60" y="5552405"/>
            <a:ext cx="8941995" cy="371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788619" y="8778836"/>
            <a:ext cx="7812956" cy="94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0" tIns="51040" rIns="102080" bIns="51040" spcCol="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099" y="504312"/>
            <a:ext cx="9073008" cy="1620309"/>
          </a:xfrm>
        </p:spPr>
        <p:txBody>
          <a:bodyPr>
            <a:normAutofit fontScale="90000"/>
          </a:bodyPr>
          <a:lstStyle/>
          <a:p>
            <a:pPr algn="l"/>
            <a:r>
              <a:rPr lang="it-IT" sz="6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2. 4D </a:t>
            </a:r>
            <a:r>
              <a:rPr lang="it-IT" sz="6000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Tomography</a:t>
            </a:r>
            <a:r>
              <a:rPr lang="it-IT" sz="60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 </a:t>
            </a:r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/>
            </a:r>
            <a:b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</a:br>
            <a:r>
              <a:rPr lang="it-IT" sz="6000" dirty="0" err="1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strategies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2115" y="1829330"/>
            <a:ext cx="3672408" cy="6415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We applied the 4D tomography to </a:t>
            </a:r>
            <a:r>
              <a:rPr lang="en-US" sz="1800" b="1" dirty="0"/>
              <a:t>ten years catalog of phases</a:t>
            </a:r>
            <a:r>
              <a:rPr lang="en-US" sz="1800" dirty="0"/>
              <a:t> from events recorded by the Irpinia Seismic Network (ISNet) and INGV stations </a:t>
            </a:r>
            <a:r>
              <a:rPr lang="en-US" sz="1800" dirty="0" smtClean="0"/>
              <a:t> (M&lt;3.1), </a:t>
            </a:r>
            <a:r>
              <a:rPr lang="en-US" sz="1800" dirty="0"/>
              <a:t>occurred in the period </a:t>
            </a:r>
            <a:r>
              <a:rPr lang="en-US" sz="1800" b="1" dirty="0"/>
              <a:t>August 2005 - October </a:t>
            </a:r>
            <a:r>
              <a:rPr lang="en-US" sz="1800" b="1" dirty="0" smtClean="0"/>
              <a:t>2016</a:t>
            </a:r>
            <a:r>
              <a:rPr lang="en-US" sz="1800" dirty="0" smtClean="0"/>
              <a:t>. </a:t>
            </a:r>
            <a:endParaRPr lang="en-US" sz="1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dirty="0" smtClean="0"/>
              <a:t>We </a:t>
            </a:r>
            <a:r>
              <a:rPr lang="en-US" sz="1800" dirty="0"/>
              <a:t>subdivided the catalog into </a:t>
            </a:r>
            <a:r>
              <a:rPr lang="en-US" sz="1800" b="1" dirty="0"/>
              <a:t>five consecutive epochs by selecting in each epoch the same number of events</a:t>
            </a:r>
            <a:r>
              <a:rPr lang="en-US" sz="1800" dirty="0"/>
              <a:t> and approximate uniform volume ray-coverage, in order to ensure that the 3D P and S velocity models could be well resolved in each epoch.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We inverted the first arrival by following a multiscale strategy, (parameterization from 12x12x6 km</a:t>
            </a:r>
            <a:r>
              <a:rPr lang="en-US" sz="1800" baseline="30000" dirty="0"/>
              <a:t>3</a:t>
            </a:r>
            <a:r>
              <a:rPr lang="en-US" sz="1800" dirty="0"/>
              <a:t> to 6x6x3 km</a:t>
            </a:r>
            <a:r>
              <a:rPr lang="en-US" sz="1800" baseline="30000" dirty="0"/>
              <a:t>3</a:t>
            </a:r>
            <a:r>
              <a:rPr lang="en-US" sz="1800" dirty="0"/>
              <a:t>).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8448531"/>
            <a:ext cx="4570619" cy="127332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60630" y="8905165"/>
            <a:ext cx="5472608" cy="518575"/>
          </a:xfrm>
          <a:prstGeom prst="rect">
            <a:avLst/>
          </a:prstGeom>
          <a:noFill/>
        </p:spPr>
        <p:txBody>
          <a:bodyPr wrap="square" lIns="102080" tIns="51040" rIns="102080" bIns="51040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GRAZIA DE LANDRO, 8 MAY 2020</a:t>
            </a:r>
            <a:endParaRPr lang="it-IT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8540" r="26323" b="6214"/>
          <a:stretch/>
        </p:blipFill>
        <p:spPr bwMode="auto">
          <a:xfrm>
            <a:off x="11269339" y="7885261"/>
            <a:ext cx="1289047" cy="179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66" y="324421"/>
            <a:ext cx="599822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>
            <a:hlinkClick r:id="rId7" action="ppaction://hlinksldjump"/>
          </p:cNvPr>
          <p:cNvSpPr txBox="1"/>
          <p:nvPr/>
        </p:nvSpPr>
        <p:spPr>
          <a:xfrm>
            <a:off x="11341347" y="5653013"/>
            <a:ext cx="1181036" cy="20313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accent2"/>
                </a:solidFill>
              </a:rPr>
              <a:t>Come back…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13" name="Freccia circolare a destra 12">
            <a:hlinkClick r:id="rId7" action="ppaction://hlinksldjump"/>
          </p:cNvPr>
          <p:cNvSpPr/>
          <p:nvPr/>
        </p:nvSpPr>
        <p:spPr>
          <a:xfrm>
            <a:off x="11454334" y="6013053"/>
            <a:ext cx="1008112" cy="86409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31" y="4600819"/>
            <a:ext cx="6947498" cy="17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428579" y="4284861"/>
            <a:ext cx="265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Epochs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6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months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107489" y="4284861"/>
            <a:ext cx="265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Epochs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9 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months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"/>
          <a:stretch/>
        </p:blipFill>
        <p:spPr bwMode="auto">
          <a:xfrm>
            <a:off x="4838624" y="219944"/>
            <a:ext cx="7654851" cy="27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788619" y="8778836"/>
            <a:ext cx="7812956" cy="94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0" tIns="51040" rIns="102080" bIns="51040" spcCol="0"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8448531"/>
            <a:ext cx="4570619" cy="127332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60630" y="8905165"/>
            <a:ext cx="5472608" cy="518575"/>
          </a:xfrm>
          <a:prstGeom prst="rect">
            <a:avLst/>
          </a:prstGeom>
          <a:noFill/>
        </p:spPr>
        <p:txBody>
          <a:bodyPr wrap="square" lIns="102080" tIns="51040" rIns="102080" bIns="51040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GRAZIA DE LANDRO, 8 MAY 2020</a:t>
            </a:r>
            <a:endParaRPr lang="it-IT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8540" r="26323" b="6214"/>
          <a:stretch/>
        </p:blipFill>
        <p:spPr bwMode="auto">
          <a:xfrm>
            <a:off x="11269339" y="7885261"/>
            <a:ext cx="1289047" cy="179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08099" y="504312"/>
            <a:ext cx="9073008" cy="1620309"/>
          </a:xfrm>
        </p:spPr>
        <p:txBody>
          <a:bodyPr>
            <a:normAutofit fontScale="90000"/>
          </a:bodyPr>
          <a:lstStyle/>
          <a:p>
            <a:pPr algn="l"/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3. 4D </a:t>
            </a:r>
            <a:r>
              <a:rPr lang="it-IT" sz="6000" dirty="0" err="1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Tomographic</a:t>
            </a:r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/>
            </a:r>
            <a:b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</a:br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 images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252115" y="1541298"/>
            <a:ext cx="4754710" cy="64159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By </a:t>
            </a:r>
            <a:r>
              <a:rPr lang="en-US" sz="1800" dirty="0" smtClean="0"/>
              <a:t>observing that</a:t>
            </a:r>
            <a:r>
              <a:rPr lang="en-US" sz="1800" b="1" dirty="0" smtClean="0"/>
              <a:t> the resolved </a:t>
            </a:r>
            <a:r>
              <a:rPr lang="en-US" sz="1800" b="1" dirty="0"/>
              <a:t>volume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/>
              <a:t>delimited </a:t>
            </a:r>
            <a:r>
              <a:rPr lang="en-US" sz="1800" dirty="0" smtClean="0"/>
              <a:t> with black/red </a:t>
            </a:r>
            <a:r>
              <a:rPr lang="en-US" sz="1800" dirty="0"/>
              <a:t>solid </a:t>
            </a:r>
            <a:r>
              <a:rPr lang="en-US" sz="1800" dirty="0" smtClean="0"/>
              <a:t>lines) </a:t>
            </a:r>
            <a:r>
              <a:rPr lang="en-US" sz="1800" b="1" dirty="0" smtClean="0"/>
              <a:t>is approximately the same in the different time epochs</a:t>
            </a:r>
            <a:r>
              <a:rPr lang="en-US" sz="1800" dirty="0" smtClean="0"/>
              <a:t>, we can affirm that the choice of temporal subdivision is appropriate. </a:t>
            </a:r>
          </a:p>
          <a:p>
            <a:pPr marL="0" indent="0">
              <a:buNone/>
            </a:pPr>
            <a:r>
              <a:rPr lang="en-US" sz="1800" dirty="0" smtClean="0"/>
              <a:t>The image of the 3D velocity models obtained using the entire data-set (see top-right figures) </a:t>
            </a:r>
            <a:r>
              <a:rPr lang="en-US" sz="1800" dirty="0" smtClean="0"/>
              <a:t>show </a:t>
            </a:r>
            <a:r>
              <a:rPr lang="en-US" sz="1800" dirty="0" smtClean="0"/>
              <a:t>that the tomographic models delineate the main </a:t>
            </a:r>
            <a:r>
              <a:rPr lang="en-US" sz="1800" b="1" dirty="0" smtClean="0"/>
              <a:t>lithological discontinuities of the geological </a:t>
            </a:r>
            <a:r>
              <a:rPr lang="en-US" sz="1800" b="1" dirty="0" smtClean="0"/>
              <a:t>section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By </a:t>
            </a:r>
            <a:r>
              <a:rPr lang="en-US" sz="1800" dirty="0" smtClean="0"/>
              <a:t>comparing the Vp, Vs and Vp/Vs images at each epoch in the equally resolved volume (red contoured), we are able to detect and track seismic velocity changes in different portion of the investigated volume.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Some </a:t>
            </a:r>
            <a:r>
              <a:rPr lang="en-US" sz="1800" b="1" dirty="0" smtClean="0"/>
              <a:t>specific regions</a:t>
            </a:r>
            <a:r>
              <a:rPr lang="en-US" sz="1800" dirty="0" smtClean="0"/>
              <a:t> (NE direction, black contoured) </a:t>
            </a:r>
            <a:r>
              <a:rPr lang="en-US" sz="1800" b="1" dirty="0" smtClean="0"/>
              <a:t>do not show changes with time</a:t>
            </a:r>
            <a:r>
              <a:rPr lang="en-US" sz="1800" dirty="0" smtClean="0"/>
              <a:t>, which is interpreted as the main effect of </a:t>
            </a:r>
            <a:r>
              <a:rPr lang="en-US" sz="1800" b="1" dirty="0" smtClean="0"/>
              <a:t>unperturbed lithology </a:t>
            </a:r>
            <a:r>
              <a:rPr lang="en-US" sz="1800" dirty="0" smtClean="0"/>
              <a:t>which controls their seismic velocity.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 </a:t>
            </a:r>
            <a:r>
              <a:rPr lang="en-US" sz="1800" dirty="0" smtClean="0"/>
              <a:t>other deeper regions (between 8 and 12 km depth in the center portion, green contoured) we clearly detect </a:t>
            </a:r>
            <a:r>
              <a:rPr lang="en-US" sz="1800" b="1" dirty="0" smtClean="0"/>
              <a:t>significant changes, up to 20%, of Vp/Vs ratio with time</a:t>
            </a:r>
            <a:r>
              <a:rPr lang="en-US" sz="1800" dirty="0" smtClean="0"/>
              <a:t>.</a:t>
            </a:r>
            <a:endParaRPr lang="it-IT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25" y="3103711"/>
            <a:ext cx="74866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>
            <a:hlinkClick r:id="rId7" action="ppaction://hlinksldjump"/>
          </p:cNvPr>
          <p:cNvSpPr txBox="1"/>
          <p:nvPr/>
        </p:nvSpPr>
        <p:spPr>
          <a:xfrm>
            <a:off x="10016295" y="7951460"/>
            <a:ext cx="1181036" cy="166199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sz="2400" b="1" dirty="0" smtClean="0">
                <a:solidFill>
                  <a:schemeClr val="accent2"/>
                </a:solidFill>
              </a:rPr>
              <a:t>Come back…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17" name="Freccia circolare a destra 16">
            <a:hlinkClick r:id="rId7" action="ppaction://hlinksldjump"/>
          </p:cNvPr>
          <p:cNvSpPr/>
          <p:nvPr/>
        </p:nvSpPr>
        <p:spPr>
          <a:xfrm>
            <a:off x="10129282" y="8038569"/>
            <a:ext cx="1008112" cy="86409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5"/>
          <a:stretch/>
        </p:blipFill>
        <p:spPr bwMode="auto">
          <a:xfrm>
            <a:off x="6012755" y="7695509"/>
            <a:ext cx="2528453" cy="5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554341" y="8173293"/>
            <a:ext cx="3410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percentage variation of velocity models respect to the 1D initial </a:t>
            </a:r>
            <a:r>
              <a:rPr lang="en-US" sz="1600" dirty="0" smtClean="0"/>
              <a:t>model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825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72" y="324421"/>
            <a:ext cx="6968711" cy="48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788619" y="8778836"/>
            <a:ext cx="7812956" cy="94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0" tIns="51040" rIns="102080" bIns="51040" spcCol="0"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8448531"/>
            <a:ext cx="4570619" cy="127332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60630" y="8905165"/>
            <a:ext cx="5472608" cy="518575"/>
          </a:xfrm>
          <a:prstGeom prst="rect">
            <a:avLst/>
          </a:prstGeom>
          <a:noFill/>
        </p:spPr>
        <p:txBody>
          <a:bodyPr wrap="square" lIns="102080" tIns="51040" rIns="102080" bIns="51040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GRAZIA DE LANDRO, 8 MAY 2020</a:t>
            </a:r>
            <a:endParaRPr lang="it-IT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8540" r="26323" b="6214"/>
          <a:stretch/>
        </p:blipFill>
        <p:spPr bwMode="auto">
          <a:xfrm>
            <a:off x="11269339" y="7885261"/>
            <a:ext cx="1289047" cy="179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180107" y="396429"/>
            <a:ext cx="9073008" cy="1620309"/>
          </a:xfrm>
        </p:spPr>
        <p:txBody>
          <a:bodyPr>
            <a:normAutofit fontScale="90000"/>
          </a:bodyPr>
          <a:lstStyle/>
          <a:p>
            <a:pPr algn="l"/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4. </a:t>
            </a:r>
            <a:r>
              <a:rPr lang="it-IT" sz="6000" dirty="0" err="1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Discussion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252114" y="1332533"/>
            <a:ext cx="5272649" cy="7056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We </a:t>
            </a:r>
            <a:r>
              <a:rPr lang="en-US" sz="2000" dirty="0" smtClean="0"/>
              <a:t>subdivide the model in cells of 10x10 km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at which we associate an increase </a:t>
            </a:r>
            <a:r>
              <a:rPr lang="en-US" sz="2000" dirty="0" smtClean="0"/>
              <a:t>or </a:t>
            </a:r>
            <a:r>
              <a:rPr lang="en-US" sz="2000" dirty="0" smtClean="0"/>
              <a:t>a decrease </a:t>
            </a:r>
            <a:r>
              <a:rPr lang="en-US" sz="2000" dirty="0" smtClean="0"/>
              <a:t>of </a:t>
            </a:r>
            <a:r>
              <a:rPr lang="en-US" sz="2000" dirty="0" smtClean="0"/>
              <a:t>the Vp/Vs ratio and of the earthquakes </a:t>
            </a:r>
            <a:r>
              <a:rPr lang="en-US" sz="2000" dirty="0" smtClean="0"/>
              <a:t>number. </a:t>
            </a:r>
            <a:r>
              <a:rPr lang="en-US" sz="2000" dirty="0" smtClean="0"/>
              <a:t>Then, we subtract the two images for each couple of epochs. </a:t>
            </a:r>
            <a:endParaRPr lang="en-US" sz="20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From </a:t>
            </a:r>
            <a:r>
              <a:rPr lang="en-US" sz="2000" dirty="0" smtClean="0"/>
              <a:t>the histograms to the left can be inferred that the </a:t>
            </a:r>
            <a:r>
              <a:rPr lang="en-US" sz="2000" b="1" dirty="0" smtClean="0"/>
              <a:t>regions where large Vp/Vs changes occur appear correlated with an increase of seismicity production volumes</a:t>
            </a:r>
            <a:r>
              <a:rPr lang="en-US" sz="2000" dirty="0" smtClean="0"/>
              <a:t>, suggesting a direct link between the physical processes associated with fluid mobility and earthquake generation.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The presence of fluids in an embedding fault system volume may favor the occurrence of earthquake ruptures due to </a:t>
            </a:r>
            <a:r>
              <a:rPr lang="en-US" sz="2000" dirty="0" smtClean="0"/>
              <a:t>an </a:t>
            </a:r>
            <a:r>
              <a:rPr lang="en-US" sz="2000" dirty="0" smtClean="0"/>
              <a:t>increase of pore pressure in the medium. </a:t>
            </a:r>
            <a:r>
              <a:rPr lang="en-US" sz="2000" dirty="0" smtClean="0"/>
              <a:t>Therefore</a:t>
            </a:r>
            <a:r>
              <a:rPr lang="en-US" sz="2000" dirty="0" smtClean="0"/>
              <a:t>, we </a:t>
            </a:r>
            <a:r>
              <a:rPr lang="en-US" sz="2000" b="1" dirty="0" smtClean="0"/>
              <a:t>suggest that the dominant mechanism triggering the micro-seismicity at the IFZ is the pore pressure increment induced by fluid diffusion</a:t>
            </a:r>
            <a:r>
              <a:rPr lang="en-US" sz="2000" dirty="0" smtClean="0"/>
              <a:t> and that the velocity changes can be used to track it and follow the seismicity evolution. </a:t>
            </a:r>
            <a:endParaRPr lang="it-IT" sz="2000" dirty="0"/>
          </a:p>
        </p:txBody>
      </p:sp>
      <p:sp>
        <p:nvSpPr>
          <p:cNvPr id="16" name="CasellaDiTesto 15">
            <a:hlinkClick r:id="rId6" action="ppaction://hlinksldjump"/>
          </p:cNvPr>
          <p:cNvSpPr txBox="1"/>
          <p:nvPr/>
        </p:nvSpPr>
        <p:spPr>
          <a:xfrm>
            <a:off x="11263888" y="6067118"/>
            <a:ext cx="1181036" cy="166199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sz="2400" b="1" dirty="0" smtClean="0">
                <a:solidFill>
                  <a:schemeClr val="accent2"/>
                </a:solidFill>
              </a:rPr>
              <a:t>Come back…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17" name="Freccia circolare a destra 16">
            <a:hlinkClick r:id="rId6" action="ppaction://hlinksldjump"/>
          </p:cNvPr>
          <p:cNvSpPr/>
          <p:nvPr/>
        </p:nvSpPr>
        <p:spPr>
          <a:xfrm>
            <a:off x="11376875" y="6154227"/>
            <a:ext cx="1008112" cy="86409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764" y="5211035"/>
            <a:ext cx="3024333" cy="17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54" y="5211035"/>
            <a:ext cx="2640670" cy="171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16" y="6805141"/>
            <a:ext cx="2998081" cy="169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r="15001" b="33333"/>
          <a:stretch/>
        </p:blipFill>
        <p:spPr bwMode="auto">
          <a:xfrm>
            <a:off x="8366033" y="6877149"/>
            <a:ext cx="2759290" cy="16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72" y="8389317"/>
            <a:ext cx="1368152" cy="24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28" y="8566379"/>
            <a:ext cx="1318740" cy="23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90" y="8421835"/>
            <a:ext cx="1463786" cy="42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788619" y="8778836"/>
            <a:ext cx="7812956" cy="94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80" tIns="51040" rIns="102080" bIns="51040" spcCol="0"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8448531"/>
            <a:ext cx="4570619" cy="127332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60630" y="8905165"/>
            <a:ext cx="5472608" cy="518575"/>
          </a:xfrm>
          <a:prstGeom prst="rect">
            <a:avLst/>
          </a:prstGeom>
          <a:noFill/>
        </p:spPr>
        <p:txBody>
          <a:bodyPr wrap="square" lIns="102080" tIns="51040" rIns="102080" bIns="51040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GRAZIA DE LANDRO, 8 MAY 2020</a:t>
            </a:r>
            <a:endParaRPr lang="it-IT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6" t="8540" r="26323" b="6214"/>
          <a:stretch/>
        </p:blipFill>
        <p:spPr bwMode="auto">
          <a:xfrm>
            <a:off x="11269339" y="7885261"/>
            <a:ext cx="1289047" cy="1792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68139" y="252413"/>
            <a:ext cx="9073008" cy="1620309"/>
          </a:xfrm>
        </p:spPr>
        <p:txBody>
          <a:bodyPr>
            <a:normAutofit/>
          </a:bodyPr>
          <a:lstStyle/>
          <a:p>
            <a:pPr algn="l"/>
            <a:r>
              <a:rPr lang="it-IT" sz="6000" dirty="0" err="1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References</a:t>
            </a:r>
            <a:endParaRPr lang="it-IT" dirty="0"/>
          </a:p>
        </p:txBody>
      </p:sp>
      <p:sp>
        <p:nvSpPr>
          <p:cNvPr id="16" name="CasellaDiTesto 15">
            <a:hlinkClick r:id="rId5" action="ppaction://hlinksldjump"/>
          </p:cNvPr>
          <p:cNvSpPr txBox="1"/>
          <p:nvPr/>
        </p:nvSpPr>
        <p:spPr>
          <a:xfrm>
            <a:off x="11263888" y="6067118"/>
            <a:ext cx="1181036" cy="166199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sz="2400" b="1" dirty="0" smtClean="0">
                <a:solidFill>
                  <a:schemeClr val="accent2"/>
                </a:solidFill>
              </a:rPr>
              <a:t>Come back…</a:t>
            </a:r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17" name="Freccia circolare a destra 16">
            <a:hlinkClick r:id="rId5" action="ppaction://hlinksldjump"/>
          </p:cNvPr>
          <p:cNvSpPr/>
          <p:nvPr/>
        </p:nvSpPr>
        <p:spPr>
          <a:xfrm>
            <a:off x="11376875" y="6154227"/>
            <a:ext cx="1008112" cy="86409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80107" y="2549410"/>
            <a:ext cx="10873208" cy="6415971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Amoroso  </a:t>
            </a:r>
            <a:r>
              <a:rPr lang="it-IT" dirty="0"/>
              <a:t>O. et al. (2014) </a:t>
            </a:r>
            <a:r>
              <a:rPr lang="it-IT" dirty="0" err="1"/>
              <a:t>Seismic</a:t>
            </a:r>
            <a:r>
              <a:rPr lang="it-IT" dirty="0"/>
              <a:t>  </a:t>
            </a:r>
            <a:r>
              <a:rPr lang="it-IT" dirty="0" err="1"/>
              <a:t>imaging</a:t>
            </a:r>
            <a:r>
              <a:rPr lang="it-IT" dirty="0"/>
              <a:t>  of  a  </a:t>
            </a:r>
            <a:r>
              <a:rPr lang="it-IT" dirty="0" err="1"/>
              <a:t>fluid</a:t>
            </a:r>
            <a:r>
              <a:rPr lang="it-IT" dirty="0"/>
              <a:t>  </a:t>
            </a:r>
            <a:r>
              <a:rPr lang="it-IT" dirty="0" err="1"/>
              <a:t>storage</a:t>
            </a:r>
            <a:r>
              <a:rPr lang="it-IT" dirty="0"/>
              <a:t>  in the  </a:t>
            </a:r>
            <a:r>
              <a:rPr lang="it-IT" dirty="0" err="1"/>
              <a:t>actively</a:t>
            </a:r>
            <a:r>
              <a:rPr lang="it-IT" dirty="0"/>
              <a:t>  </a:t>
            </a:r>
            <a:r>
              <a:rPr lang="it-IT" dirty="0" err="1"/>
              <a:t>extending</a:t>
            </a:r>
            <a:r>
              <a:rPr lang="it-IT" dirty="0"/>
              <a:t>  </a:t>
            </a:r>
            <a:r>
              <a:rPr lang="it-IT" dirty="0" err="1"/>
              <a:t>Apennine</a:t>
            </a:r>
            <a:r>
              <a:rPr lang="it-IT" dirty="0"/>
              <a:t>  mountain  </a:t>
            </a:r>
            <a:r>
              <a:rPr lang="it-IT" dirty="0" err="1"/>
              <a:t>belt</a:t>
            </a:r>
            <a:r>
              <a:rPr lang="it-IT" dirty="0"/>
              <a:t>,  </a:t>
            </a:r>
            <a:r>
              <a:rPr lang="it-IT" dirty="0" err="1"/>
              <a:t>southern</a:t>
            </a:r>
            <a:r>
              <a:rPr lang="it-IT" dirty="0"/>
              <a:t>  </a:t>
            </a:r>
            <a:r>
              <a:rPr lang="it-IT" dirty="0" err="1"/>
              <a:t>Italy</a:t>
            </a:r>
            <a:r>
              <a:rPr lang="it-IT" dirty="0"/>
              <a:t>.  </a:t>
            </a:r>
            <a:r>
              <a:rPr lang="it-IT" dirty="0" err="1"/>
              <a:t>Geophys</a:t>
            </a:r>
            <a:r>
              <a:rPr lang="it-IT" dirty="0"/>
              <a:t>.  Res.  </a:t>
            </a:r>
            <a:r>
              <a:rPr lang="it-IT" dirty="0" err="1"/>
              <a:t>Lett</a:t>
            </a:r>
            <a:r>
              <a:rPr lang="it-IT" dirty="0"/>
              <a:t>.,  41,  3802-3809. </a:t>
            </a:r>
            <a:endParaRPr lang="it-IT" dirty="0" smtClean="0"/>
          </a:p>
          <a:p>
            <a:r>
              <a:rPr lang="it-IT" dirty="0" smtClean="0"/>
              <a:t>Amoroso </a:t>
            </a:r>
            <a:r>
              <a:rPr lang="it-IT" dirty="0"/>
              <a:t>O. et al. (2017) From </a:t>
            </a:r>
            <a:r>
              <a:rPr lang="it-IT" dirty="0" err="1"/>
              <a:t>velocity</a:t>
            </a:r>
            <a:r>
              <a:rPr lang="it-IT" dirty="0"/>
              <a:t> and </a:t>
            </a:r>
            <a:r>
              <a:rPr lang="it-IT" dirty="0" err="1"/>
              <a:t>attenuation</a:t>
            </a:r>
            <a:r>
              <a:rPr lang="it-IT" dirty="0"/>
              <a:t> </a:t>
            </a:r>
            <a:r>
              <a:rPr lang="it-IT" dirty="0" err="1"/>
              <a:t>tomography</a:t>
            </a:r>
            <a:r>
              <a:rPr lang="it-IT" dirty="0"/>
              <a:t> to rock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modeling</a:t>
            </a:r>
            <a:r>
              <a:rPr lang="it-IT" dirty="0"/>
              <a:t>: </a:t>
            </a:r>
            <a:r>
              <a:rPr lang="it-IT" dirty="0" err="1"/>
              <a:t>Inferences</a:t>
            </a:r>
            <a:r>
              <a:rPr lang="it-IT" dirty="0"/>
              <a:t> on </a:t>
            </a:r>
            <a:r>
              <a:rPr lang="it-IT" dirty="0" err="1"/>
              <a:t>fluid-driven</a:t>
            </a:r>
            <a:r>
              <a:rPr lang="it-IT" dirty="0"/>
              <a:t> </a:t>
            </a:r>
            <a:r>
              <a:rPr lang="it-IT" dirty="0" err="1"/>
              <a:t>earthquake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Irpinia fault </a:t>
            </a:r>
            <a:r>
              <a:rPr lang="it-IT" dirty="0" err="1"/>
              <a:t>system</a:t>
            </a:r>
            <a:r>
              <a:rPr lang="it-IT" dirty="0"/>
              <a:t> in </a:t>
            </a:r>
            <a:r>
              <a:rPr lang="it-IT" dirty="0" err="1"/>
              <a:t>southern</a:t>
            </a:r>
            <a:r>
              <a:rPr lang="it-IT" dirty="0"/>
              <a:t> </a:t>
            </a:r>
            <a:r>
              <a:rPr lang="it-IT" dirty="0" err="1"/>
              <a:t>Italy</a:t>
            </a:r>
            <a:r>
              <a:rPr lang="it-IT" dirty="0"/>
              <a:t>. </a:t>
            </a:r>
            <a:r>
              <a:rPr lang="it-IT" dirty="0" err="1"/>
              <a:t>Geophys</a:t>
            </a:r>
            <a:r>
              <a:rPr lang="it-IT" dirty="0"/>
              <a:t>. Res. </a:t>
            </a:r>
            <a:r>
              <a:rPr lang="it-IT" dirty="0" err="1"/>
              <a:t>Lett</a:t>
            </a:r>
            <a:r>
              <a:rPr lang="it-IT" dirty="0"/>
              <a:t>., 44, 6752-6760. </a:t>
            </a:r>
            <a:endParaRPr lang="it-IT" dirty="0" smtClean="0"/>
          </a:p>
          <a:p>
            <a:r>
              <a:rPr lang="it-IT" dirty="0" smtClean="0"/>
              <a:t>D'Agostino</a:t>
            </a:r>
            <a:r>
              <a:rPr lang="it-IT" dirty="0"/>
              <a:t>, Nicola, et al</a:t>
            </a:r>
            <a:r>
              <a:rPr lang="it-IT" dirty="0" smtClean="0"/>
              <a:t>. (2018) </a:t>
            </a:r>
            <a:r>
              <a:rPr lang="it-IT" dirty="0" err="1" smtClean="0"/>
              <a:t>Crustal</a:t>
            </a:r>
            <a:r>
              <a:rPr lang="it-IT" dirty="0" smtClean="0"/>
              <a:t> </a:t>
            </a:r>
            <a:r>
              <a:rPr lang="it-IT" dirty="0" err="1"/>
              <a:t>deformation</a:t>
            </a:r>
            <a:r>
              <a:rPr lang="it-IT" dirty="0"/>
              <a:t> and </a:t>
            </a:r>
            <a:r>
              <a:rPr lang="it-IT" dirty="0" err="1"/>
              <a:t>seismicity</a:t>
            </a:r>
            <a:r>
              <a:rPr lang="it-IT" dirty="0"/>
              <a:t> </a:t>
            </a:r>
            <a:r>
              <a:rPr lang="it-IT" dirty="0" err="1"/>
              <a:t>modulated</a:t>
            </a:r>
            <a:r>
              <a:rPr lang="it-IT" dirty="0"/>
              <a:t> by </a:t>
            </a:r>
            <a:r>
              <a:rPr lang="it-IT" dirty="0" err="1"/>
              <a:t>groundwater</a:t>
            </a:r>
            <a:r>
              <a:rPr lang="it-IT" dirty="0"/>
              <a:t> </a:t>
            </a:r>
            <a:r>
              <a:rPr lang="it-IT" dirty="0" err="1"/>
              <a:t>recharge</a:t>
            </a:r>
            <a:r>
              <a:rPr lang="it-IT" dirty="0"/>
              <a:t> of </a:t>
            </a:r>
            <a:r>
              <a:rPr lang="it-IT" dirty="0" err="1"/>
              <a:t>karst</a:t>
            </a:r>
            <a:r>
              <a:rPr lang="it-IT" dirty="0"/>
              <a:t> </a:t>
            </a:r>
            <a:r>
              <a:rPr lang="it-IT" dirty="0" err="1" smtClean="0"/>
              <a:t>aquifers.Geophysical</a:t>
            </a:r>
            <a:r>
              <a:rPr lang="it-IT" dirty="0" smtClean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Letters</a:t>
            </a:r>
            <a:r>
              <a:rPr lang="it-IT" dirty="0"/>
              <a:t> 45.22 </a:t>
            </a:r>
            <a:r>
              <a:rPr lang="it-IT" dirty="0" smtClean="0"/>
              <a:t>: </a:t>
            </a:r>
            <a:r>
              <a:rPr lang="it-IT" dirty="0"/>
              <a:t>12-253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Zollo  A. et al. (2014) Source  </a:t>
            </a:r>
            <a:r>
              <a:rPr lang="it-IT" dirty="0" err="1"/>
              <a:t>parameter</a:t>
            </a:r>
            <a:r>
              <a:rPr lang="it-IT" dirty="0"/>
              <a:t>  </a:t>
            </a:r>
            <a:r>
              <a:rPr lang="it-IT" dirty="0" err="1"/>
              <a:t>scaling</a:t>
            </a:r>
            <a:r>
              <a:rPr lang="it-IT" dirty="0"/>
              <a:t>  and  </a:t>
            </a:r>
            <a:r>
              <a:rPr lang="it-IT" dirty="0" err="1"/>
              <a:t>radiation</a:t>
            </a:r>
            <a:r>
              <a:rPr lang="it-IT" dirty="0"/>
              <a:t>  </a:t>
            </a:r>
            <a:r>
              <a:rPr lang="it-IT" dirty="0" err="1"/>
              <a:t>efficiency</a:t>
            </a:r>
            <a:r>
              <a:rPr lang="it-IT" dirty="0"/>
              <a:t>  of </a:t>
            </a:r>
            <a:r>
              <a:rPr lang="it-IT" dirty="0" err="1"/>
              <a:t>microearthquakes</a:t>
            </a:r>
            <a:r>
              <a:rPr lang="it-IT" dirty="0"/>
              <a:t> </a:t>
            </a:r>
            <a:r>
              <a:rPr lang="it-IT" dirty="0" err="1"/>
              <a:t>along</a:t>
            </a:r>
            <a:r>
              <a:rPr lang="it-IT" dirty="0"/>
              <a:t> the Irpinia fault zone in </a:t>
            </a:r>
            <a:r>
              <a:rPr lang="it-IT" dirty="0" err="1"/>
              <a:t>southern</a:t>
            </a:r>
            <a:r>
              <a:rPr lang="it-IT" dirty="0"/>
              <a:t> </a:t>
            </a:r>
            <a:r>
              <a:rPr lang="it-IT" dirty="0" err="1"/>
              <a:t>Apennines</a:t>
            </a:r>
            <a:r>
              <a:rPr lang="it-IT" dirty="0"/>
              <a:t>, </a:t>
            </a:r>
            <a:r>
              <a:rPr lang="it-IT" dirty="0" err="1"/>
              <a:t>Italy</a:t>
            </a:r>
            <a:r>
              <a:rPr lang="it-IT" dirty="0"/>
              <a:t>. J. </a:t>
            </a:r>
            <a:r>
              <a:rPr lang="it-IT" dirty="0" err="1"/>
              <a:t>Geophys</a:t>
            </a:r>
            <a:r>
              <a:rPr lang="it-IT" dirty="0"/>
              <a:t>. Res., 119, 4, 3256-3275.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95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842</Words>
  <Application>Microsoft Office PowerPoint</Application>
  <PresentationFormat>Personalizzato</PresentationFormat>
  <Paragraphs>64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1. Introduction</vt:lpstr>
      <vt:lpstr>2. 4D Tomography  strategies </vt:lpstr>
      <vt:lpstr>3. 4D Tomographic  images </vt:lpstr>
      <vt:lpstr>4. Discussion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</dc:creator>
  <cp:lastModifiedBy>Giuseppe</cp:lastModifiedBy>
  <cp:revision>20</cp:revision>
  <dcterms:created xsi:type="dcterms:W3CDTF">2020-04-27T13:04:36Z</dcterms:created>
  <dcterms:modified xsi:type="dcterms:W3CDTF">2020-04-30T10:35:44Z</dcterms:modified>
</cp:coreProperties>
</file>