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5" r:id="rId2"/>
    <p:sldMasterId id="2147483648" r:id="rId3"/>
  </p:sldMasterIdLst>
  <p:notesMasterIdLst>
    <p:notesMasterId r:id="rId24"/>
  </p:notesMasterIdLst>
  <p:sldIdLst>
    <p:sldId id="256" r:id="rId4"/>
    <p:sldId id="271" r:id="rId5"/>
    <p:sldId id="272" r:id="rId6"/>
    <p:sldId id="258" r:id="rId7"/>
    <p:sldId id="260" r:id="rId8"/>
    <p:sldId id="266" r:id="rId9"/>
    <p:sldId id="273" r:id="rId10"/>
    <p:sldId id="274" r:id="rId11"/>
    <p:sldId id="277" r:id="rId12"/>
    <p:sldId id="276" r:id="rId13"/>
    <p:sldId id="278" r:id="rId14"/>
    <p:sldId id="265" r:id="rId15"/>
    <p:sldId id="279" r:id="rId16"/>
    <p:sldId id="282" r:id="rId17"/>
    <p:sldId id="281" r:id="rId18"/>
    <p:sldId id="263" r:id="rId19"/>
    <p:sldId id="275" r:id="rId20"/>
    <p:sldId id="264" r:id="rId21"/>
    <p:sldId id="280" r:id="rId22"/>
    <p:sldId id="28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4B3"/>
    <a:srgbClr val="746D5D"/>
    <a:srgbClr val="87B770"/>
    <a:srgbClr val="E66C6E"/>
    <a:srgbClr val="0072BC"/>
    <a:srgbClr val="A8A9AD"/>
    <a:srgbClr val="FFDD00"/>
    <a:srgbClr val="C4CF4D"/>
    <a:srgbClr val="F4E6C3"/>
    <a:srgbClr val="E6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B5C8D-0766-41B5-99CC-74C27DA5FCBD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BE1AA401-6314-4BCC-B44E-CCAC768E3F3D}">
      <dgm:prSet phldrT="[Testo]"/>
      <dgm:spPr/>
      <dgm:t>
        <a:bodyPr/>
        <a:lstStyle/>
        <a:p>
          <a:r>
            <a:rPr lang="it-IT" dirty="0" err="1"/>
            <a:t>Hydrology</a:t>
          </a:r>
          <a:endParaRPr lang="it-IT" dirty="0"/>
        </a:p>
      </dgm:t>
    </dgm:pt>
    <dgm:pt modelId="{1E185E97-145A-44CE-B327-C9C5C0915184}" type="parTrans" cxnId="{DEA62496-4F66-4ABA-A53C-CEED1F5B69D5}">
      <dgm:prSet/>
      <dgm:spPr/>
      <dgm:t>
        <a:bodyPr/>
        <a:lstStyle/>
        <a:p>
          <a:endParaRPr lang="it-IT"/>
        </a:p>
      </dgm:t>
    </dgm:pt>
    <dgm:pt modelId="{DAC0343B-BE4F-4A77-AB80-9526084C1B5F}" type="sibTrans" cxnId="{DEA62496-4F66-4ABA-A53C-CEED1F5B69D5}">
      <dgm:prSet/>
      <dgm:spPr/>
      <dgm:t>
        <a:bodyPr/>
        <a:lstStyle/>
        <a:p>
          <a:endParaRPr lang="it-IT"/>
        </a:p>
      </dgm:t>
    </dgm:pt>
    <dgm:pt modelId="{E1FAE6A7-7D43-41C6-8656-514DB019147D}">
      <dgm:prSet phldrT="[Testo]"/>
      <dgm:spPr/>
      <dgm:t>
        <a:bodyPr/>
        <a:lstStyle/>
        <a:p>
          <a:r>
            <a:rPr lang="it-IT" dirty="0"/>
            <a:t>Chemical – </a:t>
          </a:r>
          <a:r>
            <a:rPr lang="it-IT" dirty="0" err="1"/>
            <a:t>Physical</a:t>
          </a:r>
          <a:r>
            <a:rPr lang="it-IT" dirty="0"/>
            <a:t> interactions</a:t>
          </a:r>
        </a:p>
      </dgm:t>
    </dgm:pt>
    <dgm:pt modelId="{155A2B8D-552E-4DB2-BC6F-E0D41CCC340B}" type="parTrans" cxnId="{0926371D-1DCE-4844-8B29-A4A6A424C284}">
      <dgm:prSet/>
      <dgm:spPr/>
      <dgm:t>
        <a:bodyPr/>
        <a:lstStyle/>
        <a:p>
          <a:endParaRPr lang="it-IT"/>
        </a:p>
      </dgm:t>
    </dgm:pt>
    <dgm:pt modelId="{438E01F9-BA48-4953-8906-36FE518273C3}" type="sibTrans" cxnId="{0926371D-1DCE-4844-8B29-A4A6A424C284}">
      <dgm:prSet/>
      <dgm:spPr/>
      <dgm:t>
        <a:bodyPr/>
        <a:lstStyle/>
        <a:p>
          <a:endParaRPr lang="it-IT"/>
        </a:p>
      </dgm:t>
    </dgm:pt>
    <dgm:pt modelId="{41BED0E7-2708-4A2E-A290-1865D08AC551}">
      <dgm:prSet phldrT="[Testo]" custT="1"/>
      <dgm:spPr/>
      <dgm:t>
        <a:bodyPr/>
        <a:lstStyle/>
        <a:p>
          <a:r>
            <a:rPr lang="it-IT" sz="3200" dirty="0" err="1"/>
            <a:t>Bioreactive</a:t>
          </a:r>
          <a:r>
            <a:rPr lang="it-IT" sz="3200" dirty="0"/>
            <a:t> </a:t>
          </a:r>
          <a:r>
            <a:rPr lang="it-IT" sz="3200" dirty="0" err="1"/>
            <a:t>Transport</a:t>
          </a:r>
          <a:r>
            <a:rPr lang="it-IT" sz="3200" dirty="0"/>
            <a:t> Simulator   </a:t>
          </a:r>
          <a:r>
            <a:rPr lang="it-IT" sz="2000" dirty="0"/>
            <a:t>finite </a:t>
          </a:r>
          <a:r>
            <a:rPr lang="it-IT" sz="2000" dirty="0" err="1"/>
            <a:t>volumes</a:t>
          </a:r>
          <a:endParaRPr lang="it-IT" sz="2000" dirty="0"/>
        </a:p>
      </dgm:t>
    </dgm:pt>
    <dgm:pt modelId="{6478F15C-D3E9-4EDA-9910-2F3BFEE25DAE}" type="parTrans" cxnId="{BBCF664A-51AB-4396-80D5-2D9560714F9A}">
      <dgm:prSet/>
      <dgm:spPr/>
      <dgm:t>
        <a:bodyPr/>
        <a:lstStyle/>
        <a:p>
          <a:endParaRPr lang="it-IT"/>
        </a:p>
      </dgm:t>
    </dgm:pt>
    <dgm:pt modelId="{6B009711-8D5E-4480-B2D6-03A7B2AE49EF}" type="sibTrans" cxnId="{BBCF664A-51AB-4396-80D5-2D9560714F9A}">
      <dgm:prSet/>
      <dgm:spPr/>
      <dgm:t>
        <a:bodyPr/>
        <a:lstStyle/>
        <a:p>
          <a:endParaRPr lang="it-IT"/>
        </a:p>
      </dgm:t>
    </dgm:pt>
    <dgm:pt modelId="{2EE1E46D-2DD7-46BF-881B-58810DD026EC}" type="pres">
      <dgm:prSet presAssocID="{31FB5C8D-0766-41B5-99CC-74C27DA5FCBD}" presName="Name0" presStyleCnt="0">
        <dgm:presLayoutVars>
          <dgm:dir/>
          <dgm:resizeHandles val="exact"/>
        </dgm:presLayoutVars>
      </dgm:prSet>
      <dgm:spPr/>
    </dgm:pt>
    <dgm:pt modelId="{57EC6A4F-E2E4-40AA-942C-61B29B1D58E6}" type="pres">
      <dgm:prSet presAssocID="{31FB5C8D-0766-41B5-99CC-74C27DA5FCBD}" presName="vNodes" presStyleCnt="0"/>
      <dgm:spPr/>
    </dgm:pt>
    <dgm:pt modelId="{64C41C42-A3B9-4E26-B804-B6CA4E875FB5}" type="pres">
      <dgm:prSet presAssocID="{BE1AA401-6314-4BCC-B44E-CCAC768E3F3D}" presName="node" presStyleLbl="node1" presStyleIdx="0" presStyleCnt="3">
        <dgm:presLayoutVars>
          <dgm:bulletEnabled val="1"/>
        </dgm:presLayoutVars>
      </dgm:prSet>
      <dgm:spPr/>
    </dgm:pt>
    <dgm:pt modelId="{A58F13F9-CFEE-46E9-911D-E8B65219DA81}" type="pres">
      <dgm:prSet presAssocID="{DAC0343B-BE4F-4A77-AB80-9526084C1B5F}" presName="spacerT" presStyleCnt="0"/>
      <dgm:spPr/>
    </dgm:pt>
    <dgm:pt modelId="{1DB11CC1-F8B4-41B1-967E-06BAF6E9B9FC}" type="pres">
      <dgm:prSet presAssocID="{DAC0343B-BE4F-4A77-AB80-9526084C1B5F}" presName="sibTrans" presStyleLbl="sibTrans2D1" presStyleIdx="0" presStyleCnt="2"/>
      <dgm:spPr/>
    </dgm:pt>
    <dgm:pt modelId="{3FBCEBA3-0C80-4967-8F27-E24FC396DCBC}" type="pres">
      <dgm:prSet presAssocID="{DAC0343B-BE4F-4A77-AB80-9526084C1B5F}" presName="spacerB" presStyleCnt="0"/>
      <dgm:spPr/>
    </dgm:pt>
    <dgm:pt modelId="{4304E9E2-BF0B-45D0-834B-F29EC09EB7D1}" type="pres">
      <dgm:prSet presAssocID="{E1FAE6A7-7D43-41C6-8656-514DB019147D}" presName="node" presStyleLbl="node1" presStyleIdx="1" presStyleCnt="3">
        <dgm:presLayoutVars>
          <dgm:bulletEnabled val="1"/>
        </dgm:presLayoutVars>
      </dgm:prSet>
      <dgm:spPr/>
    </dgm:pt>
    <dgm:pt modelId="{330EED26-4093-4495-B3F0-BF356297B553}" type="pres">
      <dgm:prSet presAssocID="{31FB5C8D-0766-41B5-99CC-74C27DA5FCBD}" presName="sibTransLast" presStyleLbl="sibTrans2D1" presStyleIdx="1" presStyleCnt="2"/>
      <dgm:spPr/>
    </dgm:pt>
    <dgm:pt modelId="{25ED005C-9414-4F7C-B270-9534D733E099}" type="pres">
      <dgm:prSet presAssocID="{31FB5C8D-0766-41B5-99CC-74C27DA5FCBD}" presName="connectorText" presStyleLbl="sibTrans2D1" presStyleIdx="1" presStyleCnt="2"/>
      <dgm:spPr/>
    </dgm:pt>
    <dgm:pt modelId="{DADC028F-32E5-46A7-9696-283B1D443D7F}" type="pres">
      <dgm:prSet presAssocID="{31FB5C8D-0766-41B5-99CC-74C27DA5FCB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0926371D-1DCE-4844-8B29-A4A6A424C284}" srcId="{31FB5C8D-0766-41B5-99CC-74C27DA5FCBD}" destId="{E1FAE6A7-7D43-41C6-8656-514DB019147D}" srcOrd="1" destOrd="0" parTransId="{155A2B8D-552E-4DB2-BC6F-E0D41CCC340B}" sibTransId="{438E01F9-BA48-4953-8906-36FE518273C3}"/>
    <dgm:cxn modelId="{CF63CC39-DDC6-4A30-85A1-9FF594A5F89C}" type="presOf" srcId="{41BED0E7-2708-4A2E-A290-1865D08AC551}" destId="{DADC028F-32E5-46A7-9696-283B1D443D7F}" srcOrd="0" destOrd="0" presId="urn:microsoft.com/office/officeart/2005/8/layout/equation2"/>
    <dgm:cxn modelId="{3644F445-5C31-432F-B839-493964E0E495}" type="presOf" srcId="{438E01F9-BA48-4953-8906-36FE518273C3}" destId="{25ED005C-9414-4F7C-B270-9534D733E099}" srcOrd="1" destOrd="0" presId="urn:microsoft.com/office/officeart/2005/8/layout/equation2"/>
    <dgm:cxn modelId="{BBCF664A-51AB-4396-80D5-2D9560714F9A}" srcId="{31FB5C8D-0766-41B5-99CC-74C27DA5FCBD}" destId="{41BED0E7-2708-4A2E-A290-1865D08AC551}" srcOrd="2" destOrd="0" parTransId="{6478F15C-D3E9-4EDA-9910-2F3BFEE25DAE}" sibTransId="{6B009711-8D5E-4480-B2D6-03A7B2AE49EF}"/>
    <dgm:cxn modelId="{459D6E4B-F1EF-4685-A1DB-3E811C4389BF}" type="presOf" srcId="{E1FAE6A7-7D43-41C6-8656-514DB019147D}" destId="{4304E9E2-BF0B-45D0-834B-F29EC09EB7D1}" srcOrd="0" destOrd="0" presId="urn:microsoft.com/office/officeart/2005/8/layout/equation2"/>
    <dgm:cxn modelId="{C6DECE80-94C7-4A43-ACDA-5B946BB22653}" type="presOf" srcId="{BE1AA401-6314-4BCC-B44E-CCAC768E3F3D}" destId="{64C41C42-A3B9-4E26-B804-B6CA4E875FB5}" srcOrd="0" destOrd="0" presId="urn:microsoft.com/office/officeart/2005/8/layout/equation2"/>
    <dgm:cxn modelId="{DEA62496-4F66-4ABA-A53C-CEED1F5B69D5}" srcId="{31FB5C8D-0766-41B5-99CC-74C27DA5FCBD}" destId="{BE1AA401-6314-4BCC-B44E-CCAC768E3F3D}" srcOrd="0" destOrd="0" parTransId="{1E185E97-145A-44CE-B327-C9C5C0915184}" sibTransId="{DAC0343B-BE4F-4A77-AB80-9526084C1B5F}"/>
    <dgm:cxn modelId="{EF15C9A0-E81E-4191-8CD9-C1A531946AC3}" type="presOf" srcId="{438E01F9-BA48-4953-8906-36FE518273C3}" destId="{330EED26-4093-4495-B3F0-BF356297B553}" srcOrd="0" destOrd="0" presId="urn:microsoft.com/office/officeart/2005/8/layout/equation2"/>
    <dgm:cxn modelId="{32C9D4AA-E711-411B-9C54-6B1EDD542A56}" type="presOf" srcId="{31FB5C8D-0766-41B5-99CC-74C27DA5FCBD}" destId="{2EE1E46D-2DD7-46BF-881B-58810DD026EC}" srcOrd="0" destOrd="0" presId="urn:microsoft.com/office/officeart/2005/8/layout/equation2"/>
    <dgm:cxn modelId="{FE7092BB-47D7-416C-8FCC-95949834472C}" type="presOf" srcId="{DAC0343B-BE4F-4A77-AB80-9526084C1B5F}" destId="{1DB11CC1-F8B4-41B1-967E-06BAF6E9B9FC}" srcOrd="0" destOrd="0" presId="urn:microsoft.com/office/officeart/2005/8/layout/equation2"/>
    <dgm:cxn modelId="{6CDC47C2-30C0-43A1-8A93-6C5194E53725}" type="presParOf" srcId="{2EE1E46D-2DD7-46BF-881B-58810DD026EC}" destId="{57EC6A4F-E2E4-40AA-942C-61B29B1D58E6}" srcOrd="0" destOrd="0" presId="urn:microsoft.com/office/officeart/2005/8/layout/equation2"/>
    <dgm:cxn modelId="{3E15630A-ACE1-4AD5-9EE3-523E57339623}" type="presParOf" srcId="{57EC6A4F-E2E4-40AA-942C-61B29B1D58E6}" destId="{64C41C42-A3B9-4E26-B804-B6CA4E875FB5}" srcOrd="0" destOrd="0" presId="urn:microsoft.com/office/officeart/2005/8/layout/equation2"/>
    <dgm:cxn modelId="{95BF4F22-B229-4E96-9076-CC2230DFD288}" type="presParOf" srcId="{57EC6A4F-E2E4-40AA-942C-61B29B1D58E6}" destId="{A58F13F9-CFEE-46E9-911D-E8B65219DA81}" srcOrd="1" destOrd="0" presId="urn:microsoft.com/office/officeart/2005/8/layout/equation2"/>
    <dgm:cxn modelId="{A7A4833D-0217-4657-A29A-6D65649FA722}" type="presParOf" srcId="{57EC6A4F-E2E4-40AA-942C-61B29B1D58E6}" destId="{1DB11CC1-F8B4-41B1-967E-06BAF6E9B9FC}" srcOrd="2" destOrd="0" presId="urn:microsoft.com/office/officeart/2005/8/layout/equation2"/>
    <dgm:cxn modelId="{1B0EB3CC-0371-43D0-87E0-A1736741BB0A}" type="presParOf" srcId="{57EC6A4F-E2E4-40AA-942C-61B29B1D58E6}" destId="{3FBCEBA3-0C80-4967-8F27-E24FC396DCBC}" srcOrd="3" destOrd="0" presId="urn:microsoft.com/office/officeart/2005/8/layout/equation2"/>
    <dgm:cxn modelId="{EFD1DF07-0871-427E-8C39-5015B0DCB2A7}" type="presParOf" srcId="{57EC6A4F-E2E4-40AA-942C-61B29B1D58E6}" destId="{4304E9E2-BF0B-45D0-834B-F29EC09EB7D1}" srcOrd="4" destOrd="0" presId="urn:microsoft.com/office/officeart/2005/8/layout/equation2"/>
    <dgm:cxn modelId="{F748DB18-8451-4097-8542-EAFD5E8695EA}" type="presParOf" srcId="{2EE1E46D-2DD7-46BF-881B-58810DD026EC}" destId="{330EED26-4093-4495-B3F0-BF356297B553}" srcOrd="1" destOrd="0" presId="urn:microsoft.com/office/officeart/2005/8/layout/equation2"/>
    <dgm:cxn modelId="{9C209E0C-B5D5-4EE2-97F6-F4775C70BD30}" type="presParOf" srcId="{330EED26-4093-4495-B3F0-BF356297B553}" destId="{25ED005C-9414-4F7C-B270-9534D733E099}" srcOrd="0" destOrd="0" presId="urn:microsoft.com/office/officeart/2005/8/layout/equation2"/>
    <dgm:cxn modelId="{25BFA706-CBEE-48B1-AD9B-2FEC58DBD753}" type="presParOf" srcId="{2EE1E46D-2DD7-46BF-881B-58810DD026EC}" destId="{DADC028F-32E5-46A7-9696-283B1D443D7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41C42-A3B9-4E26-B804-B6CA4E875FB5}">
      <dsp:nvSpPr>
        <dsp:cNvPr id="0" name=""/>
        <dsp:cNvSpPr/>
      </dsp:nvSpPr>
      <dsp:spPr>
        <a:xfrm>
          <a:off x="1190140" y="2370"/>
          <a:ext cx="1441474" cy="14414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Hydrology</a:t>
          </a:r>
          <a:endParaRPr lang="it-IT" sz="1600" kern="1200" dirty="0"/>
        </a:p>
      </dsp:txBody>
      <dsp:txXfrm>
        <a:off x="1401239" y="213469"/>
        <a:ext cx="1019276" cy="1019276"/>
      </dsp:txXfrm>
    </dsp:sp>
    <dsp:sp modelId="{1DB11CC1-F8B4-41B1-967E-06BAF6E9B9FC}">
      <dsp:nvSpPr>
        <dsp:cNvPr id="0" name=""/>
        <dsp:cNvSpPr/>
      </dsp:nvSpPr>
      <dsp:spPr>
        <a:xfrm>
          <a:off x="1492850" y="1560892"/>
          <a:ext cx="836055" cy="83605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1603669" y="1880599"/>
        <a:ext cx="614417" cy="196641"/>
      </dsp:txXfrm>
    </dsp:sp>
    <dsp:sp modelId="{4304E9E2-BF0B-45D0-834B-F29EC09EB7D1}">
      <dsp:nvSpPr>
        <dsp:cNvPr id="0" name=""/>
        <dsp:cNvSpPr/>
      </dsp:nvSpPr>
      <dsp:spPr>
        <a:xfrm>
          <a:off x="1190140" y="2513995"/>
          <a:ext cx="1441474" cy="144147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Chemical – </a:t>
          </a:r>
          <a:r>
            <a:rPr lang="it-IT" sz="1600" kern="1200" dirty="0" err="1"/>
            <a:t>Physical</a:t>
          </a:r>
          <a:r>
            <a:rPr lang="it-IT" sz="1600" kern="1200" dirty="0"/>
            <a:t> interactions</a:t>
          </a:r>
        </a:p>
      </dsp:txBody>
      <dsp:txXfrm>
        <a:off x="1401239" y="2725094"/>
        <a:ext cx="1019276" cy="1019276"/>
      </dsp:txXfrm>
    </dsp:sp>
    <dsp:sp modelId="{330EED26-4093-4495-B3F0-BF356297B553}">
      <dsp:nvSpPr>
        <dsp:cNvPr id="0" name=""/>
        <dsp:cNvSpPr/>
      </dsp:nvSpPr>
      <dsp:spPr>
        <a:xfrm>
          <a:off x="2847836" y="1710806"/>
          <a:ext cx="458388" cy="536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847836" y="1818052"/>
        <a:ext cx="320872" cy="321736"/>
      </dsp:txXfrm>
    </dsp:sp>
    <dsp:sp modelId="{DADC028F-32E5-46A7-9696-283B1D443D7F}">
      <dsp:nvSpPr>
        <dsp:cNvPr id="0" name=""/>
        <dsp:cNvSpPr/>
      </dsp:nvSpPr>
      <dsp:spPr>
        <a:xfrm>
          <a:off x="3496500" y="537445"/>
          <a:ext cx="2882949" cy="288294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/>
            <a:t>Bioreactive</a:t>
          </a:r>
          <a:r>
            <a:rPr lang="it-IT" sz="3200" kern="1200" dirty="0"/>
            <a:t> </a:t>
          </a:r>
          <a:r>
            <a:rPr lang="it-IT" sz="3200" kern="1200" dirty="0" err="1"/>
            <a:t>Transport</a:t>
          </a:r>
          <a:r>
            <a:rPr lang="it-IT" sz="3200" kern="1200" dirty="0"/>
            <a:t> Simulator   </a:t>
          </a:r>
          <a:r>
            <a:rPr lang="it-IT" sz="2000" kern="1200" dirty="0"/>
            <a:t>finite </a:t>
          </a:r>
          <a:r>
            <a:rPr lang="it-IT" sz="2000" kern="1200" dirty="0" err="1"/>
            <a:t>volumes</a:t>
          </a:r>
          <a:endParaRPr lang="it-IT" sz="2000" kern="1200" dirty="0"/>
        </a:p>
      </dsp:txBody>
      <dsp:txXfrm>
        <a:off x="3918698" y="959643"/>
        <a:ext cx="2038553" cy="203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B411-67A8-44F4-825B-750CEF033F1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E62E-81A0-4517-8826-509A43FA5F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30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3537B-7169-4439-B13B-D2C2B6F0C18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18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3537B-7169-4439-B13B-D2C2B6F0C1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0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Estensione della legge di </a:t>
            </a:r>
            <a:r>
              <a:rPr lang="it-IT" dirty="0" err="1"/>
              <a:t>Darcy</a:t>
            </a:r>
            <a:r>
              <a:rPr lang="it-IT" dirty="0"/>
              <a:t>. Ipotesi mezzo poroso mezzo continuo. ipotesi i grani non si spostano. </a:t>
            </a:r>
            <a:r>
              <a:rPr lang="it-IT" dirty="0" err="1"/>
              <a:t>Kbeta</a:t>
            </a:r>
            <a:r>
              <a:rPr lang="it-IT" dirty="0"/>
              <a:t>=(</a:t>
            </a:r>
            <a:r>
              <a:rPr lang="it-IT" dirty="0" err="1"/>
              <a:t>krK</a:t>
            </a:r>
            <a:r>
              <a:rPr lang="it-IT" dirty="0"/>
              <a:t>)beta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3537B-7169-4439-B13B-D2C2B6F0C18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85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9EDAC-A257-408C-B04B-ECE628108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B28D29-EA95-4C30-8137-BF9433E2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B4C232-681A-423E-9207-1373502C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27217-E841-424D-9559-2BBD50E4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FEA1D5-BD40-4AE0-A17C-4334BA4F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1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9448C-E219-4981-84C9-C6E61DCA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FC7CB8-789F-4F56-8AA7-F8B7B616F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BB2CF7-7C2D-4B07-BDFA-27C2624B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08E06B-9BB7-4272-BCFC-643807EE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B2907-2919-4C42-8FDC-3244A265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B8CAD9E-82D8-408C-9439-6CFAE8F16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99C9C8-29F3-4EB2-809D-7B7AC0B23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F9CCFB-67A1-4E9F-A57B-001B791A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E3B328-6130-45D7-93A6-012F452A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B024D-EE5E-4A65-8443-4E521CA7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45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E3EB3-537D-4AC5-B95E-CB240D7E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5FCB2B-A35D-4570-A719-919B43EB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327765-6FDD-4558-9706-39338546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A2B8-F35F-49EE-AE9C-39C8339C10E6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06FBE4-13B5-45A8-AC3E-89ECAE16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039F47-2E89-4970-820C-037DFB7E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7C2-B93B-40CF-B057-6C325CA1C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68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EA229-288C-490D-9362-D38A9DB3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F38E8D-6F84-4A6D-B56D-B5889BF73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87549A-4D4E-4F25-BB36-C809E5C8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84CA-3E4C-4025-8BDE-49A758FCC43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FF3AA-6916-4599-8C31-4353A176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782A9A-DA61-4240-B503-873F0D47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B3-295A-4F33-B022-2BECF59409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44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1533F-55DE-4071-9641-3820C808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F4E56-99C0-4340-9E0B-E0A9F99D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CA096-4557-4067-B28C-31EB1E1B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FB1FD1-3C7E-4498-B0EF-C0CA1D07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19124C-BA94-463F-B881-C7636EC9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8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DE43A-7873-4450-8A50-856F040F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4A49C3-3828-447A-87C6-C71DB9A9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589C4-DE59-48CA-AB97-0DC2AA75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6C7242-A765-4B10-BFC0-5C29CE48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D3107-A83B-43DB-A8C7-2DDEF291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0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09A0C-2623-4483-9E91-B0868578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A521BF-3376-4C1D-8ADA-E0A33CC03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4E9C39-35A6-4B09-9FFC-AA919ABF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B8AEA2-8012-4999-95D9-4AE83868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AD63EE-56FA-495A-B07C-09D2864D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9A1EF9-72F1-423F-9782-AA05FF7A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13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D48EB-278E-469A-B020-90101C83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5A8179-1DF2-4CC2-9950-91C263C8E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50A46A-B384-4C9A-89B6-49E4D9172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926A24-5C88-4C99-A374-461BD5A8F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407DC9-6AE9-4BF1-96D1-95908D799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EF67C56-D4E8-493C-8985-C4AE44E7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749739-5BC0-4DDC-8158-40154429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970066-C257-4E26-AB85-DE00D6C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282A4-D0D2-4957-A600-5F8F12E7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CF0D02-0E62-43EF-AF46-C6C4293C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EEFF5E-D1E1-4677-BE98-DC4931F1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2D60E0-75A7-4668-AAF6-7D8AF269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8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F9186A-7BB5-475C-8845-60C63255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669DAE-ECAE-467B-AB88-D106AC52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A5E4DB-C023-4383-A51E-CF4030A6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00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F366F-A6F2-4130-B285-A94128A2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F0523-0210-4421-8853-6909F57C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975D94-1421-4FEE-B2B8-0ABC8ADC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DB3CD7-5C5E-42CD-892E-F1781020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E3A92F-C6F0-43F8-9C92-62A356CA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4D429-0B04-4291-A603-FBEF09D9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72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6A90D-EA77-442A-AB58-6E0BCC65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A80D0C-5F1A-43DF-9445-BC125A995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A96208-A938-4B39-A00D-924C071D2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E11696-14C9-4572-B9B7-A11A2550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D576F3-8A19-4A28-8A92-6EA3B9C9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19240D-97E9-4FB1-8DE7-1B8ACD8D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1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41929C-6F9A-4650-93CB-BF010280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CD3406-8E80-400C-A285-852306CD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DC6DB-EFEF-46F5-AC9B-3E0F48040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22C1-FF65-4B81-85B0-40879FADE7D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429A24-2D26-45AE-AA47-16C3B39D2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868033-ABCD-4B56-8573-49D982171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1F90-3E63-4B45-91FC-A03041B67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85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3A8F1B-B0BF-4492-88A3-A7BA7444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2783E3-2734-4E81-B548-4787A5851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FC382F-DE73-4B95-ADCB-FE398A82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A2B8-F35F-49EE-AE9C-39C8339C10E6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2FB743-C8F5-4343-A236-CF5DDB520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A41088-4522-4C88-9596-69370BD3F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57C2-B93B-40CF-B057-6C325CA1C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65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C90A83-0120-4402-A044-8B6496D9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17EFDD-35AF-4176-BB32-BC7167A87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ABAFD-A17E-49A3-9A5A-531B7C5D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84CA-3E4C-4025-8BDE-49A758FCC43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F8F73E-7240-4399-82E3-D7BE1544B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2C0F8-ADCD-4472-9801-B1502B9B5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04B3-295A-4F33-B022-2BECF59409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5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3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18.svg"/><Relationship Id="rId15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8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33F6DA-D877-4C82-99D6-027B2F6E9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5075"/>
            <a:ext cx="9144000" cy="18357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Numerical assessment of</a:t>
            </a:r>
            <a:b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chemical species infiltration in the</a:t>
            </a:r>
            <a:b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Prosecco area</a:t>
            </a:r>
            <a:endParaRPr lang="it-IT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E1C418-A9C0-4B3C-8009-152F89DE8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549" y="3541492"/>
            <a:ext cx="10940902" cy="896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t-IT" sz="1800" b="1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Leonardo Costa </a:t>
            </a:r>
            <a:r>
              <a:rPr lang="it-IT" sz="1800" b="1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Mazzega Ciamp S.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Cardinali A.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Carretta L.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Dal Ferro N.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Mencaroni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Morari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Salandin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it-IT" sz="18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Zanin G.</a:t>
            </a:r>
            <a:r>
              <a:rPr lang="it-IT" sz="1800" spc="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endParaRPr lang="it-IT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19EE4-F841-493A-9355-16FAB773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91" y="209226"/>
            <a:ext cx="3418927" cy="87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9C7101-B0D5-449A-9E9E-F0AADC0A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616" y="162524"/>
            <a:ext cx="1304108" cy="9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BB5FBE0-F5B4-4F1D-90BF-8EE9EC74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3154" y="199533"/>
            <a:ext cx="1738002" cy="8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C529BCE-3621-4BC4-A95B-11BBD8B77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1" y="243448"/>
            <a:ext cx="1511301" cy="80875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8DECFCA1-A413-4C9D-9209-2ED0844C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927" y="317467"/>
            <a:ext cx="1288613" cy="6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FBA5AE4A-3D20-4885-AD07-16F23BE7F3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869" y="352552"/>
            <a:ext cx="1144907" cy="59055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BF8AA64-3D92-4AEC-832C-FC0DE92E2084}"/>
              </a:ext>
            </a:extLst>
          </p:cNvPr>
          <p:cNvSpPr/>
          <p:nvPr/>
        </p:nvSpPr>
        <p:spPr>
          <a:xfrm>
            <a:off x="0" y="4438080"/>
            <a:ext cx="12192000" cy="1008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it-IT" sz="1400" spc="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Department of </a:t>
            </a:r>
            <a:r>
              <a:rPr lang="it-IT" sz="1400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Civil</a:t>
            </a: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Environmental and </a:t>
            </a:r>
            <a:r>
              <a:rPr lang="it-IT" sz="1400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Architectural</a:t>
            </a: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engineering;</a:t>
            </a:r>
          </a:p>
          <a:p>
            <a:pPr algn="ctr">
              <a:lnSpc>
                <a:spcPct val="110000"/>
              </a:lnSpc>
            </a:pP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t-IT" sz="1400" spc="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 </a:t>
            </a: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Department of </a:t>
            </a:r>
            <a:r>
              <a:rPr lang="it-IT" sz="1400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Agronomy</a:t>
            </a: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Food, Natural </a:t>
            </a:r>
            <a:r>
              <a:rPr lang="it-IT" sz="1400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resources</a:t>
            </a:r>
            <a:r>
              <a:rPr lang="it-IT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Animals and Environment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it-IT" sz="1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University of Padova, </a:t>
            </a:r>
            <a:r>
              <a:rPr lang="it-IT" sz="1400" b="1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Italy</a:t>
            </a:r>
            <a:endParaRPr lang="it-IT" sz="1400" b="1" spc="1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Immagine 4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5A29A999-54A0-41DE-B6F5-714952B3D2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1" y="5696908"/>
            <a:ext cx="2398040" cy="108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092A8CE-B6F5-4853-B2BC-BB25B0F017A2}"/>
              </a:ext>
            </a:extLst>
          </p:cNvPr>
          <p:cNvSpPr/>
          <p:nvPr/>
        </p:nvSpPr>
        <p:spPr>
          <a:xfrm>
            <a:off x="3254517" y="6074210"/>
            <a:ext cx="5682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Corresponding author: leonardo.costa.1@phd.unipd.it</a:t>
            </a:r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2A8C7F-D422-41E3-B4F4-09658116EEDA}"/>
              </a:ext>
            </a:extLst>
          </p:cNvPr>
          <p:cNvSpPr txBox="1"/>
          <p:nvPr/>
        </p:nvSpPr>
        <p:spPr>
          <a:xfrm>
            <a:off x="9622609" y="5696908"/>
            <a:ext cx="2397600" cy="1080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dirty="0"/>
              <a:t>© Costa et al. </a:t>
            </a:r>
          </a:p>
          <a:p>
            <a:pPr algn="ctr"/>
            <a:r>
              <a:rPr lang="it-IT" i="1" dirty="0" err="1"/>
              <a:t>all</a:t>
            </a:r>
            <a:r>
              <a:rPr lang="it-IT" i="1" dirty="0"/>
              <a:t> </a:t>
            </a:r>
            <a:r>
              <a:rPr lang="it-IT" i="1" dirty="0" err="1"/>
              <a:t>rights</a:t>
            </a:r>
            <a:r>
              <a:rPr lang="it-IT" i="1" dirty="0"/>
              <a:t> </a:t>
            </a:r>
            <a:r>
              <a:rPr lang="it-IT" i="1" dirty="0" err="1"/>
              <a:t>reserved</a:t>
            </a:r>
            <a:endParaRPr lang="it-IT" i="1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E811854-57B7-455F-A6F5-EBCD64B438F4}"/>
              </a:ext>
            </a:extLst>
          </p:cNvPr>
          <p:cNvCxnSpPr>
            <a:cxnSpLocks/>
          </p:cNvCxnSpPr>
          <p:nvPr/>
        </p:nvCxnSpPr>
        <p:spPr>
          <a:xfrm>
            <a:off x="766549" y="1313444"/>
            <a:ext cx="10658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4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49ACA4B-4825-4DB8-B1DE-BCEC827757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16AAA2-F50C-4230-8A42-2F3AA3C99835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596E883-4C05-4309-86D8-17D5966B6A6E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A291874-305A-4660-9592-FBE32994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FD7018CA-0C3C-4255-9E83-1C660A31DE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81E0A38-6666-4B46-983F-C5F7F6B71C73}"/>
              </a:ext>
            </a:extLst>
          </p:cNvPr>
          <p:cNvSpPr/>
          <p:nvPr/>
        </p:nvSpPr>
        <p:spPr>
          <a:xfrm>
            <a:off x="171790" y="5569859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GLP and AMPA analysis on water samples</a:t>
            </a:r>
            <a:endParaRPr lang="it-IT" sz="1600" spc="3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7260260-1A83-4101-889E-63489D897E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75" y="91437"/>
            <a:ext cx="11228649" cy="54468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E7FAA3-0727-4AA3-9B06-869F044089DE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en-GB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consistency </a:t>
            </a:r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(2/4)  slide (9/19)</a:t>
            </a:r>
          </a:p>
        </p:txBody>
      </p:sp>
    </p:spTree>
    <p:extLst>
      <p:ext uri="{BB962C8B-B14F-4D97-AF65-F5344CB8AC3E}">
        <p14:creationId xmlns:p14="http://schemas.microsoft.com/office/powerpoint/2010/main" val="367074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3BC9AA2-4B43-4347-8925-58268E0FE5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5" y="404330"/>
            <a:ext cx="11234026" cy="5446800"/>
          </a:xfrm>
          <a:prstGeom prst="rect">
            <a:avLst/>
          </a:prstGeom>
        </p:spPr>
      </p:pic>
      <p:pic>
        <p:nvPicPr>
          <p:cNvPr id="3" name="Immagine 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49ACA4B-4825-4DB8-B1DE-BCEC82775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16AAA2-F50C-4230-8A42-2F3AA3C99835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596E883-4C05-4309-86D8-17D5966B6A6E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A291874-305A-4660-9592-FBE32994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FD7018CA-0C3C-4255-9E83-1C660A31DE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81E0A38-6666-4B46-983F-C5F7F6B71C73}"/>
              </a:ext>
            </a:extLst>
          </p:cNvPr>
          <p:cNvSpPr/>
          <p:nvPr/>
        </p:nvSpPr>
        <p:spPr>
          <a:xfrm>
            <a:off x="171790" y="5569859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25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GLP and AMPA analysis on water samples: different infiltration process among different sites</a:t>
            </a:r>
            <a:endParaRPr lang="it-IT" sz="1600" spc="25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B43C88-DBCE-43B8-A97C-026431B734F4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en-GB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consistency </a:t>
            </a:r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(3/4)  slide (10/19)</a:t>
            </a:r>
          </a:p>
        </p:txBody>
      </p:sp>
    </p:spTree>
    <p:extLst>
      <p:ext uri="{BB962C8B-B14F-4D97-AF65-F5344CB8AC3E}">
        <p14:creationId xmlns:p14="http://schemas.microsoft.com/office/powerpoint/2010/main" val="202661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D10A7D5-3DF5-425B-9AF9-81D8513C16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D4F-529F-4C65-B2DE-EC144B8867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2B9A02-F899-4516-8EB1-5946229B84F8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F5B3CB1-632A-4801-9939-0733210C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587BD9C-D4E7-4142-BDD8-45DB332C7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473E7D6-9C19-421D-85B2-87446D6F60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52" y="215150"/>
            <a:ext cx="11363552" cy="5455333"/>
          </a:xfrm>
          <a:prstGeom prst="rect">
            <a:avLst/>
          </a:prstGeom>
        </p:spPr>
      </p:pic>
      <p:pic>
        <p:nvPicPr>
          <p:cNvPr id="13" name="Immagine 1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DB51002-5FE8-4A62-AE25-DF8A8446B0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52" y="4836137"/>
            <a:ext cx="11363552" cy="1090308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A2DB840E-6DE3-4696-8A9D-AB00C7B4785E}"/>
              </a:ext>
            </a:extLst>
          </p:cNvPr>
          <p:cNvSpPr/>
          <p:nvPr/>
        </p:nvSpPr>
        <p:spPr>
          <a:xfrm>
            <a:off x="11127718" y="1038090"/>
            <a:ext cx="554748" cy="572759"/>
          </a:xfrm>
          <a:prstGeom prst="rightArrow">
            <a:avLst/>
          </a:prstGeom>
          <a:solidFill>
            <a:srgbClr val="ABD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13E6AB47-38C2-4556-A303-0C3982AF7914}"/>
              </a:ext>
            </a:extLst>
          </p:cNvPr>
          <p:cNvSpPr/>
          <p:nvPr/>
        </p:nvSpPr>
        <p:spPr>
          <a:xfrm>
            <a:off x="11127718" y="1616447"/>
            <a:ext cx="554748" cy="572759"/>
          </a:xfrm>
          <a:prstGeom prst="rightArrow">
            <a:avLst/>
          </a:prstGeom>
          <a:solidFill>
            <a:srgbClr val="00A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8E28E404-2176-415F-AA89-919ADB1AFF32}"/>
              </a:ext>
            </a:extLst>
          </p:cNvPr>
          <p:cNvSpPr/>
          <p:nvPr/>
        </p:nvSpPr>
        <p:spPr>
          <a:xfrm>
            <a:off x="11127718" y="2978378"/>
            <a:ext cx="554748" cy="572759"/>
          </a:xfrm>
          <a:prstGeom prst="rightArrow">
            <a:avLst/>
          </a:prstGeom>
          <a:solidFill>
            <a:srgbClr val="00A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3918A20B-6998-4D07-8B4D-F86481A68A84}"/>
              </a:ext>
            </a:extLst>
          </p:cNvPr>
          <p:cNvSpPr/>
          <p:nvPr/>
        </p:nvSpPr>
        <p:spPr>
          <a:xfrm>
            <a:off x="11127718" y="3643465"/>
            <a:ext cx="554748" cy="572759"/>
          </a:xfrm>
          <a:prstGeom prst="rightArrow">
            <a:avLst/>
          </a:prstGeom>
          <a:solidFill>
            <a:srgbClr val="00A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42390E27-3B71-4B95-8E66-6750BA0E69BE}"/>
              </a:ext>
            </a:extLst>
          </p:cNvPr>
          <p:cNvSpPr/>
          <p:nvPr/>
        </p:nvSpPr>
        <p:spPr>
          <a:xfrm>
            <a:off x="2260600" y="1527564"/>
            <a:ext cx="88900" cy="2507281"/>
          </a:xfrm>
          <a:prstGeom prst="leftBrace">
            <a:avLst/>
          </a:prstGeom>
          <a:noFill/>
          <a:ln w="19050">
            <a:solidFill>
              <a:srgbClr val="00A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82C272E-461C-4D48-85F1-40C339EB7CF9}"/>
              </a:ext>
            </a:extLst>
          </p:cNvPr>
          <p:cNvSpPr/>
          <p:nvPr/>
        </p:nvSpPr>
        <p:spPr>
          <a:xfrm rot="5400000">
            <a:off x="9207886" y="2450304"/>
            <a:ext cx="412265" cy="57275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38677201-12BE-4C2D-BE31-17DBA733CC5D}"/>
              </a:ext>
            </a:extLst>
          </p:cNvPr>
          <p:cNvSpPr/>
          <p:nvPr/>
        </p:nvSpPr>
        <p:spPr>
          <a:xfrm rot="5400000">
            <a:off x="10448519" y="2450305"/>
            <a:ext cx="412264" cy="57275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DBDFAC9-6612-46A7-8F08-E7AA1292FC3B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en-GB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consistency </a:t>
            </a:r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(4/4)  slide (11/19)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40D716-AD36-417C-AB0C-925DB43447DB}"/>
              </a:ext>
            </a:extLst>
          </p:cNvPr>
          <p:cNvSpPr/>
          <p:nvPr/>
        </p:nvSpPr>
        <p:spPr>
          <a:xfrm>
            <a:off x="171789" y="99791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Periods of monitoring and sampling activity at the experimental sites</a:t>
            </a:r>
            <a:endParaRPr lang="it-IT" sz="1600" spc="3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3DF57A-3EB0-41C2-8B2D-0EFA5F04F8F4}"/>
              </a:ext>
            </a:extLst>
          </p:cNvPr>
          <p:cNvSpPr/>
          <p:nvPr/>
        </p:nvSpPr>
        <p:spPr>
          <a:xfrm>
            <a:off x="8617096" y="2241795"/>
            <a:ext cx="2872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REPAIRING ACTIVITIES</a:t>
            </a:r>
            <a:endParaRPr lang="it-IT" sz="14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3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116BBF0-E929-4E2F-8A6E-75A16DA2E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993271"/>
              </p:ext>
            </p:extLst>
          </p:nvPr>
        </p:nvGraphicFramePr>
        <p:xfrm>
          <a:off x="4622410" y="1168702"/>
          <a:ext cx="7569590" cy="395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A1A6DC-82A0-4FA9-BA0E-D1367E205F4D}"/>
              </a:ext>
            </a:extLst>
          </p:cNvPr>
          <p:cNvSpPr txBox="1"/>
          <p:nvPr/>
        </p:nvSpPr>
        <p:spPr>
          <a:xfrm>
            <a:off x="880407" y="1047069"/>
            <a:ext cx="4085492" cy="523220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Mass balance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BC2603-8C56-4528-B546-D6ECC54CDE69}"/>
              </a:ext>
            </a:extLst>
          </p:cNvPr>
          <p:cNvSpPr txBox="1"/>
          <p:nvPr/>
        </p:nvSpPr>
        <p:spPr>
          <a:xfrm>
            <a:off x="876418" y="3249878"/>
            <a:ext cx="4085492" cy="523220"/>
          </a:xfrm>
          <a:prstGeom prst="rect">
            <a:avLst/>
          </a:prstGeom>
          <a:solidFill>
            <a:srgbClr val="4DC5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Reaction </a:t>
            </a:r>
            <a:r>
              <a:rPr lang="it-IT" sz="2800" dirty="0" err="1">
                <a:solidFill>
                  <a:schemeClr val="bg1"/>
                </a:solidFill>
              </a:rPr>
              <a:t>equilibrium</a:t>
            </a:r>
            <a:endParaRPr lang="it-IT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709D793-F913-4AC9-99C3-95B0B239C199}"/>
                  </a:ext>
                </a:extLst>
              </p:cNvPr>
              <p:cNvSpPr txBox="1"/>
              <p:nvPr/>
            </p:nvSpPr>
            <p:spPr>
              <a:xfrm>
                <a:off x="876418" y="1655963"/>
                <a:ext cx="1851211" cy="597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=−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div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709D793-F913-4AC9-99C3-95B0B239C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18" y="1655963"/>
                <a:ext cx="1851211" cy="5971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B9360D8-4334-46DC-8FB3-F2E48362FDA7}"/>
                  </a:ext>
                </a:extLst>
              </p:cNvPr>
              <p:cNvSpPr txBox="1"/>
              <p:nvPr/>
            </p:nvSpPr>
            <p:spPr>
              <a:xfrm>
                <a:off x="2919164" y="1667889"/>
                <a:ext cx="1886606" cy="585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B9360D8-4334-46DC-8FB3-F2E48362F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64" y="1667889"/>
                <a:ext cx="1886606" cy="585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1C53F32-513D-45D2-B4AD-576A600A9740}"/>
                  </a:ext>
                </a:extLst>
              </p:cNvPr>
              <p:cNvSpPr/>
              <p:nvPr/>
            </p:nvSpPr>
            <p:spPr>
              <a:xfrm>
                <a:off x="838200" y="2338788"/>
                <a:ext cx="1245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a:rPr lang="it-IT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phase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1C53F32-513D-45D2-B4AD-576A600A9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8788"/>
                <a:ext cx="1245854" cy="369332"/>
              </a:xfrm>
              <a:prstGeom prst="rect">
                <a:avLst/>
              </a:prstGeom>
              <a:blipFill>
                <a:blip r:embed="rId10"/>
                <a:stretch>
                  <a:fillRect l="-1471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372AE8E-252D-4B6D-98BB-B2CE65A87EB9}"/>
              </a:ext>
            </a:extLst>
          </p:cNvPr>
          <p:cNvSpPr txBox="1"/>
          <p:nvPr/>
        </p:nvSpPr>
        <p:spPr>
          <a:xfrm>
            <a:off x="876418" y="3968958"/>
            <a:ext cx="4085492" cy="523220"/>
          </a:xfrm>
          <a:prstGeom prst="rect">
            <a:avLst/>
          </a:prstGeom>
          <a:solidFill>
            <a:srgbClr val="4DC5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chemeClr val="bg1"/>
                </a:solidFill>
              </a:rPr>
              <a:t>Adsorption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isoterms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135B18-2057-4372-8F30-338403443D70}"/>
              </a:ext>
            </a:extLst>
          </p:cNvPr>
          <p:cNvSpPr txBox="1"/>
          <p:nvPr/>
        </p:nvSpPr>
        <p:spPr>
          <a:xfrm>
            <a:off x="876418" y="4694109"/>
            <a:ext cx="4085492" cy="523220"/>
          </a:xfrm>
          <a:prstGeom prst="rect">
            <a:avLst/>
          </a:prstGeom>
          <a:solidFill>
            <a:srgbClr val="4DC5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Cellular </a:t>
            </a:r>
            <a:r>
              <a:rPr lang="it-IT" sz="2800" dirty="0" err="1">
                <a:solidFill>
                  <a:schemeClr val="bg1"/>
                </a:solidFill>
              </a:rPr>
              <a:t>metabolism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359CECCB-65F1-477A-8EE5-5CDB876172F1}"/>
              </a:ext>
            </a:extLst>
          </p:cNvPr>
          <p:cNvSpPr txBox="1">
            <a:spLocks/>
          </p:cNvSpPr>
          <p:nvPr/>
        </p:nvSpPr>
        <p:spPr>
          <a:xfrm>
            <a:off x="171790" y="210626"/>
            <a:ext cx="11551746" cy="7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00" dirty="0">
                <a:solidFill>
                  <a:srgbClr val="746D5D"/>
                </a:solidFill>
              </a:rPr>
              <a:t>BRTSim </a:t>
            </a:r>
            <a:r>
              <a:rPr lang="en-US" sz="2000" spc="300" dirty="0">
                <a:solidFill>
                  <a:srgbClr val="746D5D"/>
                </a:solidFill>
                <a:latin typeface="+mn-lt"/>
              </a:rPr>
              <a:t>1D MULTIPHASE COMPUTATIONAL SOLVER (Maggi, 2015)</a:t>
            </a:r>
            <a:endParaRPr lang="it-IT" sz="4800" spc="300" dirty="0">
              <a:solidFill>
                <a:srgbClr val="746D5D"/>
              </a:solidFill>
              <a:latin typeface="+mn-lt"/>
            </a:endParaRPr>
          </a:p>
        </p:txBody>
      </p:sp>
      <p:pic>
        <p:nvPicPr>
          <p:cNvPr id="21" name="Immagine 20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97BAD5AC-35DE-40C5-A6D5-6477CCFBF5C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DC50165-5835-4D7F-AD18-FA4D3962F7C4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A99B035-667D-4DD0-97CB-901AC26DBF8A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A9EC9210-065D-457B-B408-6EADDC15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Immagine 24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A3B57882-362D-45D3-B755-31A96155F32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178CBD7-B4E3-4243-A303-9DF83FC5DA29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1D model (1/2)  slide (12/19)</a:t>
            </a:r>
          </a:p>
        </p:txBody>
      </p:sp>
    </p:spTree>
    <p:extLst>
      <p:ext uri="{BB962C8B-B14F-4D97-AF65-F5344CB8AC3E}">
        <p14:creationId xmlns:p14="http://schemas.microsoft.com/office/powerpoint/2010/main" val="218914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A1637C-D8E1-4F17-9976-85F3135B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486" y="720929"/>
            <a:ext cx="2160588" cy="900112"/>
          </a:xfrm>
          <a:prstGeom prst="rect">
            <a:avLst/>
          </a:prstGeom>
          <a:noFill/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laboratory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796B6BB-F4CB-4431-ABE8-341B0354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418" y="2068824"/>
            <a:ext cx="2623099" cy="900113"/>
          </a:xfrm>
          <a:prstGeom prst="rect">
            <a:avLst/>
          </a:prstGeom>
          <a:noFill/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soil textures 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data in ROSETTA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6A972E1-B886-4813-8BF7-323852F5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86" y="3416719"/>
            <a:ext cx="7775575" cy="900113"/>
          </a:xfrm>
          <a:prstGeom prst="rect">
            <a:avLst/>
          </a:prstGeom>
          <a:noFill/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porosity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permeability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retention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curve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coefficients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l-GR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</a:t>
            </a:r>
            <a:r>
              <a:rPr kumimoji="0" lang="el-GR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(Van Genuchten,1980)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9C3B663-040E-4BDE-9AEB-59C4ADB9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685" y="4764614"/>
            <a:ext cx="2771775" cy="900113"/>
          </a:xfrm>
          <a:prstGeom prst="rect">
            <a:avLst/>
          </a:prstGeom>
          <a:noFill/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(PEST)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</a:t>
            </a:r>
            <a:r>
              <a:rPr kumimoji="0" lang="it-IT" altLang="it-IT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kumimoji="0" lang="it-IT" altLang="it-IT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l-GR" altLang="it-IT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,m </a:t>
            </a:r>
            <a:r>
              <a:rPr kumimoji="0" lang="it-IT" altLang="it-IT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</a:t>
            </a:r>
            <a:r>
              <a:rPr kumimoji="0" lang="it-IT" altLang="it-IT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F8CC73-8904-4DBD-938B-11515EB981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19099" y="1548864"/>
            <a:ext cx="233363" cy="592137"/>
          </a:xfrm>
          <a:prstGeom prst="rightArrow">
            <a:avLst>
              <a:gd name="adj1" fmla="val 50000"/>
              <a:gd name="adj2" fmla="val 69227"/>
            </a:avLst>
          </a:prstGeom>
          <a:solidFill>
            <a:srgbClr val="FFFFFF"/>
          </a:solidFill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72A4964-7D9A-4E44-85B9-5AE0A69BA2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19893" y="2897553"/>
            <a:ext cx="233362" cy="590550"/>
          </a:xfrm>
          <a:prstGeom prst="rightArrow">
            <a:avLst>
              <a:gd name="adj1" fmla="val 50000"/>
              <a:gd name="adj2" fmla="val 69227"/>
            </a:avLst>
          </a:prstGeom>
          <a:solidFill>
            <a:srgbClr val="FFFFFF"/>
          </a:solidFill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196B6B3-F70A-4EEF-B5E0-7241226617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19892" y="4245449"/>
            <a:ext cx="233363" cy="590550"/>
          </a:xfrm>
          <a:prstGeom prst="rightArrow">
            <a:avLst>
              <a:gd name="adj1" fmla="val 50000"/>
              <a:gd name="adj2" fmla="val 69227"/>
            </a:avLst>
          </a:prstGeom>
          <a:solidFill>
            <a:srgbClr val="FFFFFF"/>
          </a:solidFill>
          <a:ln w="25400" algn="ctr">
            <a:solidFill>
              <a:srgbClr val="A6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33EFEA71-0B28-4D95-B326-6A6E3FE3C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87564E-62DC-467F-8D78-C06717860970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AA142F3-30FB-4161-BBC5-3C2CE5C0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Immagine 13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5E14ED87-1E24-4455-BE75-AA74CEE9E6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93138B4-E7B6-40AB-A57E-5A812ED7BDC0}"/>
              </a:ext>
            </a:extLst>
          </p:cNvPr>
          <p:cNvSpPr/>
          <p:nvPr/>
        </p:nvSpPr>
        <p:spPr>
          <a:xfrm>
            <a:off x="64749" y="186589"/>
            <a:ext cx="840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Calibration procedure for the hydraulic parameters of the infiltration process</a:t>
            </a:r>
            <a:endParaRPr lang="it-IT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Immagine 16" descr="Immagine che contiene pianta, foglia&#10;&#10;Descrizione generata automaticamente">
            <a:extLst>
              <a:ext uri="{FF2B5EF4-FFF2-40B4-BE49-F238E27FC236}">
                <a16:creationId xmlns:a16="http://schemas.microsoft.com/office/drawing/2014/main" id="{BF6E47AB-1AE6-46F7-971D-31E4125523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953" y="2242629"/>
            <a:ext cx="2281595" cy="70006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5FBBFA3-5E53-425E-851E-41A9722784A6}"/>
              </a:ext>
            </a:extLst>
          </p:cNvPr>
          <p:cNvSpPr/>
          <p:nvPr/>
        </p:nvSpPr>
        <p:spPr>
          <a:xfrm>
            <a:off x="10842048" y="2936255"/>
            <a:ext cx="520500" cy="355887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DB49EB1-7461-4E09-96CB-97BE3918162A}"/>
              </a:ext>
            </a:extLst>
          </p:cNvPr>
          <p:cNvSpPr/>
          <p:nvPr/>
        </p:nvSpPr>
        <p:spPr>
          <a:xfrm>
            <a:off x="9176203" y="2936256"/>
            <a:ext cx="520501" cy="355887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8488C62-3AF8-4E3C-9C22-1E62411E0A34}"/>
              </a:ext>
            </a:extLst>
          </p:cNvPr>
          <p:cNvSpPr/>
          <p:nvPr/>
        </p:nvSpPr>
        <p:spPr>
          <a:xfrm>
            <a:off x="9175620" y="2935195"/>
            <a:ext cx="2186927" cy="41265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727B0E1-7BFC-4E0A-8788-9F00666DDFF2}"/>
              </a:ext>
            </a:extLst>
          </p:cNvPr>
          <p:cNvSpPr/>
          <p:nvPr/>
        </p:nvSpPr>
        <p:spPr>
          <a:xfrm>
            <a:off x="9175620" y="3345725"/>
            <a:ext cx="2186928" cy="412650"/>
          </a:xfrm>
          <a:prstGeom prst="rect">
            <a:avLst/>
          </a:prstGeom>
          <a:solidFill>
            <a:srgbClr val="4472C4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5F326A9-CD84-4EF9-BC0C-61AA25593E8C}"/>
              </a:ext>
            </a:extLst>
          </p:cNvPr>
          <p:cNvSpPr/>
          <p:nvPr/>
        </p:nvSpPr>
        <p:spPr>
          <a:xfrm>
            <a:off x="9175619" y="3756253"/>
            <a:ext cx="2186928" cy="412650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35B2BC2-800F-4CA5-8635-0EAF4AFE7447}"/>
              </a:ext>
            </a:extLst>
          </p:cNvPr>
          <p:cNvSpPr/>
          <p:nvPr/>
        </p:nvSpPr>
        <p:spPr>
          <a:xfrm>
            <a:off x="9175619" y="4161578"/>
            <a:ext cx="2186928" cy="412650"/>
          </a:xfrm>
          <a:prstGeom prst="rect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235B4DB-BEBC-49F0-AEF9-B9191A6DD513}"/>
              </a:ext>
            </a:extLst>
          </p:cNvPr>
          <p:cNvSpPr/>
          <p:nvPr/>
        </p:nvSpPr>
        <p:spPr>
          <a:xfrm>
            <a:off x="9175619" y="4566903"/>
            <a:ext cx="2186928" cy="412650"/>
          </a:xfrm>
          <a:prstGeom prst="rect">
            <a:avLst/>
          </a:prstGeom>
          <a:solidFill>
            <a:srgbClr val="4472C4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0F8E080-B2F9-4E66-B9DB-691B58C5A8DC}"/>
              </a:ext>
            </a:extLst>
          </p:cNvPr>
          <p:cNvSpPr/>
          <p:nvPr/>
        </p:nvSpPr>
        <p:spPr>
          <a:xfrm>
            <a:off x="9175619" y="4972143"/>
            <a:ext cx="2186928" cy="412650"/>
          </a:xfrm>
          <a:prstGeom prst="rect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77A2EF9-50D7-4C8F-B1CE-6E4D9B9FBBA8}"/>
              </a:ext>
            </a:extLst>
          </p:cNvPr>
          <p:cNvSpPr/>
          <p:nvPr/>
        </p:nvSpPr>
        <p:spPr>
          <a:xfrm>
            <a:off x="9175620" y="5384662"/>
            <a:ext cx="2186928" cy="412650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B406DF7-0275-4809-9B4E-9B7B7D10AA64}"/>
              </a:ext>
            </a:extLst>
          </p:cNvPr>
          <p:cNvSpPr/>
          <p:nvPr/>
        </p:nvSpPr>
        <p:spPr>
          <a:xfrm>
            <a:off x="9175619" y="5794006"/>
            <a:ext cx="2186928" cy="412650"/>
          </a:xfrm>
          <a:prstGeom prst="rect">
            <a:avLst/>
          </a:prstGeom>
          <a:solidFill>
            <a:srgbClr val="4472C4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49FA894-EDAF-443C-8F43-1659B243C489}"/>
              </a:ext>
            </a:extLst>
          </p:cNvPr>
          <p:cNvSpPr/>
          <p:nvPr/>
        </p:nvSpPr>
        <p:spPr>
          <a:xfrm>
            <a:off x="9696707" y="2936256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AB308DB-E521-44C0-A9BF-7F7968142872}"/>
              </a:ext>
            </a:extLst>
          </p:cNvPr>
          <p:cNvSpPr/>
          <p:nvPr/>
        </p:nvSpPr>
        <p:spPr>
          <a:xfrm>
            <a:off x="9696707" y="3346785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8D3266F-79E6-4856-8692-7D4204520F48}"/>
              </a:ext>
            </a:extLst>
          </p:cNvPr>
          <p:cNvSpPr/>
          <p:nvPr/>
        </p:nvSpPr>
        <p:spPr>
          <a:xfrm>
            <a:off x="9696706" y="3757314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C431CDB-CA97-46E2-8332-80C6E0CAF904}"/>
              </a:ext>
            </a:extLst>
          </p:cNvPr>
          <p:cNvSpPr/>
          <p:nvPr/>
        </p:nvSpPr>
        <p:spPr>
          <a:xfrm>
            <a:off x="9696706" y="4167843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E0DFECA-0101-4E88-BC76-BC89E1E03114}"/>
              </a:ext>
            </a:extLst>
          </p:cNvPr>
          <p:cNvSpPr/>
          <p:nvPr/>
        </p:nvSpPr>
        <p:spPr>
          <a:xfrm>
            <a:off x="9696706" y="4578372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4E06218-C8FB-4604-9BDE-E4749946E613}"/>
              </a:ext>
            </a:extLst>
          </p:cNvPr>
          <p:cNvSpPr/>
          <p:nvPr/>
        </p:nvSpPr>
        <p:spPr>
          <a:xfrm>
            <a:off x="9696705" y="4988901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98537B8-44B7-4EC1-8262-D1E2C3DC2448}"/>
              </a:ext>
            </a:extLst>
          </p:cNvPr>
          <p:cNvSpPr/>
          <p:nvPr/>
        </p:nvSpPr>
        <p:spPr>
          <a:xfrm>
            <a:off x="9696705" y="5399430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00B2420-1D8D-4883-9CE7-89A310E194AA}"/>
              </a:ext>
            </a:extLst>
          </p:cNvPr>
          <p:cNvSpPr/>
          <p:nvPr/>
        </p:nvSpPr>
        <p:spPr>
          <a:xfrm>
            <a:off x="9696704" y="5809959"/>
            <a:ext cx="1145343" cy="41052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tile tx="0" ty="0" sx="100000" sy="100000" flip="none" algn="tl"/>
          </a:blipFill>
          <a:ln>
            <a:solidFill>
              <a:srgbClr val="DA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EF3D6624-88E3-4A18-B29A-B2186D6A53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701" y="994098"/>
            <a:ext cx="1332691" cy="1332691"/>
          </a:xfrm>
          <a:prstGeom prst="rect">
            <a:avLst/>
          </a:prstGeom>
        </p:spPr>
      </p:pic>
      <p:cxnSp>
        <p:nvCxnSpPr>
          <p:cNvPr id="37" name="Connettore curvo 36">
            <a:extLst>
              <a:ext uri="{FF2B5EF4-FFF2-40B4-BE49-F238E27FC236}">
                <a16:creationId xmlns:a16="http://schemas.microsoft.com/office/drawing/2014/main" id="{DDBE8CE1-D0C5-40EB-95E5-07BFB36A2888}"/>
              </a:ext>
            </a:extLst>
          </p:cNvPr>
          <p:cNvCxnSpPr>
            <a:cxnSpLocks/>
          </p:cNvCxnSpPr>
          <p:nvPr/>
        </p:nvCxnSpPr>
        <p:spPr>
          <a:xfrm rot="16200000" flipV="1">
            <a:off x="9455472" y="1795197"/>
            <a:ext cx="666346" cy="3718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curvo 37">
            <a:extLst>
              <a:ext uri="{FF2B5EF4-FFF2-40B4-BE49-F238E27FC236}">
                <a16:creationId xmlns:a16="http://schemas.microsoft.com/office/drawing/2014/main" id="{1454483E-7A60-4B21-BF42-60B7441685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9243454" y="1799871"/>
            <a:ext cx="666346" cy="3718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curvo 38">
            <a:extLst>
              <a:ext uri="{FF2B5EF4-FFF2-40B4-BE49-F238E27FC236}">
                <a16:creationId xmlns:a16="http://schemas.microsoft.com/office/drawing/2014/main" id="{8A8C0D67-3736-4036-A25F-E9B7B1D76F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21207" y="1802546"/>
            <a:ext cx="666346" cy="3718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>
            <a:extLst>
              <a:ext uri="{FF2B5EF4-FFF2-40B4-BE49-F238E27FC236}">
                <a16:creationId xmlns:a16="http://schemas.microsoft.com/office/drawing/2014/main" id="{96823D18-EFCB-417D-AD0B-C5FF1366540D}"/>
              </a:ext>
            </a:extLst>
          </p:cNvPr>
          <p:cNvSpPr/>
          <p:nvPr/>
        </p:nvSpPr>
        <p:spPr>
          <a:xfrm>
            <a:off x="9174690" y="2935195"/>
            <a:ext cx="2186927" cy="412650"/>
          </a:xfrm>
          <a:prstGeom prst="rect">
            <a:avLst/>
          </a:prstGeom>
          <a:solidFill>
            <a:srgbClr val="4472C4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4B6BA5F-FB3D-4C9E-9265-11C4DD56B2CE}"/>
              </a:ext>
            </a:extLst>
          </p:cNvPr>
          <p:cNvSpPr/>
          <p:nvPr/>
        </p:nvSpPr>
        <p:spPr>
          <a:xfrm>
            <a:off x="9174690" y="3345725"/>
            <a:ext cx="2186928" cy="412650"/>
          </a:xfrm>
          <a:prstGeom prst="rect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1B4D6780-98ED-47D2-8800-A31C5F7918B6}"/>
              </a:ext>
            </a:extLst>
          </p:cNvPr>
          <p:cNvSpPr/>
          <p:nvPr/>
        </p:nvSpPr>
        <p:spPr>
          <a:xfrm>
            <a:off x="9174689" y="3756253"/>
            <a:ext cx="2186928" cy="412650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B51B735-316D-43D9-89AA-B8B90CC74904}"/>
              </a:ext>
            </a:extLst>
          </p:cNvPr>
          <p:cNvSpPr/>
          <p:nvPr/>
        </p:nvSpPr>
        <p:spPr>
          <a:xfrm>
            <a:off x="9174689" y="4161578"/>
            <a:ext cx="2186928" cy="412650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A586FBE3-FDD2-4F7D-A02C-A7749BBDB8D4}"/>
              </a:ext>
            </a:extLst>
          </p:cNvPr>
          <p:cNvSpPr/>
          <p:nvPr/>
        </p:nvSpPr>
        <p:spPr>
          <a:xfrm>
            <a:off x="9174689" y="4566903"/>
            <a:ext cx="2186928" cy="412650"/>
          </a:xfrm>
          <a:prstGeom prst="rect">
            <a:avLst/>
          </a:prstGeom>
          <a:solidFill>
            <a:srgbClr val="4472C4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AB4363EF-D564-4F78-A72C-CF05728E824E}"/>
              </a:ext>
            </a:extLst>
          </p:cNvPr>
          <p:cNvSpPr/>
          <p:nvPr/>
        </p:nvSpPr>
        <p:spPr>
          <a:xfrm>
            <a:off x="9174689" y="4972143"/>
            <a:ext cx="2186928" cy="41265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9CB342C5-8624-477D-9855-3479E59FD002}"/>
              </a:ext>
            </a:extLst>
          </p:cNvPr>
          <p:cNvSpPr/>
          <p:nvPr/>
        </p:nvSpPr>
        <p:spPr>
          <a:xfrm>
            <a:off x="9174690" y="5384662"/>
            <a:ext cx="2186928" cy="41265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05D6058-4D26-408B-9985-7FF7AE129EF6}"/>
              </a:ext>
            </a:extLst>
          </p:cNvPr>
          <p:cNvSpPr/>
          <p:nvPr/>
        </p:nvSpPr>
        <p:spPr>
          <a:xfrm>
            <a:off x="9174689" y="5794006"/>
            <a:ext cx="2186928" cy="41265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8" name="Immagine 47" descr="Immagine che contiene natura&#10;&#10;Descrizione generata automaticamente">
            <a:extLst>
              <a:ext uri="{FF2B5EF4-FFF2-40B4-BE49-F238E27FC236}">
                <a16:creationId xmlns:a16="http://schemas.microsoft.com/office/drawing/2014/main" id="{C68AEF9E-7AD0-48AD-9AEF-4FC546C79D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221" y="946661"/>
            <a:ext cx="2180475" cy="1956067"/>
          </a:xfrm>
          <a:prstGeom prst="rect">
            <a:avLst/>
          </a:prstGeom>
        </p:spPr>
      </p:pic>
      <p:pic>
        <p:nvPicPr>
          <p:cNvPr id="49" name="Immagine 48" descr="Immagine che contiene cielo, nuvole, aeroplano&#10;&#10;Descrizione generata automaticamente">
            <a:extLst>
              <a:ext uri="{FF2B5EF4-FFF2-40B4-BE49-F238E27FC236}">
                <a16:creationId xmlns:a16="http://schemas.microsoft.com/office/drawing/2014/main" id="{8BA4CABE-0D67-4DB9-BDD3-AEF47B13BB7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00141" y="-456888"/>
            <a:ext cx="3779106" cy="2576230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id="{79BCBD5D-4ED5-4B99-B97F-EEC9E2019CE7}"/>
              </a:ext>
            </a:extLst>
          </p:cNvPr>
          <p:cNvSpPr/>
          <p:nvPr/>
        </p:nvSpPr>
        <p:spPr>
          <a:xfrm>
            <a:off x="8800142" y="5940035"/>
            <a:ext cx="3220068" cy="917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648CAEF-E281-4641-A716-0079D21C2671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F9782D6-910A-4ACF-8E49-1E88A371127A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1D model (2/2)  slide (13/19)</a:t>
            </a: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A472F6F2-E8E1-4AD6-867E-03C22737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87" y="1728252"/>
            <a:ext cx="2623099" cy="1347894"/>
          </a:xfrm>
          <a:prstGeom prst="wedgeRectCallout">
            <a:avLst>
              <a:gd name="adj1" fmla="val 33225"/>
              <a:gd name="adj2" fmla="val 66917"/>
            </a:avLst>
          </a:prstGeom>
          <a:noFill/>
          <a:ln w="25400" algn="ctr">
            <a:solidFill>
              <a:srgbClr val="0072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Domain geometry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 = 25m</a:t>
            </a:r>
            <a:r>
              <a:rPr lang="it-IT" altLang="it-IT" sz="1600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D = 1m)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free-</a:t>
            </a:r>
            <a:r>
              <a:rPr lang="it-IT" altLang="it-IT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drainage</a:t>
            </a: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boundary</a:t>
            </a: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</a:t>
            </a: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bottom 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AutoShape 7">
            <a:extLst>
              <a:ext uri="{FF2B5EF4-FFF2-40B4-BE49-F238E27FC236}">
                <a16:creationId xmlns:a16="http://schemas.microsoft.com/office/drawing/2014/main" id="{64296DD2-0CD1-42C9-A74A-1C2406595B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16347" y="3651425"/>
            <a:ext cx="702365" cy="478095"/>
          </a:xfrm>
          <a:prstGeom prst="rightArrow">
            <a:avLst>
              <a:gd name="adj1" fmla="val 50000"/>
              <a:gd name="adj2" fmla="val 69227"/>
            </a:avLst>
          </a:prstGeom>
          <a:solidFill>
            <a:srgbClr val="FFFFFF"/>
          </a:solidFill>
          <a:ln w="25400" algn="ctr">
            <a:solidFill>
              <a:srgbClr val="0072B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2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7B8793-CC12-4706-B828-E725F62607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824" y="5472035"/>
            <a:ext cx="6233353" cy="468000"/>
          </a:xfrm>
          <a:prstGeom prst="rect">
            <a:avLst/>
          </a:prstGeom>
        </p:spPr>
      </p:pic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D10A7D5-3DF5-425B-9AF9-81D8513C1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D4F-529F-4C65-B2DE-EC144B8867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2B9A02-F899-4516-8EB1-5946229B84F8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F5B3CB1-632A-4801-9939-0733210C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587BD9C-D4E7-4142-BDD8-45DB332C77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7C77BA-6D09-474A-8411-1F5620517A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10" y="432034"/>
            <a:ext cx="10497778" cy="503999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294024C-8306-4052-AEC3-ECDA523312D9}"/>
              </a:ext>
            </a:extLst>
          </p:cNvPr>
          <p:cNvSpPr/>
          <p:nvPr/>
        </p:nvSpPr>
        <p:spPr>
          <a:xfrm>
            <a:off x="171789" y="99791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Open-loop simulation VS model calibrated using a 90 days temporal window (27/10/2018 to 24/01/2019)</a:t>
            </a:r>
            <a:endParaRPr lang="it-IT" sz="16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8A446B-048A-44AF-BE74-E2734BE7E773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 (1/4)  slide (14/19)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F2769F5-13FA-4665-AFA0-C2B139E4837E}"/>
              </a:ext>
            </a:extLst>
          </p:cNvPr>
          <p:cNvCxnSpPr>
            <a:cxnSpLocks/>
          </p:cNvCxnSpPr>
          <p:nvPr/>
        </p:nvCxnSpPr>
        <p:spPr>
          <a:xfrm>
            <a:off x="3684104" y="4008776"/>
            <a:ext cx="1573696" cy="0"/>
          </a:xfrm>
          <a:prstGeom prst="straightConnector1">
            <a:avLst/>
          </a:prstGeom>
          <a:ln w="38100">
            <a:solidFill>
              <a:srgbClr val="87B7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B942769-9412-4563-A029-DE8150E011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57" y="5472035"/>
            <a:ext cx="5558685" cy="468000"/>
          </a:xfrm>
          <a:prstGeom prst="rect">
            <a:avLst/>
          </a:prstGeom>
        </p:spPr>
      </p:pic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D10A7D5-3DF5-425B-9AF9-81D8513C1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D4F-529F-4C65-B2DE-EC144B8867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2B9A02-F899-4516-8EB1-5946229B84F8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F5B3CB1-632A-4801-9939-0733210C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587BD9C-D4E7-4142-BDD8-45DB332C77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7C77BA-6D09-474A-8411-1F5620517A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09" y="432034"/>
            <a:ext cx="10497778" cy="503999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C23AD8A4-2988-4A1B-8F88-275273819EBD}"/>
              </a:ext>
            </a:extLst>
          </p:cNvPr>
          <p:cNvSpPr/>
          <p:nvPr/>
        </p:nvSpPr>
        <p:spPr>
          <a:xfrm>
            <a:off x="171789" y="99791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Comparison between different temporal window for calibration (90 days VS 153 days)</a:t>
            </a:r>
            <a:endParaRPr lang="it-IT" sz="16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2E7C023-019C-436D-8635-C03399480E06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 (2/4)  slide (15/19)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4E4DFD5-5D6C-40B0-86FF-5DAF412869EE}"/>
              </a:ext>
            </a:extLst>
          </p:cNvPr>
          <p:cNvCxnSpPr>
            <a:cxnSpLocks/>
          </p:cNvCxnSpPr>
          <p:nvPr/>
        </p:nvCxnSpPr>
        <p:spPr>
          <a:xfrm>
            <a:off x="3684104" y="2637183"/>
            <a:ext cx="1573696" cy="0"/>
          </a:xfrm>
          <a:prstGeom prst="straightConnector1">
            <a:avLst/>
          </a:prstGeom>
          <a:ln w="38100">
            <a:solidFill>
              <a:srgbClr val="87B7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AEE913C-B04D-4130-8CCF-342D743954F3}"/>
              </a:ext>
            </a:extLst>
          </p:cNvPr>
          <p:cNvCxnSpPr>
            <a:cxnSpLocks/>
          </p:cNvCxnSpPr>
          <p:nvPr/>
        </p:nvCxnSpPr>
        <p:spPr>
          <a:xfrm>
            <a:off x="3684104" y="2776331"/>
            <a:ext cx="2822713" cy="0"/>
          </a:xfrm>
          <a:prstGeom prst="straightConnector1">
            <a:avLst/>
          </a:prstGeom>
          <a:ln w="38100">
            <a:solidFill>
              <a:srgbClr val="87B7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2AF586-7EC0-4AE6-B7C5-6AB9B6235864}"/>
              </a:ext>
            </a:extLst>
          </p:cNvPr>
          <p:cNvSpPr txBox="1"/>
          <p:nvPr/>
        </p:nvSpPr>
        <p:spPr>
          <a:xfrm>
            <a:off x="4176206" y="2401708"/>
            <a:ext cx="601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87B770"/>
                </a:solidFill>
                <a:latin typeface="Helvetica" pitchFamily="2" charset="0"/>
              </a:rPr>
              <a:t>CAL 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287EB40-7AF2-4AB1-9B46-3D006CEC58A0}"/>
              </a:ext>
            </a:extLst>
          </p:cNvPr>
          <p:cNvSpPr txBox="1"/>
          <p:nvPr/>
        </p:nvSpPr>
        <p:spPr>
          <a:xfrm>
            <a:off x="5632330" y="2547113"/>
            <a:ext cx="601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87B770"/>
                </a:solidFill>
                <a:latin typeface="Helvetica" pitchFamily="2" charset="0"/>
              </a:rPr>
              <a:t>CAL 2</a:t>
            </a:r>
          </a:p>
        </p:txBody>
      </p:sp>
    </p:spTree>
    <p:extLst>
      <p:ext uri="{BB962C8B-B14F-4D97-AF65-F5344CB8AC3E}">
        <p14:creationId xmlns:p14="http://schemas.microsoft.com/office/powerpoint/2010/main" val="308146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E0D0976-B770-4750-AF81-4292612CC9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89" y="5468552"/>
            <a:ext cx="6591820" cy="468000"/>
          </a:xfrm>
          <a:prstGeom prst="rect">
            <a:avLst/>
          </a:prstGeom>
        </p:spPr>
      </p:pic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D10A7D5-3DF5-425B-9AF9-81D8513C1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D4F-529F-4C65-B2DE-EC144B8867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2B9A02-F899-4516-8EB1-5946229B84F8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F5B3CB1-632A-4801-9939-0733210C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587BD9C-D4E7-4142-BDD8-45DB332C77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FF35CF0-028F-4056-8BBA-4A07B91E7B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11" y="437771"/>
            <a:ext cx="10497778" cy="503999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C9A382AE-7248-43EF-8786-1DCB1F074A1F}"/>
              </a:ext>
            </a:extLst>
          </p:cNvPr>
          <p:cNvSpPr/>
          <p:nvPr/>
        </p:nvSpPr>
        <p:spPr>
          <a:xfrm>
            <a:off x="171789" y="99791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Comparison between different depths of influence of the active roots transpiration (10 cm VS 30 cm)</a:t>
            </a:r>
            <a:endParaRPr lang="it-IT" sz="16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844B2E-C1AA-4C0D-9269-4AA0CB9D79A8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 (3/4)  slide (16/19)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685AF0C-1101-43F3-9AC0-6B9DB2B52D22}"/>
              </a:ext>
            </a:extLst>
          </p:cNvPr>
          <p:cNvCxnSpPr>
            <a:cxnSpLocks/>
          </p:cNvCxnSpPr>
          <p:nvPr/>
        </p:nvCxnSpPr>
        <p:spPr>
          <a:xfrm>
            <a:off x="3684104" y="4008776"/>
            <a:ext cx="2833654" cy="0"/>
          </a:xfrm>
          <a:prstGeom prst="straightConnector1">
            <a:avLst/>
          </a:prstGeom>
          <a:ln w="38100">
            <a:solidFill>
              <a:srgbClr val="87B7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5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D10A7D5-3DF5-425B-9AF9-81D8513C16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D4F-529F-4C65-B2DE-EC144B8867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2B9A02-F899-4516-8EB1-5946229B84F8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F5B3CB1-632A-4801-9939-0733210C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587BD9C-D4E7-4142-BDD8-45DB332C7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3F9B053-84BE-4033-B637-525F5A9B3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71" y="424608"/>
            <a:ext cx="11030857" cy="551542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A5EDAE0-FFD4-42D9-BBCA-66EEF1756359}"/>
              </a:ext>
            </a:extLst>
          </p:cNvPr>
          <p:cNvSpPr/>
          <p:nvPr/>
        </p:nvSpPr>
        <p:spPr>
          <a:xfrm>
            <a:off x="171789" y="99791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of tracer dispersion modelling using a dispersion coefficient of D = 1×10</a:t>
            </a:r>
            <a:r>
              <a:rPr lang="en-US" sz="1600" baseline="300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-09</a:t>
            </a:r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en-US" sz="1600" baseline="300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 </a:t>
            </a:r>
            <a:endParaRPr lang="it-IT" sz="16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6127B5-DB91-4C19-BCEF-FFC605DC281D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Results (4/4)  slide (17/19)</a:t>
            </a:r>
          </a:p>
        </p:txBody>
      </p:sp>
    </p:spTree>
    <p:extLst>
      <p:ext uri="{BB962C8B-B14F-4D97-AF65-F5344CB8AC3E}">
        <p14:creationId xmlns:p14="http://schemas.microsoft.com/office/powerpoint/2010/main" val="420759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173ADE-3587-4D4D-AFAB-039E6EA3493A}"/>
              </a:ext>
            </a:extLst>
          </p:cNvPr>
          <p:cNvSpPr txBox="1"/>
          <p:nvPr/>
        </p:nvSpPr>
        <p:spPr>
          <a:xfrm>
            <a:off x="551480" y="917964"/>
            <a:ext cx="11089040" cy="367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spc="300" dirty="0">
                <a:solidFill>
                  <a:srgbClr val="746D5D"/>
                </a:solidFill>
                <a:latin typeface="Open Sans Light" panose="020B0306030504020204"/>
              </a:rPr>
              <a:t>TAKE-HOME MESSAGES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</a:rPr>
              <a:t>The one-dimensional modelling of the infiltration process achieves the best results in the upper layers of the soil (up to – 0.3 m).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</a:rPr>
              <a:t>The extension of the depth of influence of the active roots transpiration up to – 0.3 m  increases the accuracy in simulating the soil volumetric water content in the periods subsequent to rainfall events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</a:rPr>
              <a:t>At greater depths the accuracy of the one-dimensional modelling of the infiltration process tends to be limited by the three-dimensional nature of the phenomenon.</a:t>
            </a:r>
          </a:p>
        </p:txBody>
      </p:sp>
      <p:pic>
        <p:nvPicPr>
          <p:cNvPr id="15" name="Immagine 14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159D182-5151-4491-9EE4-08DD279FA9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52FCCE-2D82-4810-AD84-838F718561F2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2922CD2-5DCA-4C51-966D-32B5F9B66F1C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46944502-162D-4158-8B9D-7389E3DE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Immagine 18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42A8BED4-324A-444A-82A4-A96D0C83CC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DAEBF79-C8B1-4933-8259-358D166E7048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Conclusions</a:t>
            </a:r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(1/2)  slide (18/19)</a:t>
            </a:r>
          </a:p>
        </p:txBody>
      </p:sp>
    </p:spTree>
    <p:extLst>
      <p:ext uri="{BB962C8B-B14F-4D97-AF65-F5344CB8AC3E}">
        <p14:creationId xmlns:p14="http://schemas.microsoft.com/office/powerpoint/2010/main" val="3953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F98CCD7E-0B99-4B0B-8D80-BE1605FF6D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E8232C2-21CC-47FD-B797-0F279FC3FD6A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FE57B6C-FA37-4030-AD3C-7C8ED95516B2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>
            <a:extLst>
              <a:ext uri="{FF2B5EF4-FFF2-40B4-BE49-F238E27FC236}">
                <a16:creationId xmlns:a16="http://schemas.microsoft.com/office/drawing/2014/main" id="{3CAE8F95-FE31-4603-A792-A4FB80A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7" name="Immagine 4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536DE48D-2384-43A0-A3DC-CC62E04E7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69" name="Immagine 6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5592B8F-5758-430B-8065-B1004339AF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ACDB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47" y="393410"/>
            <a:ext cx="4274804" cy="5370377"/>
          </a:xfrm>
          <a:prstGeom prst="roundRect">
            <a:avLst>
              <a:gd name="adj" fmla="val 4728"/>
            </a:avLst>
          </a:prstGeom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164D0DC5-837D-4246-9147-F5A221B79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686794"/>
            <a:ext cx="6533810" cy="387517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4A7B96B-B741-4951-9EC1-3450D0006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861" y="550124"/>
            <a:ext cx="2872273" cy="287887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433214-8D0C-4D26-A415-09FD1D68D466}"/>
              </a:ext>
            </a:extLst>
          </p:cNvPr>
          <p:cNvSpPr txBox="1"/>
          <p:nvPr/>
        </p:nvSpPr>
        <p:spPr>
          <a:xfrm>
            <a:off x="7571061" y="393411"/>
            <a:ext cx="4229694" cy="646331"/>
          </a:xfrm>
          <a:prstGeom prst="rect">
            <a:avLst/>
          </a:prstGeom>
          <a:solidFill>
            <a:srgbClr val="C4CF4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746D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PROSECCO AREA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ED3E2A-F267-45E3-8BAC-DF4CE5065E5E}"/>
              </a:ext>
            </a:extLst>
          </p:cNvPr>
          <p:cNvSpPr txBox="1"/>
          <p:nvPr/>
        </p:nvSpPr>
        <p:spPr>
          <a:xfrm>
            <a:off x="5822661" y="952940"/>
            <a:ext cx="162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6263F4-4A89-4AFA-AD73-DDE29A53F2AD}"/>
              </a:ext>
            </a:extLst>
          </p:cNvPr>
          <p:cNvSpPr txBox="1"/>
          <p:nvPr/>
        </p:nvSpPr>
        <p:spPr>
          <a:xfrm>
            <a:off x="4385855" y="2071532"/>
            <a:ext cx="121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50" dirty="0">
                <a:solidFill>
                  <a:srgbClr val="DACD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TREVISO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7172783-7C22-4B99-A857-14406E87C979}"/>
              </a:ext>
            </a:extLst>
          </p:cNvPr>
          <p:cNvSpPr/>
          <p:nvPr/>
        </p:nvSpPr>
        <p:spPr>
          <a:xfrm>
            <a:off x="5467409" y="2220198"/>
            <a:ext cx="108000" cy="108000"/>
          </a:xfrm>
          <a:prstGeom prst="ellipse">
            <a:avLst/>
          </a:prstGeom>
          <a:solidFill>
            <a:srgbClr val="E6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BA9D81DD-3D7B-45ED-AFB0-7F22E4FFF1AA}"/>
              </a:ext>
            </a:extLst>
          </p:cNvPr>
          <p:cNvSpPr/>
          <p:nvPr/>
        </p:nvSpPr>
        <p:spPr>
          <a:xfrm>
            <a:off x="5683258" y="2627901"/>
            <a:ext cx="108000" cy="108000"/>
          </a:xfrm>
          <a:prstGeom prst="ellipse">
            <a:avLst/>
          </a:prstGeom>
          <a:solidFill>
            <a:srgbClr val="E6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DB14998-33FF-4EB9-B488-EDE25DE1B3D4}"/>
              </a:ext>
            </a:extLst>
          </p:cNvPr>
          <p:cNvSpPr txBox="1"/>
          <p:nvPr/>
        </p:nvSpPr>
        <p:spPr>
          <a:xfrm>
            <a:off x="5803098" y="2497235"/>
            <a:ext cx="121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5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VENEZIA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CCF4DFB4-FCAA-423C-8C88-DF46A1F7FBB6}"/>
              </a:ext>
            </a:extLst>
          </p:cNvPr>
          <p:cNvSpPr/>
          <p:nvPr/>
        </p:nvSpPr>
        <p:spPr>
          <a:xfrm>
            <a:off x="6633660" y="3624379"/>
            <a:ext cx="288000" cy="288000"/>
          </a:xfrm>
          <a:prstGeom prst="ellipse">
            <a:avLst/>
          </a:prstGeom>
          <a:solidFill>
            <a:srgbClr val="E6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B52599C1-7245-48B0-A31A-E0C6CEC76250}"/>
              </a:ext>
            </a:extLst>
          </p:cNvPr>
          <p:cNvSpPr/>
          <p:nvPr/>
        </p:nvSpPr>
        <p:spPr>
          <a:xfrm>
            <a:off x="10329194" y="3886354"/>
            <a:ext cx="288000" cy="288000"/>
          </a:xfrm>
          <a:prstGeom prst="ellipse">
            <a:avLst/>
          </a:prstGeom>
          <a:solidFill>
            <a:srgbClr val="E6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2589F3E-0CC9-4ACE-A840-ED44825BEA4F}"/>
              </a:ext>
            </a:extLst>
          </p:cNvPr>
          <p:cNvSpPr txBox="1"/>
          <p:nvPr/>
        </p:nvSpPr>
        <p:spPr>
          <a:xfrm>
            <a:off x="6541636" y="3246514"/>
            <a:ext cx="276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5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VALDOBBIADENE</a:t>
            </a:r>
            <a:endParaRPr lang="it-IT" sz="1600" spc="5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45B6B1-02A3-45DE-8C83-6F5DB50FCF41}"/>
              </a:ext>
            </a:extLst>
          </p:cNvPr>
          <p:cNvSpPr txBox="1"/>
          <p:nvPr/>
        </p:nvSpPr>
        <p:spPr>
          <a:xfrm>
            <a:off x="8116628" y="4160758"/>
            <a:ext cx="276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spc="5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CONEGLIANO</a:t>
            </a:r>
            <a:endParaRPr lang="it-IT" sz="1600" spc="5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BACD88C-EC9D-47D3-B19D-ED9D094022B4}"/>
              </a:ext>
            </a:extLst>
          </p:cNvPr>
          <p:cNvSpPr txBox="1"/>
          <p:nvPr/>
        </p:nvSpPr>
        <p:spPr>
          <a:xfrm>
            <a:off x="5603154" y="5004677"/>
            <a:ext cx="232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300" dirty="0">
                <a:solidFill>
                  <a:srgbClr val="5084B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PIAVE RIVER</a:t>
            </a:r>
            <a:endParaRPr lang="it-IT" sz="1600" spc="300" dirty="0">
              <a:solidFill>
                <a:srgbClr val="5084B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E93F4F0-38DD-436A-B1DA-F1798C1797A4}"/>
              </a:ext>
            </a:extLst>
          </p:cNvPr>
          <p:cNvSpPr txBox="1"/>
          <p:nvPr/>
        </p:nvSpPr>
        <p:spPr>
          <a:xfrm>
            <a:off x="7571059" y="1095981"/>
            <a:ext cx="422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pc="5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D.O.C.G. PRODUCTION ZONE</a:t>
            </a:r>
            <a:endParaRPr lang="it-IT" sz="1600" spc="5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F8B239F-D4A8-485A-97EE-F8EA02B05ED1}"/>
              </a:ext>
            </a:extLst>
          </p:cNvPr>
          <p:cNvSpPr/>
          <p:nvPr/>
        </p:nvSpPr>
        <p:spPr>
          <a:xfrm>
            <a:off x="7795613" y="5454448"/>
            <a:ext cx="3772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www.prosecco.it/it/territorio/unesco/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35374356-27F2-4F42-B490-31E081576BE5}"/>
              </a:ext>
            </a:extLst>
          </p:cNvPr>
          <p:cNvSpPr/>
          <p:nvPr/>
        </p:nvSpPr>
        <p:spPr>
          <a:xfrm>
            <a:off x="2916609" y="5457283"/>
            <a:ext cx="1768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en.wikipedia.org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11B00D0-8813-4FAB-A1CE-D0CAB49FB952}"/>
              </a:ext>
            </a:extLst>
          </p:cNvPr>
          <p:cNvSpPr txBox="1"/>
          <p:nvPr/>
        </p:nvSpPr>
        <p:spPr>
          <a:xfrm>
            <a:off x="1717649" y="3589213"/>
            <a:ext cx="162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3F7C24A-A1AB-49A6-831A-C5899D963C85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err="1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</a:t>
            </a:r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(1/3)  - slide (1/19)</a:t>
            </a:r>
          </a:p>
        </p:txBody>
      </p:sp>
    </p:spTree>
    <p:extLst>
      <p:ext uri="{BB962C8B-B14F-4D97-AF65-F5344CB8AC3E}">
        <p14:creationId xmlns:p14="http://schemas.microsoft.com/office/powerpoint/2010/main" val="97781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159D182-5151-4491-9EE4-08DD279FA9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52FCCE-2D82-4810-AD84-838F718561F2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2922CD2-5DCA-4C51-966D-32B5F9B66F1C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46944502-162D-4158-8B9D-7389E3DE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Immagine 18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42A8BED4-324A-444A-82A4-A96D0C83CC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DAEBF79-C8B1-4933-8259-358D166E7048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Conclusions</a:t>
            </a:r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(2/2)  slide (19/19)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1FCCC8-E0EC-442F-A3A0-3A344AFF6A2C}"/>
              </a:ext>
            </a:extLst>
          </p:cNvPr>
          <p:cNvSpPr txBox="1"/>
          <p:nvPr/>
        </p:nvSpPr>
        <p:spPr>
          <a:xfrm>
            <a:off x="551480" y="917964"/>
            <a:ext cx="11089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spc="300" dirty="0">
                <a:solidFill>
                  <a:srgbClr val="746D5D"/>
                </a:solidFill>
                <a:latin typeface="Open Sans Light" panose="020B0306030504020204"/>
              </a:rPr>
              <a:t>NEXT STEPS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</a:rPr>
              <a:t>Consider a more detailed time description of the meteorological forcing (rainfall and evapotranspiration): from daily to hourly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</a:rPr>
              <a:t>To extend the areal domain: from “punctual” to “areal” (based on the spatial heterogeneity of the infiltration process)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/>
              </a:rPr>
              <a:t>To consider a three-dimensional approach for the subsequent modelling of the glyphosate evolution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32AEB5-2DA6-44CA-856F-C9F00D7CA8FF}"/>
              </a:ext>
            </a:extLst>
          </p:cNvPr>
          <p:cNvSpPr txBox="1"/>
          <p:nvPr/>
        </p:nvSpPr>
        <p:spPr>
          <a:xfrm>
            <a:off x="551480" y="3948225"/>
            <a:ext cx="110890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spc="300" dirty="0">
                <a:solidFill>
                  <a:srgbClr val="746D5D"/>
                </a:solidFill>
                <a:latin typeface="Open Sans Light" panose="020B0306030504020204"/>
              </a:rPr>
              <a:t>ACKNOWLEDGEMENTS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Open Sans"/>
              </a:rPr>
              <a:t>My acknowledgements go to Alto </a:t>
            </a:r>
            <a:r>
              <a:rPr lang="en-GB" sz="2000" dirty="0" err="1">
                <a:latin typeface="Open Sans"/>
              </a:rPr>
              <a:t>Trevigiano</a:t>
            </a:r>
            <a:r>
              <a:rPr lang="en-GB" sz="2000" dirty="0">
                <a:latin typeface="Open Sans"/>
              </a:rPr>
              <a:t> </a:t>
            </a:r>
            <a:r>
              <a:rPr lang="en-GB" sz="2000" dirty="0" err="1">
                <a:latin typeface="Open Sans"/>
              </a:rPr>
              <a:t>Servizi</a:t>
            </a:r>
            <a:r>
              <a:rPr lang="en-GB" sz="2000" dirty="0">
                <a:latin typeface="Open Sans"/>
              </a:rPr>
              <a:t> </a:t>
            </a:r>
            <a:r>
              <a:rPr lang="en-GB" sz="2000" dirty="0" err="1">
                <a:latin typeface="Open Sans"/>
              </a:rPr>
              <a:t>s.r.l</a:t>
            </a:r>
            <a:r>
              <a:rPr lang="en-GB" sz="2000" dirty="0">
                <a:latin typeface="Open Sans"/>
              </a:rPr>
              <a:t>. and Piave </a:t>
            </a:r>
            <a:r>
              <a:rPr lang="en-GB" sz="2000" dirty="0" err="1">
                <a:latin typeface="Open Sans"/>
              </a:rPr>
              <a:t>Servizi</a:t>
            </a:r>
            <a:r>
              <a:rPr lang="en-GB" sz="2000" dirty="0">
                <a:latin typeface="Open Sans"/>
              </a:rPr>
              <a:t> </a:t>
            </a:r>
            <a:r>
              <a:rPr lang="en-GB" sz="2000" dirty="0" err="1">
                <a:latin typeface="Open Sans"/>
              </a:rPr>
              <a:t>s.r.l</a:t>
            </a:r>
            <a:r>
              <a:rPr lang="en-GB" sz="2000" dirty="0">
                <a:latin typeface="Open Sans"/>
              </a:rPr>
              <a:t>. for supporting this research</a:t>
            </a:r>
            <a:r>
              <a:rPr lang="en-GB" sz="2000" i="1" dirty="0">
                <a:latin typeface="Open Sans"/>
              </a:rPr>
              <a:t> </a:t>
            </a:r>
            <a:r>
              <a:rPr lang="en-GB" sz="2000" dirty="0">
                <a:latin typeface="Open Sans"/>
              </a:rPr>
              <a:t>and to all the research group of the </a:t>
            </a:r>
            <a:r>
              <a:rPr lang="en-GB" sz="2000" i="1" dirty="0">
                <a:latin typeface="Open Sans"/>
              </a:rPr>
              <a:t>D. </a:t>
            </a:r>
            <a:r>
              <a:rPr lang="en-GB" sz="2000" i="1" dirty="0" err="1">
                <a:latin typeface="Open Sans"/>
              </a:rPr>
              <a:t>Tonini</a:t>
            </a:r>
            <a:r>
              <a:rPr lang="en-GB" sz="2000" i="1" dirty="0">
                <a:latin typeface="Open Sans"/>
              </a:rPr>
              <a:t> - Centre of Hydrology</a:t>
            </a:r>
            <a:r>
              <a:rPr lang="en-GB" sz="2000" dirty="0">
                <a:latin typeface="Open Sans"/>
              </a:rPr>
              <a:t> and of the DAFNAE and DICEA departments for the work done together</a:t>
            </a:r>
          </a:p>
        </p:txBody>
      </p:sp>
    </p:spTree>
    <p:extLst>
      <p:ext uri="{BB962C8B-B14F-4D97-AF65-F5344CB8AC3E}">
        <p14:creationId xmlns:p14="http://schemas.microsoft.com/office/powerpoint/2010/main" val="250980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9CC3FFB8-39F7-4DDC-9B2D-58C770EF1B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79E0433-5AEF-477C-8A62-F74D53DC6AB5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A57372A-BB99-499C-9B94-6B55EBDB5734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C9100B81-9DCF-4B61-B840-0904D00A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Immagine 24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4E4275C7-93A1-4384-83C1-900F978093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32E638F-1E54-4625-95D4-D7363957F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/>
          <a:stretch/>
        </p:blipFill>
        <p:spPr bwMode="auto">
          <a:xfrm>
            <a:off x="170684" y="161477"/>
            <a:ext cx="11847314" cy="5706072"/>
          </a:xfrm>
          <a:prstGeom prst="roundRect">
            <a:avLst>
              <a:gd name="adj" fmla="val 194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6FAC9D-B6E3-4DD3-AA08-DA732D2C8264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err="1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</a:t>
            </a:r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(2/3)  - slide (2/19)</a:t>
            </a:r>
          </a:p>
        </p:txBody>
      </p:sp>
    </p:spTree>
    <p:extLst>
      <p:ext uri="{BB962C8B-B14F-4D97-AF65-F5344CB8AC3E}">
        <p14:creationId xmlns:p14="http://schemas.microsoft.com/office/powerpoint/2010/main" val="213317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9A0B9565-2A59-41AB-A88C-144E17F990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46" y="3182418"/>
            <a:ext cx="6683775" cy="2505673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A42094B7-D7CB-49E5-8F7B-052532F51303}"/>
              </a:ext>
            </a:extLst>
          </p:cNvPr>
          <p:cNvSpPr/>
          <p:nvPr/>
        </p:nvSpPr>
        <p:spPr>
          <a:xfrm>
            <a:off x="4947746" y="4346616"/>
            <a:ext cx="6683775" cy="1341474"/>
          </a:xfrm>
          <a:custGeom>
            <a:avLst/>
            <a:gdLst>
              <a:gd name="connsiteX0" fmla="*/ 0 w 9888569"/>
              <a:gd name="connsiteY0" fmla="*/ 0 h 632814"/>
              <a:gd name="connsiteX1" fmla="*/ 9888569 w 9888569"/>
              <a:gd name="connsiteY1" fmla="*/ 0 h 632814"/>
              <a:gd name="connsiteX2" fmla="*/ 9888569 w 9888569"/>
              <a:gd name="connsiteY2" fmla="*/ 632814 h 632814"/>
              <a:gd name="connsiteX3" fmla="*/ 0 w 9888569"/>
              <a:gd name="connsiteY3" fmla="*/ 632814 h 632814"/>
              <a:gd name="connsiteX4" fmla="*/ 0 w 9888569"/>
              <a:gd name="connsiteY4" fmla="*/ 0 h 632814"/>
              <a:gd name="connsiteX0" fmla="*/ 0 w 9888569"/>
              <a:gd name="connsiteY0" fmla="*/ 0 h 1204314"/>
              <a:gd name="connsiteX1" fmla="*/ 9888569 w 9888569"/>
              <a:gd name="connsiteY1" fmla="*/ 571500 h 1204314"/>
              <a:gd name="connsiteX2" fmla="*/ 9888569 w 9888569"/>
              <a:gd name="connsiteY2" fmla="*/ 1204314 h 1204314"/>
              <a:gd name="connsiteX3" fmla="*/ 0 w 9888569"/>
              <a:gd name="connsiteY3" fmla="*/ 1204314 h 1204314"/>
              <a:gd name="connsiteX4" fmla="*/ 0 w 9888569"/>
              <a:gd name="connsiteY4" fmla="*/ 0 h 1204314"/>
              <a:gd name="connsiteX0" fmla="*/ 0 w 9888569"/>
              <a:gd name="connsiteY0" fmla="*/ 0 h 1204314"/>
              <a:gd name="connsiteX1" fmla="*/ 4380405 w 9888569"/>
              <a:gd name="connsiteY1" fmla="*/ 72051 h 1204314"/>
              <a:gd name="connsiteX2" fmla="*/ 9888569 w 9888569"/>
              <a:gd name="connsiteY2" fmla="*/ 571500 h 1204314"/>
              <a:gd name="connsiteX3" fmla="*/ 9888569 w 9888569"/>
              <a:gd name="connsiteY3" fmla="*/ 1204314 h 1204314"/>
              <a:gd name="connsiteX4" fmla="*/ 0 w 9888569"/>
              <a:gd name="connsiteY4" fmla="*/ 1204314 h 1204314"/>
              <a:gd name="connsiteX5" fmla="*/ 0 w 9888569"/>
              <a:gd name="connsiteY5" fmla="*/ 0 h 1204314"/>
              <a:gd name="connsiteX0" fmla="*/ 0 w 9888569"/>
              <a:gd name="connsiteY0" fmla="*/ 0 h 1204314"/>
              <a:gd name="connsiteX1" fmla="*/ 4380405 w 9888569"/>
              <a:gd name="connsiteY1" fmla="*/ 72051 h 1204314"/>
              <a:gd name="connsiteX2" fmla="*/ 9888569 w 9888569"/>
              <a:gd name="connsiteY2" fmla="*/ 571500 h 1204314"/>
              <a:gd name="connsiteX3" fmla="*/ 9888569 w 9888569"/>
              <a:gd name="connsiteY3" fmla="*/ 1204314 h 1204314"/>
              <a:gd name="connsiteX4" fmla="*/ 0 w 9888569"/>
              <a:gd name="connsiteY4" fmla="*/ 1204314 h 1204314"/>
              <a:gd name="connsiteX5" fmla="*/ 0 w 9888569"/>
              <a:gd name="connsiteY5" fmla="*/ 0 h 1204314"/>
              <a:gd name="connsiteX0" fmla="*/ 0 w 9888569"/>
              <a:gd name="connsiteY0" fmla="*/ 0 h 1204314"/>
              <a:gd name="connsiteX1" fmla="*/ 4380405 w 9888569"/>
              <a:gd name="connsiteY1" fmla="*/ 148251 h 1204314"/>
              <a:gd name="connsiteX2" fmla="*/ 9888569 w 9888569"/>
              <a:gd name="connsiteY2" fmla="*/ 571500 h 1204314"/>
              <a:gd name="connsiteX3" fmla="*/ 9888569 w 9888569"/>
              <a:gd name="connsiteY3" fmla="*/ 1204314 h 1204314"/>
              <a:gd name="connsiteX4" fmla="*/ 0 w 9888569"/>
              <a:gd name="connsiteY4" fmla="*/ 1204314 h 1204314"/>
              <a:gd name="connsiteX5" fmla="*/ 0 w 9888569"/>
              <a:gd name="connsiteY5" fmla="*/ 0 h 1204314"/>
              <a:gd name="connsiteX0" fmla="*/ 0 w 9888569"/>
              <a:gd name="connsiteY0" fmla="*/ 0 h 1204314"/>
              <a:gd name="connsiteX1" fmla="*/ 4380405 w 9888569"/>
              <a:gd name="connsiteY1" fmla="*/ 148251 h 1204314"/>
              <a:gd name="connsiteX2" fmla="*/ 7382685 w 9888569"/>
              <a:gd name="connsiteY2" fmla="*/ 293031 h 1204314"/>
              <a:gd name="connsiteX3" fmla="*/ 9888569 w 9888569"/>
              <a:gd name="connsiteY3" fmla="*/ 571500 h 1204314"/>
              <a:gd name="connsiteX4" fmla="*/ 9888569 w 9888569"/>
              <a:gd name="connsiteY4" fmla="*/ 1204314 h 1204314"/>
              <a:gd name="connsiteX5" fmla="*/ 0 w 9888569"/>
              <a:gd name="connsiteY5" fmla="*/ 1204314 h 1204314"/>
              <a:gd name="connsiteX6" fmla="*/ 0 w 9888569"/>
              <a:gd name="connsiteY6" fmla="*/ 0 h 1204314"/>
              <a:gd name="connsiteX0" fmla="*/ 0 w 9888569"/>
              <a:gd name="connsiteY0" fmla="*/ 0 h 1204314"/>
              <a:gd name="connsiteX1" fmla="*/ 4380405 w 9888569"/>
              <a:gd name="connsiteY1" fmla="*/ 148251 h 1204314"/>
              <a:gd name="connsiteX2" fmla="*/ 5523405 w 9888569"/>
              <a:gd name="connsiteY2" fmla="*/ 353991 h 1204314"/>
              <a:gd name="connsiteX3" fmla="*/ 7382685 w 9888569"/>
              <a:gd name="connsiteY3" fmla="*/ 293031 h 1204314"/>
              <a:gd name="connsiteX4" fmla="*/ 9888569 w 9888569"/>
              <a:gd name="connsiteY4" fmla="*/ 571500 h 1204314"/>
              <a:gd name="connsiteX5" fmla="*/ 9888569 w 9888569"/>
              <a:gd name="connsiteY5" fmla="*/ 1204314 h 1204314"/>
              <a:gd name="connsiteX6" fmla="*/ 0 w 9888569"/>
              <a:gd name="connsiteY6" fmla="*/ 1204314 h 1204314"/>
              <a:gd name="connsiteX7" fmla="*/ 0 w 9888569"/>
              <a:gd name="connsiteY7" fmla="*/ 0 h 1204314"/>
              <a:gd name="connsiteX0" fmla="*/ 0 w 9888569"/>
              <a:gd name="connsiteY0" fmla="*/ 0 h 1204314"/>
              <a:gd name="connsiteX1" fmla="*/ 4380405 w 9888569"/>
              <a:gd name="connsiteY1" fmla="*/ 148251 h 1204314"/>
              <a:gd name="connsiteX2" fmla="*/ 5515785 w 9888569"/>
              <a:gd name="connsiteY2" fmla="*/ 323511 h 1204314"/>
              <a:gd name="connsiteX3" fmla="*/ 7382685 w 9888569"/>
              <a:gd name="connsiteY3" fmla="*/ 293031 h 1204314"/>
              <a:gd name="connsiteX4" fmla="*/ 9888569 w 9888569"/>
              <a:gd name="connsiteY4" fmla="*/ 571500 h 1204314"/>
              <a:gd name="connsiteX5" fmla="*/ 9888569 w 9888569"/>
              <a:gd name="connsiteY5" fmla="*/ 1204314 h 1204314"/>
              <a:gd name="connsiteX6" fmla="*/ 0 w 9888569"/>
              <a:gd name="connsiteY6" fmla="*/ 1204314 h 1204314"/>
              <a:gd name="connsiteX7" fmla="*/ 0 w 9888569"/>
              <a:gd name="connsiteY7" fmla="*/ 0 h 1204314"/>
              <a:gd name="connsiteX0" fmla="*/ 0 w 9888569"/>
              <a:gd name="connsiteY0" fmla="*/ 0 h 1204314"/>
              <a:gd name="connsiteX1" fmla="*/ 4380405 w 9888569"/>
              <a:gd name="connsiteY1" fmla="*/ 148251 h 1204314"/>
              <a:gd name="connsiteX2" fmla="*/ 5515785 w 9888569"/>
              <a:gd name="connsiteY2" fmla="*/ 323511 h 1204314"/>
              <a:gd name="connsiteX3" fmla="*/ 7382685 w 9888569"/>
              <a:gd name="connsiteY3" fmla="*/ 254931 h 1204314"/>
              <a:gd name="connsiteX4" fmla="*/ 9888569 w 9888569"/>
              <a:gd name="connsiteY4" fmla="*/ 571500 h 1204314"/>
              <a:gd name="connsiteX5" fmla="*/ 9888569 w 9888569"/>
              <a:gd name="connsiteY5" fmla="*/ 1204314 h 1204314"/>
              <a:gd name="connsiteX6" fmla="*/ 0 w 9888569"/>
              <a:gd name="connsiteY6" fmla="*/ 1204314 h 1204314"/>
              <a:gd name="connsiteX7" fmla="*/ 0 w 9888569"/>
              <a:gd name="connsiteY7" fmla="*/ 0 h 1204314"/>
              <a:gd name="connsiteX0" fmla="*/ 7620 w 9888569"/>
              <a:gd name="connsiteY0" fmla="*/ 0 h 1341474"/>
              <a:gd name="connsiteX1" fmla="*/ 4380405 w 9888569"/>
              <a:gd name="connsiteY1" fmla="*/ 285411 h 1341474"/>
              <a:gd name="connsiteX2" fmla="*/ 5515785 w 9888569"/>
              <a:gd name="connsiteY2" fmla="*/ 460671 h 1341474"/>
              <a:gd name="connsiteX3" fmla="*/ 7382685 w 9888569"/>
              <a:gd name="connsiteY3" fmla="*/ 39209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380405 w 9888569"/>
              <a:gd name="connsiteY1" fmla="*/ 285411 h 1341474"/>
              <a:gd name="connsiteX2" fmla="*/ 5500545 w 9888569"/>
              <a:gd name="connsiteY2" fmla="*/ 597831 h 1341474"/>
              <a:gd name="connsiteX3" fmla="*/ 7382685 w 9888569"/>
              <a:gd name="connsiteY3" fmla="*/ 39209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380405 w 9888569"/>
              <a:gd name="connsiteY1" fmla="*/ 285411 h 1341474"/>
              <a:gd name="connsiteX2" fmla="*/ 5523405 w 9888569"/>
              <a:gd name="connsiteY2" fmla="*/ 696891 h 1341474"/>
              <a:gd name="connsiteX3" fmla="*/ 7382685 w 9888569"/>
              <a:gd name="connsiteY3" fmla="*/ 39209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106085 w 9888569"/>
              <a:gd name="connsiteY1" fmla="*/ 338751 h 1341474"/>
              <a:gd name="connsiteX2" fmla="*/ 5523405 w 9888569"/>
              <a:gd name="connsiteY2" fmla="*/ 696891 h 1341474"/>
              <a:gd name="connsiteX3" fmla="*/ 7382685 w 9888569"/>
              <a:gd name="connsiteY3" fmla="*/ 39209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106085 w 9888569"/>
              <a:gd name="connsiteY1" fmla="*/ 33875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106085 w 9888569"/>
              <a:gd name="connsiteY1" fmla="*/ 33875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106085 w 9888569"/>
              <a:gd name="connsiteY1" fmla="*/ 33875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106085 w 9888569"/>
              <a:gd name="connsiteY1" fmla="*/ 33875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106085 w 9888569"/>
              <a:gd name="connsiteY1" fmla="*/ 33875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390305 w 9888569"/>
              <a:gd name="connsiteY3" fmla="*/ 55211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405545 w 9888569"/>
              <a:gd name="connsiteY3" fmla="*/ 60545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405545 w 9888569"/>
              <a:gd name="connsiteY3" fmla="*/ 60545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405545 w 9888569"/>
              <a:gd name="connsiteY3" fmla="*/ 60545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405545 w 9888569"/>
              <a:gd name="connsiteY3" fmla="*/ 605451 h 1341474"/>
              <a:gd name="connsiteX4" fmla="*/ 9888569 w 9888569"/>
              <a:gd name="connsiteY4" fmla="*/ 70866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96189"/>
              <a:gd name="connsiteY0" fmla="*/ 0 h 1341474"/>
              <a:gd name="connsiteX1" fmla="*/ 4098465 w 9896189"/>
              <a:gd name="connsiteY1" fmla="*/ 399711 h 1341474"/>
              <a:gd name="connsiteX2" fmla="*/ 5523405 w 9896189"/>
              <a:gd name="connsiteY2" fmla="*/ 696891 h 1341474"/>
              <a:gd name="connsiteX3" fmla="*/ 7405545 w 9896189"/>
              <a:gd name="connsiteY3" fmla="*/ 605451 h 1341474"/>
              <a:gd name="connsiteX4" fmla="*/ 9896189 w 9896189"/>
              <a:gd name="connsiteY4" fmla="*/ 586740 h 1341474"/>
              <a:gd name="connsiteX5" fmla="*/ 9888569 w 9896189"/>
              <a:gd name="connsiteY5" fmla="*/ 1341474 h 1341474"/>
              <a:gd name="connsiteX6" fmla="*/ 0 w 9896189"/>
              <a:gd name="connsiteY6" fmla="*/ 1341474 h 1341474"/>
              <a:gd name="connsiteX7" fmla="*/ 7620 w 9896189"/>
              <a:gd name="connsiteY7" fmla="*/ 0 h 1341474"/>
              <a:gd name="connsiteX0" fmla="*/ 7620 w 9896189"/>
              <a:gd name="connsiteY0" fmla="*/ 0 h 1341474"/>
              <a:gd name="connsiteX1" fmla="*/ 4098465 w 9896189"/>
              <a:gd name="connsiteY1" fmla="*/ 399711 h 1341474"/>
              <a:gd name="connsiteX2" fmla="*/ 5523405 w 9896189"/>
              <a:gd name="connsiteY2" fmla="*/ 696891 h 1341474"/>
              <a:gd name="connsiteX3" fmla="*/ 7405545 w 9896189"/>
              <a:gd name="connsiteY3" fmla="*/ 605451 h 1341474"/>
              <a:gd name="connsiteX4" fmla="*/ 9896189 w 9896189"/>
              <a:gd name="connsiteY4" fmla="*/ 586740 h 1341474"/>
              <a:gd name="connsiteX5" fmla="*/ 9888569 w 9896189"/>
              <a:gd name="connsiteY5" fmla="*/ 1341474 h 1341474"/>
              <a:gd name="connsiteX6" fmla="*/ 0 w 9896189"/>
              <a:gd name="connsiteY6" fmla="*/ 1341474 h 1341474"/>
              <a:gd name="connsiteX7" fmla="*/ 7620 w 989618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405545 w 9888569"/>
              <a:gd name="connsiteY3" fmla="*/ 605451 h 1341474"/>
              <a:gd name="connsiteX4" fmla="*/ 9888569 w 9888569"/>
              <a:gd name="connsiteY4" fmla="*/ 57912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  <a:gd name="connsiteX0" fmla="*/ 7620 w 9888569"/>
              <a:gd name="connsiteY0" fmla="*/ 0 h 1341474"/>
              <a:gd name="connsiteX1" fmla="*/ 4098465 w 9888569"/>
              <a:gd name="connsiteY1" fmla="*/ 399711 h 1341474"/>
              <a:gd name="connsiteX2" fmla="*/ 5523405 w 9888569"/>
              <a:gd name="connsiteY2" fmla="*/ 696891 h 1341474"/>
              <a:gd name="connsiteX3" fmla="*/ 7405545 w 9888569"/>
              <a:gd name="connsiteY3" fmla="*/ 605451 h 1341474"/>
              <a:gd name="connsiteX4" fmla="*/ 9888569 w 9888569"/>
              <a:gd name="connsiteY4" fmla="*/ 579120 h 1341474"/>
              <a:gd name="connsiteX5" fmla="*/ 9888569 w 9888569"/>
              <a:gd name="connsiteY5" fmla="*/ 1341474 h 1341474"/>
              <a:gd name="connsiteX6" fmla="*/ 0 w 9888569"/>
              <a:gd name="connsiteY6" fmla="*/ 1341474 h 1341474"/>
              <a:gd name="connsiteX7" fmla="*/ 7620 w 9888569"/>
              <a:gd name="connsiteY7" fmla="*/ 0 h 134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8569" h="1341474">
                <a:moveTo>
                  <a:pt x="7620" y="0"/>
                </a:moveTo>
                <a:cubicBezTo>
                  <a:pt x="1455055" y="79897"/>
                  <a:pt x="2681510" y="159794"/>
                  <a:pt x="4098465" y="399711"/>
                </a:cubicBezTo>
                <a:cubicBezTo>
                  <a:pt x="4997442" y="637779"/>
                  <a:pt x="5023025" y="672761"/>
                  <a:pt x="5523405" y="696891"/>
                </a:cubicBezTo>
                <a:lnTo>
                  <a:pt x="7405545" y="605451"/>
                </a:lnTo>
                <a:cubicBezTo>
                  <a:pt x="8147042" y="569312"/>
                  <a:pt x="9431552" y="530110"/>
                  <a:pt x="9888569" y="579120"/>
                </a:cubicBezTo>
                <a:lnTo>
                  <a:pt x="9888569" y="1341474"/>
                </a:lnTo>
                <a:lnTo>
                  <a:pt x="0" y="1341474"/>
                </a:lnTo>
                <a:lnTo>
                  <a:pt x="762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  <a:gs pos="76000">
                <a:schemeClr val="accent2">
                  <a:lumMod val="60000"/>
                  <a:lumOff val="40000"/>
                  <a:alpha val="60000"/>
                </a:schemeClr>
              </a:gs>
            </a:gsLst>
            <a:lin ang="10800000" scaled="1"/>
            <a:tileRect/>
          </a:gra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it-IT" dirty="0"/>
              <a:t>	</a:t>
            </a:r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Aquifer</a:t>
            </a: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6" name="Connettore curvo 35">
            <a:extLst>
              <a:ext uri="{FF2B5EF4-FFF2-40B4-BE49-F238E27FC236}">
                <a16:creationId xmlns:a16="http://schemas.microsoft.com/office/drawing/2014/main" id="{B263EE0B-1B2D-45E6-853F-FE79BC63306C}"/>
              </a:ext>
            </a:extLst>
          </p:cNvPr>
          <p:cNvCxnSpPr>
            <a:cxnSpLocks/>
          </p:cNvCxnSpPr>
          <p:nvPr/>
        </p:nvCxnSpPr>
        <p:spPr>
          <a:xfrm rot="5400000">
            <a:off x="5626666" y="3941957"/>
            <a:ext cx="658913" cy="397537"/>
          </a:xfrm>
          <a:prstGeom prst="curvedConnector3">
            <a:avLst>
              <a:gd name="adj1" fmla="val 50000"/>
            </a:avLst>
          </a:prstGeom>
          <a:ln w="76200">
            <a:solidFill>
              <a:srgbClr val="C55A11">
                <a:alpha val="6705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844CA64A-AA25-458D-BCE3-0F20D08C4862}"/>
              </a:ext>
            </a:extLst>
          </p:cNvPr>
          <p:cNvCxnSpPr>
            <a:cxnSpLocks/>
          </p:cNvCxnSpPr>
          <p:nvPr/>
        </p:nvCxnSpPr>
        <p:spPr>
          <a:xfrm>
            <a:off x="7209633" y="5439573"/>
            <a:ext cx="1080000" cy="0"/>
          </a:xfrm>
          <a:prstGeom prst="straightConnector1">
            <a:avLst/>
          </a:prstGeom>
          <a:ln w="7620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CB1190E9-B38D-4AC9-9F22-079FD9BF9415}"/>
              </a:ext>
            </a:extLst>
          </p:cNvPr>
          <p:cNvCxnSpPr>
            <a:cxnSpLocks/>
          </p:cNvCxnSpPr>
          <p:nvPr/>
        </p:nvCxnSpPr>
        <p:spPr>
          <a:xfrm flipH="1">
            <a:off x="8974752" y="5439573"/>
            <a:ext cx="1080000" cy="0"/>
          </a:xfrm>
          <a:prstGeom prst="straightConnector1">
            <a:avLst/>
          </a:prstGeom>
          <a:ln w="7620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magine 90">
            <a:extLst>
              <a:ext uri="{FF2B5EF4-FFF2-40B4-BE49-F238E27FC236}">
                <a16:creationId xmlns:a16="http://schemas.microsoft.com/office/drawing/2014/main" id="{D76F98BD-FA13-435D-A0CD-9C5E6FC5B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269" y="839714"/>
            <a:ext cx="2133289" cy="2321730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78F7806-BE0E-448A-B2DB-16BA9632265C}"/>
              </a:ext>
            </a:extLst>
          </p:cNvPr>
          <p:cNvCxnSpPr>
            <a:cxnSpLocks/>
          </p:cNvCxnSpPr>
          <p:nvPr/>
        </p:nvCxnSpPr>
        <p:spPr>
          <a:xfrm>
            <a:off x="5318231" y="4936624"/>
            <a:ext cx="0" cy="6424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70812-605A-4B07-A696-2B863ADCD591}"/>
              </a:ext>
            </a:extLst>
          </p:cNvPr>
          <p:cNvSpPr txBox="1"/>
          <p:nvPr/>
        </p:nvSpPr>
        <p:spPr>
          <a:xfrm>
            <a:off x="4916447" y="5091984"/>
            <a:ext cx="309991" cy="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01A98A1-1844-4501-83BC-020EEEAE1F45}"/>
              </a:ext>
            </a:extLst>
          </p:cNvPr>
          <p:cNvSpPr txBox="1"/>
          <p:nvPr/>
        </p:nvSpPr>
        <p:spPr>
          <a:xfrm>
            <a:off x="5475186" y="4577579"/>
            <a:ext cx="25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pic>
        <p:nvPicPr>
          <p:cNvPr id="65" name="Elemento grafico 64" descr="Albero caducifoglio">
            <a:extLst>
              <a:ext uri="{FF2B5EF4-FFF2-40B4-BE49-F238E27FC236}">
                <a16:creationId xmlns:a16="http://schemas.microsoft.com/office/drawing/2014/main" id="{1B953C7A-0165-4E42-829F-60CFB5A6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9956" y="3003390"/>
            <a:ext cx="914400" cy="914400"/>
          </a:xfrm>
          <a:prstGeom prst="rect">
            <a:avLst/>
          </a:prstGeom>
        </p:spPr>
      </p:pic>
      <p:pic>
        <p:nvPicPr>
          <p:cNvPr id="73" name="Elemento grafico 72" descr="Albero caducifoglio">
            <a:extLst>
              <a:ext uri="{FF2B5EF4-FFF2-40B4-BE49-F238E27FC236}">
                <a16:creationId xmlns:a16="http://schemas.microsoft.com/office/drawing/2014/main" id="{5262EE45-E747-4951-B6AE-EB22FED56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8899" y="3198366"/>
            <a:ext cx="745261" cy="745261"/>
          </a:xfrm>
          <a:prstGeom prst="rect">
            <a:avLst/>
          </a:prstGeom>
        </p:spPr>
      </p:pic>
      <p:pic>
        <p:nvPicPr>
          <p:cNvPr id="74" name="Elemento grafico 73" descr="Albero caducifoglio">
            <a:extLst>
              <a:ext uri="{FF2B5EF4-FFF2-40B4-BE49-F238E27FC236}">
                <a16:creationId xmlns:a16="http://schemas.microsoft.com/office/drawing/2014/main" id="{78011089-E973-4299-A325-69BF5B0CF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15604" y="3077235"/>
            <a:ext cx="983596" cy="983596"/>
          </a:xfrm>
          <a:prstGeom prst="rect">
            <a:avLst/>
          </a:prstGeom>
        </p:spPr>
      </p:pic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2893A887-76BD-4E05-97C9-62B5A3C1B8B5}"/>
              </a:ext>
            </a:extLst>
          </p:cNvPr>
          <p:cNvSpPr/>
          <p:nvPr/>
        </p:nvSpPr>
        <p:spPr>
          <a:xfrm>
            <a:off x="4953665" y="3185683"/>
            <a:ext cx="6674956" cy="1018032"/>
          </a:xfrm>
          <a:custGeom>
            <a:avLst/>
            <a:gdLst>
              <a:gd name="connsiteX0" fmla="*/ 0 w 9875520"/>
              <a:gd name="connsiteY0" fmla="*/ 0 h 1018032"/>
              <a:gd name="connsiteX1" fmla="*/ 9875520 w 9875520"/>
              <a:gd name="connsiteY1" fmla="*/ 1018032 h 10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75520" h="1018032">
                <a:moveTo>
                  <a:pt x="0" y="0"/>
                </a:moveTo>
                <a:cubicBezTo>
                  <a:pt x="4451096" y="266700"/>
                  <a:pt x="8902192" y="533400"/>
                  <a:pt x="9875520" y="1018032"/>
                </a:cubicBezTo>
              </a:path>
            </a:pathLst>
          </a:custGeom>
          <a:noFill/>
          <a:ln w="571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82A15B7-C039-4847-8577-016A9831BAA3}"/>
              </a:ext>
            </a:extLst>
          </p:cNvPr>
          <p:cNvSpPr/>
          <p:nvPr/>
        </p:nvSpPr>
        <p:spPr>
          <a:xfrm>
            <a:off x="8543194" y="3412049"/>
            <a:ext cx="159027" cy="22315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3" name="Immagine 4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F98CCD7E-0B99-4B0B-8D80-BE1605FF6D9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E8232C2-21CC-47FD-B797-0F279FC3FD6A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FE57B6C-FA37-4030-AD3C-7C8ED95516B2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>
            <a:extLst>
              <a:ext uri="{FF2B5EF4-FFF2-40B4-BE49-F238E27FC236}">
                <a16:creationId xmlns:a16="http://schemas.microsoft.com/office/drawing/2014/main" id="{3CAE8F95-FE31-4603-A792-A4FB80A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7" name="Immagine 4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536DE48D-2384-43A0-A3DC-CC62E04E7EA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992EB0B9-7A65-4147-891F-EEAD782EFBB8}"/>
              </a:ext>
            </a:extLst>
          </p:cNvPr>
          <p:cNvCxnSpPr>
            <a:cxnSpLocks/>
          </p:cNvCxnSpPr>
          <p:nvPr/>
        </p:nvCxnSpPr>
        <p:spPr>
          <a:xfrm>
            <a:off x="5095184" y="5135962"/>
            <a:ext cx="6621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curvo 31">
            <a:extLst>
              <a:ext uri="{FF2B5EF4-FFF2-40B4-BE49-F238E27FC236}">
                <a16:creationId xmlns:a16="http://schemas.microsoft.com/office/drawing/2014/main" id="{D9371CB5-48CD-4542-8A7F-C57D9F76E0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3973" y="3910445"/>
            <a:ext cx="981897" cy="789118"/>
          </a:xfrm>
          <a:prstGeom prst="curvedConnector3">
            <a:avLst>
              <a:gd name="adj1" fmla="val 50000"/>
            </a:avLst>
          </a:prstGeom>
          <a:ln w="76200">
            <a:solidFill>
              <a:srgbClr val="C55A11">
                <a:alpha val="34118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curvo 32">
            <a:extLst>
              <a:ext uri="{FF2B5EF4-FFF2-40B4-BE49-F238E27FC236}">
                <a16:creationId xmlns:a16="http://schemas.microsoft.com/office/drawing/2014/main" id="{1605F62F-A50C-4451-A6FC-3B17644A8B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08622" y="4087916"/>
            <a:ext cx="762781" cy="215059"/>
          </a:xfrm>
          <a:prstGeom prst="curvedConnector3">
            <a:avLst>
              <a:gd name="adj1" fmla="val 50000"/>
            </a:avLst>
          </a:prstGeom>
          <a:ln w="76200">
            <a:solidFill>
              <a:srgbClr val="C55A11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curva 12">
            <a:extLst>
              <a:ext uri="{FF2B5EF4-FFF2-40B4-BE49-F238E27FC236}">
                <a16:creationId xmlns:a16="http://schemas.microsoft.com/office/drawing/2014/main" id="{DFF52880-BD86-4519-B260-FD85F0A2188A}"/>
              </a:ext>
            </a:extLst>
          </p:cNvPr>
          <p:cNvSpPr/>
          <p:nvPr/>
        </p:nvSpPr>
        <p:spPr>
          <a:xfrm>
            <a:off x="8543194" y="2455320"/>
            <a:ext cx="914401" cy="896545"/>
          </a:xfrm>
          <a:prstGeom prst="bentArrow">
            <a:avLst>
              <a:gd name="adj1" fmla="val 19965"/>
              <a:gd name="adj2" fmla="val 23158"/>
              <a:gd name="adj3" fmla="val 50000"/>
              <a:gd name="adj4" fmla="val 50433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7B3EC2-666D-45EC-A695-7059FC9BA8B9}"/>
              </a:ext>
            </a:extLst>
          </p:cNvPr>
          <p:cNvSpPr txBox="1"/>
          <p:nvPr/>
        </p:nvSpPr>
        <p:spPr>
          <a:xfrm>
            <a:off x="8940731" y="4454752"/>
            <a:ext cx="268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spc="100" dirty="0">
                <a:solidFill>
                  <a:srgbClr val="66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Unsaturated Zone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CF0A1DC-EFB8-4397-A35B-1E90F58974E4}"/>
              </a:ext>
            </a:extLst>
          </p:cNvPr>
          <p:cNvSpPr txBox="1"/>
          <p:nvPr/>
        </p:nvSpPr>
        <p:spPr>
          <a:xfrm>
            <a:off x="6653007" y="3798270"/>
            <a:ext cx="206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66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Dispersion</a:t>
            </a: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AFC7DA57-0DE9-4497-9A7F-D18D682260BD}"/>
              </a:ext>
            </a:extLst>
          </p:cNvPr>
          <p:cNvSpPr/>
          <p:nvPr/>
        </p:nvSpPr>
        <p:spPr>
          <a:xfrm>
            <a:off x="4934328" y="3099002"/>
            <a:ext cx="3469062" cy="715052"/>
          </a:xfrm>
          <a:prstGeom prst="ellipse">
            <a:avLst/>
          </a:prstGeom>
          <a:solidFill>
            <a:srgbClr val="CF7F4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 descr="Immagine che contiene natura&#10;&#10;Descrizione generata automaticamente">
            <a:extLst>
              <a:ext uri="{FF2B5EF4-FFF2-40B4-BE49-F238E27FC236}">
                <a16:creationId xmlns:a16="http://schemas.microsoft.com/office/drawing/2014/main" id="{CA20AF6B-62D9-4CD2-BDF5-602DD619065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761" y="541110"/>
            <a:ext cx="2122759" cy="1904291"/>
          </a:xfrm>
          <a:prstGeom prst="rect">
            <a:avLst/>
          </a:prstGeom>
        </p:spPr>
      </p:pic>
      <p:pic>
        <p:nvPicPr>
          <p:cNvPr id="90" name="Immagine 89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99AC9F5E-7D0D-4F10-A069-3A276044231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48" y="-96075"/>
            <a:ext cx="1332691" cy="1332691"/>
          </a:xfrm>
          <a:prstGeom prst="rect">
            <a:avLst/>
          </a:prstGeom>
        </p:spPr>
      </p:pic>
      <p:pic>
        <p:nvPicPr>
          <p:cNvPr id="97" name="Immagine 96" descr="Immagine che contiene erba, esterni, pianta, campo&#10;&#10;Descrizione generata automaticamente">
            <a:extLst>
              <a:ext uri="{FF2B5EF4-FFF2-40B4-BE49-F238E27FC236}">
                <a16:creationId xmlns:a16="http://schemas.microsoft.com/office/drawing/2014/main" id="{07A962F9-118D-46EC-AB64-33671C7B440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46" y="205759"/>
            <a:ext cx="4126063" cy="5501417"/>
          </a:xfrm>
          <a:prstGeom prst="roundRect">
            <a:avLst>
              <a:gd name="adj" fmla="val 3525"/>
            </a:avLst>
          </a:prstGeom>
        </p:spPr>
      </p:pic>
      <p:pic>
        <p:nvPicPr>
          <p:cNvPr id="101" name="Immagine 100" descr="Immagine che contiene erba, esterni, cielo, campo&#10;&#10;Descrizione generata automaticamente">
            <a:extLst>
              <a:ext uri="{FF2B5EF4-FFF2-40B4-BE49-F238E27FC236}">
                <a16:creationId xmlns:a16="http://schemas.microsoft.com/office/drawing/2014/main" id="{F78A0CF7-1382-4B51-8DA5-98582A640E8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2948" b="92351" l="10448" r="74129">
                        <a14:foregroundMark x1="16169" y1="52985" x2="15299" y2="52052"/>
                        <a14:foregroundMark x1="15920" y1="76306" x2="15920" y2="76306"/>
                        <a14:foregroundMark x1="22761" y1="78172" x2="44652" y2="83582"/>
                        <a14:foregroundMark x1="10945" y1="50000" x2="10572" y2="87687"/>
                        <a14:foregroundMark x1="71642" y1="46269" x2="72264" y2="90672"/>
                        <a14:foregroundMark x1="72264" y1="90672" x2="72264" y2="90672"/>
                        <a14:foregroundMark x1="56343" y1="42724" x2="56343" y2="42724"/>
                        <a14:foregroundMark x1="10697" y1="93657" x2="24254" y2="92351"/>
                        <a14:foregroundMark x1="24254" y1="92351" x2="36567" y2="92351"/>
                        <a14:foregroundMark x1="36567" y1="92351" x2="60323" y2="91045"/>
                        <a14:foregroundMark x1="60323" y1="91045" x2="72512" y2="92351"/>
                        <a14:foregroundMark x1="72512" y1="92351" x2="74129" y2="91604"/>
                        <a14:backgroundMark x1="29104" y1="37127" x2="29353" y2="31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37" t="38390" r="24659" b="9091"/>
          <a:stretch/>
        </p:blipFill>
        <p:spPr>
          <a:xfrm>
            <a:off x="4916448" y="1766016"/>
            <a:ext cx="3520242" cy="1866941"/>
          </a:xfrm>
          <a:prstGeom prst="roundRect">
            <a:avLst>
              <a:gd name="adj" fmla="val 13219"/>
            </a:avLst>
          </a:prstGeom>
          <a:ln>
            <a:noFill/>
          </a:ln>
        </p:spPr>
      </p:pic>
      <p:pic>
        <p:nvPicPr>
          <p:cNvPr id="102" name="Immagine 101" descr="Immagine che contiene natura&#10;&#10;Descrizione generata automaticamente">
            <a:extLst>
              <a:ext uri="{FF2B5EF4-FFF2-40B4-BE49-F238E27FC236}">
                <a16:creationId xmlns:a16="http://schemas.microsoft.com/office/drawing/2014/main" id="{98EAA536-CCDD-4EF9-9B82-EB081715F6B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742" y="733341"/>
            <a:ext cx="2122759" cy="1904291"/>
          </a:xfrm>
          <a:prstGeom prst="rect">
            <a:avLst/>
          </a:prstGeom>
        </p:spPr>
      </p:pic>
      <p:pic>
        <p:nvPicPr>
          <p:cNvPr id="88" name="Immagine 87" descr="Immagine che contiene cielo, nuvole, aeroplano&#10;&#10;Descrizione generata automaticamente">
            <a:extLst>
              <a:ext uri="{FF2B5EF4-FFF2-40B4-BE49-F238E27FC236}">
                <a16:creationId xmlns:a16="http://schemas.microsoft.com/office/drawing/2014/main" id="{15D013AD-01ED-4E2C-A98A-2D12FAF997B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26506" y="-148400"/>
            <a:ext cx="2972817" cy="2026580"/>
          </a:xfrm>
          <a:prstGeom prst="rect">
            <a:avLst/>
          </a:prstGeom>
        </p:spPr>
      </p:pic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A13466DA-DABF-4A3B-AAE1-DC145234AA30}"/>
              </a:ext>
            </a:extLst>
          </p:cNvPr>
          <p:cNvSpPr txBox="1"/>
          <p:nvPr/>
        </p:nvSpPr>
        <p:spPr>
          <a:xfrm>
            <a:off x="400335" y="5035937"/>
            <a:ext cx="4027083" cy="646986"/>
          </a:xfrm>
          <a:prstGeom prst="roundRect">
            <a:avLst/>
          </a:prstGeom>
          <a:solidFill>
            <a:srgbClr val="F4E6C3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herbicide</a:t>
            </a:r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along</a:t>
            </a:r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vineyards</a:t>
            </a:r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rows</a:t>
            </a:r>
            <a:endParaRPr lang="it-IT" sz="1600" spc="3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596A7E4F-434D-4700-8C2A-A11CFB08DFF4}"/>
              </a:ext>
            </a:extLst>
          </p:cNvPr>
          <p:cNvSpPr txBox="1"/>
          <p:nvPr/>
        </p:nvSpPr>
        <p:spPr>
          <a:xfrm>
            <a:off x="8050638" y="303139"/>
            <a:ext cx="36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Contamination risks</a:t>
            </a:r>
            <a:endParaRPr lang="it-IT" sz="1600" spc="3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805C91A-C6A2-46B0-A617-BD67984ECDF5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err="1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Introduction</a:t>
            </a:r>
            <a:r>
              <a:rPr lang="it-IT" sz="24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(3/3)  - slide (3/19)</a:t>
            </a:r>
          </a:p>
        </p:txBody>
      </p:sp>
    </p:spTree>
    <p:extLst>
      <p:ext uri="{BB962C8B-B14F-4D97-AF65-F5344CB8AC3E}">
        <p14:creationId xmlns:p14="http://schemas.microsoft.com/office/powerpoint/2010/main" val="221521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D6A346C0-3A58-42A3-8605-EF03281F0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79" y="1500215"/>
            <a:ext cx="3752849" cy="2225796"/>
          </a:xfrm>
          <a:prstGeom prst="rect">
            <a:avLst/>
          </a:prstGeom>
        </p:spPr>
      </p:pic>
      <p:pic>
        <p:nvPicPr>
          <p:cNvPr id="21" name="Immagine 20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9CC3FFB8-39F7-4DDC-9B2D-58C770EF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79E0433-5AEF-477C-8A62-F74D53DC6AB5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A57372A-BB99-499C-9B94-6B55EBDB5734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C9100B81-9DCF-4B61-B840-0904D00A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Immagine 24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4E4275C7-93A1-4384-83C1-900F978093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12" name="Immagine 11" descr="Immagine che contiene esterni, persona, cielo, erba&#10;&#10;Descrizione generata automaticamente">
            <a:extLst>
              <a:ext uri="{FF2B5EF4-FFF2-40B4-BE49-F238E27FC236}">
                <a16:creationId xmlns:a16="http://schemas.microsoft.com/office/drawing/2014/main" id="{3A7B34B1-F227-475C-935D-F8E7495DF2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39" y="3944692"/>
            <a:ext cx="1893561" cy="12623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6093E71-8325-4133-8061-D631B1DB93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"/>
          <a:stretch/>
        </p:blipFill>
        <p:spPr>
          <a:xfrm>
            <a:off x="8773215" y="3259939"/>
            <a:ext cx="2920691" cy="1947127"/>
          </a:xfrm>
          <a:prstGeom prst="rect">
            <a:avLst/>
          </a:prstGeom>
        </p:spPr>
      </p:pic>
      <p:pic>
        <p:nvPicPr>
          <p:cNvPr id="14" name="Immagine 13" descr="Immagine che contiene erba, esterni, giallo, campo&#10;&#10;Descrizione generata automaticamente">
            <a:extLst>
              <a:ext uri="{FF2B5EF4-FFF2-40B4-BE49-F238E27FC236}">
                <a16:creationId xmlns:a16="http://schemas.microsoft.com/office/drawing/2014/main" id="{85F1EF36-01CF-47DB-9D06-DF4EFD22BB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215" y="1232931"/>
            <a:ext cx="2920691" cy="1947127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61CEB61E-78BB-4E2B-B05D-BE92151DA8A1}"/>
              </a:ext>
            </a:extLst>
          </p:cNvPr>
          <p:cNvSpPr txBox="1">
            <a:spLocks/>
          </p:cNvSpPr>
          <p:nvPr/>
        </p:nvSpPr>
        <p:spPr>
          <a:xfrm>
            <a:off x="7803" y="288388"/>
            <a:ext cx="4650713" cy="7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spc="300" dirty="0">
                <a:solidFill>
                  <a:srgbClr val="746D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SWAT project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DAF8A5A-5B3B-4EBC-ACB8-984ADB6FC93C}"/>
              </a:ext>
            </a:extLst>
          </p:cNvPr>
          <p:cNvSpPr/>
          <p:nvPr/>
        </p:nvSpPr>
        <p:spPr>
          <a:xfrm rot="10800000" flipV="1">
            <a:off x="4269101" y="490686"/>
            <a:ext cx="7459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it-IT" sz="1600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ubsurface</a:t>
            </a:r>
            <a:r>
              <a:rPr lang="it-IT" sz="16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it-IT" sz="16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ater </a:t>
            </a:r>
            <a:r>
              <a:rPr lang="it-IT" sz="1600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it-IT" sz="16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1600" b="1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it-IT" sz="1600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gricultural</a:t>
            </a:r>
            <a:r>
              <a:rPr lang="it-IT" sz="16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</a:t>
            </a:r>
            <a:r>
              <a:rPr lang="it-IT" sz="1600" b="1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it-IT" sz="1600" spc="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ices</a:t>
            </a:r>
            <a:r>
              <a:rPr lang="it-IT" sz="16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monitoring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06B853-EF53-478F-A3EF-1FD02B70E689}"/>
              </a:ext>
            </a:extLst>
          </p:cNvPr>
          <p:cNvSpPr/>
          <p:nvPr/>
        </p:nvSpPr>
        <p:spPr>
          <a:xfrm>
            <a:off x="171788" y="1076065"/>
            <a:ext cx="448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monitoring installations, each of them subdivided in 2 parcels, </a:t>
            </a:r>
            <a:r>
              <a:rPr lang="en-US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 organized in October 2018 in </a:t>
            </a:r>
            <a:r>
              <a:rPr lang="en-US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wells protection areas</a:t>
            </a:r>
            <a:endParaRPr lang="it-IT" b="1" spc="1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C3B2E0-5BC1-432A-AD51-C7150888BCE7}"/>
              </a:ext>
            </a:extLst>
          </p:cNvPr>
          <p:cNvSpPr/>
          <p:nvPr/>
        </p:nvSpPr>
        <p:spPr>
          <a:xfrm>
            <a:off x="457736" y="2475097"/>
            <a:ext cx="428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SETTOLO SITE </a:t>
            </a:r>
            <a:r>
              <a:rPr lang="en-US" sz="20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(VALDOBBIADENE)</a:t>
            </a:r>
          </a:p>
          <a:p>
            <a:pPr algn="ctr"/>
            <a:r>
              <a:rPr lang="en-US" sz="1600" u="sng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Settolo North</a:t>
            </a:r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600" u="sng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Settolo South</a:t>
            </a:r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parcels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43D4B8E-C8EA-4BE6-A3A8-06CF5BE46F5E}"/>
              </a:ext>
            </a:extLst>
          </p:cNvPr>
          <p:cNvSpPr/>
          <p:nvPr/>
        </p:nvSpPr>
        <p:spPr>
          <a:xfrm>
            <a:off x="457736" y="3320131"/>
            <a:ext cx="428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7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COLNÙ SITE </a:t>
            </a:r>
            <a:r>
              <a:rPr lang="en-US" sz="2000" spc="17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(CONEGLIANO)</a:t>
            </a:r>
          </a:p>
          <a:p>
            <a:pPr algn="ctr"/>
            <a:r>
              <a:rPr lang="en-US" sz="1600" u="sng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Colnù East</a:t>
            </a:r>
            <a:r>
              <a:rPr lang="en-US" sz="16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600" u="sng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Colnù West</a:t>
            </a:r>
            <a:r>
              <a:rPr lang="en-US" sz="16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parcels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372E014-3045-4DB2-ADC7-4F287B415C26}"/>
              </a:ext>
            </a:extLst>
          </p:cNvPr>
          <p:cNvSpPr/>
          <p:nvPr/>
        </p:nvSpPr>
        <p:spPr>
          <a:xfrm>
            <a:off x="4807879" y="5280628"/>
            <a:ext cx="688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Capacitive sensors and porous cups were installed at </a:t>
            </a:r>
          </a:p>
          <a:p>
            <a:pPr algn="ctr"/>
            <a:r>
              <a:rPr lang="en-US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- 0,1 m, - 0,3 m, - 0,7 m    ( x2 for each site )</a:t>
            </a:r>
            <a:endParaRPr lang="it-IT" spc="1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209A86B2-A432-41C6-99F7-AF1AA5B625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312" y="4435428"/>
            <a:ext cx="1082765" cy="747809"/>
          </a:xfrm>
          <a:prstGeom prst="rect">
            <a:avLst/>
          </a:prstGeom>
        </p:spPr>
      </p:pic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E22B010-EDAF-4A07-9E37-98F46D467F2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311" y="4029212"/>
            <a:ext cx="1082765" cy="38439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D27B5E4-B073-44E6-9B0D-247DE5B3717D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SWAT project (1/4)  slide (4/19)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7B4F1B-16B8-4B1F-880E-F70A35F01B39}"/>
              </a:ext>
            </a:extLst>
          </p:cNvPr>
          <p:cNvSpPr txBox="1"/>
          <p:nvPr/>
        </p:nvSpPr>
        <p:spPr>
          <a:xfrm>
            <a:off x="758385" y="4279332"/>
            <a:ext cx="3313534" cy="923330"/>
          </a:xfrm>
          <a:prstGeom prst="rect">
            <a:avLst/>
          </a:prstGeom>
          <a:noFill/>
          <a:ln>
            <a:solidFill>
              <a:srgbClr val="E66C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pc="100" dirty="0">
                <a:solidFill>
                  <a:srgbClr val="746D5D"/>
                </a:solidFill>
                <a:latin typeface="Open Sans" panose="020B0606030504020204"/>
              </a:rPr>
              <a:t>Unconfined aquifers</a:t>
            </a:r>
          </a:p>
          <a:p>
            <a:pPr algn="ctr"/>
            <a:r>
              <a:rPr lang="en-GB" b="1" spc="100" dirty="0">
                <a:solidFill>
                  <a:srgbClr val="746D5D"/>
                </a:solidFill>
                <a:latin typeface="Open Sans" panose="020B0606030504020204"/>
              </a:rPr>
              <a:t>water tables few meters underneath the surface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E981CA1-4934-444A-B786-11D36C9D762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309" y="1166623"/>
            <a:ext cx="1009725" cy="1012046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B5EA47E6-ECA1-4612-BA3C-9EAB7EA54867}"/>
              </a:ext>
            </a:extLst>
          </p:cNvPr>
          <p:cNvSpPr/>
          <p:nvPr/>
        </p:nvSpPr>
        <p:spPr>
          <a:xfrm>
            <a:off x="5378172" y="2579388"/>
            <a:ext cx="216000" cy="216000"/>
          </a:xfrm>
          <a:prstGeom prst="ellipse">
            <a:avLst/>
          </a:prstGeom>
          <a:solidFill>
            <a:srgbClr val="E6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34B27309-BDB7-49BD-A91F-0A5A79503408}"/>
              </a:ext>
            </a:extLst>
          </p:cNvPr>
          <p:cNvSpPr/>
          <p:nvPr/>
        </p:nvSpPr>
        <p:spPr>
          <a:xfrm>
            <a:off x="7532600" y="2795388"/>
            <a:ext cx="216000" cy="216000"/>
          </a:xfrm>
          <a:prstGeom prst="ellipse">
            <a:avLst/>
          </a:prstGeom>
          <a:solidFill>
            <a:srgbClr val="50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erba, esterni, campo, piccolo&#10;&#10;Descrizione generata automaticamente">
            <a:extLst>
              <a:ext uri="{FF2B5EF4-FFF2-40B4-BE49-F238E27FC236}">
                <a16:creationId xmlns:a16="http://schemas.microsoft.com/office/drawing/2014/main" id="{A10C29E3-9CC2-4C54-B3F0-4DAF275A4DC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79" y="3952465"/>
            <a:ext cx="1893562" cy="1262374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F641FFA2-34A6-42B4-BCB5-61EA0B0500E5}"/>
              </a:ext>
            </a:extLst>
          </p:cNvPr>
          <p:cNvSpPr/>
          <p:nvPr/>
        </p:nvSpPr>
        <p:spPr>
          <a:xfrm>
            <a:off x="284632" y="3407512"/>
            <a:ext cx="216000" cy="216000"/>
          </a:xfrm>
          <a:prstGeom prst="ellipse">
            <a:avLst/>
          </a:prstGeom>
          <a:solidFill>
            <a:srgbClr val="50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FE2A5B4-ED9B-4EBF-AD95-5A8EFF787752}"/>
              </a:ext>
            </a:extLst>
          </p:cNvPr>
          <p:cNvSpPr/>
          <p:nvPr/>
        </p:nvSpPr>
        <p:spPr>
          <a:xfrm>
            <a:off x="282094" y="2549992"/>
            <a:ext cx="216000" cy="216000"/>
          </a:xfrm>
          <a:prstGeom prst="ellipse">
            <a:avLst/>
          </a:prstGeom>
          <a:solidFill>
            <a:srgbClr val="E6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07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D10A7D5-3DF5-425B-9AF9-81D8513C16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D4F-529F-4C65-B2DE-EC144B8867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2B9A02-F899-4516-8EB1-5946229B84F8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F5B3CB1-632A-4801-9939-0733210C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587BD9C-D4E7-4142-BDD8-45DB332C7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8" name="Immagine 7" descr="Immagine che contiene esterni, erba, albero, sedendo&#10;&#10;Descrizione generata automaticamente">
            <a:extLst>
              <a:ext uri="{FF2B5EF4-FFF2-40B4-BE49-F238E27FC236}">
                <a16:creationId xmlns:a16="http://schemas.microsoft.com/office/drawing/2014/main" id="{55208F53-05F7-45B8-88A3-F11EBBE44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90" y="88907"/>
            <a:ext cx="3601924" cy="5762223"/>
          </a:xfrm>
          <a:prstGeom prst="roundRect">
            <a:avLst>
              <a:gd name="adj" fmla="val 4269"/>
            </a:avLst>
          </a:prstGeom>
        </p:spPr>
      </p:pic>
      <p:pic>
        <p:nvPicPr>
          <p:cNvPr id="11" name="Immagine 1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7B00DD0-209D-4A0A-84FC-B3DA350AE6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325" y="108857"/>
            <a:ext cx="8138885" cy="512877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6E649C-22E4-410A-A44B-224869DE58DF}"/>
              </a:ext>
            </a:extLst>
          </p:cNvPr>
          <p:cNvSpPr txBox="1"/>
          <p:nvPr/>
        </p:nvSpPr>
        <p:spPr>
          <a:xfrm>
            <a:off x="270952" y="5169422"/>
            <a:ext cx="3403600" cy="646986"/>
          </a:xfrm>
          <a:prstGeom prst="roundRect">
            <a:avLst/>
          </a:prstGeom>
          <a:solidFill>
            <a:srgbClr val="F4E6C3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Capacitive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sensors</a:t>
            </a:r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logger</a:t>
            </a:r>
            <a:r>
              <a:rPr lang="it-IT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1600" spc="3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transmitter</a:t>
            </a:r>
            <a:endParaRPr lang="it-IT" sz="1600" spc="3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C16824-AC7D-4999-9A4B-A254FA71C939}"/>
              </a:ext>
            </a:extLst>
          </p:cNvPr>
          <p:cNvSpPr/>
          <p:nvPr/>
        </p:nvSpPr>
        <p:spPr>
          <a:xfrm>
            <a:off x="3829764" y="5231633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Volumetric Water Content (</a:t>
            </a:r>
            <a:r>
              <a:rPr lang="el-GR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θ</a:t>
            </a:r>
            <a:r>
              <a:rPr lang="en-US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Temperature (T) acquired by the capacitive sensors at Settolo (left) and Colnù (right) (Example: 10 weeks temporal window) </a:t>
            </a:r>
            <a:endParaRPr lang="it-IT" sz="16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132C390-5FF8-4021-812B-E395E738B39E}"/>
              </a:ext>
            </a:extLst>
          </p:cNvPr>
          <p:cNvSpPr/>
          <p:nvPr/>
        </p:nvSpPr>
        <p:spPr>
          <a:xfrm>
            <a:off x="3881324" y="88907"/>
            <a:ext cx="8134751" cy="829056"/>
          </a:xfrm>
          <a:prstGeom prst="roundRect">
            <a:avLst>
              <a:gd name="adj" fmla="val 16667"/>
            </a:avLst>
          </a:prstGeom>
          <a:solidFill>
            <a:srgbClr val="5084B3">
              <a:alpha val="5098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7AACB1B-9D99-4CA4-BC8E-F3B020C4D182}"/>
              </a:ext>
            </a:extLst>
          </p:cNvPr>
          <p:cNvSpPr/>
          <p:nvPr/>
        </p:nvSpPr>
        <p:spPr>
          <a:xfrm>
            <a:off x="3877189" y="917963"/>
            <a:ext cx="8134751" cy="4282565"/>
          </a:xfrm>
          <a:prstGeom prst="roundRect">
            <a:avLst>
              <a:gd name="adj" fmla="val 333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130201-2FC2-4ECD-9C3A-CA24A5B86E55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SWAT project (2/4)  slide (5/19)</a:t>
            </a:r>
          </a:p>
        </p:txBody>
      </p:sp>
    </p:spTree>
    <p:extLst>
      <p:ext uri="{BB962C8B-B14F-4D97-AF65-F5344CB8AC3E}">
        <p14:creationId xmlns:p14="http://schemas.microsoft.com/office/powerpoint/2010/main" val="341258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BF1D438D-9B42-4AB5-B81E-11E350563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DA7CE4-A766-4F00-BC10-85DF69845D02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F18CE0B-A63E-487A-8E2D-9647E616C2D2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79382358-A834-4ED2-9596-9EA5B506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Immagine 5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C0F6C2DA-CDF6-47F9-B11D-32D9C4674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9" name="Immagine 8" descr="Immagine che contiene erba, cielo, esterni, campo&#10;&#10;Descrizione generata automaticamente">
            <a:extLst>
              <a:ext uri="{FF2B5EF4-FFF2-40B4-BE49-F238E27FC236}">
                <a16:creationId xmlns:a16="http://schemas.microsoft.com/office/drawing/2014/main" id="{DC0431DA-EE5C-40A8-A625-C2C475DC7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963" y="474685"/>
            <a:ext cx="4590571" cy="2853119"/>
          </a:xfrm>
          <a:prstGeom prst="roundRect">
            <a:avLst>
              <a:gd name="adj" fmla="val 5035"/>
            </a:avLst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62A27B4-9D58-4BFB-9C3C-20000986FB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40" y="367086"/>
            <a:ext cx="5942798" cy="504972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F72F2F0-E0E1-4CB3-AD17-02B2BB82241A}"/>
              </a:ext>
            </a:extLst>
          </p:cNvPr>
          <p:cNvSpPr/>
          <p:nvPr/>
        </p:nvSpPr>
        <p:spPr>
          <a:xfrm>
            <a:off x="-25378" y="51079"/>
            <a:ext cx="12217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meteorological stations were installed (one for each experimental site)</a:t>
            </a:r>
            <a:endParaRPr lang="it-IT" sz="1600" spc="2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ella 10">
            <a:extLst>
              <a:ext uri="{FF2B5EF4-FFF2-40B4-BE49-F238E27FC236}">
                <a16:creationId xmlns:a16="http://schemas.microsoft.com/office/drawing/2014/main" id="{890C922B-E2C4-41E9-AAEB-94D1CBB83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48830"/>
              </p:ext>
            </p:extLst>
          </p:nvPr>
        </p:nvGraphicFramePr>
        <p:xfrm>
          <a:off x="7075963" y="3353320"/>
          <a:ext cx="4590571" cy="138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850">
                  <a:extLst>
                    <a:ext uri="{9D8B030D-6E8A-4147-A177-3AD203B41FA5}">
                      <a16:colId xmlns:a16="http://schemas.microsoft.com/office/drawing/2014/main" val="2580694142"/>
                    </a:ext>
                  </a:extLst>
                </a:gridCol>
                <a:gridCol w="2543746">
                  <a:extLst>
                    <a:ext uri="{9D8B030D-6E8A-4147-A177-3AD203B41FA5}">
                      <a16:colId xmlns:a16="http://schemas.microsoft.com/office/drawing/2014/main" val="2470900222"/>
                    </a:ext>
                  </a:extLst>
                </a:gridCol>
                <a:gridCol w="1229975">
                  <a:extLst>
                    <a:ext uri="{9D8B030D-6E8A-4147-A177-3AD203B41FA5}">
                      <a16:colId xmlns:a16="http://schemas.microsoft.com/office/drawing/2014/main" val="3541468387"/>
                    </a:ext>
                  </a:extLst>
                </a:gridCol>
              </a:tblGrid>
              <a:tr h="229575"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</a:t>
                      </a:r>
                      <a:endParaRPr lang="it-IT" sz="1600" spc="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</a:t>
                      </a:r>
                      <a:endParaRPr lang="it-IT" sz="1600" spc="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</a:t>
                      </a:r>
                      <a:endParaRPr lang="it-IT" sz="1600" spc="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709410"/>
                  </a:ext>
                </a:extLst>
              </a:tr>
              <a:tr h="229575"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  <a:r>
                        <a:rPr lang="it-IT" sz="1600" spc="100" baseline="-250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</a:t>
                      </a:r>
                      <a:endParaRPr lang="it-IT" sz="1600" spc="100" baseline="-25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Wind </a:t>
                      </a:r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velocity</a:t>
                      </a:r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</a:t>
                      </a:r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(m/s)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236939"/>
                  </a:ext>
                </a:extLst>
              </a:tr>
              <a:tr h="229575"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</a:t>
                      </a:r>
                      <a:r>
                        <a:rPr lang="it-IT" sz="1600" spc="100" baseline="-250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</a:t>
                      </a:r>
                      <a:endParaRPr lang="it-IT" sz="1600" spc="100" baseline="-25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Wind temperature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(°C)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366806"/>
                  </a:ext>
                </a:extLst>
              </a:tr>
              <a:tr h="382085"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Wind </a:t>
                      </a:r>
                      <a:r>
                        <a:rPr lang="it-IT" sz="1600" spc="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direction</a:t>
                      </a:r>
                      <a:endParaRPr lang="it-IT" sz="1600" spc="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pc="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(degrees)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4012564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EACE1BF5-1C37-4EF5-AE11-3AEA84750064}"/>
              </a:ext>
            </a:extLst>
          </p:cNvPr>
          <p:cNvSpPr/>
          <p:nvPr/>
        </p:nvSpPr>
        <p:spPr>
          <a:xfrm>
            <a:off x="171790" y="5421210"/>
            <a:ext cx="6849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pc="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Meteorological variables acquired at Settolo from October 2018 to April 2020</a:t>
            </a:r>
            <a:endParaRPr lang="it-IT" sz="1400" spc="2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E28E9D85-B4BB-4868-9725-364C5596CABB}"/>
              </a:ext>
            </a:extLst>
          </p:cNvPr>
          <p:cNvSpPr/>
          <p:nvPr/>
        </p:nvSpPr>
        <p:spPr>
          <a:xfrm>
            <a:off x="7075963" y="5077786"/>
            <a:ext cx="636238" cy="525708"/>
          </a:xfrm>
          <a:prstGeom prst="right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E305AB5-1DB2-4113-80C6-FAA68391D9C6}"/>
              </a:ext>
            </a:extLst>
          </p:cNvPr>
          <p:cNvSpPr/>
          <p:nvPr/>
        </p:nvSpPr>
        <p:spPr>
          <a:xfrm>
            <a:off x="7749539" y="4778784"/>
            <a:ext cx="3952995" cy="1123712"/>
          </a:xfrm>
          <a:prstGeom prst="roundRect">
            <a:avLst>
              <a:gd name="adj" fmla="val 11500"/>
            </a:avLst>
          </a:prstGeom>
          <a:solidFill>
            <a:srgbClr val="0072BC">
              <a:alpha val="10196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HYDROLICAL FORCING</a:t>
            </a:r>
          </a:p>
          <a:p>
            <a:pPr algn="ctr"/>
            <a:r>
              <a:rPr lang="it-IT" sz="1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it-IT" sz="1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  <a:r>
              <a:rPr lang="it-IT" sz="1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</a:t>
            </a:r>
            <a:r>
              <a:rPr lang="it-IT" sz="12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</a:t>
            </a:r>
          </a:p>
          <a:p>
            <a:pPr algn="ctr"/>
            <a:r>
              <a:rPr lang="it-IT" sz="1600" b="1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 PENMAN-MONTEITH EQUATION</a:t>
            </a:r>
          </a:p>
          <a:p>
            <a:pPr algn="ctr"/>
            <a:r>
              <a:rPr lang="it-IT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it-IT" sz="16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evapotranspiration</a:t>
            </a:r>
            <a:r>
              <a:rPr lang="it-IT" sz="16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modelling</a:t>
            </a:r>
            <a:endParaRPr lang="it-IT" sz="16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roce 15">
            <a:extLst>
              <a:ext uri="{FF2B5EF4-FFF2-40B4-BE49-F238E27FC236}">
                <a16:creationId xmlns:a16="http://schemas.microsoft.com/office/drawing/2014/main" id="{87723310-67B4-446F-8820-1B344AAFD057}"/>
              </a:ext>
            </a:extLst>
          </p:cNvPr>
          <p:cNvSpPr/>
          <p:nvPr/>
        </p:nvSpPr>
        <p:spPr>
          <a:xfrm>
            <a:off x="6495600" y="3867282"/>
            <a:ext cx="360000" cy="360000"/>
          </a:xfrm>
          <a:prstGeom prst="plus">
            <a:avLst>
              <a:gd name="adj" fmla="val 39337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40FA57-D241-47FE-ACCE-B3B64F89D38A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SWAT project (3/4)  slide (6/19)</a:t>
            </a:r>
          </a:p>
        </p:txBody>
      </p:sp>
    </p:spTree>
    <p:extLst>
      <p:ext uri="{BB962C8B-B14F-4D97-AF65-F5344CB8AC3E}">
        <p14:creationId xmlns:p14="http://schemas.microsoft.com/office/powerpoint/2010/main" val="390292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B19C7705-792C-4641-ABE3-FCB40E0CCC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C2EA50-8FDA-4D1D-8BF4-8E6C6C47F1EE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70F6C36-5465-4114-8A6B-5C981C350002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82A52C79-4C08-48FC-851B-6A8789E9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Immagine 5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39E36439-061D-4627-8DC8-5F5A5CB1B7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7" name="Immagine 6" descr="Immagine che contiene erba, esterni, campo, uomo&#10;&#10;Descrizione generata automaticamente">
            <a:extLst>
              <a:ext uri="{FF2B5EF4-FFF2-40B4-BE49-F238E27FC236}">
                <a16:creationId xmlns:a16="http://schemas.microsoft.com/office/drawing/2014/main" id="{B6DDDFE7-2232-4A5B-A6C0-F87181359A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83" y="339833"/>
            <a:ext cx="7974236" cy="5316157"/>
          </a:xfrm>
          <a:prstGeom prst="roundRect">
            <a:avLst>
              <a:gd name="adj" fmla="val 3574"/>
            </a:avLst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093184E-5474-485A-B0E6-DCB958DFC564}"/>
              </a:ext>
            </a:extLst>
          </p:cNvPr>
          <p:cNvSpPr/>
          <p:nvPr/>
        </p:nvSpPr>
        <p:spPr>
          <a:xfrm>
            <a:off x="8297839" y="324095"/>
            <a:ext cx="372237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50" dirty="0">
                <a:solidFill>
                  <a:srgbClr val="746D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November 2018</a:t>
            </a:r>
          </a:p>
          <a:p>
            <a:pPr algn="ctr"/>
            <a:r>
              <a:rPr lang="en-US" sz="1100" b="1" spc="150" dirty="0">
                <a:solidFill>
                  <a:srgbClr val="746D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it-IT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containing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glyphosate</a:t>
            </a:r>
            <a:r>
              <a:rPr lang="it-IT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(GLP)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potassium </a:t>
            </a:r>
            <a:r>
              <a:rPr lang="it-IT" b="1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bromide</a:t>
            </a:r>
            <a:r>
              <a:rPr lang="it-IT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b="1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KBr</a:t>
            </a:r>
            <a:r>
              <a:rPr lang="it-IT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it-IT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applied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it-IT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4 site </a:t>
            </a:r>
            <a:r>
              <a:rPr lang="it-IT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parcels</a:t>
            </a:r>
            <a:r>
              <a:rPr lang="it-IT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2C2A8E2-3013-43F4-8FB5-673EC13C58F7}"/>
              </a:ext>
            </a:extLst>
          </p:cNvPr>
          <p:cNvSpPr/>
          <p:nvPr/>
        </p:nvSpPr>
        <p:spPr>
          <a:xfrm rot="5400000">
            <a:off x="9942374" y="2523817"/>
            <a:ext cx="433300" cy="525708"/>
          </a:xfrm>
          <a:prstGeom prst="right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3F34E30-8A9B-47E4-83C4-52718E01B883}"/>
              </a:ext>
            </a:extLst>
          </p:cNvPr>
          <p:cNvSpPr/>
          <p:nvPr/>
        </p:nvSpPr>
        <p:spPr>
          <a:xfrm>
            <a:off x="8297839" y="3096584"/>
            <a:ext cx="37223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Soil Analysis</a:t>
            </a:r>
          </a:p>
          <a:p>
            <a:pPr algn="ctr"/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Chemical, </a:t>
            </a:r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</a:t>
            </a:r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Hydraulic</a:t>
            </a:r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properties</a:t>
            </a:r>
            <a:endParaRPr lang="it-IT" sz="1400" spc="1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GLP and </a:t>
            </a:r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metabolite</a:t>
            </a:r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AMPA </a:t>
            </a:r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concetrations</a:t>
            </a:r>
            <a:endParaRPr lang="it-IT" sz="1400" spc="1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BD5E6ED-CFBF-4D23-80C0-5DF63410C591}"/>
              </a:ext>
            </a:extLst>
          </p:cNvPr>
          <p:cNvSpPr/>
          <p:nvPr/>
        </p:nvSpPr>
        <p:spPr>
          <a:xfrm>
            <a:off x="8297839" y="4358468"/>
            <a:ext cx="37223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Analysis</a:t>
            </a:r>
          </a:p>
          <a:p>
            <a:pPr algn="ctr"/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KBr</a:t>
            </a:r>
            <a:endParaRPr lang="it-IT" sz="1400" spc="1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GLP and </a:t>
            </a:r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metabolite</a:t>
            </a:r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AMPA</a:t>
            </a:r>
          </a:p>
          <a:p>
            <a:pPr algn="ctr"/>
            <a:r>
              <a:rPr lang="it-IT" sz="1400" spc="100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concentrations</a:t>
            </a:r>
            <a:endParaRPr lang="it-IT" sz="1400" spc="1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it-IT" sz="1400" i="1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Carretta et al. </a:t>
            </a:r>
            <a:r>
              <a:rPr lang="it-IT" sz="1400" spc="1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F0E2A0-0714-49C3-84C8-7BBC9C75CCEB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SWAT project (4/4)  slide (7/19)</a:t>
            </a:r>
          </a:p>
        </p:txBody>
      </p:sp>
    </p:spTree>
    <p:extLst>
      <p:ext uri="{BB962C8B-B14F-4D97-AF65-F5344CB8AC3E}">
        <p14:creationId xmlns:p14="http://schemas.microsoft.com/office/powerpoint/2010/main" val="382735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249ACA4B-4825-4DB8-B1DE-BCEC827757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0" y="6074209"/>
            <a:ext cx="1518758" cy="68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16AAA2-F50C-4230-8A42-2F3AA3C99835}"/>
              </a:ext>
            </a:extLst>
          </p:cNvPr>
          <p:cNvSpPr txBox="1"/>
          <p:nvPr/>
        </p:nvSpPr>
        <p:spPr>
          <a:xfrm>
            <a:off x="5336400" y="6074207"/>
            <a:ext cx="1519200" cy="684000"/>
          </a:xfrm>
          <a:prstGeom prst="rect">
            <a:avLst/>
          </a:prstGeom>
          <a:noFill/>
          <a:ln>
            <a:solidFill>
              <a:srgbClr val="0072BC">
                <a:alpha val="40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400" dirty="0"/>
              <a:t>© Costa et al. </a:t>
            </a:r>
          </a:p>
          <a:p>
            <a:pPr algn="ctr"/>
            <a:r>
              <a:rPr lang="it-IT" sz="1400" i="1" dirty="0" err="1"/>
              <a:t>all</a:t>
            </a:r>
            <a:r>
              <a:rPr lang="it-IT" sz="1400" i="1" dirty="0"/>
              <a:t> </a:t>
            </a:r>
            <a:r>
              <a:rPr lang="it-IT" sz="1400" i="1" dirty="0" err="1"/>
              <a:t>rights</a:t>
            </a:r>
            <a:r>
              <a:rPr lang="it-IT" sz="1400" i="1" dirty="0"/>
              <a:t> </a:t>
            </a:r>
            <a:r>
              <a:rPr lang="it-IT" sz="1400" i="1" dirty="0" err="1"/>
              <a:t>reserved</a:t>
            </a:r>
            <a:endParaRPr lang="it-IT" sz="1400" i="1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596E883-4C05-4309-86D8-17D5966B6A6E}"/>
              </a:ext>
            </a:extLst>
          </p:cNvPr>
          <p:cNvCxnSpPr>
            <a:cxnSpLocks/>
          </p:cNvCxnSpPr>
          <p:nvPr/>
        </p:nvCxnSpPr>
        <p:spPr>
          <a:xfrm>
            <a:off x="171790" y="5940035"/>
            <a:ext cx="11848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FA291874-305A-4660-9592-FBE32994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50" y="6117846"/>
            <a:ext cx="2325749" cy="5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magine 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FD7018CA-0C3C-4255-9E83-1C660A31DE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101" y="6215344"/>
            <a:ext cx="778831" cy="401726"/>
          </a:xfrm>
          <a:prstGeom prst="rect">
            <a:avLst/>
          </a:prstGeom>
        </p:spPr>
      </p:pic>
      <p:pic>
        <p:nvPicPr>
          <p:cNvPr id="10" name="Immagine 9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DF9EDA9-AE9F-48B5-9CD1-4EAD7FADA5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32" y="91560"/>
            <a:ext cx="11237736" cy="544667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81E0A38-6666-4B46-983F-C5F7F6B71C73}"/>
              </a:ext>
            </a:extLst>
          </p:cNvPr>
          <p:cNvSpPr/>
          <p:nvPr/>
        </p:nvSpPr>
        <p:spPr>
          <a:xfrm>
            <a:off x="171790" y="5569859"/>
            <a:ext cx="11848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of GLP and AMPA analysis on top layer soil samples</a:t>
            </a:r>
            <a:endParaRPr lang="it-IT" sz="1600" spc="300" dirty="0">
              <a:solidFill>
                <a:srgbClr val="746D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7CAED7-896D-4E9A-BA93-27C52C512592}"/>
              </a:ext>
            </a:extLst>
          </p:cNvPr>
          <p:cNvSpPr txBox="1"/>
          <p:nvPr/>
        </p:nvSpPr>
        <p:spPr>
          <a:xfrm>
            <a:off x="7020396" y="6074206"/>
            <a:ext cx="4999813" cy="684000"/>
          </a:xfrm>
          <a:prstGeom prst="rect">
            <a:avLst/>
          </a:prstGeom>
          <a:noFill/>
          <a:ln>
            <a:solidFill>
              <a:srgbClr val="0072BC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</a:t>
            </a:r>
            <a:r>
              <a:rPr lang="en-GB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consistency</a:t>
            </a:r>
            <a:r>
              <a:rPr lang="it-IT" sz="2000" dirty="0">
                <a:solidFill>
                  <a:srgbClr val="A8A9A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(1/4)  slide (8/19)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8D2BB9-FCBF-46F7-94FA-6E4E1B3FD563}"/>
              </a:ext>
            </a:extLst>
          </p:cNvPr>
          <p:cNvSpPr txBox="1"/>
          <p:nvPr/>
        </p:nvSpPr>
        <p:spPr>
          <a:xfrm>
            <a:off x="0" y="0"/>
            <a:ext cx="172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Soil</a:t>
            </a:r>
            <a:r>
              <a:rPr lang="it-IT" sz="1600" b="1" dirty="0">
                <a:solidFill>
                  <a:srgbClr val="746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968518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1179</Words>
  <Application>Microsoft Office PowerPoint</Application>
  <PresentationFormat>Widescreen</PresentationFormat>
  <Paragraphs>172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Open Sans</vt:lpstr>
      <vt:lpstr>Open Sans Light</vt:lpstr>
      <vt:lpstr>Tema di Office</vt:lpstr>
      <vt:lpstr>Tema di Office</vt:lpstr>
      <vt:lpstr>Tema di Office</vt:lpstr>
      <vt:lpstr>Numerical assessment of  chemical species infiltration in the  Prosecco area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Leonardo Costa</dc:creator>
  <cp:lastModifiedBy>Leonardo Costa</cp:lastModifiedBy>
  <cp:revision>119</cp:revision>
  <dcterms:created xsi:type="dcterms:W3CDTF">2020-04-30T05:39:22Z</dcterms:created>
  <dcterms:modified xsi:type="dcterms:W3CDTF">2020-05-04T12:49:17Z</dcterms:modified>
</cp:coreProperties>
</file>