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79" r:id="rId2"/>
    <p:sldId id="267" r:id="rId3"/>
    <p:sldId id="271" r:id="rId4"/>
    <p:sldId id="282" r:id="rId5"/>
    <p:sldId id="277" r:id="rId6"/>
    <p:sldId id="261" r:id="rId7"/>
    <p:sldId id="262" r:id="rId8"/>
    <p:sldId id="280" r:id="rId9"/>
    <p:sldId id="28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942092"/>
    <a:srgbClr val="FF9300"/>
    <a:srgbClr val="00FD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7"/>
    <p:restoredTop sz="92383"/>
  </p:normalViewPr>
  <p:slideViewPr>
    <p:cSldViewPr snapToGrid="0" snapToObjects="1">
      <p:cViewPr varScale="1">
        <p:scale>
          <a:sx n="99" d="100"/>
          <a:sy n="99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1B9DE-F5C6-3F4F-81E6-3EC200AF3B2C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41D21-4969-C248-B447-18207A41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1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41D21-4969-C248-B447-18207A41FD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08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41D21-4969-C248-B447-18207A41FD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3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0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4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1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1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1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4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4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1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604E-25A7-E049-9298-2542628FD67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1DCE7-7C1A-2B45-9EF9-C968ECDB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araisresearchgroup.co.uk/" TargetMode="External"/><Relationship Id="rId4" Type="http://schemas.openxmlformats.org/officeDocument/2006/relationships/hyperlink" Target="mailto:eloise.marais@le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loise.marais@le.ac.u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FC2E8E-26CB-7348-AD08-12321B415B1D}"/>
              </a:ext>
            </a:extLst>
          </p:cNvPr>
          <p:cNvSpPr txBox="1"/>
          <p:nvPr/>
        </p:nvSpPr>
        <p:spPr>
          <a:xfrm>
            <a:off x="540913" y="515155"/>
            <a:ext cx="112947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UpTrop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Fundamental understanding of reactive nitrogen in the global upper troposphere 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Tasks Relevant to this Call: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TROPOMI: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 of cloud-slicing technique with synthetic GEOS-Chem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 of TROPOMI free tropospheric NO2 with Pandora measurements at high-altitude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Obtain cloud-sliced TROPOMI UT (450-180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NO2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Compare to NASA OMI UT NO2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NASA DC8: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UT reactive nitrogen abundance and composition determined with NASA DC8 aircraft observations since the 1990.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assessment of state-of-understanding by comparing GEOS-Chem and NASA DC8 reactive 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Holy Grail: find and address the problem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People: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Eloise Marais and collaborators Henk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Eskes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Joanna Joiner, Sunny Choi, the Pandora network team.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CB8D2-C2BD-BA4A-A5FD-AC40D0EA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386" y="753526"/>
            <a:ext cx="1402094" cy="1406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50A089-0DA3-0C47-B3B6-B376E95D69E9}"/>
              </a:ext>
            </a:extLst>
          </p:cNvPr>
          <p:cNvSpPr txBox="1"/>
          <p:nvPr/>
        </p:nvSpPr>
        <p:spPr>
          <a:xfrm>
            <a:off x="425003" y="6130343"/>
            <a:ext cx="964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Disclaimer: Results are preliminary and subject to change!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F6F27-D370-CA43-8C23-EEF818CC52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517" y="546498"/>
            <a:ext cx="12247517" cy="6342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2B7CB4-D2E7-AA49-A975-E57485DABA11}"/>
              </a:ext>
            </a:extLst>
          </p:cNvPr>
          <p:cNvSpPr txBox="1"/>
          <p:nvPr/>
        </p:nvSpPr>
        <p:spPr>
          <a:xfrm>
            <a:off x="-23907" y="30306"/>
            <a:ext cx="12204000" cy="51619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54000" rtlCol="0">
            <a:spAutoFit/>
          </a:bodyPr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Estimate of NO</a:t>
            </a:r>
            <a:r>
              <a:rPr lang="en-US" sz="3000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upper troposphere from TROPOMI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7198D-81CF-A64C-AD15-59F0FB2E6624}"/>
              </a:ext>
            </a:extLst>
          </p:cNvPr>
          <p:cNvSpPr txBox="1"/>
          <p:nvPr/>
        </p:nvSpPr>
        <p:spPr>
          <a:xfrm>
            <a:off x="558400" y="5238369"/>
            <a:ext cx="11160134" cy="4462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Arial" charset="0"/>
                <a:ea typeface="Arial" charset="0"/>
                <a:cs typeface="Arial" charset="0"/>
              </a:rPr>
              <a:t>Eloise A. Marais</a:t>
            </a:r>
            <a:r>
              <a:rPr lang="en-US" sz="2300" dirty="0">
                <a:latin typeface="Arial" charset="0"/>
                <a:ea typeface="Arial" charset="0"/>
                <a:cs typeface="Arial" charset="0"/>
              </a:rPr>
              <a:t>, Henk </a:t>
            </a:r>
            <a:r>
              <a:rPr lang="en-US" sz="2300" dirty="0" err="1">
                <a:latin typeface="Arial" charset="0"/>
                <a:ea typeface="Arial" charset="0"/>
                <a:cs typeface="Arial" charset="0"/>
              </a:rPr>
              <a:t>Eskes</a:t>
            </a:r>
            <a:r>
              <a:rPr lang="en-US" sz="23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300" dirty="0" err="1">
                <a:latin typeface="Arial" charset="0"/>
                <a:ea typeface="Arial" charset="0"/>
                <a:cs typeface="Arial" charset="0"/>
              </a:rPr>
              <a:t>Sungyeon</a:t>
            </a:r>
            <a:r>
              <a:rPr lang="en-US" sz="2300" dirty="0">
                <a:latin typeface="Arial" charset="0"/>
                <a:ea typeface="Arial" charset="0"/>
                <a:cs typeface="Arial" charset="0"/>
              </a:rPr>
              <a:t> Choi, Joanna Joiner, Alexander Cede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42471-0017-AF4D-99D3-2277AE179F93}"/>
              </a:ext>
            </a:extLst>
          </p:cNvPr>
          <p:cNvSpPr/>
          <p:nvPr/>
        </p:nvSpPr>
        <p:spPr>
          <a:xfrm>
            <a:off x="41408" y="5974084"/>
            <a:ext cx="3435888" cy="7749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F8AC9A-E90C-BE4E-9DAB-040DB5C44FFF}"/>
              </a:ext>
            </a:extLst>
          </p:cNvPr>
          <p:cNvSpPr txBox="1"/>
          <p:nvPr/>
        </p:nvSpPr>
        <p:spPr>
          <a:xfrm>
            <a:off x="145910" y="6026103"/>
            <a:ext cx="3803103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EGU General Assembly</a:t>
            </a:r>
          </a:p>
          <a:p>
            <a:pPr>
              <a:lnSpc>
                <a:spcPct val="95000"/>
              </a:lnSpc>
            </a:pPr>
            <a:r>
              <a:rPr lang="en-GB" sz="2200" dirty="0">
                <a:latin typeface="Arial" charset="0"/>
                <a:ea typeface="Arial" charset="0"/>
                <a:cs typeface="Arial" charset="0"/>
              </a:rPr>
              <a:t>7 May 2020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30480E-5BA2-7A4E-A44E-70C3377C7FCD}"/>
              </a:ext>
            </a:extLst>
          </p:cNvPr>
          <p:cNvSpPr/>
          <p:nvPr/>
        </p:nvSpPr>
        <p:spPr>
          <a:xfrm>
            <a:off x="7654833" y="5987147"/>
            <a:ext cx="4427743" cy="7749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1B1CF-132C-0742-B3FC-E4803973B3CE}"/>
              </a:ext>
            </a:extLst>
          </p:cNvPr>
          <p:cNvSpPr txBox="1"/>
          <p:nvPr/>
        </p:nvSpPr>
        <p:spPr>
          <a:xfrm>
            <a:off x="7511142" y="6039166"/>
            <a:ext cx="4590573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2200" dirty="0">
                <a:solidFill>
                  <a:srgbClr val="0432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hlinkClick r:id="rId4"/>
              </a:rPr>
              <a:t>eloise.marais@le.ac.uk</a:t>
            </a:r>
            <a:endParaRPr lang="en-US" sz="2200" dirty="0">
              <a:solidFill>
                <a:srgbClr val="0432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>
              <a:lnSpc>
                <a:spcPct val="95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http://maraisresearchgroup.co.uk/</a:t>
            </a:r>
            <a:endParaRPr lang="en-US" sz="2200" dirty="0">
              <a:solidFill>
                <a:srgbClr val="0432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6D35E7-7E03-D541-8A53-EA3D27228DCD}"/>
              </a:ext>
            </a:extLst>
          </p:cNvPr>
          <p:cNvSpPr/>
          <p:nvPr/>
        </p:nvSpPr>
        <p:spPr>
          <a:xfrm>
            <a:off x="9930074" y="960181"/>
            <a:ext cx="1905611" cy="1818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FA4090-EA52-5441-859B-F7B1FA57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327" y="1012433"/>
            <a:ext cx="1695844" cy="17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4411A4-D849-D048-ADB3-06E5A842AD34}"/>
              </a:ext>
            </a:extLst>
          </p:cNvPr>
          <p:cNvSpPr txBox="1"/>
          <p:nvPr/>
        </p:nvSpPr>
        <p:spPr>
          <a:xfrm>
            <a:off x="0" y="2647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Impact of Errors in the Upper Troposphere are Widespread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0E1D94-3C8A-B746-B123-285BAEC6A215}"/>
              </a:ext>
            </a:extLst>
          </p:cNvPr>
          <p:cNvGrpSpPr/>
          <p:nvPr/>
        </p:nvGrpSpPr>
        <p:grpSpPr>
          <a:xfrm>
            <a:off x="2084541" y="4413943"/>
            <a:ext cx="7376786" cy="2181013"/>
            <a:chOff x="3445780" y="3192904"/>
            <a:chExt cx="7376786" cy="21810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01C410-6882-714B-AB97-5C18396E9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896" t="89363" r="1" b="4627"/>
            <a:stretch/>
          </p:blipFill>
          <p:spPr>
            <a:xfrm>
              <a:off x="3468756" y="4961744"/>
              <a:ext cx="7348924" cy="4121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413A9E-6A3F-004F-8AA2-9E1378584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852" t="10602" b="63606"/>
            <a:stretch/>
          </p:blipFill>
          <p:spPr>
            <a:xfrm>
              <a:off x="3468756" y="3192904"/>
              <a:ext cx="7353810" cy="176884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AA831F-45FE-0845-896D-0934D7FF9FD1}"/>
                </a:ext>
              </a:extLst>
            </p:cNvPr>
            <p:cNvCxnSpPr/>
            <p:nvPr/>
          </p:nvCxnSpPr>
          <p:spPr>
            <a:xfrm>
              <a:off x="3445780" y="3222721"/>
              <a:ext cx="14989" cy="184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75B7A7C-D461-464A-B7F4-B2293D7FDEDD}"/>
              </a:ext>
            </a:extLst>
          </p:cNvPr>
          <p:cNvSpPr txBox="1"/>
          <p:nvPr/>
        </p:nvSpPr>
        <p:spPr>
          <a:xfrm>
            <a:off x="313634" y="4046163"/>
            <a:ext cx="1095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  <a:cs typeface="Arial" panose="020B0604020202020204" pitchFamily="34" charset="0"/>
              </a:rPr>
              <a:t>Ozone is a powerful greenhouse gas (particularly in the upper troposphere)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07DA1-2A14-9D47-A42D-6C89D1330643}"/>
              </a:ext>
            </a:extLst>
          </p:cNvPr>
          <p:cNvSpPr txBox="1"/>
          <p:nvPr/>
        </p:nvSpPr>
        <p:spPr>
          <a:xfrm>
            <a:off x="8504474" y="6357847"/>
            <a:ext cx="275819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[IPCC AR5, 2013]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B7BE6C-3A61-2C4A-9B54-7CDD412282EF}"/>
              </a:ext>
            </a:extLst>
          </p:cNvPr>
          <p:cNvSpPr/>
          <p:nvPr/>
        </p:nvSpPr>
        <p:spPr>
          <a:xfrm>
            <a:off x="3914810" y="6182783"/>
            <a:ext cx="82446" cy="5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A9F9A1-FD9C-6A44-96CD-25763ED303CD}"/>
              </a:ext>
            </a:extLst>
          </p:cNvPr>
          <p:cNvSpPr/>
          <p:nvPr/>
        </p:nvSpPr>
        <p:spPr>
          <a:xfrm>
            <a:off x="3890043" y="5049897"/>
            <a:ext cx="756000" cy="1122947"/>
          </a:xfrm>
          <a:prstGeom prst="rect">
            <a:avLst/>
          </a:prstGeom>
          <a:noFill/>
          <a:ln w="38100">
            <a:solidFill>
              <a:srgbClr val="B97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BE1D0-AEFE-5A49-98F4-2C1157E71963}"/>
              </a:ext>
            </a:extLst>
          </p:cNvPr>
          <p:cNvSpPr txBox="1"/>
          <p:nvPr/>
        </p:nvSpPr>
        <p:spPr>
          <a:xfrm>
            <a:off x="6198916" y="5617902"/>
            <a:ext cx="1037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211AF-7AE7-0746-AB86-5817EF45664A}"/>
              </a:ext>
            </a:extLst>
          </p:cNvPr>
          <p:cNvSpPr txBox="1"/>
          <p:nvPr/>
        </p:nvSpPr>
        <p:spPr>
          <a:xfrm>
            <a:off x="2127396" y="6309944"/>
            <a:ext cx="6897754" cy="42242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-1                            0                             1                             2                            3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Radiative Forcing [W 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08830E-5AF6-144E-85BB-BC96C397D690}"/>
              </a:ext>
            </a:extLst>
          </p:cNvPr>
          <p:cNvGrpSpPr/>
          <p:nvPr/>
        </p:nvGrpSpPr>
        <p:grpSpPr>
          <a:xfrm>
            <a:off x="301132" y="1087027"/>
            <a:ext cx="4715026" cy="2719547"/>
            <a:chOff x="2862642" y="1440722"/>
            <a:chExt cx="4715026" cy="27195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17055-F4C3-9A46-8CC3-681E2D42E7C1}"/>
                </a:ext>
              </a:extLst>
            </p:cNvPr>
            <p:cNvSpPr/>
            <p:nvPr/>
          </p:nvSpPr>
          <p:spPr>
            <a:xfrm>
              <a:off x="2862642" y="1440722"/>
              <a:ext cx="4715026" cy="24438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26AE0-7F80-4B41-B135-B969F98A7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5803" y="2084727"/>
              <a:ext cx="4384800" cy="17998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3A7E56-6C42-344D-BC42-58C5DDB43F7E}"/>
                </a:ext>
              </a:extLst>
            </p:cNvPr>
            <p:cNvSpPr txBox="1"/>
            <p:nvPr/>
          </p:nvSpPr>
          <p:spPr>
            <a:xfrm>
              <a:off x="6409949" y="3623528"/>
              <a:ext cx="7235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[pptv]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A8FBF2-8628-FF41-95ED-C5A01A96228F}"/>
                </a:ext>
              </a:extLst>
            </p:cNvPr>
            <p:cNvSpPr txBox="1"/>
            <p:nvPr/>
          </p:nvSpPr>
          <p:spPr>
            <a:xfrm>
              <a:off x="2882766" y="1467486"/>
              <a:ext cx="4640263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Helvetica" pitchFamily="2" charset="0"/>
                </a:rPr>
                <a:t>Model NO</a:t>
              </a:r>
              <a:r>
                <a:rPr lang="en-US" baseline="-25000" dirty="0">
                  <a:latin typeface="Helvetica" pitchFamily="2" charset="0"/>
                </a:rPr>
                <a:t>2</a:t>
              </a:r>
              <a:r>
                <a:rPr lang="en-US" dirty="0">
                  <a:latin typeface="Helvetica" pitchFamily="2" charset="0"/>
                </a:rPr>
                <a:t> too low across the northern midlatitudes upper troposphere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3C865A-7271-764B-AE63-4E3842B571D6}"/>
                </a:ext>
              </a:extLst>
            </p:cNvPr>
            <p:cNvSpPr txBox="1"/>
            <p:nvPr/>
          </p:nvSpPr>
          <p:spPr>
            <a:xfrm>
              <a:off x="5496023" y="3929437"/>
              <a:ext cx="2081644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500" b="1" dirty="0">
                  <a:latin typeface="Helvetica" pitchFamily="2" charset="0"/>
                </a:rPr>
                <a:t>[Marais et al., 2018]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2F21ED-8568-204A-8689-92CA48C06114}"/>
              </a:ext>
            </a:extLst>
          </p:cNvPr>
          <p:cNvCxnSpPr>
            <a:cxnSpLocks/>
          </p:cNvCxnSpPr>
          <p:nvPr/>
        </p:nvCxnSpPr>
        <p:spPr>
          <a:xfrm flipV="1">
            <a:off x="5094843" y="1764040"/>
            <a:ext cx="518871" cy="71707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FEB7F1-1D87-034B-B78A-017323283674}"/>
              </a:ext>
            </a:extLst>
          </p:cNvPr>
          <p:cNvCxnSpPr/>
          <p:nvPr/>
        </p:nvCxnSpPr>
        <p:spPr>
          <a:xfrm>
            <a:off x="5602140" y="1757391"/>
            <a:ext cx="151200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2590B2-334A-E44D-830C-2C329F6AF171}"/>
              </a:ext>
            </a:extLst>
          </p:cNvPr>
          <p:cNvSpPr txBox="1"/>
          <p:nvPr/>
        </p:nvSpPr>
        <p:spPr>
          <a:xfrm>
            <a:off x="5343596" y="1428702"/>
            <a:ext cx="1938131" cy="63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errors in ozone production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A9E9B0-0A3C-8E43-9CF9-3FD2CB2316B9}"/>
              </a:ext>
            </a:extLst>
          </p:cNvPr>
          <p:cNvSpPr/>
          <p:nvPr/>
        </p:nvSpPr>
        <p:spPr>
          <a:xfrm>
            <a:off x="7487810" y="1393844"/>
            <a:ext cx="4259805" cy="746310"/>
          </a:xfrm>
          <a:prstGeom prst="rect">
            <a:avLst/>
          </a:prstGeom>
          <a:solidFill>
            <a:srgbClr val="DEE8FA"/>
          </a:solidFill>
          <a:ln w="28575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4E6CAB-7320-CA49-A9E5-333719FD2C6A}"/>
              </a:ext>
            </a:extLst>
          </p:cNvPr>
          <p:cNvSpPr txBox="1"/>
          <p:nvPr/>
        </p:nvSpPr>
        <p:spPr>
          <a:xfrm>
            <a:off x="8129794" y="1427901"/>
            <a:ext cx="34275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Errors in tropospheric ozone radiative forcing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606C02-FAD5-8E4E-87AA-85D061054245}"/>
              </a:ext>
            </a:extLst>
          </p:cNvPr>
          <p:cNvSpPr>
            <a:spLocks noChangeAspect="1"/>
          </p:cNvSpPr>
          <p:nvPr/>
        </p:nvSpPr>
        <p:spPr>
          <a:xfrm>
            <a:off x="7253264" y="1053712"/>
            <a:ext cx="727713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8A346A-C205-654C-BA35-1B95BA9F05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03" t="4626" r="24024" b="6910"/>
          <a:stretch/>
        </p:blipFill>
        <p:spPr>
          <a:xfrm>
            <a:off x="7289105" y="1093584"/>
            <a:ext cx="673862" cy="14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BFA8D8-5210-5F45-938E-1A44EFCB86E8}"/>
              </a:ext>
            </a:extLst>
          </p:cNvPr>
          <p:cNvSpPr/>
          <p:nvPr/>
        </p:nvSpPr>
        <p:spPr>
          <a:xfrm>
            <a:off x="7556407" y="2910568"/>
            <a:ext cx="4161391" cy="721095"/>
          </a:xfrm>
          <a:prstGeom prst="rect">
            <a:avLst/>
          </a:prstGeom>
          <a:solidFill>
            <a:srgbClr val="DEE8FA"/>
          </a:solidFill>
          <a:ln w="28575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6265FD-6E73-984B-8F28-EFB1FCAE29D1}"/>
              </a:ext>
            </a:extLst>
          </p:cNvPr>
          <p:cNvSpPr txBox="1"/>
          <p:nvPr/>
        </p:nvSpPr>
        <p:spPr>
          <a:xfrm>
            <a:off x="8229646" y="2936610"/>
            <a:ext cx="348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Uncertain global air quality constraints from satellites</a:t>
            </a:r>
            <a:endParaRPr lang="en-US" sz="19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E1E0B6-5587-CB4E-A61D-3992A518778E}"/>
              </a:ext>
            </a:extLst>
          </p:cNvPr>
          <p:cNvSpPr>
            <a:spLocks noChangeAspect="1"/>
          </p:cNvSpPr>
          <p:nvPr/>
        </p:nvSpPr>
        <p:spPr>
          <a:xfrm>
            <a:off x="7010435" y="2609729"/>
            <a:ext cx="1217174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E7E660-BC20-184F-A606-30F9203FA4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983"/>
          <a:stretch/>
        </p:blipFill>
        <p:spPr>
          <a:xfrm>
            <a:off x="7245964" y="2699800"/>
            <a:ext cx="991009" cy="111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AD03ED-B446-C342-A9A3-8417A6488B8B}"/>
              </a:ext>
            </a:extLst>
          </p:cNvPr>
          <p:cNvCxnSpPr>
            <a:cxnSpLocks/>
          </p:cNvCxnSpPr>
          <p:nvPr/>
        </p:nvCxnSpPr>
        <p:spPr>
          <a:xfrm>
            <a:off x="5094843" y="2471176"/>
            <a:ext cx="525693" cy="72598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23BC9B-6DD7-AC4D-9858-4579E8BBF097}"/>
              </a:ext>
            </a:extLst>
          </p:cNvPr>
          <p:cNvCxnSpPr/>
          <p:nvPr/>
        </p:nvCxnSpPr>
        <p:spPr>
          <a:xfrm>
            <a:off x="5613714" y="3189449"/>
            <a:ext cx="151200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860A40-127A-474A-8E52-234F2E10FA4A}"/>
              </a:ext>
            </a:extLst>
          </p:cNvPr>
          <p:cNvSpPr txBox="1"/>
          <p:nvPr/>
        </p:nvSpPr>
        <p:spPr>
          <a:xfrm>
            <a:off x="5389074" y="2849784"/>
            <a:ext cx="1938131" cy="63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errors in satellite 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retrievals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E45EB1-7771-824A-AEE0-B16FE6473F4D}"/>
              </a:ext>
            </a:extLst>
          </p:cNvPr>
          <p:cNvSpPr txBox="1"/>
          <p:nvPr/>
        </p:nvSpPr>
        <p:spPr>
          <a:xfrm>
            <a:off x="442424" y="615931"/>
            <a:ext cx="11375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Small uncertainties in upper tropospheric NO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induce large climate and air quality errors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14E88D-3FB3-824C-93AA-04F6133BA1FB}"/>
              </a:ext>
            </a:extLst>
          </p:cNvPr>
          <p:cNvSpPr txBox="1"/>
          <p:nvPr/>
        </p:nvSpPr>
        <p:spPr>
          <a:xfrm>
            <a:off x="9283739" y="4866494"/>
            <a:ext cx="24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Near-equivalent warming due to ozone and methane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00F58723-6CE1-D84C-AD63-81C573156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" y="6473825"/>
            <a:ext cx="971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21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269C4345-EE60-A64A-90B4-EA950E382793}"/>
              </a:ext>
            </a:extLst>
          </p:cNvPr>
          <p:cNvSpPr txBox="1"/>
          <p:nvPr/>
        </p:nvSpPr>
        <p:spPr>
          <a:xfrm>
            <a:off x="2195395" y="4488813"/>
            <a:ext cx="1080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Surface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81526-1E2D-0344-8524-14F311B5D87C}"/>
              </a:ext>
            </a:extLst>
          </p:cNvPr>
          <p:cNvSpPr txBox="1"/>
          <p:nvPr/>
        </p:nvSpPr>
        <p:spPr>
          <a:xfrm>
            <a:off x="12880" y="1792104"/>
            <a:ext cx="4014326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Partial columns above thick clouds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73716ABC-FCF1-4B47-9626-66F2C7A456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3136" y="2335126"/>
            <a:ext cx="919069" cy="1043269"/>
            <a:chOff x="2400" y="1632"/>
            <a:chExt cx="720" cy="816"/>
          </a:xfrm>
        </p:grpSpPr>
        <p:sp>
          <p:nvSpPr>
            <p:cNvPr id="3" name="AutoShape 7">
              <a:extLst>
                <a:ext uri="{FF2B5EF4-FFF2-40B4-BE49-F238E27FC236}">
                  <a16:creationId xmlns:a16="http://schemas.microsoft.com/office/drawing/2014/main" id="{36D9AAB3-9081-5746-873E-02384A135B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1632"/>
              <a:ext cx="720" cy="816"/>
            </a:xfrm>
            <a:prstGeom prst="irregularSeal1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Oval 8">
              <a:extLst>
                <a:ext uri="{FF2B5EF4-FFF2-40B4-BE49-F238E27FC236}">
                  <a16:creationId xmlns:a16="http://schemas.microsoft.com/office/drawing/2014/main" id="{4330DFF3-0E6F-E247-A75C-80140A4FB9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34" y="1824"/>
              <a:ext cx="454" cy="454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BFD23CE7-716F-4349-82E3-12D11D51593D}"/>
              </a:ext>
            </a:extLst>
          </p:cNvPr>
          <p:cNvGrpSpPr>
            <a:grpSpLocks noChangeAspect="1"/>
          </p:cNvGrpSpPr>
          <p:nvPr/>
        </p:nvGrpSpPr>
        <p:grpSpPr bwMode="auto">
          <a:xfrm rot="1736854">
            <a:off x="2333573" y="2696511"/>
            <a:ext cx="1085149" cy="455762"/>
            <a:chOff x="3264" y="2496"/>
            <a:chExt cx="1488" cy="624"/>
          </a:xfrm>
        </p:grpSpPr>
        <p:sp>
          <p:nvSpPr>
            <p:cNvPr id="6" name="AutoShape 17">
              <a:extLst>
                <a:ext uri="{FF2B5EF4-FFF2-40B4-BE49-F238E27FC236}">
                  <a16:creationId xmlns:a16="http://schemas.microsoft.com/office/drawing/2014/main" id="{9D57D1D2-49CC-9F40-B710-495227D87C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3888" y="2496"/>
              <a:ext cx="240" cy="624"/>
            </a:xfrm>
            <a:prstGeom prst="can">
              <a:avLst>
                <a:gd name="adj" fmla="val 6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18">
              <a:extLst>
                <a:ext uri="{FF2B5EF4-FFF2-40B4-BE49-F238E27FC236}">
                  <a16:creationId xmlns:a16="http://schemas.microsoft.com/office/drawing/2014/main" id="{86B631DD-99A4-BD46-9508-DECE1E9465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28" y="2616"/>
              <a:ext cx="624" cy="384"/>
              <a:chOff x="4752" y="3312"/>
              <a:chExt cx="624" cy="384"/>
            </a:xfrm>
          </p:grpSpPr>
          <p:grpSp>
            <p:nvGrpSpPr>
              <p:cNvPr id="13" name="Group 19">
                <a:extLst>
                  <a:ext uri="{FF2B5EF4-FFF2-40B4-BE49-F238E27FC236}">
                    <a16:creationId xmlns:a16="http://schemas.microsoft.com/office/drawing/2014/main" id="{399A7EE4-543A-F545-AD34-A8EF8F52B71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15" name="Rectangle 20">
                  <a:extLst>
                    <a:ext uri="{FF2B5EF4-FFF2-40B4-BE49-F238E27FC236}">
                      <a16:creationId xmlns:a16="http://schemas.microsoft.com/office/drawing/2014/main" id="{F45C78B0-5EB2-284D-89A1-1677F5380CD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Line 21">
                  <a:extLst>
                    <a:ext uri="{FF2B5EF4-FFF2-40B4-BE49-F238E27FC236}">
                      <a16:creationId xmlns:a16="http://schemas.microsoft.com/office/drawing/2014/main" id="{77732035-393D-F643-87AE-20C30992597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F5C476BC-9F7C-1340-A48C-BBADF5F97E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>
              <a:extLst>
                <a:ext uri="{FF2B5EF4-FFF2-40B4-BE49-F238E27FC236}">
                  <a16:creationId xmlns:a16="http://schemas.microsoft.com/office/drawing/2014/main" id="{44511FD6-2683-2A4F-B332-7389F597F3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3264" y="2616"/>
              <a:ext cx="624" cy="384"/>
              <a:chOff x="4752" y="3312"/>
              <a:chExt cx="624" cy="384"/>
            </a:xfrm>
          </p:grpSpPr>
          <p:grpSp>
            <p:nvGrpSpPr>
              <p:cNvPr id="9" name="Group 24">
                <a:extLst>
                  <a:ext uri="{FF2B5EF4-FFF2-40B4-BE49-F238E27FC236}">
                    <a16:creationId xmlns:a16="http://schemas.microsoft.com/office/drawing/2014/main" id="{001FBE19-8760-5343-BFBB-1B00211B37A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11" name="Rectangle 25">
                  <a:extLst>
                    <a:ext uri="{FF2B5EF4-FFF2-40B4-BE49-F238E27FC236}">
                      <a16:creationId xmlns:a16="http://schemas.microsoft.com/office/drawing/2014/main" id="{6E6FC9EA-83BB-C64F-8D9B-83AC6BD7FAB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26">
                  <a:extLst>
                    <a:ext uri="{FF2B5EF4-FFF2-40B4-BE49-F238E27FC236}">
                      <a16:creationId xmlns:a16="http://schemas.microsoft.com/office/drawing/2014/main" id="{31C487DC-759F-FE4B-BE9E-9BD1974D926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" name="Line 27">
                <a:extLst>
                  <a:ext uri="{FF2B5EF4-FFF2-40B4-BE49-F238E27FC236}">
                    <a16:creationId xmlns:a16="http://schemas.microsoft.com/office/drawing/2014/main" id="{FFEC24FC-F7B0-8345-9BD6-841AEEA94A0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Line 28">
            <a:extLst>
              <a:ext uri="{FF2B5EF4-FFF2-40B4-BE49-F238E27FC236}">
                <a16:creationId xmlns:a16="http://schemas.microsoft.com/office/drawing/2014/main" id="{59FD9529-FCEC-F24A-A5CF-4CE5C57F9C6E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1235212" y="4990805"/>
            <a:ext cx="1839596" cy="0"/>
          </a:xfrm>
          <a:prstGeom prst="line">
            <a:avLst/>
          </a:prstGeom>
          <a:noFill/>
          <a:ln w="101600">
            <a:solidFill>
              <a:srgbClr val="008B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Rectangle 37">
            <a:extLst>
              <a:ext uri="{FF2B5EF4-FFF2-40B4-BE49-F238E27FC236}">
                <a16:creationId xmlns:a16="http://schemas.microsoft.com/office/drawing/2014/main" id="{8AE6B67D-FE66-4748-BC44-C6955EBB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130" y="2188883"/>
            <a:ext cx="3139187" cy="3061525"/>
          </a:xfrm>
          <a:prstGeom prst="rect">
            <a:avLst/>
          </a:prstGeom>
          <a:noFill/>
          <a:ln w="28575" cmpd="thickThin">
            <a:solidFill>
              <a:srgbClr val="EA3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B44F1-D637-6849-AFDF-FC80D205DF72}"/>
              </a:ext>
            </a:extLst>
          </p:cNvPr>
          <p:cNvSpPr/>
          <p:nvPr/>
        </p:nvSpPr>
        <p:spPr>
          <a:xfrm>
            <a:off x="1243965" y="3976166"/>
            <a:ext cx="1828567" cy="9442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1FC225-2AE6-524F-A08B-00227DB06424}"/>
              </a:ext>
            </a:extLst>
          </p:cNvPr>
          <p:cNvGrpSpPr/>
          <p:nvPr/>
        </p:nvGrpSpPr>
        <p:grpSpPr>
          <a:xfrm>
            <a:off x="1569599" y="3160324"/>
            <a:ext cx="1132297" cy="1802449"/>
            <a:chOff x="1700321" y="1742073"/>
            <a:chExt cx="938787" cy="1494409"/>
          </a:xfrm>
        </p:grpSpPr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A435B57F-0C9F-7144-9820-A3F0F902BE8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0880000">
              <a:off x="1700321" y="1764298"/>
              <a:ext cx="256663" cy="147218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5B0676B5-516B-BA49-BD33-2B85048C36F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31121" y="1742073"/>
              <a:ext cx="407987" cy="141605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 Box 12">
            <a:extLst>
              <a:ext uri="{FF2B5EF4-FFF2-40B4-BE49-F238E27FC236}">
                <a16:creationId xmlns:a16="http://schemas.microsoft.com/office/drawing/2014/main" id="{0A8F5DDE-2B74-0641-AA19-2E98C4BC27A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778420" y="4257608"/>
            <a:ext cx="651547" cy="41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18288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Arial"/>
                <a:cs typeface="Arial"/>
              </a:rPr>
              <a:t>NO</a:t>
            </a:r>
            <a:r>
              <a:rPr lang="en-US" b="1" baseline="-25000" dirty="0"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8BF39-8B00-E544-A7CA-F4D913D67098}"/>
              </a:ext>
            </a:extLst>
          </p:cNvPr>
          <p:cNvSpPr txBox="1"/>
          <p:nvPr/>
        </p:nvSpPr>
        <p:spPr>
          <a:xfrm>
            <a:off x="460432" y="4523725"/>
            <a:ext cx="1303187" cy="30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Atmosphere</a:t>
            </a:r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F4644418-151E-DC48-BE21-0BF694C93C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880000">
            <a:off x="1655519" y="3111101"/>
            <a:ext cx="225780" cy="125060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lg" len="lg"/>
          </a:ln>
          <a:effectLst/>
          <a:scene3d>
            <a:camera prst="orthographicFront">
              <a:rot lat="0" lon="0" rev="60000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02ADD765-3C2E-C741-B765-1A12B3B420E3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226019" y="3137595"/>
            <a:ext cx="367905" cy="123311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lg" len="lg"/>
          </a:ln>
          <a:effectLst/>
          <a:scene3d>
            <a:camera prst="orthographicFront">
              <a:rot lat="0" lon="0" rev="2099400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3AF9DB-EF98-054C-8F7F-5A9E602083CE}"/>
              </a:ext>
            </a:extLst>
          </p:cNvPr>
          <p:cNvGrpSpPr/>
          <p:nvPr/>
        </p:nvGrpSpPr>
        <p:grpSpPr>
          <a:xfrm>
            <a:off x="1568940" y="4280076"/>
            <a:ext cx="1053455" cy="366877"/>
            <a:chOff x="1061507" y="3704495"/>
            <a:chExt cx="873418" cy="304177"/>
          </a:xfrm>
        </p:grpSpPr>
        <p:sp>
          <p:nvSpPr>
            <p:cNvPr id="32" name="Cloud 31">
              <a:extLst>
                <a:ext uri="{FF2B5EF4-FFF2-40B4-BE49-F238E27FC236}">
                  <a16:creationId xmlns:a16="http://schemas.microsoft.com/office/drawing/2014/main" id="{5698E02E-C7F4-ED40-8C54-41822097C007}"/>
                </a:ext>
              </a:extLst>
            </p:cNvPr>
            <p:cNvSpPr/>
            <p:nvPr/>
          </p:nvSpPr>
          <p:spPr>
            <a:xfrm>
              <a:off x="1061507" y="3704495"/>
              <a:ext cx="873418" cy="304177"/>
            </a:xfrm>
            <a:prstGeom prst="cloud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2CD206-7AC3-B543-AD83-A831F8197C69}"/>
                </a:ext>
              </a:extLst>
            </p:cNvPr>
            <p:cNvSpPr txBox="1"/>
            <p:nvPr/>
          </p:nvSpPr>
          <p:spPr>
            <a:xfrm>
              <a:off x="1177660" y="3715120"/>
              <a:ext cx="723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Cloud</a:t>
              </a:r>
            </a:p>
          </p:txBody>
        </p:sp>
      </p:grpSp>
      <p:sp>
        <p:nvSpPr>
          <p:cNvPr id="28" name="Text Box 12">
            <a:extLst>
              <a:ext uri="{FF2B5EF4-FFF2-40B4-BE49-F238E27FC236}">
                <a16:creationId xmlns:a16="http://schemas.microsoft.com/office/drawing/2014/main" id="{4AC4986D-9DA6-EB45-B726-48932CF6C5E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849265" y="3954604"/>
            <a:ext cx="524408" cy="39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18288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 dirty="0">
                <a:latin typeface="Arial"/>
                <a:cs typeface="Arial"/>
              </a:rPr>
              <a:t>NO</a:t>
            </a:r>
            <a:r>
              <a:rPr lang="en-US" sz="1700" b="1" baseline="-25000" dirty="0">
                <a:latin typeface="Arial"/>
                <a:cs typeface="Arial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D7D714-8023-0345-BAA0-C3166CEDCD64}"/>
              </a:ext>
            </a:extLst>
          </p:cNvPr>
          <p:cNvSpPr txBox="1"/>
          <p:nvPr/>
        </p:nvSpPr>
        <p:spPr>
          <a:xfrm>
            <a:off x="6345813" y="5331870"/>
            <a:ext cx="56455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Arial"/>
                <a:cs typeface="Arial"/>
              </a:rPr>
              <a:t>[adapted from Choi et al., 2014]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29AFB3B-056E-B54D-ADD2-9C646B07B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327" y="2183383"/>
            <a:ext cx="7292340" cy="32232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F6E187A-99B6-0E4F-A1B1-7D122D2C9A14}"/>
              </a:ext>
            </a:extLst>
          </p:cNvPr>
          <p:cNvSpPr txBox="1"/>
          <p:nvPr/>
        </p:nvSpPr>
        <p:spPr>
          <a:xfrm>
            <a:off x="4014327" y="1793513"/>
            <a:ext cx="7834171" cy="383387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sz="1900" b="1" dirty="0">
                <a:latin typeface="Arial"/>
                <a:cs typeface="Arial"/>
              </a:rPr>
              <a:t>Use cloud height variability to derive partial columns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40E22-358A-B447-A219-8EA5C13F4A4C}"/>
              </a:ext>
            </a:extLst>
          </p:cNvPr>
          <p:cNvSpPr txBox="1"/>
          <p:nvPr/>
        </p:nvSpPr>
        <p:spPr>
          <a:xfrm>
            <a:off x="5595147" y="3218905"/>
            <a:ext cx="492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E74AFC-72B8-6948-A5C4-EDCF9DD6EFBD}"/>
              </a:ext>
            </a:extLst>
          </p:cNvPr>
          <p:cNvSpPr txBox="1"/>
          <p:nvPr/>
        </p:nvSpPr>
        <p:spPr>
          <a:xfrm>
            <a:off x="7051775" y="3892778"/>
            <a:ext cx="492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AD35EB-AB57-AA43-817E-A2BA86887F69}"/>
              </a:ext>
            </a:extLst>
          </p:cNvPr>
          <p:cNvSpPr/>
          <p:nvPr/>
        </p:nvSpPr>
        <p:spPr>
          <a:xfrm>
            <a:off x="4014327" y="6039661"/>
            <a:ext cx="3248622" cy="7214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CF00CE22-FA07-8946-80EA-964048C53FB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96680" y="6109606"/>
          <a:ext cx="2700108" cy="616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5" imgW="1892300" imgH="431800" progId="Equation.3">
                  <p:embed/>
                </p:oleObj>
              </mc:Choice>
              <mc:Fallback>
                <p:oleObj name="Equation" r:id="rId5" imgW="1892300" imgH="431800" progId="Equation.3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CF00CE22-FA07-8946-80EA-964048C53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6680" y="6109606"/>
                        <a:ext cx="2700108" cy="616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38856680-505C-D142-8759-0366A3A9C47A}"/>
              </a:ext>
            </a:extLst>
          </p:cNvPr>
          <p:cNvSpPr txBox="1"/>
          <p:nvPr/>
        </p:nvSpPr>
        <p:spPr>
          <a:xfrm>
            <a:off x="1884110" y="5679156"/>
            <a:ext cx="8028162" cy="37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 b="1" dirty="0">
                <a:latin typeface="Arial"/>
                <a:cs typeface="Arial"/>
              </a:rPr>
              <a:t>NO</a:t>
            </a:r>
            <a:r>
              <a:rPr lang="en-US" sz="1900" b="1" baseline="-25000" dirty="0">
                <a:latin typeface="Arial"/>
                <a:cs typeface="Arial"/>
              </a:rPr>
              <a:t>2</a:t>
            </a:r>
            <a:r>
              <a:rPr lang="en-US" sz="1900" b="1" dirty="0">
                <a:latin typeface="Arial"/>
                <a:cs typeface="Arial"/>
              </a:rPr>
              <a:t> volume mixing ratio (VMR) between clouds at p1 and p2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F2B3E7-D46D-8245-A970-2A9ABFE015DB}"/>
              </a:ext>
            </a:extLst>
          </p:cNvPr>
          <p:cNvSpPr txBox="1"/>
          <p:nvPr/>
        </p:nvSpPr>
        <p:spPr>
          <a:xfrm>
            <a:off x="-7816" y="56071"/>
            <a:ext cx="121998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Obtain NO</a:t>
            </a:r>
            <a:r>
              <a:rPr lang="en-US" sz="2900" b="1" baseline="-25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in the Upper Troposphere (UT) with Cloud-Slicing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146179-E9BE-9F4C-87BC-E9746C07BDE5}"/>
              </a:ext>
            </a:extLst>
          </p:cNvPr>
          <p:cNvSpPr txBox="1"/>
          <p:nvPr/>
        </p:nvSpPr>
        <p:spPr>
          <a:xfrm>
            <a:off x="105084" y="1088333"/>
            <a:ext cx="11964412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Apply to partial NO</a:t>
            </a:r>
            <a:r>
              <a:rPr lang="en-US" sz="190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columns over optically thick clouds at different altitudes from 450 to 180 </a:t>
            </a:r>
            <a:r>
              <a:rPr lang="en-US" sz="19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hPa</a:t>
            </a:r>
            <a:r>
              <a:rPr lang="en-US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for June 2019 to February 2020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E33E95-88EE-D446-9593-76B1436ABC6D}"/>
              </a:ext>
            </a:extLst>
          </p:cNvPr>
          <p:cNvSpPr txBox="1"/>
          <p:nvPr/>
        </p:nvSpPr>
        <p:spPr>
          <a:xfrm>
            <a:off x="100728" y="625857"/>
            <a:ext cx="119644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First applied by </a:t>
            </a:r>
            <a:r>
              <a:rPr lang="en-US" sz="20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Ziemke</a:t>
            </a:r>
            <a:r>
              <a:rPr lang="en-US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et al. [2001] to TOMS ozone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DA29750B-3082-0246-85BD-3848DAC59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" y="6473825"/>
            <a:ext cx="971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7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2FDC90-04D0-CF44-8C7D-DEF0E9F4C94A}"/>
              </a:ext>
            </a:extLst>
          </p:cNvPr>
          <p:cNvSpPr txBox="1"/>
          <p:nvPr/>
        </p:nvSpPr>
        <p:spPr>
          <a:xfrm>
            <a:off x="-7816" y="44959"/>
            <a:ext cx="121998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Synthetic Cloud-Slicing Experiment with GEOS-Chem</a:t>
            </a:r>
            <a:endParaRPr lang="en-US" sz="2900" b="1" baseline="-25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23D38-2456-304F-833A-F5CF00A069B4}"/>
              </a:ext>
            </a:extLst>
          </p:cNvPr>
          <p:cNvSpPr txBox="1"/>
          <p:nvPr/>
        </p:nvSpPr>
        <p:spPr>
          <a:xfrm>
            <a:off x="81182" y="534288"/>
            <a:ext cx="119838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Test that cloud-sliced NO</a:t>
            </a:r>
            <a:r>
              <a:rPr lang="en-US" sz="20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20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reproduces the “truth” with synthetic data from GEOS-Chem</a:t>
            </a:r>
            <a:endParaRPr lang="en-US" sz="2050" b="1" dirty="0">
              <a:solidFill>
                <a:srgbClr val="FF93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D84B3A0-E321-8D47-A918-C11A527C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159" y="6418408"/>
            <a:ext cx="971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A05973-48C8-3642-9D11-2C2791C52E5A}"/>
              </a:ext>
            </a:extLst>
          </p:cNvPr>
          <p:cNvSpPr txBox="1"/>
          <p:nvPr/>
        </p:nvSpPr>
        <p:spPr>
          <a:xfrm>
            <a:off x="8755844" y="1314904"/>
            <a:ext cx="330915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GEOS-Chem output at 0.5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ym typeface="Symbol" pitchFamily="2" charset="2"/>
              </a:rPr>
              <a:t>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0.3125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obtain UT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ym typeface="Symbol" pitchFamily="2" charset="2"/>
              </a:rPr>
              <a:t>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Cloud-sliced and “true” cloudy scene UT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spatially consistent (R = 0.66). </a:t>
            </a:r>
          </a:p>
          <a:p>
            <a:pPr>
              <a:spcAft>
                <a:spcPts val="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Regression slope for cloud-sliced versus “true” cloudy UT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0.92 </a:t>
            </a:r>
            <a:r>
              <a:rPr lang="en-GB" dirty="0">
                <a:sym typeface="Symbol" pitchFamily="2" charset="2"/>
              </a:rPr>
              <a:t></a:t>
            </a:r>
            <a:r>
              <a:rPr lang="en-GB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0.05 and the intercept is 2.3 </a:t>
            </a:r>
            <a:r>
              <a:rPr lang="en-GB" dirty="0">
                <a:sym typeface="Symbol" pitchFamily="2" charset="2"/>
              </a:rPr>
              <a:t></a:t>
            </a:r>
            <a:r>
              <a:rPr lang="en-GB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1.1 pptv.</a:t>
            </a:r>
          </a:p>
          <a:p>
            <a:pPr>
              <a:spcAft>
                <a:spcPts val="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Targeting cloudy conditions leads to 10% higher UT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all-sky conditions.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6A2175-2E0F-A643-90CF-F4DC2F4CB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8" y="949786"/>
            <a:ext cx="8547660" cy="58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623F2-BD36-8640-A846-AA2D27B74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" y="934565"/>
            <a:ext cx="8547100" cy="557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7E11D6-3EAA-7B4F-970B-98104558A37B}"/>
              </a:ext>
            </a:extLst>
          </p:cNvPr>
          <p:cNvSpPr txBox="1"/>
          <p:nvPr/>
        </p:nvSpPr>
        <p:spPr>
          <a:xfrm>
            <a:off x="-7815" y="28904"/>
            <a:ext cx="114828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Evaluate TROPOMI against Pandora at High-Altitude Sites</a:t>
            </a:r>
            <a:endParaRPr lang="en-US" sz="2800" b="1" baseline="-25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69F68-86C9-9544-804E-AEC34E368201}"/>
              </a:ext>
            </a:extLst>
          </p:cNvPr>
          <p:cNvSpPr txBox="1"/>
          <p:nvPr/>
        </p:nvSpPr>
        <p:spPr>
          <a:xfrm>
            <a:off x="279187" y="548902"/>
            <a:ext cx="116180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Total column NO</a:t>
            </a:r>
            <a:r>
              <a:rPr lang="en-US" sz="200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time series at 3 Pandora long-term measurement stations</a:t>
            </a:r>
            <a:endParaRPr lang="en-US" sz="2000" b="1" dirty="0">
              <a:solidFill>
                <a:srgbClr val="FF93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9CBCA-C50F-4C49-9F09-3985C305D900}"/>
              </a:ext>
            </a:extLst>
          </p:cNvPr>
          <p:cNvSpPr txBox="1"/>
          <p:nvPr/>
        </p:nvSpPr>
        <p:spPr>
          <a:xfrm>
            <a:off x="8611655" y="1119532"/>
            <a:ext cx="341026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Pandora 30 min around TROPOMI overpass and TROPOMI within 20 km of Pandora site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TROPOMI normalized mean bias (NMB) for coincident observations is 8.1-51%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Temporal correlation at all sites (R &gt; 0.7)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bias in TROPOMI background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0.8-1.3 </a:t>
            </a:r>
            <a:r>
              <a:rPr lang="en-GB" dirty="0">
                <a:sym typeface="Symbol" pitchFamily="2" charset="2"/>
              </a:rPr>
              <a:t></a:t>
            </a:r>
            <a:r>
              <a:rPr lang="en-GB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molecules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Reported TROPOMI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stratospheric column is ~10%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F36A0-70C3-B643-B356-DD96679883A3}"/>
              </a:ext>
            </a:extLst>
          </p:cNvPr>
          <p:cNvSpPr txBox="1"/>
          <p:nvPr/>
        </p:nvSpPr>
        <p:spPr>
          <a:xfrm>
            <a:off x="2662370" y="2770283"/>
            <a:ext cx="24238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(2373 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4BAB0-B1C9-424E-87EF-F750F7818A45}"/>
              </a:ext>
            </a:extLst>
          </p:cNvPr>
          <p:cNvSpPr txBox="1"/>
          <p:nvPr/>
        </p:nvSpPr>
        <p:spPr>
          <a:xfrm>
            <a:off x="3376097" y="4606358"/>
            <a:ext cx="227600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(3985 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51DCE-3230-2343-A4E0-F6B576CBC10B}"/>
              </a:ext>
            </a:extLst>
          </p:cNvPr>
          <p:cNvSpPr txBox="1"/>
          <p:nvPr/>
        </p:nvSpPr>
        <p:spPr>
          <a:xfrm>
            <a:off x="3709114" y="972845"/>
            <a:ext cx="17620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(3397 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EBF5E-8D50-B94E-9DBF-4F06C68F4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426" y="63684"/>
            <a:ext cx="839787" cy="839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65BA61-E0AF-0546-A517-D921AB36B3EC}"/>
              </a:ext>
            </a:extLst>
          </p:cNvPr>
          <p:cNvSpPr txBox="1"/>
          <p:nvPr/>
        </p:nvSpPr>
        <p:spPr>
          <a:xfrm>
            <a:off x="5883633" y="6479587"/>
            <a:ext cx="6129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[Pandora Data: https://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www.pandonia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-global-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network.org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/]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6BAA10E-4DCC-004D-8BA4-E609D1719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" y="6495176"/>
            <a:ext cx="910491" cy="31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010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9D0F60-65A5-734B-B62A-C62F2F3A4000}"/>
              </a:ext>
            </a:extLst>
          </p:cNvPr>
          <p:cNvSpPr txBox="1"/>
          <p:nvPr/>
        </p:nvSpPr>
        <p:spPr>
          <a:xfrm>
            <a:off x="-7816" y="67909"/>
            <a:ext cx="121998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Evaluate TROPOMI Cloud Top Heights</a:t>
            </a:r>
            <a:endParaRPr lang="en-US" sz="2900" b="1" baseline="-25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29865-DD8E-CA41-947E-970367E69A4B}"/>
              </a:ext>
            </a:extLst>
          </p:cNvPr>
          <p:cNvSpPr txBox="1"/>
          <p:nvPr/>
        </p:nvSpPr>
        <p:spPr>
          <a:xfrm>
            <a:off x="283043" y="649429"/>
            <a:ext cx="116180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Comparison of TROPOMI cloud top pressure products at different latitude bands</a:t>
            </a:r>
            <a:endParaRPr lang="en-US" sz="2000" b="1" dirty="0">
              <a:solidFill>
                <a:srgbClr val="FF93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66B11A-E41D-A448-9D19-1C8ADB469982}"/>
              </a:ext>
            </a:extLst>
          </p:cNvPr>
          <p:cNvSpPr/>
          <p:nvPr/>
        </p:nvSpPr>
        <p:spPr>
          <a:xfrm>
            <a:off x="261254" y="1164063"/>
            <a:ext cx="11673860" cy="38796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719FF-F3FA-B44C-BFA5-CF481CB406D3}"/>
              </a:ext>
            </a:extLst>
          </p:cNvPr>
          <p:cNvSpPr txBox="1"/>
          <p:nvPr/>
        </p:nvSpPr>
        <p:spPr>
          <a:xfrm>
            <a:off x="261255" y="5181505"/>
            <a:ext cx="117107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Compares TROPOMI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(FRESCO) and operational (DLR-OCRA) cloud product seasonal means at 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</a:t>
            </a:r>
            <a:r>
              <a:rPr lang="en-US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2.5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FRESCO clouds at 180 to 450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DLR-OCRA systematically lower clouds than FRESCO. Difference increases with latitude.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poles (&gt;65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N/S) DLR-OCRA range is &lt;150-450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FRESCO range is 400-450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9A942F-E622-A848-A1CB-6302D3E5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5" y="1242744"/>
            <a:ext cx="11565608" cy="370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93D8B13-348F-EA4A-8687-B963F272E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55" y="6472854"/>
            <a:ext cx="971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48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B3DE95-E34F-7349-AC41-856B51429F51}"/>
              </a:ext>
            </a:extLst>
          </p:cNvPr>
          <p:cNvSpPr txBox="1"/>
          <p:nvPr/>
        </p:nvSpPr>
        <p:spPr>
          <a:xfrm>
            <a:off x="-7816" y="41783"/>
            <a:ext cx="121998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TROPOMI and OMI UT NO</a:t>
            </a:r>
            <a:r>
              <a:rPr lang="en-US" sz="2900" b="1" baseline="-25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Comparison</a:t>
            </a:r>
            <a:endParaRPr lang="en-US" sz="2900" b="1" baseline="-25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9AE37-C0B5-BC4C-B7A3-03590678B27C}"/>
              </a:ext>
            </a:extLst>
          </p:cNvPr>
          <p:cNvSpPr txBox="1"/>
          <p:nvPr/>
        </p:nvSpPr>
        <p:spPr>
          <a:xfrm>
            <a:off x="204667" y="520456"/>
            <a:ext cx="116180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TROPOMI UT NO</a:t>
            </a:r>
            <a:r>
              <a:rPr lang="en-US" sz="190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[pptv] obtained with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FRESCO</a:t>
            </a:r>
            <a:r>
              <a:rPr lang="en-US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clouds or </a:t>
            </a:r>
            <a:r>
              <a:rPr lang="en-US" sz="1900" b="1" dirty="0">
                <a:solidFill>
                  <a:srgbClr val="00905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DLR-OCRA</a:t>
            </a:r>
            <a:r>
              <a:rPr lang="en-US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clouds compared to OMI UT NO</a:t>
            </a:r>
            <a:r>
              <a:rPr lang="en-US" sz="190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endParaRPr lang="en-US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8D55C-32DF-EB47-9817-4CB5AAA8ED40}"/>
              </a:ext>
            </a:extLst>
          </p:cNvPr>
          <p:cNvSpPr txBox="1"/>
          <p:nvPr/>
        </p:nvSpPr>
        <p:spPr>
          <a:xfrm>
            <a:off x="9364706" y="1435366"/>
            <a:ext cx="278865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Values are correlation and regression statistics.</a:t>
            </a:r>
          </a:p>
          <a:p>
            <a:endParaRPr lang="en-US" sz="185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DLR-OCRA cloud product yields greater data density and spatial consistency with OMI product. </a:t>
            </a:r>
          </a:p>
          <a:p>
            <a:b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TROPOMI positive intercept consistent with bias expect from Pandora comparison and supports upper troposphere as source of bias in column</a:t>
            </a:r>
            <a:endParaRPr lang="en-US" sz="1850" b="1" dirty="0">
              <a:solidFill>
                <a:srgbClr val="FF93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968B0-4AB0-FE4F-B588-C108147CDDFE}"/>
              </a:ext>
            </a:extLst>
          </p:cNvPr>
          <p:cNvSpPr txBox="1"/>
          <p:nvPr/>
        </p:nvSpPr>
        <p:spPr>
          <a:xfrm>
            <a:off x="347730" y="892691"/>
            <a:ext cx="1141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OMI product obtained at </a:t>
            </a:r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  </a:t>
            </a:r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S. Choi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J. Joiner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Details in Choi et al. [2014] &amp; Marais et al. [2018]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42269-A205-D84B-B507-5D8D0F47B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7"/>
          <a:stretch/>
        </p:blipFill>
        <p:spPr>
          <a:xfrm>
            <a:off x="163489" y="1323487"/>
            <a:ext cx="9123943" cy="5472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581F77B-9527-774B-82A1-BD808FD82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55" y="6472854"/>
            <a:ext cx="971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69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64FDA-12AF-D74C-BD6D-F7E23A00CED9}"/>
              </a:ext>
            </a:extLst>
          </p:cNvPr>
          <p:cNvSpPr txBox="1"/>
          <p:nvPr/>
        </p:nvSpPr>
        <p:spPr>
          <a:xfrm>
            <a:off x="-7816" y="80420"/>
            <a:ext cx="121998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Concluding Remarks of Preliminary Results</a:t>
            </a:r>
            <a:endParaRPr lang="en-US" sz="2900" b="1" baseline="-25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AEFBA-36E8-9446-B5A5-1C0BE1A5F1CE}"/>
              </a:ext>
            </a:extLst>
          </p:cNvPr>
          <p:cNvSpPr txBox="1"/>
          <p:nvPr/>
        </p:nvSpPr>
        <p:spPr>
          <a:xfrm>
            <a:off x="296215" y="727726"/>
            <a:ext cx="11578108" cy="493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Positive bias in TROPOMI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8-51% compared to Pandora, likely due to underestimate in free tropospheric a priori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leading to underestimate in air mass factor.</a:t>
            </a:r>
            <a:b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endParaRPr lang="en-US" sz="185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Synthetic cloud-sliced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the upper troposphere (UT) from GEOS-Chem partial columns broadly reproduces the spatial distribution of “true” UT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obtained under cloudy conditions in summer.</a:t>
            </a:r>
            <a:b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endParaRPr lang="en-US" sz="185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Preferentially selecting very cloudy scenes for cloud-slicing leads to a 10% higher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than is obtained under all-sky conditions from GEOS-Chem.</a:t>
            </a:r>
            <a:b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endParaRPr lang="en-US" sz="185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different TROPOMI cloud products yield similar TROPOMI UT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but with greater spatial coverage with DLR-OCRA than with FRESCO-S due to more dynamic cloud height range in the UT from DLR-OCRA.</a:t>
            </a:r>
            <a:b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endParaRPr lang="en-US" sz="185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TROPOMI and OMI UT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have similar spatial distribution and variance, but TROPOMI positive bias of 30-40 pptv supports upper (and perhaps also free) troposphere as source of bias in the column.</a:t>
            </a:r>
            <a:b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endParaRPr lang="en-US" sz="185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Increasing GEOS-Chem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mixing ratios in the upper troposphere by a factor of 2 to obtain synthetic partial columns also yields cloud-sliced UT NO</a:t>
            </a:r>
            <a:r>
              <a:rPr lang="en-US" sz="1850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8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that is 30-40 pptv more than the “truth”.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26CD2D-0818-9148-93F3-729388FA7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" y="6473825"/>
            <a:ext cx="971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B0BE2-D2E6-3B48-899D-9A3C933366C0}"/>
              </a:ext>
            </a:extLst>
          </p:cNvPr>
          <p:cNvSpPr txBox="1"/>
          <p:nvPr/>
        </p:nvSpPr>
        <p:spPr>
          <a:xfrm>
            <a:off x="1493949" y="6078828"/>
            <a:ext cx="89765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Gill Sans MT" panose="020B0502020104020203" pitchFamily="34" charset="77"/>
                <a:cs typeface="Arial" panose="020B0604020202020204" pitchFamily="34" charset="0"/>
              </a:rPr>
              <a:t>Questions?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Contact </a:t>
            </a:r>
            <a:r>
              <a:rPr lang="en-US" sz="2200" u="sng" dirty="0">
                <a:solidFill>
                  <a:srgbClr val="942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Eloise Marais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eloise.marais@le.ac.uk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7722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54F076-A008-B146-8257-6A1E759738E2}"/>
              </a:ext>
            </a:extLst>
          </p:cNvPr>
          <p:cNvSpPr txBox="1"/>
          <p:nvPr/>
        </p:nvSpPr>
        <p:spPr>
          <a:xfrm>
            <a:off x="5063" y="80420"/>
            <a:ext cx="121998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References</a:t>
            </a:r>
            <a:endParaRPr lang="en-US" sz="2900" b="1" baseline="-25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9963B-105B-BD42-9865-BBA39DF61077}"/>
              </a:ext>
            </a:extLst>
          </p:cNvPr>
          <p:cNvSpPr txBox="1"/>
          <p:nvPr/>
        </p:nvSpPr>
        <p:spPr>
          <a:xfrm>
            <a:off x="605307" y="978794"/>
            <a:ext cx="1075385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25463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Choi et al.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First estimates of global free-tropospheric NO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abundances derived using a cloud-slicing technique applied to satellite observations from the Aura Ozone Monitoring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Instrument (OMI), ACP, 14, 10565–10588, doi:10.5194/acp-14-10565-2014, 2014.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525463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525463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Myhre et al. (IPCC, AR5)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Anthropogenic and Natural Radiative Forcing. In: Climate Change 2013: The Physical Science Basis. Contribution of Working Group I to AR5 in the IPCC [Stocker et al. (eds.)]. Cambridge University Press, Cambridge, UK and NY, NY, US, 2013.</a:t>
            </a:r>
          </a:p>
          <a:p>
            <a:pPr marL="538163" indent="-525463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525463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Marais et al.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Nitrogen oxides in the global upper troposphere: interpreting cloud-sliced NO</a:t>
            </a:r>
            <a:r>
              <a:rPr lang="en-GB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observations from the OMI satellite instrument, ACP, 18, 17017–17027, doi:10.5194/acp-18-17017-2018, 2018.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525463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525463"/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Ziemke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“Cloud slicing”: A new technique to derive upper tropospheric ozone from satellite measurements, JGR, 106, 9853–9867, doi:10.1029/2000jd900768, 2001.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870006-2E39-2648-A346-1C0591098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" y="6473825"/>
            <a:ext cx="971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94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11239</TotalTime>
  <Words>828</Words>
  <Application>Microsoft Macintosh PowerPoint</Application>
  <PresentationFormat>Widescreen</PresentationFormat>
  <Paragraphs>107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Gill Sans MT</vt:lpstr>
      <vt:lpstr>Helvetica</vt:lpstr>
      <vt:lpstr>Symbol</vt:lpstr>
      <vt:lpstr>Tahoma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Marais, Eloise (Dr.)</dc:creator>
  <cp:lastModifiedBy>Marais, Eloise (Dr.)</cp:lastModifiedBy>
  <cp:revision>500</cp:revision>
  <cp:lastPrinted>2020-04-30T15:20:58Z</cp:lastPrinted>
  <dcterms:created xsi:type="dcterms:W3CDTF">2020-03-31T15:35:22Z</dcterms:created>
  <dcterms:modified xsi:type="dcterms:W3CDTF">2020-05-04T11:42:06Z</dcterms:modified>
</cp:coreProperties>
</file>