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6" r:id="rId4"/>
    <p:sldId id="258" r:id="rId5"/>
    <p:sldId id="268" r:id="rId6"/>
    <p:sldId id="267" r:id="rId7"/>
    <p:sldId id="269" r:id="rId8"/>
    <p:sldId id="262" r:id="rId9"/>
    <p:sldId id="272" r:id="rId10"/>
    <p:sldId id="273" r:id="rId11"/>
    <p:sldId id="270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8" autoAdjust="0"/>
    <p:restoredTop sz="94660"/>
  </p:normalViewPr>
  <p:slideViewPr>
    <p:cSldViewPr snapToGrid="0">
      <p:cViewPr varScale="1">
        <p:scale>
          <a:sx n="97" d="100"/>
          <a:sy n="97" d="100"/>
        </p:scale>
        <p:origin x="20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410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1AA49-A08B-4C37-9C39-10173B802A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D1DD2-FC4C-4294-82A4-384D2FF1F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4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2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5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7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4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9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8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7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2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7B630-C119-43A9-BAC2-7D4681D58BDB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30B1-1E8A-4E8B-97F4-3164E6CF8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hyperlink" Target="http://api.eurogeoss-broker.eu/docs/index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6" Type="http://schemas.openxmlformats.org/officeDocument/2006/relationships/image" Target="../media/image40.png"/><Relationship Id="rId5" Type="http://schemas.openxmlformats.org/officeDocument/2006/relationships/image" Target="../media/image53.png"/><Relationship Id="rId4" Type="http://schemas.openxmlformats.org/officeDocument/2006/relationships/hyperlink" Target="https://colab.research.google.com/drive/1mm3OrERZezUOH5O8Gp-Gs133MwbsCVvy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microsoft.com/office/2007/relationships/hdphoto" Target="../media/hdphoto2.wdp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29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22.png"/><Relationship Id="rId26" Type="http://schemas.microsoft.com/office/2007/relationships/hdphoto" Target="../media/hdphoto2.wdp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2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20" Type="http://schemas.openxmlformats.org/officeDocument/2006/relationships/image" Target="../media/image25.pn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8.png"/><Relationship Id="rId24" Type="http://schemas.microsoft.com/office/2007/relationships/hdphoto" Target="../media/hdphoto1.wdp"/><Relationship Id="rId32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image" Target="../media/image5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31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35.png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openxmlformats.org/officeDocument/2006/relationships/image" Target="../media/image11.png"/><Relationship Id="rId8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41.png"/><Relationship Id="rId3" Type="http://schemas.openxmlformats.org/officeDocument/2006/relationships/image" Target="../media/image12.png"/><Relationship Id="rId21" Type="http://schemas.openxmlformats.org/officeDocument/2006/relationships/image" Target="../media/image44.png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7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1.png"/><Relationship Id="rId24" Type="http://schemas.openxmlformats.org/officeDocument/2006/relationships/image" Target="../media/image47.png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10.png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.png"/><Relationship Id="rId18" Type="http://schemas.openxmlformats.org/officeDocument/2006/relationships/image" Target="../media/image49.png"/><Relationship Id="rId26" Type="http://schemas.openxmlformats.org/officeDocument/2006/relationships/image" Target="../media/image41.png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35.png"/><Relationship Id="rId12" Type="http://schemas.openxmlformats.org/officeDocument/2006/relationships/image" Target="../media/image5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18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24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38.png"/><Relationship Id="rId28" Type="http://schemas.openxmlformats.org/officeDocument/2006/relationships/image" Target="../media/image52.png"/><Relationship Id="rId10" Type="http://schemas.openxmlformats.org/officeDocument/2006/relationships/image" Target="../media/image21.png"/><Relationship Id="rId19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11.png"/><Relationship Id="rId22" Type="http://schemas.openxmlformats.org/officeDocument/2006/relationships/image" Target="../media/image50.png"/><Relationship Id="rId27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53.png"/><Relationship Id="rId4" Type="http://schemas.openxmlformats.org/officeDocument/2006/relationships/hyperlink" Target="https://github.com/CUAHSI/HydroDesktop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opengeospatial.org/standards/sos" TargetMode="External"/><Relationship Id="rId5" Type="http://schemas.openxmlformats.org/officeDocument/2006/relationships/hyperlink" Target="https://52north.org/software/software-projects/helgoland/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5" Type="http://schemas.openxmlformats.org/officeDocument/2006/relationships/hyperlink" Target="https://alerta.ina.gob.ar/wmlclient/wml/" TargetMode="External"/><Relationship Id="rId4" Type="http://schemas.openxmlformats.org/officeDocument/2006/relationships/hyperlink" Target="https://github.com/cerobpm/wmlclient_w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78" y="180814"/>
            <a:ext cx="648072" cy="64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94" y="42335"/>
            <a:ext cx="1165539" cy="925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0"/>
          <a:stretch/>
        </p:blipFill>
        <p:spPr>
          <a:xfrm>
            <a:off x="0" y="-12700"/>
            <a:ext cx="1769533" cy="969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017" r="22310" b="-180"/>
          <a:stretch/>
        </p:blipFill>
        <p:spPr>
          <a:xfrm>
            <a:off x="-68826" y="809491"/>
            <a:ext cx="9242323" cy="6102586"/>
          </a:xfrm>
          <a:prstGeom prst="rect">
            <a:avLst/>
          </a:prstGeom>
        </p:spPr>
      </p:pic>
      <p:pic>
        <p:nvPicPr>
          <p:cNvPr id="4" name="Immagine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22" y="180814"/>
            <a:ext cx="648072" cy="64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38" y="360027"/>
            <a:ext cx="852296" cy="289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190"/>
            <a:ext cx="9144000" cy="1689633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WMO Hydrological Observing System (WHOS) broker: implementation progress and outcomes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68640"/>
            <a:ext cx="9144000" cy="3789359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Enrico 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Boldrini (1),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Paolo 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Mazzetti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Stefano 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Nativi (1),</a:t>
            </a:r>
          </a:p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Mattia Santoro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Fabrizio 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Papeschi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</a:p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Roberto </a:t>
            </a:r>
            <a:r>
              <a:rPr lang="it-IT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Roncella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Massimiliano 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Olivieri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</a:p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Fabio Bordini (2),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Silvano 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Pecora (3)</a:t>
            </a:r>
          </a:p>
          <a:p>
            <a:pPr marL="457200" indent="-457200">
              <a:buAutoNum type="arabicParenBoth"/>
            </a:pP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it-IT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it-IT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arenBoth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Agency for Prevention, Environment and Energy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Emilia-Romagna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Po River Basin District Authority</a:t>
            </a:r>
          </a:p>
          <a:p>
            <a:pPr marL="457200" indent="-457200">
              <a:buAutoNum type="arabicParenBoth"/>
            </a:pP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 General Assembly 2020 Mon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04 May, 08:30–10:15 | D894</a:t>
            </a:r>
          </a:p>
        </p:txBody>
      </p:sp>
    </p:spTree>
    <p:extLst>
      <p:ext uri="{BB962C8B-B14F-4D97-AF65-F5344CB8AC3E}">
        <p14:creationId xmlns:p14="http://schemas.microsoft.com/office/powerpoint/2010/main" val="21142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2" y="34084"/>
            <a:ext cx="7886700" cy="1325563"/>
          </a:xfrm>
        </p:spPr>
        <p:txBody>
          <a:bodyPr/>
          <a:lstStyle/>
          <a:p>
            <a:r>
              <a:rPr lang="en-US" dirty="0" smtClean="0"/>
              <a:t>WHOS broker JS API demo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52499"/>
            <a:ext cx="6812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to simplify the development of applications and clients (in particular web portals) making use of </a:t>
            </a:r>
            <a:r>
              <a:rPr lang="en-US" dirty="0" smtClean="0"/>
              <a:t>WHOS, WHOS broker </a:t>
            </a:r>
            <a:r>
              <a:rPr lang="en-US" dirty="0"/>
              <a:t>JS API high level client-side Open APIs (Application Program Interface) have been designed and developed in </a:t>
            </a:r>
            <a:r>
              <a:rPr lang="en-US" b="1" dirty="0" smtClean="0"/>
              <a:t>JavaScript </a:t>
            </a:r>
            <a:r>
              <a:rPr lang="en-US" dirty="0" smtClean="0">
                <a:hlinkClick r:id="rId4"/>
              </a:rPr>
              <a:t>online documentation available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897" y="877771"/>
            <a:ext cx="731160" cy="731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6542" y="1023074"/>
            <a:ext cx="79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PLAY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Immagine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57" y="188634"/>
            <a:ext cx="564045" cy="564045"/>
          </a:xfrm>
          <a:prstGeom prst="rect">
            <a:avLst/>
          </a:prstGeom>
        </p:spPr>
      </p:pic>
      <p:pic>
        <p:nvPicPr>
          <p:cNvPr id="3" name="jsap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203334"/>
            <a:ext cx="9144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4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2" y="34084"/>
            <a:ext cx="7886700" cy="1325563"/>
          </a:xfrm>
        </p:spPr>
        <p:txBody>
          <a:bodyPr/>
          <a:lstStyle/>
          <a:p>
            <a:r>
              <a:rPr lang="en-US" dirty="0" err="1" smtClean="0"/>
              <a:t>Jupyter</a:t>
            </a:r>
            <a:r>
              <a:rPr lang="en-US" dirty="0" smtClean="0"/>
              <a:t> Notebook demo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952499"/>
            <a:ext cx="663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 </a:t>
            </a:r>
            <a:r>
              <a:rPr lang="en-US" dirty="0" err="1"/>
              <a:t>WaterML</a:t>
            </a:r>
            <a:r>
              <a:rPr lang="en-US" dirty="0"/>
              <a:t> library is a software package made by Jiri </a:t>
            </a:r>
            <a:r>
              <a:rPr lang="en-US" dirty="0" err="1"/>
              <a:t>Kadlec</a:t>
            </a:r>
            <a:r>
              <a:rPr lang="en-US" dirty="0"/>
              <a:t> that can be used by developers to access to WHOS functionalities </a:t>
            </a:r>
            <a:r>
              <a:rPr lang="en-US" dirty="0" smtClean="0"/>
              <a:t>within </a:t>
            </a:r>
            <a:r>
              <a:rPr lang="en-US" dirty="0"/>
              <a:t>their R </a:t>
            </a:r>
            <a:r>
              <a:rPr lang="en-US" dirty="0" smtClean="0"/>
              <a:t>applications. Check out this sample </a:t>
            </a:r>
            <a:r>
              <a:rPr lang="en-US" dirty="0" err="1" smtClean="0">
                <a:hlinkClick r:id="rId4"/>
              </a:rPr>
              <a:t>Colaboratory</a:t>
            </a:r>
            <a:r>
              <a:rPr lang="en-US" dirty="0" smtClean="0">
                <a:hlinkClick r:id="rId4"/>
              </a:rPr>
              <a:t> notebook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897" y="877771"/>
            <a:ext cx="731160" cy="731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6542" y="1023074"/>
            <a:ext cx="79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PLAY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42" y="159799"/>
            <a:ext cx="598865" cy="694185"/>
          </a:xfrm>
          <a:prstGeom prst="rect">
            <a:avLst/>
          </a:prstGeom>
        </p:spPr>
      </p:pic>
      <p:pic>
        <p:nvPicPr>
          <p:cNvPr id="3" name="JupyterLa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" y="2181086"/>
            <a:ext cx="9144001" cy="4676914"/>
          </a:xfrm>
        </p:spPr>
      </p:pic>
    </p:spTree>
    <p:extLst>
      <p:ext uri="{BB962C8B-B14F-4D97-AF65-F5344CB8AC3E}">
        <p14:creationId xmlns:p14="http://schemas.microsoft.com/office/powerpoint/2010/main" val="4472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78" y="180814"/>
            <a:ext cx="648072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94" y="42335"/>
            <a:ext cx="1165539" cy="925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0"/>
          <a:stretch/>
        </p:blipFill>
        <p:spPr>
          <a:xfrm>
            <a:off x="0" y="-12700"/>
            <a:ext cx="1769533" cy="969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017" r="22310" b="-180"/>
          <a:stretch/>
        </p:blipFill>
        <p:spPr>
          <a:xfrm>
            <a:off x="-68826" y="809491"/>
            <a:ext cx="9242323" cy="6102586"/>
          </a:xfrm>
          <a:prstGeom prst="rect">
            <a:avLst/>
          </a:prstGeom>
        </p:spPr>
      </p:pic>
      <p:pic>
        <p:nvPicPr>
          <p:cNvPr id="11" name="Immagine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22" y="180814"/>
            <a:ext cx="648072" cy="64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38" y="360027"/>
            <a:ext cx="852296" cy="28964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26194" y="1278351"/>
            <a:ext cx="9144000" cy="1689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00588" y="4567240"/>
            <a:ext cx="9144000" cy="3789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it-IT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it-IT" sz="400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enrico.boldrini@cnr.it</a:t>
            </a:r>
          </a:p>
          <a:p>
            <a:r>
              <a:rPr lang="it-IT" sz="400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paolo.mazzetti@cnr.it</a:t>
            </a:r>
          </a:p>
          <a:p>
            <a:endParaRPr lang="it-IT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AutoNum type="arabicParenBoth"/>
            </a:pPr>
            <a:endParaRPr lang="en-US" sz="4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6159575" y="3301896"/>
            <a:ext cx="591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Graphics by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Freepik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Becris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Skyclick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, Good Ware: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www.flaticon.com/</a:t>
            </a:r>
          </a:p>
          <a:p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04" y="6087281"/>
            <a:ext cx="1347019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roup 340"/>
          <p:cNvGrpSpPr/>
          <p:nvPr/>
        </p:nvGrpSpPr>
        <p:grpSpPr>
          <a:xfrm>
            <a:off x="6208308" y="2028825"/>
            <a:ext cx="2851165" cy="4834787"/>
            <a:chOff x="6208308" y="2028825"/>
            <a:chExt cx="2851165" cy="4834787"/>
          </a:xfrm>
        </p:grpSpPr>
        <p:sp>
          <p:nvSpPr>
            <p:cNvPr id="260" name="Rounded Rectangle 259"/>
            <p:cNvSpPr/>
            <p:nvPr/>
          </p:nvSpPr>
          <p:spPr>
            <a:xfrm>
              <a:off x="6208308" y="2028825"/>
              <a:ext cx="2851165" cy="4770926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6392869" y="5847949"/>
              <a:ext cx="25985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Data providers, e.g. National Hydrological Services (NHS)</a:t>
              </a:r>
              <a:endParaRPr lang="en-US" sz="2000" b="1" dirty="0"/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33364" y="2028826"/>
            <a:ext cx="2489794" cy="4813250"/>
            <a:chOff x="33364" y="2028826"/>
            <a:chExt cx="2489794" cy="4813250"/>
          </a:xfrm>
        </p:grpSpPr>
        <p:sp>
          <p:nvSpPr>
            <p:cNvPr id="256" name="Rounded Rectangle 255"/>
            <p:cNvSpPr/>
            <p:nvPr/>
          </p:nvSpPr>
          <p:spPr>
            <a:xfrm>
              <a:off x="33364" y="2028826"/>
              <a:ext cx="2489794" cy="4813250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201989" y="5792531"/>
              <a:ext cx="22934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Hydrology modelers, decision makers, scientists</a:t>
              </a:r>
              <a:endParaRPr lang="en-US" sz="2000" b="1" dirty="0"/>
            </a:p>
          </p:txBody>
        </p:sp>
      </p:grpSp>
      <p:sp>
        <p:nvSpPr>
          <p:cNvPr id="261" name="Rounded Rectangle 260"/>
          <p:cNvSpPr/>
          <p:nvPr/>
        </p:nvSpPr>
        <p:spPr>
          <a:xfrm>
            <a:off x="2894996" y="157531"/>
            <a:ext cx="3170304" cy="1604199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20834" r="8588" b="29512"/>
          <a:stretch/>
        </p:blipFill>
        <p:spPr>
          <a:xfrm>
            <a:off x="4064000" y="749300"/>
            <a:ext cx="1879600" cy="63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4" y="-1198"/>
            <a:ext cx="7731519" cy="892210"/>
          </a:xfrm>
        </p:spPr>
        <p:txBody>
          <a:bodyPr/>
          <a:lstStyle/>
          <a:p>
            <a:r>
              <a:rPr lang="en-US" dirty="0" smtClean="0"/>
              <a:t>WHOS</a:t>
            </a:r>
            <a:endParaRPr lang="en-US" dirty="0"/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61" y="3377674"/>
            <a:ext cx="609960" cy="640767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30" y="3967923"/>
            <a:ext cx="609960" cy="640767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5"/>
          <a:srcRect l="1964" t="7840" r="75513" b="37343"/>
          <a:stretch/>
        </p:blipFill>
        <p:spPr>
          <a:xfrm>
            <a:off x="1650442" y="2717728"/>
            <a:ext cx="690068" cy="830114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6"/>
          <a:srcRect l="2103" t="7665" r="75652" b="37905"/>
          <a:stretch/>
        </p:blipFill>
        <p:spPr>
          <a:xfrm>
            <a:off x="8067721" y="2198025"/>
            <a:ext cx="675844" cy="858631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7"/>
          <a:srcRect l="2450" t="7726" r="75513" b="38045"/>
          <a:stretch/>
        </p:blipFill>
        <p:spPr>
          <a:xfrm>
            <a:off x="3433257" y="850398"/>
            <a:ext cx="676708" cy="823082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 rotWithShape="1">
          <a:blip r:embed="rId8"/>
          <a:srcRect l="1620" t="7659" r="74675" b="37629"/>
          <a:stretch/>
        </p:blipFill>
        <p:spPr>
          <a:xfrm>
            <a:off x="6406969" y="2561548"/>
            <a:ext cx="727684" cy="872040"/>
          </a:xfrm>
          <a:prstGeom prst="rect">
            <a:avLst/>
          </a:prstGeom>
        </p:spPr>
      </p:pic>
      <p:sp>
        <p:nvSpPr>
          <p:cNvPr id="242" name="TextBox 241"/>
          <p:cNvSpPr txBox="1"/>
          <p:nvPr/>
        </p:nvSpPr>
        <p:spPr>
          <a:xfrm>
            <a:off x="3316366" y="137420"/>
            <a:ext cx="263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WMO commission for Hydrology</a:t>
            </a:r>
            <a:endParaRPr lang="en-US" sz="2000" b="1" dirty="0"/>
          </a:p>
        </p:txBody>
      </p:sp>
      <p:pic>
        <p:nvPicPr>
          <p:cNvPr id="218" name="Picture 2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07" y="3628618"/>
            <a:ext cx="609960" cy="640767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6" y="4677603"/>
            <a:ext cx="609960" cy="640767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89" y="4163712"/>
            <a:ext cx="609960" cy="64076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62" y="4980148"/>
            <a:ext cx="609960" cy="640767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6" y="5291346"/>
            <a:ext cx="609960" cy="640767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88" y="4401391"/>
            <a:ext cx="609960" cy="640767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 rotWithShape="1">
          <a:blip r:embed="rId5"/>
          <a:srcRect l="1964" t="7840" r="75513" b="37343"/>
          <a:stretch/>
        </p:blipFill>
        <p:spPr>
          <a:xfrm>
            <a:off x="7248676" y="2379103"/>
            <a:ext cx="690068" cy="872040"/>
          </a:xfrm>
          <a:prstGeom prst="rect">
            <a:avLst/>
          </a:prstGeom>
        </p:spPr>
      </p:pic>
      <p:cxnSp>
        <p:nvCxnSpPr>
          <p:cNvPr id="248" name="Straight Connector 247"/>
          <p:cNvCxnSpPr/>
          <p:nvPr/>
        </p:nvCxnSpPr>
        <p:spPr>
          <a:xfrm flipV="1">
            <a:off x="2433664" y="1730142"/>
            <a:ext cx="527711" cy="369651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 flipV="1">
            <a:off x="5743527" y="1802145"/>
            <a:ext cx="484887" cy="443978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 flipH="1" flipV="1">
            <a:off x="2578615" y="3043462"/>
            <a:ext cx="3592109" cy="65549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Rectangle 293"/>
          <p:cNvSpPr/>
          <p:nvPr/>
        </p:nvSpPr>
        <p:spPr>
          <a:xfrm>
            <a:off x="1339012" y="4550457"/>
            <a:ext cx="82541" cy="529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3" name="Picture 302"/>
          <p:cNvPicPr>
            <a:picLocks noChangeAspect="1"/>
          </p:cNvPicPr>
          <p:nvPr/>
        </p:nvPicPr>
        <p:blipFill rotWithShape="1">
          <a:blip r:embed="rId15"/>
          <a:srcRect l="27" t="7846" r="81541" b="54541"/>
          <a:stretch/>
        </p:blipFill>
        <p:spPr>
          <a:xfrm>
            <a:off x="8142610" y="3125991"/>
            <a:ext cx="815976" cy="823010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 rotWithShape="1">
          <a:blip r:embed="rId16"/>
          <a:srcRect l="3284" t="7364" r="84242" b="54219"/>
          <a:stretch/>
        </p:blipFill>
        <p:spPr>
          <a:xfrm>
            <a:off x="8392480" y="4183907"/>
            <a:ext cx="461023" cy="701812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 rotWithShape="1">
          <a:blip r:embed="rId17"/>
          <a:srcRect l="186" t="7524" r="81382" b="54702"/>
          <a:stretch/>
        </p:blipFill>
        <p:spPr>
          <a:xfrm>
            <a:off x="8200120" y="5129358"/>
            <a:ext cx="750212" cy="759913"/>
          </a:xfrm>
          <a:prstGeom prst="rect">
            <a:avLst/>
          </a:prstGeom>
        </p:spPr>
      </p:pic>
      <p:grpSp>
        <p:nvGrpSpPr>
          <p:cNvPr id="291" name="Group 290"/>
          <p:cNvGrpSpPr/>
          <p:nvPr/>
        </p:nvGrpSpPr>
        <p:grpSpPr>
          <a:xfrm>
            <a:off x="6438534" y="5127849"/>
            <a:ext cx="566571" cy="737905"/>
            <a:chOff x="2093106" y="4057109"/>
            <a:chExt cx="774650" cy="1008908"/>
          </a:xfrm>
        </p:grpSpPr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106" y="4057109"/>
              <a:ext cx="774650" cy="1008908"/>
            </a:xfrm>
            <a:prstGeom prst="rect">
              <a:avLst/>
            </a:prstGeom>
          </p:spPr>
        </p:pic>
        <p:pic>
          <p:nvPicPr>
            <p:cNvPr id="290" name="Picture 289"/>
            <p:cNvPicPr>
              <a:picLocks noChangeAspect="1"/>
            </p:cNvPicPr>
            <p:nvPr/>
          </p:nvPicPr>
          <p:blipFill rotWithShape="1">
            <a:blip r:embed="rId19"/>
            <a:srcRect l="43352" t="7383" r="43862" b="6768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301" name="Group 300"/>
          <p:cNvGrpSpPr/>
          <p:nvPr/>
        </p:nvGrpSpPr>
        <p:grpSpPr>
          <a:xfrm>
            <a:off x="6464893" y="3510929"/>
            <a:ext cx="586192" cy="763460"/>
            <a:chOff x="1166154" y="4341832"/>
            <a:chExt cx="774650" cy="1008908"/>
          </a:xfrm>
        </p:grpSpPr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154" y="4341832"/>
              <a:ext cx="774650" cy="1008908"/>
            </a:xfrm>
            <a:prstGeom prst="rect">
              <a:avLst/>
            </a:prstGeom>
          </p:spPr>
        </p:pic>
        <p:pic>
          <p:nvPicPr>
            <p:cNvPr id="293" name="Picture 292"/>
            <p:cNvPicPr>
              <a:picLocks noChangeAspect="1"/>
            </p:cNvPicPr>
            <p:nvPr/>
          </p:nvPicPr>
          <p:blipFill rotWithShape="1">
            <a:blip r:embed="rId19"/>
            <a:srcRect l="26806" t="53950" r="56573" b="19749"/>
            <a:stretch/>
          </p:blipFill>
          <p:spPr>
            <a:xfrm>
              <a:off x="1277163" y="4938394"/>
              <a:ext cx="396240" cy="309881"/>
            </a:xfrm>
            <a:prstGeom prst="rect">
              <a:avLst/>
            </a:prstGeom>
          </p:spPr>
        </p:pic>
      </p:grpSp>
      <p:grpSp>
        <p:nvGrpSpPr>
          <p:cNvPr id="298" name="Group 297"/>
          <p:cNvGrpSpPr/>
          <p:nvPr/>
        </p:nvGrpSpPr>
        <p:grpSpPr>
          <a:xfrm>
            <a:off x="6450578" y="4335269"/>
            <a:ext cx="560554" cy="730069"/>
            <a:chOff x="2093106" y="4057109"/>
            <a:chExt cx="774650" cy="1008908"/>
          </a:xfrm>
        </p:grpSpPr>
        <p:pic>
          <p:nvPicPr>
            <p:cNvPr id="299" name="Picture 29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106" y="4057109"/>
              <a:ext cx="774650" cy="1008908"/>
            </a:xfrm>
            <a:prstGeom prst="rect">
              <a:avLst/>
            </a:prstGeom>
          </p:spPr>
        </p:pic>
        <p:pic>
          <p:nvPicPr>
            <p:cNvPr id="300" name="Picture 299"/>
            <p:cNvPicPr>
              <a:picLocks noChangeAspect="1"/>
            </p:cNvPicPr>
            <p:nvPr/>
          </p:nvPicPr>
          <p:blipFill rotWithShape="1">
            <a:blip r:embed="rId19"/>
            <a:srcRect l="58535" t="54273" r="28679" b="2079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pic>
        <p:nvPicPr>
          <p:cNvPr id="308" name="Picture 307"/>
          <p:cNvPicPr>
            <a:picLocks noChangeAspect="1"/>
          </p:cNvPicPr>
          <p:nvPr/>
        </p:nvPicPr>
        <p:blipFill rotWithShape="1">
          <a:blip r:embed="rId20"/>
          <a:srcRect l="18856" t="7524" r="49206" b="29787"/>
          <a:stretch/>
        </p:blipFill>
        <p:spPr>
          <a:xfrm>
            <a:off x="111132" y="3668614"/>
            <a:ext cx="1000215" cy="970358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 rotWithShape="1">
          <a:blip r:embed="rId21"/>
          <a:srcRect l="-211" t="12668" r="75105" b="46664"/>
          <a:stretch/>
        </p:blipFill>
        <p:spPr>
          <a:xfrm>
            <a:off x="121720" y="4713145"/>
            <a:ext cx="1348166" cy="1079386"/>
          </a:xfrm>
          <a:prstGeom prst="rect">
            <a:avLst/>
          </a:prstGeom>
        </p:spPr>
      </p:pic>
      <p:grpSp>
        <p:nvGrpSpPr>
          <p:cNvPr id="335" name="Group 334"/>
          <p:cNvGrpSpPr/>
          <p:nvPr/>
        </p:nvGrpSpPr>
        <p:grpSpPr>
          <a:xfrm>
            <a:off x="1677722" y="3588364"/>
            <a:ext cx="735590" cy="608591"/>
            <a:chOff x="1677722" y="3678770"/>
            <a:chExt cx="735590" cy="608591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22" y="3678770"/>
              <a:ext cx="735590" cy="608591"/>
            </a:xfrm>
            <a:prstGeom prst="rect">
              <a:avLst/>
            </a:prstGeom>
          </p:spPr>
        </p:pic>
        <p:pic>
          <p:nvPicPr>
            <p:cNvPr id="317" name="Picture 316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8164" y="3871766"/>
              <a:ext cx="346469" cy="316982"/>
            </a:xfrm>
            <a:prstGeom prst="rect">
              <a:avLst/>
            </a:prstGeom>
          </p:spPr>
        </p:pic>
      </p:grpSp>
      <p:grpSp>
        <p:nvGrpSpPr>
          <p:cNvPr id="332" name="Group 331"/>
          <p:cNvGrpSpPr/>
          <p:nvPr/>
        </p:nvGrpSpPr>
        <p:grpSpPr>
          <a:xfrm>
            <a:off x="1677722" y="4396008"/>
            <a:ext cx="735590" cy="608591"/>
            <a:chOff x="124932" y="3441384"/>
            <a:chExt cx="735590" cy="608591"/>
          </a:xfrm>
        </p:grpSpPr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32" y="3441384"/>
              <a:ext cx="735590" cy="608591"/>
            </a:xfrm>
            <a:prstGeom prst="rect">
              <a:avLst/>
            </a:prstGeom>
          </p:spPr>
        </p:pic>
        <p:pic>
          <p:nvPicPr>
            <p:cNvPr id="319" name="Picture 318"/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3692" b="79641" l="58551" r="71429"/>
                      </a14:imgEffect>
                    </a14:imgLayer>
                  </a14:imgProps>
                </a:ext>
              </a:extLst>
            </a:blip>
            <a:srcRect l="58535" t="54273" r="28679" b="20793"/>
            <a:stretch/>
          </p:blipFill>
          <p:spPr>
            <a:xfrm>
              <a:off x="197043" y="3608090"/>
              <a:ext cx="304800" cy="293769"/>
            </a:xfrm>
            <a:prstGeom prst="rect">
              <a:avLst/>
            </a:prstGeom>
          </p:spPr>
        </p:pic>
      </p:grpSp>
      <p:grpSp>
        <p:nvGrpSpPr>
          <p:cNvPr id="331" name="Group 330"/>
          <p:cNvGrpSpPr/>
          <p:nvPr/>
        </p:nvGrpSpPr>
        <p:grpSpPr>
          <a:xfrm>
            <a:off x="1672631" y="5192506"/>
            <a:ext cx="735590" cy="608591"/>
            <a:chOff x="914218" y="3812313"/>
            <a:chExt cx="735590" cy="608591"/>
          </a:xfrm>
        </p:grpSpPr>
        <p:pic>
          <p:nvPicPr>
            <p:cNvPr id="315" name="Picture 31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18" y="3812313"/>
              <a:ext cx="735590" cy="608591"/>
            </a:xfrm>
            <a:prstGeom prst="rect">
              <a:avLst/>
            </a:prstGeom>
          </p:spPr>
        </p:pic>
        <p:pic>
          <p:nvPicPr>
            <p:cNvPr id="320" name="Picture 319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7173" b="32911" l="42753" r="56361"/>
                      </a14:imgEffect>
                    </a14:imgLayer>
                  </a14:imgProps>
                </a:ext>
              </a:extLst>
            </a:blip>
            <a:srcRect l="43352" t="7383" r="43862" b="66870"/>
            <a:stretch/>
          </p:blipFill>
          <p:spPr>
            <a:xfrm>
              <a:off x="1002503" y="3992311"/>
              <a:ext cx="334935" cy="333344"/>
            </a:xfrm>
            <a:prstGeom prst="rect">
              <a:avLst/>
            </a:prstGeom>
          </p:spPr>
        </p:pic>
      </p:grpSp>
      <p:pic>
        <p:nvPicPr>
          <p:cNvPr id="244" name="Picture 243"/>
          <p:cNvPicPr>
            <a:picLocks noChangeAspect="1"/>
          </p:cNvPicPr>
          <p:nvPr/>
        </p:nvPicPr>
        <p:blipFill rotWithShape="1">
          <a:blip r:embed="rId28"/>
          <a:srcRect l="2242" t="7666" r="75652" b="38045"/>
          <a:stretch/>
        </p:blipFill>
        <p:spPr>
          <a:xfrm>
            <a:off x="140441" y="2189522"/>
            <a:ext cx="782798" cy="950188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 rotWithShape="1">
          <a:blip r:embed="rId29"/>
          <a:srcRect l="2520" t="7806" r="75582" b="37764"/>
          <a:stretch/>
        </p:blipFill>
        <p:spPr>
          <a:xfrm>
            <a:off x="922798" y="2548928"/>
            <a:ext cx="675675" cy="830114"/>
          </a:xfrm>
          <a:prstGeom prst="rect">
            <a:avLst/>
          </a:prstGeom>
        </p:spPr>
      </p:pic>
      <p:sp>
        <p:nvSpPr>
          <p:cNvPr id="343" name="Content Placeholder 2"/>
          <p:cNvSpPr txBox="1">
            <a:spLocks/>
          </p:cNvSpPr>
          <p:nvPr/>
        </p:nvSpPr>
        <p:spPr>
          <a:xfrm>
            <a:off x="-6096001" y="749300"/>
            <a:ext cx="5507417" cy="6261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WMO Commission of Hydrology (</a:t>
            </a:r>
            <a:r>
              <a:rPr lang="en-US" dirty="0" err="1"/>
              <a:t>CHy</a:t>
            </a:r>
            <a:r>
              <a:rPr lang="en-US" dirty="0"/>
              <a:t>) providing guidance to WMO Member countries in operational hydrology, including capacity building, NHSs engagement and coordination of WHOS </a:t>
            </a:r>
            <a:r>
              <a:rPr lang="en-US" dirty="0" smtClean="0"/>
              <a:t>implementation</a:t>
            </a:r>
            <a:endParaRPr lang="en-US" dirty="0"/>
          </a:p>
          <a:p>
            <a:r>
              <a:rPr lang="en-US" dirty="0" smtClean="0"/>
              <a:t>National Hydrological Services (NHS) willing to publish their data to the benefit of a larger audience</a:t>
            </a:r>
          </a:p>
          <a:p>
            <a:r>
              <a:rPr lang="en-US" dirty="0" smtClean="0"/>
              <a:t>Hydrologists, decision makers, app and portal authors willing to gain access to world-wide hydrological data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4140236" y="2676126"/>
            <a:ext cx="43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?</a:t>
            </a:r>
            <a:endParaRPr lang="en-US" sz="2000" b="1" dirty="0"/>
          </a:p>
        </p:txBody>
      </p:sp>
      <p:grpSp>
        <p:nvGrpSpPr>
          <p:cNvPr id="348" name="Group 347"/>
          <p:cNvGrpSpPr/>
          <p:nvPr/>
        </p:nvGrpSpPr>
        <p:grpSpPr>
          <a:xfrm>
            <a:off x="6471011" y="3600545"/>
            <a:ext cx="504917" cy="687761"/>
            <a:chOff x="1166154" y="4441866"/>
            <a:chExt cx="667245" cy="908873"/>
          </a:xfrm>
        </p:grpSpPr>
        <p:pic>
          <p:nvPicPr>
            <p:cNvPr id="349" name="Picture 34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4" r="13865"/>
            <a:stretch/>
          </p:blipFill>
          <p:spPr>
            <a:xfrm>
              <a:off x="1166154" y="4441866"/>
              <a:ext cx="667245" cy="908873"/>
            </a:xfrm>
            <a:prstGeom prst="rect">
              <a:avLst/>
            </a:prstGeom>
          </p:spPr>
        </p:pic>
        <p:pic>
          <p:nvPicPr>
            <p:cNvPr id="350" name="Picture 349"/>
            <p:cNvPicPr>
              <a:picLocks noChangeAspect="1"/>
            </p:cNvPicPr>
            <p:nvPr/>
          </p:nvPicPr>
          <p:blipFill rotWithShape="1">
            <a:blip r:embed="rId19"/>
            <a:srcRect l="26806" t="53950" r="56573" b="19749"/>
            <a:stretch/>
          </p:blipFill>
          <p:spPr>
            <a:xfrm>
              <a:off x="1277163" y="4938394"/>
              <a:ext cx="396240" cy="309881"/>
            </a:xfrm>
            <a:prstGeom prst="rect">
              <a:avLst/>
            </a:prstGeom>
          </p:spPr>
        </p:pic>
      </p:grpSp>
      <p:grpSp>
        <p:nvGrpSpPr>
          <p:cNvPr id="351" name="Group 350"/>
          <p:cNvGrpSpPr/>
          <p:nvPr/>
        </p:nvGrpSpPr>
        <p:grpSpPr>
          <a:xfrm>
            <a:off x="6450578" y="4413028"/>
            <a:ext cx="480659" cy="657889"/>
            <a:chOff x="2093106" y="4156857"/>
            <a:chExt cx="664240" cy="909160"/>
          </a:xfrm>
        </p:grpSpPr>
        <p:pic>
          <p:nvPicPr>
            <p:cNvPr id="352" name="Picture 35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7" r="14253"/>
            <a:stretch/>
          </p:blipFill>
          <p:spPr>
            <a:xfrm>
              <a:off x="2093106" y="4156857"/>
              <a:ext cx="664240" cy="909160"/>
            </a:xfrm>
            <a:prstGeom prst="rect">
              <a:avLst/>
            </a:prstGeom>
          </p:spPr>
        </p:pic>
        <p:pic>
          <p:nvPicPr>
            <p:cNvPr id="353" name="Picture 352"/>
            <p:cNvPicPr>
              <a:picLocks noChangeAspect="1"/>
            </p:cNvPicPr>
            <p:nvPr/>
          </p:nvPicPr>
          <p:blipFill rotWithShape="1">
            <a:blip r:embed="rId19"/>
            <a:srcRect l="58535" t="54273" r="28679" b="2079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354" name="Group 353"/>
          <p:cNvGrpSpPr/>
          <p:nvPr/>
        </p:nvGrpSpPr>
        <p:grpSpPr>
          <a:xfrm>
            <a:off x="6438534" y="5197058"/>
            <a:ext cx="488973" cy="664808"/>
            <a:chOff x="2093106" y="4157052"/>
            <a:chExt cx="668553" cy="908965"/>
          </a:xfrm>
        </p:grpSpPr>
        <p:pic>
          <p:nvPicPr>
            <p:cNvPr id="355" name="Picture 35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6" r="13696"/>
            <a:stretch/>
          </p:blipFill>
          <p:spPr>
            <a:xfrm>
              <a:off x="2093106" y="4157052"/>
              <a:ext cx="668553" cy="908965"/>
            </a:xfrm>
            <a:prstGeom prst="rect">
              <a:avLst/>
            </a:prstGeom>
          </p:spPr>
        </p:pic>
        <p:pic>
          <p:nvPicPr>
            <p:cNvPr id="356" name="Picture 355"/>
            <p:cNvPicPr>
              <a:picLocks noChangeAspect="1"/>
            </p:cNvPicPr>
            <p:nvPr/>
          </p:nvPicPr>
          <p:blipFill rotWithShape="1">
            <a:blip r:embed="rId19"/>
            <a:srcRect l="43352" t="7383" r="43862" b="6768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pic>
        <p:nvPicPr>
          <p:cNvPr id="357" name="Picture 35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864" y="2355665"/>
            <a:ext cx="346469" cy="316982"/>
          </a:xfrm>
          <a:prstGeom prst="rect">
            <a:avLst/>
          </a:prstGeom>
        </p:spPr>
      </p:pic>
      <p:pic>
        <p:nvPicPr>
          <p:cNvPr id="358" name="Picture 357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92" b="79641" l="58551" r="71429"/>
                    </a14:imgEffect>
                  </a14:imgLayer>
                </a14:imgProps>
              </a:ext>
            </a:extLst>
          </a:blip>
          <a:srcRect l="58535" t="54273" r="28679" b="20793"/>
          <a:stretch/>
        </p:blipFill>
        <p:spPr>
          <a:xfrm>
            <a:off x="1125861" y="2193385"/>
            <a:ext cx="304800" cy="293769"/>
          </a:xfrm>
          <a:prstGeom prst="rect">
            <a:avLst/>
          </a:prstGeom>
        </p:spPr>
      </p:pic>
      <p:pic>
        <p:nvPicPr>
          <p:cNvPr id="359" name="Picture 358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73" b="32911" l="42753" r="56361"/>
                    </a14:imgEffect>
                  </a14:imgLayer>
                </a14:imgProps>
              </a:ext>
            </a:extLst>
          </a:blip>
          <a:srcRect l="43352" t="7383" r="43862" b="66870"/>
          <a:stretch/>
        </p:blipFill>
        <p:spPr>
          <a:xfrm>
            <a:off x="364372" y="1816707"/>
            <a:ext cx="334935" cy="333344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929" y="2206125"/>
            <a:ext cx="346469" cy="316982"/>
          </a:xfrm>
          <a:prstGeom prst="rect">
            <a:avLst/>
          </a:prstGeom>
        </p:spPr>
      </p:pic>
      <p:pic>
        <p:nvPicPr>
          <p:cNvPr id="361" name="Picture 36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92" b="79641" l="58551" r="71429"/>
                    </a14:imgEffect>
                  </a14:imgLayer>
                </a14:imgProps>
              </a:ext>
            </a:extLst>
          </a:blip>
          <a:srcRect l="58535" t="54273" r="28679" b="20793"/>
          <a:stretch/>
        </p:blipFill>
        <p:spPr>
          <a:xfrm>
            <a:off x="7407103" y="2056853"/>
            <a:ext cx="304800" cy="293769"/>
          </a:xfrm>
          <a:prstGeom prst="rect">
            <a:avLst/>
          </a:prstGeom>
        </p:spPr>
      </p:pic>
      <p:pic>
        <p:nvPicPr>
          <p:cNvPr id="362" name="Picture 361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73" b="32911" l="42753" r="56361"/>
                    </a14:imgEffect>
                  </a14:imgLayer>
                </a14:imgProps>
              </a:ext>
            </a:extLst>
          </a:blip>
          <a:srcRect l="43352" t="7383" r="43862" b="66870"/>
          <a:stretch/>
        </p:blipFill>
        <p:spPr>
          <a:xfrm>
            <a:off x="8228121" y="1830077"/>
            <a:ext cx="334935" cy="333344"/>
          </a:xfrm>
          <a:prstGeom prst="rect">
            <a:avLst/>
          </a:prstGeom>
        </p:spPr>
      </p:pic>
      <p:sp>
        <p:nvSpPr>
          <p:cNvPr id="363" name="TextBox 362"/>
          <p:cNvSpPr txBox="1"/>
          <p:nvPr/>
        </p:nvSpPr>
        <p:spPr>
          <a:xfrm>
            <a:off x="2753340" y="3681923"/>
            <a:ext cx="34389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Only data publishers and consumers implementing the same standards interact (e.g. same service protocol + metadata + data model)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How to improve interoperability?</a:t>
            </a:r>
            <a:endParaRPr lang="en-US" sz="2000" b="1" dirty="0"/>
          </a:p>
        </p:txBody>
      </p:sp>
      <p:sp>
        <p:nvSpPr>
          <p:cNvPr id="364" name="TextBox 363"/>
          <p:cNvSpPr txBox="1"/>
          <p:nvPr/>
        </p:nvSpPr>
        <p:spPr>
          <a:xfrm>
            <a:off x="6594242" y="928635"/>
            <a:ext cx="2293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Heterogeneous publication systems</a:t>
            </a:r>
            <a:endParaRPr lang="en-US" sz="2000" b="1" dirty="0"/>
          </a:p>
        </p:txBody>
      </p:sp>
      <p:sp>
        <p:nvSpPr>
          <p:cNvPr id="365" name="TextBox 364"/>
          <p:cNvSpPr txBox="1"/>
          <p:nvPr/>
        </p:nvSpPr>
        <p:spPr>
          <a:xfrm>
            <a:off x="343416" y="882171"/>
            <a:ext cx="2293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Heterogeneous software tools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58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50729 -0.00069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6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00"/>
                            </p:stCondLst>
                            <p:childTnLst>
                              <p:par>
                                <p:cTn id="1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50295 0.0002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000"/>
                            </p:stCondLst>
                            <p:childTnLst>
                              <p:par>
                                <p:cTn id="17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5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000"/>
                            </p:stCondLst>
                            <p:childTnLst>
                              <p:par>
                                <p:cTn id="1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50625 -0.00023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9000"/>
                            </p:stCondLst>
                            <p:childTnLst>
                              <p:par>
                                <p:cTn id="18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/>
      <p:bldP spid="363" grpId="0"/>
      <p:bldP spid="364" grpId="0"/>
      <p:bldP spid="3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ounded Rectangle 260"/>
          <p:cNvSpPr/>
          <p:nvPr/>
        </p:nvSpPr>
        <p:spPr>
          <a:xfrm>
            <a:off x="2894996" y="157531"/>
            <a:ext cx="3170304" cy="1604199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ounded Rectangle 259"/>
          <p:cNvSpPr/>
          <p:nvPr/>
        </p:nvSpPr>
        <p:spPr>
          <a:xfrm>
            <a:off x="6208308" y="2028825"/>
            <a:ext cx="2851165" cy="4770926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ounded Rectangle 257"/>
          <p:cNvSpPr/>
          <p:nvPr/>
        </p:nvSpPr>
        <p:spPr>
          <a:xfrm>
            <a:off x="3288330" y="2470386"/>
            <a:ext cx="2114647" cy="4329365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ounded Rectangle 255"/>
          <p:cNvSpPr/>
          <p:nvPr/>
        </p:nvSpPr>
        <p:spPr>
          <a:xfrm>
            <a:off x="33364" y="2028826"/>
            <a:ext cx="2489794" cy="4813250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20834" r="8588" b="29512"/>
          <a:stretch/>
        </p:blipFill>
        <p:spPr>
          <a:xfrm>
            <a:off x="4064000" y="749300"/>
            <a:ext cx="1879600" cy="63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4" y="-1198"/>
            <a:ext cx="7731519" cy="892210"/>
          </a:xfrm>
        </p:spPr>
        <p:txBody>
          <a:bodyPr/>
          <a:lstStyle/>
          <a:p>
            <a:r>
              <a:rPr lang="en-US" dirty="0" smtClean="0"/>
              <a:t>WHOS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65601" y="89519"/>
            <a:ext cx="3577017" cy="6921499"/>
          </a:xfrm>
        </p:spPr>
        <p:txBody>
          <a:bodyPr>
            <a:normAutofit fontScale="92500"/>
          </a:bodyPr>
          <a:lstStyle/>
          <a:p>
            <a:r>
              <a:rPr lang="en-US" dirty="0"/>
              <a:t>ESSI-Lab of CNR-IIA responsible for the WHOS broker component: a software framework in charge of enabling </a:t>
            </a:r>
            <a:r>
              <a:rPr lang="en-US" dirty="0" smtClean="0"/>
              <a:t>interoperability by mediation of standard service protocols, metadata and data models </a:t>
            </a:r>
            <a:r>
              <a:rPr lang="en-US" dirty="0"/>
              <a:t>amongst the distributed heterogeneous systems belonging to data providers (e.g. data publishing services) and data consumers (e.g. web portals, libraries and apps),</a:t>
            </a:r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61" y="3377674"/>
            <a:ext cx="609960" cy="640767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30" y="3967923"/>
            <a:ext cx="609960" cy="640767"/>
          </a:xfrm>
          <a:prstGeom prst="rect">
            <a:avLst/>
          </a:prstGeom>
        </p:spPr>
      </p:pic>
      <p:sp>
        <p:nvSpPr>
          <p:cNvPr id="227" name="TextBox 226"/>
          <p:cNvSpPr txBox="1"/>
          <p:nvPr/>
        </p:nvSpPr>
        <p:spPr>
          <a:xfrm>
            <a:off x="6392869" y="5847949"/>
            <a:ext cx="2598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Data providers, e.g. National Hydrological Services (NHS)</a:t>
            </a:r>
            <a:endParaRPr lang="en-US" sz="2000" b="1" dirty="0"/>
          </a:p>
        </p:txBody>
      </p:sp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5"/>
          <a:srcRect l="2450" t="7726" r="75513" b="38045"/>
          <a:stretch/>
        </p:blipFill>
        <p:spPr>
          <a:xfrm>
            <a:off x="3433257" y="850398"/>
            <a:ext cx="676708" cy="823082"/>
          </a:xfrm>
          <a:prstGeom prst="rect">
            <a:avLst/>
          </a:prstGeom>
        </p:spPr>
      </p:pic>
      <p:sp>
        <p:nvSpPr>
          <p:cNvPr id="238" name="TextBox 237"/>
          <p:cNvSpPr txBox="1"/>
          <p:nvPr/>
        </p:nvSpPr>
        <p:spPr>
          <a:xfrm>
            <a:off x="201989" y="5792531"/>
            <a:ext cx="229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Hydrology modelers, decision makers, scientists</a:t>
            </a:r>
            <a:endParaRPr lang="en-US" sz="2000" b="1" dirty="0"/>
          </a:p>
        </p:txBody>
      </p:sp>
      <p:pic>
        <p:nvPicPr>
          <p:cNvPr id="239" name="Picture 238"/>
          <p:cNvPicPr>
            <a:picLocks noChangeAspect="1"/>
          </p:cNvPicPr>
          <p:nvPr/>
        </p:nvPicPr>
        <p:blipFill rotWithShape="1">
          <a:blip r:embed="rId6"/>
          <a:srcRect l="2414" t="7758" r="75549" b="37531"/>
          <a:stretch/>
        </p:blipFill>
        <p:spPr>
          <a:xfrm>
            <a:off x="4356900" y="3114914"/>
            <a:ext cx="774318" cy="950188"/>
          </a:xfrm>
          <a:prstGeom prst="rect">
            <a:avLst/>
          </a:prstGeom>
        </p:spPr>
      </p:pic>
      <p:sp>
        <p:nvSpPr>
          <p:cNvPr id="242" name="TextBox 241"/>
          <p:cNvSpPr txBox="1"/>
          <p:nvPr/>
        </p:nvSpPr>
        <p:spPr>
          <a:xfrm>
            <a:off x="3316366" y="137420"/>
            <a:ext cx="263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WMO commission for Hydrology</a:t>
            </a:r>
            <a:endParaRPr lang="en-US" sz="2000" b="1" dirty="0"/>
          </a:p>
        </p:txBody>
      </p:sp>
      <p:pic>
        <p:nvPicPr>
          <p:cNvPr id="218" name="Picture 2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07" y="3628618"/>
            <a:ext cx="609960" cy="640767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6" y="4677603"/>
            <a:ext cx="609960" cy="640767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89" y="4163712"/>
            <a:ext cx="609960" cy="64076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62" y="4980148"/>
            <a:ext cx="609960" cy="640767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6" y="5291346"/>
            <a:ext cx="609960" cy="640767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88" y="4401391"/>
            <a:ext cx="609960" cy="640767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13"/>
          <a:srcRect l="2241" t="7947" r="75652" b="37764"/>
          <a:stretch/>
        </p:blipFill>
        <p:spPr>
          <a:xfrm>
            <a:off x="3483582" y="3120564"/>
            <a:ext cx="778143" cy="944538"/>
          </a:xfrm>
          <a:prstGeom prst="rect">
            <a:avLst/>
          </a:prstGeom>
        </p:spPr>
      </p:pic>
      <p:cxnSp>
        <p:nvCxnSpPr>
          <p:cNvPr id="248" name="Straight Connector 247"/>
          <p:cNvCxnSpPr/>
          <p:nvPr/>
        </p:nvCxnSpPr>
        <p:spPr>
          <a:xfrm flipV="1">
            <a:off x="2433664" y="1730142"/>
            <a:ext cx="527711" cy="369651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H="1" flipV="1">
            <a:off x="4380076" y="1796631"/>
            <a:ext cx="6673" cy="673755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 flipV="1">
            <a:off x="2553411" y="3446016"/>
            <a:ext cx="687845" cy="52383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 flipH="1">
            <a:off x="5407729" y="3413842"/>
            <a:ext cx="800579" cy="136427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Group 275"/>
          <p:cNvGrpSpPr/>
          <p:nvPr/>
        </p:nvGrpSpPr>
        <p:grpSpPr>
          <a:xfrm>
            <a:off x="3436555" y="4129432"/>
            <a:ext cx="1856915" cy="1827323"/>
            <a:chOff x="-4495800" y="-304800"/>
            <a:chExt cx="4781550" cy="4705350"/>
          </a:xfrm>
        </p:grpSpPr>
        <p:pic>
          <p:nvPicPr>
            <p:cNvPr id="275" name="Picture 274"/>
            <p:cNvPicPr>
              <a:picLocks noChangeAspect="1"/>
            </p:cNvPicPr>
            <p:nvPr/>
          </p:nvPicPr>
          <p:blipFill rotWithShape="1">
            <a:blip r:embed="rId14"/>
            <a:srcRect l="365" t="8650" r="73462" b="39241"/>
            <a:stretch/>
          </p:blipFill>
          <p:spPr>
            <a:xfrm>
              <a:off x="-4495800" y="-304800"/>
              <a:ext cx="4781550" cy="4705350"/>
            </a:xfrm>
            <a:prstGeom prst="rect">
              <a:avLst/>
            </a:prstGeom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 rotWithShape="1">
            <a:blip r:embed="rId15"/>
            <a:srcRect l="28103" t="7383" r="28102" b="4431"/>
            <a:stretch/>
          </p:blipFill>
          <p:spPr>
            <a:xfrm>
              <a:off x="-3520263" y="37417"/>
              <a:ext cx="2688244" cy="2675444"/>
            </a:xfrm>
            <a:prstGeom prst="rect">
              <a:avLst/>
            </a:prstGeom>
          </p:spPr>
        </p:pic>
      </p:grpSp>
      <p:sp>
        <p:nvSpPr>
          <p:cNvPr id="294" name="Rectangle 293"/>
          <p:cNvSpPr/>
          <p:nvPr/>
        </p:nvSpPr>
        <p:spPr>
          <a:xfrm>
            <a:off x="1339012" y="4550457"/>
            <a:ext cx="82541" cy="529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3" name="Picture 302"/>
          <p:cNvPicPr>
            <a:picLocks noChangeAspect="1"/>
          </p:cNvPicPr>
          <p:nvPr/>
        </p:nvPicPr>
        <p:blipFill rotWithShape="1">
          <a:blip r:embed="rId16"/>
          <a:srcRect l="27" t="7846" r="81541" b="54541"/>
          <a:stretch/>
        </p:blipFill>
        <p:spPr>
          <a:xfrm>
            <a:off x="8142610" y="3125991"/>
            <a:ext cx="815976" cy="823010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 rotWithShape="1">
          <a:blip r:embed="rId17"/>
          <a:srcRect l="3284" t="7364" r="84242" b="54219"/>
          <a:stretch/>
        </p:blipFill>
        <p:spPr>
          <a:xfrm>
            <a:off x="8392480" y="4183907"/>
            <a:ext cx="461023" cy="701812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 rotWithShape="1">
          <a:blip r:embed="rId18"/>
          <a:srcRect l="186" t="7524" r="81382" b="54702"/>
          <a:stretch/>
        </p:blipFill>
        <p:spPr>
          <a:xfrm>
            <a:off x="8200120" y="5129358"/>
            <a:ext cx="750212" cy="759913"/>
          </a:xfrm>
          <a:prstGeom prst="rect">
            <a:avLst/>
          </a:prstGeom>
        </p:spPr>
      </p:pic>
      <p:grpSp>
        <p:nvGrpSpPr>
          <p:cNvPr id="291" name="Group 290"/>
          <p:cNvGrpSpPr/>
          <p:nvPr/>
        </p:nvGrpSpPr>
        <p:grpSpPr>
          <a:xfrm>
            <a:off x="6438534" y="5127849"/>
            <a:ext cx="566571" cy="737905"/>
            <a:chOff x="2093106" y="4057109"/>
            <a:chExt cx="774650" cy="1008908"/>
          </a:xfrm>
        </p:grpSpPr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106" y="4057109"/>
              <a:ext cx="774650" cy="1008908"/>
            </a:xfrm>
            <a:prstGeom prst="rect">
              <a:avLst/>
            </a:prstGeom>
          </p:spPr>
        </p:pic>
        <p:pic>
          <p:nvPicPr>
            <p:cNvPr id="290" name="Picture 289"/>
            <p:cNvPicPr>
              <a:picLocks noChangeAspect="1"/>
            </p:cNvPicPr>
            <p:nvPr/>
          </p:nvPicPr>
          <p:blipFill rotWithShape="1">
            <a:blip r:embed="rId15"/>
            <a:srcRect l="43352" t="7383" r="43862" b="6768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301" name="Group 300"/>
          <p:cNvGrpSpPr/>
          <p:nvPr/>
        </p:nvGrpSpPr>
        <p:grpSpPr>
          <a:xfrm>
            <a:off x="6464893" y="3510929"/>
            <a:ext cx="586192" cy="763460"/>
            <a:chOff x="1166154" y="4341832"/>
            <a:chExt cx="774650" cy="1008908"/>
          </a:xfrm>
        </p:grpSpPr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154" y="4341832"/>
              <a:ext cx="774650" cy="1008908"/>
            </a:xfrm>
            <a:prstGeom prst="rect">
              <a:avLst/>
            </a:prstGeom>
          </p:spPr>
        </p:pic>
        <p:pic>
          <p:nvPicPr>
            <p:cNvPr id="293" name="Picture 292"/>
            <p:cNvPicPr>
              <a:picLocks noChangeAspect="1"/>
            </p:cNvPicPr>
            <p:nvPr/>
          </p:nvPicPr>
          <p:blipFill rotWithShape="1">
            <a:blip r:embed="rId15"/>
            <a:srcRect l="26806" t="53950" r="56573" b="19749"/>
            <a:stretch/>
          </p:blipFill>
          <p:spPr>
            <a:xfrm>
              <a:off x="1277163" y="4938394"/>
              <a:ext cx="396240" cy="309881"/>
            </a:xfrm>
            <a:prstGeom prst="rect">
              <a:avLst/>
            </a:prstGeom>
          </p:spPr>
        </p:pic>
      </p:grpSp>
      <p:grpSp>
        <p:nvGrpSpPr>
          <p:cNvPr id="298" name="Group 297"/>
          <p:cNvGrpSpPr/>
          <p:nvPr/>
        </p:nvGrpSpPr>
        <p:grpSpPr>
          <a:xfrm>
            <a:off x="6450578" y="4335269"/>
            <a:ext cx="560554" cy="730069"/>
            <a:chOff x="2093106" y="4057109"/>
            <a:chExt cx="774650" cy="1008908"/>
          </a:xfrm>
        </p:grpSpPr>
        <p:pic>
          <p:nvPicPr>
            <p:cNvPr id="299" name="Picture 29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106" y="4057109"/>
              <a:ext cx="774650" cy="1008908"/>
            </a:xfrm>
            <a:prstGeom prst="rect">
              <a:avLst/>
            </a:prstGeom>
          </p:spPr>
        </p:pic>
        <p:pic>
          <p:nvPicPr>
            <p:cNvPr id="300" name="Picture 299"/>
            <p:cNvPicPr>
              <a:picLocks noChangeAspect="1"/>
            </p:cNvPicPr>
            <p:nvPr/>
          </p:nvPicPr>
          <p:blipFill rotWithShape="1">
            <a:blip r:embed="rId15"/>
            <a:srcRect l="58535" t="54273" r="28679" b="2079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pic>
        <p:nvPicPr>
          <p:cNvPr id="308" name="Picture 307"/>
          <p:cNvPicPr>
            <a:picLocks noChangeAspect="1"/>
          </p:cNvPicPr>
          <p:nvPr/>
        </p:nvPicPr>
        <p:blipFill rotWithShape="1">
          <a:blip r:embed="rId20"/>
          <a:srcRect l="18856" t="7524" r="49206" b="29787"/>
          <a:stretch/>
        </p:blipFill>
        <p:spPr>
          <a:xfrm>
            <a:off x="111132" y="3668614"/>
            <a:ext cx="1000215" cy="970358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 rotWithShape="1">
          <a:blip r:embed="rId21"/>
          <a:srcRect l="-211" t="12668" r="75105" b="46664"/>
          <a:stretch/>
        </p:blipFill>
        <p:spPr>
          <a:xfrm>
            <a:off x="121720" y="4713145"/>
            <a:ext cx="1348166" cy="1079386"/>
          </a:xfrm>
          <a:prstGeom prst="rect">
            <a:avLst/>
          </a:prstGeom>
        </p:spPr>
      </p:pic>
      <p:grpSp>
        <p:nvGrpSpPr>
          <p:cNvPr id="335" name="Group 334"/>
          <p:cNvGrpSpPr/>
          <p:nvPr/>
        </p:nvGrpSpPr>
        <p:grpSpPr>
          <a:xfrm>
            <a:off x="1677722" y="3588364"/>
            <a:ext cx="735590" cy="608591"/>
            <a:chOff x="1677722" y="3678770"/>
            <a:chExt cx="735590" cy="608591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22" y="3678770"/>
              <a:ext cx="735590" cy="608591"/>
            </a:xfrm>
            <a:prstGeom prst="rect">
              <a:avLst/>
            </a:prstGeom>
          </p:spPr>
        </p:pic>
        <p:pic>
          <p:nvPicPr>
            <p:cNvPr id="317" name="Picture 316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8164" y="3871766"/>
              <a:ext cx="346469" cy="316982"/>
            </a:xfrm>
            <a:prstGeom prst="rect">
              <a:avLst/>
            </a:prstGeom>
          </p:spPr>
        </p:pic>
      </p:grpSp>
      <p:grpSp>
        <p:nvGrpSpPr>
          <p:cNvPr id="332" name="Group 331"/>
          <p:cNvGrpSpPr/>
          <p:nvPr/>
        </p:nvGrpSpPr>
        <p:grpSpPr>
          <a:xfrm>
            <a:off x="1677722" y="4396008"/>
            <a:ext cx="735590" cy="608591"/>
            <a:chOff x="124932" y="3441384"/>
            <a:chExt cx="735590" cy="608591"/>
          </a:xfrm>
        </p:grpSpPr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32" y="3441384"/>
              <a:ext cx="735590" cy="608591"/>
            </a:xfrm>
            <a:prstGeom prst="rect">
              <a:avLst/>
            </a:prstGeom>
          </p:spPr>
        </p:pic>
        <p:pic>
          <p:nvPicPr>
            <p:cNvPr id="319" name="Picture 318"/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3692" b="79641" l="58551" r="71429"/>
                      </a14:imgEffect>
                    </a14:imgLayer>
                  </a14:imgProps>
                </a:ext>
              </a:extLst>
            </a:blip>
            <a:srcRect l="58535" t="54273" r="28679" b="20793"/>
            <a:stretch/>
          </p:blipFill>
          <p:spPr>
            <a:xfrm>
              <a:off x="197043" y="3608090"/>
              <a:ext cx="304800" cy="293769"/>
            </a:xfrm>
            <a:prstGeom prst="rect">
              <a:avLst/>
            </a:prstGeom>
          </p:spPr>
        </p:pic>
      </p:grpSp>
      <p:grpSp>
        <p:nvGrpSpPr>
          <p:cNvPr id="331" name="Group 330"/>
          <p:cNvGrpSpPr/>
          <p:nvPr/>
        </p:nvGrpSpPr>
        <p:grpSpPr>
          <a:xfrm>
            <a:off x="1672631" y="5192506"/>
            <a:ext cx="735590" cy="608591"/>
            <a:chOff x="914218" y="3812313"/>
            <a:chExt cx="735590" cy="608591"/>
          </a:xfrm>
        </p:grpSpPr>
        <p:pic>
          <p:nvPicPr>
            <p:cNvPr id="315" name="Picture 31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18" y="3812313"/>
              <a:ext cx="735590" cy="608591"/>
            </a:xfrm>
            <a:prstGeom prst="rect">
              <a:avLst/>
            </a:prstGeom>
          </p:spPr>
        </p:pic>
        <p:pic>
          <p:nvPicPr>
            <p:cNvPr id="320" name="Picture 319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7173" b="32911" l="42753" r="56361"/>
                      </a14:imgEffect>
                    </a14:imgLayer>
                  </a14:imgProps>
                </a:ext>
              </a:extLst>
            </a:blip>
            <a:srcRect l="43352" t="7383" r="43862" b="66870"/>
            <a:stretch/>
          </p:blipFill>
          <p:spPr>
            <a:xfrm>
              <a:off x="1002503" y="3992311"/>
              <a:ext cx="334935" cy="333344"/>
            </a:xfrm>
            <a:prstGeom prst="rect">
              <a:avLst/>
            </a:prstGeom>
          </p:spPr>
        </p:pic>
      </p:grpSp>
      <p:sp>
        <p:nvSpPr>
          <p:cNvPr id="240" name="TextBox 239"/>
          <p:cNvSpPr txBox="1"/>
          <p:nvPr/>
        </p:nvSpPr>
        <p:spPr>
          <a:xfrm>
            <a:off x="3259425" y="5877355"/>
            <a:ext cx="2158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WHOS broker</a:t>
            </a:r>
          </a:p>
          <a:p>
            <a:pPr algn="ctr"/>
            <a:r>
              <a:rPr lang="en-US" sz="2000" b="1" dirty="0" smtClean="0"/>
              <a:t>Interoperability enabler</a:t>
            </a:r>
            <a:endParaRPr lang="en-US" sz="2000" b="1" dirty="0"/>
          </a:p>
        </p:txBody>
      </p:sp>
      <p:pic>
        <p:nvPicPr>
          <p:cNvPr id="333" name="Immagine 10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9" y="2542801"/>
            <a:ext cx="564045" cy="564045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 flipH="1" flipV="1">
            <a:off x="5743527" y="1802145"/>
            <a:ext cx="484887" cy="443978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9"/>
          <a:srcRect l="1964" t="7840" r="75513" b="37343"/>
          <a:stretch/>
        </p:blipFill>
        <p:spPr>
          <a:xfrm>
            <a:off x="1650442" y="2717728"/>
            <a:ext cx="690068" cy="83011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0"/>
          <a:srcRect l="2103" t="7665" r="75652" b="37905"/>
          <a:stretch/>
        </p:blipFill>
        <p:spPr>
          <a:xfrm>
            <a:off x="8067721" y="2198025"/>
            <a:ext cx="675844" cy="858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1"/>
          <a:srcRect l="1620" t="7659" r="74675" b="37629"/>
          <a:stretch/>
        </p:blipFill>
        <p:spPr>
          <a:xfrm>
            <a:off x="6406969" y="2561548"/>
            <a:ext cx="727684" cy="87204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29"/>
          <a:srcRect l="1964" t="7840" r="75513" b="37343"/>
          <a:stretch/>
        </p:blipFill>
        <p:spPr>
          <a:xfrm>
            <a:off x="7248676" y="2379103"/>
            <a:ext cx="690068" cy="8720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2"/>
          <a:srcRect l="2242" t="7666" r="75652" b="38045"/>
          <a:stretch/>
        </p:blipFill>
        <p:spPr>
          <a:xfrm>
            <a:off x="140441" y="2189522"/>
            <a:ext cx="782798" cy="95018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3"/>
          <a:srcRect l="2520" t="7806" r="75582" b="37764"/>
          <a:stretch/>
        </p:blipFill>
        <p:spPr>
          <a:xfrm>
            <a:off x="922798" y="2548928"/>
            <a:ext cx="675675" cy="83011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864" y="2355665"/>
            <a:ext cx="346469" cy="31698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92" b="79641" l="58551" r="71429"/>
                    </a14:imgEffect>
                  </a14:imgLayer>
                </a14:imgProps>
              </a:ext>
            </a:extLst>
          </a:blip>
          <a:srcRect l="58535" t="54273" r="28679" b="20793"/>
          <a:stretch/>
        </p:blipFill>
        <p:spPr>
          <a:xfrm>
            <a:off x="1125861" y="2193385"/>
            <a:ext cx="304800" cy="2937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73" b="32911" l="42753" r="56361"/>
                    </a14:imgEffect>
                  </a14:imgLayer>
                </a14:imgProps>
              </a:ext>
            </a:extLst>
          </a:blip>
          <a:srcRect l="43352" t="7383" r="43862" b="66870"/>
          <a:stretch/>
        </p:blipFill>
        <p:spPr>
          <a:xfrm>
            <a:off x="364372" y="1816707"/>
            <a:ext cx="334935" cy="33334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929" y="2206125"/>
            <a:ext cx="346469" cy="31698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692" b="79641" l="58551" r="71429"/>
                    </a14:imgEffect>
                  </a14:imgLayer>
                </a14:imgProps>
              </a:ext>
            </a:extLst>
          </a:blip>
          <a:srcRect l="58535" t="54273" r="28679" b="20793"/>
          <a:stretch/>
        </p:blipFill>
        <p:spPr>
          <a:xfrm>
            <a:off x="7407103" y="2056853"/>
            <a:ext cx="304800" cy="29376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73" b="32911" l="42753" r="56361"/>
                    </a14:imgEffect>
                  </a14:imgLayer>
                </a14:imgProps>
              </a:ext>
            </a:extLst>
          </a:blip>
          <a:srcRect l="43352" t="7383" r="43862" b="66870"/>
          <a:stretch/>
        </p:blipFill>
        <p:spPr>
          <a:xfrm>
            <a:off x="8228121" y="1830077"/>
            <a:ext cx="334935" cy="333344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6471011" y="3600545"/>
            <a:ext cx="504917" cy="687761"/>
            <a:chOff x="1166154" y="4441866"/>
            <a:chExt cx="667245" cy="908873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4" r="13865"/>
            <a:stretch/>
          </p:blipFill>
          <p:spPr>
            <a:xfrm>
              <a:off x="1166154" y="4441866"/>
              <a:ext cx="667245" cy="908873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15"/>
            <a:srcRect l="26806" t="53950" r="56573" b="19749"/>
            <a:stretch/>
          </p:blipFill>
          <p:spPr>
            <a:xfrm>
              <a:off x="1277163" y="4938394"/>
              <a:ext cx="396240" cy="309881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6450578" y="4413028"/>
            <a:ext cx="480659" cy="657889"/>
            <a:chOff x="2093106" y="4156857"/>
            <a:chExt cx="664240" cy="90916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7" r="14253"/>
            <a:stretch/>
          </p:blipFill>
          <p:spPr>
            <a:xfrm>
              <a:off x="2093106" y="4156857"/>
              <a:ext cx="664240" cy="90916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15"/>
            <a:srcRect l="58535" t="54273" r="28679" b="2079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438534" y="5197058"/>
            <a:ext cx="488973" cy="664808"/>
            <a:chOff x="2093106" y="4157052"/>
            <a:chExt cx="668553" cy="908965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6" r="13696"/>
            <a:stretch/>
          </p:blipFill>
          <p:spPr>
            <a:xfrm>
              <a:off x="2093106" y="4157052"/>
              <a:ext cx="668553" cy="90896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15"/>
            <a:srcRect l="43352" t="7383" r="43862" b="6768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4071905" y="4448012"/>
            <a:ext cx="504917" cy="687761"/>
            <a:chOff x="1166154" y="4441866"/>
            <a:chExt cx="667245" cy="908873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4" r="13865"/>
            <a:stretch/>
          </p:blipFill>
          <p:spPr>
            <a:xfrm>
              <a:off x="1166154" y="4441866"/>
              <a:ext cx="667245" cy="908873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15"/>
            <a:srcRect l="26806" t="53950" r="56573" b="19749"/>
            <a:stretch/>
          </p:blipFill>
          <p:spPr>
            <a:xfrm>
              <a:off x="1277163" y="4938394"/>
              <a:ext cx="396240" cy="309881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4071905" y="4448012"/>
            <a:ext cx="480659" cy="657889"/>
            <a:chOff x="2093106" y="4156857"/>
            <a:chExt cx="664240" cy="909160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7" r="14253"/>
            <a:stretch/>
          </p:blipFill>
          <p:spPr>
            <a:xfrm>
              <a:off x="2093106" y="4156857"/>
              <a:ext cx="664240" cy="90916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5"/>
            <a:srcRect l="58535" t="54273" r="28679" b="2079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>
            <a:off x="4071905" y="4448012"/>
            <a:ext cx="488973" cy="664808"/>
            <a:chOff x="2093106" y="4157052"/>
            <a:chExt cx="668553" cy="908965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6" r="13696"/>
            <a:stretch/>
          </p:blipFill>
          <p:spPr>
            <a:xfrm>
              <a:off x="2093106" y="4157052"/>
              <a:ext cx="668553" cy="908965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15"/>
            <a:srcRect l="43352" t="7383" r="43862" b="6768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4071905" y="4448012"/>
            <a:ext cx="504917" cy="687761"/>
            <a:chOff x="1166154" y="4441866"/>
            <a:chExt cx="667245" cy="908873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4" r="13865"/>
            <a:stretch/>
          </p:blipFill>
          <p:spPr>
            <a:xfrm>
              <a:off x="1166154" y="4441866"/>
              <a:ext cx="667245" cy="908873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15"/>
            <a:srcRect l="26806" t="53950" r="56573" b="19749"/>
            <a:stretch/>
          </p:blipFill>
          <p:spPr>
            <a:xfrm>
              <a:off x="1277163" y="4938394"/>
              <a:ext cx="396240" cy="309881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4071905" y="4448012"/>
            <a:ext cx="480659" cy="657889"/>
            <a:chOff x="2093106" y="4156857"/>
            <a:chExt cx="664240" cy="909160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7" r="14253"/>
            <a:stretch/>
          </p:blipFill>
          <p:spPr>
            <a:xfrm>
              <a:off x="2093106" y="4156857"/>
              <a:ext cx="664240" cy="90916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15"/>
            <a:srcRect l="58535" t="54273" r="28679" b="2079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4071905" y="4448012"/>
            <a:ext cx="488973" cy="664808"/>
            <a:chOff x="2093106" y="4157052"/>
            <a:chExt cx="668553" cy="908965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6" r="13696"/>
            <a:stretch/>
          </p:blipFill>
          <p:spPr>
            <a:xfrm>
              <a:off x="2093106" y="4157052"/>
              <a:ext cx="668553" cy="908965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15"/>
            <a:srcRect l="43352" t="7383" r="43862" b="6768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4071905" y="4448012"/>
            <a:ext cx="504917" cy="687761"/>
            <a:chOff x="1166154" y="4441866"/>
            <a:chExt cx="667245" cy="908873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4" r="13865"/>
            <a:stretch/>
          </p:blipFill>
          <p:spPr>
            <a:xfrm>
              <a:off x="1166154" y="4441866"/>
              <a:ext cx="667245" cy="908873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15"/>
            <a:srcRect l="26806" t="53950" r="56573" b="19749"/>
            <a:stretch/>
          </p:blipFill>
          <p:spPr>
            <a:xfrm>
              <a:off x="1277163" y="4938394"/>
              <a:ext cx="396240" cy="309881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4071905" y="4448012"/>
            <a:ext cx="480659" cy="657889"/>
            <a:chOff x="2093106" y="4156857"/>
            <a:chExt cx="664240" cy="909160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7" r="14253"/>
            <a:stretch/>
          </p:blipFill>
          <p:spPr>
            <a:xfrm>
              <a:off x="2093106" y="4156857"/>
              <a:ext cx="664240" cy="90916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15"/>
            <a:srcRect l="58535" t="54273" r="28679" b="2079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4071905" y="4448012"/>
            <a:ext cx="488973" cy="664808"/>
            <a:chOff x="2093106" y="4157052"/>
            <a:chExt cx="668553" cy="908965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6" r="13696"/>
            <a:stretch/>
          </p:blipFill>
          <p:spPr>
            <a:xfrm>
              <a:off x="2093106" y="4157052"/>
              <a:ext cx="668553" cy="908965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15"/>
            <a:srcRect l="43352" t="7383" r="43862" b="67683"/>
            <a:stretch/>
          </p:blipFill>
          <p:spPr>
            <a:xfrm>
              <a:off x="2267553" y="4670910"/>
              <a:ext cx="304800" cy="293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80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25955 0.1189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25052 -0.1335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-669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-0.25643 0.00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16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25017 0.10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7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00"/>
                            </p:stCondLst>
                            <p:childTnLst>
                              <p:par>
                                <p:cTn id="4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25643 0.0034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8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25052 -0.1335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-669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-0.25643 0.0034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25017 0.10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7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800"/>
                            </p:stCondLst>
                            <p:childTnLst>
                              <p:par>
                                <p:cTn id="9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25434 -0.103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6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9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25052 -0.1335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-669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-0.25643 0.0034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162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25017 0.1044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7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900"/>
                            </p:stCondLst>
                            <p:childTnLst>
                              <p:par>
                                <p:cTn id="1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6" y="0"/>
            <a:ext cx="7886700" cy="1325563"/>
          </a:xfrm>
        </p:spPr>
        <p:txBody>
          <a:bodyPr/>
          <a:lstStyle/>
          <a:p>
            <a:r>
              <a:rPr lang="en-US" dirty="0" smtClean="0"/>
              <a:t>WHOS pilots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11" y="1099833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Two WMO </a:t>
            </a:r>
            <a:r>
              <a:rPr lang="en-US" dirty="0"/>
              <a:t>regional </a:t>
            </a:r>
            <a:r>
              <a:rPr lang="en-US" dirty="0" err="1"/>
              <a:t>programmes</a:t>
            </a:r>
            <a:r>
              <a:rPr lang="en-US" dirty="0"/>
              <a:t> have been targeted to benefit from WHOS, operating as successful applications for others to follow: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3624597"/>
            <a:ext cx="3689285" cy="2763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89" y="3070843"/>
            <a:ext cx="3886200" cy="2430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492" y="2751390"/>
            <a:ext cx="31341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WHOS-Plata</a:t>
            </a:r>
          </a:p>
          <a:p>
            <a:r>
              <a:rPr lang="en-US" sz="2800" dirty="0" smtClean="0"/>
              <a:t>(La Plata </a:t>
            </a:r>
            <a:r>
              <a:rPr lang="en-US" sz="2800" dirty="0"/>
              <a:t>river </a:t>
            </a:r>
            <a:r>
              <a:rPr lang="en-US" sz="2800" dirty="0" smtClean="0"/>
              <a:t>basin)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700589" y="5594171"/>
            <a:ext cx="2122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WHOS-Arctic</a:t>
            </a:r>
          </a:p>
          <a:p>
            <a:r>
              <a:rPr lang="en-US" sz="2800" dirty="0" smtClean="0"/>
              <a:t>(Arctic rivers)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20834" r="8588" b="29512"/>
          <a:stretch/>
        </p:blipFill>
        <p:spPr>
          <a:xfrm>
            <a:off x="7110379" y="27781"/>
            <a:ext cx="1879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ounded Rectangle 260"/>
          <p:cNvSpPr/>
          <p:nvPr/>
        </p:nvSpPr>
        <p:spPr>
          <a:xfrm>
            <a:off x="2894996" y="157531"/>
            <a:ext cx="3170304" cy="1604199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ounded Rectangle 259"/>
          <p:cNvSpPr/>
          <p:nvPr/>
        </p:nvSpPr>
        <p:spPr>
          <a:xfrm>
            <a:off x="6168149" y="1221944"/>
            <a:ext cx="2851165" cy="5389126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8" name="Rounded Rectangle 257"/>
          <p:cNvSpPr/>
          <p:nvPr/>
        </p:nvSpPr>
        <p:spPr>
          <a:xfrm>
            <a:off x="3288330" y="2281704"/>
            <a:ext cx="2114647" cy="4329365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ounded Rectangle 255"/>
          <p:cNvSpPr/>
          <p:nvPr/>
        </p:nvSpPr>
        <p:spPr>
          <a:xfrm>
            <a:off x="59894" y="1243481"/>
            <a:ext cx="2489794" cy="5367588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20834" r="8588" b="29512"/>
          <a:stretch/>
        </p:blipFill>
        <p:spPr>
          <a:xfrm>
            <a:off x="4064000" y="749300"/>
            <a:ext cx="1879600" cy="63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788" y="-1136"/>
            <a:ext cx="7731519" cy="89221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WHOS-Arctic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6366810" y="5595406"/>
            <a:ext cx="2598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Data providers, e.g. National Hydrological Services (NHS)</a:t>
            </a:r>
            <a:endParaRPr lang="en-US" sz="2000" b="1" dirty="0"/>
          </a:p>
        </p:txBody>
      </p:sp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3"/>
          <a:srcRect l="2450" t="7726" r="75513" b="38045"/>
          <a:stretch/>
        </p:blipFill>
        <p:spPr>
          <a:xfrm>
            <a:off x="3433257" y="850398"/>
            <a:ext cx="676708" cy="823082"/>
          </a:xfrm>
          <a:prstGeom prst="rect">
            <a:avLst/>
          </a:prstGeom>
        </p:spPr>
      </p:pic>
      <p:sp>
        <p:nvSpPr>
          <p:cNvPr id="238" name="TextBox 237"/>
          <p:cNvSpPr txBox="1"/>
          <p:nvPr/>
        </p:nvSpPr>
        <p:spPr>
          <a:xfrm>
            <a:off x="200782" y="5595406"/>
            <a:ext cx="229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Hydrology modelers, decision makers, scientists</a:t>
            </a:r>
            <a:endParaRPr lang="en-US" sz="2000" b="1" dirty="0"/>
          </a:p>
        </p:txBody>
      </p:sp>
      <p:pic>
        <p:nvPicPr>
          <p:cNvPr id="239" name="Picture 238"/>
          <p:cNvPicPr>
            <a:picLocks noChangeAspect="1"/>
          </p:cNvPicPr>
          <p:nvPr/>
        </p:nvPicPr>
        <p:blipFill rotWithShape="1">
          <a:blip r:embed="rId4"/>
          <a:srcRect l="2414" t="7758" r="75549" b="37531"/>
          <a:stretch/>
        </p:blipFill>
        <p:spPr>
          <a:xfrm>
            <a:off x="4356900" y="2926232"/>
            <a:ext cx="774318" cy="950188"/>
          </a:xfrm>
          <a:prstGeom prst="rect">
            <a:avLst/>
          </a:prstGeom>
        </p:spPr>
      </p:pic>
      <p:sp>
        <p:nvSpPr>
          <p:cNvPr id="242" name="TextBox 241"/>
          <p:cNvSpPr txBox="1"/>
          <p:nvPr/>
        </p:nvSpPr>
        <p:spPr>
          <a:xfrm>
            <a:off x="3316366" y="137420"/>
            <a:ext cx="263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WMO commission for Hydrology</a:t>
            </a:r>
            <a:endParaRPr lang="en-US" sz="2000" b="1" dirty="0"/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5"/>
          <a:srcRect l="2241" t="7947" r="75652" b="37764"/>
          <a:stretch/>
        </p:blipFill>
        <p:spPr>
          <a:xfrm>
            <a:off x="3483582" y="2931882"/>
            <a:ext cx="778143" cy="944538"/>
          </a:xfrm>
          <a:prstGeom prst="rect">
            <a:avLst/>
          </a:prstGeom>
        </p:spPr>
      </p:pic>
      <p:cxnSp>
        <p:nvCxnSpPr>
          <p:cNvPr id="248" name="Straight Connector 247"/>
          <p:cNvCxnSpPr/>
          <p:nvPr/>
        </p:nvCxnSpPr>
        <p:spPr>
          <a:xfrm flipV="1">
            <a:off x="2434751" y="1049741"/>
            <a:ext cx="424308" cy="334559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V="1">
            <a:off x="4506934" y="1761730"/>
            <a:ext cx="0" cy="473811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 flipV="1">
            <a:off x="2598770" y="2883269"/>
            <a:ext cx="701332" cy="529239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 flipH="1">
            <a:off x="5387759" y="2810601"/>
            <a:ext cx="731308" cy="321622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Group 275"/>
          <p:cNvGrpSpPr/>
          <p:nvPr/>
        </p:nvGrpSpPr>
        <p:grpSpPr>
          <a:xfrm>
            <a:off x="3436555" y="3940750"/>
            <a:ext cx="1856915" cy="1827323"/>
            <a:chOff x="-4495800" y="-304800"/>
            <a:chExt cx="4781550" cy="4705350"/>
          </a:xfrm>
        </p:grpSpPr>
        <p:pic>
          <p:nvPicPr>
            <p:cNvPr id="275" name="Picture 274"/>
            <p:cNvPicPr>
              <a:picLocks noChangeAspect="1"/>
            </p:cNvPicPr>
            <p:nvPr/>
          </p:nvPicPr>
          <p:blipFill rotWithShape="1">
            <a:blip r:embed="rId6"/>
            <a:srcRect l="365" t="8650" r="73462" b="39241"/>
            <a:stretch/>
          </p:blipFill>
          <p:spPr>
            <a:xfrm>
              <a:off x="-4495800" y="-304800"/>
              <a:ext cx="4781550" cy="4705350"/>
            </a:xfrm>
            <a:prstGeom prst="rect">
              <a:avLst/>
            </a:prstGeom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 rotWithShape="1">
            <a:blip r:embed="rId7"/>
            <a:srcRect l="28103" t="7383" r="28102" b="4431"/>
            <a:stretch/>
          </p:blipFill>
          <p:spPr>
            <a:xfrm>
              <a:off x="-3520263" y="37417"/>
              <a:ext cx="2688244" cy="2675444"/>
            </a:xfrm>
            <a:prstGeom prst="rect">
              <a:avLst/>
            </a:prstGeom>
          </p:spPr>
        </p:pic>
      </p:grpSp>
      <p:sp>
        <p:nvSpPr>
          <p:cNvPr id="294" name="Rectangle 293"/>
          <p:cNvSpPr/>
          <p:nvPr/>
        </p:nvSpPr>
        <p:spPr>
          <a:xfrm>
            <a:off x="1365542" y="3765112"/>
            <a:ext cx="82541" cy="529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5" name="Picture 304"/>
          <p:cNvPicPr>
            <a:picLocks noChangeAspect="1"/>
          </p:cNvPicPr>
          <p:nvPr/>
        </p:nvPicPr>
        <p:blipFill rotWithShape="1">
          <a:blip r:embed="rId8"/>
          <a:srcRect l="186" t="7524" r="81382" b="54702"/>
          <a:stretch/>
        </p:blipFill>
        <p:spPr>
          <a:xfrm>
            <a:off x="7977976" y="2686941"/>
            <a:ext cx="583190" cy="590731"/>
          </a:xfrm>
          <a:prstGeom prst="rect">
            <a:avLst/>
          </a:prstGeom>
        </p:spPr>
      </p:pic>
      <p:sp>
        <p:nvSpPr>
          <p:cNvPr id="240" name="TextBox 239"/>
          <p:cNvSpPr txBox="1"/>
          <p:nvPr/>
        </p:nvSpPr>
        <p:spPr>
          <a:xfrm>
            <a:off x="3259425" y="5688673"/>
            <a:ext cx="2158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WHOS broker</a:t>
            </a:r>
          </a:p>
          <a:p>
            <a:pPr algn="ctr"/>
            <a:r>
              <a:rPr lang="en-US" sz="2000" b="1" dirty="0" smtClean="0"/>
              <a:t>Interoperability enabler</a:t>
            </a:r>
            <a:endParaRPr lang="en-US" sz="2000" b="1" dirty="0"/>
          </a:p>
        </p:txBody>
      </p:sp>
      <p:pic>
        <p:nvPicPr>
          <p:cNvPr id="333" name="Immagine 10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9" y="2354119"/>
            <a:ext cx="564045" cy="564045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 flipH="1" flipV="1">
            <a:off x="6101237" y="931277"/>
            <a:ext cx="376284" cy="312204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0"/>
          <a:srcRect l="1964" t="7840" r="75513" b="37343"/>
          <a:stretch/>
        </p:blipFill>
        <p:spPr>
          <a:xfrm>
            <a:off x="1676972" y="1845299"/>
            <a:ext cx="690068" cy="83011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/>
          <a:srcRect l="2103" t="7665" r="75652" b="37905"/>
          <a:stretch/>
        </p:blipFill>
        <p:spPr>
          <a:xfrm>
            <a:off x="8027562" y="1275032"/>
            <a:ext cx="675844" cy="858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/>
          <a:srcRect l="1620" t="7659" r="74675" b="37629"/>
          <a:stretch/>
        </p:blipFill>
        <p:spPr>
          <a:xfrm>
            <a:off x="6366810" y="1667583"/>
            <a:ext cx="727684" cy="87204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0"/>
          <a:srcRect l="1964" t="7840" r="75513" b="37343"/>
          <a:stretch/>
        </p:blipFill>
        <p:spPr>
          <a:xfrm>
            <a:off x="7208517" y="1485138"/>
            <a:ext cx="690068" cy="8720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/>
          <a:srcRect l="2242" t="7666" r="75652" b="38045"/>
          <a:stretch/>
        </p:blipFill>
        <p:spPr>
          <a:xfrm>
            <a:off x="166971" y="1389663"/>
            <a:ext cx="782798" cy="95018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4"/>
          <a:srcRect l="2520" t="7806" r="75582" b="37764"/>
          <a:stretch/>
        </p:blipFill>
        <p:spPr>
          <a:xfrm>
            <a:off x="949328" y="1676499"/>
            <a:ext cx="675675" cy="830114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669044" y="3172595"/>
            <a:ext cx="210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Jupyter</a:t>
            </a:r>
            <a:r>
              <a:rPr lang="en-US" sz="1600" b="1" dirty="0" smtClean="0"/>
              <a:t> notebooks</a:t>
            </a:r>
            <a:endParaRPr lang="en-US" sz="16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669044" y="3734725"/>
            <a:ext cx="2104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CUAHSI Hydro</a:t>
            </a:r>
          </a:p>
          <a:p>
            <a:r>
              <a:rPr lang="en-US" sz="1600" b="1" dirty="0" smtClean="0"/>
              <a:t>Desktop</a:t>
            </a:r>
            <a:endParaRPr lang="en-US" sz="16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669044" y="4454163"/>
            <a:ext cx="210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 </a:t>
            </a:r>
            <a:r>
              <a:rPr lang="en-US" sz="1600" b="1" dirty="0" err="1" smtClean="0"/>
              <a:t>WaterML</a:t>
            </a:r>
            <a:r>
              <a:rPr lang="en-US" sz="1600" b="1" dirty="0" smtClean="0"/>
              <a:t> package</a:t>
            </a:r>
            <a:endParaRPr lang="en-US" sz="16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7" y="3619492"/>
            <a:ext cx="841724" cy="759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731" y="4394066"/>
            <a:ext cx="587087" cy="455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5" y="3054233"/>
            <a:ext cx="598865" cy="6941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55" y="2703412"/>
            <a:ext cx="697228" cy="350821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669044" y="2716739"/>
            <a:ext cx="210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52North Helgoland</a:t>
            </a:r>
            <a:endParaRPr lang="en-US" sz="1600" b="1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39" y="3807266"/>
            <a:ext cx="621519" cy="62151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39" y="5044857"/>
            <a:ext cx="621519" cy="62151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70" y="5088136"/>
            <a:ext cx="621519" cy="62151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39" y="4412834"/>
            <a:ext cx="621519" cy="62151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69" y="4462426"/>
            <a:ext cx="621519" cy="62151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39" y="3196556"/>
            <a:ext cx="621519" cy="62151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39" y="2579512"/>
            <a:ext cx="621519" cy="621519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727165" y="3238984"/>
            <a:ext cx="114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Water level /</a:t>
            </a:r>
          </a:p>
          <a:p>
            <a:r>
              <a:rPr lang="en-US" sz="1400" b="1" dirty="0" smtClean="0"/>
              <a:t>Discharge</a:t>
            </a:r>
            <a:endParaRPr lang="en-US" sz="14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703818" y="5024784"/>
            <a:ext cx="1657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&amp; more …</a:t>
            </a:r>
            <a:endParaRPr lang="en-US" sz="16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6847214" y="2734284"/>
            <a:ext cx="114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U.S.A.</a:t>
            </a:r>
            <a:endParaRPr lang="en-US" sz="14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6860481" y="3332728"/>
            <a:ext cx="114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Russia</a:t>
            </a:r>
            <a:endParaRPr lang="en-US" sz="14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6820151" y="3953090"/>
            <a:ext cx="114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Canada</a:t>
            </a:r>
            <a:endParaRPr lang="en-US" sz="14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8283689" y="5245006"/>
            <a:ext cx="114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Finland</a:t>
            </a:r>
            <a:endParaRPr lang="en-US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6860481" y="4537062"/>
            <a:ext cx="114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Iceland</a:t>
            </a:r>
            <a:endParaRPr lang="en-US" sz="14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6813168" y="5221046"/>
            <a:ext cx="114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Denmark</a:t>
            </a:r>
            <a:endParaRPr lang="en-US" sz="14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8222153" y="4588780"/>
            <a:ext cx="114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Norway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8925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ounded Rectangle 260"/>
          <p:cNvSpPr/>
          <p:nvPr/>
        </p:nvSpPr>
        <p:spPr>
          <a:xfrm>
            <a:off x="2894996" y="157531"/>
            <a:ext cx="3170304" cy="1604199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ounded Rectangle 259"/>
          <p:cNvSpPr/>
          <p:nvPr/>
        </p:nvSpPr>
        <p:spPr>
          <a:xfrm>
            <a:off x="6168149" y="1221944"/>
            <a:ext cx="2851165" cy="5389126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8" name="Rounded Rectangle 257"/>
          <p:cNvSpPr/>
          <p:nvPr/>
        </p:nvSpPr>
        <p:spPr>
          <a:xfrm>
            <a:off x="3288330" y="2281704"/>
            <a:ext cx="2114647" cy="4329365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ounded Rectangle 255"/>
          <p:cNvSpPr/>
          <p:nvPr/>
        </p:nvSpPr>
        <p:spPr>
          <a:xfrm>
            <a:off x="59894" y="1243481"/>
            <a:ext cx="2489794" cy="5367588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20834" r="8588" b="29512"/>
          <a:stretch/>
        </p:blipFill>
        <p:spPr>
          <a:xfrm>
            <a:off x="4064000" y="749300"/>
            <a:ext cx="1879600" cy="63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4" y="-1198"/>
            <a:ext cx="7731519" cy="89221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WHOS-Plata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96" y="2650771"/>
            <a:ext cx="609960" cy="640767"/>
          </a:xfrm>
          <a:prstGeom prst="rect">
            <a:avLst/>
          </a:prstGeom>
        </p:spPr>
      </p:pic>
      <p:sp>
        <p:nvSpPr>
          <p:cNvPr id="227" name="TextBox 226"/>
          <p:cNvSpPr txBox="1"/>
          <p:nvPr/>
        </p:nvSpPr>
        <p:spPr>
          <a:xfrm>
            <a:off x="6366810" y="5646206"/>
            <a:ext cx="2598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Data providers, e.g. National Hydrological Services (NHS)</a:t>
            </a:r>
            <a:endParaRPr lang="en-US" sz="2000" b="1" dirty="0"/>
          </a:p>
        </p:txBody>
      </p:sp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4"/>
          <a:srcRect l="2450" t="7726" r="75513" b="38045"/>
          <a:stretch/>
        </p:blipFill>
        <p:spPr>
          <a:xfrm>
            <a:off x="3433257" y="850398"/>
            <a:ext cx="676708" cy="823082"/>
          </a:xfrm>
          <a:prstGeom prst="rect">
            <a:avLst/>
          </a:prstGeom>
        </p:spPr>
      </p:pic>
      <p:sp>
        <p:nvSpPr>
          <p:cNvPr id="238" name="TextBox 237"/>
          <p:cNvSpPr txBox="1"/>
          <p:nvPr/>
        </p:nvSpPr>
        <p:spPr>
          <a:xfrm>
            <a:off x="200782" y="5595406"/>
            <a:ext cx="229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Hydrology modelers, decision makers, scientists</a:t>
            </a:r>
            <a:endParaRPr lang="en-US" sz="2000" b="1" dirty="0"/>
          </a:p>
        </p:txBody>
      </p:sp>
      <p:pic>
        <p:nvPicPr>
          <p:cNvPr id="239" name="Picture 238"/>
          <p:cNvPicPr>
            <a:picLocks noChangeAspect="1"/>
          </p:cNvPicPr>
          <p:nvPr/>
        </p:nvPicPr>
        <p:blipFill rotWithShape="1">
          <a:blip r:embed="rId5"/>
          <a:srcRect l="2414" t="7758" r="75549" b="37531"/>
          <a:stretch/>
        </p:blipFill>
        <p:spPr>
          <a:xfrm>
            <a:off x="4356900" y="2926232"/>
            <a:ext cx="774318" cy="950188"/>
          </a:xfrm>
          <a:prstGeom prst="rect">
            <a:avLst/>
          </a:prstGeom>
        </p:spPr>
      </p:pic>
      <p:sp>
        <p:nvSpPr>
          <p:cNvPr id="242" name="TextBox 241"/>
          <p:cNvSpPr txBox="1"/>
          <p:nvPr/>
        </p:nvSpPr>
        <p:spPr>
          <a:xfrm>
            <a:off x="3316366" y="137420"/>
            <a:ext cx="2632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WMO commission for Hydrology</a:t>
            </a:r>
            <a:endParaRPr lang="en-US" sz="2000" b="1" dirty="0"/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6"/>
          <a:srcRect l="2241" t="7947" r="75652" b="37764"/>
          <a:stretch/>
        </p:blipFill>
        <p:spPr>
          <a:xfrm>
            <a:off x="3483582" y="2931882"/>
            <a:ext cx="778143" cy="944538"/>
          </a:xfrm>
          <a:prstGeom prst="rect">
            <a:avLst/>
          </a:prstGeom>
        </p:spPr>
      </p:pic>
      <p:cxnSp>
        <p:nvCxnSpPr>
          <p:cNvPr id="248" name="Straight Connector 247"/>
          <p:cNvCxnSpPr/>
          <p:nvPr/>
        </p:nvCxnSpPr>
        <p:spPr>
          <a:xfrm flipV="1">
            <a:off x="2434751" y="1049741"/>
            <a:ext cx="424308" cy="334559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V="1">
            <a:off x="4506934" y="1761730"/>
            <a:ext cx="0" cy="473811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 flipV="1">
            <a:off x="2598770" y="2883269"/>
            <a:ext cx="701332" cy="529239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 flipH="1">
            <a:off x="5387759" y="2810601"/>
            <a:ext cx="731308" cy="321622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Group 275"/>
          <p:cNvGrpSpPr/>
          <p:nvPr/>
        </p:nvGrpSpPr>
        <p:grpSpPr>
          <a:xfrm>
            <a:off x="3436555" y="3940750"/>
            <a:ext cx="1856915" cy="1827323"/>
            <a:chOff x="-4495800" y="-304800"/>
            <a:chExt cx="4781550" cy="4705350"/>
          </a:xfrm>
        </p:grpSpPr>
        <p:pic>
          <p:nvPicPr>
            <p:cNvPr id="275" name="Picture 274"/>
            <p:cNvPicPr>
              <a:picLocks noChangeAspect="1"/>
            </p:cNvPicPr>
            <p:nvPr/>
          </p:nvPicPr>
          <p:blipFill rotWithShape="1">
            <a:blip r:embed="rId7"/>
            <a:srcRect l="365" t="8650" r="73462" b="39241"/>
            <a:stretch/>
          </p:blipFill>
          <p:spPr>
            <a:xfrm>
              <a:off x="-4495800" y="-304800"/>
              <a:ext cx="4781550" cy="4705350"/>
            </a:xfrm>
            <a:prstGeom prst="rect">
              <a:avLst/>
            </a:prstGeom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 rotWithShape="1">
            <a:blip r:embed="rId8"/>
            <a:srcRect l="28103" t="7383" r="28102" b="4431"/>
            <a:stretch/>
          </p:blipFill>
          <p:spPr>
            <a:xfrm>
              <a:off x="-3520263" y="37417"/>
              <a:ext cx="2688244" cy="2675444"/>
            </a:xfrm>
            <a:prstGeom prst="rect">
              <a:avLst/>
            </a:prstGeom>
          </p:spPr>
        </p:pic>
      </p:grpSp>
      <p:sp>
        <p:nvSpPr>
          <p:cNvPr id="294" name="Rectangle 293"/>
          <p:cNvSpPr/>
          <p:nvPr/>
        </p:nvSpPr>
        <p:spPr>
          <a:xfrm>
            <a:off x="1365542" y="3765112"/>
            <a:ext cx="82541" cy="529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3" name="Picture 302"/>
          <p:cNvPicPr>
            <a:picLocks noChangeAspect="1"/>
          </p:cNvPicPr>
          <p:nvPr/>
        </p:nvPicPr>
        <p:blipFill rotWithShape="1">
          <a:blip r:embed="rId9"/>
          <a:srcRect l="27" t="7846" r="81541" b="54541"/>
          <a:stretch/>
        </p:blipFill>
        <p:spPr>
          <a:xfrm>
            <a:off x="8102451" y="2319110"/>
            <a:ext cx="649000" cy="654595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 rotWithShape="1">
          <a:blip r:embed="rId10"/>
          <a:srcRect l="3284" t="7364" r="84242" b="54219"/>
          <a:stretch/>
        </p:blipFill>
        <p:spPr>
          <a:xfrm>
            <a:off x="8554375" y="2980212"/>
            <a:ext cx="390607" cy="594618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 rotWithShape="1">
          <a:blip r:embed="rId11"/>
          <a:srcRect l="186" t="7524" r="81382" b="54702"/>
          <a:stretch/>
        </p:blipFill>
        <p:spPr>
          <a:xfrm>
            <a:off x="7863609" y="3002492"/>
            <a:ext cx="583190" cy="590731"/>
          </a:xfrm>
          <a:prstGeom prst="rect">
            <a:avLst/>
          </a:prstGeom>
        </p:spPr>
      </p:pic>
      <p:sp>
        <p:nvSpPr>
          <p:cNvPr id="240" name="TextBox 239"/>
          <p:cNvSpPr txBox="1"/>
          <p:nvPr/>
        </p:nvSpPr>
        <p:spPr>
          <a:xfrm>
            <a:off x="3259425" y="5688673"/>
            <a:ext cx="2158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WHOS broker</a:t>
            </a:r>
          </a:p>
          <a:p>
            <a:pPr algn="ctr"/>
            <a:r>
              <a:rPr lang="en-US" sz="2000" b="1" dirty="0" smtClean="0"/>
              <a:t>Interoperability enabler</a:t>
            </a:r>
            <a:endParaRPr lang="en-US" sz="2000" b="1" dirty="0"/>
          </a:p>
        </p:txBody>
      </p:sp>
      <p:pic>
        <p:nvPicPr>
          <p:cNvPr id="333" name="Immagine 10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9" y="2354119"/>
            <a:ext cx="564045" cy="564045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 flipH="1" flipV="1">
            <a:off x="6101237" y="931277"/>
            <a:ext cx="376284" cy="312204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3"/>
          <a:srcRect l="1964" t="7840" r="75513" b="37343"/>
          <a:stretch/>
        </p:blipFill>
        <p:spPr>
          <a:xfrm>
            <a:off x="1676972" y="1845299"/>
            <a:ext cx="690068" cy="83011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4"/>
          <a:srcRect l="2103" t="7665" r="75652" b="37905"/>
          <a:stretch/>
        </p:blipFill>
        <p:spPr>
          <a:xfrm>
            <a:off x="8027562" y="1275032"/>
            <a:ext cx="675844" cy="858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5"/>
          <a:srcRect l="1620" t="7659" r="74675" b="37629"/>
          <a:stretch/>
        </p:blipFill>
        <p:spPr>
          <a:xfrm>
            <a:off x="6366810" y="1667583"/>
            <a:ext cx="727684" cy="87204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3"/>
          <a:srcRect l="1964" t="7840" r="75513" b="37343"/>
          <a:stretch/>
        </p:blipFill>
        <p:spPr>
          <a:xfrm>
            <a:off x="7208517" y="1485138"/>
            <a:ext cx="690068" cy="8720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6"/>
          <a:srcRect l="2242" t="7666" r="75652" b="38045"/>
          <a:stretch/>
        </p:blipFill>
        <p:spPr>
          <a:xfrm>
            <a:off x="166971" y="1389663"/>
            <a:ext cx="782798" cy="95018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7"/>
          <a:srcRect l="2520" t="7806" r="75582" b="37764"/>
          <a:stretch/>
        </p:blipFill>
        <p:spPr>
          <a:xfrm>
            <a:off x="949328" y="1676499"/>
            <a:ext cx="675675" cy="83011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6836048" y="2634457"/>
            <a:ext cx="1140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Argentina hydro /</a:t>
            </a:r>
          </a:p>
          <a:p>
            <a:r>
              <a:rPr lang="en-US" sz="1400" b="1" dirty="0" err="1" smtClean="0"/>
              <a:t>meteo</a:t>
            </a:r>
            <a:r>
              <a:rPr lang="en-US" sz="1400" b="1" dirty="0" smtClean="0"/>
              <a:t> data</a:t>
            </a:r>
            <a:endParaRPr lang="en-US" sz="1400" b="1" dirty="0"/>
          </a:p>
        </p:txBody>
      </p:sp>
      <p:sp>
        <p:nvSpPr>
          <p:cNvPr id="118" name="TextBox 117"/>
          <p:cNvSpPr txBox="1"/>
          <p:nvPr/>
        </p:nvSpPr>
        <p:spPr>
          <a:xfrm>
            <a:off x="6836048" y="3303970"/>
            <a:ext cx="130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Bolivia </a:t>
            </a:r>
          </a:p>
          <a:p>
            <a:r>
              <a:rPr lang="en-US" sz="1400" b="1" dirty="0" err="1" smtClean="0"/>
              <a:t>meteo</a:t>
            </a:r>
            <a:r>
              <a:rPr lang="en-US" sz="1400" b="1" dirty="0" smtClean="0"/>
              <a:t> data</a:t>
            </a:r>
            <a:endParaRPr lang="en-US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96" y="3267672"/>
            <a:ext cx="648835" cy="648835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96" y="3864163"/>
            <a:ext cx="609960" cy="640767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96" y="4445833"/>
            <a:ext cx="609960" cy="64076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96" y="5061765"/>
            <a:ext cx="609960" cy="640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601" y="4905512"/>
            <a:ext cx="649414" cy="652313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669044" y="3172595"/>
            <a:ext cx="210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Jupyter</a:t>
            </a:r>
            <a:r>
              <a:rPr lang="en-US" sz="1600" b="1" dirty="0" smtClean="0"/>
              <a:t> notebooks</a:t>
            </a:r>
            <a:endParaRPr lang="en-US" sz="16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669044" y="3734725"/>
            <a:ext cx="2104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CUAHSI Hydro</a:t>
            </a:r>
          </a:p>
          <a:p>
            <a:r>
              <a:rPr lang="en-US" sz="1600" b="1" dirty="0" smtClean="0"/>
              <a:t>Desktop</a:t>
            </a:r>
            <a:endParaRPr lang="en-US" sz="16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669044" y="4454163"/>
            <a:ext cx="210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 </a:t>
            </a:r>
            <a:r>
              <a:rPr lang="en-US" sz="1600" b="1" dirty="0" err="1" smtClean="0"/>
              <a:t>WaterML</a:t>
            </a:r>
            <a:r>
              <a:rPr lang="en-US" sz="1600" b="1" dirty="0" smtClean="0"/>
              <a:t> package</a:t>
            </a:r>
            <a:endParaRPr lang="en-US" sz="16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7" y="3619492"/>
            <a:ext cx="841724" cy="759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731" y="4394066"/>
            <a:ext cx="587087" cy="455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5" y="3054233"/>
            <a:ext cx="598865" cy="6941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955" y="2703412"/>
            <a:ext cx="697228" cy="350821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669044" y="2716739"/>
            <a:ext cx="210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52North Helgoland</a:t>
            </a:r>
            <a:endParaRPr lang="en-US" sz="1600" b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6836048" y="3841298"/>
            <a:ext cx="1055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Brazil hydro /</a:t>
            </a:r>
          </a:p>
          <a:p>
            <a:r>
              <a:rPr lang="en-US" sz="1400" b="1" dirty="0" err="1" smtClean="0"/>
              <a:t>meteo</a:t>
            </a:r>
            <a:r>
              <a:rPr lang="en-US" sz="1400" b="1" dirty="0" smtClean="0"/>
              <a:t> data</a:t>
            </a:r>
            <a:endParaRPr lang="en-US" sz="1400" b="1" dirty="0"/>
          </a:p>
        </p:txBody>
      </p:sp>
      <p:sp>
        <p:nvSpPr>
          <p:cNvPr id="136" name="TextBox 135"/>
          <p:cNvSpPr txBox="1"/>
          <p:nvPr/>
        </p:nvSpPr>
        <p:spPr>
          <a:xfrm>
            <a:off x="6836048" y="4542953"/>
            <a:ext cx="1285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Paraguay </a:t>
            </a:r>
            <a:r>
              <a:rPr lang="en-US" sz="1400" b="1" dirty="0" err="1" smtClean="0"/>
              <a:t>meteo</a:t>
            </a:r>
            <a:r>
              <a:rPr lang="en-US" sz="1400" b="1" dirty="0" smtClean="0"/>
              <a:t> data</a:t>
            </a:r>
            <a:endParaRPr lang="en-US" sz="1400" b="1" dirty="0"/>
          </a:p>
        </p:txBody>
      </p:sp>
      <p:sp>
        <p:nvSpPr>
          <p:cNvPr id="137" name="TextBox 136"/>
          <p:cNvSpPr txBox="1"/>
          <p:nvPr/>
        </p:nvSpPr>
        <p:spPr>
          <a:xfrm>
            <a:off x="6836048" y="5008369"/>
            <a:ext cx="1065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Uruguay hydro /</a:t>
            </a:r>
          </a:p>
          <a:p>
            <a:r>
              <a:rPr lang="en-US" sz="1400" b="1" dirty="0" err="1" smtClean="0"/>
              <a:t>meteo</a:t>
            </a:r>
            <a:r>
              <a:rPr lang="en-US" sz="1400" b="1" dirty="0" smtClean="0"/>
              <a:t> data</a:t>
            </a:r>
            <a:endParaRPr lang="en-US" sz="14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7"/>
          <a:srcRect l="420" t="7622" r="82111" b="53419"/>
          <a:stretch/>
        </p:blipFill>
        <p:spPr>
          <a:xfrm>
            <a:off x="8110330" y="3702436"/>
            <a:ext cx="599693" cy="6610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80" b="46730" l="0" r="18561"/>
                    </a14:imgEffect>
                  </a14:imgLayer>
                </a14:imgProps>
              </a:ext>
            </a:extLst>
          </a:blip>
          <a:srcRect l="-66" t="7698" r="81118" b="53749"/>
          <a:stretch/>
        </p:blipFill>
        <p:spPr>
          <a:xfrm>
            <a:off x="8116532" y="4663963"/>
            <a:ext cx="617357" cy="620865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7924918" y="4296079"/>
            <a:ext cx="1009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Radar data</a:t>
            </a:r>
            <a:endParaRPr lang="en-US" sz="1400" b="1" dirty="0"/>
          </a:p>
        </p:txBody>
      </p:sp>
      <p:sp>
        <p:nvSpPr>
          <p:cNvPr id="142" name="TextBox 141"/>
          <p:cNvSpPr txBox="1"/>
          <p:nvPr/>
        </p:nvSpPr>
        <p:spPr>
          <a:xfrm>
            <a:off x="7821157" y="5262247"/>
            <a:ext cx="115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COSMO data</a:t>
            </a:r>
            <a:endParaRPr lang="en-US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708110" y="4875354"/>
            <a:ext cx="1815047" cy="77085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669044" y="4857359"/>
            <a:ext cx="210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HRC PROHMSAT forecasting and early warning system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9202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2" y="34084"/>
            <a:ext cx="7886700" cy="1325563"/>
          </a:xfrm>
        </p:spPr>
        <p:txBody>
          <a:bodyPr/>
          <a:lstStyle/>
          <a:p>
            <a:r>
              <a:rPr lang="en-US" dirty="0" smtClean="0"/>
              <a:t>CUAHSI </a:t>
            </a:r>
            <a:r>
              <a:rPr lang="en-US" dirty="0" err="1" smtClean="0"/>
              <a:t>HydroDesktop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952499"/>
            <a:ext cx="681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4"/>
              </a:rPr>
              <a:t>HydroDesktop</a:t>
            </a:r>
            <a:r>
              <a:rPr lang="en-US" dirty="0"/>
              <a:t> is </a:t>
            </a:r>
            <a:r>
              <a:rPr lang="en-US" dirty="0" smtClean="0"/>
              <a:t>a GIS </a:t>
            </a:r>
            <a:r>
              <a:rPr lang="en-US" dirty="0"/>
              <a:t>enabled desktop application that </a:t>
            </a:r>
            <a:r>
              <a:rPr lang="en-US" dirty="0" smtClean="0"/>
              <a:t>search, </a:t>
            </a:r>
            <a:r>
              <a:rPr lang="en-US" dirty="0"/>
              <a:t>download, visualize, and analyze hydrologic and climate </a:t>
            </a:r>
            <a:r>
              <a:rPr lang="en-US" dirty="0" smtClean="0"/>
              <a:t>data from a central service implementing </a:t>
            </a:r>
            <a:r>
              <a:rPr lang="en-US" dirty="0" err="1" smtClean="0"/>
              <a:t>WaterML</a:t>
            </a:r>
            <a:r>
              <a:rPr lang="en-US" dirty="0" smtClean="0"/>
              <a:t> based </a:t>
            </a:r>
            <a:r>
              <a:rPr lang="en-US" dirty="0" err="1" smtClean="0"/>
              <a:t>WaterOneFlow</a:t>
            </a:r>
            <a:r>
              <a:rPr lang="en-US" dirty="0" smtClean="0"/>
              <a:t> protocol, such as the one provided by WHOS-broker.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897" y="877771"/>
            <a:ext cx="731160" cy="731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6542" y="1023074"/>
            <a:ext cx="79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PLAY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07" y="43844"/>
            <a:ext cx="894228" cy="807356"/>
          </a:xfrm>
          <a:prstGeom prst="rect">
            <a:avLst/>
          </a:prstGeom>
        </p:spPr>
      </p:pic>
      <p:pic>
        <p:nvPicPr>
          <p:cNvPr id="9" name="hydrodesktop-hq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2347280"/>
            <a:ext cx="9144001" cy="4520464"/>
          </a:xfrm>
        </p:spPr>
      </p:pic>
    </p:spTree>
    <p:extLst>
      <p:ext uri="{BB962C8B-B14F-4D97-AF65-F5344CB8AC3E}">
        <p14:creationId xmlns:p14="http://schemas.microsoft.com/office/powerpoint/2010/main" val="10510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2" y="34084"/>
            <a:ext cx="7886700" cy="1325563"/>
          </a:xfrm>
        </p:spPr>
        <p:txBody>
          <a:bodyPr/>
          <a:lstStyle/>
          <a:p>
            <a:r>
              <a:rPr lang="en-US" dirty="0" smtClean="0"/>
              <a:t>52 North Helgoland demo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928" y="213578"/>
            <a:ext cx="697228" cy="350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2499"/>
            <a:ext cx="467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5"/>
              </a:rPr>
              <a:t>52North Helgoland</a:t>
            </a:r>
            <a:r>
              <a:rPr lang="en-US" sz="1600" dirty="0"/>
              <a:t> is a web based OGC SOS client that can connect to WHOS </a:t>
            </a:r>
            <a:r>
              <a:rPr lang="en-US" sz="1600" dirty="0" smtClean="0"/>
              <a:t>using Observation &amp; Measurement based </a:t>
            </a:r>
            <a:r>
              <a:rPr lang="en-US" sz="1600" dirty="0">
                <a:hlinkClick r:id="rId6"/>
              </a:rPr>
              <a:t>OGC SOS v.2.0.0 </a:t>
            </a:r>
            <a:r>
              <a:rPr lang="en-US" sz="1600" dirty="0" smtClean="0">
                <a:hlinkClick r:id="rId6"/>
              </a:rPr>
              <a:t>protocol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57" y="107787"/>
            <a:ext cx="520700" cy="520700"/>
          </a:xfrm>
          <a:prstGeom prst="rect">
            <a:avLst/>
          </a:prstGeom>
        </p:spPr>
      </p:pic>
      <p:pic>
        <p:nvPicPr>
          <p:cNvPr id="8" name="Helgoland-H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336801"/>
            <a:ext cx="9144000" cy="4521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3897" y="877771"/>
            <a:ext cx="731160" cy="731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6542" y="1023074"/>
            <a:ext cx="79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PLAY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2" y="34084"/>
            <a:ext cx="7168358" cy="843687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Water Institute of Argentina (INA) </a:t>
            </a:r>
            <a:r>
              <a:rPr lang="en-US" dirty="0" smtClean="0"/>
              <a:t>portal demo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952499"/>
            <a:ext cx="69938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wmlclient_wc</a:t>
            </a:r>
            <a:r>
              <a:rPr lang="en-US" dirty="0"/>
              <a:t> is a Node.js client </a:t>
            </a:r>
            <a:r>
              <a:rPr lang="en-US" dirty="0" smtClean="0"/>
              <a:t>that </a:t>
            </a:r>
            <a:r>
              <a:rPr lang="en-US" dirty="0"/>
              <a:t>can be used through a REST API or through a web </a:t>
            </a:r>
            <a:r>
              <a:rPr lang="en-US" dirty="0" smtClean="0"/>
              <a:t>GUI. It connects to WHOS through CUAHSI WOF protocol.</a:t>
            </a:r>
          </a:p>
          <a:p>
            <a:r>
              <a:rPr lang="en-US" sz="1600" dirty="0" smtClean="0"/>
              <a:t>INA </a:t>
            </a:r>
            <a:r>
              <a:rPr lang="en-US" sz="1600" dirty="0" smtClean="0">
                <a:hlinkClick r:id="rId4"/>
              </a:rPr>
              <a:t>develops it</a:t>
            </a:r>
            <a:r>
              <a:rPr lang="en-US" sz="1600" dirty="0" smtClean="0"/>
              <a:t> and publishes it in a </a:t>
            </a:r>
            <a:r>
              <a:rPr lang="en-US" sz="1600" dirty="0" smtClean="0">
                <a:hlinkClick r:id="rId5"/>
              </a:rPr>
              <a:t>dedicated portal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897" y="877771"/>
            <a:ext cx="731160" cy="731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6542" y="1023074"/>
            <a:ext cx="79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PLAY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61" y="133042"/>
            <a:ext cx="1179231" cy="645769"/>
          </a:xfrm>
          <a:prstGeom prst="rect">
            <a:avLst/>
          </a:prstGeom>
        </p:spPr>
      </p:pic>
      <p:pic>
        <p:nvPicPr>
          <p:cNvPr id="12" name="INA-edit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" y="2337536"/>
            <a:ext cx="9144001" cy="4520464"/>
          </a:xfrm>
        </p:spPr>
      </p:pic>
    </p:spTree>
    <p:extLst>
      <p:ext uri="{BB962C8B-B14F-4D97-AF65-F5344CB8AC3E}">
        <p14:creationId xmlns:p14="http://schemas.microsoft.com/office/powerpoint/2010/main" val="26667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8840</TotalTime>
  <Words>693</Words>
  <Application>Microsoft Office PowerPoint</Application>
  <PresentationFormat>On-screen Show (4:3)</PresentationFormat>
  <Paragraphs>104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WMO Hydrological Observing System (WHOS) broker: implementation progress and outcomes</vt:lpstr>
      <vt:lpstr>WHOS</vt:lpstr>
      <vt:lpstr>WHOS</vt:lpstr>
      <vt:lpstr>WHOS pilots</vt:lpstr>
      <vt:lpstr>WHOS-Arctic</vt:lpstr>
      <vt:lpstr>WHOS-Plata</vt:lpstr>
      <vt:lpstr>CUAHSI HydroDesktop demo</vt:lpstr>
      <vt:lpstr>52 North Helgoland demo</vt:lpstr>
      <vt:lpstr>National Water Institute of Argentina (INA) portal demo</vt:lpstr>
      <vt:lpstr>WHOS broker JS API demo</vt:lpstr>
      <vt:lpstr>Jupyter Notebook demo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WMO Hydrological Observing System (WHOS) broker: implementation progress and outcomes</dc:title>
  <dc:creator>Enrico Boldrini</dc:creator>
  <cp:lastModifiedBy>Enrico Boldrini</cp:lastModifiedBy>
  <cp:revision>67</cp:revision>
  <dcterms:created xsi:type="dcterms:W3CDTF">2020-04-21T14:04:23Z</dcterms:created>
  <dcterms:modified xsi:type="dcterms:W3CDTF">2020-04-28T13:12:26Z</dcterms:modified>
</cp:coreProperties>
</file>