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12192000"/>
  <p:notesSz cx="7010400" cy="9236075"/>
  <p:embeddedFontLst>
    <p:embeddedFont>
      <p:font typeface="Quattrocento Sans"/>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773">
          <p15:clr>
            <a:srgbClr val="A4A3A4"/>
          </p15:clr>
        </p15:guide>
        <p15:guide id="2" pos="3796">
          <p15:clr>
            <a:srgbClr val="A4A3A4"/>
          </p15:clr>
        </p15:guide>
        <p15:guide id="3" pos="252">
          <p15:clr>
            <a:srgbClr val="9AA0A6"/>
          </p15:clr>
        </p15:guide>
        <p15:guide id="4" orient="horz" pos="57">
          <p15:clr>
            <a:srgbClr val="9AA0A6"/>
          </p15:clr>
        </p15:guide>
      </p15:sldGuideLst>
    </p:ext>
    <p:ext uri="http://customooxmlschemas.google.com/">
      <go:slidesCustomData xmlns:go="http://customooxmlschemas.google.com/" r:id="rId20" roundtripDataSignature="AMtx7mi7JGHFeqWHjoQPrkWQCL4dOeMh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773" orient="horz"/>
        <p:guide pos="3796"/>
        <p:guide pos="252"/>
        <p:guide pos="57" orient="horz"/>
      </p:guideLst>
    </p:cSldViewPr>
  </p:slideViewPr>
</p:viewP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QuattrocentoSans-bold.fntdata"/><Relationship Id="rId16" Type="http://schemas.openxmlformats.org/officeDocument/2006/relationships/font" Target="fonts/QuattrocentoSans-regular.fntdata"/><Relationship Id="rId5" Type="http://schemas.openxmlformats.org/officeDocument/2006/relationships/notesMaster" Target="notesMasters/notesMaster1.xml"/><Relationship Id="rId19" Type="http://schemas.openxmlformats.org/officeDocument/2006/relationships/font" Target="fonts/QuattrocentoSans-boldItalic.fntdata"/><Relationship Id="rId6" Type="http://schemas.openxmlformats.org/officeDocument/2006/relationships/slide" Target="slides/slide1.xml"/><Relationship Id="rId18" Type="http://schemas.openxmlformats.org/officeDocument/2006/relationships/font" Target="fonts/QuattrocentoSans-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3037840" cy="463408"/>
          </a:xfrm>
          <a:prstGeom prst="rect">
            <a:avLst/>
          </a:prstGeom>
          <a:noFill/>
          <a:ln>
            <a:noFill/>
          </a:ln>
        </p:spPr>
        <p:txBody>
          <a:bodyPr anchorCtr="0" anchor="t" bIns="46125" lIns="92275" spcFirstLastPara="1" rIns="92275" wrap="square" tIns="461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9" y="1"/>
            <a:ext cx="3037840" cy="463408"/>
          </a:xfrm>
          <a:prstGeom prst="rect">
            <a:avLst/>
          </a:prstGeom>
          <a:noFill/>
          <a:ln>
            <a:noFill/>
          </a:ln>
        </p:spPr>
        <p:txBody>
          <a:bodyPr anchorCtr="0" anchor="t" bIns="46125" lIns="92275" spcFirstLastPara="1" rIns="92275" wrap="square" tIns="461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35013" y="1154113"/>
            <a:ext cx="5540375" cy="31162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44861"/>
            <a:ext cx="5608320" cy="3636704"/>
          </a:xfrm>
          <a:prstGeom prst="rect">
            <a:avLst/>
          </a:prstGeom>
          <a:noFill/>
          <a:ln>
            <a:noFill/>
          </a:ln>
        </p:spPr>
        <p:txBody>
          <a:bodyPr anchorCtr="0" anchor="t" bIns="46125" lIns="92275" spcFirstLastPara="1" rIns="92275" wrap="square" tIns="461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72670"/>
            <a:ext cx="3037840" cy="463407"/>
          </a:xfrm>
          <a:prstGeom prst="rect">
            <a:avLst/>
          </a:prstGeom>
          <a:noFill/>
          <a:ln>
            <a:noFill/>
          </a:ln>
        </p:spPr>
        <p:txBody>
          <a:bodyPr anchorCtr="0" anchor="b" bIns="46125" lIns="92275" spcFirstLastPara="1" rIns="92275" wrap="square" tIns="461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9" y="8772670"/>
            <a:ext cx="3037840" cy="463407"/>
          </a:xfrm>
          <a:prstGeom prst="rect">
            <a:avLst/>
          </a:prstGeom>
          <a:noFill/>
          <a:ln>
            <a:noFill/>
          </a:ln>
        </p:spPr>
        <p:txBody>
          <a:bodyPr anchorCtr="0" anchor="b" bIns="46125" lIns="92275" spcFirstLastPara="1" rIns="92275" wrap="square" tIns="46125">
            <a:noAutofit/>
          </a:bodyPr>
          <a:lstStyle/>
          <a:p>
            <a:pPr indent="0" lvl="0" marL="0" marR="0" rtl="0" algn="r">
              <a:lnSpc>
                <a:spcPct val="100000"/>
              </a:lnSpc>
              <a:spcBef>
                <a:spcPts val="0"/>
              </a:spcBef>
              <a:spcAft>
                <a:spcPts val="0"/>
              </a:spcAft>
              <a:buNone/>
            </a:pPr>
            <a:fld id="{00000000-1234-1234-1234-123412341234}" type="slidenum">
              <a:rPr b="0" i="0" lang="fr-BE"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intracomm.ec.europa.eu/corp/intellectual-property/Documents/2019_Reuse-guidelines(CC-BY).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etingorganizer.copernicus.org/EGU2020/EGU2020-18703.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1:notes"/>
          <p:cNvSpPr/>
          <p:nvPr>
            <p:ph idx="2" type="sldImg"/>
          </p:nvPr>
        </p:nvSpPr>
        <p:spPr>
          <a:xfrm>
            <a:off x="735013" y="1154113"/>
            <a:ext cx="5540375" cy="31162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1:notes"/>
          <p:cNvSpPr txBox="1"/>
          <p:nvPr>
            <p:ph idx="1" type="body"/>
          </p:nvPr>
        </p:nvSpPr>
        <p:spPr>
          <a:xfrm>
            <a:off x="701040" y="4444861"/>
            <a:ext cx="5608320" cy="3636704"/>
          </a:xfrm>
          <a:prstGeom prst="rect">
            <a:avLst/>
          </a:prstGeom>
          <a:noFill/>
          <a:ln>
            <a:noFill/>
          </a:ln>
        </p:spPr>
        <p:txBody>
          <a:bodyPr anchorCtr="0" anchor="t" bIns="46125" lIns="92275" spcFirstLastPara="1" rIns="92275" wrap="square" tIns="46125">
            <a:noAutofit/>
          </a:bodyPr>
          <a:lstStyle/>
          <a:p>
            <a:pPr indent="-228600" lvl="0" marL="457200" marR="0" rtl="0" algn="l">
              <a:lnSpc>
                <a:spcPct val="100000"/>
              </a:lnSpc>
              <a:spcBef>
                <a:spcPts val="0"/>
              </a:spcBef>
              <a:spcAft>
                <a:spcPts val="0"/>
              </a:spcAft>
              <a:buClr>
                <a:srgbClr val="000000"/>
              </a:buClr>
              <a:buSzPts val="1400"/>
              <a:buFont typeface="Arial"/>
              <a:buNone/>
            </a:pPr>
            <a:r>
              <a:rPr lang="fr-BE" sz="1600">
                <a:solidFill>
                  <a:srgbClr val="333333"/>
                </a:solidFill>
                <a:highlight>
                  <a:srgbClr val="FFFFFF"/>
                </a:highlight>
              </a:rPr>
              <a:t>JRC → Food Security Unit </a:t>
            </a:r>
            <a:endParaRPr sz="1600">
              <a:solidFill>
                <a:srgbClr val="333333"/>
              </a:solidFill>
              <a:highlight>
                <a:srgbClr val="FFFFFF"/>
              </a:highlight>
            </a:endParaRPr>
          </a:p>
          <a:p>
            <a:pPr indent="-228600" lvl="0" marL="457200" marR="0" rtl="0" algn="l">
              <a:lnSpc>
                <a:spcPct val="100000"/>
              </a:lnSpc>
              <a:spcBef>
                <a:spcPts val="0"/>
              </a:spcBef>
              <a:spcAft>
                <a:spcPts val="0"/>
              </a:spcAft>
              <a:buClr>
                <a:srgbClr val="000000"/>
              </a:buClr>
              <a:buSzPts val="1400"/>
              <a:buFont typeface="Arial"/>
              <a:buNone/>
            </a:pPr>
            <a:r>
              <a:t/>
            </a:r>
            <a:endParaRPr sz="1600">
              <a:solidFill>
                <a:srgbClr val="333333"/>
              </a:solidFill>
              <a:highlight>
                <a:srgbClr val="FFFFFF"/>
              </a:highlight>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21" name="Google Shape;121;p1:notes"/>
          <p:cNvSpPr txBox="1"/>
          <p:nvPr>
            <p:ph idx="12" type="sldNum"/>
          </p:nvPr>
        </p:nvSpPr>
        <p:spPr>
          <a:xfrm>
            <a:off x="3970939" y="8772670"/>
            <a:ext cx="3037840" cy="463407"/>
          </a:xfrm>
          <a:prstGeom prst="rect">
            <a:avLst/>
          </a:prstGeom>
          <a:noFill/>
          <a:ln>
            <a:noFill/>
          </a:ln>
        </p:spPr>
        <p:txBody>
          <a:bodyPr anchorCtr="0" anchor="b" bIns="46125" lIns="92275" spcFirstLastPara="1" rIns="92275" wrap="square" tIns="46125">
            <a:noAutofit/>
          </a:bodyPr>
          <a:lstStyle/>
          <a:p>
            <a:pPr indent="0" lvl="0" marL="0" rtl="0" algn="r">
              <a:lnSpc>
                <a:spcPct val="100000"/>
              </a:lnSpc>
              <a:spcBef>
                <a:spcPts val="0"/>
              </a:spcBef>
              <a:spcAft>
                <a:spcPts val="0"/>
              </a:spcAft>
              <a:buNone/>
            </a:pPr>
            <a:fld id="{00000000-1234-1234-1234-123412341234}" type="slidenum">
              <a:rPr lang="fr-BE" sz="1200">
                <a:solidFill>
                  <a:schemeClr val="dk1"/>
                </a:solidFill>
              </a:rPr>
              <a:t>‹#›</a:t>
            </a:fld>
            <a:endParaRPr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10:notes"/>
          <p:cNvSpPr/>
          <p:nvPr>
            <p:ph idx="2" type="sldImg"/>
          </p:nvPr>
        </p:nvSpPr>
        <p:spPr>
          <a:xfrm>
            <a:off x="735013" y="1154113"/>
            <a:ext cx="5540375" cy="31162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0:notes"/>
          <p:cNvSpPr txBox="1"/>
          <p:nvPr>
            <p:ph idx="1" type="body"/>
          </p:nvPr>
        </p:nvSpPr>
        <p:spPr>
          <a:xfrm>
            <a:off x="701040" y="4444861"/>
            <a:ext cx="5608320" cy="3636704"/>
          </a:xfrm>
          <a:prstGeom prst="rect">
            <a:avLst/>
          </a:prstGeom>
          <a:noFill/>
          <a:ln>
            <a:noFill/>
          </a:ln>
        </p:spPr>
        <p:txBody>
          <a:bodyPr anchorCtr="0" anchor="t" bIns="46125" lIns="92275" spcFirstLastPara="1" rIns="92275" wrap="square" tIns="46125">
            <a:noAutofit/>
          </a:bodyPr>
          <a:lstStyle/>
          <a:p>
            <a:pPr indent="-228600" lvl="0" marL="457200" marR="0" rtl="0" algn="l">
              <a:lnSpc>
                <a:spcPct val="100000"/>
              </a:lnSpc>
              <a:spcBef>
                <a:spcPts val="0"/>
              </a:spcBef>
              <a:spcAft>
                <a:spcPts val="0"/>
              </a:spcAft>
              <a:buClr>
                <a:srgbClr val="000000"/>
              </a:buClr>
              <a:buSzPts val="1400"/>
              <a:buFont typeface="Arial"/>
              <a:buNone/>
            </a:pPr>
            <a:r>
              <a:rPr lang="fr-BE"/>
              <a:t>Update/add/delete parts of the copy right notice where appropriate.</a:t>
            </a:r>
            <a:endParaRPr/>
          </a:p>
          <a:p>
            <a:pPr indent="-228600" lvl="0" marL="457200" marR="0" rtl="0" algn="l">
              <a:lnSpc>
                <a:spcPct val="100000"/>
              </a:lnSpc>
              <a:spcBef>
                <a:spcPts val="0"/>
              </a:spcBef>
              <a:spcAft>
                <a:spcPts val="0"/>
              </a:spcAft>
              <a:buClr>
                <a:srgbClr val="000000"/>
              </a:buClr>
              <a:buSzPts val="1400"/>
              <a:buFont typeface="Arial"/>
              <a:buNone/>
            </a:pPr>
            <a:r>
              <a:rPr lang="fr-BE"/>
              <a:t>More information: </a:t>
            </a:r>
            <a:r>
              <a:rPr lang="fr-BE" u="sng">
                <a:solidFill>
                  <a:schemeClr val="hlink"/>
                </a:solidFill>
                <a:hlinkClick r:id="rId2"/>
              </a:rPr>
              <a:t>https://myintracomm.ec.europa.eu/corp/intellectual-property/Documents/2019_Reuse-guidelines%28CC-BY%29.pdf</a:t>
            </a:r>
            <a:endParaRPr/>
          </a:p>
        </p:txBody>
      </p:sp>
      <p:sp>
        <p:nvSpPr>
          <p:cNvPr id="273" name="Google Shape;273;p10:notes"/>
          <p:cNvSpPr txBox="1"/>
          <p:nvPr>
            <p:ph idx="12" type="sldNum"/>
          </p:nvPr>
        </p:nvSpPr>
        <p:spPr>
          <a:xfrm>
            <a:off x="3970939" y="8772670"/>
            <a:ext cx="3037840" cy="463407"/>
          </a:xfrm>
          <a:prstGeom prst="rect">
            <a:avLst/>
          </a:prstGeom>
          <a:noFill/>
          <a:ln>
            <a:noFill/>
          </a:ln>
        </p:spPr>
        <p:txBody>
          <a:bodyPr anchorCtr="0" anchor="b" bIns="46125" lIns="92275" spcFirstLastPara="1" rIns="92275" wrap="square" tIns="46125">
            <a:noAutofit/>
          </a:bodyPr>
          <a:lstStyle/>
          <a:p>
            <a:pPr indent="0" lvl="0" marL="0" rtl="0" algn="l">
              <a:lnSpc>
                <a:spcPct val="100000"/>
              </a:lnSpc>
              <a:spcBef>
                <a:spcPts val="0"/>
              </a:spcBef>
              <a:spcAft>
                <a:spcPts val="0"/>
              </a:spcAft>
              <a:buNone/>
            </a:pPr>
            <a:fld id="{00000000-1234-1234-1234-123412341234}" type="slidenum">
              <a:rPr lang="fr-B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2:notes"/>
          <p:cNvSpPr/>
          <p:nvPr>
            <p:ph idx="2" type="sldImg"/>
          </p:nvPr>
        </p:nvSpPr>
        <p:spPr>
          <a:xfrm>
            <a:off x="735013" y="1154113"/>
            <a:ext cx="5540375" cy="31162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2:notes"/>
          <p:cNvSpPr txBox="1"/>
          <p:nvPr>
            <p:ph idx="1" type="body"/>
          </p:nvPr>
        </p:nvSpPr>
        <p:spPr>
          <a:xfrm>
            <a:off x="701040" y="4444861"/>
            <a:ext cx="5608320" cy="3636704"/>
          </a:xfrm>
          <a:prstGeom prst="rect">
            <a:avLst/>
          </a:prstGeom>
          <a:noFill/>
          <a:ln>
            <a:noFill/>
          </a:ln>
        </p:spPr>
        <p:txBody>
          <a:bodyPr anchorCtr="0" anchor="t" bIns="46125" lIns="92275" spcFirstLastPara="1" rIns="92275" wrap="square" tIns="46125">
            <a:noAutofit/>
          </a:bodyPr>
          <a:lstStyle/>
          <a:p>
            <a:pPr indent="-228600" lvl="0" marL="457200" marR="0" rtl="0" algn="l">
              <a:lnSpc>
                <a:spcPct val="100000"/>
              </a:lnSpc>
              <a:spcBef>
                <a:spcPts val="0"/>
              </a:spcBef>
              <a:spcAft>
                <a:spcPts val="0"/>
              </a:spcAft>
              <a:buClr>
                <a:srgbClr val="000000"/>
              </a:buClr>
              <a:buSzPts val="1400"/>
              <a:buFont typeface="Arial"/>
              <a:buNone/>
            </a:pPr>
            <a:r>
              <a:rPr lang="fr-BE"/>
              <a:t>In the Digital Rural Landscape Lab, we are working on heterogeneous data </a:t>
            </a:r>
            <a:r>
              <a:rPr lang="fr-BE"/>
              <a:t>integration</a:t>
            </a:r>
            <a:r>
              <a:rPr lang="fr-BE"/>
              <a:t> to monitor agriculture.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fr-BE"/>
              <a:t> In EU, almost 60 bn euro per year (</a:t>
            </a:r>
            <a:r>
              <a:rPr lang="fr-BE"/>
              <a:t>1867.37 euro/sec)</a:t>
            </a:r>
            <a:r>
              <a:rPr lang="fr-BE"/>
              <a:t> are spent to help c.a 7 000 000 farmers make </a:t>
            </a:r>
            <a:r>
              <a:rPr b="0" i="0" lang="fr-BE" sz="1200" u="none" cap="none" strike="noStrike">
                <a:solidFill>
                  <a:schemeClr val="dk1"/>
                </a:solidFill>
                <a:latin typeface="Arial"/>
                <a:ea typeface="Arial"/>
                <a:cs typeface="Arial"/>
                <a:sym typeface="Arial"/>
              </a:rPr>
              <a:t>optimum, </a:t>
            </a:r>
            <a:r>
              <a:rPr b="1" i="0" lang="fr-BE" sz="1200" u="none" cap="none" strike="noStrike">
                <a:solidFill>
                  <a:schemeClr val="dk1"/>
                </a:solidFill>
              </a:rPr>
              <a:t>sustainable</a:t>
            </a:r>
            <a:r>
              <a:rPr b="0" i="0" lang="fr-BE" sz="1200" u="none" cap="none" strike="noStrike">
                <a:solidFill>
                  <a:schemeClr val="dk1"/>
                </a:solidFill>
                <a:latin typeface="Arial"/>
                <a:ea typeface="Arial"/>
                <a:cs typeface="Arial"/>
                <a:sym typeface="Arial"/>
              </a:rPr>
              <a:t>, environmentally and climate positive use of 48% of the EU’s land to provide food (along with fibre and fuel) for all EU citizens. The Commission needs to have systems to</a:t>
            </a:r>
            <a:r>
              <a:rPr b="1" i="0" lang="fr-BE" sz="1200" u="none" cap="none" strike="noStrike">
                <a:solidFill>
                  <a:schemeClr val="dk1"/>
                </a:solidFill>
              </a:rPr>
              <a:t> assure performance</a:t>
            </a:r>
            <a:r>
              <a:rPr b="0" i="0" lang="fr-BE" sz="1200" u="none" cap="none" strike="noStrike">
                <a:solidFill>
                  <a:schemeClr val="dk1"/>
                </a:solidFill>
                <a:latin typeface="Arial"/>
                <a:ea typeface="Arial"/>
                <a:cs typeface="Arial"/>
                <a:sym typeface="Arial"/>
              </a:rPr>
              <a:t> (i.e. the CAP actually does protect biodiversity etc.) and assure fair and accountable expenditure (i.e. the money really does go to farmers who are farming on real farmland, and that each farmer gets their fair share).</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fr-BE"/>
              <a:t>CAP Monitoring – shift from control to monitoring, simplify and automate provision of evidence (e.g. geo-tagged images) </a:t>
            </a:r>
            <a:endParaRPr/>
          </a:p>
          <a:p>
            <a:pPr indent="0" lvl="0" marL="0" marR="0" rtl="0" algn="l">
              <a:lnSpc>
                <a:spcPct val="100000"/>
              </a:lnSpc>
              <a:spcBef>
                <a:spcPts val="0"/>
              </a:spcBef>
              <a:spcAft>
                <a:spcPts val="0"/>
              </a:spcAft>
              <a:buClr>
                <a:srgbClr val="000000"/>
              </a:buClr>
              <a:buSzPts val="1400"/>
              <a:buFont typeface="Arial"/>
              <a:buNone/>
            </a:pPr>
            <a:r>
              <a:rPr lang="fr-BE"/>
              <a:t>Sentinel satellites observations – complement frequent and high resolution observations</a:t>
            </a:r>
            <a:endParaRPr/>
          </a:p>
          <a:p>
            <a:pPr indent="0" lvl="0" marL="0" marR="0" rtl="0" algn="l">
              <a:lnSpc>
                <a:spcPct val="100000"/>
              </a:lnSpc>
              <a:spcBef>
                <a:spcPts val="0"/>
              </a:spcBef>
              <a:spcAft>
                <a:spcPts val="0"/>
              </a:spcAft>
              <a:buClr>
                <a:srgbClr val="000000"/>
              </a:buClr>
              <a:buSzPts val="1400"/>
              <a:buFont typeface="Arial"/>
              <a:buNone/>
            </a:pPr>
            <a:r>
              <a:rPr lang="fr-BE"/>
              <a:t>Exploit the data continuum - opportunity for farmers, citizens, and authorities to consider novel ways of information exchange</a:t>
            </a:r>
            <a:endParaRPr/>
          </a:p>
          <a:p>
            <a:pPr indent="0" lvl="0" marL="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29" name="Google Shape;129;p2:notes"/>
          <p:cNvSpPr txBox="1"/>
          <p:nvPr>
            <p:ph idx="12" type="sldNum"/>
          </p:nvPr>
        </p:nvSpPr>
        <p:spPr>
          <a:xfrm>
            <a:off x="3970939" y="8772670"/>
            <a:ext cx="3037840" cy="463407"/>
          </a:xfrm>
          <a:prstGeom prst="rect">
            <a:avLst/>
          </a:prstGeom>
          <a:noFill/>
          <a:ln>
            <a:noFill/>
          </a:ln>
        </p:spPr>
        <p:txBody>
          <a:bodyPr anchorCtr="0" anchor="b" bIns="46125" lIns="92275" spcFirstLastPara="1" rIns="92275" wrap="square" tIns="461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B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3:notes"/>
          <p:cNvSpPr/>
          <p:nvPr>
            <p:ph idx="2" type="sldImg"/>
          </p:nvPr>
        </p:nvSpPr>
        <p:spPr>
          <a:xfrm>
            <a:off x="3302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3:notes"/>
          <p:cNvSpPr txBox="1"/>
          <p:nvPr>
            <p:ph idx="1" type="body"/>
          </p:nvPr>
        </p:nvSpPr>
        <p:spPr>
          <a:xfrm>
            <a:off x="685800" y="4415790"/>
            <a:ext cx="5486400" cy="418338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fr-BE"/>
              <a:t>more than 200.000 images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4:notes"/>
          <p:cNvSpPr/>
          <p:nvPr>
            <p:ph idx="2" type="sldImg"/>
          </p:nvPr>
        </p:nvSpPr>
        <p:spPr>
          <a:xfrm>
            <a:off x="735013" y="1154113"/>
            <a:ext cx="5540375" cy="31162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4:notes"/>
          <p:cNvSpPr txBox="1"/>
          <p:nvPr>
            <p:ph idx="1" type="body"/>
          </p:nvPr>
        </p:nvSpPr>
        <p:spPr>
          <a:xfrm>
            <a:off x="701040" y="4444861"/>
            <a:ext cx="5608320" cy="3636704"/>
          </a:xfrm>
          <a:prstGeom prst="rect">
            <a:avLst/>
          </a:prstGeom>
          <a:noFill/>
          <a:ln>
            <a:noFill/>
          </a:ln>
        </p:spPr>
        <p:txBody>
          <a:bodyPr anchorCtr="0" anchor="t" bIns="46125" lIns="92275" spcFirstLastPara="1" rIns="92275" wrap="square" tIns="461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70" name="Google Shape;170;p4:notes"/>
          <p:cNvSpPr txBox="1"/>
          <p:nvPr>
            <p:ph idx="12" type="sldNum"/>
          </p:nvPr>
        </p:nvSpPr>
        <p:spPr>
          <a:xfrm>
            <a:off x="3970939" y="8772670"/>
            <a:ext cx="3037840" cy="463407"/>
          </a:xfrm>
          <a:prstGeom prst="rect">
            <a:avLst/>
          </a:prstGeom>
          <a:noFill/>
          <a:ln>
            <a:noFill/>
          </a:ln>
        </p:spPr>
        <p:txBody>
          <a:bodyPr anchorCtr="0" anchor="b" bIns="46125" lIns="92275" spcFirstLastPara="1" rIns="92275" wrap="square" tIns="461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B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5:notes"/>
          <p:cNvSpPr/>
          <p:nvPr>
            <p:ph idx="2" type="sldImg"/>
          </p:nvPr>
        </p:nvSpPr>
        <p:spPr>
          <a:xfrm>
            <a:off x="735013" y="1154113"/>
            <a:ext cx="5540375" cy="31162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5:notes"/>
          <p:cNvSpPr txBox="1"/>
          <p:nvPr>
            <p:ph idx="1" type="body"/>
          </p:nvPr>
        </p:nvSpPr>
        <p:spPr>
          <a:xfrm>
            <a:off x="701040" y="4444861"/>
            <a:ext cx="5608320" cy="3636704"/>
          </a:xfrm>
          <a:prstGeom prst="rect">
            <a:avLst/>
          </a:prstGeom>
          <a:noFill/>
          <a:ln>
            <a:noFill/>
          </a:ln>
        </p:spPr>
        <p:txBody>
          <a:bodyPr anchorCtr="0" anchor="t" bIns="46125" lIns="92275" spcFirstLastPara="1" rIns="92275" wrap="square" tIns="46125">
            <a:noAutofit/>
          </a:bodyPr>
          <a:lstStyle/>
          <a:p>
            <a:pPr indent="-228600" lvl="0" marL="457200" marR="0" rtl="0" algn="l">
              <a:lnSpc>
                <a:spcPct val="100000"/>
              </a:lnSpc>
              <a:spcBef>
                <a:spcPts val="0"/>
              </a:spcBef>
              <a:spcAft>
                <a:spcPts val="0"/>
              </a:spcAft>
              <a:buClr>
                <a:srgbClr val="000000"/>
              </a:buClr>
              <a:buSzPts val="1400"/>
              <a:buFont typeface="Arial"/>
              <a:buNone/>
            </a:pPr>
            <a:r>
              <a:rPr lang="fr-BE"/>
              <a:t>Mapping at regional scale shows expected climatic gradient in flowering</a:t>
            </a:r>
            <a:endParaRPr/>
          </a:p>
          <a:p>
            <a:pPr indent="-228600" lvl="0" marL="457200" marR="0" rtl="0" algn="l">
              <a:lnSpc>
                <a:spcPct val="100000"/>
              </a:lnSpc>
              <a:spcBef>
                <a:spcPts val="0"/>
              </a:spcBef>
              <a:spcAft>
                <a:spcPts val="0"/>
              </a:spcAft>
              <a:buClr>
                <a:srgbClr val="000000"/>
              </a:buClr>
              <a:buSzPts val="1400"/>
              <a:buFont typeface="Arial"/>
              <a:buNone/>
            </a:pPr>
            <a:r>
              <a:rPr lang="fr-BE"/>
              <a:t>Crop model-relevant thermal time to flowering based on satellite observations.</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94" name="Google Shape;194;p5:notes"/>
          <p:cNvSpPr txBox="1"/>
          <p:nvPr>
            <p:ph idx="12" type="sldNum"/>
          </p:nvPr>
        </p:nvSpPr>
        <p:spPr>
          <a:xfrm>
            <a:off x="3970939" y="8772670"/>
            <a:ext cx="3037840" cy="463407"/>
          </a:xfrm>
          <a:prstGeom prst="rect">
            <a:avLst/>
          </a:prstGeom>
          <a:noFill/>
          <a:ln>
            <a:noFill/>
          </a:ln>
        </p:spPr>
        <p:txBody>
          <a:bodyPr anchorCtr="0" anchor="b" bIns="46125" lIns="92275" spcFirstLastPara="1" rIns="92275" wrap="square" tIns="461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B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6:notes"/>
          <p:cNvSpPr/>
          <p:nvPr>
            <p:ph idx="2" type="sldImg"/>
          </p:nvPr>
        </p:nvSpPr>
        <p:spPr>
          <a:xfrm>
            <a:off x="779463" y="1135063"/>
            <a:ext cx="5451475" cy="30670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6:notes"/>
          <p:cNvSpPr txBox="1"/>
          <p:nvPr>
            <p:ph idx="1" type="body"/>
          </p:nvPr>
        </p:nvSpPr>
        <p:spPr>
          <a:xfrm>
            <a:off x="701040" y="4371995"/>
            <a:ext cx="5608320" cy="3576937"/>
          </a:xfrm>
          <a:prstGeom prst="rect">
            <a:avLst/>
          </a:prstGeom>
          <a:noFill/>
          <a:ln>
            <a:noFill/>
          </a:ln>
        </p:spPr>
        <p:txBody>
          <a:bodyPr anchorCtr="0" anchor="t" bIns="45650" lIns="91275" spcFirstLastPara="1" rIns="91275" wrap="square" tIns="45650">
            <a:noAutofit/>
          </a:bodyPr>
          <a:lstStyle/>
          <a:p>
            <a:pPr indent="0" lvl="0" marL="101600" rtl="0" algn="l">
              <a:lnSpc>
                <a:spcPct val="90000"/>
              </a:lnSpc>
              <a:spcBef>
                <a:spcPts val="0"/>
              </a:spcBef>
              <a:spcAft>
                <a:spcPts val="0"/>
              </a:spcAft>
              <a:buClr>
                <a:schemeClr val="dk1"/>
              </a:buClr>
              <a:buSzPts val="2000"/>
              <a:buNone/>
            </a:pPr>
            <a:r>
              <a:rPr lang="fr-BE"/>
              <a:t>d’Andrimont, R., Verhegghen, A.,  Meroni, M., Lemoine, G., Strobl, P., Eiselt, B.,  van der Velde, M.  </a:t>
            </a:r>
            <a:r>
              <a:rPr lang="fr-BE"/>
              <a:t>LUCAS Copernicus 2018: Earth Observation relevant in-situ data on land cover throughout the European Union. (Ongoing study)</a:t>
            </a:r>
            <a:endParaRPr/>
          </a:p>
        </p:txBody>
      </p:sp>
      <p:sp>
        <p:nvSpPr>
          <p:cNvPr id="207" name="Google Shape;207;p6:notes"/>
          <p:cNvSpPr txBox="1"/>
          <p:nvPr>
            <p:ph idx="12" type="sldNum"/>
          </p:nvPr>
        </p:nvSpPr>
        <p:spPr>
          <a:xfrm>
            <a:off x="3970939" y="8628854"/>
            <a:ext cx="3037840" cy="455723"/>
          </a:xfrm>
          <a:prstGeom prst="rect">
            <a:avLst/>
          </a:prstGeom>
          <a:noFill/>
          <a:ln>
            <a:noFill/>
          </a:ln>
        </p:spPr>
        <p:txBody>
          <a:bodyPr anchorCtr="0" anchor="b" bIns="45650" lIns="91275" spcFirstLastPara="1" rIns="91275"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BE"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7:notes"/>
          <p:cNvSpPr/>
          <p:nvPr>
            <p:ph idx="2" type="sldImg"/>
          </p:nvPr>
        </p:nvSpPr>
        <p:spPr>
          <a:xfrm>
            <a:off x="779463" y="1135063"/>
            <a:ext cx="5451475" cy="30670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7:notes"/>
          <p:cNvSpPr txBox="1"/>
          <p:nvPr>
            <p:ph idx="1" type="body"/>
          </p:nvPr>
        </p:nvSpPr>
        <p:spPr>
          <a:xfrm>
            <a:off x="701040" y="4371995"/>
            <a:ext cx="5608320" cy="3576937"/>
          </a:xfrm>
          <a:prstGeom prst="rect">
            <a:avLst/>
          </a:prstGeom>
          <a:noFill/>
          <a:ln>
            <a:noFill/>
          </a:ln>
        </p:spPr>
        <p:txBody>
          <a:bodyPr anchorCtr="0" anchor="t" bIns="45650" lIns="91275" spcFirstLastPara="1" rIns="91275" wrap="square" tIns="45650">
            <a:noAutofit/>
          </a:bodyPr>
          <a:lstStyle/>
          <a:p>
            <a:pPr indent="0" lvl="0" marL="101600" rtl="0" algn="l">
              <a:lnSpc>
                <a:spcPct val="90000"/>
              </a:lnSpc>
              <a:spcBef>
                <a:spcPts val="0"/>
              </a:spcBef>
              <a:spcAft>
                <a:spcPts val="0"/>
              </a:spcAft>
              <a:buClr>
                <a:schemeClr val="dk1"/>
              </a:buClr>
              <a:buSzPts val="2000"/>
              <a:buNone/>
            </a:pPr>
            <a:r>
              <a:t/>
            </a:r>
            <a:endParaRPr/>
          </a:p>
        </p:txBody>
      </p:sp>
      <p:sp>
        <p:nvSpPr>
          <p:cNvPr id="224" name="Google Shape;224;p7:notes"/>
          <p:cNvSpPr txBox="1"/>
          <p:nvPr>
            <p:ph idx="12" type="sldNum"/>
          </p:nvPr>
        </p:nvSpPr>
        <p:spPr>
          <a:xfrm>
            <a:off x="3970939" y="8628854"/>
            <a:ext cx="3037840" cy="455723"/>
          </a:xfrm>
          <a:prstGeom prst="rect">
            <a:avLst/>
          </a:prstGeom>
          <a:noFill/>
          <a:ln>
            <a:noFill/>
          </a:ln>
        </p:spPr>
        <p:txBody>
          <a:bodyPr anchorCtr="0" anchor="b" bIns="45650" lIns="91275" spcFirstLastPara="1" rIns="91275"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BE"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8:notes"/>
          <p:cNvSpPr txBox="1"/>
          <p:nvPr>
            <p:ph idx="1" type="body"/>
          </p:nvPr>
        </p:nvSpPr>
        <p:spPr>
          <a:xfrm>
            <a:off x="685800" y="4473892"/>
            <a:ext cx="5486322" cy="3660399"/>
          </a:xfrm>
          <a:prstGeom prst="rect">
            <a:avLst/>
          </a:prstGeom>
          <a:noFill/>
          <a:ln>
            <a:noFill/>
          </a:ln>
        </p:spPr>
        <p:txBody>
          <a:bodyPr anchorCtr="0" anchor="t" bIns="46125" lIns="92275" spcFirstLastPara="1" rIns="92275" wrap="square" tIns="46125">
            <a:noAutofit/>
          </a:bodyPr>
          <a:lstStyle/>
          <a:p>
            <a:pPr indent="0" lvl="0" marL="0" rtl="0" algn="l">
              <a:lnSpc>
                <a:spcPct val="100000"/>
              </a:lnSpc>
              <a:spcBef>
                <a:spcPts val="0"/>
              </a:spcBef>
              <a:spcAft>
                <a:spcPts val="0"/>
              </a:spcAft>
              <a:buSzPts val="1400"/>
              <a:buNone/>
            </a:pPr>
            <a:r>
              <a:rPr lang="fr-BE" sz="1150">
                <a:solidFill>
                  <a:srgbClr val="000000"/>
                </a:solidFill>
                <a:highlight>
                  <a:srgbClr val="FFFFFF"/>
                </a:highlight>
              </a:rPr>
              <a:t>drimont, R., </a:t>
            </a:r>
            <a:r>
              <a:rPr lang="fr-BE" sz="1150">
                <a:solidFill>
                  <a:srgbClr val="000000"/>
                </a:solidFill>
                <a:highlight>
                  <a:srgbClr val="FFFFFF"/>
                </a:highlight>
              </a:rPr>
              <a:t>Verhegghen, A., </a:t>
            </a:r>
            <a:r>
              <a:rPr lang="fr-BE" sz="1150">
                <a:solidFill>
                  <a:srgbClr val="000000"/>
                </a:solidFill>
                <a:highlight>
                  <a:srgbClr val="FFFFFF"/>
                </a:highlight>
              </a:rPr>
              <a:t>Lemoine, G., Strobl, P., van der Velde M. </a:t>
            </a:r>
            <a:r>
              <a:rPr lang="fr-BE" sz="1150" u="sng">
                <a:solidFill>
                  <a:srgbClr val="005389"/>
                </a:solidFill>
                <a:highlight>
                  <a:srgbClr val="FFFFFF"/>
                </a:highlight>
                <a:hlinkClick r:id="rId2"/>
              </a:rPr>
              <a:t>A Sentinel-1 based European crop parcel map using 2018 in-situ LUCAS Copernicus observations</a:t>
            </a:r>
            <a:r>
              <a:rPr lang="fr-BE" sz="1150">
                <a:solidFill>
                  <a:srgbClr val="000000"/>
                </a:solidFill>
                <a:highlight>
                  <a:srgbClr val="FFFFFF"/>
                </a:highlight>
              </a:rPr>
              <a:t> </a:t>
            </a:r>
            <a:endParaRPr/>
          </a:p>
        </p:txBody>
      </p:sp>
      <p:sp>
        <p:nvSpPr>
          <p:cNvPr id="251" name="Google Shape;251;p8:notes"/>
          <p:cNvSpPr txBox="1"/>
          <p:nvPr>
            <p:ph idx="12" type="sldNum"/>
          </p:nvPr>
        </p:nvSpPr>
        <p:spPr>
          <a:xfrm>
            <a:off x="3884614" y="8829967"/>
            <a:ext cx="2971660" cy="466463"/>
          </a:xfrm>
          <a:prstGeom prst="rect">
            <a:avLst/>
          </a:prstGeom>
          <a:noFill/>
          <a:ln>
            <a:noFill/>
          </a:ln>
        </p:spPr>
        <p:txBody>
          <a:bodyPr anchorCtr="0" anchor="b" bIns="46125" lIns="92275" spcFirstLastPara="1" rIns="92275" wrap="square" tIns="461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B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9:notes"/>
          <p:cNvSpPr txBox="1"/>
          <p:nvPr>
            <p:ph idx="1" type="body"/>
          </p:nvPr>
        </p:nvSpPr>
        <p:spPr>
          <a:xfrm>
            <a:off x="701040" y="4444861"/>
            <a:ext cx="5608320" cy="3636704"/>
          </a:xfrm>
          <a:prstGeom prst="rect">
            <a:avLst/>
          </a:prstGeom>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
        <p:nvSpPr>
          <p:cNvPr id="266" name="Google Shape;266;p9:notes"/>
          <p:cNvSpPr/>
          <p:nvPr>
            <p:ph idx="2" type="sldImg"/>
          </p:nvPr>
        </p:nvSpPr>
        <p:spPr>
          <a:xfrm>
            <a:off x="735013" y="1154113"/>
            <a:ext cx="5540375" cy="311626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p:cSld name="Cover">
    <p:spTree>
      <p:nvGrpSpPr>
        <p:cNvPr id="13" name="Shape 13"/>
        <p:cNvGrpSpPr/>
        <p:nvPr/>
      </p:nvGrpSpPr>
      <p:grpSpPr>
        <a:xfrm>
          <a:off x="0" y="0"/>
          <a:ext cx="0" cy="0"/>
          <a:chOff x="0" y="0"/>
          <a:chExt cx="0" cy="0"/>
        </a:xfrm>
      </p:grpSpPr>
      <p:sp>
        <p:nvSpPr>
          <p:cNvPr id="14" name="Google Shape;14;p13"/>
          <p:cNvSpPr/>
          <p:nvPr/>
        </p:nvSpPr>
        <p:spPr>
          <a:xfrm>
            <a:off x="0" y="1073101"/>
            <a:ext cx="12192000" cy="5784900"/>
          </a:xfrm>
          <a:prstGeom prst="rect">
            <a:avLst/>
          </a:prstGeom>
          <a:gradFill>
            <a:gsLst>
              <a:gs pos="0">
                <a:srgbClr val="0D6CB4"/>
              </a:gs>
              <a:gs pos="47000">
                <a:srgbClr val="0D6CB4"/>
              </a:gs>
              <a:gs pos="77000">
                <a:srgbClr val="227DC1"/>
              </a:gs>
              <a:gs pos="100000">
                <a:schemeClr val="accent2"/>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accent4"/>
              </a:solidFill>
              <a:latin typeface="Arial"/>
              <a:ea typeface="Arial"/>
              <a:cs typeface="Arial"/>
              <a:sym typeface="Arial"/>
            </a:endParaRPr>
          </a:p>
        </p:txBody>
      </p:sp>
      <p:sp>
        <p:nvSpPr>
          <p:cNvPr id="15" name="Google Shape;15;p13"/>
          <p:cNvSpPr txBox="1"/>
          <p:nvPr>
            <p:ph type="ctrTitle"/>
          </p:nvPr>
        </p:nvSpPr>
        <p:spPr>
          <a:xfrm>
            <a:off x="1071349" y="1992572"/>
            <a:ext cx="10290265" cy="214952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6000"/>
              <a:buFont typeface="Arial"/>
              <a:buNone/>
              <a:defRPr b="0" i="0" sz="6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16" name="Google Shape;16;p13"/>
          <p:cNvCxnSpPr/>
          <p:nvPr/>
        </p:nvCxnSpPr>
        <p:spPr>
          <a:xfrm>
            <a:off x="838200" y="1978925"/>
            <a:ext cx="0" cy="4879075"/>
          </a:xfrm>
          <a:prstGeom prst="straightConnector1">
            <a:avLst/>
          </a:prstGeom>
          <a:noFill/>
          <a:ln cap="flat" cmpd="sng" w="28575">
            <a:solidFill>
              <a:schemeClr val="accent5"/>
            </a:solidFill>
            <a:prstDash val="solid"/>
            <a:miter lim="800000"/>
            <a:headEnd len="sm" w="sm" type="none"/>
            <a:tailEnd len="sm" w="sm" type="none"/>
          </a:ln>
        </p:spPr>
      </p:cxnSp>
      <p:sp>
        <p:nvSpPr>
          <p:cNvPr id="17" name="Google Shape;17;p13"/>
          <p:cNvSpPr txBox="1"/>
          <p:nvPr>
            <p:ph idx="1" type="subTitle"/>
          </p:nvPr>
        </p:nvSpPr>
        <p:spPr>
          <a:xfrm>
            <a:off x="1071350" y="4418049"/>
            <a:ext cx="10290265" cy="89775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800"/>
              <a:buFont typeface="Arial"/>
              <a:buNone/>
              <a:defRPr b="0" i="0" sz="2800" u="none" cap="none" strike="noStrike">
                <a:solidFill>
                  <a:schemeClr val="accent5"/>
                </a:solidFill>
                <a:latin typeface="Arial"/>
                <a:ea typeface="Arial"/>
                <a:cs typeface="Arial"/>
                <a:sym typeface="Arial"/>
              </a:defRPr>
            </a:lvl1pPr>
            <a:lvl2pPr lvl="1" marR="0" rtl="0" algn="ctr">
              <a:lnSpc>
                <a:spcPct val="100000"/>
              </a:lnSpc>
              <a:spcBef>
                <a:spcPts val="1800"/>
              </a:spcBef>
              <a:spcAft>
                <a:spcPts val="0"/>
              </a:spcAft>
              <a:buClr>
                <a:srgbClr val="2B91C5"/>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100000"/>
              </a:lnSpc>
              <a:spcBef>
                <a:spcPts val="1800"/>
              </a:spcBef>
              <a:spcAft>
                <a:spcPts val="0"/>
              </a:spcAft>
              <a:buClr>
                <a:srgbClr val="2B91C5"/>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18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8" name="Google Shape;18;p13"/>
          <p:cNvSpPr txBox="1"/>
          <p:nvPr>
            <p:ph idx="2" type="body"/>
          </p:nvPr>
        </p:nvSpPr>
        <p:spPr>
          <a:xfrm>
            <a:off x="6094413" y="5391726"/>
            <a:ext cx="5267202" cy="87745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2B91C5"/>
              </a:buClr>
              <a:buSzPts val="2200"/>
              <a:buFont typeface="Arial"/>
              <a:buNone/>
              <a:defRPr b="0" i="1" sz="2200" u="none" cap="none" strike="noStrike">
                <a:solidFill>
                  <a:schemeClr val="lt1"/>
                </a:solidFill>
                <a:latin typeface="Arial"/>
                <a:ea typeface="Arial"/>
                <a:cs typeface="Arial"/>
                <a:sym typeface="Arial"/>
              </a:defRPr>
            </a:lvl1pPr>
            <a:lvl2pPr indent="-355600" lvl="1" marL="914400" marR="0" rtl="0" algn="l">
              <a:lnSpc>
                <a:spcPct val="100000"/>
              </a:lnSpc>
              <a:spcBef>
                <a:spcPts val="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Footer.jpg" id="19" name="Google Shape;19;p13"/>
          <p:cNvPicPr preferRelativeResize="0"/>
          <p:nvPr/>
        </p:nvPicPr>
        <p:blipFill rotWithShape="1">
          <a:blip r:embed="rId2">
            <a:alphaModFix/>
          </a:blip>
          <a:srcRect b="0" l="0" r="0" t="0"/>
          <a:stretch/>
        </p:blipFill>
        <p:spPr>
          <a:xfrm>
            <a:off x="5747221" y="6390001"/>
            <a:ext cx="697559" cy="467999"/>
          </a:xfrm>
          <a:prstGeom prst="rect">
            <a:avLst/>
          </a:prstGeom>
          <a:noFill/>
          <a:ln>
            <a:noFill/>
          </a:ln>
        </p:spPr>
      </p:pic>
      <p:pic>
        <p:nvPicPr>
          <p:cNvPr descr="EC-JRC-logo_vertical_EN_pos_transparent-background.png" id="20" name="Google Shape;20;p13"/>
          <p:cNvPicPr preferRelativeResize="0"/>
          <p:nvPr/>
        </p:nvPicPr>
        <p:blipFill rotWithShape="1">
          <a:blip r:embed="rId3">
            <a:alphaModFix/>
          </a:blip>
          <a:srcRect b="4382" l="3733" r="4158" t="5039"/>
          <a:stretch/>
        </p:blipFill>
        <p:spPr>
          <a:xfrm>
            <a:off x="5373779" y="264907"/>
            <a:ext cx="1674947" cy="115200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photo">
  <p:cSld name="Title_photo">
    <p:spTree>
      <p:nvGrpSpPr>
        <p:cNvPr id="65" name="Shape 65"/>
        <p:cNvGrpSpPr/>
        <p:nvPr/>
      </p:nvGrpSpPr>
      <p:grpSpPr>
        <a:xfrm>
          <a:off x="0" y="0"/>
          <a:ext cx="0" cy="0"/>
          <a:chOff x="0" y="0"/>
          <a:chExt cx="0" cy="0"/>
        </a:xfrm>
      </p:grpSpPr>
      <p:sp>
        <p:nvSpPr>
          <p:cNvPr id="66" name="Google Shape;66;p30"/>
          <p:cNvSpPr/>
          <p:nvPr>
            <p:ph idx="2" type="pic"/>
          </p:nvPr>
        </p:nvSpPr>
        <p:spPr>
          <a:xfrm>
            <a:off x="0" y="1750540"/>
            <a:ext cx="12192000" cy="4245448"/>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7" name="Google Shape;67;p30"/>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68" name="Google Shape;68;p30"/>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p:cSld name="Quote Slide">
    <p:spTree>
      <p:nvGrpSpPr>
        <p:cNvPr id="69" name="Shape 69"/>
        <p:cNvGrpSpPr/>
        <p:nvPr/>
      </p:nvGrpSpPr>
      <p:grpSpPr>
        <a:xfrm>
          <a:off x="0" y="0"/>
          <a:ext cx="0" cy="0"/>
          <a:chOff x="0" y="0"/>
          <a:chExt cx="0" cy="0"/>
        </a:xfrm>
      </p:grpSpPr>
      <p:sp>
        <p:nvSpPr>
          <p:cNvPr id="70" name="Google Shape;70;p31"/>
          <p:cNvSpPr/>
          <p:nvPr>
            <p:ph idx="2" type="pic"/>
          </p:nvPr>
        </p:nvSpPr>
        <p:spPr>
          <a:xfrm>
            <a:off x="-59635" y="-59635"/>
            <a:ext cx="6155635" cy="6983896"/>
          </a:xfrm>
          <a:prstGeom prst="rect">
            <a:avLst/>
          </a:prstGeom>
          <a:solidFill>
            <a:schemeClr val="lt2"/>
          </a:solidFill>
          <a:ln cap="flat" cmpd="sng" w="28575">
            <a:solidFill>
              <a:schemeClr val="accent5"/>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1" name="Google Shape;71;p31"/>
          <p:cNvSpPr/>
          <p:nvPr/>
        </p:nvSpPr>
        <p:spPr>
          <a:xfrm>
            <a:off x="3214048" y="1992573"/>
            <a:ext cx="8550322" cy="361665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2" name="Google Shape;72;p31"/>
          <p:cNvPicPr preferRelativeResize="0"/>
          <p:nvPr/>
        </p:nvPicPr>
        <p:blipFill rotWithShape="1">
          <a:blip r:embed="rId2">
            <a:alphaModFix/>
          </a:blip>
          <a:srcRect b="0" l="0" r="0" t="0"/>
          <a:stretch/>
        </p:blipFill>
        <p:spPr>
          <a:xfrm>
            <a:off x="11127615" y="743802"/>
            <a:ext cx="544923" cy="544923"/>
          </a:xfrm>
          <a:prstGeom prst="rect">
            <a:avLst/>
          </a:prstGeom>
          <a:noFill/>
          <a:ln>
            <a:noFill/>
          </a:ln>
        </p:spPr>
      </p:pic>
      <p:sp>
        <p:nvSpPr>
          <p:cNvPr id="73" name="Google Shape;73;p31"/>
          <p:cNvSpPr txBox="1"/>
          <p:nvPr>
            <p:ph idx="1" type="body"/>
          </p:nvPr>
        </p:nvSpPr>
        <p:spPr>
          <a:xfrm>
            <a:off x="3214048" y="1992572"/>
            <a:ext cx="8010798" cy="3616657"/>
          </a:xfrm>
          <a:prstGeom prst="rect">
            <a:avLst/>
          </a:prstGeom>
          <a:solidFill>
            <a:schemeClr val="lt1"/>
          </a:solidFill>
          <a:ln>
            <a:noFill/>
          </a:ln>
        </p:spPr>
        <p:txBody>
          <a:bodyPr anchorCtr="0" anchor="ctr" bIns="360000" lIns="360000" spcFirstLastPara="1" rIns="360000" wrap="square" tIns="360000">
            <a:noAutofit/>
          </a:bodyPr>
          <a:lstStyle>
            <a:lvl1pPr indent="-228600" lvl="0" marL="457200" marR="0" rtl="0" algn="l">
              <a:lnSpc>
                <a:spcPct val="100000"/>
              </a:lnSpc>
              <a:spcBef>
                <a:spcPts val="0"/>
              </a:spcBef>
              <a:spcAft>
                <a:spcPts val="0"/>
              </a:spcAft>
              <a:buClr>
                <a:srgbClr val="2B91C5"/>
              </a:buClr>
              <a:buSzPts val="2400"/>
              <a:buFont typeface="Arial"/>
              <a:buNone/>
              <a:defRPr b="0" i="1" sz="2400" u="none" cap="none" strike="noStrike">
                <a:solidFill>
                  <a:schemeClr val="dk2"/>
                </a:solidFill>
                <a:latin typeface="Arial"/>
                <a:ea typeface="Arial"/>
                <a:cs typeface="Arial"/>
                <a:sym typeface="Arial"/>
              </a:defRPr>
            </a:lvl1pPr>
            <a:lvl2pPr indent="-355600" lvl="1" marL="914400"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and Content (half page)">
  <p:cSld name="Picture and Content (half page)">
    <p:spTree>
      <p:nvGrpSpPr>
        <p:cNvPr id="74" name="Shape 74"/>
        <p:cNvGrpSpPr/>
        <p:nvPr/>
      </p:nvGrpSpPr>
      <p:grpSpPr>
        <a:xfrm>
          <a:off x="0" y="0"/>
          <a:ext cx="0" cy="0"/>
          <a:chOff x="0" y="0"/>
          <a:chExt cx="0" cy="0"/>
        </a:xfrm>
      </p:grpSpPr>
      <p:sp>
        <p:nvSpPr>
          <p:cNvPr id="75" name="Google Shape;75;p32"/>
          <p:cNvSpPr txBox="1"/>
          <p:nvPr>
            <p:ph idx="1" type="body"/>
          </p:nvPr>
        </p:nvSpPr>
        <p:spPr>
          <a:xfrm>
            <a:off x="6662614" y="1825625"/>
            <a:ext cx="4583519"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228600" lvl="1" marL="914400" marR="0" rtl="0" algn="l">
              <a:lnSpc>
                <a:spcPct val="100000"/>
              </a:lnSpc>
              <a:spcBef>
                <a:spcPts val="1800"/>
              </a:spcBef>
              <a:spcAft>
                <a:spcPts val="0"/>
              </a:spcAft>
              <a:buClr>
                <a:schemeClr val="accent5"/>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chemeClr val="accent5"/>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 name="Google Shape;76;p32"/>
          <p:cNvSpPr txBox="1"/>
          <p:nvPr>
            <p:ph idx="12" type="sldNum"/>
          </p:nvPr>
        </p:nvSpPr>
        <p:spPr>
          <a:xfrm>
            <a:off x="838200" y="6131286"/>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BE"/>
              <a:t>‹#›</a:t>
            </a:fld>
            <a:endParaRPr/>
          </a:p>
        </p:txBody>
      </p:sp>
      <p:sp>
        <p:nvSpPr>
          <p:cNvPr id="77" name="Google Shape;77;p32"/>
          <p:cNvSpPr txBox="1"/>
          <p:nvPr>
            <p:ph type="title"/>
          </p:nvPr>
        </p:nvSpPr>
        <p:spPr>
          <a:xfrm>
            <a:off x="6662614" y="586765"/>
            <a:ext cx="4581771"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8" name="Google Shape;78;p32"/>
          <p:cNvSpPr/>
          <p:nvPr>
            <p:ph idx="2" type="pic"/>
          </p:nvPr>
        </p:nvSpPr>
        <p:spPr>
          <a:xfrm>
            <a:off x="-46383" y="-46383"/>
            <a:ext cx="6142383" cy="6964017"/>
          </a:xfrm>
          <a:prstGeom prst="rect">
            <a:avLst/>
          </a:prstGeom>
          <a:solidFill>
            <a:schemeClr val="lt2"/>
          </a:solidFill>
          <a:ln cap="flat" cmpd="sng" w="28575">
            <a:solidFill>
              <a:schemeClr val="accent5"/>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orizontal Picture and Content">
  <p:cSld name="Horizontal Picture and Content">
    <p:spTree>
      <p:nvGrpSpPr>
        <p:cNvPr id="79" name="Shape 79"/>
        <p:cNvGrpSpPr/>
        <p:nvPr/>
      </p:nvGrpSpPr>
      <p:grpSpPr>
        <a:xfrm>
          <a:off x="0" y="0"/>
          <a:ext cx="0" cy="0"/>
          <a:chOff x="0" y="0"/>
          <a:chExt cx="0" cy="0"/>
        </a:xfrm>
      </p:grpSpPr>
      <p:sp>
        <p:nvSpPr>
          <p:cNvPr id="80" name="Google Shape;80;p33"/>
          <p:cNvSpPr/>
          <p:nvPr>
            <p:ph idx="2" type="pic"/>
          </p:nvPr>
        </p:nvSpPr>
        <p:spPr>
          <a:xfrm>
            <a:off x="-63280" y="-62165"/>
            <a:ext cx="12318561" cy="3468939"/>
          </a:xfrm>
          <a:prstGeom prst="rect">
            <a:avLst/>
          </a:prstGeom>
          <a:solidFill>
            <a:schemeClr val="lt2"/>
          </a:solidFill>
          <a:ln cap="flat" cmpd="sng" w="28575">
            <a:solidFill>
              <a:schemeClr val="accent5"/>
            </a:solidFill>
            <a:prstDash val="solid"/>
            <a:round/>
            <a:headEnd len="sm" w="sm" type="none"/>
            <a:tailEnd len="sm" w="sm" type="none"/>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2"/>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 name="Google Shape;81;p33"/>
          <p:cNvSpPr txBox="1"/>
          <p:nvPr>
            <p:ph type="title"/>
          </p:nvPr>
        </p:nvSpPr>
        <p:spPr>
          <a:xfrm>
            <a:off x="957385" y="2818576"/>
            <a:ext cx="10287000" cy="628377"/>
          </a:xfrm>
          <a:prstGeom prst="rect">
            <a:avLst/>
          </a:prstGeom>
          <a:solidFill>
            <a:schemeClr val="lt1"/>
          </a:solidFill>
          <a:ln>
            <a:noFill/>
          </a:ln>
        </p:spPr>
        <p:txBody>
          <a:bodyPr anchorCtr="0" anchor="b" bIns="45700" lIns="91425" spcFirstLastPara="1" rIns="91425" wrap="square" tIns="45700">
            <a:sp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3"/>
          <p:cNvSpPr txBox="1"/>
          <p:nvPr>
            <p:ph idx="1" type="body"/>
          </p:nvPr>
        </p:nvSpPr>
        <p:spPr>
          <a:xfrm>
            <a:off x="957385" y="3630613"/>
            <a:ext cx="10287000" cy="23653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228600" lvl="1" marL="914400" marR="0" rtl="0" algn="l">
              <a:lnSpc>
                <a:spcPct val="100000"/>
              </a:lnSpc>
              <a:spcBef>
                <a:spcPts val="1800"/>
              </a:spcBef>
              <a:spcAft>
                <a:spcPts val="0"/>
              </a:spcAft>
              <a:buClr>
                <a:schemeClr val="accent5"/>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chemeClr val="accent5"/>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mages">
  <p:cSld name="3 images">
    <p:spTree>
      <p:nvGrpSpPr>
        <p:cNvPr id="83" name="Shape 83"/>
        <p:cNvGrpSpPr/>
        <p:nvPr/>
      </p:nvGrpSpPr>
      <p:grpSpPr>
        <a:xfrm>
          <a:off x="0" y="0"/>
          <a:ext cx="0" cy="0"/>
          <a:chOff x="0" y="0"/>
          <a:chExt cx="0" cy="0"/>
        </a:xfrm>
      </p:grpSpPr>
      <p:sp>
        <p:nvSpPr>
          <p:cNvPr id="84" name="Google Shape;84;p34"/>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85" name="Google Shape;85;p34"/>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
        <p:nvSpPr>
          <p:cNvPr id="86" name="Google Shape;86;p34"/>
          <p:cNvSpPr/>
          <p:nvPr>
            <p:ph idx="2" type="pic"/>
          </p:nvPr>
        </p:nvSpPr>
        <p:spPr>
          <a:xfrm>
            <a:off x="838201" y="1750540"/>
            <a:ext cx="3416382" cy="3523152"/>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34"/>
          <p:cNvSpPr txBox="1"/>
          <p:nvPr>
            <p:ph idx="1" type="body"/>
          </p:nvPr>
        </p:nvSpPr>
        <p:spPr>
          <a:xfrm>
            <a:off x="1178392" y="4331292"/>
            <a:ext cx="2736000" cy="1524235"/>
          </a:xfrm>
          <a:prstGeom prst="rect">
            <a:avLst/>
          </a:prstGeom>
          <a:solidFill>
            <a:schemeClr val="lt1"/>
          </a:solid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B91C5"/>
              </a:buClr>
              <a:buSzPts val="1400"/>
              <a:buFont typeface="Arial"/>
              <a:buNone/>
              <a:defRPr b="0" i="0" sz="1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 name="Google Shape;88;p34"/>
          <p:cNvSpPr/>
          <p:nvPr>
            <p:ph idx="3" type="pic"/>
          </p:nvPr>
        </p:nvSpPr>
        <p:spPr>
          <a:xfrm>
            <a:off x="4338313" y="1750540"/>
            <a:ext cx="3416382" cy="3523152"/>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 name="Google Shape;89;p34"/>
          <p:cNvSpPr txBox="1"/>
          <p:nvPr>
            <p:ph idx="4" type="body"/>
          </p:nvPr>
        </p:nvSpPr>
        <p:spPr>
          <a:xfrm>
            <a:off x="4678504" y="4331292"/>
            <a:ext cx="2736000" cy="1524235"/>
          </a:xfrm>
          <a:prstGeom prst="rect">
            <a:avLst/>
          </a:prstGeom>
          <a:solidFill>
            <a:schemeClr val="lt1"/>
          </a:solid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B91C5"/>
              </a:buClr>
              <a:buSzPts val="1400"/>
              <a:buFont typeface="Arial"/>
              <a:buNone/>
              <a:defRPr b="0" i="0" sz="1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 name="Google Shape;90;p34"/>
          <p:cNvSpPr/>
          <p:nvPr>
            <p:ph idx="5" type="pic"/>
          </p:nvPr>
        </p:nvSpPr>
        <p:spPr>
          <a:xfrm>
            <a:off x="7841783" y="1750540"/>
            <a:ext cx="3416382" cy="3523152"/>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 name="Google Shape;91;p34"/>
          <p:cNvSpPr txBox="1"/>
          <p:nvPr>
            <p:ph idx="6" type="body"/>
          </p:nvPr>
        </p:nvSpPr>
        <p:spPr>
          <a:xfrm>
            <a:off x="8181974" y="4331292"/>
            <a:ext cx="2736000" cy="1524235"/>
          </a:xfrm>
          <a:prstGeom prst="rect">
            <a:avLst/>
          </a:prstGeom>
          <a:solidFill>
            <a:schemeClr val="lt1"/>
          </a:solid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B91C5"/>
              </a:buClr>
              <a:buSzPts val="1400"/>
              <a:buFont typeface="Arial"/>
              <a:buNone/>
              <a:defRPr b="0" i="0" sz="1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mages">
  <p:cSld name="4 images">
    <p:spTree>
      <p:nvGrpSpPr>
        <p:cNvPr id="92" name="Shape 92"/>
        <p:cNvGrpSpPr/>
        <p:nvPr/>
      </p:nvGrpSpPr>
      <p:grpSpPr>
        <a:xfrm>
          <a:off x="0" y="0"/>
          <a:ext cx="0" cy="0"/>
          <a:chOff x="0" y="0"/>
          <a:chExt cx="0" cy="0"/>
        </a:xfrm>
      </p:grpSpPr>
      <p:sp>
        <p:nvSpPr>
          <p:cNvPr id="93" name="Google Shape;93;p35"/>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94" name="Google Shape;94;p35"/>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
        <p:nvSpPr>
          <p:cNvPr id="95" name="Google Shape;95;p35"/>
          <p:cNvSpPr/>
          <p:nvPr>
            <p:ph idx="2" type="pic"/>
          </p:nvPr>
        </p:nvSpPr>
        <p:spPr>
          <a:xfrm>
            <a:off x="2733074" y="1750540"/>
            <a:ext cx="3330000" cy="2088000"/>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35"/>
          <p:cNvSpPr/>
          <p:nvPr>
            <p:ph idx="3" type="pic"/>
          </p:nvPr>
        </p:nvSpPr>
        <p:spPr>
          <a:xfrm>
            <a:off x="2733075" y="3907988"/>
            <a:ext cx="3330000" cy="2088000"/>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 name="Google Shape;97;p35"/>
          <p:cNvSpPr/>
          <p:nvPr>
            <p:ph idx="4" type="pic"/>
          </p:nvPr>
        </p:nvSpPr>
        <p:spPr>
          <a:xfrm>
            <a:off x="6127391" y="1750540"/>
            <a:ext cx="3330000" cy="2088000"/>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35"/>
          <p:cNvSpPr txBox="1"/>
          <p:nvPr>
            <p:ph idx="1" type="body"/>
          </p:nvPr>
        </p:nvSpPr>
        <p:spPr>
          <a:xfrm>
            <a:off x="9549106" y="3907988"/>
            <a:ext cx="1620000" cy="2088000"/>
          </a:xfrm>
          <a:prstGeom prst="rect">
            <a:avLst/>
          </a:prstGeom>
          <a:noFill/>
          <a:ln>
            <a:noFill/>
          </a:ln>
        </p:spPr>
        <p:txBody>
          <a:bodyPr anchorCtr="0" anchor="t" bIns="45700" lIns="91425" spcFirstLastPara="1" rIns="91425" wrap="square" tIns="90000">
            <a:noAutofit/>
          </a:bodyPr>
          <a:lstStyle>
            <a:lvl1pPr indent="-228600" lvl="0" marL="457200" marR="0" rtl="0" algn="l">
              <a:lnSpc>
                <a:spcPct val="120000"/>
              </a:lnSpc>
              <a:spcBef>
                <a:spcPts val="0"/>
              </a:spcBef>
              <a:spcAft>
                <a:spcPts val="0"/>
              </a:spcAft>
              <a:buClr>
                <a:srgbClr val="2B91C5"/>
              </a:buClr>
              <a:buSzPts val="1400"/>
              <a:buFont typeface="Arial"/>
              <a:buNone/>
              <a:defRPr b="0" i="0" sz="1400" u="none" cap="none" strike="noStrike">
                <a:solidFill>
                  <a:schemeClr val="dk1"/>
                </a:solidFill>
                <a:latin typeface="Arial"/>
                <a:ea typeface="Arial"/>
                <a:cs typeface="Arial"/>
                <a:sym typeface="Arial"/>
              </a:defRPr>
            </a:lvl1pPr>
            <a:lvl2pPr indent="-355600" lvl="1" marL="914400" marR="0" rtl="0" algn="l">
              <a:lnSpc>
                <a:spcPct val="100000"/>
              </a:lnSpc>
              <a:spcBef>
                <a:spcPts val="5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9" name="Google Shape;99;p35"/>
          <p:cNvSpPr txBox="1"/>
          <p:nvPr>
            <p:ph idx="5" type="body"/>
          </p:nvPr>
        </p:nvSpPr>
        <p:spPr>
          <a:xfrm>
            <a:off x="970722" y="1750540"/>
            <a:ext cx="1663928" cy="2088000"/>
          </a:xfrm>
          <a:prstGeom prst="rect">
            <a:avLst/>
          </a:prstGeom>
          <a:noFill/>
          <a:ln>
            <a:noFill/>
          </a:ln>
        </p:spPr>
        <p:txBody>
          <a:bodyPr anchorCtr="0" anchor="t" bIns="45700" lIns="91425" spcFirstLastPara="1" rIns="91425" wrap="square" tIns="90000">
            <a:noAutofit/>
          </a:bodyPr>
          <a:lstStyle>
            <a:lvl1pPr indent="-228600" lvl="0" marL="457200" marR="0" rtl="0" algn="r">
              <a:lnSpc>
                <a:spcPct val="120000"/>
              </a:lnSpc>
              <a:spcBef>
                <a:spcPts val="0"/>
              </a:spcBef>
              <a:spcAft>
                <a:spcPts val="0"/>
              </a:spcAft>
              <a:buClr>
                <a:srgbClr val="2B91C5"/>
              </a:buClr>
              <a:buSzPts val="1400"/>
              <a:buFont typeface="Arial"/>
              <a:buNone/>
              <a:defRPr b="0" i="0" sz="1400" u="none" cap="none" strike="noStrike">
                <a:solidFill>
                  <a:schemeClr val="dk1"/>
                </a:solidFill>
                <a:latin typeface="Arial"/>
                <a:ea typeface="Arial"/>
                <a:cs typeface="Arial"/>
                <a:sym typeface="Arial"/>
              </a:defRPr>
            </a:lvl1pPr>
            <a:lvl2pPr indent="-355600" lvl="1" marL="914400" marR="0" rtl="0" algn="l">
              <a:lnSpc>
                <a:spcPct val="100000"/>
              </a:lnSpc>
              <a:spcBef>
                <a:spcPts val="5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0" name="Google Shape;100;p35"/>
          <p:cNvSpPr/>
          <p:nvPr>
            <p:ph idx="6" type="pic"/>
          </p:nvPr>
        </p:nvSpPr>
        <p:spPr>
          <a:xfrm>
            <a:off x="6127393" y="3907988"/>
            <a:ext cx="3330000" cy="2088000"/>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1" name="Google Shape;101;p35"/>
          <p:cNvSpPr txBox="1"/>
          <p:nvPr>
            <p:ph idx="7" type="body"/>
          </p:nvPr>
        </p:nvSpPr>
        <p:spPr>
          <a:xfrm>
            <a:off x="978650" y="3897313"/>
            <a:ext cx="1656000" cy="2098675"/>
          </a:xfrm>
          <a:prstGeom prst="rect">
            <a:avLst/>
          </a:prstGeom>
          <a:noFill/>
          <a:ln>
            <a:noFill/>
          </a:ln>
        </p:spPr>
        <p:txBody>
          <a:bodyPr anchorCtr="0" anchor="t" bIns="45700" lIns="91425" spcFirstLastPara="1" rIns="91425" wrap="square" tIns="90000">
            <a:noAutofit/>
          </a:bodyPr>
          <a:lstStyle>
            <a:lvl1pPr indent="-228600" lvl="0" marL="457200" marR="0" rtl="0" algn="r">
              <a:lnSpc>
                <a:spcPct val="120000"/>
              </a:lnSpc>
              <a:spcBef>
                <a:spcPts val="0"/>
              </a:spcBef>
              <a:spcAft>
                <a:spcPts val="0"/>
              </a:spcAft>
              <a:buClr>
                <a:srgbClr val="2B91C5"/>
              </a:buClr>
              <a:buSzPts val="1400"/>
              <a:buFont typeface="Arial"/>
              <a:buNone/>
              <a:defRPr b="0" i="0" sz="1400" u="none" cap="none" strike="noStrike">
                <a:solidFill>
                  <a:schemeClr val="dk1"/>
                </a:solidFill>
                <a:latin typeface="Arial"/>
                <a:ea typeface="Arial"/>
                <a:cs typeface="Arial"/>
                <a:sym typeface="Arial"/>
              </a:defRPr>
            </a:lvl1pPr>
            <a:lvl2pPr indent="-355600" lvl="1" marL="914400" marR="0" rtl="0" algn="l">
              <a:lnSpc>
                <a:spcPct val="100000"/>
              </a:lnSpc>
              <a:spcBef>
                <a:spcPts val="5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2" name="Google Shape;102;p35"/>
          <p:cNvSpPr txBox="1"/>
          <p:nvPr>
            <p:ph idx="8" type="body"/>
          </p:nvPr>
        </p:nvSpPr>
        <p:spPr>
          <a:xfrm>
            <a:off x="9549106" y="1750540"/>
            <a:ext cx="1620000" cy="2088000"/>
          </a:xfrm>
          <a:prstGeom prst="rect">
            <a:avLst/>
          </a:prstGeom>
          <a:noFill/>
          <a:ln>
            <a:noFill/>
          </a:ln>
        </p:spPr>
        <p:txBody>
          <a:bodyPr anchorCtr="0" anchor="t" bIns="45700" lIns="91425" spcFirstLastPara="1" rIns="91425" wrap="square" tIns="90000">
            <a:noAutofit/>
          </a:bodyPr>
          <a:lstStyle>
            <a:lvl1pPr indent="-228600" lvl="0" marL="457200" marR="0" rtl="0" algn="l">
              <a:lnSpc>
                <a:spcPct val="120000"/>
              </a:lnSpc>
              <a:spcBef>
                <a:spcPts val="0"/>
              </a:spcBef>
              <a:spcAft>
                <a:spcPts val="0"/>
              </a:spcAft>
              <a:buClr>
                <a:srgbClr val="2B91C5"/>
              </a:buClr>
              <a:buSzPts val="1400"/>
              <a:buFont typeface="Arial"/>
              <a:buNone/>
              <a:defRPr b="0" i="0" sz="1400" u="none" cap="none" strike="noStrike">
                <a:solidFill>
                  <a:schemeClr val="dk1"/>
                </a:solidFill>
                <a:latin typeface="Arial"/>
                <a:ea typeface="Arial"/>
                <a:cs typeface="Arial"/>
                <a:sym typeface="Arial"/>
              </a:defRPr>
            </a:lvl1pPr>
            <a:lvl2pPr indent="-355600" lvl="1" marL="914400" marR="0" rtl="0" algn="l">
              <a:lnSpc>
                <a:spcPct val="100000"/>
              </a:lnSpc>
              <a:spcBef>
                <a:spcPts val="5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3" name="Shape 103"/>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st slide (option 1)">
  <p:cSld name="Last slide (option 1)">
    <p:spTree>
      <p:nvGrpSpPr>
        <p:cNvPr id="104" name="Shape 104"/>
        <p:cNvGrpSpPr/>
        <p:nvPr/>
      </p:nvGrpSpPr>
      <p:grpSpPr>
        <a:xfrm>
          <a:off x="0" y="0"/>
          <a:ext cx="0" cy="0"/>
          <a:chOff x="0" y="0"/>
          <a:chExt cx="0" cy="0"/>
        </a:xfrm>
      </p:grpSpPr>
      <p:sp>
        <p:nvSpPr>
          <p:cNvPr id="105" name="Google Shape;105;p37"/>
          <p:cNvSpPr/>
          <p:nvPr/>
        </p:nvSpPr>
        <p:spPr>
          <a:xfrm>
            <a:off x="0" y="1"/>
            <a:ext cx="12192000" cy="3430587"/>
          </a:xfrm>
          <a:prstGeom prst="rect">
            <a:avLst/>
          </a:prstGeom>
          <a:gradFill>
            <a:gsLst>
              <a:gs pos="0">
                <a:srgbClr val="0D6CB4"/>
              </a:gs>
              <a:gs pos="47000">
                <a:srgbClr val="0D6CB4"/>
              </a:gs>
              <a:gs pos="77000">
                <a:srgbClr val="227DC1"/>
              </a:gs>
              <a:gs pos="100000">
                <a:schemeClr val="accent2"/>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accent4"/>
              </a:solidFill>
              <a:latin typeface="Arial"/>
              <a:ea typeface="Arial"/>
              <a:cs typeface="Arial"/>
              <a:sym typeface="Arial"/>
            </a:endParaRPr>
          </a:p>
        </p:txBody>
      </p:sp>
      <p:sp>
        <p:nvSpPr>
          <p:cNvPr id="106" name="Google Shape;106;p37"/>
          <p:cNvSpPr txBox="1"/>
          <p:nvPr>
            <p:ph type="ctrTitle"/>
          </p:nvPr>
        </p:nvSpPr>
        <p:spPr>
          <a:xfrm>
            <a:off x="1077013" y="1122363"/>
            <a:ext cx="10020968" cy="124034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5"/>
              </a:buClr>
              <a:buSzPts val="6000"/>
              <a:buFont typeface="Arial"/>
              <a:buNone/>
              <a:defRPr b="0" i="0" sz="6000" u="none" cap="none" strike="noStrike">
                <a:solidFill>
                  <a:schemeClr val="accent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107" name="Google Shape;107;p37"/>
          <p:cNvCxnSpPr/>
          <p:nvPr/>
        </p:nvCxnSpPr>
        <p:spPr>
          <a:xfrm>
            <a:off x="838200" y="0"/>
            <a:ext cx="0" cy="2362711"/>
          </a:xfrm>
          <a:prstGeom prst="straightConnector1">
            <a:avLst/>
          </a:prstGeom>
          <a:noFill/>
          <a:ln cap="flat" cmpd="sng" w="28575">
            <a:solidFill>
              <a:srgbClr val="F8CC29"/>
            </a:solidFill>
            <a:prstDash val="solid"/>
            <a:miter lim="800000"/>
            <a:headEnd len="sm" w="sm" type="none"/>
            <a:tailEnd len="sm" w="sm" type="none"/>
          </a:ln>
        </p:spPr>
      </p:cxnSp>
      <p:sp>
        <p:nvSpPr>
          <p:cNvPr id="108" name="Google Shape;108;p37"/>
          <p:cNvSpPr txBox="1"/>
          <p:nvPr>
            <p:ph idx="1" type="subTitle"/>
          </p:nvPr>
        </p:nvSpPr>
        <p:spPr>
          <a:xfrm>
            <a:off x="1084385" y="3855676"/>
            <a:ext cx="10003692" cy="192529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1400"/>
              <a:buFont typeface="Arial"/>
              <a:buNone/>
              <a:defRPr b="0" i="0" sz="1400" u="none" cap="none" strike="noStrike">
                <a:solidFill>
                  <a:srgbClr val="7F7F7F"/>
                </a:solidFill>
                <a:latin typeface="Arial"/>
                <a:ea typeface="Arial"/>
                <a:cs typeface="Arial"/>
                <a:sym typeface="Arial"/>
              </a:defRPr>
            </a:lvl1pPr>
            <a:lvl2pPr lvl="1" marR="0" rtl="0" algn="ctr">
              <a:lnSpc>
                <a:spcPct val="100000"/>
              </a:lnSpc>
              <a:spcBef>
                <a:spcPts val="1800"/>
              </a:spcBef>
              <a:spcAft>
                <a:spcPts val="0"/>
              </a:spcAft>
              <a:buClr>
                <a:srgbClr val="2B91C5"/>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100000"/>
              </a:lnSpc>
              <a:spcBef>
                <a:spcPts val="1800"/>
              </a:spcBef>
              <a:spcAft>
                <a:spcPts val="0"/>
              </a:spcAft>
              <a:buClr>
                <a:srgbClr val="2B91C5"/>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18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slide">
  <p:cSld name="Image slide">
    <p:spTree>
      <p:nvGrpSpPr>
        <p:cNvPr id="109" name="Shape 109"/>
        <p:cNvGrpSpPr/>
        <p:nvPr/>
      </p:nvGrpSpPr>
      <p:grpSpPr>
        <a:xfrm>
          <a:off x="0" y="0"/>
          <a:ext cx="0" cy="0"/>
          <a:chOff x="0" y="0"/>
          <a:chExt cx="0" cy="0"/>
        </a:xfrm>
      </p:grpSpPr>
      <p:sp>
        <p:nvSpPr>
          <p:cNvPr id="110" name="Google Shape;110;p38"/>
          <p:cNvSpPr/>
          <p:nvPr/>
        </p:nvSpPr>
        <p:spPr>
          <a:xfrm>
            <a:off x="0" y="0"/>
            <a:ext cx="12192000" cy="1439056"/>
          </a:xfrm>
          <a:prstGeom prst="rect">
            <a:avLst/>
          </a:prstGeom>
          <a:solidFill>
            <a:srgbClr val="093B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F3864"/>
              </a:solidFill>
              <a:latin typeface="Arial"/>
              <a:ea typeface="Arial"/>
              <a:cs typeface="Arial"/>
              <a:sym typeface="Arial"/>
            </a:endParaRPr>
          </a:p>
        </p:txBody>
      </p:sp>
      <p:sp>
        <p:nvSpPr>
          <p:cNvPr id="111" name="Google Shape;111;p38"/>
          <p:cNvSpPr/>
          <p:nvPr>
            <p:ph idx="2" type="pic"/>
          </p:nvPr>
        </p:nvSpPr>
        <p:spPr>
          <a:xfrm>
            <a:off x="0" y="1552352"/>
            <a:ext cx="12192000" cy="4437286"/>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112" name="Google Shape;112;p38"/>
          <p:cNvSpPr txBox="1"/>
          <p:nvPr>
            <p:ph idx="1" type="body"/>
          </p:nvPr>
        </p:nvSpPr>
        <p:spPr>
          <a:xfrm>
            <a:off x="939800" y="445746"/>
            <a:ext cx="10896600" cy="99331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Verdana"/>
                <a:ea typeface="Verdana"/>
                <a:cs typeface="Verdana"/>
                <a:sym typeface="Verdana"/>
              </a:defRPr>
            </a:lvl1pPr>
            <a:lvl2pPr indent="-457200" lvl="1" marL="914400" marR="0" rtl="0" algn="l">
              <a:lnSpc>
                <a:spcPct val="90000"/>
              </a:lnSpc>
              <a:spcBef>
                <a:spcPts val="500"/>
              </a:spcBef>
              <a:spcAft>
                <a:spcPts val="0"/>
              </a:spcAft>
              <a:buClr>
                <a:schemeClr val="lt1"/>
              </a:buClr>
              <a:buSzPts val="3600"/>
              <a:buFont typeface="Arial"/>
              <a:buChar char="•"/>
              <a:defRPr b="1" i="0" sz="3600" u="none" cap="none" strike="noStrike">
                <a:solidFill>
                  <a:schemeClr val="lt1"/>
                </a:solidFill>
                <a:latin typeface="Arial"/>
                <a:ea typeface="Arial"/>
                <a:cs typeface="Arial"/>
                <a:sym typeface="Arial"/>
              </a:defRPr>
            </a:lvl2pPr>
            <a:lvl3pPr indent="-457200" lvl="2" marL="1371600" marR="0" rtl="0" algn="l">
              <a:lnSpc>
                <a:spcPct val="90000"/>
              </a:lnSpc>
              <a:spcBef>
                <a:spcPts val="500"/>
              </a:spcBef>
              <a:spcAft>
                <a:spcPts val="0"/>
              </a:spcAft>
              <a:buClr>
                <a:schemeClr val="lt1"/>
              </a:buClr>
              <a:buSzPts val="3600"/>
              <a:buFont typeface="Arial"/>
              <a:buChar char="•"/>
              <a:defRPr b="1" i="0" sz="3600" u="none" cap="none" strike="noStrike">
                <a:solidFill>
                  <a:schemeClr val="lt1"/>
                </a:solidFill>
                <a:latin typeface="Arial"/>
                <a:ea typeface="Arial"/>
                <a:cs typeface="Arial"/>
                <a:sym typeface="Arial"/>
              </a:defRPr>
            </a:lvl3pPr>
            <a:lvl4pPr indent="-457200" lvl="3" marL="1828800" marR="0" rtl="0" algn="l">
              <a:lnSpc>
                <a:spcPct val="90000"/>
              </a:lnSpc>
              <a:spcBef>
                <a:spcPts val="500"/>
              </a:spcBef>
              <a:spcAft>
                <a:spcPts val="0"/>
              </a:spcAft>
              <a:buClr>
                <a:schemeClr val="lt1"/>
              </a:buClr>
              <a:buSzPts val="3600"/>
              <a:buFont typeface="Arial"/>
              <a:buChar char="•"/>
              <a:defRPr b="1" i="0" sz="3600" u="none" cap="none" strike="noStrike">
                <a:solidFill>
                  <a:schemeClr val="lt1"/>
                </a:solidFill>
                <a:latin typeface="Arial"/>
                <a:ea typeface="Arial"/>
                <a:cs typeface="Arial"/>
                <a:sym typeface="Arial"/>
              </a:defRPr>
            </a:lvl4pPr>
            <a:lvl5pPr indent="-457200" lvl="4" marL="2286000" marR="0" rtl="0" algn="l">
              <a:lnSpc>
                <a:spcPct val="90000"/>
              </a:lnSpc>
              <a:spcBef>
                <a:spcPts val="500"/>
              </a:spcBef>
              <a:spcAft>
                <a:spcPts val="0"/>
              </a:spcAft>
              <a:buClr>
                <a:schemeClr val="lt1"/>
              </a:buClr>
              <a:buSzPts val="3600"/>
              <a:buFont typeface="Arial"/>
              <a:buChar char="•"/>
              <a:defRPr b="1" i="0" sz="36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113" name="Google Shape;113;p3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fr-B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Image slide">
  <p:cSld name="2_Image slide">
    <p:spTree>
      <p:nvGrpSpPr>
        <p:cNvPr id="114" name="Shape 114"/>
        <p:cNvGrpSpPr/>
        <p:nvPr/>
      </p:nvGrpSpPr>
      <p:grpSpPr>
        <a:xfrm>
          <a:off x="0" y="0"/>
          <a:ext cx="0" cy="0"/>
          <a:chOff x="0" y="0"/>
          <a:chExt cx="0" cy="0"/>
        </a:xfrm>
      </p:grpSpPr>
      <p:sp>
        <p:nvSpPr>
          <p:cNvPr id="115" name="Google Shape;115;p39"/>
          <p:cNvSpPr/>
          <p:nvPr/>
        </p:nvSpPr>
        <p:spPr>
          <a:xfrm>
            <a:off x="0" y="0"/>
            <a:ext cx="12192000" cy="1439056"/>
          </a:xfrm>
          <a:prstGeom prst="rect">
            <a:avLst/>
          </a:prstGeom>
          <a:solidFill>
            <a:srgbClr val="093B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D76A1"/>
              </a:solidFill>
              <a:latin typeface="Arial"/>
              <a:ea typeface="Arial"/>
              <a:cs typeface="Arial"/>
              <a:sym typeface="Arial"/>
            </a:endParaRPr>
          </a:p>
        </p:txBody>
      </p:sp>
      <p:sp>
        <p:nvSpPr>
          <p:cNvPr id="116" name="Google Shape;116;p39"/>
          <p:cNvSpPr/>
          <p:nvPr>
            <p:ph idx="2" type="pic"/>
          </p:nvPr>
        </p:nvSpPr>
        <p:spPr>
          <a:xfrm>
            <a:off x="0" y="1552352"/>
            <a:ext cx="12192000" cy="443728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2B91C5"/>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lvl="2"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lvl="5"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7" name="Google Shape;117;p39"/>
          <p:cNvSpPr txBox="1"/>
          <p:nvPr>
            <p:ph idx="1" type="body"/>
          </p:nvPr>
        </p:nvSpPr>
        <p:spPr>
          <a:xfrm>
            <a:off x="939800" y="445746"/>
            <a:ext cx="10896600" cy="99331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2B91C5"/>
              </a:buClr>
              <a:buSzPts val="3600"/>
              <a:buFont typeface="Arial"/>
              <a:buNone/>
              <a:defRPr b="0" i="0" sz="3600" u="none" cap="none" strike="noStrike">
                <a:solidFill>
                  <a:schemeClr val="lt1"/>
                </a:solidFill>
                <a:latin typeface="Verdana"/>
                <a:ea typeface="Verdana"/>
                <a:cs typeface="Verdana"/>
                <a:sym typeface="Verdana"/>
              </a:defRPr>
            </a:lvl1pPr>
            <a:lvl2pPr indent="-457200" lvl="1" marL="914400" marR="0" rtl="0" algn="l">
              <a:lnSpc>
                <a:spcPct val="100000"/>
              </a:lnSpc>
              <a:spcBef>
                <a:spcPts val="1800"/>
              </a:spcBef>
              <a:spcAft>
                <a:spcPts val="0"/>
              </a:spcAft>
              <a:buClr>
                <a:srgbClr val="2B91C5"/>
              </a:buClr>
              <a:buSzPts val="3600"/>
              <a:buFont typeface="Arial"/>
              <a:buChar char="•"/>
              <a:defRPr b="1" i="0" sz="3600" u="none" cap="none" strike="noStrike">
                <a:solidFill>
                  <a:schemeClr val="lt1"/>
                </a:solidFill>
                <a:latin typeface="Arial"/>
                <a:ea typeface="Arial"/>
                <a:cs typeface="Arial"/>
                <a:sym typeface="Arial"/>
              </a:defRPr>
            </a:lvl2pPr>
            <a:lvl3pPr indent="-457200" lvl="2" marL="1371600" marR="0" rtl="0" algn="l">
              <a:lnSpc>
                <a:spcPct val="100000"/>
              </a:lnSpc>
              <a:spcBef>
                <a:spcPts val="1800"/>
              </a:spcBef>
              <a:spcAft>
                <a:spcPts val="0"/>
              </a:spcAft>
              <a:buClr>
                <a:srgbClr val="2B91C5"/>
              </a:buClr>
              <a:buSzPts val="3600"/>
              <a:buFont typeface="Arial"/>
              <a:buChar char="•"/>
              <a:defRPr b="1" i="0" sz="3600" u="none" cap="none" strike="noStrike">
                <a:solidFill>
                  <a:schemeClr val="lt1"/>
                </a:solidFill>
                <a:latin typeface="Arial"/>
                <a:ea typeface="Arial"/>
                <a:cs typeface="Arial"/>
                <a:sym typeface="Arial"/>
              </a:defRPr>
            </a:lvl3pPr>
            <a:lvl4pPr indent="-457200" lvl="3" marL="1828800" marR="0" rtl="0" algn="l">
              <a:lnSpc>
                <a:spcPct val="100000"/>
              </a:lnSpc>
              <a:spcBef>
                <a:spcPts val="1800"/>
              </a:spcBef>
              <a:spcAft>
                <a:spcPts val="0"/>
              </a:spcAft>
              <a:buClr>
                <a:srgbClr val="2B91C5"/>
              </a:buClr>
              <a:buSzPts val="3600"/>
              <a:buFont typeface="Arial"/>
              <a:buChar char="•"/>
              <a:defRPr b="1" i="0" sz="3600" u="none" cap="none" strike="noStrike">
                <a:solidFill>
                  <a:schemeClr val="lt1"/>
                </a:solidFill>
                <a:latin typeface="Arial"/>
                <a:ea typeface="Arial"/>
                <a:cs typeface="Arial"/>
                <a:sym typeface="Arial"/>
              </a:defRPr>
            </a:lvl4pPr>
            <a:lvl5pPr indent="-457200" lvl="4" marL="2286000" marR="0" rtl="0" algn="l">
              <a:lnSpc>
                <a:spcPct val="100000"/>
              </a:lnSpc>
              <a:spcBef>
                <a:spcPts val="1800"/>
              </a:spcBef>
              <a:spcAft>
                <a:spcPts val="0"/>
              </a:spcAft>
              <a:buClr>
                <a:srgbClr val="2B91C5"/>
              </a:buClr>
              <a:buSzPts val="3600"/>
              <a:buFont typeface="Arial"/>
              <a:buChar char="•"/>
              <a:defRPr b="1" i="0" sz="3600" u="none" cap="none" strike="noStrike">
                <a:solidFill>
                  <a:schemeClr val="lt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1" name="Shape 21"/>
        <p:cNvGrpSpPr/>
        <p:nvPr/>
      </p:nvGrpSpPr>
      <p:grpSpPr>
        <a:xfrm>
          <a:off x="0" y="0"/>
          <a:ext cx="0" cy="0"/>
          <a:chOff x="0" y="0"/>
          <a:chExt cx="0" cy="0"/>
        </a:xfrm>
      </p:grpSpPr>
      <p:sp>
        <p:nvSpPr>
          <p:cNvPr id="22" name="Google Shape;22;p14"/>
          <p:cNvSpPr txBox="1"/>
          <p:nvPr>
            <p:ph idx="1" type="body"/>
          </p:nvPr>
        </p:nvSpPr>
        <p:spPr>
          <a:xfrm>
            <a:off x="967154" y="1825624"/>
            <a:ext cx="10267462"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228600" lvl="1" marL="914400" marR="0" rtl="0" algn="l">
              <a:lnSpc>
                <a:spcPct val="100000"/>
              </a:lnSpc>
              <a:spcBef>
                <a:spcPts val="1800"/>
              </a:spcBef>
              <a:spcAft>
                <a:spcPts val="0"/>
              </a:spcAft>
              <a:buClr>
                <a:schemeClr val="accent5"/>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chemeClr val="accent5"/>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23" name="Google Shape;23;p14"/>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
        <p:nvSpPr>
          <p:cNvPr id="24" name="Google Shape;24;p14"/>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st slide (option 2)">
  <p:cSld name="Last slide (option 2)">
    <p:spTree>
      <p:nvGrpSpPr>
        <p:cNvPr id="25" name="Shape 25"/>
        <p:cNvGrpSpPr/>
        <p:nvPr/>
      </p:nvGrpSpPr>
      <p:grpSpPr>
        <a:xfrm>
          <a:off x="0" y="0"/>
          <a:ext cx="0" cy="0"/>
          <a:chOff x="0" y="0"/>
          <a:chExt cx="0" cy="0"/>
        </a:xfrm>
      </p:grpSpPr>
      <p:sp>
        <p:nvSpPr>
          <p:cNvPr id="26" name="Google Shape;26;p15"/>
          <p:cNvSpPr/>
          <p:nvPr/>
        </p:nvSpPr>
        <p:spPr>
          <a:xfrm>
            <a:off x="0" y="0"/>
            <a:ext cx="12192000" cy="3432175"/>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7" name="Google Shape;27;p15"/>
          <p:cNvCxnSpPr/>
          <p:nvPr/>
        </p:nvCxnSpPr>
        <p:spPr>
          <a:xfrm>
            <a:off x="838200" y="0"/>
            <a:ext cx="0" cy="2362711"/>
          </a:xfrm>
          <a:prstGeom prst="straightConnector1">
            <a:avLst/>
          </a:prstGeom>
          <a:noFill/>
          <a:ln cap="flat" cmpd="sng" w="28575">
            <a:solidFill>
              <a:srgbClr val="2174B0"/>
            </a:solidFill>
            <a:prstDash val="solid"/>
            <a:miter lim="800000"/>
            <a:headEnd len="sm" w="sm" type="none"/>
            <a:tailEnd len="sm" w="sm" type="none"/>
          </a:ln>
        </p:spPr>
      </p:cxnSp>
      <p:sp>
        <p:nvSpPr>
          <p:cNvPr id="28" name="Google Shape;28;p15"/>
          <p:cNvSpPr txBox="1"/>
          <p:nvPr>
            <p:ph type="ctrTitle"/>
          </p:nvPr>
        </p:nvSpPr>
        <p:spPr>
          <a:xfrm>
            <a:off x="1077013" y="1122363"/>
            <a:ext cx="10020968" cy="124034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2174B0"/>
              </a:buClr>
              <a:buSzPts val="6000"/>
              <a:buFont typeface="Arial"/>
              <a:buNone/>
              <a:defRPr b="0" i="0" sz="6000" u="none" cap="none" strike="noStrike">
                <a:solidFill>
                  <a:srgbClr val="2174B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15"/>
          <p:cNvSpPr txBox="1"/>
          <p:nvPr>
            <p:ph idx="1" type="subTitle"/>
          </p:nvPr>
        </p:nvSpPr>
        <p:spPr>
          <a:xfrm>
            <a:off x="1084385" y="3855676"/>
            <a:ext cx="10003692" cy="192529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1400"/>
              <a:buFont typeface="Arial"/>
              <a:buNone/>
              <a:defRPr b="0" i="0" sz="1400" u="none" cap="none" strike="noStrike">
                <a:solidFill>
                  <a:srgbClr val="7F7F7F"/>
                </a:solidFill>
                <a:latin typeface="Arial"/>
                <a:ea typeface="Arial"/>
                <a:cs typeface="Arial"/>
                <a:sym typeface="Arial"/>
              </a:defRPr>
            </a:lvl1pPr>
            <a:lvl2pPr lvl="1" marR="0" rtl="0" algn="ctr">
              <a:lnSpc>
                <a:spcPct val="100000"/>
              </a:lnSpc>
              <a:spcBef>
                <a:spcPts val="1800"/>
              </a:spcBef>
              <a:spcAft>
                <a:spcPts val="0"/>
              </a:spcAft>
              <a:buClr>
                <a:srgbClr val="2B91C5"/>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100000"/>
              </a:lnSpc>
              <a:spcBef>
                <a:spcPts val="1800"/>
              </a:spcBef>
              <a:spcAft>
                <a:spcPts val="0"/>
              </a:spcAft>
              <a:buClr>
                <a:srgbClr val="2B91C5"/>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18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cover (option 1)" type="title">
  <p:cSld name="TITLE">
    <p:spTree>
      <p:nvGrpSpPr>
        <p:cNvPr id="30" name="Shape 30"/>
        <p:cNvGrpSpPr/>
        <p:nvPr/>
      </p:nvGrpSpPr>
      <p:grpSpPr>
        <a:xfrm>
          <a:off x="0" y="0"/>
          <a:ext cx="0" cy="0"/>
          <a:chOff x="0" y="0"/>
          <a:chExt cx="0" cy="0"/>
        </a:xfrm>
      </p:grpSpPr>
      <p:sp>
        <p:nvSpPr>
          <p:cNvPr id="31" name="Google Shape;31;p24"/>
          <p:cNvSpPr/>
          <p:nvPr/>
        </p:nvSpPr>
        <p:spPr>
          <a:xfrm>
            <a:off x="0" y="1"/>
            <a:ext cx="12192000" cy="6858000"/>
          </a:xfrm>
          <a:prstGeom prst="rect">
            <a:avLst/>
          </a:prstGeom>
          <a:gradFill>
            <a:gsLst>
              <a:gs pos="0">
                <a:srgbClr val="0D6CB4"/>
              </a:gs>
              <a:gs pos="47000">
                <a:srgbClr val="0D6CB4"/>
              </a:gs>
              <a:gs pos="77000">
                <a:srgbClr val="227DC1"/>
              </a:gs>
              <a:gs pos="100000">
                <a:schemeClr val="accent2"/>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accent4"/>
              </a:solidFill>
              <a:latin typeface="Arial"/>
              <a:ea typeface="Arial"/>
              <a:cs typeface="Arial"/>
              <a:sym typeface="Arial"/>
            </a:endParaRPr>
          </a:p>
        </p:txBody>
      </p:sp>
      <p:sp>
        <p:nvSpPr>
          <p:cNvPr id="32" name="Google Shape;32;p24"/>
          <p:cNvSpPr txBox="1"/>
          <p:nvPr>
            <p:ph type="ctrTitle"/>
          </p:nvPr>
        </p:nvSpPr>
        <p:spPr>
          <a:xfrm>
            <a:off x="1070189" y="1122363"/>
            <a:ext cx="10281657" cy="2387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FFD129"/>
              </a:buClr>
              <a:buSzPts val="6000"/>
              <a:buFont typeface="Arial"/>
              <a:buNone/>
              <a:defRPr b="0" i="0" sz="6000" u="none" cap="none" strike="noStrike">
                <a:solidFill>
                  <a:srgbClr val="FFD12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24"/>
          <p:cNvSpPr txBox="1"/>
          <p:nvPr>
            <p:ph idx="1" type="subTitle"/>
          </p:nvPr>
        </p:nvSpPr>
        <p:spPr>
          <a:xfrm>
            <a:off x="1070189" y="3602038"/>
            <a:ext cx="10281657" cy="165576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lt1"/>
                </a:solidFill>
                <a:latin typeface="Arial"/>
                <a:ea typeface="Arial"/>
                <a:cs typeface="Arial"/>
                <a:sym typeface="Arial"/>
              </a:defRPr>
            </a:lvl1pPr>
            <a:lvl2pPr lvl="1" marR="0" rtl="0" algn="ctr">
              <a:lnSpc>
                <a:spcPct val="100000"/>
              </a:lnSpc>
              <a:spcBef>
                <a:spcPts val="1800"/>
              </a:spcBef>
              <a:spcAft>
                <a:spcPts val="0"/>
              </a:spcAft>
              <a:buClr>
                <a:srgbClr val="2B91C5"/>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100000"/>
              </a:lnSpc>
              <a:spcBef>
                <a:spcPts val="1800"/>
              </a:spcBef>
              <a:spcAft>
                <a:spcPts val="0"/>
              </a:spcAft>
              <a:buClr>
                <a:srgbClr val="2B91C5"/>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18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cxnSp>
        <p:nvCxnSpPr>
          <p:cNvPr id="34" name="Google Shape;34;p24"/>
          <p:cNvCxnSpPr/>
          <p:nvPr/>
        </p:nvCxnSpPr>
        <p:spPr>
          <a:xfrm>
            <a:off x="838200" y="0"/>
            <a:ext cx="0" cy="3478213"/>
          </a:xfrm>
          <a:prstGeom prst="straightConnector1">
            <a:avLst/>
          </a:prstGeom>
          <a:noFill/>
          <a:ln cap="flat" cmpd="sng" w="28575">
            <a:solidFill>
              <a:srgbClr val="FFD129"/>
            </a:solidFill>
            <a:prstDash val="solid"/>
            <a:miter lim="800000"/>
            <a:headEnd len="sm" w="sm" type="none"/>
            <a:tailEnd len="sm" w="sm" type="none"/>
          </a:ln>
        </p:spPr>
      </p:cxnSp>
      <p:pic>
        <p:nvPicPr>
          <p:cNvPr id="35" name="Google Shape;35;p24"/>
          <p:cNvPicPr preferRelativeResize="0"/>
          <p:nvPr/>
        </p:nvPicPr>
        <p:blipFill rotWithShape="1">
          <a:blip r:embed="rId2">
            <a:alphaModFix/>
          </a:blip>
          <a:srcRect b="0" l="0" r="0" t="0"/>
          <a:stretch/>
        </p:blipFill>
        <p:spPr>
          <a:xfrm>
            <a:off x="9945929" y="6193922"/>
            <a:ext cx="1718512" cy="4511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pter cover (option 2)">
  <p:cSld name="Chapter cover (option 2)">
    <p:spTree>
      <p:nvGrpSpPr>
        <p:cNvPr id="36" name="Shape 36"/>
        <p:cNvGrpSpPr/>
        <p:nvPr/>
      </p:nvGrpSpPr>
      <p:grpSpPr>
        <a:xfrm>
          <a:off x="0" y="0"/>
          <a:ext cx="0" cy="0"/>
          <a:chOff x="0" y="0"/>
          <a:chExt cx="0" cy="0"/>
        </a:xfrm>
      </p:grpSpPr>
      <p:sp>
        <p:nvSpPr>
          <p:cNvPr id="37" name="Google Shape;37;p25"/>
          <p:cNvSpPr/>
          <p:nvPr/>
        </p:nvSpPr>
        <p:spPr>
          <a:xfrm>
            <a:off x="0" y="0"/>
            <a:ext cx="12192000" cy="68580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 name="Google Shape;38;p25"/>
          <p:cNvSpPr txBox="1"/>
          <p:nvPr>
            <p:ph type="ctrTitle"/>
          </p:nvPr>
        </p:nvSpPr>
        <p:spPr>
          <a:xfrm>
            <a:off x="1077013" y="1122363"/>
            <a:ext cx="10284602" cy="2387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2174B0"/>
              </a:buClr>
              <a:buSzPts val="6000"/>
              <a:buFont typeface="Arial"/>
              <a:buNone/>
              <a:defRPr b="0" i="0" sz="6000" u="none" cap="none" strike="noStrike">
                <a:solidFill>
                  <a:srgbClr val="2174B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 name="Google Shape;39;p25"/>
          <p:cNvSpPr txBox="1"/>
          <p:nvPr>
            <p:ph idx="1" type="subTitle"/>
          </p:nvPr>
        </p:nvSpPr>
        <p:spPr>
          <a:xfrm>
            <a:off x="1070189" y="3602038"/>
            <a:ext cx="10284602" cy="165576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2B91C5"/>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100000"/>
              </a:lnSpc>
              <a:spcBef>
                <a:spcPts val="1800"/>
              </a:spcBef>
              <a:spcAft>
                <a:spcPts val="0"/>
              </a:spcAft>
              <a:buClr>
                <a:srgbClr val="2B91C5"/>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100000"/>
              </a:lnSpc>
              <a:spcBef>
                <a:spcPts val="1800"/>
              </a:spcBef>
              <a:spcAft>
                <a:spcPts val="0"/>
              </a:spcAft>
              <a:buClr>
                <a:srgbClr val="2B91C5"/>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100000"/>
              </a:lnSpc>
              <a:spcBef>
                <a:spcPts val="1800"/>
              </a:spcBef>
              <a:spcAft>
                <a:spcPts val="0"/>
              </a:spcAft>
              <a:buClr>
                <a:srgbClr val="2B91C5"/>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18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cxnSp>
        <p:nvCxnSpPr>
          <p:cNvPr id="40" name="Google Shape;40;p25"/>
          <p:cNvCxnSpPr/>
          <p:nvPr/>
        </p:nvCxnSpPr>
        <p:spPr>
          <a:xfrm>
            <a:off x="838200" y="0"/>
            <a:ext cx="0" cy="3478213"/>
          </a:xfrm>
          <a:prstGeom prst="straightConnector1">
            <a:avLst/>
          </a:prstGeom>
          <a:noFill/>
          <a:ln cap="flat" cmpd="sng" w="28575">
            <a:solidFill>
              <a:srgbClr val="2174B0"/>
            </a:solidFill>
            <a:prstDash val="solid"/>
            <a:miter lim="800000"/>
            <a:headEnd len="sm" w="sm" type="none"/>
            <a:tailEnd len="sm" w="sm" type="none"/>
          </a:ln>
        </p:spPr>
      </p:cxnSp>
      <p:pic>
        <p:nvPicPr>
          <p:cNvPr id="41" name="Google Shape;41;p25"/>
          <p:cNvPicPr preferRelativeResize="0"/>
          <p:nvPr/>
        </p:nvPicPr>
        <p:blipFill rotWithShape="1">
          <a:blip r:embed="rId2">
            <a:alphaModFix/>
          </a:blip>
          <a:srcRect b="0" l="0" r="0" t="0"/>
          <a:stretch/>
        </p:blipFill>
        <p:spPr>
          <a:xfrm>
            <a:off x="9945929" y="6193922"/>
            <a:ext cx="1718512" cy="4511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and Object">
  <p:cSld name="Content and Object">
    <p:spTree>
      <p:nvGrpSpPr>
        <p:cNvPr id="42" name="Shape 42"/>
        <p:cNvGrpSpPr/>
        <p:nvPr/>
      </p:nvGrpSpPr>
      <p:grpSpPr>
        <a:xfrm>
          <a:off x="0" y="0"/>
          <a:ext cx="0" cy="0"/>
          <a:chOff x="0" y="0"/>
          <a:chExt cx="0" cy="0"/>
        </a:xfrm>
      </p:grpSpPr>
      <p:sp>
        <p:nvSpPr>
          <p:cNvPr id="43" name="Google Shape;43;p26"/>
          <p:cNvSpPr txBox="1"/>
          <p:nvPr>
            <p:ph idx="1" type="body"/>
          </p:nvPr>
        </p:nvSpPr>
        <p:spPr>
          <a:xfrm>
            <a:off x="6232525" y="1825625"/>
            <a:ext cx="5002090"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rgbClr val="2B91C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rgbClr val="2B91C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rgbClr val="2B91C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44" name="Google Shape;44;p26"/>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
        <p:nvSpPr>
          <p:cNvPr id="45" name="Google Shape;45;p26"/>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 name="Google Shape;46;p26"/>
          <p:cNvSpPr txBox="1"/>
          <p:nvPr>
            <p:ph idx="2" type="body"/>
          </p:nvPr>
        </p:nvSpPr>
        <p:spPr>
          <a:xfrm>
            <a:off x="967154" y="1825624"/>
            <a:ext cx="5004000"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228600" lvl="1" marL="914400" marR="0" rtl="0" algn="l">
              <a:lnSpc>
                <a:spcPct val="100000"/>
              </a:lnSpc>
              <a:spcBef>
                <a:spcPts val="1800"/>
              </a:spcBef>
              <a:spcAft>
                <a:spcPts val="0"/>
              </a:spcAft>
              <a:buClr>
                <a:schemeClr val="accent5"/>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chemeClr val="accent5"/>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2 columns">
  <p:cSld name="Content - 2 columns">
    <p:spTree>
      <p:nvGrpSpPr>
        <p:cNvPr id="47" name="Shape 47"/>
        <p:cNvGrpSpPr/>
        <p:nvPr/>
      </p:nvGrpSpPr>
      <p:grpSpPr>
        <a:xfrm>
          <a:off x="0" y="0"/>
          <a:ext cx="0" cy="0"/>
          <a:chOff x="0" y="0"/>
          <a:chExt cx="0" cy="0"/>
        </a:xfrm>
      </p:grpSpPr>
      <p:sp>
        <p:nvSpPr>
          <p:cNvPr id="48" name="Google Shape;48;p27"/>
          <p:cNvSpPr txBox="1"/>
          <p:nvPr>
            <p:ph idx="1" type="body"/>
          </p:nvPr>
        </p:nvSpPr>
        <p:spPr>
          <a:xfrm>
            <a:off x="6232524" y="1825624"/>
            <a:ext cx="5004000"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chemeClr val="accent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chemeClr val="accent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49" name="Google Shape;49;p27"/>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
        <p:nvSpPr>
          <p:cNvPr id="50" name="Google Shape;50;p27"/>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27"/>
          <p:cNvSpPr txBox="1"/>
          <p:nvPr>
            <p:ph idx="2" type="body"/>
          </p:nvPr>
        </p:nvSpPr>
        <p:spPr>
          <a:xfrm>
            <a:off x="967154" y="1825624"/>
            <a:ext cx="5004000"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chemeClr val="accent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chemeClr val="accent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3 columns">
  <p:cSld name="Content - 3 columns">
    <p:spTree>
      <p:nvGrpSpPr>
        <p:cNvPr id="52" name="Shape 52"/>
        <p:cNvGrpSpPr/>
        <p:nvPr/>
      </p:nvGrpSpPr>
      <p:grpSpPr>
        <a:xfrm>
          <a:off x="0" y="0"/>
          <a:ext cx="0" cy="0"/>
          <a:chOff x="0" y="0"/>
          <a:chExt cx="0" cy="0"/>
        </a:xfrm>
      </p:grpSpPr>
      <p:sp>
        <p:nvSpPr>
          <p:cNvPr id="53" name="Google Shape;53;p28"/>
          <p:cNvSpPr txBox="1"/>
          <p:nvPr>
            <p:ph idx="1" type="body"/>
          </p:nvPr>
        </p:nvSpPr>
        <p:spPr>
          <a:xfrm>
            <a:off x="970722" y="1825625"/>
            <a:ext cx="3229533"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228600" lvl="1" marL="914400" marR="0" rtl="0" algn="l">
              <a:lnSpc>
                <a:spcPct val="100000"/>
              </a:lnSpc>
              <a:spcBef>
                <a:spcPts val="1800"/>
              </a:spcBef>
              <a:spcAft>
                <a:spcPts val="0"/>
              </a:spcAft>
              <a:buClr>
                <a:schemeClr val="accent5"/>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chemeClr val="accent5"/>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 name="Google Shape;54;p28"/>
          <p:cNvSpPr txBox="1"/>
          <p:nvPr>
            <p:ph idx="2" type="body"/>
          </p:nvPr>
        </p:nvSpPr>
        <p:spPr>
          <a:xfrm>
            <a:off x="4476002" y="1825624"/>
            <a:ext cx="3239996"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chemeClr val="accent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chemeClr val="accent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5" name="Google Shape;55;p28"/>
          <p:cNvSpPr txBox="1"/>
          <p:nvPr>
            <p:ph idx="3" type="body"/>
          </p:nvPr>
        </p:nvSpPr>
        <p:spPr>
          <a:xfrm>
            <a:off x="7990763" y="1825624"/>
            <a:ext cx="3239998" cy="41703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chemeClr val="accent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chemeClr val="accent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56" name="Google Shape;56;p28"/>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
        <p:nvSpPr>
          <p:cNvPr id="57" name="Google Shape;57;p28"/>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58" name="Shape 58"/>
        <p:cNvGrpSpPr/>
        <p:nvPr/>
      </p:nvGrpSpPr>
      <p:grpSpPr>
        <a:xfrm>
          <a:off x="0" y="0"/>
          <a:ext cx="0" cy="0"/>
          <a:chOff x="0" y="0"/>
          <a:chExt cx="0" cy="0"/>
        </a:xfrm>
      </p:grpSpPr>
      <p:sp>
        <p:nvSpPr>
          <p:cNvPr id="59" name="Google Shape;59;p29"/>
          <p:cNvSpPr txBox="1"/>
          <p:nvPr>
            <p:ph idx="1" type="body"/>
          </p:nvPr>
        </p:nvSpPr>
        <p:spPr>
          <a:xfrm>
            <a:off x="970722" y="1681163"/>
            <a:ext cx="5003999"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0"/>
              </a:spcBef>
              <a:spcAft>
                <a:spcPts val="0"/>
              </a:spcAft>
              <a:buClr>
                <a:srgbClr val="2B91C5"/>
              </a:buClr>
              <a:buSzPts val="2800"/>
              <a:buFont typeface="Arial"/>
              <a:buNone/>
              <a:defRPr b="1" i="0" sz="2800" u="none" cap="none" strike="noStrike">
                <a:solidFill>
                  <a:schemeClr val="accent2"/>
                </a:solidFill>
                <a:latin typeface="Arial"/>
                <a:ea typeface="Arial"/>
                <a:cs typeface="Arial"/>
                <a:sym typeface="Arial"/>
              </a:defRPr>
            </a:lvl1pPr>
            <a:lvl2pPr indent="-228600" lvl="1" marL="914400" marR="0" rtl="0" algn="l">
              <a:lnSpc>
                <a:spcPct val="100000"/>
              </a:lnSpc>
              <a:spcBef>
                <a:spcPts val="1800"/>
              </a:spcBef>
              <a:spcAft>
                <a:spcPts val="0"/>
              </a:spcAft>
              <a:buClr>
                <a:srgbClr val="2B91C5"/>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rgbClr val="2B91C5"/>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rgbClr val="2B91C5"/>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rgbClr val="2B91C5"/>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18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0" name="Google Shape;60;p29"/>
          <p:cNvSpPr txBox="1"/>
          <p:nvPr>
            <p:ph idx="2" type="body"/>
          </p:nvPr>
        </p:nvSpPr>
        <p:spPr>
          <a:xfrm>
            <a:off x="970722" y="2597727"/>
            <a:ext cx="5003999" cy="339826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228600" lvl="1" marL="914400" marR="0" rtl="0" algn="l">
              <a:lnSpc>
                <a:spcPct val="100000"/>
              </a:lnSpc>
              <a:spcBef>
                <a:spcPts val="1800"/>
              </a:spcBef>
              <a:spcAft>
                <a:spcPts val="0"/>
              </a:spcAft>
              <a:buClr>
                <a:schemeClr val="accent5"/>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chemeClr val="accent5"/>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chemeClr val="accent5"/>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 name="Google Shape;61;p29"/>
          <p:cNvSpPr txBox="1"/>
          <p:nvPr>
            <p:ph idx="3" type="body"/>
          </p:nvPr>
        </p:nvSpPr>
        <p:spPr>
          <a:xfrm>
            <a:off x="6232768" y="1681163"/>
            <a:ext cx="5003999"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0"/>
              </a:spcBef>
              <a:spcAft>
                <a:spcPts val="0"/>
              </a:spcAft>
              <a:buClr>
                <a:srgbClr val="2B91C5"/>
              </a:buClr>
              <a:buSzPts val="2800"/>
              <a:buFont typeface="Arial"/>
              <a:buNone/>
              <a:defRPr b="1" i="0" sz="2800" u="none" cap="none" strike="noStrike">
                <a:solidFill>
                  <a:schemeClr val="accent2"/>
                </a:solidFill>
                <a:latin typeface="Arial"/>
                <a:ea typeface="Arial"/>
                <a:cs typeface="Arial"/>
                <a:sym typeface="Arial"/>
              </a:defRPr>
            </a:lvl1pPr>
            <a:lvl2pPr indent="-228600" lvl="1" marL="914400" marR="0" rtl="0" algn="l">
              <a:lnSpc>
                <a:spcPct val="100000"/>
              </a:lnSpc>
              <a:spcBef>
                <a:spcPts val="1800"/>
              </a:spcBef>
              <a:spcAft>
                <a:spcPts val="0"/>
              </a:spcAft>
              <a:buClr>
                <a:srgbClr val="2B91C5"/>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100000"/>
              </a:lnSpc>
              <a:spcBef>
                <a:spcPts val="1800"/>
              </a:spcBef>
              <a:spcAft>
                <a:spcPts val="0"/>
              </a:spcAft>
              <a:buClr>
                <a:srgbClr val="2B91C5"/>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100000"/>
              </a:lnSpc>
              <a:spcBef>
                <a:spcPts val="1800"/>
              </a:spcBef>
              <a:spcAft>
                <a:spcPts val="0"/>
              </a:spcAft>
              <a:buClr>
                <a:srgbClr val="2B91C5"/>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1800"/>
              </a:spcBef>
              <a:spcAft>
                <a:spcPts val="0"/>
              </a:spcAft>
              <a:buClr>
                <a:srgbClr val="2B91C5"/>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18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2" name="Google Shape;62;p29"/>
          <p:cNvSpPr txBox="1"/>
          <p:nvPr>
            <p:ph idx="4" type="body"/>
          </p:nvPr>
        </p:nvSpPr>
        <p:spPr>
          <a:xfrm>
            <a:off x="6232768" y="2597727"/>
            <a:ext cx="5003999" cy="339826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400"/>
              <a:buFont typeface="Arial"/>
              <a:buNone/>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chemeClr val="accent5"/>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chemeClr val="accent5"/>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chemeClr val="accent5"/>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63" name="Google Shape;63;p29"/>
          <p:cNvCxnSpPr/>
          <p:nvPr/>
        </p:nvCxnSpPr>
        <p:spPr>
          <a:xfrm flipH="1">
            <a:off x="838201" y="0"/>
            <a:ext cx="1" cy="1365250"/>
          </a:xfrm>
          <a:prstGeom prst="straightConnector1">
            <a:avLst/>
          </a:prstGeom>
          <a:noFill/>
          <a:ln cap="flat" cmpd="sng" w="28575">
            <a:solidFill>
              <a:schemeClr val="accent5"/>
            </a:solidFill>
            <a:prstDash val="solid"/>
            <a:miter lim="800000"/>
            <a:headEnd len="sm" w="sm" type="none"/>
            <a:tailEnd len="sm" w="sm" type="none"/>
          </a:ln>
        </p:spPr>
      </p:cxnSp>
      <p:sp>
        <p:nvSpPr>
          <p:cNvPr id="64" name="Google Shape;64;p29"/>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descr="EC-JRC-logo_horizontal_EN_pos_transparent-background.png" id="10" name="Google Shape;10;p12"/>
          <p:cNvPicPr preferRelativeResize="0"/>
          <p:nvPr/>
        </p:nvPicPr>
        <p:blipFill rotWithShape="1">
          <a:blip r:embed="rId1">
            <a:alphaModFix/>
          </a:blip>
          <a:srcRect b="9112" l="6902" r="6668" t="10944"/>
          <a:stretch/>
        </p:blipFill>
        <p:spPr>
          <a:xfrm>
            <a:off x="9945929" y="6177847"/>
            <a:ext cx="1727997" cy="467228"/>
          </a:xfrm>
          <a:prstGeom prst="rect">
            <a:avLst/>
          </a:prstGeom>
          <a:noFill/>
          <a:ln>
            <a:noFill/>
          </a:ln>
        </p:spPr>
      </p:pic>
      <p:sp>
        <p:nvSpPr>
          <p:cNvPr id="11" name="Google Shape;11;p12"/>
          <p:cNvSpPr txBox="1"/>
          <p:nvPr/>
        </p:nvSpPr>
        <p:spPr>
          <a:xfrm>
            <a:off x="902658" y="6436338"/>
            <a:ext cx="444383" cy="276999"/>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chemeClr val="accent5"/>
              </a:buClr>
              <a:buSzPts val="1200"/>
              <a:buFont typeface="Arial"/>
              <a:buNone/>
            </a:pPr>
            <a:fld id="{00000000-1234-1234-1234-123412341234}" type="slidenum">
              <a:rPr b="0" i="0" lang="fr-BE" sz="1200" u="none" cap="none" strike="noStrike">
                <a:solidFill>
                  <a:srgbClr val="A5A5A5"/>
                </a:solidFill>
                <a:latin typeface="Arial"/>
                <a:ea typeface="Arial"/>
                <a:cs typeface="Arial"/>
                <a:sym typeface="Arial"/>
              </a:rPr>
              <a:t>‹#›</a:t>
            </a:fld>
            <a:endParaRPr b="0" i="0" sz="1600" u="none" cap="none" strike="noStrike">
              <a:solidFill>
                <a:srgbClr val="A5A5A5"/>
              </a:solidFill>
              <a:latin typeface="Arial"/>
              <a:ea typeface="Arial"/>
              <a:cs typeface="Arial"/>
              <a:sym typeface="Arial"/>
            </a:endParaRPr>
          </a:p>
        </p:txBody>
      </p:sp>
      <p:cxnSp>
        <p:nvCxnSpPr>
          <p:cNvPr id="12" name="Google Shape;12;p12"/>
          <p:cNvCxnSpPr/>
          <p:nvPr/>
        </p:nvCxnSpPr>
        <p:spPr>
          <a:xfrm>
            <a:off x="799653" y="6411461"/>
            <a:ext cx="1" cy="446539"/>
          </a:xfrm>
          <a:prstGeom prst="straightConnector1">
            <a:avLst/>
          </a:prstGeom>
          <a:noFill/>
          <a:ln cap="flat" cmpd="sng" w="28575">
            <a:solidFill>
              <a:schemeClr val="accent5"/>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178">
          <p15:clr>
            <a:srgbClr val="F26B43"/>
          </p15:clr>
        </p15:guide>
        <p15:guide id="2" pos="50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creativecommons.org/licenses/by/4.0/" TargetMode="External"/><Relationship Id="rId4" Type="http://schemas.openxmlformats.org/officeDocument/2006/relationships/image" Target="../media/image26.png"/><Relationship Id="rId5" Type="http://schemas.openxmlformats.org/officeDocument/2006/relationships/hyperlink" Target="mailto:raphael.dandrimont@ec.europa.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21.png"/><Relationship Id="rId7" Type="http://schemas.openxmlformats.org/officeDocument/2006/relationships/image" Target="../media/image6.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38.png"/><Relationship Id="rId6" Type="http://schemas.openxmlformats.org/officeDocument/2006/relationships/image" Target="../media/image11.png"/><Relationship Id="rId7" Type="http://schemas.openxmlformats.org/officeDocument/2006/relationships/image" Target="../media/image27.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6.jpg"/><Relationship Id="rId7"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hyperlink" Target="https://meetingorganizer.copernicus.org/EGU2020/EGU2020-18703.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
          <p:cNvSpPr txBox="1"/>
          <p:nvPr>
            <p:ph type="ctrTitle"/>
          </p:nvPr>
        </p:nvSpPr>
        <p:spPr>
          <a:xfrm>
            <a:off x="1071349" y="1992572"/>
            <a:ext cx="10290300" cy="2149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Arial"/>
              <a:buNone/>
            </a:pPr>
            <a:r>
              <a:rPr lang="fr-BE" sz="4800"/>
              <a:t>Using Sentinel-1 and -2 satellite time series to monitor crop phenology at the parcel level</a:t>
            </a:r>
            <a:endParaRPr/>
          </a:p>
        </p:txBody>
      </p:sp>
      <p:sp>
        <p:nvSpPr>
          <p:cNvPr id="124" name="Google Shape;124;p1"/>
          <p:cNvSpPr txBox="1"/>
          <p:nvPr>
            <p:ph idx="1" type="subTitle"/>
          </p:nvPr>
        </p:nvSpPr>
        <p:spPr>
          <a:xfrm>
            <a:off x="1071350" y="4418049"/>
            <a:ext cx="10290300" cy="897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t/>
            </a:r>
            <a:endParaRPr/>
          </a:p>
        </p:txBody>
      </p:sp>
      <p:sp>
        <p:nvSpPr>
          <p:cNvPr id="125" name="Google Shape;125;p1"/>
          <p:cNvSpPr txBox="1"/>
          <p:nvPr>
            <p:ph idx="2" type="body"/>
          </p:nvPr>
        </p:nvSpPr>
        <p:spPr>
          <a:xfrm>
            <a:off x="1878419" y="5391726"/>
            <a:ext cx="9483196" cy="87745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2200"/>
              <a:buFont typeface="Arial"/>
              <a:buNone/>
            </a:pPr>
            <a:r>
              <a:rPr lang="fr-BE"/>
              <a:t>Raphaël D’ANDRIMONT, Guido LEMOINE and Marijn VAN DER VELDE</a:t>
            </a:r>
            <a:endParaRPr/>
          </a:p>
          <a:p>
            <a:pPr indent="0" lvl="0" marL="0" rtl="0" algn="r">
              <a:lnSpc>
                <a:spcPct val="100000"/>
              </a:lnSpc>
              <a:spcBef>
                <a:spcPts val="800"/>
              </a:spcBef>
              <a:spcAft>
                <a:spcPts val="0"/>
              </a:spcAft>
              <a:buSzPts val="2200"/>
              <a:buFont typeface="Arial"/>
              <a:buNone/>
            </a:pPr>
            <a:r>
              <a:rPr lang="fr-BE"/>
              <a:t>EGU – 8 May 2020 </a:t>
            </a:r>
            <a:endParaRPr/>
          </a:p>
          <a:p>
            <a:pPr indent="0" lvl="0" marL="0" rtl="0" algn="r">
              <a:lnSpc>
                <a:spcPct val="100000"/>
              </a:lnSpc>
              <a:spcBef>
                <a:spcPts val="800"/>
              </a:spcBef>
              <a:spcAft>
                <a:spcPts val="0"/>
              </a:spcAft>
              <a:buSzPts val="2200"/>
              <a:buFont typeface="Arial"/>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10"/>
          <p:cNvSpPr txBox="1"/>
          <p:nvPr>
            <p:ph type="ctrTitle"/>
          </p:nvPr>
        </p:nvSpPr>
        <p:spPr>
          <a:xfrm>
            <a:off x="1077013" y="1122363"/>
            <a:ext cx="10020968" cy="124034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174B0"/>
              </a:buClr>
              <a:buSzPts val="6000"/>
              <a:buFont typeface="Arial"/>
              <a:buNone/>
            </a:pPr>
            <a:r>
              <a:rPr lang="fr-BE"/>
              <a:t>Thank you</a:t>
            </a:r>
            <a:endParaRPr/>
          </a:p>
        </p:txBody>
      </p:sp>
      <p:sp>
        <p:nvSpPr>
          <p:cNvPr id="276" name="Google Shape;276;p10"/>
          <p:cNvSpPr txBox="1"/>
          <p:nvPr>
            <p:ph idx="1" type="subTitle"/>
          </p:nvPr>
        </p:nvSpPr>
        <p:spPr>
          <a:xfrm>
            <a:off x="1084385" y="3855676"/>
            <a:ext cx="10003692" cy="192529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050"/>
              <a:buNone/>
            </a:pPr>
            <a:r>
              <a:rPr b="1" lang="fr-BE" sz="1050"/>
              <a:t>© European Union 2020</a:t>
            </a:r>
            <a:endParaRPr/>
          </a:p>
          <a:p>
            <a:pPr indent="0" lvl="0" marL="0" rtl="0" algn="l">
              <a:lnSpc>
                <a:spcPct val="100000"/>
              </a:lnSpc>
              <a:spcBef>
                <a:spcPts val="1800"/>
              </a:spcBef>
              <a:spcAft>
                <a:spcPts val="0"/>
              </a:spcAft>
              <a:buSzPts val="1050"/>
              <a:buNone/>
            </a:pPr>
            <a:r>
              <a:rPr lang="fr-BE" sz="1050"/>
              <a:t>Unless otherwise noted the reuse of this presentation is authorised under the </a:t>
            </a:r>
            <a:r>
              <a:rPr lang="fr-BE" sz="1050" u="sng">
                <a:solidFill>
                  <a:schemeClr val="hlink"/>
                </a:solidFill>
                <a:hlinkClick r:id="rId3"/>
              </a:rPr>
              <a:t>CC BY 4.0 </a:t>
            </a:r>
            <a:r>
              <a:rPr lang="fr-BE" sz="1050"/>
              <a:t>license. For any use or reproduction of elements that are not owned by the EU, permission may need to be sought directly from the respective right holders.</a:t>
            </a:r>
            <a:endParaRPr sz="1050">
              <a:solidFill>
                <a:schemeClr val="accent6"/>
              </a:solidFill>
            </a:endParaRPr>
          </a:p>
        </p:txBody>
      </p:sp>
      <p:pic>
        <p:nvPicPr>
          <p:cNvPr id="277" name="Google Shape;277;p10"/>
          <p:cNvPicPr preferRelativeResize="0"/>
          <p:nvPr/>
        </p:nvPicPr>
        <p:blipFill rotWithShape="1">
          <a:blip r:embed="rId4">
            <a:alphaModFix/>
          </a:blip>
          <a:srcRect b="0" l="0" r="0" t="0"/>
          <a:stretch/>
        </p:blipFill>
        <p:spPr>
          <a:xfrm>
            <a:off x="1172103" y="4043693"/>
            <a:ext cx="1023496" cy="358097"/>
          </a:xfrm>
          <a:prstGeom prst="rect">
            <a:avLst/>
          </a:prstGeom>
          <a:noFill/>
          <a:ln>
            <a:noFill/>
          </a:ln>
        </p:spPr>
      </p:pic>
      <p:sp>
        <p:nvSpPr>
          <p:cNvPr id="278" name="Google Shape;278;p10"/>
          <p:cNvSpPr/>
          <p:nvPr/>
        </p:nvSpPr>
        <p:spPr>
          <a:xfrm>
            <a:off x="6202325" y="2690325"/>
            <a:ext cx="5893500" cy="738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fr-BE" sz="1400" u="none" cap="none" strike="noStrike">
                <a:solidFill>
                  <a:schemeClr val="dk1"/>
                </a:solidFill>
                <a:latin typeface="Verdana"/>
                <a:ea typeface="Verdana"/>
                <a:cs typeface="Verdana"/>
                <a:sym typeface="Verdana"/>
              </a:rPr>
              <a:t>Raphaël D’ANDRIMONT</a:t>
            </a:r>
            <a:endParaRPr/>
          </a:p>
          <a:p>
            <a:pPr indent="0" lvl="0" marL="0" marR="0" rtl="0" algn="r">
              <a:lnSpc>
                <a:spcPct val="100000"/>
              </a:lnSpc>
              <a:spcBef>
                <a:spcPts val="0"/>
              </a:spcBef>
              <a:spcAft>
                <a:spcPts val="0"/>
              </a:spcAft>
              <a:buNone/>
            </a:pPr>
            <a:r>
              <a:rPr b="1" i="0" lang="fr-BE" sz="1400" u="sng" cap="none" strike="noStrike">
                <a:solidFill>
                  <a:schemeClr val="dk1"/>
                </a:solidFill>
                <a:latin typeface="Verdana"/>
                <a:ea typeface="Verdana"/>
                <a:cs typeface="Verdana"/>
                <a:sym typeface="Verdana"/>
                <a:hlinkClick r:id="rId5"/>
              </a:rPr>
              <a:t>raphael.dandrimont@ec.europa.eu</a:t>
            </a:r>
            <a:endParaRPr b="1" i="0" sz="1400" u="none" cap="none" strike="noStrike">
              <a:solidFill>
                <a:schemeClr val="dk1"/>
              </a:solidFill>
              <a:latin typeface="Verdana"/>
              <a:ea typeface="Verdana"/>
              <a:cs typeface="Verdana"/>
              <a:sym typeface="Verdana"/>
            </a:endParaRPr>
          </a:p>
          <a:p>
            <a:pPr indent="0" lvl="0" marL="0" marR="0" rtl="0" algn="r">
              <a:lnSpc>
                <a:spcPct val="100000"/>
              </a:lnSpc>
              <a:spcBef>
                <a:spcPts val="0"/>
              </a:spcBef>
              <a:spcAft>
                <a:spcPts val="0"/>
              </a:spcAft>
              <a:buNone/>
            </a:pPr>
            <a:r>
              <a:rPr b="1" i="0" lang="fr-BE" sz="1400" u="none" cap="none" strike="noStrike">
                <a:solidFill>
                  <a:schemeClr val="dk1"/>
                </a:solidFill>
                <a:latin typeface="Verdana"/>
                <a:ea typeface="Verdana"/>
                <a:cs typeface="Verdana"/>
                <a:sym typeface="Verdana"/>
              </a:rPr>
              <a:t>Twitter: @rdandrimont</a:t>
            </a:r>
            <a:endParaRPr b="1" i="0" sz="1400" u="none" cap="none" strike="noStrike">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
          <p:cNvSpPr txBox="1"/>
          <p:nvPr>
            <p:ph type="title"/>
          </p:nvPr>
        </p:nvSpPr>
        <p:spPr>
          <a:xfrm>
            <a:off x="970725" y="575225"/>
            <a:ext cx="11221200" cy="782400"/>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3800"/>
              <a:buFont typeface="Arial"/>
              <a:buNone/>
            </a:pPr>
            <a:r>
              <a:rPr lang="fr-BE"/>
              <a:t>Data integration and connecting communities from local to continental </a:t>
            </a:r>
            <a:r>
              <a:rPr lang="fr-BE"/>
              <a:t>scale to monitor agriculture </a:t>
            </a:r>
            <a:endParaRPr/>
          </a:p>
        </p:txBody>
      </p:sp>
      <p:pic>
        <p:nvPicPr>
          <p:cNvPr id="132" name="Google Shape;132;p2"/>
          <p:cNvPicPr preferRelativeResize="0"/>
          <p:nvPr/>
        </p:nvPicPr>
        <p:blipFill rotWithShape="1">
          <a:blip r:embed="rId3">
            <a:alphaModFix/>
          </a:blip>
          <a:srcRect b="0" l="0" r="0" t="0"/>
          <a:stretch/>
        </p:blipFill>
        <p:spPr>
          <a:xfrm>
            <a:off x="4047060" y="1716624"/>
            <a:ext cx="3743298" cy="3088221"/>
          </a:xfrm>
          <a:prstGeom prst="rect">
            <a:avLst/>
          </a:prstGeom>
          <a:noFill/>
          <a:ln>
            <a:noFill/>
          </a:ln>
        </p:spPr>
      </p:pic>
      <p:pic>
        <p:nvPicPr>
          <p:cNvPr id="133" name="Google Shape;133;p2"/>
          <p:cNvPicPr preferRelativeResize="0"/>
          <p:nvPr/>
        </p:nvPicPr>
        <p:blipFill rotWithShape="1">
          <a:blip r:embed="rId4">
            <a:alphaModFix/>
          </a:blip>
          <a:srcRect b="0" l="0" r="0" t="0"/>
          <a:stretch/>
        </p:blipFill>
        <p:spPr>
          <a:xfrm>
            <a:off x="4893734" y="4925438"/>
            <a:ext cx="2010833" cy="1338118"/>
          </a:xfrm>
          <a:prstGeom prst="rect">
            <a:avLst/>
          </a:prstGeom>
          <a:noFill/>
          <a:ln>
            <a:noFill/>
          </a:ln>
        </p:spPr>
      </p:pic>
      <p:sp>
        <p:nvSpPr>
          <p:cNvPr id="134" name="Google Shape;134;p2"/>
          <p:cNvSpPr txBox="1"/>
          <p:nvPr/>
        </p:nvSpPr>
        <p:spPr>
          <a:xfrm>
            <a:off x="5393080" y="6241357"/>
            <a:ext cx="1260235" cy="3608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4D4D4D"/>
              </a:buClr>
              <a:buSzPts val="1800"/>
              <a:buFont typeface="Arial"/>
              <a:buNone/>
            </a:pPr>
            <a:r>
              <a:rPr b="0" i="0" lang="fr-BE" sz="2000" u="none" cap="none" strike="noStrike">
                <a:solidFill>
                  <a:srgbClr val="4D4D4D"/>
                </a:solidFill>
                <a:latin typeface="Arial"/>
                <a:ea typeface="Arial"/>
                <a:cs typeface="Arial"/>
                <a:sym typeface="Arial"/>
              </a:rPr>
              <a:t>Citizens</a:t>
            </a:r>
            <a:endParaRPr/>
          </a:p>
          <a:p>
            <a:pPr indent="-400050" lvl="0" marL="514350" marR="0" rtl="0" algn="l">
              <a:lnSpc>
                <a:spcPct val="90000"/>
              </a:lnSpc>
              <a:spcBef>
                <a:spcPts val="1000"/>
              </a:spcBef>
              <a:spcAft>
                <a:spcPts val="0"/>
              </a:spcAft>
              <a:buClr>
                <a:srgbClr val="4D4D4D"/>
              </a:buClr>
              <a:buSzPts val="1800"/>
              <a:buFont typeface="Arial"/>
              <a:buNone/>
            </a:pPr>
            <a:r>
              <a:t/>
            </a:r>
            <a:endParaRPr b="0" i="0" sz="2000" u="none" cap="none" strike="noStrike">
              <a:solidFill>
                <a:srgbClr val="4D4D4D"/>
              </a:solidFill>
              <a:latin typeface="Arial"/>
              <a:ea typeface="Arial"/>
              <a:cs typeface="Arial"/>
              <a:sym typeface="Arial"/>
            </a:endParaRPr>
          </a:p>
        </p:txBody>
      </p:sp>
      <p:grpSp>
        <p:nvGrpSpPr>
          <p:cNvPr id="135" name="Google Shape;135;p2"/>
          <p:cNvGrpSpPr/>
          <p:nvPr/>
        </p:nvGrpSpPr>
        <p:grpSpPr>
          <a:xfrm>
            <a:off x="607907" y="3081866"/>
            <a:ext cx="4306260" cy="2455333"/>
            <a:chOff x="607907" y="3081866"/>
            <a:chExt cx="4306260" cy="2455333"/>
          </a:xfrm>
        </p:grpSpPr>
        <p:pic>
          <p:nvPicPr>
            <p:cNvPr id="136" name="Google Shape;136;p2"/>
            <p:cNvPicPr preferRelativeResize="0"/>
            <p:nvPr/>
          </p:nvPicPr>
          <p:blipFill rotWithShape="1">
            <a:blip r:embed="rId5">
              <a:alphaModFix/>
            </a:blip>
            <a:srcRect b="0" l="0" r="0" t="0"/>
            <a:stretch/>
          </p:blipFill>
          <p:spPr>
            <a:xfrm>
              <a:off x="607907" y="3081866"/>
              <a:ext cx="2880360" cy="2057400"/>
            </a:xfrm>
            <a:prstGeom prst="rect">
              <a:avLst/>
            </a:prstGeom>
            <a:noFill/>
            <a:ln>
              <a:noFill/>
            </a:ln>
          </p:spPr>
        </p:pic>
        <p:sp>
          <p:nvSpPr>
            <p:cNvPr id="137" name="Google Shape;137;p2"/>
            <p:cNvSpPr txBox="1"/>
            <p:nvPr/>
          </p:nvSpPr>
          <p:spPr>
            <a:xfrm>
              <a:off x="1213123" y="5142470"/>
              <a:ext cx="1547014" cy="3947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4D4D4D"/>
                </a:buClr>
                <a:buSzPts val="1800"/>
                <a:buFont typeface="Arial"/>
                <a:buNone/>
              </a:pPr>
              <a:r>
                <a:rPr b="0" i="0" lang="fr-BE" sz="2000" u="none" cap="none" strike="noStrike">
                  <a:solidFill>
                    <a:srgbClr val="4D4D4D"/>
                  </a:solidFill>
                  <a:latin typeface="Arial"/>
                  <a:ea typeface="Arial"/>
                  <a:cs typeface="Arial"/>
                  <a:sym typeface="Arial"/>
                </a:rPr>
                <a:t>Authorities</a:t>
              </a:r>
              <a:endParaRPr/>
            </a:p>
            <a:p>
              <a:pPr indent="-400050" lvl="0" marL="514350" marR="0" rtl="0" algn="l">
                <a:lnSpc>
                  <a:spcPct val="90000"/>
                </a:lnSpc>
                <a:spcBef>
                  <a:spcPts val="1000"/>
                </a:spcBef>
                <a:spcAft>
                  <a:spcPts val="0"/>
                </a:spcAft>
                <a:buClr>
                  <a:srgbClr val="4D4D4D"/>
                </a:buClr>
                <a:buSzPts val="1800"/>
                <a:buFont typeface="Arial"/>
                <a:buNone/>
              </a:pPr>
              <a:r>
                <a:t/>
              </a:r>
              <a:endParaRPr b="0" i="0" sz="2000" u="none" cap="none" strike="noStrike">
                <a:solidFill>
                  <a:srgbClr val="4D4D4D"/>
                </a:solidFill>
                <a:latin typeface="Arial"/>
                <a:ea typeface="Arial"/>
                <a:cs typeface="Arial"/>
                <a:sym typeface="Arial"/>
              </a:endParaRPr>
            </a:p>
          </p:txBody>
        </p:sp>
        <p:cxnSp>
          <p:nvCxnSpPr>
            <p:cNvPr id="138" name="Google Shape;138;p2"/>
            <p:cNvCxnSpPr>
              <a:stCxn id="136" idx="3"/>
            </p:cNvCxnSpPr>
            <p:nvPr/>
          </p:nvCxnSpPr>
          <p:spPr>
            <a:xfrm flipH="1" rot="10800000">
              <a:off x="3488267" y="3879266"/>
              <a:ext cx="1425900" cy="231300"/>
            </a:xfrm>
            <a:prstGeom prst="straightConnector1">
              <a:avLst/>
            </a:prstGeom>
            <a:noFill/>
            <a:ln cap="flat" cmpd="sng" w="76200">
              <a:solidFill>
                <a:schemeClr val="dk2"/>
              </a:solidFill>
              <a:prstDash val="solid"/>
              <a:miter lim="800000"/>
              <a:headEnd len="sm" w="sm" type="none"/>
              <a:tailEnd len="med" w="med" type="triangle"/>
            </a:ln>
          </p:spPr>
        </p:cxnSp>
      </p:grpSp>
      <p:grpSp>
        <p:nvGrpSpPr>
          <p:cNvPr id="139" name="Google Shape;139;p2"/>
          <p:cNvGrpSpPr/>
          <p:nvPr/>
        </p:nvGrpSpPr>
        <p:grpSpPr>
          <a:xfrm>
            <a:off x="3024975" y="5718204"/>
            <a:ext cx="6931825" cy="614869"/>
            <a:chOff x="3024975" y="5718204"/>
            <a:chExt cx="6931825" cy="614869"/>
          </a:xfrm>
        </p:grpSpPr>
        <p:sp>
          <p:nvSpPr>
            <p:cNvPr id="140" name="Google Shape;140;p2"/>
            <p:cNvSpPr txBox="1"/>
            <p:nvPr/>
          </p:nvSpPr>
          <p:spPr>
            <a:xfrm>
              <a:off x="3024975" y="5718204"/>
              <a:ext cx="2190480" cy="61486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4D4D4D"/>
                </a:buClr>
                <a:buSzPts val="1800"/>
                <a:buFont typeface="Arial"/>
                <a:buNone/>
              </a:pPr>
              <a:r>
                <a:rPr b="0" i="0" lang="fr-BE" sz="2400" u="none" cap="none" strike="noStrike">
                  <a:solidFill>
                    <a:srgbClr val="4D4D4D"/>
                  </a:solidFill>
                  <a:latin typeface="Arial"/>
                  <a:ea typeface="Arial"/>
                  <a:cs typeface="Arial"/>
                  <a:sym typeface="Arial"/>
                </a:rPr>
                <a:t>Connect </a:t>
              </a:r>
              <a:endParaRPr b="0" i="0" sz="2600" u="none" cap="none" strike="noStrike">
                <a:solidFill>
                  <a:srgbClr val="4D4D4D"/>
                </a:solidFill>
                <a:latin typeface="Arial"/>
                <a:ea typeface="Arial"/>
                <a:cs typeface="Arial"/>
                <a:sym typeface="Arial"/>
              </a:endParaRPr>
            </a:p>
            <a:p>
              <a:pPr indent="-400050" lvl="0" marL="514350" marR="0" rtl="0" algn="l">
                <a:lnSpc>
                  <a:spcPct val="90000"/>
                </a:lnSpc>
                <a:spcBef>
                  <a:spcPts val="1000"/>
                </a:spcBef>
                <a:spcAft>
                  <a:spcPts val="0"/>
                </a:spcAft>
                <a:buClr>
                  <a:srgbClr val="4D4D4D"/>
                </a:buClr>
                <a:buSzPts val="1800"/>
                <a:buFont typeface="Arial"/>
                <a:buNone/>
              </a:pPr>
              <a:r>
                <a:t/>
              </a:r>
              <a:endParaRPr b="0" i="0" sz="3000" u="none" cap="none" strike="noStrike">
                <a:solidFill>
                  <a:srgbClr val="4D4D4D"/>
                </a:solidFill>
                <a:latin typeface="Arial"/>
                <a:ea typeface="Arial"/>
                <a:cs typeface="Arial"/>
                <a:sym typeface="Arial"/>
              </a:endParaRPr>
            </a:p>
          </p:txBody>
        </p:sp>
        <p:sp>
          <p:nvSpPr>
            <p:cNvPr id="141" name="Google Shape;141;p2"/>
            <p:cNvSpPr txBox="1"/>
            <p:nvPr/>
          </p:nvSpPr>
          <p:spPr>
            <a:xfrm>
              <a:off x="7241386" y="5718204"/>
              <a:ext cx="2715414" cy="61486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4D4D4D"/>
                </a:buClr>
                <a:buSzPts val="1800"/>
                <a:buFont typeface="Arial"/>
                <a:buNone/>
              </a:pPr>
              <a:r>
                <a:rPr b="0" i="0" lang="fr-BE" sz="2400" u="none" cap="none" strike="noStrike">
                  <a:solidFill>
                    <a:srgbClr val="4D4D4D"/>
                  </a:solidFill>
                  <a:latin typeface="Arial"/>
                  <a:ea typeface="Arial"/>
                  <a:cs typeface="Arial"/>
                  <a:sym typeface="Arial"/>
                </a:rPr>
                <a:t>Communities </a:t>
              </a:r>
              <a:endParaRPr b="0" i="0" sz="2400" u="none" cap="none" strike="noStrike">
                <a:solidFill>
                  <a:srgbClr val="4D4D4D"/>
                </a:solidFill>
                <a:latin typeface="Arial"/>
                <a:ea typeface="Arial"/>
                <a:cs typeface="Arial"/>
                <a:sym typeface="Arial"/>
              </a:endParaRPr>
            </a:p>
            <a:p>
              <a:pPr indent="-400050" lvl="0" marL="514350" marR="0" rtl="0" algn="l">
                <a:lnSpc>
                  <a:spcPct val="90000"/>
                </a:lnSpc>
                <a:spcBef>
                  <a:spcPts val="1000"/>
                </a:spcBef>
                <a:spcAft>
                  <a:spcPts val="0"/>
                </a:spcAft>
                <a:buClr>
                  <a:srgbClr val="4D4D4D"/>
                </a:buClr>
                <a:buSzPts val="1800"/>
                <a:buFont typeface="Arial"/>
                <a:buNone/>
              </a:pPr>
              <a:r>
                <a:t/>
              </a:r>
              <a:endParaRPr b="0" i="0" sz="3000" u="none" cap="none" strike="noStrike">
                <a:solidFill>
                  <a:srgbClr val="4D4D4D"/>
                </a:solidFill>
                <a:latin typeface="Arial"/>
                <a:ea typeface="Arial"/>
                <a:cs typeface="Arial"/>
                <a:sym typeface="Arial"/>
              </a:endParaRPr>
            </a:p>
          </p:txBody>
        </p:sp>
      </p:grpSp>
      <p:sp>
        <p:nvSpPr>
          <p:cNvPr id="142" name="Google Shape;142;p2"/>
          <p:cNvSpPr txBox="1"/>
          <p:nvPr/>
        </p:nvSpPr>
        <p:spPr>
          <a:xfrm>
            <a:off x="8561610" y="1619162"/>
            <a:ext cx="2749281" cy="61486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rgbClr val="4D4D4D"/>
              </a:buClr>
              <a:buSzPts val="1800"/>
              <a:buFont typeface="Arial"/>
              <a:buNone/>
            </a:pPr>
            <a:r>
              <a:rPr b="0" i="0" lang="fr-BE" sz="3200" u="none" cap="none" strike="noStrike">
                <a:solidFill>
                  <a:srgbClr val="4D4D4D"/>
                </a:solidFill>
                <a:latin typeface="Arial"/>
                <a:ea typeface="Arial"/>
                <a:cs typeface="Arial"/>
                <a:sym typeface="Arial"/>
              </a:rPr>
              <a:t>Shaping our landscape</a:t>
            </a:r>
            <a:endParaRPr/>
          </a:p>
          <a:p>
            <a:pPr indent="-400050" lvl="0" marL="514350" marR="0" rtl="0" algn="l">
              <a:lnSpc>
                <a:spcPct val="90000"/>
              </a:lnSpc>
              <a:spcBef>
                <a:spcPts val="1000"/>
              </a:spcBef>
              <a:spcAft>
                <a:spcPts val="0"/>
              </a:spcAft>
              <a:buClr>
                <a:srgbClr val="4D4D4D"/>
              </a:buClr>
              <a:buSzPts val="1800"/>
              <a:buFont typeface="Arial"/>
              <a:buNone/>
            </a:pPr>
            <a:r>
              <a:t/>
            </a:r>
            <a:endParaRPr b="0" i="0" sz="3200" u="none" cap="none" strike="noStrike">
              <a:solidFill>
                <a:srgbClr val="4D4D4D"/>
              </a:solidFill>
              <a:latin typeface="Arial"/>
              <a:ea typeface="Arial"/>
              <a:cs typeface="Arial"/>
              <a:sym typeface="Arial"/>
            </a:endParaRPr>
          </a:p>
        </p:txBody>
      </p:sp>
      <p:sp>
        <p:nvSpPr>
          <p:cNvPr id="143" name="Google Shape;143;p2"/>
          <p:cNvSpPr txBox="1"/>
          <p:nvPr/>
        </p:nvSpPr>
        <p:spPr>
          <a:xfrm>
            <a:off x="0" y="2356250"/>
            <a:ext cx="3623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D4D4D"/>
              </a:buClr>
              <a:buSzPts val="2400"/>
              <a:buFont typeface="Arial"/>
              <a:buNone/>
            </a:pPr>
            <a:r>
              <a:rPr i="0" lang="fr-BE" sz="2400" u="none" cap="none" strike="noStrike">
                <a:solidFill>
                  <a:srgbClr val="4D4D4D"/>
                </a:solidFill>
              </a:rPr>
              <a:t>€58,537,967,000 </a:t>
            </a:r>
            <a:r>
              <a:rPr i="0" lang="fr-BE" u="none" cap="none" strike="noStrike">
                <a:solidFill>
                  <a:srgbClr val="4D4D4D"/>
                </a:solidFill>
              </a:rPr>
              <a:t>in 2018*</a:t>
            </a:r>
            <a:endParaRPr sz="1000"/>
          </a:p>
        </p:txBody>
      </p:sp>
      <p:sp>
        <p:nvSpPr>
          <p:cNvPr id="144" name="Google Shape;144;p2"/>
          <p:cNvSpPr txBox="1"/>
          <p:nvPr/>
        </p:nvSpPr>
        <p:spPr>
          <a:xfrm>
            <a:off x="0" y="1598350"/>
            <a:ext cx="388909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D4D4D"/>
              </a:buClr>
              <a:buSzPts val="2400"/>
              <a:buFont typeface="Arial"/>
              <a:buNone/>
            </a:pPr>
            <a:r>
              <a:rPr i="0" lang="fr-BE" sz="2400" u="none" cap="none" strike="noStrike">
                <a:solidFill>
                  <a:srgbClr val="4D4D4D"/>
                </a:solidFill>
              </a:rPr>
              <a:t>  The EU’s Common </a:t>
            </a:r>
            <a:r>
              <a:rPr lang="fr-BE" sz="2400">
                <a:solidFill>
                  <a:srgbClr val="4D4D4D"/>
                </a:solidFill>
              </a:rPr>
              <a:t>Agricultural</a:t>
            </a:r>
            <a:r>
              <a:rPr i="0" lang="fr-BE" sz="2400" u="none" cap="none" strike="noStrike">
                <a:solidFill>
                  <a:srgbClr val="4D4D4D"/>
                </a:solidFill>
              </a:rPr>
              <a:t> Policy (CAP)</a:t>
            </a:r>
            <a:endParaRPr/>
          </a:p>
        </p:txBody>
      </p:sp>
      <p:pic>
        <p:nvPicPr>
          <p:cNvPr id="145" name="Google Shape;145;p2"/>
          <p:cNvPicPr preferRelativeResize="0"/>
          <p:nvPr/>
        </p:nvPicPr>
        <p:blipFill rotWithShape="1">
          <a:blip r:embed="rId6">
            <a:alphaModFix/>
          </a:blip>
          <a:srcRect b="0" l="0" r="0" t="0"/>
          <a:stretch/>
        </p:blipFill>
        <p:spPr>
          <a:xfrm>
            <a:off x="1229077" y="5801128"/>
            <a:ext cx="1562232" cy="1038876"/>
          </a:xfrm>
          <a:prstGeom prst="rect">
            <a:avLst/>
          </a:prstGeom>
          <a:noFill/>
          <a:ln>
            <a:noFill/>
          </a:ln>
        </p:spPr>
      </p:pic>
      <p:sp>
        <p:nvSpPr>
          <p:cNvPr id="146" name="Google Shape;146;p2"/>
          <p:cNvSpPr/>
          <p:nvPr/>
        </p:nvSpPr>
        <p:spPr>
          <a:xfrm>
            <a:off x="4914070" y="3596663"/>
            <a:ext cx="2388017" cy="607452"/>
          </a:xfrm>
          <a:custGeom>
            <a:rect b="b" l="l" r="r" t="t"/>
            <a:pathLst>
              <a:path extrusionOk="0" h="607452" w="2388017">
                <a:moveTo>
                  <a:pt x="1338946" y="0"/>
                </a:moveTo>
                <a:lnTo>
                  <a:pt x="2388017" y="331338"/>
                </a:lnTo>
                <a:lnTo>
                  <a:pt x="2042927" y="441784"/>
                </a:lnTo>
                <a:lnTo>
                  <a:pt x="1601213" y="607452"/>
                </a:lnTo>
                <a:lnTo>
                  <a:pt x="1297535" y="510812"/>
                </a:lnTo>
                <a:lnTo>
                  <a:pt x="993856" y="607452"/>
                </a:lnTo>
                <a:lnTo>
                  <a:pt x="0" y="358949"/>
                </a:lnTo>
                <a:lnTo>
                  <a:pt x="0" y="358949"/>
                </a:lnTo>
                <a:lnTo>
                  <a:pt x="96625" y="262309"/>
                </a:lnTo>
                <a:lnTo>
                  <a:pt x="1338946" y="0"/>
                </a:lnTo>
                <a:close/>
              </a:path>
            </a:pathLst>
          </a:custGeom>
          <a:solidFill>
            <a:schemeClr val="accent1">
              <a:alpha val="49803"/>
            </a:schemeClr>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47" name="Google Shape;147;p2"/>
          <p:cNvPicPr preferRelativeResize="0"/>
          <p:nvPr/>
        </p:nvPicPr>
        <p:blipFill>
          <a:blip r:embed="rId7">
            <a:alphaModFix/>
          </a:blip>
          <a:stretch>
            <a:fillRect/>
          </a:stretch>
        </p:blipFill>
        <p:spPr>
          <a:xfrm>
            <a:off x="5514750" y="1357625"/>
            <a:ext cx="614875" cy="614875"/>
          </a:xfrm>
          <a:prstGeom prst="rect">
            <a:avLst/>
          </a:prstGeom>
          <a:noFill/>
          <a:ln>
            <a:noFill/>
          </a:ln>
        </p:spPr>
      </p:pic>
      <p:cxnSp>
        <p:nvCxnSpPr>
          <p:cNvPr id="148" name="Google Shape;148;p2"/>
          <p:cNvCxnSpPr/>
          <p:nvPr/>
        </p:nvCxnSpPr>
        <p:spPr>
          <a:xfrm>
            <a:off x="5904350" y="2187050"/>
            <a:ext cx="63600" cy="1204800"/>
          </a:xfrm>
          <a:prstGeom prst="straightConnector1">
            <a:avLst/>
          </a:prstGeom>
          <a:noFill/>
          <a:ln cap="flat" cmpd="sng" w="76200">
            <a:solidFill>
              <a:schemeClr val="dk2"/>
            </a:solidFill>
            <a:prstDash val="solid"/>
            <a:miter lim="800000"/>
            <a:headEnd len="sm" w="sm" type="none"/>
            <a:tailEnd len="med" w="med" type="triangle"/>
          </a:ln>
        </p:spPr>
      </p:cxnSp>
      <p:grpSp>
        <p:nvGrpSpPr>
          <p:cNvPr id="149" name="Google Shape;149;p2"/>
          <p:cNvGrpSpPr/>
          <p:nvPr/>
        </p:nvGrpSpPr>
        <p:grpSpPr>
          <a:xfrm>
            <a:off x="6957033" y="2887133"/>
            <a:ext cx="4972500" cy="2531534"/>
            <a:chOff x="6957033" y="2887133"/>
            <a:chExt cx="4972500" cy="2531534"/>
          </a:xfrm>
        </p:grpSpPr>
        <p:pic>
          <p:nvPicPr>
            <p:cNvPr id="150" name="Google Shape;150;p2"/>
            <p:cNvPicPr preferRelativeResize="0"/>
            <p:nvPr/>
          </p:nvPicPr>
          <p:blipFill rotWithShape="1">
            <a:blip r:embed="rId8">
              <a:alphaModFix/>
            </a:blip>
            <a:srcRect b="0" l="0" r="0" t="0"/>
            <a:stretch/>
          </p:blipFill>
          <p:spPr>
            <a:xfrm>
              <a:off x="8119533" y="2887133"/>
              <a:ext cx="3810000" cy="2133600"/>
            </a:xfrm>
            <a:prstGeom prst="rect">
              <a:avLst/>
            </a:prstGeom>
            <a:noFill/>
            <a:ln>
              <a:noFill/>
            </a:ln>
          </p:spPr>
        </p:pic>
        <p:sp>
          <p:nvSpPr>
            <p:cNvPr id="151" name="Google Shape;151;p2"/>
            <p:cNvSpPr txBox="1"/>
            <p:nvPr/>
          </p:nvSpPr>
          <p:spPr>
            <a:xfrm>
              <a:off x="9469254" y="5057805"/>
              <a:ext cx="1324268" cy="36086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4D4D4D"/>
                </a:buClr>
                <a:buSzPts val="1800"/>
                <a:buFont typeface="Arial"/>
                <a:buNone/>
              </a:pPr>
              <a:r>
                <a:rPr b="0" i="0" lang="fr-BE" sz="2000" u="none" cap="none" strike="noStrike">
                  <a:solidFill>
                    <a:srgbClr val="4D4D4D"/>
                  </a:solidFill>
                  <a:latin typeface="Arial"/>
                  <a:ea typeface="Arial"/>
                  <a:cs typeface="Arial"/>
                  <a:sym typeface="Arial"/>
                </a:rPr>
                <a:t>Farmers</a:t>
              </a:r>
              <a:endParaRPr/>
            </a:p>
            <a:p>
              <a:pPr indent="-400050" lvl="0" marL="514350" marR="0" rtl="0" algn="l">
                <a:lnSpc>
                  <a:spcPct val="90000"/>
                </a:lnSpc>
                <a:spcBef>
                  <a:spcPts val="1000"/>
                </a:spcBef>
                <a:spcAft>
                  <a:spcPts val="0"/>
                </a:spcAft>
                <a:buClr>
                  <a:srgbClr val="4D4D4D"/>
                </a:buClr>
                <a:buSzPts val="1800"/>
                <a:buFont typeface="Arial"/>
                <a:buNone/>
              </a:pPr>
              <a:r>
                <a:t/>
              </a:r>
              <a:endParaRPr b="0" i="0" sz="2000" u="none" cap="none" strike="noStrike">
                <a:solidFill>
                  <a:srgbClr val="4D4D4D"/>
                </a:solidFill>
                <a:latin typeface="Arial"/>
                <a:ea typeface="Arial"/>
                <a:cs typeface="Arial"/>
                <a:sym typeface="Arial"/>
              </a:endParaRPr>
            </a:p>
          </p:txBody>
        </p:sp>
        <p:cxnSp>
          <p:nvCxnSpPr>
            <p:cNvPr id="152" name="Google Shape;152;p2"/>
            <p:cNvCxnSpPr>
              <a:stCxn id="150" idx="1"/>
            </p:cNvCxnSpPr>
            <p:nvPr/>
          </p:nvCxnSpPr>
          <p:spPr>
            <a:xfrm flipH="1">
              <a:off x="6957033" y="3953933"/>
              <a:ext cx="1162500" cy="8400"/>
            </a:xfrm>
            <a:prstGeom prst="straightConnector1">
              <a:avLst/>
            </a:prstGeom>
            <a:noFill/>
            <a:ln cap="flat" cmpd="sng" w="57150">
              <a:solidFill>
                <a:schemeClr val="dk2"/>
              </a:solidFill>
              <a:prstDash val="solid"/>
              <a:miter lim="800000"/>
              <a:headEnd len="sm" w="sm" type="none"/>
              <a:tailEnd len="med" w="med" type="triangle"/>
            </a:ln>
          </p:spPr>
        </p:cxnSp>
      </p:grpSp>
      <p:cxnSp>
        <p:nvCxnSpPr>
          <p:cNvPr id="153" name="Google Shape;153;p2"/>
          <p:cNvCxnSpPr>
            <a:stCxn id="133" idx="0"/>
          </p:cNvCxnSpPr>
          <p:nvPr/>
        </p:nvCxnSpPr>
        <p:spPr>
          <a:xfrm flipH="1" rot="10800000">
            <a:off x="5899150" y="3995138"/>
            <a:ext cx="125100" cy="930300"/>
          </a:xfrm>
          <a:prstGeom prst="straightConnector1">
            <a:avLst/>
          </a:prstGeom>
          <a:noFill/>
          <a:ln cap="flat" cmpd="sng" w="76200">
            <a:solidFill>
              <a:schemeClr val="dk2"/>
            </a:solidFill>
            <a:prstDash val="solid"/>
            <a:miter lim="800000"/>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Google Shape;158;p3"/>
          <p:cNvPicPr preferRelativeResize="0"/>
          <p:nvPr/>
        </p:nvPicPr>
        <p:blipFill rotWithShape="1">
          <a:blip r:embed="rId3">
            <a:alphaModFix/>
          </a:blip>
          <a:srcRect b="0" l="0" r="0" t="0"/>
          <a:stretch/>
        </p:blipFill>
        <p:spPr>
          <a:xfrm>
            <a:off x="7568895" y="1744302"/>
            <a:ext cx="4425518" cy="2316185"/>
          </a:xfrm>
          <a:prstGeom prst="rect">
            <a:avLst/>
          </a:prstGeom>
          <a:noFill/>
          <a:ln>
            <a:noFill/>
          </a:ln>
        </p:spPr>
      </p:pic>
      <p:sp>
        <p:nvSpPr>
          <p:cNvPr id="159" name="Google Shape;159;p3"/>
          <p:cNvSpPr txBox="1"/>
          <p:nvPr>
            <p:ph type="title"/>
          </p:nvPr>
        </p:nvSpPr>
        <p:spPr>
          <a:xfrm>
            <a:off x="970722" y="575220"/>
            <a:ext cx="11190016" cy="782357"/>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3600"/>
              <a:buFont typeface="Arial"/>
              <a:buNone/>
            </a:pPr>
            <a:r>
              <a:rPr lang="fr-BE" sz="3600"/>
              <a:t>Can we accurately detect the peak of rapeseed flowering with S1 and S2 time-series at parcel level?</a:t>
            </a:r>
            <a:endParaRPr/>
          </a:p>
        </p:txBody>
      </p:sp>
      <p:pic>
        <p:nvPicPr>
          <p:cNvPr id="160" name="Google Shape;160;p3"/>
          <p:cNvPicPr preferRelativeResize="0"/>
          <p:nvPr/>
        </p:nvPicPr>
        <p:blipFill rotWithShape="1">
          <a:blip r:embed="rId4">
            <a:alphaModFix/>
          </a:blip>
          <a:srcRect b="0" l="0" r="0" t="0"/>
          <a:stretch/>
        </p:blipFill>
        <p:spPr>
          <a:xfrm>
            <a:off x="7608346" y="4238232"/>
            <a:ext cx="4596783" cy="2437885"/>
          </a:xfrm>
          <a:prstGeom prst="rect">
            <a:avLst/>
          </a:prstGeom>
          <a:noFill/>
          <a:ln>
            <a:noFill/>
          </a:ln>
        </p:spPr>
      </p:pic>
      <p:pic>
        <p:nvPicPr>
          <p:cNvPr id="161" name="Google Shape;161;p3"/>
          <p:cNvPicPr preferRelativeResize="0"/>
          <p:nvPr/>
        </p:nvPicPr>
        <p:blipFill rotWithShape="1">
          <a:blip r:embed="rId5">
            <a:alphaModFix/>
          </a:blip>
          <a:srcRect b="0" l="0" r="0" t="0"/>
          <a:stretch/>
        </p:blipFill>
        <p:spPr>
          <a:xfrm>
            <a:off x="1770927" y="1838525"/>
            <a:ext cx="4178712" cy="3829570"/>
          </a:xfrm>
          <a:prstGeom prst="rect">
            <a:avLst/>
          </a:prstGeom>
          <a:noFill/>
          <a:ln>
            <a:noFill/>
          </a:ln>
        </p:spPr>
      </p:pic>
      <p:pic>
        <p:nvPicPr>
          <p:cNvPr id="162" name="Google Shape;162;p3"/>
          <p:cNvPicPr preferRelativeResize="0"/>
          <p:nvPr/>
        </p:nvPicPr>
        <p:blipFill rotWithShape="1">
          <a:blip r:embed="rId6">
            <a:alphaModFix/>
          </a:blip>
          <a:srcRect b="0" l="0" r="0" t="0"/>
          <a:stretch/>
        </p:blipFill>
        <p:spPr>
          <a:xfrm>
            <a:off x="1261616" y="5624480"/>
            <a:ext cx="5454099" cy="934143"/>
          </a:xfrm>
          <a:prstGeom prst="rect">
            <a:avLst/>
          </a:prstGeom>
          <a:noFill/>
          <a:ln>
            <a:noFill/>
          </a:ln>
        </p:spPr>
      </p:pic>
      <p:sp>
        <p:nvSpPr>
          <p:cNvPr id="163" name="Google Shape;163;p3"/>
          <p:cNvSpPr txBox="1"/>
          <p:nvPr/>
        </p:nvSpPr>
        <p:spPr>
          <a:xfrm>
            <a:off x="8046739" y="1447326"/>
            <a:ext cx="3719996" cy="44088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Photo collection with roof cameras</a:t>
            </a:r>
            <a:endParaRPr/>
          </a:p>
          <a:p>
            <a:pPr indent="0" lvl="0" marL="0" marR="0" rtl="0" algn="ctr">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64" name="Google Shape;164;p3"/>
          <p:cNvSpPr txBox="1"/>
          <p:nvPr/>
        </p:nvSpPr>
        <p:spPr>
          <a:xfrm>
            <a:off x="7608345" y="4094110"/>
            <a:ext cx="4386067" cy="44088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Close-up photos to identify BBCH stage</a:t>
            </a:r>
            <a:endParaRPr/>
          </a:p>
          <a:p>
            <a:pPr indent="0" lvl="0" marL="0" marR="0" rtl="0" algn="ctr">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65" name="Google Shape;165;p3"/>
          <p:cNvSpPr txBox="1"/>
          <p:nvPr/>
        </p:nvSpPr>
        <p:spPr>
          <a:xfrm>
            <a:off x="2505919" y="1521925"/>
            <a:ext cx="3724308" cy="44088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Study site and in-situ data</a:t>
            </a:r>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66" name="Google Shape;166;p3"/>
          <p:cNvSpPr/>
          <p:nvPr/>
        </p:nvSpPr>
        <p:spPr>
          <a:xfrm>
            <a:off x="554645" y="6676117"/>
            <a:ext cx="12482828" cy="2154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22222"/>
              </a:buClr>
              <a:buSzPts val="800"/>
              <a:buFont typeface="Arial"/>
              <a:buNone/>
            </a:pPr>
            <a:r>
              <a:rPr b="0" i="0" lang="fr-BE" sz="800" u="none" cap="none" strike="noStrike">
                <a:solidFill>
                  <a:srgbClr val="222222"/>
                </a:solidFill>
                <a:latin typeface="Arial"/>
                <a:ea typeface="Arial"/>
                <a:cs typeface="Arial"/>
                <a:sym typeface="Arial"/>
              </a:rPr>
              <a:t>d’Andrimont, R., Taymans, M., Lemoine, G., Ceglar, A., Yordanov, M. and van der Velde, M., 2020. Detecting flowering phenology in oil seed rape parcels with Sentinel-1 and-2 time series. </a:t>
            </a:r>
            <a:r>
              <a:rPr b="0" i="1" lang="fr-BE" sz="800" u="none" cap="none" strike="noStrike">
                <a:solidFill>
                  <a:srgbClr val="222222"/>
                </a:solidFill>
                <a:latin typeface="Arial"/>
                <a:ea typeface="Arial"/>
                <a:cs typeface="Arial"/>
                <a:sym typeface="Arial"/>
              </a:rPr>
              <a:t>Remote sensing of environment</a:t>
            </a:r>
            <a:r>
              <a:rPr b="0" i="0" lang="fr-BE" sz="800" u="none" cap="none" strike="noStrike">
                <a:solidFill>
                  <a:srgbClr val="222222"/>
                </a:solidFill>
                <a:latin typeface="Arial"/>
                <a:ea typeface="Arial"/>
                <a:cs typeface="Arial"/>
                <a:sym typeface="Arial"/>
              </a:rPr>
              <a:t>, </a:t>
            </a:r>
            <a:r>
              <a:rPr b="0" i="1" lang="fr-BE" sz="800" u="none" cap="none" strike="noStrike">
                <a:solidFill>
                  <a:srgbClr val="222222"/>
                </a:solidFill>
                <a:latin typeface="Arial"/>
                <a:ea typeface="Arial"/>
                <a:cs typeface="Arial"/>
                <a:sym typeface="Arial"/>
              </a:rPr>
              <a:t>239</a:t>
            </a:r>
            <a:r>
              <a:rPr b="0" i="0" lang="fr-BE" sz="800" u="none" cap="none" strike="noStrike">
                <a:solidFill>
                  <a:srgbClr val="222222"/>
                </a:solidFill>
                <a:latin typeface="Arial"/>
                <a:ea typeface="Arial"/>
                <a:cs typeface="Arial"/>
                <a:sym typeface="Arial"/>
              </a:rPr>
              <a:t>, p.111660.</a:t>
            </a:r>
            <a:endParaRPr b="0" i="0" sz="800" u="none" cap="none" strike="noStrike">
              <a:solidFill>
                <a:srgbClr val="4D4D4D"/>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4"/>
          <p:cNvSpPr txBox="1"/>
          <p:nvPr>
            <p:ph type="title"/>
          </p:nvPr>
        </p:nvSpPr>
        <p:spPr>
          <a:xfrm>
            <a:off x="970722" y="575220"/>
            <a:ext cx="11221278" cy="782357"/>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3200"/>
              <a:buFont typeface="Arial"/>
              <a:buNone/>
            </a:pPr>
            <a:r>
              <a:rPr lang="fr-BE" sz="3200"/>
              <a:t>Satellite time series detected parcel flowering date with an accuracy of 1 to 4 days combining Sentinel-1 &amp; -2</a:t>
            </a:r>
            <a:endParaRPr/>
          </a:p>
        </p:txBody>
      </p:sp>
      <p:sp>
        <p:nvSpPr>
          <p:cNvPr id="173" name="Google Shape;173;p4"/>
          <p:cNvSpPr txBox="1"/>
          <p:nvPr/>
        </p:nvSpPr>
        <p:spPr>
          <a:xfrm>
            <a:off x="48550" y="1513251"/>
            <a:ext cx="4774813" cy="3723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Sentinel-1 : structure and morphology</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74" name="Google Shape;174;p4"/>
          <p:cNvSpPr txBox="1"/>
          <p:nvPr/>
        </p:nvSpPr>
        <p:spPr>
          <a:xfrm>
            <a:off x="2987635" y="6734324"/>
            <a:ext cx="3397249" cy="712447"/>
          </a:xfrm>
          <a:prstGeom prst="rect">
            <a:avLst/>
          </a:prstGeom>
          <a:noFill/>
          <a:ln>
            <a:noFill/>
          </a:ln>
        </p:spPr>
        <p:txBody>
          <a:bodyPr anchorCtr="0" anchor="t" bIns="34275" lIns="68575" spcFirstLastPara="1" rIns="68575" wrap="square" tIns="34275">
            <a:noAutofit/>
          </a:bodyPr>
          <a:lstStyle/>
          <a:p>
            <a:pPr indent="-304791" lvl="0" marL="609585" marR="0" rtl="0" algn="l">
              <a:lnSpc>
                <a:spcPct val="90000"/>
              </a:lnSpc>
              <a:spcBef>
                <a:spcPts val="1067"/>
              </a:spcBef>
              <a:spcAft>
                <a:spcPts val="0"/>
              </a:spcAft>
              <a:buClr>
                <a:srgbClr val="FFFFFF"/>
              </a:buClr>
              <a:buSzPts val="2700"/>
              <a:buFont typeface="Arial"/>
              <a:buNone/>
            </a:pPr>
            <a:r>
              <a:rPr b="0" i="0" lang="fr-BE" sz="2800" u="none" cap="none" strike="noStrike">
                <a:solidFill>
                  <a:srgbClr val="FFFFFF"/>
                </a:solidFill>
                <a:latin typeface="Verdana"/>
                <a:ea typeface="Verdana"/>
                <a:cs typeface="Verdana"/>
                <a:sym typeface="Verdana"/>
              </a:rPr>
              <a:t>Structure &amp; morphology</a:t>
            </a:r>
            <a:endParaRPr/>
          </a:p>
        </p:txBody>
      </p:sp>
      <p:pic>
        <p:nvPicPr>
          <p:cNvPr id="175" name="Google Shape;175;p4"/>
          <p:cNvPicPr preferRelativeResize="0"/>
          <p:nvPr/>
        </p:nvPicPr>
        <p:blipFill rotWithShape="1">
          <a:blip r:embed="rId3">
            <a:alphaModFix/>
          </a:blip>
          <a:srcRect b="0" l="-11296" r="0" t="0"/>
          <a:stretch/>
        </p:blipFill>
        <p:spPr>
          <a:xfrm>
            <a:off x="1238250" y="1848362"/>
            <a:ext cx="1832657" cy="2052432"/>
          </a:xfrm>
          <a:prstGeom prst="rect">
            <a:avLst/>
          </a:prstGeom>
          <a:noFill/>
          <a:ln>
            <a:noFill/>
          </a:ln>
        </p:spPr>
      </p:pic>
      <p:pic>
        <p:nvPicPr>
          <p:cNvPr id="176" name="Google Shape;176;p4"/>
          <p:cNvPicPr preferRelativeResize="0"/>
          <p:nvPr/>
        </p:nvPicPr>
        <p:blipFill rotWithShape="1">
          <a:blip r:embed="rId4">
            <a:alphaModFix/>
          </a:blip>
          <a:srcRect b="0" l="0" r="0" t="0"/>
          <a:stretch/>
        </p:blipFill>
        <p:spPr>
          <a:xfrm>
            <a:off x="0" y="2025681"/>
            <a:ext cx="1238250" cy="1189358"/>
          </a:xfrm>
          <a:prstGeom prst="rect">
            <a:avLst/>
          </a:prstGeom>
          <a:noFill/>
          <a:ln>
            <a:noFill/>
          </a:ln>
        </p:spPr>
      </p:pic>
      <p:pic>
        <p:nvPicPr>
          <p:cNvPr id="177" name="Google Shape;177;p4"/>
          <p:cNvPicPr preferRelativeResize="0"/>
          <p:nvPr/>
        </p:nvPicPr>
        <p:blipFill rotWithShape="1">
          <a:blip r:embed="rId5">
            <a:alphaModFix/>
          </a:blip>
          <a:srcRect b="0" l="0" r="0" t="0"/>
          <a:stretch/>
        </p:blipFill>
        <p:spPr>
          <a:xfrm>
            <a:off x="1371354" y="4563618"/>
            <a:ext cx="1782747" cy="2170706"/>
          </a:xfrm>
          <a:prstGeom prst="rect">
            <a:avLst/>
          </a:prstGeom>
          <a:noFill/>
          <a:ln>
            <a:noFill/>
          </a:ln>
        </p:spPr>
      </p:pic>
      <p:pic>
        <p:nvPicPr>
          <p:cNvPr id="178" name="Google Shape;178;p4"/>
          <p:cNvPicPr preferRelativeResize="0"/>
          <p:nvPr/>
        </p:nvPicPr>
        <p:blipFill rotWithShape="1">
          <a:blip r:embed="rId6">
            <a:alphaModFix/>
          </a:blip>
          <a:srcRect b="0" l="0" r="0" t="0"/>
          <a:stretch/>
        </p:blipFill>
        <p:spPr>
          <a:xfrm rot="-5400050">
            <a:off x="-204860" y="5224890"/>
            <a:ext cx="1647968" cy="1176313"/>
          </a:xfrm>
          <a:prstGeom prst="rect">
            <a:avLst/>
          </a:prstGeom>
          <a:noFill/>
          <a:ln>
            <a:noFill/>
          </a:ln>
        </p:spPr>
      </p:pic>
      <p:sp>
        <p:nvSpPr>
          <p:cNvPr id="179" name="Google Shape;179;p4"/>
          <p:cNvSpPr txBox="1"/>
          <p:nvPr/>
        </p:nvSpPr>
        <p:spPr>
          <a:xfrm>
            <a:off x="48550" y="4208262"/>
            <a:ext cx="4774813" cy="3723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Sentinel-2 : yellow index</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pic>
        <p:nvPicPr>
          <p:cNvPr id="180" name="Google Shape;180;p4"/>
          <p:cNvPicPr preferRelativeResize="0"/>
          <p:nvPr/>
        </p:nvPicPr>
        <p:blipFill rotWithShape="1">
          <a:blip r:embed="rId7">
            <a:alphaModFix/>
          </a:blip>
          <a:srcRect b="0" l="50226" r="0" t="0"/>
          <a:stretch/>
        </p:blipFill>
        <p:spPr>
          <a:xfrm>
            <a:off x="4525701" y="1867144"/>
            <a:ext cx="2536766" cy="2308743"/>
          </a:xfrm>
          <a:prstGeom prst="rect">
            <a:avLst/>
          </a:prstGeom>
          <a:noFill/>
          <a:ln>
            <a:noFill/>
          </a:ln>
        </p:spPr>
      </p:pic>
      <p:pic>
        <p:nvPicPr>
          <p:cNvPr id="181" name="Google Shape;181;p4"/>
          <p:cNvPicPr preferRelativeResize="0"/>
          <p:nvPr/>
        </p:nvPicPr>
        <p:blipFill rotWithShape="1">
          <a:blip r:embed="rId7">
            <a:alphaModFix/>
          </a:blip>
          <a:srcRect b="0" l="0" r="49798" t="0"/>
          <a:stretch/>
        </p:blipFill>
        <p:spPr>
          <a:xfrm>
            <a:off x="4525701" y="4396857"/>
            <a:ext cx="2558585" cy="2308744"/>
          </a:xfrm>
          <a:prstGeom prst="rect">
            <a:avLst/>
          </a:prstGeom>
          <a:noFill/>
          <a:ln>
            <a:noFill/>
          </a:ln>
        </p:spPr>
      </p:pic>
      <p:sp>
        <p:nvSpPr>
          <p:cNvPr id="182" name="Google Shape;182;p4"/>
          <p:cNvSpPr txBox="1"/>
          <p:nvPr/>
        </p:nvSpPr>
        <p:spPr>
          <a:xfrm>
            <a:off x="4404063" y="1510450"/>
            <a:ext cx="2801860" cy="3723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VV drop during flowering</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83" name="Google Shape;183;p4"/>
          <p:cNvSpPr txBox="1"/>
          <p:nvPr/>
        </p:nvSpPr>
        <p:spPr>
          <a:xfrm>
            <a:off x="8370836" y="1680947"/>
            <a:ext cx="3309303" cy="3723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Parcel in-situ and Sentinels</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pic>
        <p:nvPicPr>
          <p:cNvPr id="184" name="Google Shape;184;p4"/>
          <p:cNvPicPr preferRelativeResize="0"/>
          <p:nvPr/>
        </p:nvPicPr>
        <p:blipFill rotWithShape="1">
          <a:blip r:embed="rId8">
            <a:alphaModFix/>
          </a:blip>
          <a:srcRect b="0" l="0" r="0" t="0"/>
          <a:stretch/>
        </p:blipFill>
        <p:spPr>
          <a:xfrm>
            <a:off x="7435711" y="2188662"/>
            <a:ext cx="4756289" cy="4039200"/>
          </a:xfrm>
          <a:prstGeom prst="rect">
            <a:avLst/>
          </a:prstGeom>
          <a:noFill/>
          <a:ln>
            <a:noFill/>
          </a:ln>
        </p:spPr>
      </p:pic>
      <p:sp>
        <p:nvSpPr>
          <p:cNvPr id="185" name="Google Shape;185;p4"/>
          <p:cNvSpPr txBox="1"/>
          <p:nvPr/>
        </p:nvSpPr>
        <p:spPr>
          <a:xfrm>
            <a:off x="4496866" y="4132061"/>
            <a:ext cx="2938800" cy="372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NDYI peak during flowering</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186" name="Google Shape;186;p4"/>
          <p:cNvSpPr/>
          <p:nvPr/>
        </p:nvSpPr>
        <p:spPr>
          <a:xfrm>
            <a:off x="3709686" y="2818435"/>
            <a:ext cx="362201" cy="179408"/>
          </a:xfrm>
          <a:prstGeom prst="rightArrow">
            <a:avLst>
              <a:gd fmla="val 50000" name="adj1"/>
              <a:gd fmla="val 50000" name="adj2"/>
            </a:avLst>
          </a:prstGeom>
          <a:solidFill>
            <a:schemeClr val="dk1"/>
          </a:solidFill>
          <a:ln cap="flat" cmpd="sng" w="12700">
            <a:solidFill>
              <a:srgbClr val="38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7" name="Google Shape;187;p4"/>
          <p:cNvSpPr/>
          <p:nvPr/>
        </p:nvSpPr>
        <p:spPr>
          <a:xfrm>
            <a:off x="3709686" y="5469563"/>
            <a:ext cx="362201" cy="179408"/>
          </a:xfrm>
          <a:prstGeom prst="rightArrow">
            <a:avLst>
              <a:gd fmla="val 50000" name="adj1"/>
              <a:gd fmla="val 50000" name="adj2"/>
            </a:avLst>
          </a:prstGeom>
          <a:solidFill>
            <a:schemeClr val="dk1"/>
          </a:solidFill>
          <a:ln cap="flat" cmpd="sng" w="12700">
            <a:solidFill>
              <a:srgbClr val="38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8" name="Google Shape;188;p4"/>
          <p:cNvSpPr/>
          <p:nvPr/>
        </p:nvSpPr>
        <p:spPr>
          <a:xfrm rot="2200222">
            <a:off x="7184105" y="2928652"/>
            <a:ext cx="362201" cy="179408"/>
          </a:xfrm>
          <a:prstGeom prst="rightArrow">
            <a:avLst>
              <a:gd fmla="val 50000" name="adj1"/>
              <a:gd fmla="val 50000" name="adj2"/>
            </a:avLst>
          </a:prstGeom>
          <a:solidFill>
            <a:schemeClr val="dk1"/>
          </a:solidFill>
          <a:ln cap="flat" cmpd="sng" w="12700">
            <a:solidFill>
              <a:srgbClr val="38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89" name="Google Shape;189;p4"/>
          <p:cNvSpPr/>
          <p:nvPr/>
        </p:nvSpPr>
        <p:spPr>
          <a:xfrm rot="-1666551">
            <a:off x="7184104" y="5469563"/>
            <a:ext cx="362201" cy="179408"/>
          </a:xfrm>
          <a:prstGeom prst="rightArrow">
            <a:avLst>
              <a:gd fmla="val 50000" name="adj1"/>
              <a:gd fmla="val 50000" name="adj2"/>
            </a:avLst>
          </a:prstGeom>
          <a:solidFill>
            <a:schemeClr val="dk1"/>
          </a:solidFill>
          <a:ln cap="flat" cmpd="sng" w="12700">
            <a:solidFill>
              <a:srgbClr val="38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90" name="Google Shape;190;p4"/>
          <p:cNvSpPr/>
          <p:nvPr/>
        </p:nvSpPr>
        <p:spPr>
          <a:xfrm>
            <a:off x="554645" y="6676117"/>
            <a:ext cx="12482700" cy="215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22222"/>
              </a:buClr>
              <a:buSzPts val="800"/>
              <a:buFont typeface="Arial"/>
              <a:buNone/>
            </a:pPr>
            <a:r>
              <a:rPr b="0" i="0" lang="fr-BE" sz="800" u="none" cap="none" strike="noStrike">
                <a:solidFill>
                  <a:srgbClr val="222222"/>
                </a:solidFill>
                <a:latin typeface="Arial"/>
                <a:ea typeface="Arial"/>
                <a:cs typeface="Arial"/>
                <a:sym typeface="Arial"/>
              </a:rPr>
              <a:t>d’Andrimont, R., Taymans, M., Lemoine, G., Ceglar, A., Yordanov, M. and van der Velde, M., 2020. Detecting flowering phenology in oil seed rape parcels with Sentinel-1 and-2 time series. </a:t>
            </a:r>
            <a:r>
              <a:rPr b="0" i="1" lang="fr-BE" sz="800" u="none" cap="none" strike="noStrike">
                <a:solidFill>
                  <a:srgbClr val="222222"/>
                </a:solidFill>
                <a:latin typeface="Arial"/>
                <a:ea typeface="Arial"/>
                <a:cs typeface="Arial"/>
                <a:sym typeface="Arial"/>
              </a:rPr>
              <a:t>Remote sensing of environment</a:t>
            </a:r>
            <a:r>
              <a:rPr b="0" i="0" lang="fr-BE" sz="800" u="none" cap="none" strike="noStrike">
                <a:solidFill>
                  <a:srgbClr val="222222"/>
                </a:solidFill>
                <a:latin typeface="Arial"/>
                <a:ea typeface="Arial"/>
                <a:cs typeface="Arial"/>
                <a:sym typeface="Arial"/>
              </a:rPr>
              <a:t>, </a:t>
            </a:r>
            <a:r>
              <a:rPr b="0" i="1" lang="fr-BE" sz="800" u="none" cap="none" strike="noStrike">
                <a:solidFill>
                  <a:srgbClr val="222222"/>
                </a:solidFill>
                <a:latin typeface="Arial"/>
                <a:ea typeface="Arial"/>
                <a:cs typeface="Arial"/>
                <a:sym typeface="Arial"/>
              </a:rPr>
              <a:t>239</a:t>
            </a:r>
            <a:r>
              <a:rPr b="0" i="0" lang="fr-BE" sz="800" u="none" cap="none" strike="noStrike">
                <a:solidFill>
                  <a:srgbClr val="222222"/>
                </a:solidFill>
                <a:latin typeface="Arial"/>
                <a:ea typeface="Arial"/>
                <a:cs typeface="Arial"/>
                <a:sym typeface="Arial"/>
              </a:rPr>
              <a:t>, p.111660.</a:t>
            </a:r>
            <a:endParaRPr b="0" i="0" sz="800" u="none" cap="none" strike="noStrike">
              <a:solidFill>
                <a:srgbClr val="4D4D4D"/>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Google Shape;196;p5"/>
          <p:cNvPicPr preferRelativeResize="0"/>
          <p:nvPr/>
        </p:nvPicPr>
        <p:blipFill rotWithShape="1">
          <a:blip r:embed="rId3">
            <a:alphaModFix/>
          </a:blip>
          <a:srcRect b="0" l="0" r="0" t="0"/>
          <a:stretch/>
        </p:blipFill>
        <p:spPr>
          <a:xfrm>
            <a:off x="212316" y="1798159"/>
            <a:ext cx="5733107" cy="4975706"/>
          </a:xfrm>
          <a:prstGeom prst="rect">
            <a:avLst/>
          </a:prstGeom>
          <a:noFill/>
          <a:ln>
            <a:noFill/>
          </a:ln>
        </p:spPr>
      </p:pic>
      <p:sp>
        <p:nvSpPr>
          <p:cNvPr id="197" name="Google Shape;197;p5"/>
          <p:cNvSpPr txBox="1"/>
          <p:nvPr>
            <p:ph type="title"/>
          </p:nvPr>
        </p:nvSpPr>
        <p:spPr>
          <a:xfrm>
            <a:off x="970722" y="575220"/>
            <a:ext cx="10943486" cy="782357"/>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3800"/>
              <a:buFont typeface="Arial"/>
              <a:buNone/>
            </a:pPr>
            <a:r>
              <a:rPr lang="fr-BE"/>
              <a:t>Mapping at regional scale shows expected climatic gradient in flowering from South to North</a:t>
            </a:r>
            <a:endParaRPr/>
          </a:p>
        </p:txBody>
      </p:sp>
      <p:sp>
        <p:nvSpPr>
          <p:cNvPr id="198" name="Google Shape;198;p5"/>
          <p:cNvSpPr txBox="1"/>
          <p:nvPr/>
        </p:nvSpPr>
        <p:spPr>
          <a:xfrm>
            <a:off x="7118430" y="1556587"/>
            <a:ext cx="4732591" cy="44088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Crop model-relevant thermal time to flowering based on satellite observations.</a:t>
            </a:r>
            <a:endParaRPr b="0" i="0" sz="1800" u="none" cap="none" strike="noStrike">
              <a:solidFill>
                <a:srgbClr val="000000"/>
              </a:solidFill>
              <a:latin typeface="Quattrocento Sans"/>
              <a:ea typeface="Quattrocento Sans"/>
              <a:cs typeface="Quattrocento Sans"/>
              <a:sym typeface="Quattrocento Sans"/>
            </a:endParaRPr>
          </a:p>
        </p:txBody>
      </p:sp>
      <p:sp>
        <p:nvSpPr>
          <p:cNvPr id="199" name="Google Shape;199;p5"/>
          <p:cNvSpPr txBox="1"/>
          <p:nvPr/>
        </p:nvSpPr>
        <p:spPr>
          <a:xfrm>
            <a:off x="410905" y="1504349"/>
            <a:ext cx="5335928" cy="37239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Parcel flowering peak (DOY) at regional level level</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pic>
        <p:nvPicPr>
          <p:cNvPr id="200" name="Google Shape;200;p5"/>
          <p:cNvPicPr preferRelativeResize="0"/>
          <p:nvPr/>
        </p:nvPicPr>
        <p:blipFill rotWithShape="1">
          <a:blip r:embed="rId4">
            <a:alphaModFix/>
          </a:blip>
          <a:srcRect b="0" l="0" r="0" t="0"/>
          <a:stretch/>
        </p:blipFill>
        <p:spPr>
          <a:xfrm>
            <a:off x="7389878" y="2110691"/>
            <a:ext cx="4662672" cy="4594910"/>
          </a:xfrm>
          <a:prstGeom prst="rect">
            <a:avLst/>
          </a:prstGeom>
          <a:noFill/>
          <a:ln>
            <a:noFill/>
          </a:ln>
        </p:spPr>
      </p:pic>
      <p:sp>
        <p:nvSpPr>
          <p:cNvPr id="201" name="Google Shape;201;p5"/>
          <p:cNvSpPr/>
          <p:nvPr/>
        </p:nvSpPr>
        <p:spPr>
          <a:xfrm>
            <a:off x="6423949" y="4414294"/>
            <a:ext cx="362201" cy="179408"/>
          </a:xfrm>
          <a:prstGeom prst="rightArrow">
            <a:avLst>
              <a:gd fmla="val 50000" name="adj1"/>
              <a:gd fmla="val 50000" name="adj2"/>
            </a:avLst>
          </a:prstGeom>
          <a:solidFill>
            <a:schemeClr val="dk1"/>
          </a:solidFill>
          <a:ln cap="flat" cmpd="sng" w="12700">
            <a:solidFill>
              <a:srgbClr val="38383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02" name="Google Shape;202;p5"/>
          <p:cNvSpPr txBox="1"/>
          <p:nvPr/>
        </p:nvSpPr>
        <p:spPr>
          <a:xfrm>
            <a:off x="5746833" y="4643745"/>
            <a:ext cx="164304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D4D4D"/>
              </a:buClr>
              <a:buSzPts val="1200"/>
              <a:buFont typeface="Arial"/>
              <a:buNone/>
            </a:pPr>
            <a:r>
              <a:rPr b="0" i="0" lang="fr-BE" sz="1200" u="none" cap="none" strike="noStrike">
                <a:solidFill>
                  <a:srgbClr val="4D4D4D"/>
                </a:solidFill>
                <a:latin typeface="Arial"/>
                <a:ea typeface="Arial"/>
                <a:cs typeface="Arial"/>
                <a:sym typeface="Arial"/>
              </a:rPr>
              <a:t>25-km aggregation</a:t>
            </a:r>
            <a:endParaRPr/>
          </a:p>
          <a:p>
            <a:pPr indent="0" lvl="0" marL="0" marR="0" rtl="0" algn="ctr">
              <a:lnSpc>
                <a:spcPct val="100000"/>
              </a:lnSpc>
              <a:spcBef>
                <a:spcPts val="0"/>
              </a:spcBef>
              <a:spcAft>
                <a:spcPts val="0"/>
              </a:spcAft>
              <a:buClr>
                <a:srgbClr val="4D4D4D"/>
              </a:buClr>
              <a:buSzPts val="1200"/>
              <a:buFont typeface="Arial"/>
              <a:buNone/>
            </a:pPr>
            <a:r>
              <a:rPr b="0" i="0" lang="fr-BE" sz="1200" u="none" cap="none" strike="noStrike">
                <a:solidFill>
                  <a:srgbClr val="4D4D4D"/>
                </a:solidFill>
                <a:latin typeface="Arial"/>
                <a:ea typeface="Arial"/>
                <a:cs typeface="Arial"/>
                <a:sym typeface="Arial"/>
              </a:rPr>
              <a:t> and thermal time</a:t>
            </a:r>
            <a:endParaRPr/>
          </a:p>
        </p:txBody>
      </p:sp>
      <p:sp>
        <p:nvSpPr>
          <p:cNvPr id="203" name="Google Shape;203;p5"/>
          <p:cNvSpPr/>
          <p:nvPr/>
        </p:nvSpPr>
        <p:spPr>
          <a:xfrm>
            <a:off x="554645" y="6676117"/>
            <a:ext cx="12482700" cy="215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22222"/>
              </a:buClr>
              <a:buSzPts val="800"/>
              <a:buFont typeface="Arial"/>
              <a:buNone/>
            </a:pPr>
            <a:r>
              <a:rPr b="0" i="0" lang="fr-BE" sz="800" u="none" cap="none" strike="noStrike">
                <a:solidFill>
                  <a:srgbClr val="222222"/>
                </a:solidFill>
                <a:latin typeface="Arial"/>
                <a:ea typeface="Arial"/>
                <a:cs typeface="Arial"/>
                <a:sym typeface="Arial"/>
              </a:rPr>
              <a:t>d’Andrimont, R., Taymans, M., Lemoine, G., Ceglar, A., Yordanov, M. and van der Velde, M., 2020. Detecting flowering phenology in oil seed rape parcels with Sentinel-1 and-2 time series. </a:t>
            </a:r>
            <a:r>
              <a:rPr b="0" i="1" lang="fr-BE" sz="800" u="none" cap="none" strike="noStrike">
                <a:solidFill>
                  <a:srgbClr val="222222"/>
                </a:solidFill>
                <a:latin typeface="Arial"/>
                <a:ea typeface="Arial"/>
                <a:cs typeface="Arial"/>
                <a:sym typeface="Arial"/>
              </a:rPr>
              <a:t>Remote sensing of environment</a:t>
            </a:r>
            <a:r>
              <a:rPr b="0" i="0" lang="fr-BE" sz="800" u="none" cap="none" strike="noStrike">
                <a:solidFill>
                  <a:srgbClr val="222222"/>
                </a:solidFill>
                <a:latin typeface="Arial"/>
                <a:ea typeface="Arial"/>
                <a:cs typeface="Arial"/>
                <a:sym typeface="Arial"/>
              </a:rPr>
              <a:t>, </a:t>
            </a:r>
            <a:r>
              <a:rPr b="0" i="1" lang="fr-BE" sz="800" u="none" cap="none" strike="noStrike">
                <a:solidFill>
                  <a:srgbClr val="222222"/>
                </a:solidFill>
                <a:latin typeface="Arial"/>
                <a:ea typeface="Arial"/>
                <a:cs typeface="Arial"/>
                <a:sym typeface="Arial"/>
              </a:rPr>
              <a:t>239</a:t>
            </a:r>
            <a:r>
              <a:rPr b="0" i="0" lang="fr-BE" sz="800" u="none" cap="none" strike="noStrike">
                <a:solidFill>
                  <a:srgbClr val="222222"/>
                </a:solidFill>
                <a:latin typeface="Arial"/>
                <a:ea typeface="Arial"/>
                <a:cs typeface="Arial"/>
                <a:sym typeface="Arial"/>
              </a:rPr>
              <a:t>, p.111660.</a:t>
            </a:r>
            <a:endParaRPr b="0" i="0" sz="800" u="none" cap="none" strike="noStrike">
              <a:solidFill>
                <a:srgbClr val="4D4D4D"/>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6"/>
          <p:cNvSpPr txBox="1"/>
          <p:nvPr>
            <p:ph type="title"/>
          </p:nvPr>
        </p:nvSpPr>
        <p:spPr>
          <a:xfrm>
            <a:off x="970722" y="575220"/>
            <a:ext cx="11221278" cy="782357"/>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4000"/>
              <a:buFont typeface="Arial"/>
              <a:buNone/>
            </a:pPr>
            <a:r>
              <a:rPr lang="fr-BE" sz="4000"/>
              <a:t>LUCAS in-situ observations could be used to extract satellite time series to study phenology</a:t>
            </a:r>
            <a:endParaRPr/>
          </a:p>
        </p:txBody>
      </p:sp>
      <p:pic>
        <p:nvPicPr>
          <p:cNvPr id="210" name="Google Shape;210;p6"/>
          <p:cNvPicPr preferRelativeResize="0"/>
          <p:nvPr/>
        </p:nvPicPr>
        <p:blipFill rotWithShape="1">
          <a:blip r:embed="rId3">
            <a:alphaModFix/>
          </a:blip>
          <a:srcRect b="0" l="0" r="0" t="0"/>
          <a:stretch/>
        </p:blipFill>
        <p:spPr>
          <a:xfrm>
            <a:off x="4129421" y="4519158"/>
            <a:ext cx="2156460" cy="2156460"/>
          </a:xfrm>
          <a:prstGeom prst="rect">
            <a:avLst/>
          </a:prstGeom>
          <a:noFill/>
          <a:ln>
            <a:noFill/>
          </a:ln>
        </p:spPr>
      </p:pic>
      <p:pic>
        <p:nvPicPr>
          <p:cNvPr id="211" name="Google Shape;211;p6"/>
          <p:cNvPicPr preferRelativeResize="0"/>
          <p:nvPr/>
        </p:nvPicPr>
        <p:blipFill rotWithShape="1">
          <a:blip r:embed="rId4">
            <a:alphaModFix/>
          </a:blip>
          <a:srcRect b="0" l="0" r="0" t="0"/>
          <a:stretch/>
        </p:blipFill>
        <p:spPr>
          <a:xfrm>
            <a:off x="8863420" y="1618390"/>
            <a:ext cx="1897155" cy="2445509"/>
          </a:xfrm>
          <a:prstGeom prst="rect">
            <a:avLst/>
          </a:prstGeom>
          <a:noFill/>
          <a:ln>
            <a:noFill/>
          </a:ln>
        </p:spPr>
      </p:pic>
      <p:pic>
        <p:nvPicPr>
          <p:cNvPr id="212" name="Google Shape;212;p6"/>
          <p:cNvPicPr preferRelativeResize="0"/>
          <p:nvPr/>
        </p:nvPicPr>
        <p:blipFill rotWithShape="1">
          <a:blip r:embed="rId5">
            <a:alphaModFix/>
          </a:blip>
          <a:srcRect b="0" l="0" r="0" t="0"/>
          <a:stretch/>
        </p:blipFill>
        <p:spPr>
          <a:xfrm>
            <a:off x="7222603" y="4006280"/>
            <a:ext cx="4969397" cy="2699320"/>
          </a:xfrm>
          <a:prstGeom prst="rect">
            <a:avLst/>
          </a:prstGeom>
          <a:noFill/>
          <a:ln>
            <a:noFill/>
          </a:ln>
        </p:spPr>
      </p:pic>
      <p:sp>
        <p:nvSpPr>
          <p:cNvPr id="213" name="Google Shape;213;p6"/>
          <p:cNvSpPr txBox="1"/>
          <p:nvPr/>
        </p:nvSpPr>
        <p:spPr>
          <a:xfrm>
            <a:off x="300125" y="1924345"/>
            <a:ext cx="6922478" cy="2036093"/>
          </a:xfrm>
          <a:prstGeom prst="rect">
            <a:avLst/>
          </a:prstGeom>
          <a:noFill/>
          <a:ln>
            <a:noFill/>
          </a:ln>
        </p:spPr>
        <p:txBody>
          <a:bodyPr anchorCtr="0" anchor="t" bIns="91425" lIns="91425" spcFirstLastPara="1" rIns="91425" wrap="square" tIns="91425">
            <a:noAutofit/>
          </a:bodyPr>
          <a:lstStyle/>
          <a:p>
            <a:pPr indent="-311150" lvl="0" marL="457200" marR="0" rtl="0" algn="l">
              <a:lnSpc>
                <a:spcPct val="90000"/>
              </a:lnSpc>
              <a:spcBef>
                <a:spcPts val="1000"/>
              </a:spcBef>
              <a:spcAft>
                <a:spcPts val="0"/>
              </a:spcAft>
              <a:buClr>
                <a:srgbClr val="000000"/>
              </a:buClr>
              <a:buSzPts val="1300"/>
              <a:buFont typeface="Arial"/>
              <a:buChar char="●"/>
            </a:pPr>
            <a:r>
              <a:rPr b="0" i="0" lang="fr-BE" sz="1600" u="none" cap="none" strike="noStrike">
                <a:solidFill>
                  <a:srgbClr val="000000"/>
                </a:solidFill>
                <a:latin typeface="Arial"/>
                <a:ea typeface="Arial"/>
                <a:cs typeface="Arial"/>
                <a:sym typeface="Arial"/>
              </a:rPr>
              <a:t>LUCAS Copernicus component is a pilot to provide in-situ data for training and validation algorithm for remote sensing data</a:t>
            </a:r>
            <a:endParaRPr/>
          </a:p>
          <a:p>
            <a:pPr indent="-311150" lvl="0" marL="457200" marR="0" rtl="0" algn="l">
              <a:lnSpc>
                <a:spcPct val="90000"/>
              </a:lnSpc>
              <a:spcBef>
                <a:spcPts val="1000"/>
              </a:spcBef>
              <a:spcAft>
                <a:spcPts val="0"/>
              </a:spcAft>
              <a:buClr>
                <a:srgbClr val="000000"/>
              </a:buClr>
              <a:buSzPts val="1300"/>
              <a:buFont typeface="Arial"/>
              <a:buChar char="●"/>
            </a:pPr>
            <a:r>
              <a:rPr b="0" i="0" lang="fr-BE" sz="1600" u="none" cap="none" strike="noStrike">
                <a:solidFill>
                  <a:srgbClr val="000000"/>
                </a:solidFill>
                <a:latin typeface="Arial"/>
                <a:ea typeface="Arial"/>
                <a:cs typeface="Arial"/>
                <a:sym typeface="Arial"/>
              </a:rPr>
              <a:t>Exact location of the observation (VS theoretical for normal LUCAS)</a:t>
            </a:r>
            <a:endParaRPr/>
          </a:p>
          <a:p>
            <a:pPr indent="-311150" lvl="0" marL="457200" marR="0" rtl="0" algn="l">
              <a:lnSpc>
                <a:spcPct val="90000"/>
              </a:lnSpc>
              <a:spcBef>
                <a:spcPts val="0"/>
              </a:spcBef>
              <a:spcAft>
                <a:spcPts val="0"/>
              </a:spcAft>
              <a:buClr>
                <a:srgbClr val="000000"/>
              </a:buClr>
              <a:buSzPts val="1300"/>
              <a:buFont typeface="Arial"/>
              <a:buChar char="●"/>
            </a:pPr>
            <a:r>
              <a:rPr b="0" i="0" lang="fr-BE" sz="1600" u="none" cap="none" strike="noStrike">
                <a:solidFill>
                  <a:srgbClr val="000000"/>
                </a:solidFill>
                <a:latin typeface="Arial"/>
                <a:ea typeface="Arial"/>
                <a:cs typeface="Arial"/>
                <a:sym typeface="Arial"/>
              </a:rPr>
              <a:t>Pure Land Cover extent within 50 m from the points (N, E, S, W)</a:t>
            </a:r>
            <a:endParaRPr/>
          </a:p>
          <a:p>
            <a:pPr indent="-311150" lvl="0" marL="457200" marR="0" rtl="0" algn="l">
              <a:lnSpc>
                <a:spcPct val="90000"/>
              </a:lnSpc>
              <a:spcBef>
                <a:spcPts val="0"/>
              </a:spcBef>
              <a:spcAft>
                <a:spcPts val="0"/>
              </a:spcAft>
              <a:buClr>
                <a:srgbClr val="000000"/>
              </a:buClr>
              <a:buSzPts val="1300"/>
              <a:buFont typeface="Arial"/>
              <a:buChar char="●"/>
            </a:pPr>
            <a:r>
              <a:rPr b="0" i="0" lang="fr-BE" sz="1600" u="none" cap="none" strike="noStrike">
                <a:solidFill>
                  <a:srgbClr val="000000"/>
                </a:solidFill>
                <a:latin typeface="Arial"/>
                <a:ea typeface="Arial"/>
                <a:cs typeface="Arial"/>
                <a:sym typeface="Arial"/>
              </a:rPr>
              <a:t>63,364 LUCAS points surveyed with the Copernicus requirements</a:t>
            </a:r>
            <a:endParaRPr/>
          </a:p>
          <a:p>
            <a:pPr indent="-311150" lvl="0" marL="457200" marR="0" rtl="0" algn="l">
              <a:lnSpc>
                <a:spcPct val="90000"/>
              </a:lnSpc>
              <a:spcBef>
                <a:spcPts val="0"/>
              </a:spcBef>
              <a:spcAft>
                <a:spcPts val="0"/>
              </a:spcAft>
              <a:buClr>
                <a:srgbClr val="000000"/>
              </a:buClr>
              <a:buSzPts val="1300"/>
              <a:buFont typeface="Arial"/>
              <a:buChar char="●"/>
            </a:pPr>
            <a:r>
              <a:rPr b="0" i="0" lang="fr-BE" sz="1600" u="none" cap="none" strike="noStrike">
                <a:solidFill>
                  <a:srgbClr val="000000"/>
                </a:solidFill>
                <a:latin typeface="Arial"/>
                <a:ea typeface="Arial"/>
                <a:cs typeface="Arial"/>
                <a:sym typeface="Arial"/>
              </a:rPr>
              <a:t>Cleaning and construction of polygons </a:t>
            </a:r>
            <a:endParaRPr/>
          </a:p>
        </p:txBody>
      </p:sp>
      <p:pic>
        <p:nvPicPr>
          <p:cNvPr id="214" name="Google Shape;214;p6"/>
          <p:cNvPicPr preferRelativeResize="0"/>
          <p:nvPr/>
        </p:nvPicPr>
        <p:blipFill rotWithShape="1">
          <a:blip r:embed="rId6">
            <a:alphaModFix/>
          </a:blip>
          <a:srcRect b="0" l="0" r="0" t="0"/>
          <a:stretch/>
        </p:blipFill>
        <p:spPr>
          <a:xfrm>
            <a:off x="0" y="4519158"/>
            <a:ext cx="2174329" cy="2174330"/>
          </a:xfrm>
          <a:prstGeom prst="rect">
            <a:avLst/>
          </a:prstGeom>
          <a:noFill/>
          <a:ln>
            <a:noFill/>
          </a:ln>
        </p:spPr>
      </p:pic>
      <p:pic>
        <p:nvPicPr>
          <p:cNvPr id="215" name="Google Shape;215;p6"/>
          <p:cNvPicPr preferRelativeResize="0"/>
          <p:nvPr/>
        </p:nvPicPr>
        <p:blipFill rotWithShape="1">
          <a:blip r:embed="rId7">
            <a:alphaModFix/>
          </a:blip>
          <a:srcRect b="0" l="0" r="0" t="0"/>
          <a:stretch/>
        </p:blipFill>
        <p:spPr>
          <a:xfrm>
            <a:off x="2055776" y="4530813"/>
            <a:ext cx="2174329" cy="2174330"/>
          </a:xfrm>
          <a:prstGeom prst="rect">
            <a:avLst/>
          </a:prstGeom>
          <a:noFill/>
          <a:ln>
            <a:noFill/>
          </a:ln>
        </p:spPr>
      </p:pic>
      <p:sp>
        <p:nvSpPr>
          <p:cNvPr id="216" name="Google Shape;216;p6"/>
          <p:cNvSpPr txBox="1"/>
          <p:nvPr/>
        </p:nvSpPr>
        <p:spPr>
          <a:xfrm>
            <a:off x="534253" y="4158680"/>
            <a:ext cx="5335928" cy="37239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Examples of LUCAS Copernicus polygons</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217" name="Google Shape;217;p6"/>
          <p:cNvSpPr txBox="1"/>
          <p:nvPr/>
        </p:nvSpPr>
        <p:spPr>
          <a:xfrm>
            <a:off x="8863419" y="1384803"/>
            <a:ext cx="1897155" cy="37239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EU28</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218" name="Google Shape;218;p6"/>
          <p:cNvSpPr txBox="1"/>
          <p:nvPr/>
        </p:nvSpPr>
        <p:spPr>
          <a:xfrm>
            <a:off x="6974737" y="4070305"/>
            <a:ext cx="5335800" cy="372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6,905 Polygons in 30 crop types</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219" name="Google Shape;219;p6"/>
          <p:cNvSpPr txBox="1"/>
          <p:nvPr/>
        </p:nvSpPr>
        <p:spPr>
          <a:xfrm>
            <a:off x="660617" y="1612217"/>
            <a:ext cx="5335928" cy="37239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In-situ data from LUCAS Copernicus  2018</a:t>
            </a:r>
            <a:endParaRPr/>
          </a:p>
          <a:p>
            <a:pPr indent="0" lvl="0" marL="0" marR="0" rtl="0" algn="l">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l">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220" name="Google Shape;220;p6"/>
          <p:cNvSpPr txBox="1"/>
          <p:nvPr/>
        </p:nvSpPr>
        <p:spPr>
          <a:xfrm>
            <a:off x="803275" y="6632575"/>
            <a:ext cx="11992200" cy="225300"/>
          </a:xfrm>
          <a:prstGeom prst="rect">
            <a:avLst/>
          </a:prstGeom>
          <a:noFill/>
          <a:ln>
            <a:noFill/>
          </a:ln>
        </p:spPr>
        <p:txBody>
          <a:bodyPr anchorCtr="0" anchor="t" bIns="91425" lIns="91425" spcFirstLastPara="1" rIns="91425" wrap="square" tIns="91425">
            <a:noAutofit/>
          </a:bodyPr>
          <a:lstStyle/>
          <a:p>
            <a:pPr indent="0" lvl="0" marL="101600" rtl="0" algn="l">
              <a:lnSpc>
                <a:spcPct val="90000"/>
              </a:lnSpc>
              <a:spcBef>
                <a:spcPts val="0"/>
              </a:spcBef>
              <a:spcAft>
                <a:spcPts val="0"/>
              </a:spcAft>
              <a:buNone/>
            </a:pPr>
            <a:r>
              <a:rPr lang="fr-BE" sz="800">
                <a:solidFill>
                  <a:schemeClr val="dk1"/>
                </a:solidFill>
              </a:rPr>
              <a:t>d’Andrimont, R., Verhegghen, A.,  Meroni, M., Lemoine, G., Strobl, P., Eiselt, B.,  van der Velde, M.  LUCAS Copernicus 2018: Earth Observation relevant in-situ data on land cover throughout the European Union. (Ongoing study)</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7"/>
          <p:cNvSpPr/>
          <p:nvPr/>
        </p:nvSpPr>
        <p:spPr>
          <a:xfrm>
            <a:off x="4701650" y="1728575"/>
            <a:ext cx="3901500" cy="1615500"/>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27" name="Google Shape;227;p7"/>
          <p:cNvSpPr/>
          <p:nvPr/>
        </p:nvSpPr>
        <p:spPr>
          <a:xfrm>
            <a:off x="547800" y="1728575"/>
            <a:ext cx="3901500" cy="1615500"/>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28" name="Google Shape;228;p7"/>
          <p:cNvSpPr txBox="1"/>
          <p:nvPr>
            <p:ph type="title"/>
          </p:nvPr>
        </p:nvSpPr>
        <p:spPr>
          <a:xfrm>
            <a:off x="970722" y="575220"/>
            <a:ext cx="11221278" cy="782357"/>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3600"/>
              <a:buFont typeface="Arial"/>
              <a:buNone/>
            </a:pPr>
            <a:r>
              <a:rPr lang="fr-BE" sz="3600"/>
              <a:t>Satellite time series are used to obtain Land Surface Phenology and compared with in-situ data</a:t>
            </a:r>
            <a:endParaRPr/>
          </a:p>
        </p:txBody>
      </p:sp>
      <p:pic>
        <p:nvPicPr>
          <p:cNvPr id="229" name="Google Shape;229;p7"/>
          <p:cNvPicPr preferRelativeResize="0"/>
          <p:nvPr/>
        </p:nvPicPr>
        <p:blipFill rotWithShape="1">
          <a:blip r:embed="rId3">
            <a:alphaModFix/>
          </a:blip>
          <a:srcRect b="0" l="0" r="0" t="0"/>
          <a:stretch/>
        </p:blipFill>
        <p:spPr>
          <a:xfrm>
            <a:off x="4822744" y="2240556"/>
            <a:ext cx="3778640" cy="1048772"/>
          </a:xfrm>
          <a:prstGeom prst="rect">
            <a:avLst/>
          </a:prstGeom>
          <a:noFill/>
          <a:ln>
            <a:noFill/>
          </a:ln>
        </p:spPr>
      </p:pic>
      <p:pic>
        <p:nvPicPr>
          <p:cNvPr id="230" name="Google Shape;230;p7"/>
          <p:cNvPicPr preferRelativeResize="0"/>
          <p:nvPr/>
        </p:nvPicPr>
        <p:blipFill rotWithShape="1">
          <a:blip r:embed="rId4">
            <a:alphaModFix/>
          </a:blip>
          <a:srcRect b="0" l="0" r="0" t="0"/>
          <a:stretch/>
        </p:blipFill>
        <p:spPr>
          <a:xfrm>
            <a:off x="2570526" y="4955221"/>
            <a:ext cx="6120130" cy="1418590"/>
          </a:xfrm>
          <a:prstGeom prst="rect">
            <a:avLst/>
          </a:prstGeom>
          <a:noFill/>
          <a:ln>
            <a:noFill/>
          </a:ln>
        </p:spPr>
      </p:pic>
      <p:sp>
        <p:nvSpPr>
          <p:cNvPr id="231" name="Google Shape;231;p7"/>
          <p:cNvSpPr txBox="1"/>
          <p:nvPr/>
        </p:nvSpPr>
        <p:spPr>
          <a:xfrm>
            <a:off x="543300" y="1731900"/>
            <a:ext cx="3901500" cy="372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Sentinel-1 Cross Ratio (VH/VV)</a:t>
            </a:r>
            <a:endParaRPr/>
          </a:p>
          <a:p>
            <a:pPr indent="0" lvl="0" marL="0" marR="0" rtl="0" algn="ctr">
              <a:lnSpc>
                <a:spcPct val="90000"/>
              </a:lnSpc>
              <a:spcBef>
                <a:spcPts val="1000"/>
              </a:spcBef>
              <a:spcAft>
                <a:spcPts val="0"/>
              </a:spcAft>
              <a:buClr>
                <a:schemeClr val="dk1"/>
              </a:buClr>
              <a:buSzPts val="1800"/>
              <a:buFont typeface="Arial"/>
              <a:buNone/>
            </a:pPr>
            <a:r>
              <a:t/>
            </a:r>
            <a:endParaRPr b="0" i="0" sz="1800" u="sng" cap="none" strike="noStrike">
              <a:solidFill>
                <a:srgbClr val="000000"/>
              </a:solidFill>
              <a:latin typeface="Quattrocento Sans"/>
              <a:ea typeface="Quattrocento Sans"/>
              <a:cs typeface="Quattrocento Sans"/>
              <a:sym typeface="Quattrocento Sans"/>
            </a:endParaRPr>
          </a:p>
          <a:p>
            <a:pPr indent="-114300" lvl="0" marL="228600" marR="0" rtl="0" algn="ctr">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a:p>
            <a:pPr indent="0" lvl="0" marL="0" marR="0" rtl="0" algn="ctr">
              <a:lnSpc>
                <a:spcPct val="90000"/>
              </a:lnSpc>
              <a:spcBef>
                <a:spcPts val="1000"/>
              </a:spcBef>
              <a:spcAft>
                <a:spcPts val="0"/>
              </a:spcAft>
              <a:buClr>
                <a:schemeClr val="dk1"/>
              </a:buClr>
              <a:buSzPts val="1800"/>
              <a:buFont typeface="Arial"/>
              <a:buNone/>
            </a:pPr>
            <a:r>
              <a:t/>
            </a:r>
            <a:endParaRPr b="0" i="0" sz="1800" u="none" cap="none" strike="noStrike">
              <a:solidFill>
                <a:srgbClr val="000000"/>
              </a:solidFill>
              <a:latin typeface="Quattrocento Sans"/>
              <a:ea typeface="Quattrocento Sans"/>
              <a:cs typeface="Quattrocento Sans"/>
              <a:sym typeface="Quattrocento Sans"/>
            </a:endParaRPr>
          </a:p>
        </p:txBody>
      </p:sp>
      <p:sp>
        <p:nvSpPr>
          <p:cNvPr id="232" name="Google Shape;232;p7"/>
          <p:cNvSpPr txBox="1"/>
          <p:nvPr/>
        </p:nvSpPr>
        <p:spPr>
          <a:xfrm>
            <a:off x="4701652" y="1728575"/>
            <a:ext cx="3881400" cy="372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Sentinel-2 NDVI</a:t>
            </a:r>
            <a:endParaRPr/>
          </a:p>
        </p:txBody>
      </p:sp>
      <p:sp>
        <p:nvSpPr>
          <p:cNvPr id="233" name="Google Shape;233;p7"/>
          <p:cNvSpPr/>
          <p:nvPr/>
        </p:nvSpPr>
        <p:spPr>
          <a:xfrm>
            <a:off x="2501745" y="4498783"/>
            <a:ext cx="30508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34EA2"/>
              </a:buClr>
              <a:buSzPts val="1800"/>
              <a:buFont typeface="Arial"/>
              <a:buNone/>
            </a:pPr>
            <a:r>
              <a:rPr b="0" i="0" lang="fr-BE" sz="1800" u="none" cap="none" strike="noStrike">
                <a:solidFill>
                  <a:srgbClr val="034EA2"/>
                </a:solidFill>
                <a:latin typeface="Times New Roman"/>
                <a:ea typeface="Times New Roman"/>
                <a:cs typeface="Times New Roman"/>
                <a:sym typeface="Times New Roman"/>
              </a:rPr>
              <a:t>Satellite Start of season (SOS) </a:t>
            </a:r>
            <a:endParaRPr b="0" i="0" sz="1800" u="none" cap="none" strike="noStrike">
              <a:solidFill>
                <a:srgbClr val="034EA2"/>
              </a:solidFill>
              <a:latin typeface="Arial"/>
              <a:ea typeface="Arial"/>
              <a:cs typeface="Arial"/>
              <a:sym typeface="Arial"/>
            </a:endParaRPr>
          </a:p>
        </p:txBody>
      </p:sp>
      <p:sp>
        <p:nvSpPr>
          <p:cNvPr id="234" name="Google Shape;234;p7"/>
          <p:cNvSpPr/>
          <p:nvPr/>
        </p:nvSpPr>
        <p:spPr>
          <a:xfrm>
            <a:off x="783221" y="6479835"/>
            <a:ext cx="1140878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4D4D4D"/>
              </a:solidFill>
              <a:latin typeface="Arial"/>
              <a:ea typeface="Arial"/>
              <a:cs typeface="Arial"/>
              <a:sym typeface="Arial"/>
            </a:endParaRPr>
          </a:p>
          <a:p>
            <a:pPr indent="0" lvl="0" marL="0" marR="0" rtl="0" algn="l">
              <a:lnSpc>
                <a:spcPct val="100000"/>
              </a:lnSpc>
              <a:spcBef>
                <a:spcPts val="0"/>
              </a:spcBef>
              <a:spcAft>
                <a:spcPts val="0"/>
              </a:spcAft>
              <a:buClr>
                <a:srgbClr val="4D4D4D"/>
              </a:buClr>
              <a:buSzPts val="800"/>
              <a:buFont typeface="Arial"/>
              <a:buNone/>
            </a:pPr>
            <a:r>
              <a:rPr b="0" i="0" lang="fr-BE" sz="800" u="none" cap="none" strike="noStrike">
                <a:solidFill>
                  <a:srgbClr val="4D4D4D"/>
                </a:solidFill>
                <a:latin typeface="Arial"/>
                <a:ea typeface="Arial"/>
                <a:cs typeface="Arial"/>
                <a:sym typeface="Arial"/>
              </a:rPr>
              <a:t>Meroni, M., d’Andrimont, R., Vrieling, A., Fasbender, D., Lemoine, G., Rembold, F., Seguini, L., Verhegghen A. Comparing land surface phenology of major European crops as derived from SAR and optical data of Sentinel-1 and -2. (</a:t>
            </a:r>
            <a:r>
              <a:rPr b="0" i="1" lang="fr-BE" sz="800" u="none" cap="none" strike="noStrike">
                <a:solidFill>
                  <a:srgbClr val="4D4D4D"/>
                </a:solidFill>
                <a:latin typeface="Arial"/>
                <a:ea typeface="Arial"/>
                <a:cs typeface="Arial"/>
                <a:sym typeface="Arial"/>
              </a:rPr>
              <a:t>Ongoing study)</a:t>
            </a:r>
            <a:endParaRPr b="0" i="0" sz="800" u="none" cap="none" strike="noStrike">
              <a:solidFill>
                <a:srgbClr val="4D4D4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4D4D4D"/>
              </a:solidFill>
              <a:latin typeface="Arial"/>
              <a:ea typeface="Arial"/>
              <a:cs typeface="Arial"/>
              <a:sym typeface="Arial"/>
            </a:endParaRPr>
          </a:p>
        </p:txBody>
      </p:sp>
      <p:pic>
        <p:nvPicPr>
          <p:cNvPr id="235" name="Google Shape;235;p7"/>
          <p:cNvPicPr preferRelativeResize="0"/>
          <p:nvPr/>
        </p:nvPicPr>
        <p:blipFill rotWithShape="1">
          <a:blip r:embed="rId5">
            <a:alphaModFix/>
          </a:blip>
          <a:srcRect b="0" l="0" r="0" t="0"/>
          <a:stretch/>
        </p:blipFill>
        <p:spPr>
          <a:xfrm>
            <a:off x="9318198" y="2431432"/>
            <a:ext cx="2834641" cy="2267586"/>
          </a:xfrm>
          <a:prstGeom prst="rect">
            <a:avLst/>
          </a:prstGeom>
          <a:noFill/>
          <a:ln>
            <a:noFill/>
          </a:ln>
        </p:spPr>
      </p:pic>
      <p:sp>
        <p:nvSpPr>
          <p:cNvPr id="236" name="Google Shape;236;p7"/>
          <p:cNvSpPr txBox="1"/>
          <p:nvPr/>
        </p:nvSpPr>
        <p:spPr>
          <a:xfrm>
            <a:off x="9294057" y="1719591"/>
            <a:ext cx="2858700" cy="754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In-situ early stem elongation (BBCH 31) </a:t>
            </a:r>
            <a:endParaRPr/>
          </a:p>
          <a:p>
            <a:pPr indent="0" lvl="0" marL="0" marR="0" rtl="0" algn="l">
              <a:lnSpc>
                <a:spcPct val="90000"/>
              </a:lnSpc>
              <a:spcBef>
                <a:spcPts val="1000"/>
              </a:spcBef>
              <a:spcAft>
                <a:spcPts val="0"/>
              </a:spcAft>
              <a:buClr>
                <a:srgbClr val="000000"/>
              </a:buClr>
              <a:buSzPts val="1800"/>
              <a:buFont typeface="Arial"/>
              <a:buNone/>
            </a:pPr>
            <a:r>
              <a:rPr b="0" i="0" lang="fr-BE" sz="1800" u="none" cap="none" strike="noStrike">
                <a:solidFill>
                  <a:srgbClr val="000000"/>
                </a:solidFill>
                <a:latin typeface="Quattrocento Sans"/>
                <a:ea typeface="Quattrocento Sans"/>
                <a:cs typeface="Quattrocento Sans"/>
                <a:sym typeface="Quattrocento Sans"/>
              </a:rPr>
              <a:t> </a:t>
            </a:r>
            <a:endParaRPr/>
          </a:p>
        </p:txBody>
      </p:sp>
      <p:pic>
        <p:nvPicPr>
          <p:cNvPr descr="OceanExpert - A Directory of Marine and Freshwater Professionals" id="237" name="Google Shape;237;p7"/>
          <p:cNvPicPr preferRelativeResize="0"/>
          <p:nvPr/>
        </p:nvPicPr>
        <p:blipFill rotWithShape="1">
          <a:blip r:embed="rId6">
            <a:alphaModFix/>
          </a:blip>
          <a:srcRect b="0" l="0" r="0" t="0"/>
          <a:stretch/>
        </p:blipFill>
        <p:spPr>
          <a:xfrm>
            <a:off x="11653973" y="4273896"/>
            <a:ext cx="453221" cy="453221"/>
          </a:xfrm>
          <a:prstGeom prst="rect">
            <a:avLst/>
          </a:prstGeom>
          <a:noFill/>
          <a:ln>
            <a:noFill/>
          </a:ln>
        </p:spPr>
      </p:pic>
      <p:sp>
        <p:nvSpPr>
          <p:cNvPr id="238" name="Google Shape;238;p7"/>
          <p:cNvSpPr/>
          <p:nvPr/>
        </p:nvSpPr>
        <p:spPr>
          <a:xfrm>
            <a:off x="3588152" y="5602147"/>
            <a:ext cx="671332" cy="142754"/>
          </a:xfrm>
          <a:prstGeom prst="rect">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9" name="Google Shape;239;p7"/>
          <p:cNvSpPr/>
          <p:nvPr/>
        </p:nvSpPr>
        <p:spPr>
          <a:xfrm>
            <a:off x="6192456" y="5602147"/>
            <a:ext cx="671332" cy="142754"/>
          </a:xfrm>
          <a:prstGeom prst="rect">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0" name="Google Shape;240;p7"/>
          <p:cNvSpPr/>
          <p:nvPr/>
        </p:nvSpPr>
        <p:spPr>
          <a:xfrm>
            <a:off x="9265813" y="1718412"/>
            <a:ext cx="2795700" cy="3030900"/>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1" name="Google Shape;241;p7"/>
          <p:cNvSpPr/>
          <p:nvPr/>
        </p:nvSpPr>
        <p:spPr>
          <a:xfrm>
            <a:off x="3099428" y="6314866"/>
            <a:ext cx="5043812"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D4D4D"/>
              </a:buClr>
              <a:buSzPts val="900"/>
              <a:buFont typeface="Arial"/>
              <a:buNone/>
            </a:pPr>
            <a:r>
              <a:rPr b="0" i="0" lang="fr-BE" sz="900" u="none" cap="none" strike="noStrike">
                <a:solidFill>
                  <a:srgbClr val="4D4D4D"/>
                </a:solidFill>
                <a:latin typeface="Times New Roman"/>
                <a:ea typeface="Times New Roman"/>
                <a:cs typeface="Times New Roman"/>
                <a:sym typeface="Times New Roman"/>
              </a:rPr>
              <a:t>Δ is the difference in days between the average timing of the LSP metric and BBCH stage</a:t>
            </a:r>
            <a:endParaRPr b="0" i="0" sz="900" u="none" cap="none" strike="noStrike">
              <a:solidFill>
                <a:srgbClr val="4D4D4D"/>
              </a:solidFill>
              <a:latin typeface="Arial"/>
              <a:ea typeface="Arial"/>
              <a:cs typeface="Arial"/>
              <a:sym typeface="Arial"/>
            </a:endParaRPr>
          </a:p>
        </p:txBody>
      </p:sp>
      <p:sp>
        <p:nvSpPr>
          <p:cNvPr id="242" name="Google Shape;242;p7"/>
          <p:cNvSpPr/>
          <p:nvPr/>
        </p:nvSpPr>
        <p:spPr>
          <a:xfrm>
            <a:off x="5477699" y="4273896"/>
            <a:ext cx="46679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34EA2"/>
              </a:buClr>
              <a:buSzPts val="3600"/>
              <a:buFont typeface="Arial"/>
              <a:buNone/>
            </a:pPr>
            <a:r>
              <a:rPr b="0" i="0" lang="fr-BE" sz="3600" u="none" cap="none" strike="noStrike">
                <a:solidFill>
                  <a:srgbClr val="034EA2"/>
                </a:solidFill>
                <a:latin typeface="Times New Roman"/>
                <a:ea typeface="Times New Roman"/>
                <a:cs typeface="Times New Roman"/>
                <a:sym typeface="Times New Roman"/>
              </a:rPr>
              <a:t>Δ</a:t>
            </a:r>
            <a:endParaRPr b="0" i="0" sz="3600" u="none" cap="none" strike="noStrike">
              <a:solidFill>
                <a:srgbClr val="034EA2"/>
              </a:solidFill>
              <a:latin typeface="Arial"/>
              <a:ea typeface="Arial"/>
              <a:cs typeface="Arial"/>
              <a:sym typeface="Arial"/>
            </a:endParaRPr>
          </a:p>
        </p:txBody>
      </p:sp>
      <p:sp>
        <p:nvSpPr>
          <p:cNvPr id="243" name="Google Shape;243;p7"/>
          <p:cNvSpPr/>
          <p:nvPr/>
        </p:nvSpPr>
        <p:spPr>
          <a:xfrm>
            <a:off x="6063591" y="4485166"/>
            <a:ext cx="21659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34EA2"/>
              </a:buClr>
              <a:buSzPts val="1800"/>
              <a:buFont typeface="Arial"/>
              <a:buNone/>
            </a:pPr>
            <a:r>
              <a:rPr b="0" i="0" lang="fr-BE" sz="1800" u="none" cap="none" strike="noStrike">
                <a:solidFill>
                  <a:srgbClr val="034EA2"/>
                </a:solidFill>
                <a:latin typeface="Times New Roman"/>
                <a:ea typeface="Times New Roman"/>
                <a:cs typeface="Times New Roman"/>
                <a:sym typeface="Times New Roman"/>
              </a:rPr>
              <a:t>In-situ start of season</a:t>
            </a:r>
            <a:endParaRPr b="0" i="0" sz="1800" u="none" cap="none" strike="noStrike">
              <a:solidFill>
                <a:srgbClr val="034EA2"/>
              </a:solidFill>
              <a:latin typeface="Arial"/>
              <a:ea typeface="Arial"/>
              <a:cs typeface="Arial"/>
              <a:sym typeface="Arial"/>
            </a:endParaRPr>
          </a:p>
        </p:txBody>
      </p:sp>
      <p:sp>
        <p:nvSpPr>
          <p:cNvPr id="244" name="Google Shape;244;p7"/>
          <p:cNvSpPr/>
          <p:nvPr/>
        </p:nvSpPr>
        <p:spPr>
          <a:xfrm rot="5400000">
            <a:off x="4183139" y="4194128"/>
            <a:ext cx="298345" cy="175557"/>
          </a:xfrm>
          <a:prstGeom prs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5" name="Google Shape;245;p7"/>
          <p:cNvSpPr/>
          <p:nvPr/>
        </p:nvSpPr>
        <p:spPr>
          <a:xfrm rot="8100000">
            <a:off x="7852819" y="4278314"/>
            <a:ext cx="298345" cy="175557"/>
          </a:xfrm>
          <a:prstGeom prs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6" name="Google Shape;246;p7"/>
          <p:cNvSpPr txBox="1"/>
          <p:nvPr/>
        </p:nvSpPr>
        <p:spPr>
          <a:xfrm>
            <a:off x="970728" y="3580225"/>
            <a:ext cx="71586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8CC29"/>
              </a:buClr>
              <a:buSzPts val="1100"/>
              <a:buFont typeface="Arial"/>
              <a:buNone/>
            </a:pPr>
            <a:r>
              <a:rPr b="0" i="0" lang="fr-BE" sz="1100" u="none" cap="none" strike="noStrike">
                <a:solidFill>
                  <a:srgbClr val="4D4D4D"/>
                </a:solidFill>
                <a:latin typeface="Arial"/>
                <a:ea typeface="Arial"/>
                <a:cs typeface="Arial"/>
                <a:sym typeface="Arial"/>
              </a:rPr>
              <a:t>Satellite time series fitting provides Land Surface Phenology metrics (start, peak and end of the season)</a:t>
            </a:r>
            <a:endParaRPr/>
          </a:p>
        </p:txBody>
      </p:sp>
      <p:pic>
        <p:nvPicPr>
          <p:cNvPr id="247" name="Google Shape;247;p7"/>
          <p:cNvPicPr preferRelativeResize="0"/>
          <p:nvPr/>
        </p:nvPicPr>
        <p:blipFill rotWithShape="1">
          <a:blip r:embed="rId7">
            <a:alphaModFix/>
          </a:blip>
          <a:srcRect b="0" l="0" r="-14823" t="0"/>
          <a:stretch/>
        </p:blipFill>
        <p:spPr>
          <a:xfrm>
            <a:off x="608550" y="2310300"/>
            <a:ext cx="3780000" cy="91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8"/>
          <p:cNvPicPr preferRelativeResize="0"/>
          <p:nvPr/>
        </p:nvPicPr>
        <p:blipFill rotWithShape="1">
          <a:blip r:embed="rId3">
            <a:alphaModFix/>
          </a:blip>
          <a:srcRect b="0" l="0" r="0" t="0"/>
          <a:stretch/>
        </p:blipFill>
        <p:spPr>
          <a:xfrm>
            <a:off x="2279425" y="1439046"/>
            <a:ext cx="7086173" cy="5114155"/>
          </a:xfrm>
          <a:prstGeom prst="rect">
            <a:avLst/>
          </a:prstGeom>
          <a:noFill/>
          <a:ln>
            <a:noFill/>
          </a:ln>
        </p:spPr>
      </p:pic>
      <p:sp>
        <p:nvSpPr>
          <p:cNvPr id="254" name="Google Shape;254;p8"/>
          <p:cNvSpPr txBox="1"/>
          <p:nvPr>
            <p:ph type="title"/>
          </p:nvPr>
        </p:nvSpPr>
        <p:spPr>
          <a:xfrm>
            <a:off x="970722" y="575220"/>
            <a:ext cx="11129838" cy="782357"/>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3800"/>
              <a:buFont typeface="Arial"/>
              <a:buNone/>
            </a:pPr>
            <a:r>
              <a:rPr lang="fr-BE"/>
              <a:t>Crop type mapping could contribute to scale crop parcel phenology retrieval at continental scale</a:t>
            </a:r>
            <a:endParaRPr/>
          </a:p>
        </p:txBody>
      </p:sp>
      <p:pic>
        <p:nvPicPr>
          <p:cNvPr id="255" name="Google Shape;255;p8"/>
          <p:cNvPicPr preferRelativeResize="0"/>
          <p:nvPr/>
        </p:nvPicPr>
        <p:blipFill rotWithShape="1">
          <a:blip r:embed="rId4">
            <a:alphaModFix/>
          </a:blip>
          <a:srcRect b="0" l="0" r="0" t="0"/>
          <a:stretch/>
        </p:blipFill>
        <p:spPr>
          <a:xfrm>
            <a:off x="62601" y="1439052"/>
            <a:ext cx="2216825" cy="4392750"/>
          </a:xfrm>
          <a:prstGeom prst="rect">
            <a:avLst/>
          </a:prstGeom>
          <a:noFill/>
          <a:ln>
            <a:noFill/>
          </a:ln>
        </p:spPr>
      </p:pic>
      <p:pic>
        <p:nvPicPr>
          <p:cNvPr id="256" name="Google Shape;256;p8"/>
          <p:cNvPicPr preferRelativeResize="0"/>
          <p:nvPr/>
        </p:nvPicPr>
        <p:blipFill rotWithShape="1">
          <a:blip r:embed="rId5">
            <a:alphaModFix/>
          </a:blip>
          <a:srcRect b="0" l="0" r="0" t="0"/>
          <a:stretch/>
        </p:blipFill>
        <p:spPr>
          <a:xfrm>
            <a:off x="9003300" y="1693619"/>
            <a:ext cx="3128400" cy="2510050"/>
          </a:xfrm>
          <a:prstGeom prst="rect">
            <a:avLst/>
          </a:prstGeom>
          <a:noFill/>
          <a:ln>
            <a:noFill/>
          </a:ln>
        </p:spPr>
      </p:pic>
      <p:sp>
        <p:nvSpPr>
          <p:cNvPr id="257" name="Google Shape;257;p8"/>
          <p:cNvSpPr txBox="1"/>
          <p:nvPr/>
        </p:nvSpPr>
        <p:spPr>
          <a:xfrm>
            <a:off x="4857375" y="4019450"/>
            <a:ext cx="206400" cy="20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4D4D4D"/>
              </a:buClr>
              <a:buSzPts val="1800"/>
              <a:buFont typeface="Arial"/>
              <a:buNone/>
            </a:pPr>
            <a:r>
              <a:rPr b="1" i="0" lang="fr-BE" sz="1800" u="none" cap="none" strike="noStrike">
                <a:solidFill>
                  <a:srgbClr val="4D4D4D"/>
                </a:solidFill>
                <a:highlight>
                  <a:schemeClr val="lt1"/>
                </a:highlight>
                <a:latin typeface="Arial"/>
                <a:ea typeface="Arial"/>
                <a:cs typeface="Arial"/>
                <a:sym typeface="Arial"/>
              </a:rPr>
              <a:t>1</a:t>
            </a:r>
            <a:endParaRPr b="1" i="0" sz="1800" u="none" cap="none" strike="noStrike">
              <a:solidFill>
                <a:srgbClr val="4D4D4D"/>
              </a:solidFill>
              <a:highlight>
                <a:schemeClr val="lt1"/>
              </a:highlight>
              <a:latin typeface="Arial"/>
              <a:ea typeface="Arial"/>
              <a:cs typeface="Arial"/>
              <a:sym typeface="Arial"/>
            </a:endParaRPr>
          </a:p>
        </p:txBody>
      </p:sp>
      <p:sp>
        <p:nvSpPr>
          <p:cNvPr id="258" name="Google Shape;258;p8"/>
          <p:cNvSpPr txBox="1"/>
          <p:nvPr/>
        </p:nvSpPr>
        <p:spPr>
          <a:xfrm>
            <a:off x="8850900" y="1660286"/>
            <a:ext cx="554100" cy="5250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4D4D4D"/>
              </a:buClr>
              <a:buSzPts val="1800"/>
              <a:buFont typeface="Arial"/>
              <a:buNone/>
            </a:pPr>
            <a:r>
              <a:rPr b="1" i="0" lang="fr-BE" sz="1800" u="none" cap="none" strike="noStrike">
                <a:solidFill>
                  <a:srgbClr val="4D4D4D"/>
                </a:solidFill>
                <a:highlight>
                  <a:srgbClr val="FFFFFF"/>
                </a:highlight>
                <a:latin typeface="Arial"/>
                <a:ea typeface="Arial"/>
                <a:cs typeface="Arial"/>
                <a:sym typeface="Arial"/>
              </a:rPr>
              <a:t>1</a:t>
            </a:r>
            <a:endParaRPr b="1" i="0" sz="1800" u="none" cap="none" strike="noStrike">
              <a:solidFill>
                <a:srgbClr val="4D4D4D"/>
              </a:solidFill>
              <a:highlight>
                <a:srgbClr val="FFFFFF"/>
              </a:highlight>
              <a:latin typeface="Arial"/>
              <a:ea typeface="Arial"/>
              <a:cs typeface="Arial"/>
              <a:sym typeface="Arial"/>
            </a:endParaRPr>
          </a:p>
        </p:txBody>
      </p:sp>
      <p:pic>
        <p:nvPicPr>
          <p:cNvPr id="259" name="Google Shape;259;p8"/>
          <p:cNvPicPr preferRelativeResize="0"/>
          <p:nvPr/>
        </p:nvPicPr>
        <p:blipFill rotWithShape="1">
          <a:blip r:embed="rId6">
            <a:alphaModFix/>
          </a:blip>
          <a:srcRect b="0" l="0" r="0" t="0"/>
          <a:stretch/>
        </p:blipFill>
        <p:spPr>
          <a:xfrm>
            <a:off x="9003300" y="4237108"/>
            <a:ext cx="3128400" cy="2488964"/>
          </a:xfrm>
          <a:prstGeom prst="rect">
            <a:avLst/>
          </a:prstGeom>
          <a:noFill/>
          <a:ln>
            <a:noFill/>
          </a:ln>
        </p:spPr>
      </p:pic>
      <p:sp>
        <p:nvSpPr>
          <p:cNvPr id="260" name="Google Shape;260;p8"/>
          <p:cNvSpPr txBox="1"/>
          <p:nvPr/>
        </p:nvSpPr>
        <p:spPr>
          <a:xfrm>
            <a:off x="7292750" y="3406825"/>
            <a:ext cx="394200" cy="52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4D4D4D"/>
              </a:buClr>
              <a:buSzPts val="1800"/>
              <a:buFont typeface="Arial"/>
              <a:buNone/>
            </a:pPr>
            <a:r>
              <a:rPr b="1" i="0" lang="fr-BE" sz="1800" u="none" cap="none" strike="noStrike">
                <a:solidFill>
                  <a:schemeClr val="dk1"/>
                </a:solidFill>
                <a:highlight>
                  <a:schemeClr val="lt1"/>
                </a:highlight>
                <a:latin typeface="Arial"/>
                <a:ea typeface="Arial"/>
                <a:cs typeface="Arial"/>
                <a:sym typeface="Arial"/>
              </a:rPr>
              <a:t>2</a:t>
            </a:r>
            <a:endParaRPr b="1" i="0" sz="1800" u="none" cap="none" strike="noStrike">
              <a:solidFill>
                <a:schemeClr val="dk1"/>
              </a:solidFill>
              <a:highlight>
                <a:schemeClr val="lt1"/>
              </a:highlight>
              <a:latin typeface="Arial"/>
              <a:ea typeface="Arial"/>
              <a:cs typeface="Arial"/>
              <a:sym typeface="Arial"/>
            </a:endParaRPr>
          </a:p>
        </p:txBody>
      </p:sp>
      <p:sp>
        <p:nvSpPr>
          <p:cNvPr id="261" name="Google Shape;261;p8"/>
          <p:cNvSpPr txBox="1"/>
          <p:nvPr/>
        </p:nvSpPr>
        <p:spPr>
          <a:xfrm>
            <a:off x="8850900" y="4170229"/>
            <a:ext cx="554100" cy="57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4D4D4D"/>
              </a:buClr>
              <a:buSzPts val="1800"/>
              <a:buFont typeface="Arial"/>
              <a:buNone/>
            </a:pPr>
            <a:r>
              <a:rPr b="1" i="0" lang="fr-BE" sz="1800" u="none" cap="none" strike="noStrike">
                <a:solidFill>
                  <a:srgbClr val="4D4D4D"/>
                </a:solidFill>
                <a:highlight>
                  <a:srgbClr val="FFFFFF"/>
                </a:highlight>
                <a:latin typeface="Arial"/>
                <a:ea typeface="Arial"/>
                <a:cs typeface="Arial"/>
                <a:sym typeface="Arial"/>
              </a:rPr>
              <a:t>2</a:t>
            </a:r>
            <a:endParaRPr b="1" i="0" sz="1800" u="none" cap="none" strike="noStrike">
              <a:solidFill>
                <a:srgbClr val="4D4D4D"/>
              </a:solidFill>
              <a:highlight>
                <a:srgbClr val="FFFFFF"/>
              </a:highlight>
              <a:latin typeface="Arial"/>
              <a:ea typeface="Arial"/>
              <a:cs typeface="Arial"/>
              <a:sym typeface="Arial"/>
            </a:endParaRPr>
          </a:p>
        </p:txBody>
      </p:sp>
      <p:sp>
        <p:nvSpPr>
          <p:cNvPr id="262" name="Google Shape;262;p8"/>
          <p:cNvSpPr txBox="1"/>
          <p:nvPr/>
        </p:nvSpPr>
        <p:spPr>
          <a:xfrm>
            <a:off x="122363" y="5908000"/>
            <a:ext cx="2117660" cy="42453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4D4D4D"/>
              </a:buClr>
              <a:buSzPts val="1100"/>
              <a:buFont typeface="Arial"/>
              <a:buNone/>
            </a:pPr>
            <a:r>
              <a:rPr b="0" i="1" lang="fr-BE" sz="1100" u="none" cap="none" strike="noStrike">
                <a:solidFill>
                  <a:srgbClr val="4D4D4D"/>
                </a:solidFill>
                <a:latin typeface="Arial"/>
                <a:ea typeface="Arial"/>
                <a:cs typeface="Arial"/>
                <a:sym typeface="Arial"/>
              </a:rPr>
              <a:t>2018 map at 10m </a:t>
            </a:r>
            <a:endParaRPr b="0" i="1" sz="1100" u="none" cap="none" strike="noStrike">
              <a:solidFill>
                <a:srgbClr val="4D4D4D"/>
              </a:solidFill>
              <a:latin typeface="Arial"/>
              <a:ea typeface="Arial"/>
              <a:cs typeface="Arial"/>
              <a:sym typeface="Arial"/>
            </a:endParaRPr>
          </a:p>
          <a:p>
            <a:pPr indent="0" lvl="0" marL="0" marR="0" rtl="0" algn="l">
              <a:lnSpc>
                <a:spcPct val="100000"/>
              </a:lnSpc>
              <a:spcBef>
                <a:spcPts val="0"/>
              </a:spcBef>
              <a:spcAft>
                <a:spcPts val="0"/>
              </a:spcAft>
              <a:buClr>
                <a:srgbClr val="4D4D4D"/>
              </a:buClr>
              <a:buSzPts val="1100"/>
              <a:buFont typeface="Arial"/>
              <a:buNone/>
            </a:pPr>
            <a:r>
              <a:rPr b="0" i="1" lang="fr-BE" sz="1100" u="none" cap="none" strike="noStrike">
                <a:solidFill>
                  <a:srgbClr val="4D4D4D"/>
                </a:solidFill>
                <a:latin typeface="Arial"/>
                <a:ea typeface="Arial"/>
                <a:cs typeface="Arial"/>
                <a:sym typeface="Arial"/>
              </a:rPr>
              <a:t>with S1 data (01-03 to 31-08)</a:t>
            </a:r>
            <a:endParaRPr b="0" i="1" sz="1100" u="none" cap="none" strike="noStrike">
              <a:solidFill>
                <a:srgbClr val="4D4D4D"/>
              </a:solidFill>
              <a:latin typeface="Arial"/>
              <a:ea typeface="Arial"/>
              <a:cs typeface="Arial"/>
              <a:sym typeface="Arial"/>
            </a:endParaRPr>
          </a:p>
        </p:txBody>
      </p:sp>
      <p:sp>
        <p:nvSpPr>
          <p:cNvPr id="263" name="Google Shape;263;p8"/>
          <p:cNvSpPr txBox="1"/>
          <p:nvPr/>
        </p:nvSpPr>
        <p:spPr>
          <a:xfrm>
            <a:off x="970725" y="6573675"/>
            <a:ext cx="11073300" cy="1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BE" sz="800">
                <a:highlight>
                  <a:srgbClr val="FFFFFF"/>
                </a:highlight>
              </a:rPr>
              <a:t>d'Andrimont, R., Verhegghen, A., Lemoine, G., Strobl, P., van der Velde M. </a:t>
            </a:r>
            <a:r>
              <a:rPr lang="fr-BE" sz="800" u="sng">
                <a:solidFill>
                  <a:srgbClr val="005389"/>
                </a:solidFill>
                <a:highlight>
                  <a:srgbClr val="FFFFFF"/>
                </a:highlight>
                <a:hlinkClick r:id="rId7"/>
              </a:rPr>
              <a:t>A Sentinel-1 based European crop parcel map using 2018 in-situ LUCAS Copernicus observations</a:t>
            </a:r>
            <a:r>
              <a:rPr lang="fr-BE" sz="800">
                <a:highlight>
                  <a:srgbClr val="FFFFFF"/>
                </a:highlight>
              </a:rPr>
              <a:t> </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9"/>
          <p:cNvSpPr txBox="1"/>
          <p:nvPr/>
        </p:nvSpPr>
        <p:spPr>
          <a:xfrm>
            <a:off x="248705" y="1749647"/>
            <a:ext cx="11347872" cy="4340591"/>
          </a:xfrm>
          <a:prstGeom prst="rect">
            <a:avLst/>
          </a:prstGeom>
          <a:noFill/>
          <a:ln>
            <a:noFill/>
          </a:ln>
        </p:spPr>
        <p:txBody>
          <a:bodyPr anchorCtr="0" anchor="t" bIns="45700" lIns="91425" spcFirstLastPara="1" rIns="91425" wrap="square" tIns="45700">
            <a:noAutofit/>
          </a:bodyPr>
          <a:lstStyle/>
          <a:p>
            <a:pPr indent="-457188" lvl="0" marL="609585" marR="0" rtl="0" algn="l">
              <a:lnSpc>
                <a:spcPct val="100000"/>
              </a:lnSpc>
              <a:spcBef>
                <a:spcPts val="1067"/>
              </a:spcBef>
              <a:spcAft>
                <a:spcPts val="0"/>
              </a:spcAft>
              <a:buClr>
                <a:srgbClr val="000000"/>
              </a:buClr>
              <a:buSzPts val="1800"/>
              <a:buFont typeface="Arial"/>
              <a:buChar char="●"/>
            </a:pPr>
            <a:r>
              <a:rPr b="0" i="1" lang="fr-BE" sz="2400" u="none" cap="none" strike="noStrike">
                <a:solidFill>
                  <a:srgbClr val="4D4D4D"/>
                </a:solidFill>
                <a:latin typeface="Arial"/>
                <a:ea typeface="Arial"/>
                <a:cs typeface="Arial"/>
                <a:sym typeface="Arial"/>
              </a:rPr>
              <a:t>Recent satellite constellations such as the Copernicus Sentinels are able to provide detailed spatial (10 m) and temporal information (&lt;5 day)</a:t>
            </a:r>
            <a:endParaRPr/>
          </a:p>
          <a:p>
            <a:pPr indent="-457188" lvl="0" marL="609585" marR="0" rtl="0" algn="l">
              <a:lnSpc>
                <a:spcPct val="100000"/>
              </a:lnSpc>
              <a:spcBef>
                <a:spcPts val="1067"/>
              </a:spcBef>
              <a:spcAft>
                <a:spcPts val="0"/>
              </a:spcAft>
              <a:buClr>
                <a:srgbClr val="000000"/>
              </a:buClr>
              <a:buSzPts val="1800"/>
              <a:buFont typeface="Arial"/>
              <a:buChar char="●"/>
            </a:pPr>
            <a:r>
              <a:rPr b="0" i="1" lang="fr-BE" sz="2400" u="none" cap="none" strike="noStrike">
                <a:solidFill>
                  <a:srgbClr val="4D4D4D"/>
                </a:solidFill>
                <a:latin typeface="Arial"/>
                <a:ea typeface="Arial"/>
                <a:cs typeface="Arial"/>
                <a:sym typeface="Arial"/>
              </a:rPr>
              <a:t>This information is suited for parcel crop phenology retrieval</a:t>
            </a:r>
            <a:endParaRPr b="0" i="1" sz="2400" u="none" cap="none" strike="noStrike">
              <a:solidFill>
                <a:srgbClr val="4D4D4D"/>
              </a:solidFill>
              <a:latin typeface="Arial"/>
              <a:ea typeface="Arial"/>
              <a:cs typeface="Arial"/>
              <a:sym typeface="Arial"/>
            </a:endParaRPr>
          </a:p>
          <a:p>
            <a:pPr indent="-457188" lvl="0" marL="609585" marR="0" rtl="0" algn="l">
              <a:lnSpc>
                <a:spcPct val="100000"/>
              </a:lnSpc>
              <a:spcBef>
                <a:spcPts val="1067"/>
              </a:spcBef>
              <a:spcAft>
                <a:spcPts val="0"/>
              </a:spcAft>
              <a:buClr>
                <a:srgbClr val="000000"/>
              </a:buClr>
              <a:buSzPts val="1800"/>
              <a:buFont typeface="Arial"/>
              <a:buChar char="●"/>
            </a:pPr>
            <a:r>
              <a:rPr b="0" i="1" lang="fr-BE" sz="2400" u="none" cap="none" strike="noStrike">
                <a:solidFill>
                  <a:srgbClr val="4D4D4D"/>
                </a:solidFill>
                <a:latin typeface="Arial"/>
                <a:ea typeface="Arial"/>
                <a:cs typeface="Arial"/>
                <a:sym typeface="Arial"/>
              </a:rPr>
              <a:t>High quality in-situ data is still the holy grail </a:t>
            </a:r>
            <a:endParaRPr/>
          </a:p>
          <a:p>
            <a:pPr indent="-457188" lvl="0" marL="609585" marR="0" rtl="0" algn="l">
              <a:lnSpc>
                <a:spcPct val="100000"/>
              </a:lnSpc>
              <a:spcBef>
                <a:spcPts val="1067"/>
              </a:spcBef>
              <a:spcAft>
                <a:spcPts val="0"/>
              </a:spcAft>
              <a:buClr>
                <a:srgbClr val="000000"/>
              </a:buClr>
              <a:buSzPts val="1800"/>
              <a:buFont typeface="Arial"/>
              <a:buChar char="●"/>
            </a:pPr>
            <a:r>
              <a:rPr b="0" i="1" lang="fr-BE" sz="2400" u="none" cap="none" strike="noStrike">
                <a:solidFill>
                  <a:srgbClr val="4D4D4D"/>
                </a:solidFill>
                <a:latin typeface="Arial"/>
                <a:ea typeface="Arial"/>
                <a:cs typeface="Arial"/>
                <a:sym typeface="Arial"/>
              </a:rPr>
              <a:t>Research needs to better integrate heterogeneous data stream (field observations, satellite data, street-level photos, </a:t>
            </a:r>
            <a:r>
              <a:rPr i="1" lang="fr-BE" sz="2400">
                <a:solidFill>
                  <a:srgbClr val="4D4D4D"/>
                </a:solidFill>
              </a:rPr>
              <a:t>crowdsourcing</a:t>
            </a:r>
            <a:r>
              <a:rPr i="1" lang="fr-BE" sz="2400">
                <a:solidFill>
                  <a:srgbClr val="4D4D4D"/>
                </a:solidFill>
              </a:rPr>
              <a:t>, administrative data</a:t>
            </a:r>
            <a:r>
              <a:rPr b="0" i="1" lang="fr-BE" sz="2400" u="none" cap="none" strike="noStrike">
                <a:solidFill>
                  <a:srgbClr val="4D4D4D"/>
                </a:solidFill>
                <a:latin typeface="Arial"/>
                <a:ea typeface="Arial"/>
                <a:cs typeface="Arial"/>
                <a:sym typeface="Arial"/>
              </a:rPr>
              <a:t>)</a:t>
            </a:r>
            <a:endParaRPr b="0" i="1" sz="2400" u="none" cap="none" strike="noStrike">
              <a:solidFill>
                <a:srgbClr val="4D4D4D"/>
              </a:solidFill>
              <a:latin typeface="Arial"/>
              <a:ea typeface="Arial"/>
              <a:cs typeface="Arial"/>
              <a:sym typeface="Arial"/>
            </a:endParaRPr>
          </a:p>
          <a:p>
            <a:pPr indent="-342888" lvl="0" marL="609585" marR="0" rtl="0" algn="l">
              <a:lnSpc>
                <a:spcPct val="100000"/>
              </a:lnSpc>
              <a:spcBef>
                <a:spcPts val="1067"/>
              </a:spcBef>
              <a:spcAft>
                <a:spcPts val="0"/>
              </a:spcAft>
              <a:buClr>
                <a:srgbClr val="000000"/>
              </a:buClr>
              <a:buSzPts val="1800"/>
              <a:buFont typeface="Arial"/>
              <a:buNone/>
            </a:pPr>
            <a:r>
              <a:t/>
            </a:r>
            <a:endParaRPr b="0" i="1" sz="2400" u="none" cap="none" strike="noStrike">
              <a:solidFill>
                <a:srgbClr val="4D4D4D"/>
              </a:solidFill>
              <a:latin typeface="Arial"/>
              <a:ea typeface="Arial"/>
              <a:cs typeface="Arial"/>
              <a:sym typeface="Arial"/>
            </a:endParaRPr>
          </a:p>
          <a:p>
            <a:pPr indent="0" lvl="0" marL="609585" marR="0" rtl="0" algn="l">
              <a:lnSpc>
                <a:spcPct val="100000"/>
              </a:lnSpc>
              <a:spcBef>
                <a:spcPts val="1067"/>
              </a:spcBef>
              <a:spcAft>
                <a:spcPts val="0"/>
              </a:spcAft>
              <a:buClr>
                <a:srgbClr val="000000"/>
              </a:buClr>
              <a:buSzPts val="2400"/>
              <a:buFont typeface="Arial"/>
              <a:buNone/>
            </a:pPr>
            <a:r>
              <a:t/>
            </a:r>
            <a:endParaRPr b="0" i="1" sz="2400" u="none" cap="none" strike="noStrike">
              <a:solidFill>
                <a:srgbClr val="4D4D4D"/>
              </a:solidFill>
              <a:latin typeface="Arial"/>
              <a:ea typeface="Arial"/>
              <a:cs typeface="Arial"/>
              <a:sym typeface="Arial"/>
            </a:endParaRPr>
          </a:p>
          <a:p>
            <a:pPr indent="0" lvl="0" marL="0" marR="0" rtl="0" algn="l">
              <a:lnSpc>
                <a:spcPct val="100000"/>
              </a:lnSpc>
              <a:spcBef>
                <a:spcPts val="1067"/>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a:p>
            <a:pPr indent="0" lvl="0" marL="0" marR="0" rtl="0" algn="l">
              <a:lnSpc>
                <a:spcPct val="100000"/>
              </a:lnSpc>
              <a:spcBef>
                <a:spcPts val="1067"/>
              </a:spcBef>
              <a:spcAft>
                <a:spcPts val="0"/>
              </a:spcAft>
              <a:buClr>
                <a:srgbClr val="000000"/>
              </a:buClr>
              <a:buSzPts val="2400"/>
              <a:buFont typeface="Arial"/>
              <a:buNone/>
            </a:pPr>
            <a:r>
              <a:t/>
            </a:r>
            <a:endParaRPr b="0" i="1" sz="2400" u="none" cap="none" strike="noStrike">
              <a:solidFill>
                <a:srgbClr val="000000"/>
              </a:solidFill>
              <a:latin typeface="Arial"/>
              <a:ea typeface="Arial"/>
              <a:cs typeface="Arial"/>
              <a:sym typeface="Arial"/>
            </a:endParaRPr>
          </a:p>
          <a:p>
            <a:pPr indent="0" lvl="0" marL="0" marR="0" rtl="0" algn="l">
              <a:lnSpc>
                <a:spcPct val="100000"/>
              </a:lnSpc>
              <a:spcBef>
                <a:spcPts val="1067"/>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69" name="Google Shape;269;p9"/>
          <p:cNvSpPr txBox="1"/>
          <p:nvPr>
            <p:ph type="title"/>
          </p:nvPr>
        </p:nvSpPr>
        <p:spPr>
          <a:xfrm>
            <a:off x="970722" y="575220"/>
            <a:ext cx="10263893" cy="782357"/>
          </a:xfrm>
          <a:prstGeom prst="rect">
            <a:avLst/>
          </a:prstGeom>
          <a:noFill/>
          <a:ln>
            <a:noFill/>
          </a:ln>
        </p:spPr>
        <p:txBody>
          <a:bodyPr anchorCtr="0" anchor="b" bIns="0" lIns="91425" spcFirstLastPara="1" rIns="91425" wrap="square" tIns="45700">
            <a:noAutofit/>
          </a:bodyPr>
          <a:lstStyle/>
          <a:p>
            <a:pPr indent="0" lvl="0" marL="0" rtl="0" algn="l">
              <a:lnSpc>
                <a:spcPct val="90000"/>
              </a:lnSpc>
              <a:spcBef>
                <a:spcPts val="0"/>
              </a:spcBef>
              <a:spcAft>
                <a:spcPts val="0"/>
              </a:spcAft>
              <a:buClr>
                <a:schemeClr val="dk2"/>
              </a:buClr>
              <a:buSzPts val="3800"/>
              <a:buFont typeface="Arial"/>
              <a:buNone/>
            </a:pPr>
            <a:r>
              <a:rPr lang="fr-BE"/>
              <a:t>Conclusions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JRC palette 1">
      <a:dk1>
        <a:srgbClr val="4D4D4D"/>
      </a:dk1>
      <a:lt1>
        <a:srgbClr val="FFFFFF"/>
      </a:lt1>
      <a:dk2>
        <a:srgbClr val="034EA2"/>
      </a:dk2>
      <a:lt2>
        <a:srgbClr val="D3E8F9"/>
      </a:lt2>
      <a:accent1>
        <a:srgbClr val="6ACBF3"/>
      </a:accent1>
      <a:accent2>
        <a:srgbClr val="3E99DA"/>
      </a:accent2>
      <a:accent3>
        <a:srgbClr val="1EC08A"/>
      </a:accent3>
      <a:accent4>
        <a:srgbClr val="ED8D2F"/>
      </a:accent4>
      <a:accent5>
        <a:srgbClr val="F8CC29"/>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Marijn Van der Velde</dc:creator>
</cp:coreProperties>
</file>