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8"/>
  </p:notesMasterIdLst>
  <p:sldIdLst>
    <p:sldId id="256" r:id="rId3"/>
    <p:sldId id="259" r:id="rId4"/>
    <p:sldId id="276" r:id="rId5"/>
    <p:sldId id="264" r:id="rId6"/>
    <p:sldId id="273" r:id="rId7"/>
    <p:sldId id="284" r:id="rId8"/>
    <p:sldId id="262" r:id="rId9"/>
    <p:sldId id="268" r:id="rId10"/>
    <p:sldId id="278" r:id="rId11"/>
    <p:sldId id="280" r:id="rId12"/>
    <p:sldId id="281" r:id="rId13"/>
    <p:sldId id="285" r:id="rId14"/>
    <p:sldId id="282" r:id="rId15"/>
    <p:sldId id="283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87" autoAdjust="0"/>
  </p:normalViewPr>
  <p:slideViewPr>
    <p:cSldViewPr showGuides="1">
      <p:cViewPr>
        <p:scale>
          <a:sx n="60" d="100"/>
          <a:sy n="60" d="100"/>
        </p:scale>
        <p:origin x="-157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351FA-B2B7-4754-9BEE-EE335DD694D5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8454437-1B8B-4638-861E-E37E51CBC0A3}">
      <dgm:prSet phldrT="[Text]"/>
      <dgm:spPr/>
      <dgm:t>
        <a:bodyPr/>
        <a:lstStyle/>
        <a:p>
          <a:r>
            <a:rPr lang="en-GB" dirty="0" smtClean="0"/>
            <a:t>ERDDAP</a:t>
          </a:r>
          <a:endParaRPr lang="en-GB" dirty="0"/>
        </a:p>
      </dgm:t>
    </dgm:pt>
    <dgm:pt modelId="{E6A3A07A-8639-4C05-BF3E-37F2B5681888}" type="parTrans" cxnId="{B52C7668-E3F4-4982-9A26-4DBDEAC49A61}">
      <dgm:prSet/>
      <dgm:spPr/>
      <dgm:t>
        <a:bodyPr/>
        <a:lstStyle/>
        <a:p>
          <a:endParaRPr lang="en-GB"/>
        </a:p>
      </dgm:t>
    </dgm:pt>
    <dgm:pt modelId="{8ACB8CD2-A315-47F3-872D-77042E5BFC96}" type="sibTrans" cxnId="{B52C7668-E3F4-4982-9A26-4DBDEAC49A61}">
      <dgm:prSet/>
      <dgm:spPr/>
      <dgm:t>
        <a:bodyPr/>
        <a:lstStyle/>
        <a:p>
          <a:endParaRPr lang="en-GB"/>
        </a:p>
      </dgm:t>
    </dgm:pt>
    <dgm:pt modelId="{C7B0CFF8-7868-4822-885B-E7C54ECBF9E0}">
      <dgm:prSet phldrT="[Text]"/>
      <dgm:spPr/>
      <dgm:t>
        <a:bodyPr/>
        <a:lstStyle/>
        <a:p>
          <a:r>
            <a:rPr lang="en-GB" dirty="0" smtClean="0"/>
            <a:t>NVS vocabularies</a:t>
          </a:r>
          <a:endParaRPr lang="en-GB" dirty="0"/>
        </a:p>
      </dgm:t>
    </dgm:pt>
    <dgm:pt modelId="{4FDDFDEB-9015-4E96-B5D6-9F1CA7303F0E}" type="parTrans" cxnId="{FD681D98-09E4-47EB-8FCE-DE22EEBDD8DF}">
      <dgm:prSet/>
      <dgm:spPr/>
      <dgm:t>
        <a:bodyPr/>
        <a:lstStyle/>
        <a:p>
          <a:endParaRPr lang="en-GB"/>
        </a:p>
      </dgm:t>
    </dgm:pt>
    <dgm:pt modelId="{8AC86553-C4F3-4F72-BCCB-2B1F1BAEFDFC}" type="sibTrans" cxnId="{FD681D98-09E4-47EB-8FCE-DE22EEBDD8DF}">
      <dgm:prSet/>
      <dgm:spPr/>
      <dgm:t>
        <a:bodyPr/>
        <a:lstStyle/>
        <a:p>
          <a:endParaRPr lang="en-GB"/>
        </a:p>
      </dgm:t>
    </dgm:pt>
    <dgm:pt modelId="{45711DF1-B9A7-4190-9557-F969FF661A7E}">
      <dgm:prSet phldrT="[Text]"/>
      <dgm:spPr/>
      <dgm:t>
        <a:bodyPr/>
        <a:lstStyle/>
        <a:p>
          <a:r>
            <a:rPr lang="en-GB" dirty="0" smtClean="0"/>
            <a:t>Unique URIs</a:t>
          </a:r>
          <a:endParaRPr lang="en-GB" dirty="0"/>
        </a:p>
      </dgm:t>
    </dgm:pt>
    <dgm:pt modelId="{61DFD55C-8F0A-4B41-BFF0-482022A762E7}" type="parTrans" cxnId="{4915E7E2-AA2F-425F-86C1-908A6D99A57F}">
      <dgm:prSet/>
      <dgm:spPr/>
      <dgm:t>
        <a:bodyPr/>
        <a:lstStyle/>
        <a:p>
          <a:endParaRPr lang="en-GB"/>
        </a:p>
      </dgm:t>
    </dgm:pt>
    <dgm:pt modelId="{FD9D8AEF-E2B2-457E-A411-935EE549B6A1}" type="sibTrans" cxnId="{4915E7E2-AA2F-425F-86C1-908A6D99A57F}">
      <dgm:prSet/>
      <dgm:spPr/>
      <dgm:t>
        <a:bodyPr/>
        <a:lstStyle/>
        <a:p>
          <a:endParaRPr lang="en-GB"/>
        </a:p>
      </dgm:t>
    </dgm:pt>
    <dgm:pt modelId="{296D2BB2-E955-44E0-9418-2BC3EEAE7212}">
      <dgm:prSet phldrT="[Text]"/>
      <dgm:spPr/>
      <dgm:t>
        <a:bodyPr/>
        <a:lstStyle/>
        <a:p>
          <a:r>
            <a:rPr lang="en-GB" dirty="0" smtClean="0"/>
            <a:t>OGC SWE </a:t>
          </a:r>
          <a:r>
            <a:rPr lang="en-GB" dirty="0" err="1" smtClean="0"/>
            <a:t>sensorML</a:t>
          </a:r>
          <a:endParaRPr lang="en-GB" dirty="0" smtClean="0"/>
        </a:p>
        <a:p>
          <a:r>
            <a:rPr lang="en-GB" dirty="0" smtClean="0"/>
            <a:t> (SWE Marine Profiles)</a:t>
          </a:r>
          <a:endParaRPr lang="en-GB" dirty="0"/>
        </a:p>
      </dgm:t>
    </dgm:pt>
    <dgm:pt modelId="{AE8F25EE-37F6-4398-B2FA-AF94CF951C9C}" type="parTrans" cxnId="{4C304D11-32D3-4870-98A7-FBC4CDC8C10D}">
      <dgm:prSet/>
      <dgm:spPr/>
      <dgm:t>
        <a:bodyPr/>
        <a:lstStyle/>
        <a:p>
          <a:endParaRPr lang="en-GB"/>
        </a:p>
      </dgm:t>
    </dgm:pt>
    <dgm:pt modelId="{B072C0E3-754B-4F76-A475-D0C4FE930AED}" type="sibTrans" cxnId="{4C304D11-32D3-4870-98A7-FBC4CDC8C10D}">
      <dgm:prSet/>
      <dgm:spPr/>
      <dgm:t>
        <a:bodyPr/>
        <a:lstStyle/>
        <a:p>
          <a:endParaRPr lang="en-GB"/>
        </a:p>
      </dgm:t>
    </dgm:pt>
    <dgm:pt modelId="{19BD977E-8062-406F-8E0C-F00A04C6D60A}">
      <dgm:prSet phldrT="[Text]"/>
      <dgm:spPr/>
      <dgm:t>
        <a:bodyPr/>
        <a:lstStyle/>
        <a:p>
          <a:r>
            <a:rPr lang="en-GB" dirty="0" smtClean="0"/>
            <a:t>52North SOS </a:t>
          </a:r>
          <a:endParaRPr lang="en-GB" dirty="0"/>
        </a:p>
      </dgm:t>
    </dgm:pt>
    <dgm:pt modelId="{0B19BD64-31AD-463C-ADAF-661E5EF7B986}" type="parTrans" cxnId="{DBE02195-DBF0-4429-AB7B-CF15C96D8238}">
      <dgm:prSet/>
      <dgm:spPr/>
      <dgm:t>
        <a:bodyPr/>
        <a:lstStyle/>
        <a:p>
          <a:endParaRPr lang="en-GB"/>
        </a:p>
      </dgm:t>
    </dgm:pt>
    <dgm:pt modelId="{7F6CC557-0016-4A97-A67C-CFF072053491}" type="sibTrans" cxnId="{DBE02195-DBF0-4429-AB7B-CF15C96D8238}">
      <dgm:prSet/>
      <dgm:spPr/>
      <dgm:t>
        <a:bodyPr/>
        <a:lstStyle/>
        <a:p>
          <a:endParaRPr lang="en-GB"/>
        </a:p>
      </dgm:t>
    </dgm:pt>
    <dgm:pt modelId="{6E31091B-87F6-4BA8-821F-87AA46070478}">
      <dgm:prSet phldrT="[Text]"/>
      <dgm:spPr/>
      <dgm:t>
        <a:bodyPr/>
        <a:lstStyle/>
        <a:p>
          <a:r>
            <a:rPr lang="en-GB" dirty="0" smtClean="0"/>
            <a:t>OGC SWE O&amp;M</a:t>
          </a:r>
          <a:endParaRPr lang="en-GB" dirty="0"/>
        </a:p>
      </dgm:t>
    </dgm:pt>
    <dgm:pt modelId="{9A724F0C-6EF7-4964-A94B-F00BC64ADB83}" type="parTrans" cxnId="{EE712F1C-7744-4E2F-BF96-D917732BF58C}">
      <dgm:prSet/>
      <dgm:spPr/>
      <dgm:t>
        <a:bodyPr/>
        <a:lstStyle/>
        <a:p>
          <a:endParaRPr lang="en-GB"/>
        </a:p>
      </dgm:t>
    </dgm:pt>
    <dgm:pt modelId="{CE3FEF4D-16EF-4788-9584-6307A361C811}" type="sibTrans" cxnId="{EE712F1C-7744-4E2F-BF96-D917732BF58C}">
      <dgm:prSet/>
      <dgm:spPr/>
      <dgm:t>
        <a:bodyPr/>
        <a:lstStyle/>
        <a:p>
          <a:endParaRPr lang="en-GB"/>
        </a:p>
      </dgm:t>
    </dgm:pt>
    <dgm:pt modelId="{88C84230-DA8D-44D3-8F1C-16E783E00137}" type="pres">
      <dgm:prSet presAssocID="{491351FA-B2B7-4754-9BEE-EE335DD694D5}" presName="cycle" presStyleCnt="0">
        <dgm:presLayoutVars>
          <dgm:dir/>
          <dgm:resizeHandles val="exact"/>
        </dgm:presLayoutVars>
      </dgm:prSet>
      <dgm:spPr/>
    </dgm:pt>
    <dgm:pt modelId="{6B1ED48A-D6ED-4CD9-B077-DE991CF00E03}" type="pres">
      <dgm:prSet presAssocID="{38454437-1B8B-4638-861E-E37E51CBC0A3}" presName="node" presStyleLbl="node1" presStyleIdx="0" presStyleCnt="6">
        <dgm:presLayoutVars>
          <dgm:bulletEnabled val="1"/>
        </dgm:presLayoutVars>
      </dgm:prSet>
      <dgm:spPr/>
    </dgm:pt>
    <dgm:pt modelId="{B3EFCF96-E01B-45EC-BD13-3765C9A1E297}" type="pres">
      <dgm:prSet presAssocID="{38454437-1B8B-4638-861E-E37E51CBC0A3}" presName="spNode" presStyleCnt="0"/>
      <dgm:spPr/>
    </dgm:pt>
    <dgm:pt modelId="{A9941C29-0A3D-46B9-9FAC-E16E53D7D8D5}" type="pres">
      <dgm:prSet presAssocID="{8ACB8CD2-A315-47F3-872D-77042E5BFC96}" presName="sibTrans" presStyleLbl="sibTrans1D1" presStyleIdx="0" presStyleCnt="6"/>
      <dgm:spPr/>
    </dgm:pt>
    <dgm:pt modelId="{EBDE2B13-DF77-4D63-9FDE-DC9824843106}" type="pres">
      <dgm:prSet presAssocID="{C7B0CFF8-7868-4822-885B-E7C54ECBF9E0}" presName="node" presStyleLbl="node1" presStyleIdx="1" presStyleCnt="6">
        <dgm:presLayoutVars>
          <dgm:bulletEnabled val="1"/>
        </dgm:presLayoutVars>
      </dgm:prSet>
      <dgm:spPr/>
    </dgm:pt>
    <dgm:pt modelId="{64B735E7-1733-4BBC-AC2C-748CC8AEE76F}" type="pres">
      <dgm:prSet presAssocID="{C7B0CFF8-7868-4822-885B-E7C54ECBF9E0}" presName="spNode" presStyleCnt="0"/>
      <dgm:spPr/>
    </dgm:pt>
    <dgm:pt modelId="{A3CD2EBE-A8B4-4CDF-BD88-20965E046D19}" type="pres">
      <dgm:prSet presAssocID="{8AC86553-C4F3-4F72-BCCB-2B1F1BAEFDFC}" presName="sibTrans" presStyleLbl="sibTrans1D1" presStyleIdx="1" presStyleCnt="6"/>
      <dgm:spPr/>
    </dgm:pt>
    <dgm:pt modelId="{A0142D76-6B91-4356-9A34-9E4E1598294B}" type="pres">
      <dgm:prSet presAssocID="{45711DF1-B9A7-4190-9557-F969FF661A7E}" presName="node" presStyleLbl="node1" presStyleIdx="2" presStyleCnt="6">
        <dgm:presLayoutVars>
          <dgm:bulletEnabled val="1"/>
        </dgm:presLayoutVars>
      </dgm:prSet>
      <dgm:spPr/>
    </dgm:pt>
    <dgm:pt modelId="{DBDC56AC-E08E-4D23-A6F6-A55E3365DF13}" type="pres">
      <dgm:prSet presAssocID="{45711DF1-B9A7-4190-9557-F969FF661A7E}" presName="spNode" presStyleCnt="0"/>
      <dgm:spPr/>
    </dgm:pt>
    <dgm:pt modelId="{FCEBD4D1-3A5C-4123-BCE6-9831A06F89F9}" type="pres">
      <dgm:prSet presAssocID="{FD9D8AEF-E2B2-457E-A411-935EE549B6A1}" presName="sibTrans" presStyleLbl="sibTrans1D1" presStyleIdx="2" presStyleCnt="6"/>
      <dgm:spPr/>
    </dgm:pt>
    <dgm:pt modelId="{F3D7B9C1-5742-47E9-AF14-9E1E408CE9FA}" type="pres">
      <dgm:prSet presAssocID="{19BD977E-8062-406F-8E0C-F00A04C6D60A}" presName="node" presStyleLbl="node1" presStyleIdx="3" presStyleCnt="6">
        <dgm:presLayoutVars>
          <dgm:bulletEnabled val="1"/>
        </dgm:presLayoutVars>
      </dgm:prSet>
      <dgm:spPr/>
    </dgm:pt>
    <dgm:pt modelId="{4A8EAA22-4378-497B-9AD6-944A6923A396}" type="pres">
      <dgm:prSet presAssocID="{19BD977E-8062-406F-8E0C-F00A04C6D60A}" presName="spNode" presStyleCnt="0"/>
      <dgm:spPr/>
    </dgm:pt>
    <dgm:pt modelId="{198BE62C-B6E2-4CD3-AF59-1CEB1B623DE9}" type="pres">
      <dgm:prSet presAssocID="{7F6CC557-0016-4A97-A67C-CFF072053491}" presName="sibTrans" presStyleLbl="sibTrans1D1" presStyleIdx="3" presStyleCnt="6"/>
      <dgm:spPr/>
    </dgm:pt>
    <dgm:pt modelId="{BDE07639-93BF-4708-80E7-0537DDA806BC}" type="pres">
      <dgm:prSet presAssocID="{296D2BB2-E955-44E0-9418-2BC3EEAE7212}" presName="node" presStyleLbl="node1" presStyleIdx="4" presStyleCnt="6">
        <dgm:presLayoutVars>
          <dgm:bulletEnabled val="1"/>
        </dgm:presLayoutVars>
      </dgm:prSet>
      <dgm:spPr/>
    </dgm:pt>
    <dgm:pt modelId="{680A9A08-F9C3-4DAB-AFB0-9627619779FE}" type="pres">
      <dgm:prSet presAssocID="{296D2BB2-E955-44E0-9418-2BC3EEAE7212}" presName="spNode" presStyleCnt="0"/>
      <dgm:spPr/>
    </dgm:pt>
    <dgm:pt modelId="{96C96895-1DF0-48AC-BBC1-E77EEAA5874D}" type="pres">
      <dgm:prSet presAssocID="{B072C0E3-754B-4F76-A475-D0C4FE930AED}" presName="sibTrans" presStyleLbl="sibTrans1D1" presStyleIdx="4" presStyleCnt="6"/>
      <dgm:spPr/>
    </dgm:pt>
    <dgm:pt modelId="{FF468798-0C4D-4011-AD12-9D774D3FFF8C}" type="pres">
      <dgm:prSet presAssocID="{6E31091B-87F6-4BA8-821F-87AA46070478}" presName="node" presStyleLbl="node1" presStyleIdx="5" presStyleCnt="6">
        <dgm:presLayoutVars>
          <dgm:bulletEnabled val="1"/>
        </dgm:presLayoutVars>
      </dgm:prSet>
      <dgm:spPr/>
    </dgm:pt>
    <dgm:pt modelId="{E985CCA4-FAB1-45AC-A979-26F5996153C3}" type="pres">
      <dgm:prSet presAssocID="{6E31091B-87F6-4BA8-821F-87AA46070478}" presName="spNode" presStyleCnt="0"/>
      <dgm:spPr/>
    </dgm:pt>
    <dgm:pt modelId="{858EBC05-2E66-4D2D-B328-63D80E3AF6E7}" type="pres">
      <dgm:prSet presAssocID="{CE3FEF4D-16EF-4788-9584-6307A361C811}" presName="sibTrans" presStyleLbl="sibTrans1D1" presStyleIdx="5" presStyleCnt="6"/>
      <dgm:spPr/>
    </dgm:pt>
  </dgm:ptLst>
  <dgm:cxnLst>
    <dgm:cxn modelId="{4915E7E2-AA2F-425F-86C1-908A6D99A57F}" srcId="{491351FA-B2B7-4754-9BEE-EE335DD694D5}" destId="{45711DF1-B9A7-4190-9557-F969FF661A7E}" srcOrd="2" destOrd="0" parTransId="{61DFD55C-8F0A-4B41-BFF0-482022A762E7}" sibTransId="{FD9D8AEF-E2B2-457E-A411-935EE549B6A1}"/>
    <dgm:cxn modelId="{71686735-5765-41AC-9EAE-2AF5951339E2}" type="presOf" srcId="{6E31091B-87F6-4BA8-821F-87AA46070478}" destId="{FF468798-0C4D-4011-AD12-9D774D3FFF8C}" srcOrd="0" destOrd="0" presId="urn:microsoft.com/office/officeart/2005/8/layout/cycle6"/>
    <dgm:cxn modelId="{4C304D11-32D3-4870-98A7-FBC4CDC8C10D}" srcId="{491351FA-B2B7-4754-9BEE-EE335DD694D5}" destId="{296D2BB2-E955-44E0-9418-2BC3EEAE7212}" srcOrd="4" destOrd="0" parTransId="{AE8F25EE-37F6-4398-B2FA-AF94CF951C9C}" sibTransId="{B072C0E3-754B-4F76-A475-D0C4FE930AED}"/>
    <dgm:cxn modelId="{61BCE03F-F676-43D9-9A19-32BFBD2FDBAE}" type="presOf" srcId="{CE3FEF4D-16EF-4788-9584-6307A361C811}" destId="{858EBC05-2E66-4D2D-B328-63D80E3AF6E7}" srcOrd="0" destOrd="0" presId="urn:microsoft.com/office/officeart/2005/8/layout/cycle6"/>
    <dgm:cxn modelId="{DBE02195-DBF0-4429-AB7B-CF15C96D8238}" srcId="{491351FA-B2B7-4754-9BEE-EE335DD694D5}" destId="{19BD977E-8062-406F-8E0C-F00A04C6D60A}" srcOrd="3" destOrd="0" parTransId="{0B19BD64-31AD-463C-ADAF-661E5EF7B986}" sibTransId="{7F6CC557-0016-4A97-A67C-CFF072053491}"/>
    <dgm:cxn modelId="{080F30F0-2978-4640-B732-FB4A9DECBEC8}" type="presOf" srcId="{296D2BB2-E955-44E0-9418-2BC3EEAE7212}" destId="{BDE07639-93BF-4708-80E7-0537DDA806BC}" srcOrd="0" destOrd="0" presId="urn:microsoft.com/office/officeart/2005/8/layout/cycle6"/>
    <dgm:cxn modelId="{A204F56E-5892-42C4-BD3C-AEB630EB5046}" type="presOf" srcId="{45711DF1-B9A7-4190-9557-F969FF661A7E}" destId="{A0142D76-6B91-4356-9A34-9E4E1598294B}" srcOrd="0" destOrd="0" presId="urn:microsoft.com/office/officeart/2005/8/layout/cycle6"/>
    <dgm:cxn modelId="{FBE919CF-D22C-4D50-A6C9-4159E6863261}" type="presOf" srcId="{8AC86553-C4F3-4F72-BCCB-2B1F1BAEFDFC}" destId="{A3CD2EBE-A8B4-4CDF-BD88-20965E046D19}" srcOrd="0" destOrd="0" presId="urn:microsoft.com/office/officeart/2005/8/layout/cycle6"/>
    <dgm:cxn modelId="{134CDE77-0C1D-4279-B88F-0FA428FFFBBC}" type="presOf" srcId="{491351FA-B2B7-4754-9BEE-EE335DD694D5}" destId="{88C84230-DA8D-44D3-8F1C-16E783E00137}" srcOrd="0" destOrd="0" presId="urn:microsoft.com/office/officeart/2005/8/layout/cycle6"/>
    <dgm:cxn modelId="{E5B5164B-4AAE-4688-8DE2-0D2AD1B5F55B}" type="presOf" srcId="{19BD977E-8062-406F-8E0C-F00A04C6D60A}" destId="{F3D7B9C1-5742-47E9-AF14-9E1E408CE9FA}" srcOrd="0" destOrd="0" presId="urn:microsoft.com/office/officeart/2005/8/layout/cycle6"/>
    <dgm:cxn modelId="{0FB54604-7091-4F05-9DC3-E14A3F0ECBF8}" type="presOf" srcId="{FD9D8AEF-E2B2-457E-A411-935EE549B6A1}" destId="{FCEBD4D1-3A5C-4123-BCE6-9831A06F89F9}" srcOrd="0" destOrd="0" presId="urn:microsoft.com/office/officeart/2005/8/layout/cycle6"/>
    <dgm:cxn modelId="{B52C7668-E3F4-4982-9A26-4DBDEAC49A61}" srcId="{491351FA-B2B7-4754-9BEE-EE335DD694D5}" destId="{38454437-1B8B-4638-861E-E37E51CBC0A3}" srcOrd="0" destOrd="0" parTransId="{E6A3A07A-8639-4C05-BF3E-37F2B5681888}" sibTransId="{8ACB8CD2-A315-47F3-872D-77042E5BFC96}"/>
    <dgm:cxn modelId="{EE712F1C-7744-4E2F-BF96-D917732BF58C}" srcId="{491351FA-B2B7-4754-9BEE-EE335DD694D5}" destId="{6E31091B-87F6-4BA8-821F-87AA46070478}" srcOrd="5" destOrd="0" parTransId="{9A724F0C-6EF7-4964-A94B-F00BC64ADB83}" sibTransId="{CE3FEF4D-16EF-4788-9584-6307A361C811}"/>
    <dgm:cxn modelId="{4D8E3844-FD57-4CB6-9747-B874E26C8A4C}" type="presOf" srcId="{B072C0E3-754B-4F76-A475-D0C4FE930AED}" destId="{96C96895-1DF0-48AC-BBC1-E77EEAA5874D}" srcOrd="0" destOrd="0" presId="urn:microsoft.com/office/officeart/2005/8/layout/cycle6"/>
    <dgm:cxn modelId="{BC3C44EC-29E6-4810-A0B6-E29156B654CC}" type="presOf" srcId="{8ACB8CD2-A315-47F3-872D-77042E5BFC96}" destId="{A9941C29-0A3D-46B9-9FAC-E16E53D7D8D5}" srcOrd="0" destOrd="0" presId="urn:microsoft.com/office/officeart/2005/8/layout/cycle6"/>
    <dgm:cxn modelId="{C7C14EAC-F67A-45E1-B84E-05278CC7BB36}" type="presOf" srcId="{38454437-1B8B-4638-861E-E37E51CBC0A3}" destId="{6B1ED48A-D6ED-4CD9-B077-DE991CF00E03}" srcOrd="0" destOrd="0" presId="urn:microsoft.com/office/officeart/2005/8/layout/cycle6"/>
    <dgm:cxn modelId="{9E5EDBF3-A7E1-4527-AD6F-2D08C92C4E4A}" type="presOf" srcId="{C7B0CFF8-7868-4822-885B-E7C54ECBF9E0}" destId="{EBDE2B13-DF77-4D63-9FDE-DC9824843106}" srcOrd="0" destOrd="0" presId="urn:microsoft.com/office/officeart/2005/8/layout/cycle6"/>
    <dgm:cxn modelId="{585D0327-3598-4FA3-945F-85DA80DDB310}" type="presOf" srcId="{7F6CC557-0016-4A97-A67C-CFF072053491}" destId="{198BE62C-B6E2-4CD3-AF59-1CEB1B623DE9}" srcOrd="0" destOrd="0" presId="urn:microsoft.com/office/officeart/2005/8/layout/cycle6"/>
    <dgm:cxn modelId="{FD681D98-09E4-47EB-8FCE-DE22EEBDD8DF}" srcId="{491351FA-B2B7-4754-9BEE-EE335DD694D5}" destId="{C7B0CFF8-7868-4822-885B-E7C54ECBF9E0}" srcOrd="1" destOrd="0" parTransId="{4FDDFDEB-9015-4E96-B5D6-9F1CA7303F0E}" sibTransId="{8AC86553-C4F3-4F72-BCCB-2B1F1BAEFDFC}"/>
    <dgm:cxn modelId="{7BFDB205-1C19-4253-87B5-2ED5E6BB51E7}" type="presParOf" srcId="{88C84230-DA8D-44D3-8F1C-16E783E00137}" destId="{6B1ED48A-D6ED-4CD9-B077-DE991CF00E03}" srcOrd="0" destOrd="0" presId="urn:microsoft.com/office/officeart/2005/8/layout/cycle6"/>
    <dgm:cxn modelId="{0D3BDD54-01F3-48ED-9571-57E106F49DB2}" type="presParOf" srcId="{88C84230-DA8D-44D3-8F1C-16E783E00137}" destId="{B3EFCF96-E01B-45EC-BD13-3765C9A1E297}" srcOrd="1" destOrd="0" presId="urn:microsoft.com/office/officeart/2005/8/layout/cycle6"/>
    <dgm:cxn modelId="{92ADC7EF-33E3-4BA5-BD55-406C02FBDFDE}" type="presParOf" srcId="{88C84230-DA8D-44D3-8F1C-16E783E00137}" destId="{A9941C29-0A3D-46B9-9FAC-E16E53D7D8D5}" srcOrd="2" destOrd="0" presId="urn:microsoft.com/office/officeart/2005/8/layout/cycle6"/>
    <dgm:cxn modelId="{A833CD70-6068-41F7-97A9-1F27302A4CF2}" type="presParOf" srcId="{88C84230-DA8D-44D3-8F1C-16E783E00137}" destId="{EBDE2B13-DF77-4D63-9FDE-DC9824843106}" srcOrd="3" destOrd="0" presId="urn:microsoft.com/office/officeart/2005/8/layout/cycle6"/>
    <dgm:cxn modelId="{AC30232F-FA75-4300-87E2-F2C5E3AF9122}" type="presParOf" srcId="{88C84230-DA8D-44D3-8F1C-16E783E00137}" destId="{64B735E7-1733-4BBC-AC2C-748CC8AEE76F}" srcOrd="4" destOrd="0" presId="urn:microsoft.com/office/officeart/2005/8/layout/cycle6"/>
    <dgm:cxn modelId="{1B8F6F5A-509E-4BC0-8BCE-5DDEE75477E6}" type="presParOf" srcId="{88C84230-DA8D-44D3-8F1C-16E783E00137}" destId="{A3CD2EBE-A8B4-4CDF-BD88-20965E046D19}" srcOrd="5" destOrd="0" presId="urn:microsoft.com/office/officeart/2005/8/layout/cycle6"/>
    <dgm:cxn modelId="{3ADECD92-3BA8-4E90-933E-D7C1AD2727D2}" type="presParOf" srcId="{88C84230-DA8D-44D3-8F1C-16E783E00137}" destId="{A0142D76-6B91-4356-9A34-9E4E1598294B}" srcOrd="6" destOrd="0" presId="urn:microsoft.com/office/officeart/2005/8/layout/cycle6"/>
    <dgm:cxn modelId="{B5B87FB1-A2F2-4219-A5A6-1AE3B69A1DA7}" type="presParOf" srcId="{88C84230-DA8D-44D3-8F1C-16E783E00137}" destId="{DBDC56AC-E08E-4D23-A6F6-A55E3365DF13}" srcOrd="7" destOrd="0" presId="urn:microsoft.com/office/officeart/2005/8/layout/cycle6"/>
    <dgm:cxn modelId="{EF41CAD0-A4F2-4A8B-A655-F720954DDD42}" type="presParOf" srcId="{88C84230-DA8D-44D3-8F1C-16E783E00137}" destId="{FCEBD4D1-3A5C-4123-BCE6-9831A06F89F9}" srcOrd="8" destOrd="0" presId="urn:microsoft.com/office/officeart/2005/8/layout/cycle6"/>
    <dgm:cxn modelId="{15060EF2-A3E8-48FD-AD6C-4590BDF185C1}" type="presParOf" srcId="{88C84230-DA8D-44D3-8F1C-16E783E00137}" destId="{F3D7B9C1-5742-47E9-AF14-9E1E408CE9FA}" srcOrd="9" destOrd="0" presId="urn:microsoft.com/office/officeart/2005/8/layout/cycle6"/>
    <dgm:cxn modelId="{F6BFF400-73D1-4AF7-8A3E-CF3F32F0A266}" type="presParOf" srcId="{88C84230-DA8D-44D3-8F1C-16E783E00137}" destId="{4A8EAA22-4378-497B-9AD6-944A6923A396}" srcOrd="10" destOrd="0" presId="urn:microsoft.com/office/officeart/2005/8/layout/cycle6"/>
    <dgm:cxn modelId="{7C5E0BC8-32B6-4069-B395-0249A2D0F53B}" type="presParOf" srcId="{88C84230-DA8D-44D3-8F1C-16E783E00137}" destId="{198BE62C-B6E2-4CD3-AF59-1CEB1B623DE9}" srcOrd="11" destOrd="0" presId="urn:microsoft.com/office/officeart/2005/8/layout/cycle6"/>
    <dgm:cxn modelId="{F7929A63-0ABA-4A9B-A320-B2FBA5835510}" type="presParOf" srcId="{88C84230-DA8D-44D3-8F1C-16E783E00137}" destId="{BDE07639-93BF-4708-80E7-0537DDA806BC}" srcOrd="12" destOrd="0" presId="urn:microsoft.com/office/officeart/2005/8/layout/cycle6"/>
    <dgm:cxn modelId="{DD9EDFF2-551D-4F3D-9436-DFFEA581483B}" type="presParOf" srcId="{88C84230-DA8D-44D3-8F1C-16E783E00137}" destId="{680A9A08-F9C3-4DAB-AFB0-9627619779FE}" srcOrd="13" destOrd="0" presId="urn:microsoft.com/office/officeart/2005/8/layout/cycle6"/>
    <dgm:cxn modelId="{2F22FE28-7F6E-42B5-B27B-F70FE66B3610}" type="presParOf" srcId="{88C84230-DA8D-44D3-8F1C-16E783E00137}" destId="{96C96895-1DF0-48AC-BBC1-E77EEAA5874D}" srcOrd="14" destOrd="0" presId="urn:microsoft.com/office/officeart/2005/8/layout/cycle6"/>
    <dgm:cxn modelId="{402010F7-BFFC-49DF-A770-3AD8872EEAD8}" type="presParOf" srcId="{88C84230-DA8D-44D3-8F1C-16E783E00137}" destId="{FF468798-0C4D-4011-AD12-9D774D3FFF8C}" srcOrd="15" destOrd="0" presId="urn:microsoft.com/office/officeart/2005/8/layout/cycle6"/>
    <dgm:cxn modelId="{57A8C809-9F1A-417B-8C99-EB0B1635C48F}" type="presParOf" srcId="{88C84230-DA8D-44D3-8F1C-16E783E00137}" destId="{E985CCA4-FAB1-45AC-A979-26F5996153C3}" srcOrd="16" destOrd="0" presId="urn:microsoft.com/office/officeart/2005/8/layout/cycle6"/>
    <dgm:cxn modelId="{16E8C28E-291D-47EF-A57C-C1342AB81979}" type="presParOf" srcId="{88C84230-DA8D-44D3-8F1C-16E783E00137}" destId="{858EBC05-2E66-4D2D-B328-63D80E3AF6E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ED48A-D6ED-4CD9-B077-DE991CF00E03}">
      <dsp:nvSpPr>
        <dsp:cNvPr id="0" name=""/>
        <dsp:cNvSpPr/>
      </dsp:nvSpPr>
      <dsp:spPr>
        <a:xfrm>
          <a:off x="3506018" y="1793"/>
          <a:ext cx="1217562" cy="791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ERDDAP</a:t>
          </a:r>
          <a:endParaRPr lang="en-GB" sz="1000" kern="1200" dirty="0"/>
        </a:p>
      </dsp:txBody>
      <dsp:txXfrm>
        <a:off x="3544652" y="40427"/>
        <a:ext cx="1140294" cy="714147"/>
      </dsp:txXfrm>
    </dsp:sp>
    <dsp:sp modelId="{A9941C29-0A3D-46B9-9FAC-E16E53D7D8D5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482052" y="104839"/>
              </a:moveTo>
              <a:arcTo wR="1865480" hR="1865480" stAng="17358008" swAng="150232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E2B13-DF77-4D63-9FDE-DC9824843106}">
      <dsp:nvSpPr>
        <dsp:cNvPr id="0" name=""/>
        <dsp:cNvSpPr/>
      </dsp:nvSpPr>
      <dsp:spPr>
        <a:xfrm>
          <a:off x="5121571" y="934533"/>
          <a:ext cx="1217562" cy="791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NVS vocabularies</a:t>
          </a:r>
          <a:endParaRPr lang="en-GB" sz="1000" kern="1200" dirty="0"/>
        </a:p>
      </dsp:txBody>
      <dsp:txXfrm>
        <a:off x="5160205" y="973167"/>
        <a:ext cx="1140294" cy="714147"/>
      </dsp:txXfrm>
    </dsp:sp>
    <dsp:sp modelId="{A3CD2EBE-A8B4-4CDF-BD88-20965E046D19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655051" y="1338742"/>
              </a:moveTo>
              <a:arcTo wR="1865480" hR="1865480" stAng="20615933" swAng="196813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42D76-6B91-4356-9A34-9E4E1598294B}">
      <dsp:nvSpPr>
        <dsp:cNvPr id="0" name=""/>
        <dsp:cNvSpPr/>
      </dsp:nvSpPr>
      <dsp:spPr>
        <a:xfrm>
          <a:off x="5121571" y="2800013"/>
          <a:ext cx="1217562" cy="791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Unique URIs</a:t>
          </a:r>
          <a:endParaRPr lang="en-GB" sz="1000" kern="1200" dirty="0"/>
        </a:p>
      </dsp:txBody>
      <dsp:txXfrm>
        <a:off x="5160205" y="2838647"/>
        <a:ext cx="1140294" cy="714147"/>
      </dsp:txXfrm>
    </dsp:sp>
    <dsp:sp modelId="{FCEBD4D1-3A5C-4123-BCE6-9831A06F89F9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169266" y="3199706"/>
              </a:moveTo>
              <a:arcTo wR="1865480" hR="1865480" stAng="2739667" swAng="150232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7B9C1-5742-47E9-AF14-9E1E408CE9FA}">
      <dsp:nvSpPr>
        <dsp:cNvPr id="0" name=""/>
        <dsp:cNvSpPr/>
      </dsp:nvSpPr>
      <dsp:spPr>
        <a:xfrm>
          <a:off x="3506018" y="3732753"/>
          <a:ext cx="1217562" cy="791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52North SOS </a:t>
          </a:r>
          <a:endParaRPr lang="en-GB" sz="1000" kern="1200" dirty="0"/>
        </a:p>
      </dsp:txBody>
      <dsp:txXfrm>
        <a:off x="3544652" y="3771387"/>
        <a:ext cx="1140294" cy="714147"/>
      </dsp:txXfrm>
    </dsp:sp>
    <dsp:sp modelId="{198BE62C-B6E2-4CD3-AF59-1CEB1B623DE9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248907" y="3626120"/>
              </a:moveTo>
              <a:arcTo wR="1865480" hR="1865480" stAng="6558008" swAng="150232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07639-93BF-4708-80E7-0537DDA806BC}">
      <dsp:nvSpPr>
        <dsp:cNvPr id="0" name=""/>
        <dsp:cNvSpPr/>
      </dsp:nvSpPr>
      <dsp:spPr>
        <a:xfrm>
          <a:off x="1890465" y="2800013"/>
          <a:ext cx="1217562" cy="7914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OGC SWE </a:t>
          </a:r>
          <a:r>
            <a:rPr lang="en-GB" sz="1000" kern="1200" dirty="0" err="1" smtClean="0"/>
            <a:t>sensorML</a:t>
          </a:r>
          <a:endParaRPr lang="en-GB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 (SWE Marine Profiles)</a:t>
          </a:r>
          <a:endParaRPr lang="en-GB" sz="1000" kern="1200" dirty="0"/>
        </a:p>
      </dsp:txBody>
      <dsp:txXfrm>
        <a:off x="1929099" y="2838647"/>
        <a:ext cx="1140294" cy="714147"/>
      </dsp:txXfrm>
    </dsp:sp>
    <dsp:sp modelId="{96C96895-1DF0-48AC-BBC1-E77EEAA5874D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75909" y="2392217"/>
              </a:moveTo>
              <a:arcTo wR="1865480" hR="1865480" stAng="9815933" swAng="196813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68798-0C4D-4011-AD12-9D774D3FFF8C}">
      <dsp:nvSpPr>
        <dsp:cNvPr id="0" name=""/>
        <dsp:cNvSpPr/>
      </dsp:nvSpPr>
      <dsp:spPr>
        <a:xfrm>
          <a:off x="1890465" y="934533"/>
          <a:ext cx="1217562" cy="791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OGC SWE O&amp;M</a:t>
          </a:r>
          <a:endParaRPr lang="en-GB" sz="1000" kern="1200" dirty="0"/>
        </a:p>
      </dsp:txBody>
      <dsp:txXfrm>
        <a:off x="1929099" y="973167"/>
        <a:ext cx="1140294" cy="714147"/>
      </dsp:txXfrm>
    </dsp:sp>
    <dsp:sp modelId="{858EBC05-2E66-4D2D-B328-63D80E3AF6E7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561694" y="531254"/>
              </a:moveTo>
              <a:arcTo wR="1865480" hR="1865480" stAng="13539667" swAng="150232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B80FD-78A1-4CBC-8A5A-15AE1E9E62D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D0B6C-5CB6-41EB-90BC-CC1502466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9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D0B6C-5CB6-41EB-90BC-CC15024663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3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Delayed</a:t>
            </a:r>
            <a:r>
              <a:rPr lang="en-GB" baseline="0" dirty="0" smtClean="0"/>
              <a:t> mode process modelled as a </a:t>
            </a:r>
            <a:r>
              <a:rPr lang="en-GB" dirty="0" smtClean="0"/>
              <a:t>Physical</a:t>
            </a:r>
            <a:r>
              <a:rPr lang="en-GB" baseline="0" dirty="0" smtClean="0"/>
              <a:t> </a:t>
            </a:r>
            <a:r>
              <a:rPr lang="en-GB" dirty="0" smtClean="0"/>
              <a:t>system here </a:t>
            </a:r>
            <a:r>
              <a:rPr lang="en-GB" baseline="0" dirty="0" smtClean="0"/>
              <a:t>showing </a:t>
            </a:r>
            <a:r>
              <a:rPr lang="en-GB" dirty="0" smtClean="0"/>
              <a:t>outputs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D0B6C-5CB6-41EB-90BC-CC15024663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6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Continued from Delayed</a:t>
            </a:r>
            <a:r>
              <a:rPr lang="en-GB" baseline="0" dirty="0" smtClean="0"/>
              <a:t> mode process </a:t>
            </a:r>
            <a:r>
              <a:rPr lang="en-GB" dirty="0" smtClean="0"/>
              <a:t>here </a:t>
            </a:r>
            <a:r>
              <a:rPr lang="en-GB" baseline="0" dirty="0" smtClean="0"/>
              <a:t>showing </a:t>
            </a:r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D0B6C-5CB6-41EB-90BC-CC15024663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6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Continued from Delayed</a:t>
            </a:r>
            <a:r>
              <a:rPr lang="en-GB" baseline="0" dirty="0" smtClean="0"/>
              <a:t> mode process </a:t>
            </a:r>
            <a:r>
              <a:rPr lang="en-GB" dirty="0" smtClean="0"/>
              <a:t>here </a:t>
            </a:r>
            <a:r>
              <a:rPr lang="en-GB" baseline="0" dirty="0" smtClean="0"/>
              <a:t>showing </a:t>
            </a:r>
            <a:r>
              <a:rPr lang="en-GB" dirty="0" smtClean="0"/>
              <a:t>data flow via connections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D0B6C-5CB6-41EB-90BC-CC15024663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6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method that converts units encoded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sensorML</a:t>
            </a:r>
            <a:r>
              <a:rPr lang="en-GB" baseline="0" dirty="0" smtClean="0"/>
              <a:t> as a simple process  showing </a:t>
            </a:r>
            <a:r>
              <a:rPr lang="en-GB" dirty="0" smtClean="0"/>
              <a:t>inputs and outputs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D0B6C-5CB6-41EB-90BC-CC15024663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6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D0B6C-5CB6-41EB-90BC-CC15024663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7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ERDDAP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D0B6C-5CB6-41EB-90BC-CC15024663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4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7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Slide -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xmlns="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0700" y="180001"/>
            <a:ext cx="2985655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A9B44C-AB21-D74B-A762-90285717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5673216" cy="703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646" y="3356992"/>
            <a:ext cx="4515408" cy="238760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EA23C6-2373-6C42-85EB-A7CC9843D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646" y="5836668"/>
            <a:ext cx="4515408" cy="66726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Presentation Subtitle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7379" y="620689"/>
            <a:ext cx="2870676" cy="567183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Insert Department if Required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D233BF-ADC4-1F49-913B-282A6E967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76671"/>
            <a:ext cx="14859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1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Slide - Title, Subtitle and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xmlns="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0700" y="180001"/>
            <a:ext cx="2985655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3D1F16-757F-E244-BABD-FF18F508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5673216" cy="703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646" y="2820962"/>
            <a:ext cx="4515408" cy="238760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EA23C6-2373-6C42-85EB-A7CC9843D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646" y="5301208"/>
            <a:ext cx="4515408" cy="443384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Presentation Subtitle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7379" y="620689"/>
            <a:ext cx="2870676" cy="567183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Insert Department if Required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72316B-21AF-F545-8BBD-6D5F820E9E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925" y="5837238"/>
            <a:ext cx="4515129" cy="6667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CCE593-FC9E-D643-BDDC-54FE65FD4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76671"/>
            <a:ext cx="14859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8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FF3115-4084-5E4B-9F3D-A106AE49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862" y="-81839"/>
            <a:ext cx="5886654" cy="703727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96D5C39-7661-FC49-B34E-A4B37D46E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508" y="1228241"/>
            <a:ext cx="4749942" cy="4240787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1C02A9-E471-9A41-82C2-E7104F148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76672"/>
            <a:ext cx="14859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2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/>
          <a:p>
            <a:r>
              <a:rPr lang="en-US" dirty="0"/>
              <a:t>Insert Page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B8952E66-040D-8B43-A535-E21EBED6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450" y="984250"/>
            <a:ext cx="7982904" cy="51927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750E52-45D7-1449-965F-063ABA83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97B76781-1980-6F49-8CCC-8682BE54017D}"/>
              </a:ext>
            </a:extLst>
          </p:cNvPr>
          <p:cNvSpPr txBox="1">
            <a:spLocks/>
          </p:cNvSpPr>
          <p:nvPr/>
        </p:nvSpPr>
        <p:spPr>
          <a:xfrm>
            <a:off x="542647" y="6493719"/>
            <a:ext cx="3000653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 | British Oceanographic Data Centre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5FBE4D-298B-BA4F-AB22-68A9EF92283B}"/>
              </a:ext>
            </a:extLst>
          </p:cNvPr>
          <p:cNvCxnSpPr>
            <a:cxnSpLocks/>
          </p:cNvCxnSpPr>
          <p:nvPr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6CBB8C-8853-0A42-8DFA-64B7EF631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66" y="6543038"/>
            <a:ext cx="921522" cy="1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6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173" y="89378"/>
            <a:ext cx="7983181" cy="720000"/>
          </a:xfrm>
        </p:spPr>
        <p:txBody>
          <a:bodyPr/>
          <a:lstStyle/>
          <a:p>
            <a:r>
              <a:rPr lang="en-US" dirty="0"/>
              <a:t>Insert 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4A9CC1-793F-AA40-86B1-A1662273E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450" y="984250"/>
            <a:ext cx="7982904" cy="5192713"/>
          </a:xfrm>
        </p:spPr>
        <p:txBody>
          <a:bodyPr numCol="2" spcCol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690B5A3-54D1-0244-82B5-393DA48EA404}"/>
              </a:ext>
            </a:extLst>
          </p:cNvPr>
          <p:cNvCxnSpPr>
            <a:cxnSpLocks/>
          </p:cNvCxnSpPr>
          <p:nvPr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26DE99-F35C-384E-9DE8-43DBD1AA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B216F461-E00F-0943-B954-C86637A48F7A}"/>
              </a:ext>
            </a:extLst>
          </p:cNvPr>
          <p:cNvSpPr txBox="1">
            <a:spLocks/>
          </p:cNvSpPr>
          <p:nvPr/>
        </p:nvSpPr>
        <p:spPr>
          <a:xfrm>
            <a:off x="542647" y="6493719"/>
            <a:ext cx="3000653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 | British Oceanographic Data Centre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B0E332-7106-E241-8E35-5C0C4F5EC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66" y="6543038"/>
            <a:ext cx="921522" cy="1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/>
          <a:p>
            <a:r>
              <a:rPr lang="en-US" dirty="0"/>
              <a:t>Insert 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CC7F06-9A53-A34B-9B12-19EC89EEF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450" y="984249"/>
            <a:ext cx="7982904" cy="5192713"/>
          </a:xfrm>
        </p:spPr>
        <p:txBody>
          <a:bodyPr numCol="3" spcCol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91524EE-4B79-6F46-8293-E3F3FDE2B9BF}"/>
              </a:ext>
            </a:extLst>
          </p:cNvPr>
          <p:cNvCxnSpPr>
            <a:cxnSpLocks/>
          </p:cNvCxnSpPr>
          <p:nvPr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DEBA236-C61D-D949-A353-323D7B9C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D7D0A076-EE14-A14F-8427-374FBC17C9E3}"/>
              </a:ext>
            </a:extLst>
          </p:cNvPr>
          <p:cNvSpPr txBox="1">
            <a:spLocks/>
          </p:cNvSpPr>
          <p:nvPr/>
        </p:nvSpPr>
        <p:spPr>
          <a:xfrm>
            <a:off x="542647" y="6493719"/>
            <a:ext cx="3000653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 | British Oceanographic Data Centre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F4FC07-465F-F348-A2A7-3EB83884F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66" y="6543038"/>
            <a:ext cx="921522" cy="1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/>
          <a:p>
            <a:r>
              <a:rPr lang="en-US" dirty="0"/>
              <a:t>Insert Page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AA8531E-CFCF-EE41-9E41-2D534E84C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450" y="984143"/>
            <a:ext cx="3817744" cy="51925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984251"/>
            <a:ext cx="4029075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8E52182-0764-7D4B-8561-997D3D266431}"/>
              </a:ext>
            </a:extLst>
          </p:cNvPr>
          <p:cNvCxnSpPr>
            <a:cxnSpLocks/>
          </p:cNvCxnSpPr>
          <p:nvPr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B36842-D48A-164F-9F52-3EDBC297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4C13BB73-BB8B-4B41-B98E-72BC406F5027}"/>
              </a:ext>
            </a:extLst>
          </p:cNvPr>
          <p:cNvSpPr txBox="1">
            <a:spLocks/>
          </p:cNvSpPr>
          <p:nvPr/>
        </p:nvSpPr>
        <p:spPr>
          <a:xfrm>
            <a:off x="542647" y="6493719"/>
            <a:ext cx="3000653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 | British Oceanographic Data Centre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13F050-836F-2246-85D1-965B94AA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66" y="6543038"/>
            <a:ext cx="921522" cy="1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Mont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/>
          <a:p>
            <a:r>
              <a:rPr lang="en-US" dirty="0"/>
              <a:t>Insert Page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AA8531E-CFCF-EE41-9E41-2D534E84C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451" y="984143"/>
            <a:ext cx="1847316" cy="25168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984251"/>
            <a:ext cx="4029075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8E52182-0764-7D4B-8561-997D3D266431}"/>
              </a:ext>
            </a:extLst>
          </p:cNvPr>
          <p:cNvCxnSpPr>
            <a:cxnSpLocks/>
          </p:cNvCxnSpPr>
          <p:nvPr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9EB503B9-4E02-9A48-9D6B-F7728F36F6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451" y="3660097"/>
            <a:ext cx="1847316" cy="25168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D4E19A53-AB24-5E4A-A220-34B365238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5225" y="984143"/>
            <a:ext cx="1847316" cy="25168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xmlns="" id="{B79801DB-1046-F84F-98CE-98A652B5FC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5225" y="3660097"/>
            <a:ext cx="1847316" cy="25168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61FF0B0-778F-794D-862A-7D1EFD8BC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1C0C5EB2-4011-D943-BE49-84003C5EE31D}"/>
              </a:ext>
            </a:extLst>
          </p:cNvPr>
          <p:cNvSpPr txBox="1">
            <a:spLocks/>
          </p:cNvSpPr>
          <p:nvPr/>
        </p:nvSpPr>
        <p:spPr>
          <a:xfrm>
            <a:off x="542647" y="6493719"/>
            <a:ext cx="3000653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 | British Oceanographic Data Centre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83BFAEE-B41A-9948-96BA-B7D20B16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66" y="6543038"/>
            <a:ext cx="921522" cy="1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/>
          <a:p>
            <a:r>
              <a:rPr lang="en-US" dirty="0"/>
              <a:t>Insert Page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50" y="984251"/>
            <a:ext cx="395355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E3CEA01-B166-6540-AA82-E89EAD09E27D}"/>
              </a:ext>
            </a:extLst>
          </p:cNvPr>
          <p:cNvCxnSpPr>
            <a:cxnSpLocks/>
          </p:cNvCxnSpPr>
          <p:nvPr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FB326306-B585-A74B-A428-14E37BD98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6115" y="984143"/>
            <a:ext cx="3905239" cy="51928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332FF4F-7812-9D41-A90B-08C67D88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xmlns="" id="{58B3563A-8EE8-BA47-9979-A5F91144200A}"/>
              </a:ext>
            </a:extLst>
          </p:cNvPr>
          <p:cNvSpPr txBox="1">
            <a:spLocks/>
          </p:cNvSpPr>
          <p:nvPr/>
        </p:nvSpPr>
        <p:spPr>
          <a:xfrm>
            <a:off x="542647" y="6493719"/>
            <a:ext cx="3000653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 | British Oceanographic Data Centre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6BBD55-16CE-1647-9079-67129CA68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66" y="6543038"/>
            <a:ext cx="921522" cy="1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9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/>
          <a:p>
            <a:r>
              <a:rPr lang="en-US" dirty="0"/>
              <a:t>Insert Page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50" y="984251"/>
            <a:ext cx="395355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E3CEA01-B166-6540-AA82-E89EAD09E27D}"/>
              </a:ext>
            </a:extLst>
          </p:cNvPr>
          <p:cNvCxnSpPr>
            <a:cxnSpLocks/>
          </p:cNvCxnSpPr>
          <p:nvPr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FB326306-B585-A74B-A428-14E37BD98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6116" y="984143"/>
            <a:ext cx="1890562" cy="25168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94E67BFF-C584-C544-924A-CD0C6F9EB4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6116" y="3660097"/>
            <a:ext cx="1890562" cy="25168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2F48D7D7-1D1B-4F4F-8B57-9E79590384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0793" y="984143"/>
            <a:ext cx="1890562" cy="25168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xmlns="" id="{07C1EB78-144D-874E-B783-E6ECF50477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0793" y="3660097"/>
            <a:ext cx="1890562" cy="25168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C943E64-A852-5942-818A-09696C1C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B3726C2A-C1D6-8043-AB42-BF9D3A44B572}"/>
              </a:ext>
            </a:extLst>
          </p:cNvPr>
          <p:cNvSpPr txBox="1">
            <a:spLocks/>
          </p:cNvSpPr>
          <p:nvPr/>
        </p:nvSpPr>
        <p:spPr>
          <a:xfrm>
            <a:off x="542647" y="6493719"/>
            <a:ext cx="3000653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 | British Oceanographic Data Centre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5686FB-EB15-DF46-936F-C542F3740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66" y="6543038"/>
            <a:ext cx="921522" cy="1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163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150A297-76E9-D042-917E-9551684FEC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450" y="89379"/>
            <a:ext cx="7983183" cy="45248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7DF0A964-9392-CE47-BD19-AFABFF14B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50" y="5268091"/>
            <a:ext cx="7982904" cy="908873"/>
          </a:xfrm>
        </p:spPr>
        <p:txBody>
          <a:bodyPr numCol="2" spcCol="18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7E855C-8CB8-F346-BA41-458AB3CD5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173" y="4725144"/>
            <a:ext cx="7983181" cy="432007"/>
          </a:xfrm>
        </p:spPr>
        <p:txBody>
          <a:bodyPr/>
          <a:lstStyle/>
          <a:p>
            <a:r>
              <a:rPr lang="en-US" dirty="0"/>
              <a:t>Insert Page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051939E-68D1-AE4D-99FC-9F1C34072664}"/>
              </a:ext>
            </a:extLst>
          </p:cNvPr>
          <p:cNvCxnSpPr>
            <a:cxnSpLocks/>
          </p:cNvCxnSpPr>
          <p:nvPr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6BF175-B536-9545-BEFF-70CD438D2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042D30B3-57B2-5E49-82BB-D88BAC783AFE}"/>
              </a:ext>
            </a:extLst>
          </p:cNvPr>
          <p:cNvSpPr txBox="1">
            <a:spLocks/>
          </p:cNvSpPr>
          <p:nvPr/>
        </p:nvSpPr>
        <p:spPr>
          <a:xfrm>
            <a:off x="542647" y="6493719"/>
            <a:ext cx="3000653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 | British Oceanographic Data Centre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D46995-F187-F24E-A331-3DE0A296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66" y="6543038"/>
            <a:ext cx="921522" cy="1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7DF0A964-9392-CE47-BD19-AFABFF14B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49" y="5268091"/>
            <a:ext cx="7982905" cy="908873"/>
          </a:xfrm>
        </p:spPr>
        <p:txBody>
          <a:bodyPr numCol="2" spcCol="18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7E855C-8CB8-F346-BA41-458AB3CD5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172" y="4725144"/>
            <a:ext cx="7983182" cy="432007"/>
          </a:xfrm>
        </p:spPr>
        <p:txBody>
          <a:bodyPr/>
          <a:lstStyle/>
          <a:p>
            <a:r>
              <a:rPr lang="en-US" dirty="0"/>
              <a:t>Insert Page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051939E-68D1-AE4D-99FC-9F1C34072664}"/>
              </a:ext>
            </a:extLst>
          </p:cNvPr>
          <p:cNvCxnSpPr>
            <a:cxnSpLocks/>
          </p:cNvCxnSpPr>
          <p:nvPr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5C7E26C9-5185-4D4E-82DC-A98466F6C0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450" y="89378"/>
            <a:ext cx="1857230" cy="218749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8637624E-4FCD-E547-BE88-9AA8026471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450" y="2434765"/>
            <a:ext cx="1857230" cy="21794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279D473B-EBAF-8144-BC8A-F559121224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60341" y="89378"/>
            <a:ext cx="1857230" cy="218749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xmlns="" id="{B254279C-A275-4244-A3A5-C878642220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60341" y="2434765"/>
            <a:ext cx="1857230" cy="21794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5306CE6B-B9F3-824E-ACA6-6F65748B28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02233" y="97153"/>
            <a:ext cx="1857230" cy="218749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E43C5953-04E4-E543-B4E2-168A8F7AF8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02233" y="2442540"/>
            <a:ext cx="1857230" cy="21794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6A1EFC74-8F0B-9E48-94E8-FE079F0C7C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4124" y="97153"/>
            <a:ext cx="1857230" cy="218749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xmlns="" id="{F106F723-838B-1743-91F1-EA901D47E1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124" y="2442540"/>
            <a:ext cx="1857230" cy="21794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A0EABA6-EC0C-814C-9ACC-6B3BB225F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xmlns="" id="{2BC8671B-02CD-8B4A-80E3-8CF9AB4F3A96}"/>
              </a:ext>
            </a:extLst>
          </p:cNvPr>
          <p:cNvSpPr txBox="1">
            <a:spLocks/>
          </p:cNvSpPr>
          <p:nvPr/>
        </p:nvSpPr>
        <p:spPr>
          <a:xfrm>
            <a:off x="542647" y="6493719"/>
            <a:ext cx="3000653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 | British Oceanographic Data Centre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7BE752-D618-A345-BE29-71463743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66" y="6543038"/>
            <a:ext cx="921522" cy="1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65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15B11BF9-C04D-CF46-86D1-124B0F2DFF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450" y="89379"/>
            <a:ext cx="7983183" cy="663209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26BF61-31E6-8047-BB7A-9259E6FD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0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3C6D10E9-6EE3-B841-9197-91A3D9F07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450" y="89378"/>
            <a:ext cx="1857230" cy="31878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="" id="{6CE3CA61-9AB0-1F47-AA92-81BBBB6F6A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60341" y="89378"/>
            <a:ext cx="1857230" cy="31878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F96B4568-62F5-9146-BDC2-FAF5EB6960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02233" y="97153"/>
            <a:ext cx="1857230" cy="31878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5A35C9EB-5341-CF4E-A616-7ED981EF8C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4124" y="97153"/>
            <a:ext cx="1857230" cy="31878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0DB23B40-DC02-1844-B97E-3A4ED49B75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8450" y="3525870"/>
            <a:ext cx="1857230" cy="31878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10C9F1FB-7D08-2147-93D0-A8B8E35361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60341" y="3525870"/>
            <a:ext cx="1857230" cy="31878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xmlns="" id="{47A7D6CB-4D13-8944-A494-DAB5A96E0D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02233" y="3533645"/>
            <a:ext cx="1857230" cy="31878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C0004D5F-4CEF-574F-8090-15FB2104F2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44124" y="3533645"/>
            <a:ext cx="1857230" cy="31878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6E46B1C-CC89-7B4B-8793-62C6A46F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615161" cy="70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38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BCA025-DE4F-1542-8697-BA8FF7D9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99392"/>
            <a:ext cx="9289032" cy="703727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F1FE3C49-6010-9C43-A18A-D0358205CA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0012" y="616058"/>
            <a:ext cx="3917122" cy="571814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Department If Required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89F3560-1A44-CA40-B28B-F7376EDAD5C4}"/>
              </a:ext>
            </a:extLst>
          </p:cNvPr>
          <p:cNvCxnSpPr>
            <a:cxnSpLocks/>
          </p:cNvCxnSpPr>
          <p:nvPr/>
        </p:nvCxnSpPr>
        <p:spPr>
          <a:xfrm>
            <a:off x="553187" y="6453336"/>
            <a:ext cx="80439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B3031E-1DF8-E84C-854C-F4241470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76671"/>
            <a:ext cx="1485900" cy="7112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xmlns="" id="{072879DA-5C8B-0040-9190-28130C64C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187" y="1228241"/>
            <a:ext cx="8037627" cy="4686080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8609EB-BE6C-E741-A1CD-ABB4DDCE325C}"/>
              </a:ext>
            </a:extLst>
          </p:cNvPr>
          <p:cNvSpPr txBox="1">
            <a:spLocks/>
          </p:cNvSpPr>
          <p:nvPr/>
        </p:nvSpPr>
        <p:spPr>
          <a:xfrm>
            <a:off x="549337" y="6028176"/>
            <a:ext cx="5238583" cy="432048"/>
          </a:xfrm>
          <a:prstGeom prst="rect">
            <a:avLst/>
          </a:prstGeom>
        </p:spPr>
        <p:txBody>
          <a:bodyPr vert="horz" lIns="90000" tIns="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200" dirty="0"/>
              <a:t>Making Sense of Changing Seas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2CD07DB-1F22-BC49-9C87-E19A4F15F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479" y="6135143"/>
            <a:ext cx="1532537" cy="204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754EB4-9D13-7C46-8335-B9FAE968C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44" y="6550097"/>
            <a:ext cx="11811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4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7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2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1638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3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0" i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1" i="0" cap="all">
                <a:solidFill>
                  <a:srgbClr val="3879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11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663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3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82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02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xmlns="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0700" y="180001"/>
            <a:ext cx="2985655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7FC43F-78F1-3646-A8F0-5AAF5DFE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6" y="-81839"/>
            <a:ext cx="5673216" cy="703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646" y="3356992"/>
            <a:ext cx="4515408" cy="314693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6A0AF2-3205-754B-B2AD-93E23E6A3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76671"/>
            <a:ext cx="1485900" cy="71120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7379" y="620689"/>
            <a:ext cx="2870676" cy="567183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Insert Department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19681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Header Arial bold 30pt dark blue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black</a:t>
            </a:r>
          </a:p>
          <a:p>
            <a:pPr lvl="2"/>
            <a:r>
              <a:rPr lang="en-GB" dirty="0" smtClean="0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0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216000" algn="l" defTabSz="457200" rtl="0" eaLnBrk="1" latinLnBrk="0" hangingPunct="1">
        <a:spcBef>
          <a:spcPts val="48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160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D10595-5D77-6B49-A147-77E19FC4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46" y="89378"/>
            <a:ext cx="8058708" cy="720000"/>
          </a:xfrm>
          <a:prstGeom prst="rect">
            <a:avLst/>
          </a:prstGeom>
        </p:spPr>
        <p:txBody>
          <a:bodyPr vert="horz" lIns="9000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77A8DF-1C4C-D74E-978D-7A4A60D26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646" y="980728"/>
            <a:ext cx="8058708" cy="51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3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linkedsystems.uk/erddap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c.org/standards/om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coastwatch.pfeg.noaa.gov/erddap/index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hyperlink" Target="https://52north.org/software/software-projects/sos/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https://github.com/ODIP/MarineProfilesForSWE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vocab.nerc.ac.uk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vocab.nerc.ac.uk/collection/P01/current/PREXMCAT/" TargetMode="External"/><Relationship Id="rId13" Type="http://schemas.openxmlformats.org/officeDocument/2006/relationships/hyperlink" Target="http://vocab.nerc.ac.uk/collection/P06/current/UPAA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vocab.nerc.ac.uk/collection/P01/current/CNDCPR01/" TargetMode="External"/><Relationship Id="rId12" Type="http://schemas.openxmlformats.org/officeDocument/2006/relationships/hyperlink" Target="http://vocab.nerc.ac.uk/collection/P06/current/UUUU/" TargetMode="External"/><Relationship Id="rId17" Type="http://schemas.openxmlformats.org/officeDocument/2006/relationships/hyperlink" Target="http://vocab.nerc.ac.uk/collection/P06/current/UECA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vocab.nerc.ac.uk/collection/S05/current/S050009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vocab.nerc.ac.uk/collection/P01/current/PSALPR01/" TargetMode="External"/><Relationship Id="rId11" Type="http://schemas.openxmlformats.org/officeDocument/2006/relationships/hyperlink" Target="http://vocab.nerc.ac.uk/collection/P06/current/MSCM/" TargetMode="External"/><Relationship Id="rId5" Type="http://schemas.openxmlformats.org/officeDocument/2006/relationships/hyperlink" Target="http://vocab.nerc.ac.uk/collection/P01/current/TEMPPR01/" TargetMode="External"/><Relationship Id="rId15" Type="http://schemas.openxmlformats.org/officeDocument/2006/relationships/image" Target="../media/image17.jpeg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hyperlink" Target="http://linkedsystems.uk/system/instance/TOOL0022_2492/current/" TargetMode="External"/><Relationship Id="rId14" Type="http://schemas.openxmlformats.org/officeDocument/2006/relationships/hyperlink" Target="http://vocab.nerc.ac.uk/collection/P06/current/UPDB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75160"/>
            <a:ext cx="4515408" cy="3107680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Using standards to model delayed mode sensor processes</a:t>
            </a:r>
            <a:r>
              <a:rPr lang="en-GB" sz="4000" dirty="0"/>
              <a:t> 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4515408" cy="667261"/>
          </a:xfrm>
        </p:spPr>
        <p:txBody>
          <a:bodyPr/>
          <a:lstStyle/>
          <a:p>
            <a:r>
              <a:rPr lang="en-GB" sz="1400" b="1" dirty="0"/>
              <a:t>Alexandra Kokkinaki</a:t>
            </a:r>
            <a:r>
              <a:rPr lang="en-GB" sz="1400" dirty="0"/>
              <a:t>, Justin Buck, Emma Slater, Julie Collins, Raymond Cramer, and Louise </a:t>
            </a:r>
            <a:r>
              <a:rPr lang="en-GB" sz="1400" dirty="0" err="1" smtClean="0"/>
              <a:t>Darroch</a:t>
            </a:r>
            <a:endParaRPr lang="en-GB" sz="1400" dirty="0" smtClean="0"/>
          </a:p>
          <a:p>
            <a:pPr algn="ctr"/>
            <a:r>
              <a:rPr lang="en-GB" sz="1400" dirty="0" smtClean="0"/>
              <a:t>The British </a:t>
            </a:r>
            <a:r>
              <a:rPr lang="en-GB" sz="1400" dirty="0" err="1" smtClean="0"/>
              <a:t>Oceanogrpahic</a:t>
            </a:r>
            <a:r>
              <a:rPr lang="en-GB" sz="1400" dirty="0" smtClean="0"/>
              <a:t> Data Centre, National Oceanography Centre, UK</a:t>
            </a:r>
          </a:p>
          <a:p>
            <a:endParaRPr lang="en-GB" sz="1400" dirty="0"/>
          </a:p>
        </p:txBody>
      </p:sp>
      <p:pic>
        <p:nvPicPr>
          <p:cNvPr id="12" name="Picture 2" descr="Related ima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18484"/>
          <a:stretch>
            <a:fillRect/>
          </a:stretch>
        </p:blipFill>
        <p:spPr bwMode="auto">
          <a:xfrm>
            <a:off x="5600700" y="199893"/>
            <a:ext cx="2985655" cy="65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411043"/>
            <a:ext cx="9180512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4"/>
                </a:solidFill>
              </a:rPr>
              <a:t> &lt;</a:t>
            </a:r>
            <a:r>
              <a:rPr lang="en-GB" sz="1200" b="1" dirty="0" err="1">
                <a:solidFill>
                  <a:schemeClr val="accent4"/>
                </a:solidFill>
              </a:rPr>
              <a:t>sml:components</a:t>
            </a:r>
            <a:r>
              <a:rPr lang="en-GB" sz="1200" b="1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&lt;</a:t>
            </a:r>
            <a:r>
              <a:rPr lang="en-GB" sz="1200" dirty="0" err="1">
                <a:solidFill>
                  <a:schemeClr val="accent4"/>
                </a:solidFill>
              </a:rPr>
              <a:t>sml:ComponentList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</a:t>
            </a:r>
            <a:r>
              <a:rPr lang="en-GB" sz="1200" dirty="0" err="1">
                <a:solidFill>
                  <a:schemeClr val="accent4"/>
                </a:solidFill>
              </a:rPr>
              <a:t>sml:component</a:t>
            </a:r>
            <a:r>
              <a:rPr lang="en-GB" sz="1200" dirty="0">
                <a:solidFill>
                  <a:schemeClr val="accent4"/>
                </a:solidFill>
              </a:rPr>
              <a:t> name="TOOL0022_2933" </a:t>
            </a:r>
            <a:r>
              <a:rPr lang="en-GB" sz="1200" dirty="0" err="1">
                <a:solidFill>
                  <a:schemeClr val="accent4"/>
                </a:solidFill>
              </a:rPr>
              <a:t>xlink:title</a:t>
            </a:r>
            <a:r>
              <a:rPr lang="en-GB" sz="1200" dirty="0">
                <a:solidFill>
                  <a:schemeClr val="accent4"/>
                </a:solidFill>
              </a:rPr>
              <a:t>="TOOL0022_2933" </a:t>
            </a:r>
            <a:r>
              <a:rPr lang="en-GB" sz="1200" dirty="0" err="1">
                <a:solidFill>
                  <a:schemeClr val="accent4"/>
                </a:solidFill>
              </a:rPr>
              <a:t>xlink:href</a:t>
            </a:r>
            <a:r>
              <a:rPr lang="en-GB" sz="1200" dirty="0">
                <a:solidFill>
                  <a:schemeClr val="accent4"/>
                </a:solidFill>
              </a:rPr>
              <a:t>="http://linkedsystems.uk/system/instance/TOOL0022_2933/current/"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</a:t>
            </a:r>
            <a:r>
              <a:rPr lang="en-GB" sz="1200" dirty="0" err="1">
                <a:solidFill>
                  <a:schemeClr val="accent4"/>
                </a:solidFill>
              </a:rPr>
              <a:t>sml:component</a:t>
            </a:r>
            <a:r>
              <a:rPr lang="en-GB" sz="1200" dirty="0">
                <a:solidFill>
                  <a:schemeClr val="accent4"/>
                </a:solidFill>
              </a:rPr>
              <a:t> name="MTHD_SOC080077C_61300_CNDCPR01" </a:t>
            </a:r>
            <a:r>
              <a:rPr lang="en-GB" sz="1200" dirty="0" err="1">
                <a:solidFill>
                  <a:schemeClr val="accent4"/>
                </a:solidFill>
              </a:rPr>
              <a:t>xlink:title</a:t>
            </a:r>
            <a:r>
              <a:rPr lang="en-GB" sz="1200" dirty="0">
                <a:solidFill>
                  <a:schemeClr val="accent4"/>
                </a:solidFill>
              </a:rPr>
              <a:t>="MTHD_SOC080077C_61300_CNDCPR01" </a:t>
            </a:r>
            <a:r>
              <a:rPr lang="en-GB" sz="1200" dirty="0" err="1">
                <a:solidFill>
                  <a:schemeClr val="accent4"/>
                </a:solidFill>
              </a:rPr>
              <a:t>xlink:href</a:t>
            </a:r>
            <a:r>
              <a:rPr lang="en-GB" sz="1200" dirty="0">
                <a:solidFill>
                  <a:schemeClr val="accent4"/>
                </a:solidFill>
              </a:rPr>
              <a:t>="http://linkedsystems.uk/</a:t>
            </a:r>
            <a:r>
              <a:rPr lang="en-GB" sz="1200" dirty="0" err="1">
                <a:solidFill>
                  <a:schemeClr val="accent4"/>
                </a:solidFill>
              </a:rPr>
              <a:t>procmodel</a:t>
            </a:r>
            <a:r>
              <a:rPr lang="en-GB" sz="1200" dirty="0">
                <a:solidFill>
                  <a:schemeClr val="accent4"/>
                </a:solidFill>
              </a:rPr>
              <a:t>/instance/MTHD_SOC080077C_61300_CNDCPR01/current/"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&lt;/</a:t>
            </a:r>
            <a:r>
              <a:rPr lang="en-GB" sz="1200" dirty="0" err="1">
                <a:solidFill>
                  <a:schemeClr val="accent4"/>
                </a:solidFill>
              </a:rPr>
              <a:t>sml:ComponentList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&lt;/</a:t>
            </a:r>
            <a:r>
              <a:rPr lang="en-GB" sz="1200" b="1" dirty="0" err="1">
                <a:solidFill>
                  <a:schemeClr val="accent4"/>
                </a:solidFill>
              </a:rPr>
              <a:t>sml:components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  <a:endParaRPr lang="en-GB" sz="12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57"/>
            <a:ext cx="9144000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https://dev.linkedsystems.uk/delmodesys/instance</a:t>
            </a:r>
            <a:r>
              <a:rPr lang="en-GB" sz="1200" b="1" dirty="0" smtClean="0">
                <a:solidFill>
                  <a:schemeClr val="accent1"/>
                </a:solidFill>
              </a:rPr>
              <a:t>/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chemeClr val="accent1"/>
                </a:solidFill>
              </a:rPr>
              <a:t>SLSYS_SOC080077C_61300 </a:t>
            </a:r>
            <a:r>
              <a:rPr lang="en-GB" sz="1200" b="1" dirty="0" smtClean="0">
                <a:solidFill>
                  <a:schemeClr val="accent1"/>
                </a:solidFill>
              </a:rPr>
              <a:t>/</a:t>
            </a:r>
            <a:r>
              <a:rPr lang="en-GB" sz="1200" b="1" dirty="0">
                <a:solidFill>
                  <a:schemeClr val="accent1"/>
                </a:solidFill>
              </a:rPr>
              <a:t>current/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411043"/>
            <a:ext cx="9180512" cy="63709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4"/>
                </a:solidFill>
              </a:rPr>
              <a:t> &lt;</a:t>
            </a:r>
            <a:r>
              <a:rPr lang="en-GB" sz="1200" b="1" dirty="0" err="1">
                <a:solidFill>
                  <a:schemeClr val="accent4"/>
                </a:solidFill>
              </a:rPr>
              <a:t>sml:connections</a:t>
            </a:r>
            <a:r>
              <a:rPr lang="en-GB" sz="1200" b="1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&lt;</a:t>
            </a:r>
            <a:r>
              <a:rPr lang="en-GB" sz="1200" dirty="0" err="1">
                <a:solidFill>
                  <a:schemeClr val="accent4"/>
                </a:solidFill>
              </a:rPr>
              <a:t>sml:ConnectionList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</a:t>
            </a:r>
            <a:r>
              <a:rPr lang="en-GB" sz="1200" dirty="0" err="1">
                <a:solidFill>
                  <a:schemeClr val="accent4"/>
                </a:solidFill>
              </a:rPr>
              <a:t>sml:connection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</a:t>
            </a:r>
            <a:r>
              <a:rPr lang="en-GB" sz="1200" dirty="0" err="1">
                <a:solidFill>
                  <a:schemeClr val="accent4"/>
                </a:solidFill>
              </a:rPr>
              <a:t>sml:Link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sml:source</a:t>
            </a:r>
            <a:r>
              <a:rPr lang="en-GB" sz="1200" dirty="0">
                <a:solidFill>
                  <a:schemeClr val="accent4"/>
                </a:solidFill>
              </a:rPr>
              <a:t> ref="components/MTHD_SOC080077C_61300_CNDCPR01/outputs/CNDCPR01"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sml:destination</a:t>
            </a:r>
            <a:r>
              <a:rPr lang="en-GB" sz="1200" dirty="0">
                <a:solidFill>
                  <a:schemeClr val="accent4"/>
                </a:solidFill>
              </a:rPr>
              <a:t> ref="outputs/SLSYS_SOC080077C_61300/CNDCPR01"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&lt;/</a:t>
            </a:r>
            <a:r>
              <a:rPr lang="en-GB" sz="1200" dirty="0" err="1">
                <a:solidFill>
                  <a:schemeClr val="accent4"/>
                </a:solidFill>
              </a:rPr>
              <a:t>sml:Link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&lt;/</a:t>
            </a:r>
            <a:r>
              <a:rPr lang="en-GB" sz="1200" dirty="0" err="1">
                <a:solidFill>
                  <a:schemeClr val="accent4"/>
                </a:solidFill>
              </a:rPr>
              <a:t>sml:connection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</a:t>
            </a:r>
            <a:r>
              <a:rPr lang="en-GB" sz="1200" dirty="0" err="1">
                <a:solidFill>
                  <a:schemeClr val="accent4"/>
                </a:solidFill>
              </a:rPr>
              <a:t>sml:connection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</a:t>
            </a:r>
            <a:r>
              <a:rPr lang="en-GB" sz="1200" dirty="0" err="1">
                <a:solidFill>
                  <a:schemeClr val="accent4"/>
                </a:solidFill>
              </a:rPr>
              <a:t>sml:Link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sml:source</a:t>
            </a:r>
            <a:r>
              <a:rPr lang="en-GB" sz="1200" dirty="0">
                <a:solidFill>
                  <a:schemeClr val="accent4"/>
                </a:solidFill>
              </a:rPr>
              <a:t> ref="components/TOOL0022_2933/outputs/CNDCPR01"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sml:destination</a:t>
            </a:r>
            <a:r>
              <a:rPr lang="en-GB" sz="1200" dirty="0">
                <a:solidFill>
                  <a:schemeClr val="accent4"/>
                </a:solidFill>
              </a:rPr>
              <a:t> ref="inputs/MTHD_SOC080077C_61300_CNDCPR01/CNDCPR01"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&lt;/</a:t>
            </a:r>
            <a:r>
              <a:rPr lang="en-GB" sz="1200" dirty="0" err="1">
                <a:solidFill>
                  <a:schemeClr val="accent4"/>
                </a:solidFill>
              </a:rPr>
              <a:t>sml:Link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&lt;/</a:t>
            </a:r>
            <a:r>
              <a:rPr lang="en-GB" sz="1200" dirty="0" err="1">
                <a:solidFill>
                  <a:schemeClr val="accent4"/>
                </a:solidFill>
              </a:rPr>
              <a:t>sml:connection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</a:t>
            </a:r>
            <a:r>
              <a:rPr lang="en-GB" sz="1200" dirty="0" err="1">
                <a:solidFill>
                  <a:schemeClr val="accent4"/>
                </a:solidFill>
              </a:rPr>
              <a:t>sml:connection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</a:t>
            </a:r>
            <a:r>
              <a:rPr lang="en-GB" sz="1200" dirty="0" err="1">
                <a:solidFill>
                  <a:schemeClr val="accent4"/>
                </a:solidFill>
              </a:rPr>
              <a:t>sml:Link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sml:source</a:t>
            </a:r>
            <a:r>
              <a:rPr lang="en-GB" sz="1200" dirty="0">
                <a:solidFill>
                  <a:schemeClr val="accent4"/>
                </a:solidFill>
              </a:rPr>
              <a:t> ref="components/TOOL0022_2933/outputs/PSALPR01"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sml:destination</a:t>
            </a:r>
            <a:r>
              <a:rPr lang="en-GB" sz="1200" dirty="0">
                <a:solidFill>
                  <a:schemeClr val="accent4"/>
                </a:solidFill>
              </a:rPr>
              <a:t> ref="outputs/SLSYS_SOC080077C_61300/PSALPR01"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&lt;/</a:t>
            </a:r>
            <a:r>
              <a:rPr lang="en-GB" sz="1200" dirty="0" err="1">
                <a:solidFill>
                  <a:schemeClr val="accent4"/>
                </a:solidFill>
              </a:rPr>
              <a:t>sml:Link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&lt;/</a:t>
            </a:r>
            <a:r>
              <a:rPr lang="en-GB" sz="1200" dirty="0" err="1">
                <a:solidFill>
                  <a:schemeClr val="accent4"/>
                </a:solidFill>
              </a:rPr>
              <a:t>sml:connection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</a:t>
            </a:r>
            <a:r>
              <a:rPr lang="en-GB" sz="1200" dirty="0" err="1">
                <a:solidFill>
                  <a:schemeClr val="accent4"/>
                </a:solidFill>
              </a:rPr>
              <a:t>sml:connection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</a:t>
            </a:r>
            <a:r>
              <a:rPr lang="en-GB" sz="1200" dirty="0" err="1">
                <a:solidFill>
                  <a:schemeClr val="accent4"/>
                </a:solidFill>
              </a:rPr>
              <a:t>sml:Link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sml:source</a:t>
            </a:r>
            <a:r>
              <a:rPr lang="en-GB" sz="1200" dirty="0">
                <a:solidFill>
                  <a:schemeClr val="accent4"/>
                </a:solidFill>
              </a:rPr>
              <a:t> ref="components/TOOL0022_2933/outputs/PREXSINT"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sml:destination</a:t>
            </a:r>
            <a:r>
              <a:rPr lang="en-GB" sz="1200" dirty="0">
                <a:solidFill>
                  <a:schemeClr val="accent4"/>
                </a:solidFill>
              </a:rPr>
              <a:t> ref="outputs/SLSYS_SOC080077C_61300/PREXSINT"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&lt;/</a:t>
            </a:r>
            <a:r>
              <a:rPr lang="en-GB" sz="1200" dirty="0" err="1">
                <a:solidFill>
                  <a:schemeClr val="accent4"/>
                </a:solidFill>
              </a:rPr>
              <a:t>sml:Link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&lt;/</a:t>
            </a:r>
            <a:r>
              <a:rPr lang="en-GB" sz="1200" dirty="0" err="1">
                <a:solidFill>
                  <a:schemeClr val="accent4"/>
                </a:solidFill>
              </a:rPr>
              <a:t>sml:connection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</a:t>
            </a:r>
            <a:r>
              <a:rPr lang="en-GB" sz="1200" dirty="0" err="1">
                <a:solidFill>
                  <a:schemeClr val="accent4"/>
                </a:solidFill>
              </a:rPr>
              <a:t>sml:connection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</a:t>
            </a:r>
            <a:r>
              <a:rPr lang="en-GB" sz="1200" dirty="0" err="1">
                <a:solidFill>
                  <a:schemeClr val="accent4"/>
                </a:solidFill>
              </a:rPr>
              <a:t>sml:Link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sml:source</a:t>
            </a:r>
            <a:r>
              <a:rPr lang="en-GB" sz="1200" dirty="0">
                <a:solidFill>
                  <a:schemeClr val="accent4"/>
                </a:solidFill>
              </a:rPr>
              <a:t> ref="components/TOOL0022_2933/outputs/TEMPPR01"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sml:destination</a:t>
            </a:r>
            <a:r>
              <a:rPr lang="en-GB" sz="1200" dirty="0">
                <a:solidFill>
                  <a:schemeClr val="accent4"/>
                </a:solidFill>
              </a:rPr>
              <a:t> ref="outputs/SLSYS_SOC080077C_61300/TEMPPR01"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&lt;/</a:t>
            </a:r>
            <a:r>
              <a:rPr lang="en-GB" sz="1200" dirty="0" err="1">
                <a:solidFill>
                  <a:schemeClr val="accent4"/>
                </a:solidFill>
              </a:rPr>
              <a:t>sml:Link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&lt;/</a:t>
            </a:r>
            <a:r>
              <a:rPr lang="en-GB" sz="1200" dirty="0" err="1">
                <a:solidFill>
                  <a:schemeClr val="accent4"/>
                </a:solidFill>
              </a:rPr>
              <a:t>sml:connection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&lt;/</a:t>
            </a:r>
            <a:r>
              <a:rPr lang="en-GB" sz="1200" dirty="0" err="1">
                <a:solidFill>
                  <a:schemeClr val="accent4"/>
                </a:solidFill>
              </a:rPr>
              <a:t>sml:ConnectionList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&lt;/</a:t>
            </a:r>
            <a:r>
              <a:rPr lang="en-GB" sz="1200" b="1" dirty="0" err="1">
                <a:solidFill>
                  <a:schemeClr val="accent4"/>
                </a:solidFill>
              </a:rPr>
              <a:t>sml:connections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  <a:endParaRPr lang="en-GB" sz="12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57"/>
            <a:ext cx="9144000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https://dev.linkedsystems.uk/delmodesys/instance</a:t>
            </a:r>
            <a:r>
              <a:rPr lang="en-GB" sz="1200" b="1" dirty="0" smtClean="0">
                <a:solidFill>
                  <a:schemeClr val="accent1"/>
                </a:solidFill>
              </a:rPr>
              <a:t>/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chemeClr val="accent1"/>
                </a:solidFill>
              </a:rPr>
              <a:t>SLSYS_SOC080077C_61300 </a:t>
            </a:r>
            <a:r>
              <a:rPr lang="en-GB" sz="1200" b="1" dirty="0" smtClean="0">
                <a:solidFill>
                  <a:schemeClr val="accent1"/>
                </a:solidFill>
              </a:rPr>
              <a:t>/</a:t>
            </a:r>
            <a:r>
              <a:rPr lang="en-GB" sz="1200" b="1" dirty="0">
                <a:solidFill>
                  <a:schemeClr val="accent1"/>
                </a:solidFill>
              </a:rPr>
              <a:t>current/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411043"/>
            <a:ext cx="9205725" cy="618630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4"/>
                </a:solidFill>
              </a:rPr>
              <a:t>&lt;</a:t>
            </a:r>
            <a:r>
              <a:rPr lang="en-GB" sz="1200" b="1" dirty="0" err="1">
                <a:solidFill>
                  <a:schemeClr val="accent4"/>
                </a:solidFill>
              </a:rPr>
              <a:t>sml:SimpleProcess</a:t>
            </a:r>
            <a:r>
              <a:rPr lang="en-GB" sz="1200" dirty="0">
                <a:solidFill>
                  <a:schemeClr val="accent4"/>
                </a:solidFill>
              </a:rPr>
              <a:t>  </a:t>
            </a:r>
            <a:r>
              <a:rPr lang="en-GB" sz="1200" dirty="0" err="1">
                <a:solidFill>
                  <a:schemeClr val="accent4"/>
                </a:solidFill>
              </a:rPr>
              <a:t>gml:id</a:t>
            </a:r>
            <a:r>
              <a:rPr lang="en-GB" sz="1200" dirty="0">
                <a:solidFill>
                  <a:schemeClr val="accent4"/>
                </a:solidFill>
              </a:rPr>
              <a:t>="</a:t>
            </a:r>
            <a:r>
              <a:rPr lang="en-GB" sz="1200" b="1" dirty="0">
                <a:solidFill>
                  <a:schemeClr val="accent4"/>
                </a:solidFill>
              </a:rPr>
              <a:t>MTHD_SOC080077B_98100_CNDCPR01</a:t>
            </a:r>
            <a:r>
              <a:rPr lang="en-GB" sz="1200" dirty="0">
                <a:solidFill>
                  <a:schemeClr val="accent4"/>
                </a:solidFill>
              </a:rPr>
              <a:t>"&gt;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&lt;</a:t>
            </a:r>
            <a:r>
              <a:rPr lang="en-GB" sz="1200" dirty="0" err="1">
                <a:solidFill>
                  <a:schemeClr val="accent4"/>
                </a:solidFill>
              </a:rPr>
              <a:t>gml:description</a:t>
            </a:r>
            <a:r>
              <a:rPr lang="en-GB" sz="1200" dirty="0">
                <a:solidFill>
                  <a:schemeClr val="accent4"/>
                </a:solidFill>
              </a:rPr>
              <a:t>&gt;Simple process for SOC080077B_98100_CNDCPR01&lt;/</a:t>
            </a:r>
            <a:r>
              <a:rPr lang="en-GB" sz="1200" dirty="0" err="1">
                <a:solidFill>
                  <a:schemeClr val="accent4"/>
                </a:solidFill>
              </a:rPr>
              <a:t>gml:description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&lt;</a:t>
            </a:r>
            <a:r>
              <a:rPr lang="en-GB" sz="1200" dirty="0" err="1">
                <a:solidFill>
                  <a:schemeClr val="accent4"/>
                </a:solidFill>
              </a:rPr>
              <a:t>gml:identifier</a:t>
            </a:r>
            <a:r>
              <a:rPr lang="en-GB" sz="1200" dirty="0">
                <a:solidFill>
                  <a:schemeClr val="accent4"/>
                </a:solidFill>
              </a:rPr>
              <a:t> </a:t>
            </a:r>
            <a:r>
              <a:rPr lang="en-GB" sz="1200" dirty="0" err="1">
                <a:solidFill>
                  <a:schemeClr val="accent4"/>
                </a:solidFill>
              </a:rPr>
              <a:t>codeSpace</a:t>
            </a:r>
            <a:r>
              <a:rPr lang="en-GB" sz="1200" dirty="0">
                <a:solidFill>
                  <a:schemeClr val="accent4"/>
                </a:solidFill>
              </a:rPr>
              <a:t>="</a:t>
            </a:r>
            <a:r>
              <a:rPr lang="en-GB" sz="1200" dirty="0" err="1">
                <a:solidFill>
                  <a:schemeClr val="accent4"/>
                </a:solidFill>
              </a:rPr>
              <a:t>uniqueID</a:t>
            </a:r>
            <a:r>
              <a:rPr lang="en-GB" sz="1200" dirty="0">
                <a:solidFill>
                  <a:schemeClr val="accent4"/>
                </a:solidFill>
              </a:rPr>
              <a:t>"&gt;MTHD_SOC080077B_98100_CNDCPR01&lt;/</a:t>
            </a:r>
            <a:r>
              <a:rPr lang="en-GB" sz="1200" dirty="0" err="1">
                <a:solidFill>
                  <a:schemeClr val="accent4"/>
                </a:solidFill>
              </a:rPr>
              <a:t>gml:identifier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&lt;</a:t>
            </a:r>
            <a:r>
              <a:rPr lang="en-GB" sz="1200" dirty="0" err="1">
                <a:solidFill>
                  <a:schemeClr val="accent4"/>
                </a:solidFill>
              </a:rPr>
              <a:t>sml:typeOf</a:t>
            </a:r>
            <a:r>
              <a:rPr lang="en-GB" sz="1200" dirty="0">
                <a:solidFill>
                  <a:schemeClr val="accent4"/>
                </a:solidFill>
              </a:rPr>
              <a:t> </a:t>
            </a:r>
            <a:r>
              <a:rPr lang="en-GB" sz="1200" dirty="0" err="1">
                <a:solidFill>
                  <a:schemeClr val="accent4"/>
                </a:solidFill>
              </a:rPr>
              <a:t>xlink:title</a:t>
            </a:r>
            <a:r>
              <a:rPr lang="en-GB" sz="1200" dirty="0">
                <a:solidFill>
                  <a:schemeClr val="accent4"/>
                </a:solidFill>
              </a:rPr>
              <a:t>="_</a:t>
            </a:r>
            <a:r>
              <a:rPr lang="en-GB" sz="1200" dirty="0" err="1">
                <a:solidFill>
                  <a:schemeClr val="accent4"/>
                </a:solidFill>
              </a:rPr>
              <a:t>A_Type_for_Process_Model</a:t>
            </a:r>
            <a:r>
              <a:rPr lang="en-GB" sz="1200" dirty="0">
                <a:solidFill>
                  <a:schemeClr val="accent4"/>
                </a:solidFill>
              </a:rPr>
              <a:t>" </a:t>
            </a:r>
            <a:r>
              <a:rPr lang="en-GB" sz="1200" dirty="0" err="1">
                <a:solidFill>
                  <a:schemeClr val="accent4"/>
                </a:solidFill>
              </a:rPr>
              <a:t>xlink:href</a:t>
            </a:r>
            <a:r>
              <a:rPr lang="en-GB" sz="1200" dirty="0">
                <a:solidFill>
                  <a:schemeClr val="accent4"/>
                </a:solidFill>
              </a:rPr>
              <a:t>="http</a:t>
            </a:r>
            <a:r>
              <a:rPr lang="en-GB" sz="1200" dirty="0" smtClean="0">
                <a:solidFill>
                  <a:schemeClr val="accent4"/>
                </a:solidFill>
              </a:rPr>
              <a:t>://dev.linkedsystems.uk/system/instance/prototype/MTHD</a:t>
            </a:r>
            <a:r>
              <a:rPr lang="en-GB" sz="1200" dirty="0">
                <a:solidFill>
                  <a:schemeClr val="accent4"/>
                </a:solidFill>
              </a:rPr>
              <a:t>/"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</a:t>
            </a:r>
            <a:r>
              <a:rPr lang="en-GB" sz="1200" b="1" dirty="0">
                <a:solidFill>
                  <a:schemeClr val="accent4"/>
                </a:solidFill>
              </a:rPr>
              <a:t>&lt;</a:t>
            </a:r>
            <a:r>
              <a:rPr lang="en-GB" sz="1200" b="1" dirty="0" err="1">
                <a:solidFill>
                  <a:schemeClr val="accent4"/>
                </a:solidFill>
              </a:rPr>
              <a:t>sml:inputs</a:t>
            </a:r>
            <a:r>
              <a:rPr lang="en-GB" sz="1200" b="1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&lt;</a:t>
            </a:r>
            <a:r>
              <a:rPr lang="en-GB" sz="1200" dirty="0" err="1">
                <a:solidFill>
                  <a:schemeClr val="accent4"/>
                </a:solidFill>
              </a:rPr>
              <a:t>sml:InputList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</a:t>
            </a:r>
            <a:r>
              <a:rPr lang="en-GB" sz="1200" dirty="0" err="1">
                <a:solidFill>
                  <a:schemeClr val="accent4"/>
                </a:solidFill>
              </a:rPr>
              <a:t>sml:input</a:t>
            </a:r>
            <a:r>
              <a:rPr lang="en-GB" sz="1200" dirty="0">
                <a:solidFill>
                  <a:schemeClr val="accent4"/>
                </a:solidFill>
              </a:rPr>
              <a:t> name="MTHD_SOC080077B_98100_CNDCPR01"&gt;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</a:t>
            </a:r>
            <a:r>
              <a:rPr lang="en-GB" sz="1200" dirty="0" err="1">
                <a:solidFill>
                  <a:schemeClr val="accent4"/>
                </a:solidFill>
              </a:rPr>
              <a:t>swe:DataRecord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swe:field</a:t>
            </a:r>
            <a:r>
              <a:rPr lang="en-GB" sz="1200" dirty="0">
                <a:solidFill>
                  <a:schemeClr val="accent4"/>
                </a:solidFill>
              </a:rPr>
              <a:t> name="</a:t>
            </a:r>
            <a:r>
              <a:rPr lang="en-GB" sz="1200" dirty="0" err="1">
                <a:solidFill>
                  <a:schemeClr val="accent4"/>
                </a:solidFill>
              </a:rPr>
              <a:t>InSituCond</a:t>
            </a:r>
            <a:r>
              <a:rPr lang="en-GB" sz="1200" dirty="0">
                <a:solidFill>
                  <a:schemeClr val="accent4"/>
                </a:solidFill>
              </a:rPr>
              <a:t>"&gt;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   &lt;</a:t>
            </a:r>
            <a:r>
              <a:rPr lang="en-GB" sz="1200" dirty="0" err="1">
                <a:solidFill>
                  <a:schemeClr val="accent4"/>
                </a:solidFill>
              </a:rPr>
              <a:t>swe:Quantity</a:t>
            </a:r>
            <a:r>
              <a:rPr lang="en-GB" sz="1200" dirty="0">
                <a:solidFill>
                  <a:schemeClr val="accent4"/>
                </a:solidFill>
              </a:rPr>
              <a:t> definition="</a:t>
            </a:r>
            <a:r>
              <a:rPr lang="en-GB" sz="1200" b="1" dirty="0">
                <a:solidFill>
                  <a:schemeClr val="accent4"/>
                </a:solidFill>
              </a:rPr>
              <a:t>http://vocab.nerc.ac.uk/collection/P01/current/CNDCPR01/"&gt;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      &lt;</a:t>
            </a:r>
            <a:r>
              <a:rPr lang="en-GB" sz="1200" dirty="0" err="1">
                <a:solidFill>
                  <a:schemeClr val="accent4"/>
                </a:solidFill>
              </a:rPr>
              <a:t>swe:uom</a:t>
            </a:r>
            <a:r>
              <a:rPr lang="en-GB" sz="1200" dirty="0">
                <a:solidFill>
                  <a:schemeClr val="accent4"/>
                </a:solidFill>
              </a:rPr>
              <a:t> </a:t>
            </a:r>
            <a:r>
              <a:rPr lang="en-GB" sz="1200" dirty="0" smtClean="0">
                <a:solidFill>
                  <a:schemeClr val="accent4"/>
                </a:solidFill>
              </a:rPr>
              <a:t> </a:t>
            </a:r>
            <a:r>
              <a:rPr lang="en-GB" sz="1200" dirty="0" err="1">
                <a:solidFill>
                  <a:schemeClr val="accent4"/>
                </a:solidFill>
              </a:rPr>
              <a:t>xlink:href</a:t>
            </a:r>
            <a:r>
              <a:rPr lang="en-GB" sz="1200" dirty="0">
                <a:solidFill>
                  <a:schemeClr val="accent4"/>
                </a:solidFill>
              </a:rPr>
              <a:t>="</a:t>
            </a:r>
            <a:r>
              <a:rPr lang="en-GB" sz="1200" b="1" dirty="0">
                <a:solidFill>
                  <a:schemeClr val="accent4"/>
                </a:solidFill>
              </a:rPr>
              <a:t>http://vocab.nerc.ac.uk/collection/P06/current/MSCM"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   &lt;/</a:t>
            </a:r>
            <a:r>
              <a:rPr lang="en-GB" sz="1200" dirty="0" err="1">
                <a:solidFill>
                  <a:schemeClr val="accent4"/>
                </a:solidFill>
              </a:rPr>
              <a:t>swe:Quantity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&lt;/</a:t>
            </a:r>
            <a:r>
              <a:rPr lang="en-GB" sz="1200" dirty="0" err="1">
                <a:solidFill>
                  <a:schemeClr val="accent4"/>
                </a:solidFill>
              </a:rPr>
              <a:t>swe:field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&lt;/</a:t>
            </a:r>
            <a:r>
              <a:rPr lang="en-GB" sz="1200" dirty="0" err="1">
                <a:solidFill>
                  <a:schemeClr val="accent4"/>
                </a:solidFill>
              </a:rPr>
              <a:t>swe:DataRecord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&lt;/</a:t>
            </a:r>
            <a:r>
              <a:rPr lang="en-GB" sz="1200" dirty="0" err="1">
                <a:solidFill>
                  <a:schemeClr val="accent4"/>
                </a:solidFill>
              </a:rPr>
              <a:t>sml:input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&lt;/</a:t>
            </a:r>
            <a:r>
              <a:rPr lang="en-GB" sz="1200" dirty="0" err="1">
                <a:solidFill>
                  <a:schemeClr val="accent4"/>
                </a:solidFill>
              </a:rPr>
              <a:t>sml:InputList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&lt;/</a:t>
            </a:r>
            <a:r>
              <a:rPr lang="en-GB" sz="1200" dirty="0" err="1">
                <a:solidFill>
                  <a:schemeClr val="accent4"/>
                </a:solidFill>
              </a:rPr>
              <a:t>sml:inputs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</a:t>
            </a:r>
            <a:r>
              <a:rPr lang="en-GB" sz="1200" b="1" dirty="0">
                <a:solidFill>
                  <a:schemeClr val="accent4"/>
                </a:solidFill>
              </a:rPr>
              <a:t>&lt;</a:t>
            </a:r>
            <a:r>
              <a:rPr lang="en-GB" sz="1200" b="1" dirty="0" err="1">
                <a:solidFill>
                  <a:schemeClr val="accent4"/>
                </a:solidFill>
              </a:rPr>
              <a:t>sml:outputs</a:t>
            </a:r>
            <a:r>
              <a:rPr lang="en-GB" sz="1200" b="1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&lt;</a:t>
            </a:r>
            <a:r>
              <a:rPr lang="en-GB" sz="1200" dirty="0" err="1">
                <a:solidFill>
                  <a:schemeClr val="accent4"/>
                </a:solidFill>
              </a:rPr>
              <a:t>sml:OutputList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</a:t>
            </a:r>
            <a:r>
              <a:rPr lang="en-GB" sz="1200" dirty="0" err="1">
                <a:solidFill>
                  <a:schemeClr val="accent4"/>
                </a:solidFill>
              </a:rPr>
              <a:t>sml:output</a:t>
            </a:r>
            <a:r>
              <a:rPr lang="en-GB" sz="1200" dirty="0">
                <a:solidFill>
                  <a:schemeClr val="accent4"/>
                </a:solidFill>
              </a:rPr>
              <a:t> name="SLSYS_SOC080077B_98100"&gt;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</a:t>
            </a:r>
            <a:r>
              <a:rPr lang="en-GB" sz="1200" dirty="0" err="1">
                <a:solidFill>
                  <a:schemeClr val="accent4"/>
                </a:solidFill>
              </a:rPr>
              <a:t>swe:DataRecord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</a:t>
            </a:r>
            <a:r>
              <a:rPr lang="en-GB" sz="1200" dirty="0" err="1">
                <a:solidFill>
                  <a:schemeClr val="accent4"/>
                </a:solidFill>
              </a:rPr>
              <a:t>swe:field</a:t>
            </a:r>
            <a:r>
              <a:rPr lang="en-GB" sz="1200" dirty="0">
                <a:solidFill>
                  <a:schemeClr val="accent4"/>
                </a:solidFill>
              </a:rPr>
              <a:t> name="</a:t>
            </a:r>
            <a:r>
              <a:rPr lang="en-GB" sz="1200" dirty="0" err="1">
                <a:solidFill>
                  <a:schemeClr val="accent4"/>
                </a:solidFill>
              </a:rPr>
              <a:t>InSituCond</a:t>
            </a:r>
            <a:r>
              <a:rPr lang="en-GB" sz="1200" dirty="0">
                <a:solidFill>
                  <a:schemeClr val="accent4"/>
                </a:solidFill>
              </a:rPr>
              <a:t>"&gt;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   &lt;</a:t>
            </a:r>
            <a:r>
              <a:rPr lang="en-GB" sz="1200" dirty="0" err="1">
                <a:solidFill>
                  <a:schemeClr val="accent4"/>
                </a:solidFill>
              </a:rPr>
              <a:t>swe:Quantity</a:t>
            </a:r>
            <a:r>
              <a:rPr lang="en-GB" sz="1200" dirty="0">
                <a:solidFill>
                  <a:schemeClr val="accent4"/>
                </a:solidFill>
              </a:rPr>
              <a:t> definition="</a:t>
            </a:r>
            <a:r>
              <a:rPr lang="en-GB" sz="1200" b="1" dirty="0">
                <a:solidFill>
                  <a:schemeClr val="accent4"/>
                </a:solidFill>
              </a:rPr>
              <a:t>http://vocab.nerc.ac.uk/collection/P01/current/CNDCPR01/"&gt;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      &lt;</a:t>
            </a:r>
            <a:r>
              <a:rPr lang="en-GB" sz="1200" dirty="0" err="1">
                <a:solidFill>
                  <a:schemeClr val="accent4"/>
                </a:solidFill>
              </a:rPr>
              <a:t>swe:uom</a:t>
            </a:r>
            <a:r>
              <a:rPr lang="en-GB" sz="1200" dirty="0">
                <a:solidFill>
                  <a:schemeClr val="accent4"/>
                </a:solidFill>
              </a:rPr>
              <a:t> </a:t>
            </a:r>
            <a:r>
              <a:rPr lang="en-GB" sz="1200" dirty="0" smtClean="0">
                <a:solidFill>
                  <a:schemeClr val="accent4"/>
                </a:solidFill>
              </a:rPr>
              <a:t> </a:t>
            </a:r>
            <a:r>
              <a:rPr lang="en-GB" sz="1200" dirty="0" err="1">
                <a:solidFill>
                  <a:schemeClr val="accent4"/>
                </a:solidFill>
              </a:rPr>
              <a:t>xlink:href</a:t>
            </a:r>
            <a:r>
              <a:rPr lang="en-GB" sz="1200" dirty="0">
                <a:solidFill>
                  <a:schemeClr val="accent4"/>
                </a:solidFill>
              </a:rPr>
              <a:t>="</a:t>
            </a:r>
            <a:r>
              <a:rPr lang="en-GB" sz="1200" b="1" dirty="0">
                <a:solidFill>
                  <a:schemeClr val="accent4"/>
                </a:solidFill>
              </a:rPr>
              <a:t>http://vocab.nerc.ac.uk/collection/P06/current/UECA" /&gt;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   &lt;/</a:t>
            </a:r>
            <a:r>
              <a:rPr lang="en-GB" sz="1200" dirty="0" err="1">
                <a:solidFill>
                  <a:schemeClr val="accent4"/>
                </a:solidFill>
              </a:rPr>
              <a:t>swe:Quantity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   &lt;/</a:t>
            </a:r>
            <a:r>
              <a:rPr lang="en-GB" sz="1200" dirty="0" err="1">
                <a:solidFill>
                  <a:schemeClr val="accent4"/>
                </a:solidFill>
              </a:rPr>
              <a:t>swe:field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   &lt;/</a:t>
            </a:r>
            <a:r>
              <a:rPr lang="en-GB" sz="1200" dirty="0" err="1">
                <a:solidFill>
                  <a:schemeClr val="accent4"/>
                </a:solidFill>
              </a:rPr>
              <a:t>swe:DataRecord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   &lt;/</a:t>
            </a:r>
            <a:r>
              <a:rPr lang="en-GB" sz="1200" dirty="0" err="1">
                <a:solidFill>
                  <a:schemeClr val="accent4"/>
                </a:solidFill>
              </a:rPr>
              <a:t>sml:output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&lt;/</a:t>
            </a:r>
            <a:r>
              <a:rPr lang="en-GB" sz="1200" dirty="0" err="1">
                <a:solidFill>
                  <a:schemeClr val="accent4"/>
                </a:solidFill>
              </a:rPr>
              <a:t>sml:OutputList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&lt;/</a:t>
            </a:r>
            <a:r>
              <a:rPr lang="en-GB" sz="1200" dirty="0" err="1">
                <a:solidFill>
                  <a:schemeClr val="accent4"/>
                </a:solidFill>
              </a:rPr>
              <a:t>sml:outputs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&lt;/</a:t>
            </a:r>
            <a:r>
              <a:rPr lang="en-GB" sz="1200" dirty="0" err="1">
                <a:solidFill>
                  <a:schemeClr val="accent4"/>
                </a:solidFill>
              </a:rPr>
              <a:t>sml:SimpleProcess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 </a:t>
            </a:r>
          </a:p>
          <a:p>
            <a:endParaRPr lang="en-GB" sz="12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57"/>
            <a:ext cx="9144000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 https://dev.linkedsystems.uk/procmodel/instance/MTHD_SOC080077C_61300_CNDCPR01/current/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1398" y="1"/>
            <a:ext cx="5652120" cy="4046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err="1"/>
              <a:t>GetObservation</a:t>
            </a:r>
            <a:r>
              <a:rPr lang="en-GB" b="1" dirty="0"/>
              <a:t> request for a delayed mode process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5210" y="3356992"/>
            <a:ext cx="8527230" cy="1600438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/>
              <a:t>"</a:t>
            </a:r>
            <a:r>
              <a:rPr lang="en-GB" sz="1400" dirty="0" err="1"/>
              <a:t>resultTime</a:t>
            </a:r>
            <a:r>
              <a:rPr lang="en-GB" sz="1400" dirty="0"/>
              <a:t>" : "0004-06-16T00:00:00.000Z",</a:t>
            </a:r>
          </a:p>
          <a:p>
            <a:r>
              <a:rPr lang="en-GB" sz="1400" dirty="0"/>
              <a:t>"result" : {</a:t>
            </a:r>
          </a:p>
          <a:p>
            <a:r>
              <a:rPr lang="en-GB" sz="1400" dirty="0"/>
              <a:t>"</a:t>
            </a:r>
            <a:r>
              <a:rPr lang="en-GB" sz="1400" dirty="0" err="1"/>
              <a:t>href</a:t>
            </a:r>
            <a:r>
              <a:rPr lang="en-GB" sz="1400" dirty="0"/>
              <a:t>" : "https://linkedsystems.uk/</a:t>
            </a:r>
            <a:r>
              <a:rPr lang="en-GB" sz="1400" dirty="0" err="1"/>
              <a:t>erddap</a:t>
            </a:r>
            <a:r>
              <a:rPr lang="en-GB" sz="1400" dirty="0"/>
              <a:t>/</a:t>
            </a:r>
            <a:r>
              <a:rPr lang="en-GB" sz="1400" dirty="0" err="1"/>
              <a:t>tabledap</a:t>
            </a:r>
            <a:r>
              <a:rPr lang="en-GB" sz="1400" dirty="0"/>
              <a:t>/ENVRIplus_b122nnnn.json?depth%2Clongitude%2Clatitude%2CPOSITION_SEADATANET_QC%2Ctime%2CTIME_SEADATANET_QC%2CPREXMCAT%2CPREXMCAT_SEADATANET_QC&amp;time%3E=2003-11-17&amp;time%3C=2004-06-18"</a:t>
            </a:r>
          </a:p>
          <a:p>
            <a:r>
              <a:rPr lang="en-GB" sz="1400" dirty="0"/>
              <a:t>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15303" b="40342"/>
          <a:stretch/>
        </p:blipFill>
        <p:spPr bwMode="auto">
          <a:xfrm>
            <a:off x="-36512" y="404664"/>
            <a:ext cx="648715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"/>
          <p:cNvSpPr txBox="1">
            <a:spLocks/>
          </p:cNvSpPr>
          <p:nvPr/>
        </p:nvSpPr>
        <p:spPr>
          <a:xfrm>
            <a:off x="-36512" y="2911252"/>
            <a:ext cx="2826060" cy="404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/>
              <a:t>GetObservation</a:t>
            </a:r>
            <a:r>
              <a:rPr lang="en-GB" b="1" dirty="0"/>
              <a:t> response</a:t>
            </a:r>
            <a:endParaRPr lang="en-GB" b="1" dirty="0"/>
          </a:p>
        </p:txBody>
      </p:sp>
      <p:sp>
        <p:nvSpPr>
          <p:cNvPr id="12" name="Line Callout 3 (Border and Accent Bar) 11"/>
          <p:cNvSpPr/>
          <p:nvPr/>
        </p:nvSpPr>
        <p:spPr>
          <a:xfrm>
            <a:off x="760396" y="6051459"/>
            <a:ext cx="2445862" cy="79208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34371"/>
              <a:gd name="adj6" fmla="val -3986"/>
              <a:gd name="adj7" fmla="val -84960"/>
              <a:gd name="adj8" fmla="val -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Observation result: </a:t>
            </a:r>
          </a:p>
          <a:p>
            <a:r>
              <a:rPr lang="en-GB" b="1" dirty="0"/>
              <a:t>O&amp;M: out of band </a:t>
            </a:r>
          </a:p>
          <a:p>
            <a:pPr algn="ctr"/>
            <a:endParaRPr lang="en-GB" dirty="0"/>
          </a:p>
        </p:txBody>
      </p:sp>
      <p:sp>
        <p:nvSpPr>
          <p:cNvPr id="16" name="Line Callout 3 (Border and Accent Bar) 15"/>
          <p:cNvSpPr/>
          <p:nvPr/>
        </p:nvSpPr>
        <p:spPr>
          <a:xfrm>
            <a:off x="3929646" y="6051459"/>
            <a:ext cx="2445862" cy="79208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34371"/>
              <a:gd name="adj6" fmla="val -3986"/>
              <a:gd name="adj7" fmla="val -84960"/>
              <a:gd name="adj8" fmla="val -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Link to ERDDAP</a:t>
            </a:r>
            <a:endParaRPr lang="en-GB" b="1" dirty="0"/>
          </a:p>
          <a:p>
            <a:pPr algn="ctr"/>
            <a:endParaRPr lang="en-GB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295"/>
            <a:ext cx="2411760" cy="8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948264" y="2393504"/>
            <a:ext cx="1806630" cy="720080"/>
          </a:xfrm>
          <a:prstGeom prst="wedgeRectCallout">
            <a:avLst>
              <a:gd name="adj1" fmla="val -38581"/>
              <a:gd name="adj2" fmla="val 85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4"/>
                </a:solidFill>
              </a:rPr>
              <a:t>Out of band observation</a:t>
            </a:r>
            <a:endParaRPr lang="en-GB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"/>
          <a:stretch/>
        </p:blipFill>
        <p:spPr bwMode="auto">
          <a:xfrm>
            <a:off x="539552" y="548680"/>
            <a:ext cx="6788042" cy="50585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80548" y="260648"/>
            <a:ext cx="7982904" cy="171270"/>
          </a:xfrm>
        </p:spPr>
        <p:txBody>
          <a:bodyPr/>
          <a:lstStyle/>
          <a:p>
            <a:r>
              <a:rPr lang="en-GB" dirty="0" smtClean="0"/>
              <a:t>ERDDAP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2249743" y="5247204"/>
            <a:ext cx="298178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491306" y="132543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linkedsystems.uk/erddap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49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ANK YOU for listening - ANY QUESTIONS? | Thank you for listen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71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As part of the EU </a:t>
            </a:r>
            <a:r>
              <a:rPr lang="en-GB" sz="2000" dirty="0" err="1"/>
              <a:t>ENVRIplus</a:t>
            </a:r>
            <a:r>
              <a:rPr lang="en-GB" sz="2000" dirty="0"/>
              <a:t> project, our work </a:t>
            </a:r>
            <a:r>
              <a:rPr lang="en-GB" sz="2000" dirty="0" smtClean="0"/>
              <a:t>aims </a:t>
            </a:r>
            <a:r>
              <a:rPr lang="en-GB" sz="2000" dirty="0"/>
              <a:t>at capturing the </a:t>
            </a:r>
            <a:r>
              <a:rPr lang="en-GB" sz="2000" b="1" dirty="0"/>
              <a:t>delayed mode</a:t>
            </a:r>
            <a:r>
              <a:rPr lang="en-GB" sz="2000" dirty="0"/>
              <a:t>, data curation </a:t>
            </a:r>
            <a:r>
              <a:rPr lang="en-GB" sz="2000" b="1" dirty="0"/>
              <a:t>process</a:t>
            </a:r>
            <a:r>
              <a:rPr lang="en-GB" sz="2000" dirty="0"/>
              <a:t> taking place at the </a:t>
            </a:r>
            <a:r>
              <a:rPr lang="en-GB" sz="2000" b="1" dirty="0"/>
              <a:t>National Oceanography Centre’s British Oceanography Data Centre (BODC). </a:t>
            </a:r>
            <a:endParaRPr lang="en-GB" sz="2000" b="1" dirty="0" smtClean="0"/>
          </a:p>
          <a:p>
            <a:pPr marL="342900" indent="-342900"/>
            <a:r>
              <a:rPr lang="en-GB" sz="2000" b="1" dirty="0" smtClean="0"/>
              <a:t>FAIR: Unique </a:t>
            </a:r>
            <a:r>
              <a:rPr lang="en-GB" sz="2000" b="1" dirty="0"/>
              <a:t>URIs</a:t>
            </a:r>
            <a:r>
              <a:rPr lang="en-GB" sz="2000" dirty="0"/>
              <a:t>, </a:t>
            </a:r>
            <a:r>
              <a:rPr lang="en-GB" sz="2000" b="1" dirty="0" smtClean="0"/>
              <a:t>standards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b="1" dirty="0"/>
              <a:t>controlled vocabularies</a:t>
            </a:r>
            <a:r>
              <a:rPr lang="en-GB" sz="2000" dirty="0"/>
              <a:t>, </a:t>
            </a:r>
            <a:r>
              <a:rPr lang="en-GB" sz="2000" dirty="0" smtClean="0"/>
              <a:t>Model: The delayed mode process commencing </a:t>
            </a:r>
            <a:r>
              <a:rPr lang="en-GB" sz="2000" dirty="0"/>
              <a:t>from the submitted originators input and ending by the archived and </a:t>
            </a:r>
            <a:r>
              <a:rPr lang="en-GB" sz="2000" b="1" dirty="0"/>
              <a:t>published dataset</a:t>
            </a:r>
            <a:r>
              <a:rPr lang="en-GB" sz="2000" dirty="0"/>
              <a:t>. 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306" y="100665"/>
            <a:ext cx="1440847" cy="952071"/>
          </a:xfrm>
          <a:prstGeom prst="rect">
            <a:avLst/>
          </a:prstGeom>
        </p:spPr>
      </p:pic>
      <p:pic>
        <p:nvPicPr>
          <p:cNvPr id="7" name="Content Placeholder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95" y="2540118"/>
            <a:ext cx="469919" cy="13908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97493"/>
              </p:ext>
            </p:extLst>
          </p:nvPr>
        </p:nvGraphicFramePr>
        <p:xfrm>
          <a:off x="7894408" y="1462070"/>
          <a:ext cx="570587" cy="31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Bitmap Image" r:id="rId5" imgW="5448240" imgH="2228760" progId="Paint.Picture">
                  <p:embed/>
                </p:oleObj>
              </mc:Choice>
              <mc:Fallback>
                <p:oleObj name="Bitmap Image" r:id="rId5" imgW="5448240" imgH="2228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4408" y="1462070"/>
                        <a:ext cx="570587" cy="311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7708" y="2086227"/>
            <a:ext cx="363984" cy="363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5259" y="1870309"/>
            <a:ext cx="428882" cy="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BODC </a:t>
            </a:r>
            <a:r>
              <a:rPr lang="en-GB" dirty="0" smtClean="0"/>
              <a:t>ingestion process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54" y="1268759"/>
            <a:ext cx="6543013" cy="38223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63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Delayed Mode Process in BODC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4728678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3347864" y="3068960"/>
            <a:ext cx="15841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Delayed Mode Process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33595" y="1124744"/>
            <a:ext cx="12961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Search for a link with </a:t>
            </a:r>
            <a:r>
              <a:rPr lang="en-GB" sz="14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this</a:t>
            </a:r>
            <a:r>
              <a:rPr lang="en-GB" sz="1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 colour</a:t>
            </a:r>
            <a:endParaRPr lang="en-GB" sz="14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6729739" y="1484784"/>
            <a:ext cx="4487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hlinkClick r:id="rId7"/>
          </p:cNvPr>
          <p:cNvSpPr/>
          <p:nvPr/>
        </p:nvSpPr>
        <p:spPr>
          <a:xfrm>
            <a:off x="3419872" y="1520788"/>
            <a:ext cx="1368152" cy="97210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ounded Rectangle 13">
            <a:hlinkClick r:id="rId8"/>
          </p:cNvPr>
          <p:cNvSpPr/>
          <p:nvPr/>
        </p:nvSpPr>
        <p:spPr>
          <a:xfrm>
            <a:off x="1835696" y="2456892"/>
            <a:ext cx="1368152" cy="97210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ounded Rectangle 14">
            <a:hlinkClick r:id="rId9"/>
          </p:cNvPr>
          <p:cNvSpPr/>
          <p:nvPr/>
        </p:nvSpPr>
        <p:spPr>
          <a:xfrm>
            <a:off x="5076056" y="2471125"/>
            <a:ext cx="1368152" cy="97210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ounded Rectangle 15">
            <a:hlinkClick r:id="rId10"/>
          </p:cNvPr>
          <p:cNvSpPr/>
          <p:nvPr/>
        </p:nvSpPr>
        <p:spPr>
          <a:xfrm>
            <a:off x="1840868" y="4293096"/>
            <a:ext cx="1368152" cy="97210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ounded Rectangle 16">
            <a:hlinkClick r:id="rId11"/>
          </p:cNvPr>
          <p:cNvSpPr/>
          <p:nvPr/>
        </p:nvSpPr>
        <p:spPr>
          <a:xfrm>
            <a:off x="3455876" y="5261722"/>
            <a:ext cx="1368152" cy="97210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03792" y="1268760"/>
            <a:ext cx="42096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OGC SWE – SWE Marine profiles</a:t>
            </a:r>
            <a:endParaRPr lang="en-GB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730343" y="874171"/>
            <a:ext cx="3972627" cy="1546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GB" dirty="0" smtClean="0"/>
              <a:t>Enhance semantic interoperability</a:t>
            </a:r>
          </a:p>
          <a:p>
            <a:pPr marL="457200" indent="-457200">
              <a:lnSpc>
                <a:spcPct val="100000"/>
              </a:lnSpc>
            </a:pPr>
            <a:r>
              <a:rPr lang="en-GB" dirty="0" smtClean="0"/>
              <a:t>Communicate and understand</a:t>
            </a:r>
          </a:p>
          <a:p>
            <a:pPr marL="457200" indent="-457200">
              <a:lnSpc>
                <a:spcPct val="100000"/>
              </a:lnSpc>
            </a:pPr>
            <a:r>
              <a:rPr lang="en-GB" dirty="0" smtClean="0"/>
              <a:t>SWE Marine Profiles </a:t>
            </a:r>
          </a:p>
          <a:p>
            <a:pPr marL="457200" indent="-457200">
              <a:lnSpc>
                <a:spcPct val="100000"/>
              </a:lnSpc>
            </a:pPr>
            <a:r>
              <a:rPr lang="en-GB" dirty="0" smtClean="0"/>
              <a:t>NERC Vocabulary Server (</a:t>
            </a:r>
            <a:r>
              <a:rPr lang="en-GB" dirty="0" smtClean="0"/>
              <a:t>NVS)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64574" y="2952600"/>
            <a:ext cx="3568863" cy="2433789"/>
            <a:chOff x="177623" y="3279972"/>
            <a:chExt cx="4527644" cy="2649813"/>
          </a:xfrm>
        </p:grpSpPr>
        <p:sp>
          <p:nvSpPr>
            <p:cNvPr id="25" name="Rectangle 24"/>
            <p:cNvSpPr/>
            <p:nvPr/>
          </p:nvSpPr>
          <p:spPr>
            <a:xfrm>
              <a:off x="177623" y="3681699"/>
              <a:ext cx="3981533" cy="22480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9404" y="3616908"/>
              <a:ext cx="4495863" cy="2211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Observable </a:t>
              </a:r>
              <a:r>
                <a:rPr lang="en-GB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property: </a:t>
              </a: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Collections </a:t>
              </a:r>
              <a:r>
                <a:rPr lang="en-GB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P01, P07 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Instrument </a:t>
              </a:r>
              <a:r>
                <a:rPr lang="fr-FR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Type: </a:t>
              </a:r>
              <a:r>
                <a:rPr lang="fr-FR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Collection </a:t>
              </a:r>
              <a:r>
                <a:rPr lang="fr-FR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L05 </a:t>
              </a:r>
            </a:p>
            <a:p>
              <a:pPr>
                <a:lnSpc>
                  <a:spcPct val="150000"/>
                </a:lnSpc>
              </a:pP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Platform </a:t>
              </a:r>
              <a:r>
                <a:rPr lang="en-GB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Type: </a:t>
              </a: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Collection </a:t>
              </a:r>
              <a:r>
                <a:rPr lang="en-GB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L06 </a:t>
              </a:r>
              <a:endParaRPr lang="en-GB" sz="120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Platform/device models: Collections L22, B76</a:t>
              </a:r>
              <a:endParaRPr lang="en-GB" sz="12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fr-FR" sz="1200" dirty="0" err="1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Roles</a:t>
              </a:r>
              <a:r>
                <a:rPr lang="fr-FR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: </a:t>
              </a:r>
              <a:r>
                <a:rPr lang="fr-FR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Collections </a:t>
              </a:r>
              <a:r>
                <a:rPr lang="fr-FR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G04, C86 </a:t>
              </a:r>
            </a:p>
            <a:p>
              <a:pPr>
                <a:lnSpc>
                  <a:spcPct val="150000"/>
                </a:lnSpc>
              </a:pP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Feature </a:t>
              </a:r>
              <a:r>
                <a:rPr lang="en-GB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of Interest: </a:t>
              </a: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Collection </a:t>
              </a:r>
              <a:r>
                <a:rPr lang="en-GB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C19 </a:t>
              </a:r>
            </a:p>
            <a:p>
              <a:pPr>
                <a:lnSpc>
                  <a:spcPct val="150000"/>
                </a:lnSpc>
              </a:pP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Manufacturer</a:t>
              </a:r>
              <a:r>
                <a:rPr lang="en-GB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: </a:t>
              </a: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Collections </a:t>
              </a:r>
              <a:r>
                <a:rPr lang="en-GB" sz="1200" dirty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L35, C75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5032" y="3279972"/>
              <a:ext cx="2042194" cy="368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Property values</a:t>
              </a:r>
              <a:endParaRPr lang="en-GB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46966" y="1052736"/>
            <a:ext cx="3383102" cy="2811521"/>
            <a:chOff x="4705267" y="3287588"/>
            <a:chExt cx="4291977" cy="3061073"/>
          </a:xfrm>
        </p:grpSpPr>
        <p:sp>
          <p:nvSpPr>
            <p:cNvPr id="29" name="Rectangle 28"/>
            <p:cNvSpPr/>
            <p:nvPr/>
          </p:nvSpPr>
          <p:spPr>
            <a:xfrm>
              <a:off x="4705267" y="3681698"/>
              <a:ext cx="3981533" cy="26669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05267" y="3632142"/>
              <a:ext cx="4291977" cy="2513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200" dirty="0" err="1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SensorML</a:t>
              </a: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Events: Collection W03 </a:t>
              </a:r>
              <a:endParaRPr lang="en-GB" sz="12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fr-FR" sz="1200" dirty="0" err="1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SensorML</a:t>
              </a:r>
              <a:r>
                <a:rPr lang="fr-FR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fr-FR" sz="1200" dirty="0" err="1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Capabilities</a:t>
              </a:r>
              <a:r>
                <a:rPr lang="fr-FR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: Collection W04 </a:t>
              </a:r>
              <a:endParaRPr lang="fr-FR" sz="12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en-GB" sz="1200" dirty="0" err="1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SensorML</a:t>
              </a: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Characteristics: Collection W05 </a:t>
              </a:r>
            </a:p>
            <a:p>
              <a:pPr>
                <a:lnSpc>
                  <a:spcPct val="150000"/>
                </a:lnSpc>
              </a:pPr>
              <a:r>
                <a:rPr lang="en-GB" sz="1200" dirty="0" err="1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SensorML</a:t>
              </a: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Classifications: Collection W06</a:t>
              </a:r>
              <a:endParaRPr lang="en-GB" sz="12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fr-FR" sz="1200" dirty="0" err="1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SensorML</a:t>
              </a:r>
              <a:r>
                <a:rPr lang="fr-FR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Identifications: Collection W07 </a:t>
              </a:r>
              <a:endParaRPr lang="fr-FR" sz="12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en-GB" sz="1200" dirty="0" err="1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SensorML</a:t>
              </a: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Contacts: Collection W09 </a:t>
              </a:r>
              <a:endParaRPr lang="en-GB" sz="12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SWE O&amp;M: Collection W09</a:t>
              </a:r>
            </a:p>
            <a:p>
              <a:pPr>
                <a:lnSpc>
                  <a:spcPct val="150000"/>
                </a:lnSpc>
              </a:pPr>
              <a:r>
                <a:rPr lang="en-GB" sz="1200" dirty="0" smtClean="0">
                  <a:solidFill>
                    <a:srgbClr val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SWE Data interface types: W10</a:t>
              </a:r>
              <a:endParaRPr lang="en-GB" sz="12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9820" y="3287588"/>
              <a:ext cx="3006979" cy="36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Property definitions</a:t>
              </a:r>
              <a:endParaRPr lang="en-GB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8916" y="5949280"/>
            <a:ext cx="7848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Kokkinaki, A., Darroch, L., Buck, J. and Jirka, S. (2016) http://ceur-ws.org/Vol-1762/Kokkinaki.pdf</a:t>
            </a:r>
          </a:p>
        </p:txBody>
      </p:sp>
    </p:spTree>
    <p:extLst>
      <p:ext uri="{BB962C8B-B14F-4D97-AF65-F5344CB8AC3E}">
        <p14:creationId xmlns:p14="http://schemas.microsoft.com/office/powerpoint/2010/main" val="189192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physical system is a</a:t>
            </a:r>
            <a:r>
              <a:rPr lang="en-GB" b="1" dirty="0"/>
              <a:t> physical process that consists of multiple components that can be both physical and non-physical.</a:t>
            </a:r>
            <a:r>
              <a:rPr lang="en-GB" dirty="0"/>
              <a:t> In addition to listing the components within the </a:t>
            </a:r>
            <a:r>
              <a:rPr lang="en-GB" b="1" i="1" dirty="0" err="1"/>
              <a:t>ComponentList</a:t>
            </a:r>
            <a:r>
              <a:rPr lang="en-GB" b="1" dirty="0"/>
              <a:t> </a:t>
            </a:r>
            <a:r>
              <a:rPr lang="en-GB" dirty="0"/>
              <a:t>element, a </a:t>
            </a:r>
            <a:r>
              <a:rPr lang="en-GB" i="1" dirty="0" err="1"/>
              <a:t>PhysicalSystem</a:t>
            </a:r>
            <a:r>
              <a:rPr lang="en-GB" i="1" dirty="0"/>
              <a:t> </a:t>
            </a:r>
            <a:r>
              <a:rPr lang="en-GB" dirty="0"/>
              <a:t>can explicitly define the flow of data throughout the system, using the </a:t>
            </a:r>
            <a:r>
              <a:rPr lang="en-GB" b="1" i="1" dirty="0" err="1"/>
              <a:t>ConnectList</a:t>
            </a:r>
            <a:r>
              <a:rPr lang="en-GB" b="1" dirty="0"/>
              <a:t> </a:t>
            </a:r>
            <a:r>
              <a:rPr lang="en-GB" dirty="0"/>
              <a:t>element. </a:t>
            </a:r>
            <a:r>
              <a:rPr lang="en-GB" b="1" dirty="0"/>
              <a:t>Components</a:t>
            </a:r>
            <a:r>
              <a:rPr lang="en-GB" dirty="0"/>
              <a:t> can be defined inline within the </a:t>
            </a:r>
            <a:r>
              <a:rPr lang="en-GB" b="1" i="1" dirty="0" err="1"/>
              <a:t>PhysicalSystem</a:t>
            </a:r>
            <a:r>
              <a:rPr lang="en-GB" b="1" dirty="0"/>
              <a:t> </a:t>
            </a:r>
            <a:r>
              <a:rPr lang="en-GB" dirty="0"/>
              <a:t>description or referenced externally using the </a:t>
            </a:r>
            <a:r>
              <a:rPr lang="en-GB" i="1" dirty="0" err="1"/>
              <a:t>xlink:href</a:t>
            </a:r>
            <a:r>
              <a:rPr lang="en-GB" i="1" dirty="0"/>
              <a:t> </a:t>
            </a:r>
            <a:r>
              <a:rPr lang="en-GB" dirty="0"/>
              <a:t>attribute as shown in the example below. A connection </a:t>
            </a:r>
            <a:r>
              <a:rPr lang="en-GB" i="1" dirty="0"/>
              <a:t>Link</a:t>
            </a:r>
            <a:r>
              <a:rPr lang="en-GB" dirty="0"/>
              <a:t> maps between the data source and the data destination, and can thus describe the flow of data between various components or between components and the systems inputs, outputs, and parameters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2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exk\Downloads\Physical syst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3987"/>
            <a:ext cx="8821098" cy="42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179512" y="1556792"/>
            <a:ext cx="8784976" cy="4090026"/>
          </a:xfrm>
          <a:prstGeom prst="wedgeRectCallout">
            <a:avLst>
              <a:gd name="adj1" fmla="val -23266"/>
              <a:gd name="adj2" fmla="val -57414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9512" y="1916832"/>
            <a:ext cx="1224136" cy="57606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55976" y="1916832"/>
            <a:ext cx="1224136" cy="57606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Line Callout 3 (Border and Accent Bar) 11"/>
          <p:cNvSpPr/>
          <p:nvPr/>
        </p:nvSpPr>
        <p:spPr>
          <a:xfrm>
            <a:off x="6837292" y="1772816"/>
            <a:ext cx="1479123" cy="72008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71964"/>
              <a:gd name="adj6" fmla="val -49651"/>
              <a:gd name="adj7" fmla="val 144709"/>
              <a:gd name="adj8" fmla="val -90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 smtClean="0">
                <a:solidFill>
                  <a:schemeClr val="bg1"/>
                </a:solidFill>
              </a:rPr>
              <a:t>BODC </a:t>
            </a:r>
            <a:r>
              <a:rPr lang="en-GB" sz="800" dirty="0">
                <a:solidFill>
                  <a:schemeClr val="bg1"/>
                </a:solidFill>
              </a:rPr>
              <a:t>parameter semantic model data processing entity descriptions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34506" y="126030"/>
            <a:ext cx="12961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Search for a link with </a:t>
            </a:r>
            <a:r>
              <a:rPr lang="en-GB" sz="14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this</a:t>
            </a:r>
            <a:r>
              <a:rPr lang="en-GB" sz="1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 colour</a:t>
            </a:r>
            <a:endParaRPr lang="en-GB" sz="14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ounded Rectangle 17">
            <a:hlinkClick r:id="rId4" action="ppaction://hlinksldjump"/>
          </p:cNvPr>
          <p:cNvSpPr/>
          <p:nvPr/>
        </p:nvSpPr>
        <p:spPr>
          <a:xfrm>
            <a:off x="4283968" y="2705314"/>
            <a:ext cx="1512168" cy="723686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Rounded Rectangle 22">
            <a:hlinkClick r:id="rId5"/>
          </p:cNvPr>
          <p:cNvSpPr/>
          <p:nvPr/>
        </p:nvSpPr>
        <p:spPr>
          <a:xfrm>
            <a:off x="1619672" y="4005064"/>
            <a:ext cx="756084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ounded Rectangle 24">
            <a:hlinkClick r:id="rId6"/>
          </p:cNvPr>
          <p:cNvSpPr/>
          <p:nvPr/>
        </p:nvSpPr>
        <p:spPr>
          <a:xfrm>
            <a:off x="1595478" y="3457789"/>
            <a:ext cx="756084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ounded Rectangle 26">
            <a:hlinkClick r:id="rId7"/>
          </p:cNvPr>
          <p:cNvSpPr/>
          <p:nvPr/>
        </p:nvSpPr>
        <p:spPr>
          <a:xfrm>
            <a:off x="1619672" y="2924944"/>
            <a:ext cx="756084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ounded Rectangle 27">
            <a:hlinkClick r:id="rId8"/>
          </p:cNvPr>
          <p:cNvSpPr/>
          <p:nvPr/>
        </p:nvSpPr>
        <p:spPr>
          <a:xfrm>
            <a:off x="1619672" y="4509120"/>
            <a:ext cx="756084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ounded Rectangle 28">
            <a:hlinkClick r:id="rId9"/>
          </p:cNvPr>
          <p:cNvSpPr/>
          <p:nvPr/>
        </p:nvSpPr>
        <p:spPr>
          <a:xfrm>
            <a:off x="467544" y="3139165"/>
            <a:ext cx="576064" cy="361843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Rounded Rectangle 29">
            <a:hlinkClick r:id="rId10" action="ppaction://hlinksldjump"/>
          </p:cNvPr>
          <p:cNvSpPr/>
          <p:nvPr/>
        </p:nvSpPr>
        <p:spPr>
          <a:xfrm>
            <a:off x="4427984" y="2852936"/>
            <a:ext cx="1224136" cy="36003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>
            <a:hlinkClick r:id="rId8"/>
          </p:cNvPr>
          <p:cNvSpPr/>
          <p:nvPr/>
        </p:nvSpPr>
        <p:spPr>
          <a:xfrm>
            <a:off x="7452320" y="4492284"/>
            <a:ext cx="864096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Rounded Rectangle 31">
            <a:hlinkClick r:id="rId5"/>
          </p:cNvPr>
          <p:cNvSpPr/>
          <p:nvPr/>
        </p:nvSpPr>
        <p:spPr>
          <a:xfrm>
            <a:off x="7455526" y="3998302"/>
            <a:ext cx="860890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Rounded Rectangle 32">
            <a:hlinkClick r:id="rId6"/>
          </p:cNvPr>
          <p:cNvSpPr/>
          <p:nvPr/>
        </p:nvSpPr>
        <p:spPr>
          <a:xfrm>
            <a:off x="7447062" y="3437152"/>
            <a:ext cx="869353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Rounded Rectangle 33">
            <a:hlinkClick r:id="rId7"/>
          </p:cNvPr>
          <p:cNvSpPr/>
          <p:nvPr/>
        </p:nvSpPr>
        <p:spPr>
          <a:xfrm>
            <a:off x="7447062" y="2915748"/>
            <a:ext cx="869354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Rounded Rectangle 34">
            <a:hlinkClick r:id="rId11"/>
          </p:cNvPr>
          <p:cNvSpPr/>
          <p:nvPr/>
        </p:nvSpPr>
        <p:spPr>
          <a:xfrm>
            <a:off x="2528156" y="2933328"/>
            <a:ext cx="459668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Rounded Rectangle 35">
            <a:hlinkClick r:id="rId12"/>
          </p:cNvPr>
          <p:cNvSpPr/>
          <p:nvPr/>
        </p:nvSpPr>
        <p:spPr>
          <a:xfrm>
            <a:off x="2528156" y="3457789"/>
            <a:ext cx="459668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Rounded Rectangle 36">
            <a:hlinkClick r:id="rId12"/>
          </p:cNvPr>
          <p:cNvSpPr/>
          <p:nvPr/>
        </p:nvSpPr>
        <p:spPr>
          <a:xfrm>
            <a:off x="8433758" y="3429000"/>
            <a:ext cx="459668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Rounded Rectangle 37">
            <a:hlinkClick r:id="rId13"/>
          </p:cNvPr>
          <p:cNvSpPr/>
          <p:nvPr/>
        </p:nvSpPr>
        <p:spPr>
          <a:xfrm>
            <a:off x="2528156" y="4021208"/>
            <a:ext cx="459668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Rounded Rectangle 38">
            <a:hlinkClick r:id="rId13"/>
          </p:cNvPr>
          <p:cNvSpPr/>
          <p:nvPr/>
        </p:nvSpPr>
        <p:spPr>
          <a:xfrm>
            <a:off x="8406239" y="3998301"/>
            <a:ext cx="459668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Rounded Rectangle 39">
            <a:hlinkClick r:id="rId14"/>
          </p:cNvPr>
          <p:cNvSpPr/>
          <p:nvPr/>
        </p:nvSpPr>
        <p:spPr>
          <a:xfrm>
            <a:off x="2528156" y="4509120"/>
            <a:ext cx="459668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Rounded Rectangle 40">
            <a:hlinkClick r:id="rId14"/>
          </p:cNvPr>
          <p:cNvSpPr/>
          <p:nvPr/>
        </p:nvSpPr>
        <p:spPr>
          <a:xfrm>
            <a:off x="8433758" y="4477949"/>
            <a:ext cx="459668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1" name="Straight Arrow Connector 50"/>
          <p:cNvCxnSpPr>
            <a:stCxn id="17" idx="3"/>
          </p:cNvCxnSpPr>
          <p:nvPr/>
        </p:nvCxnSpPr>
        <p:spPr>
          <a:xfrm>
            <a:off x="7230650" y="486070"/>
            <a:ext cx="4487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968552" y="981742"/>
            <a:ext cx="3995936" cy="410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100" dirty="0" smtClean="0"/>
              <a:t>Each element </a:t>
            </a:r>
            <a:r>
              <a:rPr lang="en-GB" sz="1100" dirty="0" err="1" smtClean="0"/>
              <a:t>iin</a:t>
            </a:r>
            <a:r>
              <a:rPr lang="en-GB" sz="1100" dirty="0" smtClean="0"/>
              <a:t> the diagram is a hyperlink </a:t>
            </a:r>
            <a:r>
              <a:rPr lang="en-GB" sz="1100" dirty="0" err="1" smtClean="0"/>
              <a:t>idntified</a:t>
            </a:r>
            <a:r>
              <a:rPr lang="en-GB" sz="1100" dirty="0" smtClean="0"/>
              <a:t> by a unique URI. </a:t>
            </a:r>
            <a:endParaRPr lang="en-GB" sz="1100" dirty="0"/>
          </a:p>
        </p:txBody>
      </p:sp>
      <p:pic>
        <p:nvPicPr>
          <p:cNvPr id="2049" name="Picture 1" descr="C:\Users\alexk\AppData\Local\Microsoft\Windows\INetCache\IE\5206CRLV\la-idea1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04" y="116632"/>
            <a:ext cx="603532" cy="8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53">
            <a:hlinkClick r:id="rId16"/>
          </p:cNvPr>
          <p:cNvSpPr/>
          <p:nvPr/>
        </p:nvSpPr>
        <p:spPr>
          <a:xfrm>
            <a:off x="6837292" y="1769210"/>
            <a:ext cx="1512168" cy="723686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Rounded Rectangle 54">
            <a:hlinkClick r:id="rId17"/>
          </p:cNvPr>
          <p:cNvSpPr/>
          <p:nvPr/>
        </p:nvSpPr>
        <p:spPr>
          <a:xfrm>
            <a:off x="8433758" y="2933328"/>
            <a:ext cx="459668" cy="28803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679432" y="260648"/>
            <a:ext cx="42096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/>
          <a:stretch/>
        </p:blipFill>
        <p:spPr bwMode="auto">
          <a:xfrm>
            <a:off x="0" y="502371"/>
            <a:ext cx="8957740" cy="45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Bibl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85" y="3429000"/>
            <a:ext cx="576727" cy="5767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5945" y="3090446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 Marine Profiles</a:t>
            </a:r>
            <a:endParaRPr lang="en-GB" sz="1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5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411043"/>
            <a:ext cx="9180512" cy="63709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FF00"/>
                </a:solidFill>
              </a:rPr>
              <a:t>&lt;</a:t>
            </a:r>
            <a:r>
              <a:rPr lang="en-GB" sz="1200" b="1" dirty="0" err="1">
                <a:solidFill>
                  <a:srgbClr val="FFFF00"/>
                </a:solidFill>
              </a:rPr>
              <a:t>sml:PhysicalSystem</a:t>
            </a:r>
            <a:r>
              <a:rPr lang="en-GB" sz="1200" dirty="0">
                <a:solidFill>
                  <a:srgbClr val="FFFF00"/>
                </a:solidFill>
              </a:rPr>
              <a:t> </a:t>
            </a:r>
            <a:r>
              <a:rPr lang="en-GB" sz="1200" b="1" dirty="0">
                <a:solidFill>
                  <a:srgbClr val="FFFF00"/>
                </a:solidFill>
              </a:rPr>
              <a:t> </a:t>
            </a:r>
            <a:r>
              <a:rPr lang="en-GB" sz="1200" b="1" dirty="0" smtClean="0">
                <a:solidFill>
                  <a:srgbClr val="FFFF00"/>
                </a:solidFill>
              </a:rPr>
              <a:t>………..</a:t>
            </a:r>
            <a:r>
              <a:rPr lang="en-GB" sz="1200" dirty="0" smtClean="0">
                <a:solidFill>
                  <a:srgbClr val="FFFF00"/>
                </a:solidFill>
              </a:rPr>
              <a:t>&gt;</a:t>
            </a:r>
            <a:endParaRPr lang="en-GB" sz="1200" dirty="0">
              <a:solidFill>
                <a:srgbClr val="FFFF00"/>
              </a:solidFill>
            </a:endParaRPr>
          </a:p>
          <a:p>
            <a:r>
              <a:rPr lang="en-GB" sz="1200" dirty="0">
                <a:solidFill>
                  <a:srgbClr val="FFFF00"/>
                </a:solidFill>
              </a:rPr>
              <a:t>   &lt;</a:t>
            </a:r>
            <a:r>
              <a:rPr lang="en-GB" sz="1200" b="1" dirty="0" err="1">
                <a:solidFill>
                  <a:srgbClr val="FFFF00"/>
                </a:solidFill>
              </a:rPr>
              <a:t>sml:outputs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&lt;</a:t>
            </a:r>
            <a:r>
              <a:rPr lang="en-GB" sz="1200" dirty="0" err="1">
                <a:solidFill>
                  <a:srgbClr val="FFFF00"/>
                </a:solidFill>
              </a:rPr>
              <a:t>sml:OutputList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&lt;</a:t>
            </a:r>
            <a:r>
              <a:rPr lang="en-GB" sz="1200" dirty="0" err="1">
                <a:solidFill>
                  <a:srgbClr val="FFFF00"/>
                </a:solidFill>
              </a:rPr>
              <a:t>sml:output</a:t>
            </a:r>
            <a:r>
              <a:rPr lang="en-GB" sz="1200" dirty="0">
                <a:solidFill>
                  <a:srgbClr val="FFFF00"/>
                </a:solidFill>
              </a:rPr>
              <a:t> name="SLSYS_SOC080077C_61300"&gt;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&lt;</a:t>
            </a:r>
            <a:r>
              <a:rPr lang="en-GB" sz="1200" dirty="0" err="1">
                <a:solidFill>
                  <a:srgbClr val="FFFF00"/>
                </a:solidFill>
              </a:rPr>
              <a:t>swe:DataRecord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&lt;</a:t>
            </a:r>
            <a:r>
              <a:rPr lang="en-GB" sz="1200" dirty="0" err="1">
                <a:solidFill>
                  <a:srgbClr val="FFFF00"/>
                </a:solidFill>
              </a:rPr>
              <a:t>swe:field</a:t>
            </a:r>
            <a:r>
              <a:rPr lang="en-GB" sz="1200" dirty="0">
                <a:solidFill>
                  <a:srgbClr val="FFFF00"/>
                </a:solidFill>
              </a:rPr>
              <a:t> name="</a:t>
            </a:r>
            <a:r>
              <a:rPr lang="en-GB" sz="1200" dirty="0" err="1">
                <a:solidFill>
                  <a:srgbClr val="FFFF00"/>
                </a:solidFill>
              </a:rPr>
              <a:t>InSituCond</a:t>
            </a:r>
            <a:r>
              <a:rPr lang="en-GB" sz="1200" dirty="0">
                <a:solidFill>
                  <a:srgbClr val="FFFF00"/>
                </a:solidFill>
              </a:rPr>
              <a:t>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&lt;</a:t>
            </a:r>
            <a:r>
              <a:rPr lang="en-GB" sz="1200" dirty="0" err="1">
                <a:solidFill>
                  <a:srgbClr val="FFFF00"/>
                </a:solidFill>
              </a:rPr>
              <a:t>swe:Quantity</a:t>
            </a:r>
            <a:r>
              <a:rPr lang="en-GB" sz="1200" dirty="0">
                <a:solidFill>
                  <a:srgbClr val="FFFF00"/>
                </a:solidFill>
              </a:rPr>
              <a:t> definition="http://</a:t>
            </a:r>
            <a:r>
              <a:rPr lang="en-GB" sz="1200" b="1" dirty="0">
                <a:solidFill>
                  <a:srgbClr val="FFFF00"/>
                </a:solidFill>
              </a:rPr>
              <a:t>vocab.nerc.ac.uk/collection/P01/current/CNDCPR01</a:t>
            </a:r>
            <a:r>
              <a:rPr lang="en-GB" sz="1200" dirty="0">
                <a:solidFill>
                  <a:srgbClr val="FFFF00"/>
                </a:solidFill>
              </a:rPr>
              <a:t>/"&gt;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   &lt;</a:t>
            </a:r>
            <a:r>
              <a:rPr lang="en-GB" sz="1200" dirty="0" err="1">
                <a:solidFill>
                  <a:srgbClr val="FFFF00"/>
                </a:solidFill>
              </a:rPr>
              <a:t>swe:uom</a:t>
            </a:r>
            <a:r>
              <a:rPr lang="en-GB" sz="1200" dirty="0">
                <a:solidFill>
                  <a:srgbClr val="FFFF00"/>
                </a:solidFill>
              </a:rPr>
              <a:t> </a:t>
            </a:r>
            <a:r>
              <a:rPr lang="en-GB" sz="1200" dirty="0" smtClean="0">
                <a:solidFill>
                  <a:srgbClr val="FFFF00"/>
                </a:solidFill>
              </a:rPr>
              <a:t> </a:t>
            </a:r>
            <a:r>
              <a:rPr lang="en-GB" sz="1200" dirty="0" err="1">
                <a:solidFill>
                  <a:srgbClr val="FFFF00"/>
                </a:solidFill>
              </a:rPr>
              <a:t>xlink:href</a:t>
            </a:r>
            <a:r>
              <a:rPr lang="en-GB" sz="1200" dirty="0">
                <a:solidFill>
                  <a:srgbClr val="FFFF00"/>
                </a:solidFill>
              </a:rPr>
              <a:t>="</a:t>
            </a:r>
            <a:r>
              <a:rPr lang="en-GB" sz="1200" b="1" dirty="0">
                <a:solidFill>
                  <a:srgbClr val="FFFF00"/>
                </a:solidFill>
              </a:rPr>
              <a:t>http://vocab.nerc.ac.uk/collection/P06/current/UECA</a:t>
            </a:r>
            <a:r>
              <a:rPr lang="en-GB" sz="1200" dirty="0">
                <a:solidFill>
                  <a:srgbClr val="FFFF00"/>
                </a:solidFill>
              </a:rPr>
              <a:t>" /&gt;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&lt;/</a:t>
            </a:r>
            <a:r>
              <a:rPr lang="en-GB" sz="1200" dirty="0" err="1">
                <a:solidFill>
                  <a:srgbClr val="FFFF00"/>
                </a:solidFill>
              </a:rPr>
              <a:t>swe:Quantity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&lt;/</a:t>
            </a:r>
            <a:r>
              <a:rPr lang="en-GB" sz="1200" dirty="0" err="1">
                <a:solidFill>
                  <a:srgbClr val="FFFF00"/>
                </a:solidFill>
              </a:rPr>
              <a:t>swe:field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&lt;</a:t>
            </a:r>
            <a:r>
              <a:rPr lang="en-GB" sz="1200" dirty="0" err="1">
                <a:solidFill>
                  <a:srgbClr val="FFFF00"/>
                </a:solidFill>
              </a:rPr>
              <a:t>swe:field</a:t>
            </a:r>
            <a:r>
              <a:rPr lang="en-GB" sz="1200" dirty="0">
                <a:solidFill>
                  <a:srgbClr val="FFFF00"/>
                </a:solidFill>
              </a:rPr>
              <a:t> name="</a:t>
            </a:r>
            <a:r>
              <a:rPr lang="en-GB" sz="1200" dirty="0" err="1">
                <a:solidFill>
                  <a:srgbClr val="FFFF00"/>
                </a:solidFill>
              </a:rPr>
              <a:t>InSituCond</a:t>
            </a:r>
            <a:r>
              <a:rPr lang="en-GB" sz="1200" dirty="0">
                <a:solidFill>
                  <a:srgbClr val="FFFF00"/>
                </a:solidFill>
              </a:rPr>
              <a:t>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&lt;</a:t>
            </a:r>
            <a:r>
              <a:rPr lang="en-GB" sz="1200" dirty="0" err="1">
                <a:solidFill>
                  <a:srgbClr val="FFFF00"/>
                </a:solidFill>
              </a:rPr>
              <a:t>swe:Quantity</a:t>
            </a:r>
            <a:r>
              <a:rPr lang="en-GB" sz="1200" dirty="0">
                <a:solidFill>
                  <a:srgbClr val="FFFF00"/>
                </a:solidFill>
              </a:rPr>
              <a:t> definition="http://vocab.nerc.ac.uk/collection/P01/current/CNDCPR01/"&gt;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   &lt;</a:t>
            </a:r>
            <a:r>
              <a:rPr lang="en-GB" sz="1200" dirty="0" err="1">
                <a:solidFill>
                  <a:srgbClr val="FFFF00"/>
                </a:solidFill>
              </a:rPr>
              <a:t>swe:uom</a:t>
            </a:r>
            <a:r>
              <a:rPr lang="en-GB" sz="1200" dirty="0">
                <a:solidFill>
                  <a:srgbClr val="FFFF00"/>
                </a:solidFill>
              </a:rPr>
              <a:t> </a:t>
            </a:r>
            <a:r>
              <a:rPr lang="en-GB" sz="1200" dirty="0" smtClean="0">
                <a:solidFill>
                  <a:srgbClr val="FFFF00"/>
                </a:solidFill>
              </a:rPr>
              <a:t> </a:t>
            </a:r>
            <a:r>
              <a:rPr lang="en-GB" sz="1200" dirty="0" err="1">
                <a:solidFill>
                  <a:srgbClr val="FFFF00"/>
                </a:solidFill>
              </a:rPr>
              <a:t>xlink:href</a:t>
            </a:r>
            <a:r>
              <a:rPr lang="en-GB" sz="1200" dirty="0">
                <a:solidFill>
                  <a:srgbClr val="FFFF00"/>
                </a:solidFill>
              </a:rPr>
              <a:t>="http://vocab.nerc.ac.uk/collection/P06/current/MSCM" /&gt;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&lt;/</a:t>
            </a:r>
            <a:r>
              <a:rPr lang="en-GB" sz="1200" dirty="0" err="1">
                <a:solidFill>
                  <a:srgbClr val="FFFF00"/>
                </a:solidFill>
              </a:rPr>
              <a:t>swe:Quantity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&lt;/</a:t>
            </a:r>
            <a:r>
              <a:rPr lang="en-GB" sz="1200" dirty="0" err="1">
                <a:solidFill>
                  <a:srgbClr val="FFFF00"/>
                </a:solidFill>
              </a:rPr>
              <a:t>swe:field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&lt;</a:t>
            </a:r>
            <a:r>
              <a:rPr lang="en-GB" sz="1200" dirty="0" err="1">
                <a:solidFill>
                  <a:srgbClr val="FFFF00"/>
                </a:solidFill>
              </a:rPr>
              <a:t>swe:field</a:t>
            </a:r>
            <a:r>
              <a:rPr lang="en-GB" sz="1200" dirty="0">
                <a:solidFill>
                  <a:srgbClr val="FFFF00"/>
                </a:solidFill>
              </a:rPr>
              <a:t> name="</a:t>
            </a:r>
            <a:r>
              <a:rPr lang="en-GB" sz="1200" dirty="0" err="1">
                <a:solidFill>
                  <a:srgbClr val="FFFF00"/>
                </a:solidFill>
              </a:rPr>
              <a:t>P_sal</a:t>
            </a:r>
            <a:r>
              <a:rPr lang="en-GB" sz="1200" dirty="0">
                <a:solidFill>
                  <a:srgbClr val="FFFF00"/>
                </a:solidFill>
              </a:rPr>
              <a:t>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&lt;</a:t>
            </a:r>
            <a:r>
              <a:rPr lang="en-GB" sz="1200" dirty="0" err="1">
                <a:solidFill>
                  <a:srgbClr val="FFFF00"/>
                </a:solidFill>
              </a:rPr>
              <a:t>swe:Quantity</a:t>
            </a:r>
            <a:r>
              <a:rPr lang="en-GB" sz="1200" dirty="0">
                <a:solidFill>
                  <a:srgbClr val="FFFF00"/>
                </a:solidFill>
              </a:rPr>
              <a:t> definition="http://vocab.nerc.ac.uk/collection/P01/current/PSALPR01/"&gt;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   </a:t>
            </a:r>
            <a:r>
              <a:rPr lang="en-GB" sz="1200" dirty="0" smtClean="0">
                <a:solidFill>
                  <a:srgbClr val="FFFF00"/>
                </a:solidFill>
              </a:rPr>
              <a:t>&lt;</a:t>
            </a:r>
            <a:r>
              <a:rPr lang="en-GB" sz="1200" dirty="0" err="1" smtClean="0">
                <a:solidFill>
                  <a:srgbClr val="FFFF00"/>
                </a:solidFill>
              </a:rPr>
              <a:t>swe:uom</a:t>
            </a:r>
            <a:r>
              <a:rPr lang="en-GB" sz="1200" dirty="0" smtClean="0">
                <a:solidFill>
                  <a:srgbClr val="FFFF00"/>
                </a:solidFill>
              </a:rPr>
              <a:t>  </a:t>
            </a:r>
            <a:r>
              <a:rPr lang="en-GB" sz="1200" dirty="0" err="1">
                <a:solidFill>
                  <a:srgbClr val="FFFF00"/>
                </a:solidFill>
              </a:rPr>
              <a:t>xlink:href</a:t>
            </a:r>
            <a:r>
              <a:rPr lang="en-GB" sz="1200" dirty="0">
                <a:solidFill>
                  <a:srgbClr val="FFFF00"/>
                </a:solidFill>
              </a:rPr>
              <a:t>="http://vocab.nerc.ac.uk/collection/P06/current/UUUU" /&gt;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&lt;/</a:t>
            </a:r>
            <a:r>
              <a:rPr lang="en-GB" sz="1200" dirty="0" err="1">
                <a:solidFill>
                  <a:srgbClr val="FFFF00"/>
                </a:solidFill>
              </a:rPr>
              <a:t>swe:Quantity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&lt;/</a:t>
            </a:r>
            <a:r>
              <a:rPr lang="en-GB" sz="1200" dirty="0" err="1">
                <a:solidFill>
                  <a:srgbClr val="FFFF00"/>
                </a:solidFill>
              </a:rPr>
              <a:t>swe:field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&lt;</a:t>
            </a:r>
            <a:r>
              <a:rPr lang="en-GB" sz="1200" dirty="0" err="1">
                <a:solidFill>
                  <a:srgbClr val="FFFF00"/>
                </a:solidFill>
              </a:rPr>
              <a:t>swe:field</a:t>
            </a:r>
            <a:r>
              <a:rPr lang="en-GB" sz="1200" dirty="0">
                <a:solidFill>
                  <a:srgbClr val="FFFF00"/>
                </a:solidFill>
              </a:rPr>
              <a:t> name="</a:t>
            </a:r>
            <a:r>
              <a:rPr lang="en-GB" sz="1200" dirty="0" err="1">
                <a:solidFill>
                  <a:srgbClr val="FFFF00"/>
                </a:solidFill>
              </a:rPr>
              <a:t>Pres_Mcat_interp</a:t>
            </a:r>
            <a:r>
              <a:rPr lang="en-GB" sz="1200" dirty="0">
                <a:solidFill>
                  <a:srgbClr val="FFFF00"/>
                </a:solidFill>
              </a:rPr>
              <a:t>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&lt;</a:t>
            </a:r>
            <a:r>
              <a:rPr lang="en-GB" sz="1200" dirty="0" err="1">
                <a:solidFill>
                  <a:srgbClr val="FFFF00"/>
                </a:solidFill>
              </a:rPr>
              <a:t>swe:Quantity</a:t>
            </a:r>
            <a:r>
              <a:rPr lang="en-GB" sz="1200" dirty="0">
                <a:solidFill>
                  <a:srgbClr val="FFFF00"/>
                </a:solidFill>
              </a:rPr>
              <a:t> definition="http://vocab.nerc.ac.uk/collection/P01/current/PREXSINT/"&gt;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   &lt;</a:t>
            </a:r>
            <a:r>
              <a:rPr lang="en-GB" sz="1200" dirty="0" err="1">
                <a:solidFill>
                  <a:srgbClr val="FFFF00"/>
                </a:solidFill>
              </a:rPr>
              <a:t>swe:uom</a:t>
            </a:r>
            <a:r>
              <a:rPr lang="en-GB" sz="1200" dirty="0">
                <a:solidFill>
                  <a:srgbClr val="FFFF00"/>
                </a:solidFill>
              </a:rPr>
              <a:t> </a:t>
            </a:r>
            <a:r>
              <a:rPr lang="en-GB" sz="1200" dirty="0" smtClean="0">
                <a:solidFill>
                  <a:srgbClr val="FFFF00"/>
                </a:solidFill>
              </a:rPr>
              <a:t> </a:t>
            </a:r>
            <a:r>
              <a:rPr lang="en-GB" sz="1200" dirty="0" err="1">
                <a:solidFill>
                  <a:srgbClr val="FFFF00"/>
                </a:solidFill>
              </a:rPr>
              <a:t>xlink:href</a:t>
            </a:r>
            <a:r>
              <a:rPr lang="en-GB" sz="1200" dirty="0">
                <a:solidFill>
                  <a:srgbClr val="FFFF00"/>
                </a:solidFill>
              </a:rPr>
              <a:t>="http://vocab.nerc.ac.uk/collection/P06/current/UPDB" /&gt;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&lt;/</a:t>
            </a:r>
            <a:r>
              <a:rPr lang="en-GB" sz="1200" dirty="0" err="1">
                <a:solidFill>
                  <a:srgbClr val="FFFF00"/>
                </a:solidFill>
              </a:rPr>
              <a:t>swe:Quantity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&lt;/</a:t>
            </a:r>
            <a:r>
              <a:rPr lang="en-GB" sz="1200" dirty="0" err="1">
                <a:solidFill>
                  <a:srgbClr val="FFFF00"/>
                </a:solidFill>
              </a:rPr>
              <a:t>swe:field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&lt;</a:t>
            </a:r>
            <a:r>
              <a:rPr lang="en-GB" sz="1200" dirty="0" err="1">
                <a:solidFill>
                  <a:srgbClr val="FFFF00"/>
                </a:solidFill>
              </a:rPr>
              <a:t>swe:field</a:t>
            </a:r>
            <a:r>
              <a:rPr lang="en-GB" sz="1200" dirty="0">
                <a:solidFill>
                  <a:srgbClr val="FFFF00"/>
                </a:solidFill>
              </a:rPr>
              <a:t> name="Temp"&gt;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&lt;</a:t>
            </a:r>
            <a:r>
              <a:rPr lang="en-GB" sz="1200" dirty="0" err="1">
                <a:solidFill>
                  <a:srgbClr val="FFFF00"/>
                </a:solidFill>
              </a:rPr>
              <a:t>swe:Quantity</a:t>
            </a:r>
            <a:r>
              <a:rPr lang="en-GB" sz="1200" dirty="0">
                <a:solidFill>
                  <a:srgbClr val="FFFF00"/>
                </a:solidFill>
              </a:rPr>
              <a:t> definition="http://vocab.nerc.ac.uk/collection/P01/current/TEMPPR01/"&gt;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   &lt;</a:t>
            </a:r>
            <a:r>
              <a:rPr lang="en-GB" sz="1200" dirty="0" err="1" smtClean="0">
                <a:solidFill>
                  <a:srgbClr val="FFFF00"/>
                </a:solidFill>
              </a:rPr>
              <a:t>swe:uom</a:t>
            </a:r>
            <a:r>
              <a:rPr lang="en-GB" sz="1200" dirty="0" smtClean="0">
                <a:solidFill>
                  <a:srgbClr val="FFFF00"/>
                </a:solidFill>
              </a:rPr>
              <a:t> </a:t>
            </a:r>
            <a:r>
              <a:rPr lang="en-GB" sz="1200" dirty="0" err="1">
                <a:solidFill>
                  <a:srgbClr val="FFFF00"/>
                </a:solidFill>
              </a:rPr>
              <a:t>xlink:href</a:t>
            </a:r>
            <a:r>
              <a:rPr lang="en-GB" sz="1200" dirty="0">
                <a:solidFill>
                  <a:srgbClr val="FFFF00"/>
                </a:solidFill>
              </a:rPr>
              <a:t>="http://vocab.nerc.ac.uk/collection/P06/current/UPAA" /&gt;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   &lt;/</a:t>
            </a:r>
            <a:r>
              <a:rPr lang="en-GB" sz="1200" dirty="0" err="1">
                <a:solidFill>
                  <a:srgbClr val="FFFF00"/>
                </a:solidFill>
              </a:rPr>
              <a:t>swe:Quantity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   &lt;/</a:t>
            </a:r>
            <a:r>
              <a:rPr lang="en-GB" sz="1200" dirty="0" err="1">
                <a:solidFill>
                  <a:srgbClr val="FFFF00"/>
                </a:solidFill>
              </a:rPr>
              <a:t>swe:field</a:t>
            </a:r>
            <a:r>
              <a:rPr lang="en-GB" sz="1200" dirty="0">
                <a:solidFill>
                  <a:srgbClr val="FFFF00"/>
                </a:solidFill>
              </a:rPr>
              <a:t>&gt;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            &lt;/</a:t>
            </a:r>
            <a:r>
              <a:rPr lang="en-GB" sz="1200" dirty="0" err="1">
                <a:solidFill>
                  <a:srgbClr val="FFFF00"/>
                </a:solidFill>
              </a:rPr>
              <a:t>swe:Da</a:t>
            </a:r>
            <a:r>
              <a:rPr lang="en-GB" sz="1200" dirty="0" err="1">
                <a:solidFill>
                  <a:schemeClr val="accent4"/>
                </a:solidFill>
              </a:rPr>
              <a:t>taRecord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 smtClean="0">
                <a:solidFill>
                  <a:schemeClr val="accent4"/>
                </a:solidFill>
              </a:rPr>
              <a:t>       &lt;/</a:t>
            </a:r>
            <a:r>
              <a:rPr lang="en-GB" sz="1200" dirty="0" err="1">
                <a:solidFill>
                  <a:schemeClr val="accent4"/>
                </a:solidFill>
              </a:rPr>
              <a:t>sml:output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dirty="0">
                <a:solidFill>
                  <a:schemeClr val="accent4"/>
                </a:solidFill>
              </a:rPr>
              <a:t>      &lt;/</a:t>
            </a:r>
            <a:r>
              <a:rPr lang="en-GB" sz="1200" dirty="0" err="1">
                <a:solidFill>
                  <a:schemeClr val="accent4"/>
                </a:solidFill>
              </a:rPr>
              <a:t>sml:OutputList</a:t>
            </a:r>
            <a:r>
              <a:rPr lang="en-GB" sz="1200" dirty="0">
                <a:solidFill>
                  <a:schemeClr val="accent4"/>
                </a:solidFill>
              </a:rPr>
              <a:t>&gt;</a:t>
            </a:r>
          </a:p>
          <a:p>
            <a:r>
              <a:rPr lang="en-GB" sz="1200" b="1" dirty="0">
                <a:solidFill>
                  <a:schemeClr val="accent4"/>
                </a:solidFill>
              </a:rPr>
              <a:t>   &lt;/</a:t>
            </a:r>
            <a:r>
              <a:rPr lang="en-GB" sz="1200" b="1" dirty="0" err="1">
                <a:solidFill>
                  <a:schemeClr val="accent4"/>
                </a:solidFill>
              </a:rPr>
              <a:t>sml:outputs</a:t>
            </a:r>
            <a:r>
              <a:rPr lang="en-GB" sz="1200" b="1" dirty="0">
                <a:solidFill>
                  <a:schemeClr val="accent4"/>
                </a:solidFill>
              </a:rPr>
              <a:t>&gt;</a:t>
            </a:r>
            <a:endParaRPr lang="en-GB" sz="1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57"/>
            <a:ext cx="9144000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https://dev.linkedsystems.uk/delmodesys/instance</a:t>
            </a:r>
            <a:r>
              <a:rPr lang="en-GB" sz="1200" b="1" dirty="0" smtClean="0">
                <a:solidFill>
                  <a:schemeClr val="accent1"/>
                </a:solidFill>
              </a:rPr>
              <a:t>/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chemeClr val="accent1"/>
                </a:solidFill>
              </a:rPr>
              <a:t>SLSYS_SOC080077C_61300 </a:t>
            </a:r>
            <a:r>
              <a:rPr lang="en-GB" sz="1200" b="1" dirty="0" smtClean="0">
                <a:solidFill>
                  <a:schemeClr val="accent1"/>
                </a:solidFill>
              </a:rPr>
              <a:t>/</a:t>
            </a:r>
            <a:r>
              <a:rPr lang="en-GB" sz="1200" b="1" dirty="0">
                <a:solidFill>
                  <a:schemeClr val="accent1"/>
                </a:solidFill>
              </a:rPr>
              <a:t>current/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 &lt;/</a:t>
            </a:r>
            <a:r>
              <a:rPr lang="en-GB" dirty="0" err="1"/>
              <a:t>sml:output</a:t>
            </a:r>
            <a:r>
              <a:rPr lang="en-GB" dirty="0"/>
              <a:t>&gt;</a:t>
            </a:r>
          </a:p>
          <a:p>
            <a:r>
              <a:rPr lang="en-GB" dirty="0"/>
              <a:t>      &lt;/</a:t>
            </a:r>
            <a:r>
              <a:rPr lang="en-GB" dirty="0" err="1"/>
              <a:t>sml:OutputList</a:t>
            </a:r>
            <a:r>
              <a:rPr lang="en-GB" dirty="0"/>
              <a:t>&gt;</a:t>
            </a:r>
          </a:p>
          <a:p>
            <a:r>
              <a:rPr lang="en-GB" dirty="0"/>
              <a:t>   &lt;/</a:t>
            </a:r>
            <a:r>
              <a:rPr lang="en-GB" dirty="0" err="1"/>
              <a:t>sml:outputs</a:t>
            </a:r>
            <a:r>
              <a:rPr lang="en-GB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2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nsor_standards_team_meeting_20191127_v2 (2)">
  <a:themeElements>
    <a:clrScheme name="National Oceanography Centre 1">
      <a:dk1>
        <a:srgbClr val="13324D"/>
      </a:dk1>
      <a:lt1>
        <a:srgbClr val="FFFFFF"/>
      </a:lt1>
      <a:dk2>
        <a:srgbClr val="13324D"/>
      </a:dk2>
      <a:lt2>
        <a:srgbClr val="FFFFFF"/>
      </a:lt2>
      <a:accent1>
        <a:srgbClr val="13324D"/>
      </a:accent1>
      <a:accent2>
        <a:srgbClr val="1D71B8"/>
      </a:accent2>
      <a:accent3>
        <a:srgbClr val="4DB3E6"/>
      </a:accent3>
      <a:accent4>
        <a:srgbClr val="FFE60B"/>
      </a:accent4>
      <a:accent5>
        <a:srgbClr val="43B9B6"/>
      </a:accent5>
      <a:accent6>
        <a:srgbClr val="EB5C0B"/>
      </a:accent6>
      <a:hlink>
        <a:srgbClr val="1D71B8"/>
      </a:hlink>
      <a:folHlink>
        <a:srgbClr val="1D71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7" id="{A5AF0E2C-6621-A04B-BA0A-02B93E759E5B}" vid="{495B8539-28F1-744F-9ED3-5232CB365D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ERDDAP_meeting_20190906 (1)</Template>
  <TotalTime>2984</TotalTime>
  <Words>1075</Words>
  <Application>Microsoft Office PowerPoint</Application>
  <PresentationFormat>On-screen Show (4:3)</PresentationFormat>
  <Paragraphs>184</Paragraphs>
  <Slides>15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Custom Design</vt:lpstr>
      <vt:lpstr>Sensor_standards_team_meeting_20191127_v2 (2)</vt:lpstr>
      <vt:lpstr>Bitmap Image</vt:lpstr>
      <vt:lpstr>Using standards to model delayed mode sensor processes </vt:lpstr>
      <vt:lpstr>Objectives</vt:lpstr>
      <vt:lpstr>BODC ingestion process</vt:lpstr>
      <vt:lpstr>Delayed Mode Process in BODC</vt:lpstr>
      <vt:lpstr>OGC SWE – SWE Marine profiles</vt:lpstr>
      <vt:lpstr>Aggregate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ERDDAP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Kokkinaki, Alexandra</dc:creator>
  <cp:lastModifiedBy>Kokkinaki, Alexandra</cp:lastModifiedBy>
  <cp:revision>52</cp:revision>
  <dcterms:created xsi:type="dcterms:W3CDTF">2020-04-29T12:45:06Z</dcterms:created>
  <dcterms:modified xsi:type="dcterms:W3CDTF">2020-05-01T20:30:44Z</dcterms:modified>
</cp:coreProperties>
</file>