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6" r:id="rId2"/>
    <p:sldId id="266" r:id="rId3"/>
    <p:sldId id="259" r:id="rId4"/>
    <p:sldId id="280" r:id="rId5"/>
    <p:sldId id="285" r:id="rId6"/>
    <p:sldId id="277" r:id="rId7"/>
    <p:sldId id="276" r:id="rId8"/>
    <p:sldId id="278" r:id="rId9"/>
    <p:sldId id="282" r:id="rId10"/>
    <p:sldId id="281" r:id="rId11"/>
    <p:sldId id="284" r:id="rId12"/>
    <p:sldId id="269" r:id="rId13"/>
    <p:sldId id="286" r:id="rId14"/>
    <p:sldId id="267" r:id="rId15"/>
    <p:sldId id="287" r:id="rId16"/>
    <p:sldId id="263" r:id="rId17"/>
    <p:sldId id="264" r:id="rId18"/>
    <p:sldId id="265" r:id="rId19"/>
    <p:sldId id="288" r:id="rId20"/>
    <p:sldId id="270" r:id="rId21"/>
    <p:sldId id="271" r:id="rId22"/>
    <p:sldId id="283" r:id="rId23"/>
    <p:sldId id="272" r:id="rId24"/>
    <p:sldId id="279" r:id="rId25"/>
    <p:sldId id="273" r:id="rId26"/>
    <p:sldId id="289" r:id="rId27"/>
    <p:sldId id="275" r:id="rId28"/>
    <p:sldId id="290" r:id="rId29"/>
    <p:sldId id="291"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p:scale>
          <a:sx n="78" d="100"/>
          <a:sy n="78" d="100"/>
        </p:scale>
        <p:origin x="307" y="2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5021711584735"/>
          <c:y val="4.0139693383496204E-2"/>
          <c:w val="0.79084258168516341"/>
          <c:h val="0.8416746864975212"/>
        </c:manualLayout>
      </c:layout>
      <c:scatterChart>
        <c:scatterStyle val="lineMarker"/>
        <c:varyColors val="0"/>
        <c:ser>
          <c:idx val="0"/>
          <c:order val="0"/>
          <c:spPr>
            <a:ln w="19050" cap="rnd">
              <a:noFill/>
              <a:round/>
            </a:ln>
            <a:effectLst/>
          </c:spPr>
          <c:marker>
            <c:symbol val="triangle"/>
            <c:size val="7"/>
            <c:spPr>
              <a:solidFill>
                <a:schemeClr val="accent1"/>
              </a:solidFill>
              <a:ln w="9525">
                <a:solidFill>
                  <a:schemeClr val="accent1"/>
                </a:solidFill>
              </a:ln>
              <a:effectLst/>
            </c:spPr>
          </c:marker>
          <c:trendline>
            <c:spPr>
              <a:ln w="15875" cap="rnd">
                <a:solidFill>
                  <a:schemeClr val="accent1"/>
                </a:solidFill>
                <a:prstDash val="solid"/>
              </a:ln>
              <a:effectLst/>
            </c:spPr>
            <c:trendlineType val="power"/>
            <c:dispRSqr val="0"/>
            <c:dispEq val="0"/>
          </c:trendline>
          <c:xVal>
            <c:numRef>
              <c:f>Лист2!$A$5:$A$30</c:f>
              <c:numCache>
                <c:formatCode>General</c:formatCode>
                <c:ptCount val="26"/>
                <c:pt idx="0">
                  <c:v>1.0449999999999999</c:v>
                </c:pt>
                <c:pt idx="1">
                  <c:v>1.03</c:v>
                </c:pt>
                <c:pt idx="2">
                  <c:v>1.0049999999999999</c:v>
                </c:pt>
                <c:pt idx="3">
                  <c:v>0.99</c:v>
                </c:pt>
                <c:pt idx="4">
                  <c:v>0.94</c:v>
                </c:pt>
                <c:pt idx="5">
                  <c:v>0.93</c:v>
                </c:pt>
                <c:pt idx="6">
                  <c:v>0.92</c:v>
                </c:pt>
                <c:pt idx="7">
                  <c:v>0.91</c:v>
                </c:pt>
                <c:pt idx="8">
                  <c:v>0.9</c:v>
                </c:pt>
                <c:pt idx="9">
                  <c:v>0.9</c:v>
                </c:pt>
                <c:pt idx="10">
                  <c:v>0.88</c:v>
                </c:pt>
                <c:pt idx="11">
                  <c:v>0.84</c:v>
                </c:pt>
                <c:pt idx="12">
                  <c:v>0.82</c:v>
                </c:pt>
                <c:pt idx="13">
                  <c:v>0.81</c:v>
                </c:pt>
                <c:pt idx="14">
                  <c:v>0.77</c:v>
                </c:pt>
                <c:pt idx="15">
                  <c:v>0.74</c:v>
                </c:pt>
                <c:pt idx="16">
                  <c:v>0.72</c:v>
                </c:pt>
                <c:pt idx="17">
                  <c:v>0.72</c:v>
                </c:pt>
                <c:pt idx="18">
                  <c:v>0.69</c:v>
                </c:pt>
                <c:pt idx="19">
                  <c:v>0.65</c:v>
                </c:pt>
                <c:pt idx="20">
                  <c:v>0.61</c:v>
                </c:pt>
                <c:pt idx="21">
                  <c:v>0.55000000000000004</c:v>
                </c:pt>
                <c:pt idx="22">
                  <c:v>0.52249999999999996</c:v>
                </c:pt>
                <c:pt idx="23">
                  <c:v>0.52</c:v>
                </c:pt>
                <c:pt idx="24">
                  <c:v>0.47</c:v>
                </c:pt>
                <c:pt idx="25">
                  <c:v>0.45</c:v>
                </c:pt>
              </c:numCache>
            </c:numRef>
          </c:xVal>
          <c:yVal>
            <c:numRef>
              <c:f>Лист2!$B$5:$B$30</c:f>
              <c:numCache>
                <c:formatCode>General</c:formatCode>
                <c:ptCount val="26"/>
                <c:pt idx="0">
                  <c:v>3.2557291666666668</c:v>
                </c:pt>
                <c:pt idx="1">
                  <c:v>2.6598379629629632</c:v>
                </c:pt>
                <c:pt idx="2">
                  <c:v>1.7867476851851853</c:v>
                </c:pt>
                <c:pt idx="3">
                  <c:v>1.1439814814814815</c:v>
                </c:pt>
                <c:pt idx="4">
                  <c:v>3.0381944444444442</c:v>
                </c:pt>
                <c:pt idx="5">
                  <c:v>3.2229166666666669</c:v>
                </c:pt>
                <c:pt idx="6">
                  <c:v>3.2796296296296301</c:v>
                </c:pt>
                <c:pt idx="7">
                  <c:v>1.2379629629629629</c:v>
                </c:pt>
                <c:pt idx="8">
                  <c:v>1.3240740740740742</c:v>
                </c:pt>
                <c:pt idx="9">
                  <c:v>3.2083333333333335</c:v>
                </c:pt>
                <c:pt idx="10">
                  <c:v>2.216898148148148</c:v>
                </c:pt>
                <c:pt idx="11">
                  <c:v>3.1138888888888889</c:v>
                </c:pt>
                <c:pt idx="12">
                  <c:v>3.2951388888888888</c:v>
                </c:pt>
                <c:pt idx="13">
                  <c:v>0.87083333333333313</c:v>
                </c:pt>
                <c:pt idx="14">
                  <c:v>1.4166666666666665</c:v>
                </c:pt>
                <c:pt idx="15">
                  <c:v>1.4988425925925926</c:v>
                </c:pt>
                <c:pt idx="16">
                  <c:v>1.6883101851851852</c:v>
                </c:pt>
                <c:pt idx="17">
                  <c:v>1.1254629629629631</c:v>
                </c:pt>
                <c:pt idx="18">
                  <c:v>0.43361111111111111</c:v>
                </c:pt>
                <c:pt idx="19">
                  <c:v>0.56967592592592597</c:v>
                </c:pt>
                <c:pt idx="20">
                  <c:v>0.24791666666666667</c:v>
                </c:pt>
                <c:pt idx="21">
                  <c:v>0.16111111111111112</c:v>
                </c:pt>
                <c:pt idx="22">
                  <c:v>0.39630787037037035</c:v>
                </c:pt>
                <c:pt idx="23">
                  <c:v>0.11250000000000002</c:v>
                </c:pt>
                <c:pt idx="24">
                  <c:v>0.46875000000000006</c:v>
                </c:pt>
                <c:pt idx="25">
                  <c:v>0.30868055555555551</c:v>
                </c:pt>
              </c:numCache>
            </c:numRef>
          </c:yVal>
          <c:smooth val="0"/>
        </c:ser>
        <c:dLbls>
          <c:showLegendKey val="0"/>
          <c:showVal val="0"/>
          <c:showCatName val="0"/>
          <c:showSerName val="0"/>
          <c:showPercent val="0"/>
          <c:showBubbleSize val="0"/>
        </c:dLbls>
        <c:axId val="186448976"/>
        <c:axId val="186445056"/>
      </c:scatterChart>
      <c:valAx>
        <c:axId val="1864489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186445056"/>
        <c:crosses val="autoZero"/>
        <c:crossBetween val="midCat"/>
        <c:majorUnit val="0.5"/>
      </c:valAx>
      <c:valAx>
        <c:axId val="186445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1864489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6034F-C9D3-4E1A-A45C-506E575D9DEE}" type="datetimeFigureOut">
              <a:rPr lang="ru-RU" smtClean="0"/>
              <a:t>05.04.2020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6C078-189D-4C8E-9475-D8CDED594412}" type="slidenum">
              <a:rPr lang="ru-RU" smtClean="0"/>
              <a:t>‹#›</a:t>
            </a:fld>
            <a:endParaRPr lang="ru-RU"/>
          </a:p>
        </p:txBody>
      </p:sp>
    </p:spTree>
    <p:extLst>
      <p:ext uri="{BB962C8B-B14F-4D97-AF65-F5344CB8AC3E}">
        <p14:creationId xmlns:p14="http://schemas.microsoft.com/office/powerpoint/2010/main" val="301908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5E6C078-189D-4C8E-9475-D8CDED594412}" type="slidenum">
              <a:rPr lang="ru-RU" smtClean="0"/>
              <a:t>2</a:t>
            </a:fld>
            <a:endParaRPr lang="ru-RU"/>
          </a:p>
        </p:txBody>
      </p:sp>
    </p:spTree>
    <p:extLst>
      <p:ext uri="{BB962C8B-B14F-4D97-AF65-F5344CB8AC3E}">
        <p14:creationId xmlns:p14="http://schemas.microsoft.com/office/powerpoint/2010/main" val="228504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E20E7BE-1BC5-4E28-AA60-62BFCD8174AA}" type="datetimeFigureOut">
              <a:rPr lang="ru-RU" smtClean="0"/>
              <a:t>05.04.2020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260EEA-69C0-485E-97FE-44B17E5254CA}" type="slidenum">
              <a:rPr lang="ru-RU" smtClean="0"/>
              <a:t>‹#›</a:t>
            </a:fld>
            <a:endParaRPr lang="ru-RU"/>
          </a:p>
        </p:txBody>
      </p:sp>
    </p:spTree>
    <p:extLst>
      <p:ext uri="{BB962C8B-B14F-4D97-AF65-F5344CB8AC3E}">
        <p14:creationId xmlns:p14="http://schemas.microsoft.com/office/powerpoint/2010/main" val="1658024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E20E7BE-1BC5-4E28-AA60-62BFCD8174AA}" type="datetimeFigureOut">
              <a:rPr lang="ru-RU" smtClean="0"/>
              <a:t>05.04.2020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260EEA-69C0-485E-97FE-44B17E5254CA}" type="slidenum">
              <a:rPr lang="ru-RU" smtClean="0"/>
              <a:t>‹#›</a:t>
            </a:fld>
            <a:endParaRPr lang="ru-RU"/>
          </a:p>
        </p:txBody>
      </p:sp>
    </p:spTree>
    <p:extLst>
      <p:ext uri="{BB962C8B-B14F-4D97-AF65-F5344CB8AC3E}">
        <p14:creationId xmlns:p14="http://schemas.microsoft.com/office/powerpoint/2010/main" val="1834390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E20E7BE-1BC5-4E28-AA60-62BFCD8174AA}" type="datetimeFigureOut">
              <a:rPr lang="ru-RU" smtClean="0"/>
              <a:t>05.04.2020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260EEA-69C0-485E-97FE-44B17E5254CA}" type="slidenum">
              <a:rPr lang="ru-RU" smtClean="0"/>
              <a:t>‹#›</a:t>
            </a:fld>
            <a:endParaRPr lang="ru-RU"/>
          </a:p>
        </p:txBody>
      </p:sp>
    </p:spTree>
    <p:extLst>
      <p:ext uri="{BB962C8B-B14F-4D97-AF65-F5344CB8AC3E}">
        <p14:creationId xmlns:p14="http://schemas.microsoft.com/office/powerpoint/2010/main" val="1252429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E20E7BE-1BC5-4E28-AA60-62BFCD8174AA}" type="datetimeFigureOut">
              <a:rPr lang="ru-RU" smtClean="0"/>
              <a:t>05.04.2020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260EEA-69C0-485E-97FE-44B17E5254CA}" type="slidenum">
              <a:rPr lang="ru-RU" smtClean="0"/>
              <a:t>‹#›</a:t>
            </a:fld>
            <a:endParaRPr lang="ru-RU"/>
          </a:p>
        </p:txBody>
      </p:sp>
    </p:spTree>
    <p:extLst>
      <p:ext uri="{BB962C8B-B14F-4D97-AF65-F5344CB8AC3E}">
        <p14:creationId xmlns:p14="http://schemas.microsoft.com/office/powerpoint/2010/main" val="3952066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E20E7BE-1BC5-4E28-AA60-62BFCD8174AA}" type="datetimeFigureOut">
              <a:rPr lang="ru-RU" smtClean="0"/>
              <a:t>05.04.2020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260EEA-69C0-485E-97FE-44B17E5254CA}" type="slidenum">
              <a:rPr lang="ru-RU" smtClean="0"/>
              <a:t>‹#›</a:t>
            </a:fld>
            <a:endParaRPr lang="ru-RU"/>
          </a:p>
        </p:txBody>
      </p:sp>
    </p:spTree>
    <p:extLst>
      <p:ext uri="{BB962C8B-B14F-4D97-AF65-F5344CB8AC3E}">
        <p14:creationId xmlns:p14="http://schemas.microsoft.com/office/powerpoint/2010/main" val="3739586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E20E7BE-1BC5-4E28-AA60-62BFCD8174AA}" type="datetimeFigureOut">
              <a:rPr lang="ru-RU" smtClean="0"/>
              <a:t>05.04.2020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260EEA-69C0-485E-97FE-44B17E5254CA}" type="slidenum">
              <a:rPr lang="ru-RU" smtClean="0"/>
              <a:t>‹#›</a:t>
            </a:fld>
            <a:endParaRPr lang="ru-RU"/>
          </a:p>
        </p:txBody>
      </p:sp>
    </p:spTree>
    <p:extLst>
      <p:ext uri="{BB962C8B-B14F-4D97-AF65-F5344CB8AC3E}">
        <p14:creationId xmlns:p14="http://schemas.microsoft.com/office/powerpoint/2010/main" val="179149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E20E7BE-1BC5-4E28-AA60-62BFCD8174AA}" type="datetimeFigureOut">
              <a:rPr lang="ru-RU" smtClean="0"/>
              <a:t>05.04.2020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3260EEA-69C0-485E-97FE-44B17E5254CA}" type="slidenum">
              <a:rPr lang="ru-RU" smtClean="0"/>
              <a:t>‹#›</a:t>
            </a:fld>
            <a:endParaRPr lang="ru-RU"/>
          </a:p>
        </p:txBody>
      </p:sp>
    </p:spTree>
    <p:extLst>
      <p:ext uri="{BB962C8B-B14F-4D97-AF65-F5344CB8AC3E}">
        <p14:creationId xmlns:p14="http://schemas.microsoft.com/office/powerpoint/2010/main" val="78598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E20E7BE-1BC5-4E28-AA60-62BFCD8174AA}" type="datetimeFigureOut">
              <a:rPr lang="ru-RU" smtClean="0"/>
              <a:t>05.04.2020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3260EEA-69C0-485E-97FE-44B17E5254CA}" type="slidenum">
              <a:rPr lang="ru-RU" smtClean="0"/>
              <a:t>‹#›</a:t>
            </a:fld>
            <a:endParaRPr lang="ru-RU"/>
          </a:p>
        </p:txBody>
      </p:sp>
    </p:spTree>
    <p:extLst>
      <p:ext uri="{BB962C8B-B14F-4D97-AF65-F5344CB8AC3E}">
        <p14:creationId xmlns:p14="http://schemas.microsoft.com/office/powerpoint/2010/main" val="30904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20E7BE-1BC5-4E28-AA60-62BFCD8174AA}" type="datetimeFigureOut">
              <a:rPr lang="ru-RU" smtClean="0"/>
              <a:t>05.04.2020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3260EEA-69C0-485E-97FE-44B17E5254CA}" type="slidenum">
              <a:rPr lang="ru-RU" smtClean="0"/>
              <a:t>‹#›</a:t>
            </a:fld>
            <a:endParaRPr lang="ru-RU"/>
          </a:p>
        </p:txBody>
      </p:sp>
    </p:spTree>
    <p:extLst>
      <p:ext uri="{BB962C8B-B14F-4D97-AF65-F5344CB8AC3E}">
        <p14:creationId xmlns:p14="http://schemas.microsoft.com/office/powerpoint/2010/main" val="2986479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E20E7BE-1BC5-4E28-AA60-62BFCD8174AA}" type="datetimeFigureOut">
              <a:rPr lang="ru-RU" smtClean="0"/>
              <a:t>05.04.2020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260EEA-69C0-485E-97FE-44B17E5254CA}" type="slidenum">
              <a:rPr lang="ru-RU" smtClean="0"/>
              <a:t>‹#›</a:t>
            </a:fld>
            <a:endParaRPr lang="ru-RU"/>
          </a:p>
        </p:txBody>
      </p:sp>
    </p:spTree>
    <p:extLst>
      <p:ext uri="{BB962C8B-B14F-4D97-AF65-F5344CB8AC3E}">
        <p14:creationId xmlns:p14="http://schemas.microsoft.com/office/powerpoint/2010/main" val="4203735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E20E7BE-1BC5-4E28-AA60-62BFCD8174AA}" type="datetimeFigureOut">
              <a:rPr lang="ru-RU" smtClean="0"/>
              <a:t>05.04.2020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260EEA-69C0-485E-97FE-44B17E5254CA}" type="slidenum">
              <a:rPr lang="ru-RU" smtClean="0"/>
              <a:t>‹#›</a:t>
            </a:fld>
            <a:endParaRPr lang="ru-RU"/>
          </a:p>
        </p:txBody>
      </p:sp>
    </p:spTree>
    <p:extLst>
      <p:ext uri="{BB962C8B-B14F-4D97-AF65-F5344CB8AC3E}">
        <p14:creationId xmlns:p14="http://schemas.microsoft.com/office/powerpoint/2010/main" val="2641590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0E7BE-1BC5-4E28-AA60-62BFCD8174AA}" type="datetimeFigureOut">
              <a:rPr lang="ru-RU" smtClean="0"/>
              <a:t>05.04.2020</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60EEA-69C0-485E-97FE-44B17E5254CA}" type="slidenum">
              <a:rPr lang="ru-RU" smtClean="0"/>
              <a:t>‹#›</a:t>
            </a:fld>
            <a:endParaRPr lang="ru-RU"/>
          </a:p>
        </p:txBody>
      </p:sp>
    </p:spTree>
    <p:extLst>
      <p:ext uri="{BB962C8B-B14F-4D97-AF65-F5344CB8AC3E}">
        <p14:creationId xmlns:p14="http://schemas.microsoft.com/office/powerpoint/2010/main" val="35716794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3.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wmf"/></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tiff"/><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6.w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noAutofit/>
          </a:bodyPr>
          <a:lstStyle/>
          <a:p>
            <a:r>
              <a:rPr lang="en-GB" sz="3200" dirty="0" smtClean="0">
                <a:latin typeface="Arial" panose="020B0604020202020204" pitchFamily="34" charset="0"/>
                <a:cs typeface="Arial" panose="020B0604020202020204" pitchFamily="34" charset="0"/>
              </a:rPr>
              <a:t>Olga </a:t>
            </a:r>
            <a:r>
              <a:rPr lang="en-GB" sz="3200" dirty="0" err="1" smtClean="0">
                <a:latin typeface="Arial" panose="020B0604020202020204" pitchFamily="34" charset="0"/>
                <a:cs typeface="Arial" panose="020B0604020202020204" pitchFamily="34" charset="0"/>
              </a:rPr>
              <a:t>Borisova</a:t>
            </a:r>
            <a:endParaRPr lang="en-GB" sz="3200" dirty="0" smtClean="0">
              <a:latin typeface="Arial" panose="020B0604020202020204" pitchFamily="34" charset="0"/>
              <a:cs typeface="Arial" panose="020B0604020202020204" pitchFamily="34" charset="0"/>
            </a:endParaRPr>
          </a:p>
          <a:p>
            <a:r>
              <a:rPr lang="en-GB" sz="2000" i="1" dirty="0">
                <a:latin typeface="Arial" panose="020B0604020202020204" pitchFamily="34" charset="0"/>
                <a:cs typeface="Arial" panose="020B0604020202020204" pitchFamily="34" charset="0"/>
              </a:rPr>
              <a:t>Institute of Geography, Russian Academy of </a:t>
            </a:r>
            <a:r>
              <a:rPr lang="en-GB" sz="2000" i="1" dirty="0" smtClean="0">
                <a:latin typeface="Arial" panose="020B0604020202020204" pitchFamily="34" charset="0"/>
                <a:cs typeface="Arial" panose="020B0604020202020204" pitchFamily="34" charset="0"/>
              </a:rPr>
              <a:t>Sciences</a:t>
            </a:r>
            <a:r>
              <a:rPr lang="en-GB" sz="2000" dirty="0" smtClean="0">
                <a:latin typeface="Arial" panose="020B0604020202020204" pitchFamily="34" charset="0"/>
                <a:cs typeface="Arial" panose="020B0604020202020204" pitchFamily="34" charset="0"/>
              </a:rPr>
              <a:t> </a:t>
            </a:r>
          </a:p>
          <a:p>
            <a:endParaRPr lang="en-GB" sz="20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Aleksey Sidorchuk</a:t>
            </a:r>
          </a:p>
          <a:p>
            <a:r>
              <a:rPr lang="en-GB" sz="2000" i="1" dirty="0">
                <a:latin typeface="Arial" panose="020B0604020202020204" pitchFamily="34" charset="0"/>
                <a:cs typeface="Arial" panose="020B0604020202020204" pitchFamily="34" charset="0"/>
              </a:rPr>
              <a:t>Moscow State University</a:t>
            </a:r>
            <a:endParaRPr lang="ru-RU" sz="2000" i="1" dirty="0">
              <a:latin typeface="Arial" panose="020B0604020202020204" pitchFamily="34" charset="0"/>
              <a:cs typeface="Arial" panose="020B0604020202020204" pitchFamily="34" charset="0"/>
            </a:endParaRPr>
          </a:p>
        </p:txBody>
      </p:sp>
      <p:sp>
        <p:nvSpPr>
          <p:cNvPr id="5" name="Прямоугольник 4"/>
          <p:cNvSpPr/>
          <p:nvPr/>
        </p:nvSpPr>
        <p:spPr>
          <a:xfrm>
            <a:off x="2598820" y="1116793"/>
            <a:ext cx="6819500" cy="2123658"/>
          </a:xfrm>
          <a:prstGeom prst="rect">
            <a:avLst/>
          </a:prstGeom>
        </p:spPr>
        <p:txBody>
          <a:bodyPr wrap="square">
            <a:spAutoFit/>
          </a:bodyPr>
          <a:lstStyle/>
          <a:p>
            <a:pPr algn="ctr"/>
            <a:r>
              <a:rPr lang="en-GB" sz="4400" dirty="0">
                <a:latin typeface="Arial" panose="020B0604020202020204" pitchFamily="34" charset="0"/>
                <a:ea typeface="Calibri" panose="020F0502020204030204" pitchFamily="34" charset="0"/>
                <a:cs typeface="Arial" panose="020B0604020202020204" pitchFamily="34" charset="0"/>
              </a:rPr>
              <a:t>The main types of river channel </a:t>
            </a:r>
            <a:r>
              <a:rPr lang="en-GB" sz="4400" dirty="0" err="1">
                <a:latin typeface="Arial" panose="020B0604020202020204" pitchFamily="34" charset="0"/>
                <a:ea typeface="Calibri" panose="020F0502020204030204" pitchFamily="34" charset="0"/>
                <a:cs typeface="Arial" panose="020B0604020202020204" pitchFamily="34" charset="0"/>
              </a:rPr>
              <a:t>bedforms</a:t>
            </a:r>
            <a:r>
              <a:rPr lang="en-GB" sz="4400" dirty="0">
                <a:latin typeface="Arial" panose="020B0604020202020204" pitchFamily="34" charset="0"/>
                <a:ea typeface="Calibri" panose="020F0502020204030204" pitchFamily="34" charset="0"/>
                <a:cs typeface="Arial" panose="020B0604020202020204" pitchFamily="34" charset="0"/>
              </a:rPr>
              <a:t> movement</a:t>
            </a:r>
            <a:endParaRPr lang="ru-RU" sz="4400" dirty="0">
              <a:latin typeface="Arial" panose="020B0604020202020204" pitchFamily="34" charset="0"/>
              <a:cs typeface="Arial" panose="020B0604020202020204" pitchFamily="34" charset="0"/>
            </a:endParaRPr>
          </a:p>
        </p:txBody>
      </p:sp>
      <p:pic>
        <p:nvPicPr>
          <p:cNvPr id="5122" name="Picture 2" descr="https://www.msu.ru/upload/resize_cache/iblock/ad6/269_269_2/photo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7087" y="62918"/>
            <a:ext cx="1947545" cy="194754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logo_final!_en1.png"/>
          <p:cNvPicPr>
            <a:picLocks noChangeAspect="1"/>
          </p:cNvPicPr>
          <p:nvPr/>
        </p:nvPicPr>
        <p:blipFill>
          <a:blip r:embed="rId3"/>
          <a:stretch>
            <a:fillRect/>
          </a:stretch>
        </p:blipFill>
        <p:spPr>
          <a:xfrm>
            <a:off x="223252" y="219184"/>
            <a:ext cx="2473480" cy="1559328"/>
          </a:xfrm>
          <a:prstGeom prst="rect">
            <a:avLst/>
          </a:prstGeom>
          <a:solidFill>
            <a:schemeClr val="bg1">
              <a:alpha val="24000"/>
            </a:schemeClr>
          </a:solidFill>
        </p:spPr>
      </p:pic>
      <p:pic>
        <p:nvPicPr>
          <p:cNvPr id="7" name="Рисунок 6"/>
          <p:cNvPicPr>
            <a:picLocks noChangeAspect="1"/>
          </p:cNvPicPr>
          <p:nvPr/>
        </p:nvPicPr>
        <p:blipFill>
          <a:blip r:embed="rId4"/>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293238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4136" y="650509"/>
            <a:ext cx="7695664" cy="5768579"/>
          </a:xfrm>
          <a:prstGeom prst="rect">
            <a:avLst/>
          </a:prstGeom>
        </p:spPr>
      </p:pic>
      <p:sp>
        <p:nvSpPr>
          <p:cNvPr id="3" name="Прямоугольник 2"/>
          <p:cNvSpPr/>
          <p:nvPr/>
        </p:nvSpPr>
        <p:spPr>
          <a:xfrm>
            <a:off x="9138103" y="328402"/>
            <a:ext cx="2584234" cy="400110"/>
          </a:xfrm>
          <a:prstGeom prst="rect">
            <a:avLst/>
          </a:prstGeom>
        </p:spPr>
        <p:txBody>
          <a:bodyPr wrap="none">
            <a:spAutoFit/>
          </a:bodyPr>
          <a:lstStyle/>
          <a:p>
            <a:r>
              <a:rPr lang="en-GB" sz="2000" dirty="0"/>
              <a:t>The lower </a:t>
            </a:r>
            <a:r>
              <a:rPr lang="en-GB" sz="2000" dirty="0" smtClean="0"/>
              <a:t>Yenisei River</a:t>
            </a:r>
            <a:endParaRPr lang="ru-RU" sz="2000" dirty="0"/>
          </a:p>
        </p:txBody>
      </p:sp>
      <p:sp>
        <p:nvSpPr>
          <p:cNvPr id="4" name="TextBox 3"/>
          <p:cNvSpPr txBox="1"/>
          <p:nvPr/>
        </p:nvSpPr>
        <p:spPr>
          <a:xfrm>
            <a:off x="3672722" y="6407181"/>
            <a:ext cx="5598007" cy="338554"/>
          </a:xfrm>
          <a:prstGeom prst="rect">
            <a:avLst/>
          </a:prstGeom>
          <a:noFill/>
        </p:spPr>
        <p:txBody>
          <a:bodyPr wrap="none" rtlCol="0">
            <a:spAutoFit/>
          </a:bodyPr>
          <a:lstStyle/>
          <a:p>
            <a:r>
              <a:rPr lang="en-GB" sz="1600" dirty="0" smtClean="0"/>
              <a:t>Dunes_1                                                                Dunes_2                     </a:t>
            </a:r>
            <a:endParaRPr lang="ru-RU" sz="1600" dirty="0"/>
          </a:p>
        </p:txBody>
      </p:sp>
      <p:sp>
        <p:nvSpPr>
          <p:cNvPr id="5" name="TextBox 4"/>
          <p:cNvSpPr txBox="1"/>
          <p:nvPr/>
        </p:nvSpPr>
        <p:spPr>
          <a:xfrm>
            <a:off x="9051579" y="1113004"/>
            <a:ext cx="2859565" cy="369332"/>
          </a:xfrm>
          <a:prstGeom prst="rect">
            <a:avLst/>
          </a:prstGeom>
          <a:solidFill>
            <a:schemeClr val="bg1"/>
          </a:solidFill>
        </p:spPr>
        <p:txBody>
          <a:bodyPr wrap="none" rtlCol="0">
            <a:spAutoFit/>
          </a:bodyPr>
          <a:lstStyle/>
          <a:p>
            <a:r>
              <a:rPr lang="en-GB" dirty="0" smtClean="0"/>
              <a:t>Probability density functions</a:t>
            </a:r>
            <a:endParaRPr lang="ru-RU" dirty="0"/>
          </a:p>
        </p:txBody>
      </p:sp>
      <p:sp>
        <p:nvSpPr>
          <p:cNvPr id="6" name="TextBox 5"/>
          <p:cNvSpPr txBox="1"/>
          <p:nvPr/>
        </p:nvSpPr>
        <p:spPr>
          <a:xfrm>
            <a:off x="9450149" y="1866829"/>
            <a:ext cx="2460995" cy="369332"/>
          </a:xfrm>
          <a:prstGeom prst="rect">
            <a:avLst/>
          </a:prstGeom>
          <a:solidFill>
            <a:schemeClr val="bg1"/>
          </a:solidFill>
        </p:spPr>
        <p:txBody>
          <a:bodyPr wrap="none" rtlCol="0">
            <a:spAutoFit/>
          </a:bodyPr>
          <a:lstStyle/>
          <a:p>
            <a:r>
              <a:rPr lang="en-GB" dirty="0" smtClean="0"/>
              <a:t>Sand waves wavelength</a:t>
            </a:r>
            <a:endParaRPr lang="ru-RU" dirty="0"/>
          </a:p>
        </p:txBody>
      </p:sp>
      <p:sp>
        <p:nvSpPr>
          <p:cNvPr id="7" name="TextBox 6"/>
          <p:cNvSpPr txBox="1"/>
          <p:nvPr/>
        </p:nvSpPr>
        <p:spPr>
          <a:xfrm>
            <a:off x="9450149" y="4215258"/>
            <a:ext cx="2285562" cy="369332"/>
          </a:xfrm>
          <a:prstGeom prst="rect">
            <a:avLst/>
          </a:prstGeom>
          <a:solidFill>
            <a:schemeClr val="bg1"/>
          </a:solidFill>
        </p:spPr>
        <p:txBody>
          <a:bodyPr wrap="none" rtlCol="0">
            <a:spAutoFit/>
          </a:bodyPr>
          <a:lstStyle/>
          <a:p>
            <a:r>
              <a:rPr lang="en-GB" dirty="0" smtClean="0"/>
              <a:t>Sand waves amplitude</a:t>
            </a:r>
            <a:endParaRPr lang="ru-RU" dirty="0"/>
          </a:p>
        </p:txBody>
      </p:sp>
      <p:sp>
        <p:nvSpPr>
          <p:cNvPr id="8" name="Прямоугольник 7"/>
          <p:cNvSpPr/>
          <p:nvPr/>
        </p:nvSpPr>
        <p:spPr>
          <a:xfrm>
            <a:off x="575990" y="72537"/>
            <a:ext cx="3664786" cy="400110"/>
          </a:xfrm>
          <a:prstGeom prst="rect">
            <a:avLst/>
          </a:prstGeom>
        </p:spPr>
        <p:txBody>
          <a:bodyPr wrap="none">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Stochasticity of morphology</a:t>
            </a:r>
            <a:endParaRPr lang="ru-RU" sz="2000" dirty="0"/>
          </a:p>
        </p:txBody>
      </p:sp>
      <p:pic>
        <p:nvPicPr>
          <p:cNvPr id="9" name="Рисунок 8"/>
          <p:cNvPicPr>
            <a:picLocks noChangeAspect="1"/>
          </p:cNvPicPr>
          <p:nvPr/>
        </p:nvPicPr>
        <p:blipFill>
          <a:blip r:embed="rId3"/>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3272489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689"/>
            <a:ext cx="12192000" cy="6386286"/>
          </a:xfrm>
          <a:prstGeom prst="rect">
            <a:avLst/>
          </a:prstGeom>
        </p:spPr>
      </p:pic>
      <p:cxnSp>
        <p:nvCxnSpPr>
          <p:cNvPr id="7" name="Прямая со стрелкой 6"/>
          <p:cNvCxnSpPr/>
          <p:nvPr/>
        </p:nvCxnSpPr>
        <p:spPr>
          <a:xfrm>
            <a:off x="5294376" y="3502152"/>
            <a:ext cx="246888" cy="4114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H="1" flipV="1">
            <a:off x="1207008" y="2395728"/>
            <a:ext cx="548640" cy="2194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024189" y="246006"/>
            <a:ext cx="2017091" cy="461665"/>
          </a:xfrm>
          <a:prstGeom prst="rect">
            <a:avLst/>
          </a:prstGeom>
          <a:noFill/>
        </p:spPr>
        <p:txBody>
          <a:bodyPr wrap="none" rtlCol="0">
            <a:spAutoFit/>
          </a:bodyPr>
          <a:lstStyle/>
          <a:p>
            <a:r>
              <a:rPr lang="en-GB" sz="2400" dirty="0" smtClean="0">
                <a:solidFill>
                  <a:schemeClr val="bg1"/>
                </a:solidFill>
              </a:rPr>
              <a:t>The Lena River</a:t>
            </a:r>
            <a:endParaRPr lang="ru-RU" sz="2400" dirty="0">
              <a:solidFill>
                <a:schemeClr val="bg1"/>
              </a:solidFill>
            </a:endParaRPr>
          </a:p>
        </p:txBody>
      </p:sp>
      <p:sp>
        <p:nvSpPr>
          <p:cNvPr id="2" name="TextBox 1"/>
          <p:cNvSpPr txBox="1"/>
          <p:nvPr/>
        </p:nvSpPr>
        <p:spPr>
          <a:xfrm>
            <a:off x="4591665" y="3165989"/>
            <a:ext cx="1201739" cy="584775"/>
          </a:xfrm>
          <a:prstGeom prst="rect">
            <a:avLst/>
          </a:prstGeom>
          <a:noFill/>
        </p:spPr>
        <p:txBody>
          <a:bodyPr wrap="none" rtlCol="0">
            <a:spAutoFit/>
          </a:bodyPr>
          <a:lstStyle/>
          <a:p>
            <a:r>
              <a:rPr lang="en-GB" sz="1600" dirty="0" smtClean="0">
                <a:solidFill>
                  <a:schemeClr val="bg1"/>
                </a:solidFill>
              </a:rPr>
              <a:t>Observation</a:t>
            </a:r>
          </a:p>
          <a:p>
            <a:r>
              <a:rPr lang="en-GB" sz="1600" dirty="0" smtClean="0">
                <a:solidFill>
                  <a:schemeClr val="bg1"/>
                </a:solidFill>
              </a:rPr>
              <a:t>     site</a:t>
            </a:r>
            <a:endParaRPr lang="ru-RU" sz="1600" dirty="0">
              <a:solidFill>
                <a:schemeClr val="bg1"/>
              </a:solidFill>
            </a:endParaRPr>
          </a:p>
        </p:txBody>
      </p:sp>
    </p:spTree>
    <p:extLst>
      <p:ext uri="{BB962C8B-B14F-4D97-AF65-F5344CB8AC3E}">
        <p14:creationId xmlns:p14="http://schemas.microsoft.com/office/powerpoint/2010/main" val="2209385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981472" y="1374252"/>
            <a:ext cx="10663497" cy="369332"/>
          </a:xfrm>
          <a:prstGeom prst="rect">
            <a:avLst/>
          </a:prstGeom>
          <a:noFill/>
        </p:spPr>
        <p:txBody>
          <a:bodyPr wrap="none" rtlCol="0">
            <a:spAutoFit/>
          </a:bodyPr>
          <a:lstStyle/>
          <a:p>
            <a:r>
              <a:rPr lang="en-GB" dirty="0" err="1" smtClean="0"/>
              <a:t>Megaripple</a:t>
            </a:r>
            <a:r>
              <a:rPr lang="en-GB" dirty="0" smtClean="0"/>
              <a:t> amplitude h and wavelength L  probability density functions at different specific discharges </a:t>
            </a:r>
            <a:r>
              <a:rPr lang="en-GB" dirty="0" err="1" smtClean="0"/>
              <a:t>Ud</a:t>
            </a:r>
            <a:r>
              <a:rPr lang="en-GB" dirty="0" smtClean="0"/>
              <a:t> m2/s</a:t>
            </a:r>
            <a:endParaRPr lang="ru-RU" dirty="0"/>
          </a:p>
        </p:txBody>
      </p:sp>
      <p:sp>
        <p:nvSpPr>
          <p:cNvPr id="26" name="TextBox 25"/>
          <p:cNvSpPr txBox="1"/>
          <p:nvPr/>
        </p:nvSpPr>
        <p:spPr>
          <a:xfrm>
            <a:off x="10024189" y="246006"/>
            <a:ext cx="1711431" cy="400110"/>
          </a:xfrm>
          <a:prstGeom prst="rect">
            <a:avLst/>
          </a:prstGeom>
          <a:noFill/>
        </p:spPr>
        <p:txBody>
          <a:bodyPr wrap="none" rtlCol="0">
            <a:spAutoFit/>
          </a:bodyPr>
          <a:lstStyle/>
          <a:p>
            <a:r>
              <a:rPr lang="en-GB" sz="2000" dirty="0" smtClean="0"/>
              <a:t>The Lena River</a:t>
            </a:r>
            <a:endParaRPr lang="ru-RU" sz="2000" dirty="0"/>
          </a:p>
        </p:txBody>
      </p:sp>
      <p:sp>
        <p:nvSpPr>
          <p:cNvPr id="20" name="Прямоугольник 19"/>
          <p:cNvSpPr/>
          <p:nvPr/>
        </p:nvSpPr>
        <p:spPr>
          <a:xfrm>
            <a:off x="447974" y="317100"/>
            <a:ext cx="3664786" cy="400110"/>
          </a:xfrm>
          <a:prstGeom prst="rect">
            <a:avLst/>
          </a:prstGeom>
        </p:spPr>
        <p:txBody>
          <a:bodyPr wrap="none">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Stochasticity of morphology</a:t>
            </a:r>
            <a:endParaRPr lang="ru-RU" sz="2000" dirty="0"/>
          </a:p>
        </p:txBody>
      </p:sp>
      <p:pic>
        <p:nvPicPr>
          <p:cNvPr id="4" name="Рисунок 3"/>
          <p:cNvPicPr>
            <a:picLocks noChangeAspect="1"/>
          </p:cNvPicPr>
          <p:nvPr/>
        </p:nvPicPr>
        <p:blipFill>
          <a:blip r:embed="rId2"/>
          <a:stretch>
            <a:fillRect/>
          </a:stretch>
        </p:blipFill>
        <p:spPr>
          <a:xfrm>
            <a:off x="496355" y="1752988"/>
            <a:ext cx="4617034" cy="4090028"/>
          </a:xfrm>
          <a:prstGeom prst="rect">
            <a:avLst/>
          </a:prstGeom>
        </p:spPr>
      </p:pic>
      <p:pic>
        <p:nvPicPr>
          <p:cNvPr id="5" name="Рисунок 4"/>
          <p:cNvPicPr>
            <a:picLocks noChangeAspect="1"/>
          </p:cNvPicPr>
          <p:nvPr/>
        </p:nvPicPr>
        <p:blipFill>
          <a:blip r:embed="rId3"/>
          <a:stretch>
            <a:fillRect/>
          </a:stretch>
        </p:blipFill>
        <p:spPr>
          <a:xfrm>
            <a:off x="4956904" y="2181038"/>
            <a:ext cx="6963107" cy="3683708"/>
          </a:xfrm>
          <a:prstGeom prst="rect">
            <a:avLst/>
          </a:prstGeom>
        </p:spPr>
      </p:pic>
      <p:sp>
        <p:nvSpPr>
          <p:cNvPr id="24" name="TextBox 23"/>
          <p:cNvSpPr txBox="1"/>
          <p:nvPr/>
        </p:nvSpPr>
        <p:spPr>
          <a:xfrm>
            <a:off x="11281445" y="5650992"/>
            <a:ext cx="519694" cy="369332"/>
          </a:xfrm>
          <a:prstGeom prst="rect">
            <a:avLst/>
          </a:prstGeom>
          <a:noFill/>
        </p:spPr>
        <p:txBody>
          <a:bodyPr wrap="none" rtlCol="0">
            <a:spAutoFit/>
          </a:bodyPr>
          <a:lstStyle/>
          <a:p>
            <a:r>
              <a:rPr lang="en-GB" dirty="0" smtClean="0"/>
              <a:t>L m</a:t>
            </a:r>
            <a:endParaRPr lang="ru-RU" dirty="0"/>
          </a:p>
        </p:txBody>
      </p:sp>
      <p:sp>
        <p:nvSpPr>
          <p:cNvPr id="27" name="TextBox 26"/>
          <p:cNvSpPr txBox="1"/>
          <p:nvPr/>
        </p:nvSpPr>
        <p:spPr>
          <a:xfrm>
            <a:off x="4593695" y="5658350"/>
            <a:ext cx="543739" cy="369332"/>
          </a:xfrm>
          <a:prstGeom prst="rect">
            <a:avLst/>
          </a:prstGeom>
          <a:noFill/>
        </p:spPr>
        <p:txBody>
          <a:bodyPr wrap="none" rtlCol="0">
            <a:spAutoFit/>
          </a:bodyPr>
          <a:lstStyle/>
          <a:p>
            <a:r>
              <a:rPr lang="en-GB" dirty="0" smtClean="0"/>
              <a:t>h m</a:t>
            </a:r>
            <a:endParaRPr lang="ru-RU" dirty="0"/>
          </a:p>
        </p:txBody>
      </p:sp>
      <p:sp>
        <p:nvSpPr>
          <p:cNvPr id="11" name="TextBox 10"/>
          <p:cNvSpPr txBox="1"/>
          <p:nvPr/>
        </p:nvSpPr>
        <p:spPr>
          <a:xfrm>
            <a:off x="5065118" y="1811706"/>
            <a:ext cx="411480" cy="400110"/>
          </a:xfrm>
          <a:prstGeom prst="rect">
            <a:avLst/>
          </a:prstGeom>
          <a:noFill/>
        </p:spPr>
        <p:txBody>
          <a:bodyPr wrap="square" rtlCol="0">
            <a:spAutoFit/>
          </a:bodyPr>
          <a:lstStyle/>
          <a:p>
            <a:r>
              <a:rPr lang="en-GB" sz="2000" dirty="0" smtClean="0"/>
              <a:t>N</a:t>
            </a:r>
            <a:endParaRPr lang="ru-RU" sz="2000" dirty="0"/>
          </a:p>
        </p:txBody>
      </p:sp>
      <p:pic>
        <p:nvPicPr>
          <p:cNvPr id="10" name="Рисунок 9"/>
          <p:cNvPicPr>
            <a:picLocks noChangeAspect="1"/>
          </p:cNvPicPr>
          <p:nvPr/>
        </p:nvPicPr>
        <p:blipFill>
          <a:blip r:embed="rId4"/>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2875487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57"/>
            <a:ext cx="12192000" cy="6386286"/>
          </a:xfrm>
          <a:prstGeom prst="rect">
            <a:avLst/>
          </a:prstGeom>
        </p:spPr>
      </p:pic>
      <p:cxnSp>
        <p:nvCxnSpPr>
          <p:cNvPr id="4" name="Прямая со стрелкой 3"/>
          <p:cNvCxnSpPr/>
          <p:nvPr/>
        </p:nvCxnSpPr>
        <p:spPr>
          <a:xfrm flipV="1">
            <a:off x="7269480" y="2112264"/>
            <a:ext cx="850392" cy="548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flipH="1" flipV="1">
            <a:off x="6096000" y="1792224"/>
            <a:ext cx="292608" cy="1737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642270" y="490757"/>
            <a:ext cx="1866408" cy="461665"/>
          </a:xfrm>
          <a:prstGeom prst="rect">
            <a:avLst/>
          </a:prstGeom>
          <a:noFill/>
        </p:spPr>
        <p:txBody>
          <a:bodyPr wrap="none" rtlCol="0">
            <a:spAutoFit/>
          </a:bodyPr>
          <a:lstStyle/>
          <a:p>
            <a:r>
              <a:rPr lang="en-GB" sz="2400" dirty="0" smtClean="0">
                <a:solidFill>
                  <a:schemeClr val="bg1"/>
                </a:solidFill>
              </a:rPr>
              <a:t>The Ob’ River</a:t>
            </a:r>
            <a:endParaRPr lang="ru-RU" sz="2400" dirty="0">
              <a:solidFill>
                <a:schemeClr val="bg1"/>
              </a:solidFill>
            </a:endParaRPr>
          </a:p>
        </p:txBody>
      </p:sp>
      <p:sp>
        <p:nvSpPr>
          <p:cNvPr id="8" name="TextBox 7"/>
          <p:cNvSpPr txBox="1"/>
          <p:nvPr/>
        </p:nvSpPr>
        <p:spPr>
          <a:xfrm>
            <a:off x="5289751" y="1337184"/>
            <a:ext cx="1201739" cy="584775"/>
          </a:xfrm>
          <a:prstGeom prst="rect">
            <a:avLst/>
          </a:prstGeom>
          <a:noFill/>
        </p:spPr>
        <p:txBody>
          <a:bodyPr wrap="none" rtlCol="0">
            <a:spAutoFit/>
          </a:bodyPr>
          <a:lstStyle/>
          <a:p>
            <a:r>
              <a:rPr lang="en-GB" sz="1600" dirty="0" smtClean="0">
                <a:solidFill>
                  <a:schemeClr val="bg1"/>
                </a:solidFill>
              </a:rPr>
              <a:t>Observation</a:t>
            </a:r>
          </a:p>
          <a:p>
            <a:r>
              <a:rPr lang="en-GB" sz="1600" dirty="0" smtClean="0">
                <a:solidFill>
                  <a:schemeClr val="bg1"/>
                </a:solidFill>
              </a:rPr>
              <a:t>     site</a:t>
            </a:r>
            <a:endParaRPr lang="ru-RU" sz="1600" dirty="0">
              <a:solidFill>
                <a:schemeClr val="bg1"/>
              </a:solidFill>
            </a:endParaRPr>
          </a:p>
        </p:txBody>
      </p:sp>
    </p:spTree>
    <p:extLst>
      <p:ext uri="{BB962C8B-B14F-4D97-AF65-F5344CB8AC3E}">
        <p14:creationId xmlns:p14="http://schemas.microsoft.com/office/powerpoint/2010/main" val="20752383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Объект 13"/>
          <p:cNvGraphicFramePr>
            <a:graphicFrameLocks noChangeAspect="1"/>
          </p:cNvGraphicFramePr>
          <p:nvPr>
            <p:extLst>
              <p:ext uri="{D42A27DB-BD31-4B8C-83A1-F6EECF244321}">
                <p14:modId xmlns:p14="http://schemas.microsoft.com/office/powerpoint/2010/main" val="3353051798"/>
              </p:ext>
            </p:extLst>
          </p:nvPr>
        </p:nvGraphicFramePr>
        <p:xfrm>
          <a:off x="7877265" y="487234"/>
          <a:ext cx="3977278" cy="6275750"/>
        </p:xfrm>
        <a:graphic>
          <a:graphicData uri="http://schemas.openxmlformats.org/presentationml/2006/ole">
            <mc:AlternateContent xmlns:mc="http://schemas.openxmlformats.org/markup-compatibility/2006">
              <mc:Choice xmlns:v="urn:schemas-microsoft-com:vml" Requires="v">
                <p:oleObj spid="_x0000_s2219" name="PHOTO-PAINT Home &amp; Student" r:id="rId3" imgW="5376600" imgH="8485560" progId="CorelPHOTOPAINTHome.Image.18">
                  <p:embed/>
                </p:oleObj>
              </mc:Choice>
              <mc:Fallback>
                <p:oleObj name="PHOTO-PAINT Home &amp; Student" r:id="rId3" imgW="5376600" imgH="8485560" progId="CorelPHOTOPAINTHome.Image.18">
                  <p:embed/>
                  <p:pic>
                    <p:nvPicPr>
                      <p:cNvPr id="0" name=""/>
                      <p:cNvPicPr/>
                      <p:nvPr/>
                    </p:nvPicPr>
                    <p:blipFill>
                      <a:blip r:embed="rId4"/>
                      <a:stretch>
                        <a:fillRect/>
                      </a:stretch>
                    </p:blipFill>
                    <p:spPr>
                      <a:xfrm>
                        <a:off x="7877265" y="487234"/>
                        <a:ext cx="3977278" cy="6275750"/>
                      </a:xfrm>
                      <a:prstGeom prst="rect">
                        <a:avLst/>
                      </a:prstGeom>
                    </p:spPr>
                  </p:pic>
                </p:oleObj>
              </mc:Fallback>
            </mc:AlternateContent>
          </a:graphicData>
        </a:graphic>
      </p:graphicFrame>
      <p:grpSp>
        <p:nvGrpSpPr>
          <p:cNvPr id="15" name="Группа 14"/>
          <p:cNvGrpSpPr/>
          <p:nvPr/>
        </p:nvGrpSpPr>
        <p:grpSpPr>
          <a:xfrm>
            <a:off x="8111740" y="663289"/>
            <a:ext cx="794291" cy="5750170"/>
            <a:chOff x="5773238" y="404037"/>
            <a:chExt cx="794291" cy="5750170"/>
          </a:xfrm>
        </p:grpSpPr>
        <p:sp>
          <p:nvSpPr>
            <p:cNvPr id="5" name="TextBox 4"/>
            <p:cNvSpPr txBox="1"/>
            <p:nvPr/>
          </p:nvSpPr>
          <p:spPr>
            <a:xfrm>
              <a:off x="5816764" y="404037"/>
              <a:ext cx="715260" cy="369332"/>
            </a:xfrm>
            <a:prstGeom prst="rect">
              <a:avLst/>
            </a:prstGeom>
            <a:noFill/>
          </p:spPr>
          <p:txBody>
            <a:bodyPr wrap="none" rtlCol="0">
              <a:spAutoFit/>
            </a:bodyPr>
            <a:lstStyle/>
            <a:p>
              <a:r>
                <a:rPr lang="en-GB" dirty="0" smtClean="0">
                  <a:solidFill>
                    <a:srgbClr val="FFC000"/>
                  </a:solidFill>
                </a:rPr>
                <a:t>15:15</a:t>
              </a:r>
              <a:endParaRPr lang="ru-RU" dirty="0">
                <a:solidFill>
                  <a:srgbClr val="FFC000"/>
                </a:solidFill>
              </a:endParaRPr>
            </a:p>
          </p:txBody>
        </p:sp>
        <p:sp>
          <p:nvSpPr>
            <p:cNvPr id="6" name="TextBox 5"/>
            <p:cNvSpPr txBox="1"/>
            <p:nvPr/>
          </p:nvSpPr>
          <p:spPr>
            <a:xfrm>
              <a:off x="5816765" y="2309066"/>
              <a:ext cx="715260" cy="369332"/>
            </a:xfrm>
            <a:prstGeom prst="rect">
              <a:avLst/>
            </a:prstGeom>
            <a:noFill/>
          </p:spPr>
          <p:txBody>
            <a:bodyPr wrap="none" rtlCol="0">
              <a:spAutoFit/>
            </a:bodyPr>
            <a:lstStyle/>
            <a:p>
              <a:r>
                <a:rPr lang="en-GB" dirty="0" smtClean="0">
                  <a:solidFill>
                    <a:srgbClr val="FFC000"/>
                  </a:solidFill>
                </a:rPr>
                <a:t>16:45</a:t>
              </a:r>
              <a:endParaRPr lang="ru-RU" dirty="0">
                <a:solidFill>
                  <a:srgbClr val="FFC000"/>
                </a:solidFill>
              </a:endParaRPr>
            </a:p>
          </p:txBody>
        </p:sp>
        <p:sp>
          <p:nvSpPr>
            <p:cNvPr id="7" name="TextBox 6"/>
            <p:cNvSpPr txBox="1"/>
            <p:nvPr/>
          </p:nvSpPr>
          <p:spPr>
            <a:xfrm>
              <a:off x="5816764" y="1668742"/>
              <a:ext cx="715260" cy="369332"/>
            </a:xfrm>
            <a:prstGeom prst="rect">
              <a:avLst/>
            </a:prstGeom>
            <a:noFill/>
          </p:spPr>
          <p:txBody>
            <a:bodyPr wrap="none" rtlCol="0">
              <a:spAutoFit/>
            </a:bodyPr>
            <a:lstStyle/>
            <a:p>
              <a:r>
                <a:rPr lang="en-GB" dirty="0" smtClean="0">
                  <a:solidFill>
                    <a:srgbClr val="FFC000"/>
                  </a:solidFill>
                </a:rPr>
                <a:t>16:15</a:t>
              </a:r>
              <a:endParaRPr lang="ru-RU" dirty="0">
                <a:solidFill>
                  <a:srgbClr val="FFC000"/>
                </a:solidFill>
              </a:endParaRPr>
            </a:p>
          </p:txBody>
        </p:sp>
        <p:sp>
          <p:nvSpPr>
            <p:cNvPr id="8" name="TextBox 7"/>
            <p:cNvSpPr txBox="1"/>
            <p:nvPr/>
          </p:nvSpPr>
          <p:spPr>
            <a:xfrm>
              <a:off x="5773238" y="979248"/>
              <a:ext cx="715260" cy="369332"/>
            </a:xfrm>
            <a:prstGeom prst="rect">
              <a:avLst/>
            </a:prstGeom>
            <a:noFill/>
          </p:spPr>
          <p:txBody>
            <a:bodyPr wrap="none" rtlCol="0">
              <a:spAutoFit/>
            </a:bodyPr>
            <a:lstStyle/>
            <a:p>
              <a:r>
                <a:rPr lang="en-GB" dirty="0" smtClean="0">
                  <a:solidFill>
                    <a:srgbClr val="FFC000"/>
                  </a:solidFill>
                </a:rPr>
                <a:t>15:45</a:t>
              </a:r>
              <a:endParaRPr lang="ru-RU" dirty="0">
                <a:solidFill>
                  <a:srgbClr val="FFC000"/>
                </a:solidFill>
              </a:endParaRPr>
            </a:p>
          </p:txBody>
        </p:sp>
        <p:sp>
          <p:nvSpPr>
            <p:cNvPr id="9" name="TextBox 8"/>
            <p:cNvSpPr txBox="1"/>
            <p:nvPr/>
          </p:nvSpPr>
          <p:spPr>
            <a:xfrm>
              <a:off x="5824256" y="3831092"/>
              <a:ext cx="715260" cy="369332"/>
            </a:xfrm>
            <a:prstGeom prst="rect">
              <a:avLst/>
            </a:prstGeom>
            <a:noFill/>
          </p:spPr>
          <p:txBody>
            <a:bodyPr wrap="none" rtlCol="0">
              <a:spAutoFit/>
            </a:bodyPr>
            <a:lstStyle/>
            <a:p>
              <a:r>
                <a:rPr lang="en-GB" dirty="0" smtClean="0">
                  <a:solidFill>
                    <a:srgbClr val="FFC000"/>
                  </a:solidFill>
                </a:rPr>
                <a:t>18:50</a:t>
              </a:r>
              <a:endParaRPr lang="ru-RU" dirty="0">
                <a:solidFill>
                  <a:srgbClr val="FFC000"/>
                </a:solidFill>
              </a:endParaRPr>
            </a:p>
          </p:txBody>
        </p:sp>
        <p:sp>
          <p:nvSpPr>
            <p:cNvPr id="10" name="TextBox 9"/>
            <p:cNvSpPr txBox="1"/>
            <p:nvPr/>
          </p:nvSpPr>
          <p:spPr>
            <a:xfrm>
              <a:off x="5812535" y="4513502"/>
              <a:ext cx="715260" cy="369332"/>
            </a:xfrm>
            <a:prstGeom prst="rect">
              <a:avLst/>
            </a:prstGeom>
            <a:noFill/>
          </p:spPr>
          <p:txBody>
            <a:bodyPr wrap="none" rtlCol="0">
              <a:spAutoFit/>
            </a:bodyPr>
            <a:lstStyle/>
            <a:p>
              <a:r>
                <a:rPr lang="en-GB" dirty="0" smtClean="0">
                  <a:solidFill>
                    <a:srgbClr val="FFC000"/>
                  </a:solidFill>
                </a:rPr>
                <a:t>19:15</a:t>
              </a:r>
              <a:endParaRPr lang="ru-RU" dirty="0">
                <a:solidFill>
                  <a:srgbClr val="FFC000"/>
                </a:solidFill>
              </a:endParaRPr>
            </a:p>
          </p:txBody>
        </p:sp>
        <p:sp>
          <p:nvSpPr>
            <p:cNvPr id="11" name="TextBox 10"/>
            <p:cNvSpPr txBox="1"/>
            <p:nvPr/>
          </p:nvSpPr>
          <p:spPr>
            <a:xfrm>
              <a:off x="5852269" y="5188470"/>
              <a:ext cx="715260" cy="369332"/>
            </a:xfrm>
            <a:prstGeom prst="rect">
              <a:avLst/>
            </a:prstGeom>
            <a:noFill/>
          </p:spPr>
          <p:txBody>
            <a:bodyPr wrap="none" rtlCol="0">
              <a:spAutoFit/>
            </a:bodyPr>
            <a:lstStyle/>
            <a:p>
              <a:r>
                <a:rPr lang="en-GB" dirty="0">
                  <a:solidFill>
                    <a:srgbClr val="FFC000"/>
                  </a:solidFill>
                </a:rPr>
                <a:t>19:45</a:t>
              </a:r>
              <a:endParaRPr lang="ru-RU" dirty="0">
                <a:solidFill>
                  <a:srgbClr val="FFC000"/>
                </a:solidFill>
              </a:endParaRPr>
            </a:p>
          </p:txBody>
        </p:sp>
        <p:sp>
          <p:nvSpPr>
            <p:cNvPr id="12" name="TextBox 11"/>
            <p:cNvSpPr txBox="1"/>
            <p:nvPr/>
          </p:nvSpPr>
          <p:spPr>
            <a:xfrm>
              <a:off x="5812443" y="5784875"/>
              <a:ext cx="715260" cy="369332"/>
            </a:xfrm>
            <a:prstGeom prst="rect">
              <a:avLst/>
            </a:prstGeom>
            <a:noFill/>
          </p:spPr>
          <p:txBody>
            <a:bodyPr wrap="none" rtlCol="0">
              <a:spAutoFit/>
            </a:bodyPr>
            <a:lstStyle/>
            <a:p>
              <a:r>
                <a:rPr lang="en-GB" dirty="0" smtClean="0">
                  <a:solidFill>
                    <a:srgbClr val="FFC000"/>
                  </a:solidFill>
                </a:rPr>
                <a:t>20:15</a:t>
              </a:r>
              <a:endParaRPr lang="ru-RU" dirty="0">
                <a:solidFill>
                  <a:srgbClr val="FFC000"/>
                </a:solidFill>
              </a:endParaRPr>
            </a:p>
          </p:txBody>
        </p:sp>
      </p:grpSp>
      <p:sp>
        <p:nvSpPr>
          <p:cNvPr id="16" name="TextBox 15"/>
          <p:cNvSpPr txBox="1"/>
          <p:nvPr/>
        </p:nvSpPr>
        <p:spPr>
          <a:xfrm>
            <a:off x="6006584" y="4709058"/>
            <a:ext cx="1701693" cy="923330"/>
          </a:xfrm>
          <a:prstGeom prst="rect">
            <a:avLst/>
          </a:prstGeom>
          <a:noFill/>
        </p:spPr>
        <p:txBody>
          <a:bodyPr wrap="square" rtlCol="0">
            <a:spAutoFit/>
          </a:bodyPr>
          <a:lstStyle/>
          <a:p>
            <a:r>
              <a:rPr lang="en-GB" dirty="0" err="1" smtClean="0"/>
              <a:t>Orsko-Borsky</a:t>
            </a:r>
            <a:r>
              <a:rPr lang="en-GB" dirty="0" smtClean="0"/>
              <a:t> </a:t>
            </a:r>
          </a:p>
          <a:p>
            <a:r>
              <a:rPr lang="en-GB" dirty="0" smtClean="0"/>
              <a:t>shallows, </a:t>
            </a:r>
          </a:p>
          <a:p>
            <a:r>
              <a:rPr lang="en-GB" dirty="0" smtClean="0"/>
              <a:t>August 7, 1993</a:t>
            </a:r>
            <a:endParaRPr lang="ru-RU" dirty="0"/>
          </a:p>
        </p:txBody>
      </p:sp>
      <p:cxnSp>
        <p:nvCxnSpPr>
          <p:cNvPr id="18" name="Прямая соединительная линия 17"/>
          <p:cNvCxnSpPr/>
          <p:nvPr/>
        </p:nvCxnSpPr>
        <p:spPr>
          <a:xfrm>
            <a:off x="10518974" y="3918266"/>
            <a:ext cx="117565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860618" y="3621327"/>
            <a:ext cx="655949" cy="369332"/>
          </a:xfrm>
          <a:prstGeom prst="rect">
            <a:avLst/>
          </a:prstGeom>
          <a:noFill/>
          <a:ln>
            <a:noFill/>
          </a:ln>
        </p:spPr>
        <p:txBody>
          <a:bodyPr wrap="none" rtlCol="0">
            <a:spAutoFit/>
          </a:bodyPr>
          <a:lstStyle/>
          <a:p>
            <a:r>
              <a:rPr lang="en-GB" dirty="0" smtClean="0">
                <a:solidFill>
                  <a:srgbClr val="FFC000"/>
                </a:solidFill>
              </a:rPr>
              <a:t>50 m</a:t>
            </a:r>
            <a:endParaRPr lang="ru-RU" dirty="0">
              <a:solidFill>
                <a:srgbClr val="FFC000"/>
              </a:solidFill>
            </a:endParaRPr>
          </a:p>
        </p:txBody>
      </p:sp>
      <p:sp>
        <p:nvSpPr>
          <p:cNvPr id="13" name="TextBox 12"/>
          <p:cNvSpPr txBox="1"/>
          <p:nvPr/>
        </p:nvSpPr>
        <p:spPr>
          <a:xfrm>
            <a:off x="5820078" y="591341"/>
            <a:ext cx="1642501" cy="400110"/>
          </a:xfrm>
          <a:prstGeom prst="rect">
            <a:avLst/>
          </a:prstGeom>
          <a:noFill/>
        </p:spPr>
        <p:txBody>
          <a:bodyPr wrap="none" rtlCol="0">
            <a:spAutoFit/>
          </a:bodyPr>
          <a:lstStyle/>
          <a:p>
            <a:r>
              <a:rPr lang="en-GB" sz="2000" dirty="0" smtClean="0"/>
              <a:t>The Ob’ River</a:t>
            </a:r>
            <a:endParaRPr lang="ru-RU" sz="2000" dirty="0"/>
          </a:p>
        </p:txBody>
      </p:sp>
      <p:sp>
        <p:nvSpPr>
          <p:cNvPr id="17" name="TextBox 16"/>
          <p:cNvSpPr txBox="1"/>
          <p:nvPr/>
        </p:nvSpPr>
        <p:spPr>
          <a:xfrm>
            <a:off x="8073896" y="141148"/>
            <a:ext cx="3620735" cy="369332"/>
          </a:xfrm>
          <a:prstGeom prst="rect">
            <a:avLst/>
          </a:prstGeom>
          <a:noFill/>
        </p:spPr>
        <p:txBody>
          <a:bodyPr wrap="none" rtlCol="0">
            <a:spAutoFit/>
          </a:bodyPr>
          <a:lstStyle/>
          <a:p>
            <a:r>
              <a:rPr lang="en-GB" dirty="0"/>
              <a:t>Active </a:t>
            </a:r>
            <a:r>
              <a:rPr lang="en-GB" dirty="0" err="1"/>
              <a:t>megaripples</a:t>
            </a:r>
            <a:r>
              <a:rPr lang="en-GB" dirty="0"/>
              <a:t> on passive </a:t>
            </a:r>
            <a:r>
              <a:rPr lang="en-GB" dirty="0" smtClean="0"/>
              <a:t>dunes</a:t>
            </a:r>
            <a:endParaRPr lang="ru-RU" dirty="0"/>
          </a:p>
        </p:txBody>
      </p:sp>
      <p:pic>
        <p:nvPicPr>
          <p:cNvPr id="53" name="Рисунок 52"/>
          <p:cNvPicPr>
            <a:picLocks noChangeAspect="1"/>
          </p:cNvPicPr>
          <p:nvPr/>
        </p:nvPicPr>
        <p:blipFill>
          <a:blip r:embed="rId5"/>
          <a:stretch>
            <a:fillRect/>
          </a:stretch>
        </p:blipFill>
        <p:spPr>
          <a:xfrm>
            <a:off x="537065" y="3581560"/>
            <a:ext cx="5386731" cy="2235493"/>
          </a:xfrm>
          <a:prstGeom prst="rect">
            <a:avLst/>
          </a:prstGeom>
          <a:ln w="19050">
            <a:solidFill>
              <a:srgbClr val="002060"/>
            </a:solidFill>
          </a:ln>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235" y="1020291"/>
            <a:ext cx="6943344" cy="2371344"/>
          </a:xfrm>
          <a:prstGeom prst="rect">
            <a:avLst/>
          </a:prstGeom>
        </p:spPr>
      </p:pic>
      <p:sp>
        <p:nvSpPr>
          <p:cNvPr id="21" name="TextBox 20"/>
          <p:cNvSpPr txBox="1"/>
          <p:nvPr/>
        </p:nvSpPr>
        <p:spPr>
          <a:xfrm>
            <a:off x="235313" y="162392"/>
            <a:ext cx="6269922" cy="400110"/>
          </a:xfrm>
          <a:prstGeom prst="rect">
            <a:avLst/>
          </a:prstGeom>
          <a:noFill/>
        </p:spPr>
        <p:txBody>
          <a:bodyPr wrap="non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Two main modes of movement: active and </a:t>
            </a:r>
            <a:r>
              <a:rPr lang="en-GB" sz="2000" dirty="0" smtClean="0">
                <a:latin typeface="Arial" panose="020B0604020202020204" pitchFamily="34" charset="0"/>
                <a:cs typeface="Arial" panose="020B0604020202020204" pitchFamily="34" charset="0"/>
              </a:rPr>
              <a:t>passive</a:t>
            </a:r>
            <a:endParaRPr lang="ru-RU" sz="2000" dirty="0">
              <a:latin typeface="Arial" panose="020B0604020202020204" pitchFamily="34" charset="0"/>
              <a:cs typeface="Arial" panose="020B0604020202020204" pitchFamily="34" charset="0"/>
            </a:endParaRPr>
          </a:p>
        </p:txBody>
      </p:sp>
      <p:sp>
        <p:nvSpPr>
          <p:cNvPr id="22" name="TextBox 21"/>
          <p:cNvSpPr txBox="1"/>
          <p:nvPr/>
        </p:nvSpPr>
        <p:spPr>
          <a:xfrm>
            <a:off x="756342" y="3579712"/>
            <a:ext cx="6782947" cy="338554"/>
          </a:xfrm>
          <a:prstGeom prst="rect">
            <a:avLst/>
          </a:prstGeom>
          <a:solidFill>
            <a:schemeClr val="bg1"/>
          </a:solidFill>
        </p:spPr>
        <p:txBody>
          <a:bodyPr wrap="none" rtlCol="0">
            <a:spAutoFit/>
          </a:bodyPr>
          <a:lstStyle/>
          <a:p>
            <a:r>
              <a:rPr lang="en-GB" sz="1600" dirty="0" smtClean="0"/>
              <a:t>The celerity of passive dunes is 0.2-0.4 m/hour; </a:t>
            </a:r>
            <a:r>
              <a:rPr lang="en-GB" sz="1600" dirty="0"/>
              <a:t>t</a:t>
            </a:r>
            <a:r>
              <a:rPr lang="en-GB" sz="1600" dirty="0" smtClean="0"/>
              <a:t>hat of </a:t>
            </a:r>
            <a:r>
              <a:rPr lang="en-GB" sz="1600" dirty="0" err="1" smtClean="0"/>
              <a:t>megaripples</a:t>
            </a:r>
            <a:r>
              <a:rPr lang="en-GB" sz="1600" dirty="0" smtClean="0"/>
              <a:t> 1.5 m/hour</a:t>
            </a:r>
            <a:endParaRPr lang="ru-RU" sz="1600" dirty="0"/>
          </a:p>
        </p:txBody>
      </p:sp>
      <p:pic>
        <p:nvPicPr>
          <p:cNvPr id="23" name="Рисунок 22"/>
          <p:cNvPicPr>
            <a:picLocks noChangeAspect="1"/>
          </p:cNvPicPr>
          <p:nvPr/>
        </p:nvPicPr>
        <p:blipFill>
          <a:blip r:embed="rId7"/>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1853803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843"/>
            <a:ext cx="12192000" cy="6386286"/>
          </a:xfrm>
          <a:prstGeom prst="rect">
            <a:avLst/>
          </a:prstGeom>
        </p:spPr>
      </p:pic>
      <p:cxnSp>
        <p:nvCxnSpPr>
          <p:cNvPr id="4" name="Прямая со стрелкой 3"/>
          <p:cNvCxnSpPr/>
          <p:nvPr/>
        </p:nvCxnSpPr>
        <p:spPr>
          <a:xfrm flipH="1">
            <a:off x="950976" y="3318386"/>
            <a:ext cx="932688" cy="1463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flipV="1">
            <a:off x="3145536" y="3153794"/>
            <a:ext cx="512064" cy="2377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34811" y="2812020"/>
            <a:ext cx="1201739" cy="584775"/>
          </a:xfrm>
          <a:prstGeom prst="rect">
            <a:avLst/>
          </a:prstGeom>
          <a:noFill/>
        </p:spPr>
        <p:txBody>
          <a:bodyPr wrap="none" rtlCol="0">
            <a:spAutoFit/>
          </a:bodyPr>
          <a:lstStyle/>
          <a:p>
            <a:r>
              <a:rPr lang="en-GB" sz="1600" dirty="0" smtClean="0"/>
              <a:t>Observation</a:t>
            </a:r>
          </a:p>
          <a:p>
            <a:r>
              <a:rPr lang="en-GB" sz="1600" dirty="0" smtClean="0"/>
              <a:t>         site</a:t>
            </a:r>
            <a:endParaRPr lang="ru-RU" sz="1600" dirty="0"/>
          </a:p>
        </p:txBody>
      </p:sp>
      <p:sp>
        <p:nvSpPr>
          <p:cNvPr id="3" name="TextBox 2"/>
          <p:cNvSpPr txBox="1"/>
          <p:nvPr/>
        </p:nvSpPr>
        <p:spPr>
          <a:xfrm>
            <a:off x="9271819" y="-49162"/>
            <a:ext cx="2096279" cy="461665"/>
          </a:xfrm>
          <a:prstGeom prst="rect">
            <a:avLst/>
          </a:prstGeom>
          <a:noFill/>
        </p:spPr>
        <p:txBody>
          <a:bodyPr wrap="none" rtlCol="0">
            <a:spAutoFit/>
          </a:bodyPr>
          <a:lstStyle/>
          <a:p>
            <a:r>
              <a:rPr lang="en-GB" sz="2400" dirty="0" smtClean="0"/>
              <a:t>The Niger River</a:t>
            </a:r>
            <a:endParaRPr lang="ru-RU" sz="2400" dirty="0"/>
          </a:p>
        </p:txBody>
      </p:sp>
    </p:spTree>
    <p:extLst>
      <p:ext uri="{BB962C8B-B14F-4D97-AF65-F5344CB8AC3E}">
        <p14:creationId xmlns:p14="http://schemas.microsoft.com/office/powerpoint/2010/main" val="5427719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56671" y="1466120"/>
            <a:ext cx="2749296" cy="2031325"/>
          </a:xfrm>
          <a:prstGeom prst="rect">
            <a:avLst/>
          </a:prstGeom>
        </p:spPr>
        <p:txBody>
          <a:bodyPr wrap="square">
            <a:spAutoFit/>
          </a:bodyPr>
          <a:lstStyle/>
          <a:p>
            <a:pPr algn="just"/>
            <a:r>
              <a:rPr lang="en-GB"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Active </a:t>
            </a:r>
            <a:r>
              <a:rPr lang="en-GB"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bedforms</a:t>
            </a:r>
            <a:r>
              <a:rPr lang="en-GB"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GB" dirty="0">
                <a:latin typeface="Calibri" panose="020F0502020204030204" pitchFamily="34" charset="0"/>
                <a:ea typeface="Calibri" panose="020F0502020204030204" pitchFamily="34" charset="0"/>
                <a:cs typeface="Times New Roman" panose="02020603050405020304" pitchFamily="18" charset="0"/>
              </a:rPr>
              <a:t>are three-dimensional, symmetrical, with gentle slopes. They move without significant change in shape, since all parts of their surface move at the same </a:t>
            </a:r>
            <a:r>
              <a:rPr lang="en-GB" dirty="0" smtClean="0">
                <a:latin typeface="Calibri" panose="020F0502020204030204" pitchFamily="34" charset="0"/>
                <a:ea typeface="Calibri" panose="020F0502020204030204" pitchFamily="34" charset="0"/>
                <a:cs typeface="Times New Roman" panose="02020603050405020304" pitchFamily="18" charset="0"/>
              </a:rPr>
              <a:t>speed. </a:t>
            </a:r>
            <a:endParaRPr lang="ru-RU" dirty="0"/>
          </a:p>
        </p:txBody>
      </p:sp>
      <p:sp>
        <p:nvSpPr>
          <p:cNvPr id="3" name="TextBox 2"/>
          <p:cNvSpPr txBox="1"/>
          <p:nvPr/>
        </p:nvSpPr>
        <p:spPr>
          <a:xfrm>
            <a:off x="8223504" y="228421"/>
            <a:ext cx="2981585" cy="646331"/>
          </a:xfrm>
          <a:prstGeom prst="rect">
            <a:avLst/>
          </a:prstGeom>
          <a:noFill/>
        </p:spPr>
        <p:txBody>
          <a:bodyPr wrap="none" rtlCol="0">
            <a:spAutoFit/>
          </a:bodyPr>
          <a:lstStyle/>
          <a:p>
            <a:pPr algn="ctr"/>
            <a:r>
              <a:rPr lang="en-GB" dirty="0" smtClean="0"/>
              <a:t>The </a:t>
            </a:r>
            <a:r>
              <a:rPr lang="en-GB" dirty="0"/>
              <a:t>N</a:t>
            </a:r>
            <a:r>
              <a:rPr lang="en-GB" dirty="0" smtClean="0"/>
              <a:t>iger River near </a:t>
            </a:r>
            <a:r>
              <a:rPr lang="en-GB" dirty="0" err="1" smtClean="0"/>
              <a:t>Ajaokuta</a:t>
            </a:r>
            <a:endParaRPr lang="en-GB" dirty="0" smtClean="0"/>
          </a:p>
          <a:p>
            <a:pPr algn="ctr"/>
            <a:r>
              <a:rPr lang="en-GB" dirty="0" smtClean="0"/>
              <a:t>23.09-09.10.1978</a:t>
            </a:r>
            <a:endParaRPr lang="en-GB" dirty="0"/>
          </a:p>
        </p:txBody>
      </p:sp>
      <p:grpSp>
        <p:nvGrpSpPr>
          <p:cNvPr id="5" name="Группа 4"/>
          <p:cNvGrpSpPr/>
          <p:nvPr/>
        </p:nvGrpSpPr>
        <p:grpSpPr>
          <a:xfrm>
            <a:off x="2615184" y="228421"/>
            <a:ext cx="5490721" cy="6316462"/>
            <a:chOff x="2615184" y="228421"/>
            <a:chExt cx="5490721" cy="6316462"/>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5967" y="228421"/>
              <a:ext cx="5299938" cy="6316462"/>
            </a:xfrm>
            <a:prstGeom prst="rect">
              <a:avLst/>
            </a:prstGeom>
          </p:spPr>
        </p:pic>
        <p:sp>
          <p:nvSpPr>
            <p:cNvPr id="9" name="TextBox 8"/>
            <p:cNvSpPr txBox="1"/>
            <p:nvPr/>
          </p:nvSpPr>
          <p:spPr>
            <a:xfrm>
              <a:off x="5632704" y="722376"/>
              <a:ext cx="184731" cy="369332"/>
            </a:xfrm>
            <a:prstGeom prst="rect">
              <a:avLst/>
            </a:prstGeom>
            <a:noFill/>
          </p:spPr>
          <p:txBody>
            <a:bodyPr wrap="none" rtlCol="0">
              <a:spAutoFit/>
            </a:bodyPr>
            <a:lstStyle/>
            <a:p>
              <a:endParaRPr lang="ru-RU" dirty="0"/>
            </a:p>
          </p:txBody>
        </p:sp>
        <p:sp>
          <p:nvSpPr>
            <p:cNvPr id="4" name="TextBox 3"/>
            <p:cNvSpPr txBox="1"/>
            <p:nvPr/>
          </p:nvSpPr>
          <p:spPr>
            <a:xfrm>
              <a:off x="2615184" y="5285232"/>
              <a:ext cx="788999" cy="954107"/>
            </a:xfrm>
            <a:prstGeom prst="rect">
              <a:avLst/>
            </a:prstGeom>
            <a:solidFill>
              <a:schemeClr val="bg1"/>
            </a:solidFill>
          </p:spPr>
          <p:txBody>
            <a:bodyPr wrap="none" rtlCol="0">
              <a:spAutoFit/>
            </a:bodyPr>
            <a:lstStyle/>
            <a:p>
              <a:r>
                <a:rPr lang="en-GB" sz="1400" dirty="0" smtClean="0"/>
                <a:t>30 m </a:t>
              </a:r>
              <a:r>
                <a:rPr lang="en-GB" sz="1400" dirty="0" err="1" smtClean="0"/>
                <a:t>asl</a:t>
              </a:r>
              <a:endParaRPr lang="en-GB" sz="1400" dirty="0" smtClean="0"/>
            </a:p>
            <a:p>
              <a:endParaRPr lang="en-GB" sz="1400" dirty="0"/>
            </a:p>
            <a:p>
              <a:endParaRPr lang="en-GB" sz="1400" dirty="0" smtClean="0"/>
            </a:p>
            <a:p>
              <a:r>
                <a:rPr lang="en-GB" sz="1400" dirty="0" smtClean="0"/>
                <a:t>25 m </a:t>
              </a:r>
              <a:r>
                <a:rPr lang="en-GB" sz="1400" dirty="0" err="1" smtClean="0"/>
                <a:t>asl</a:t>
              </a:r>
              <a:endParaRPr lang="ru-RU" sz="1400" dirty="0"/>
            </a:p>
          </p:txBody>
        </p:sp>
      </p:grpSp>
      <p:sp>
        <p:nvSpPr>
          <p:cNvPr id="8" name="TextBox 7"/>
          <p:cNvSpPr txBox="1"/>
          <p:nvPr/>
        </p:nvSpPr>
        <p:spPr>
          <a:xfrm>
            <a:off x="500489" y="232653"/>
            <a:ext cx="2827927"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Two main modes </a:t>
            </a:r>
            <a:r>
              <a:rPr lang="en-GB" sz="2000" dirty="0" smtClean="0">
                <a:latin typeface="Arial" panose="020B0604020202020204" pitchFamily="34" charset="0"/>
                <a:cs typeface="Arial" panose="020B0604020202020204" pitchFamily="34" charset="0"/>
              </a:rPr>
              <a:t>of movement: active </a:t>
            </a:r>
            <a:r>
              <a:rPr lang="en-GB" sz="2000" dirty="0">
                <a:latin typeface="Arial" panose="020B0604020202020204" pitchFamily="34" charset="0"/>
                <a:cs typeface="Arial" panose="020B0604020202020204" pitchFamily="34" charset="0"/>
              </a:rPr>
              <a:t>and </a:t>
            </a:r>
            <a:r>
              <a:rPr lang="en-GB" sz="2000" dirty="0" smtClean="0">
                <a:latin typeface="Arial" panose="020B0604020202020204" pitchFamily="34" charset="0"/>
                <a:cs typeface="Arial" panose="020B0604020202020204" pitchFamily="34" charset="0"/>
              </a:rPr>
              <a:t>passive</a:t>
            </a:r>
            <a:endParaRPr lang="ru-RU" sz="2000" dirty="0">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3"/>
          <a:stretch>
            <a:fillRect/>
          </a:stretch>
        </p:blipFill>
        <p:spPr>
          <a:xfrm>
            <a:off x="158295" y="6170164"/>
            <a:ext cx="1588209" cy="565810"/>
          </a:xfrm>
          <a:prstGeom prst="rect">
            <a:avLst/>
          </a:prstGeom>
        </p:spPr>
      </p:pic>
      <p:sp>
        <p:nvSpPr>
          <p:cNvPr id="6" name="TextBox 5"/>
          <p:cNvSpPr txBox="1"/>
          <p:nvPr/>
        </p:nvSpPr>
        <p:spPr>
          <a:xfrm>
            <a:off x="8013290" y="937819"/>
            <a:ext cx="1528367" cy="307777"/>
          </a:xfrm>
          <a:prstGeom prst="rect">
            <a:avLst/>
          </a:prstGeom>
          <a:noFill/>
        </p:spPr>
        <p:txBody>
          <a:bodyPr wrap="none" rtlCol="0">
            <a:spAutoFit/>
          </a:bodyPr>
          <a:lstStyle/>
          <a:p>
            <a:r>
              <a:rPr lang="en-GB" sz="1400" dirty="0" smtClean="0"/>
              <a:t>Water level, m </a:t>
            </a:r>
            <a:r>
              <a:rPr lang="en-GB" sz="1400" dirty="0" err="1" smtClean="0"/>
              <a:t>asl</a:t>
            </a:r>
            <a:r>
              <a:rPr lang="en-GB" sz="1400" dirty="0" smtClean="0"/>
              <a:t>.</a:t>
            </a:r>
            <a:endParaRPr lang="ru-RU" sz="1400" dirty="0"/>
          </a:p>
        </p:txBody>
      </p:sp>
      <p:grpSp>
        <p:nvGrpSpPr>
          <p:cNvPr id="13" name="Группа 12"/>
          <p:cNvGrpSpPr/>
          <p:nvPr/>
        </p:nvGrpSpPr>
        <p:grpSpPr>
          <a:xfrm>
            <a:off x="8105905" y="1248316"/>
            <a:ext cx="3654672" cy="2845533"/>
            <a:chOff x="8105905" y="1248316"/>
            <a:chExt cx="3654672" cy="2845533"/>
          </a:xfrm>
        </p:grpSpPr>
        <p:pic>
          <p:nvPicPr>
            <p:cNvPr id="2" name="Рисунок 1"/>
            <p:cNvPicPr>
              <a:picLocks noChangeAspect="1"/>
            </p:cNvPicPr>
            <p:nvPr/>
          </p:nvPicPr>
          <p:blipFill>
            <a:blip r:embed="rId4"/>
            <a:stretch>
              <a:fillRect/>
            </a:stretch>
          </p:blipFill>
          <p:spPr>
            <a:xfrm>
              <a:off x="8105905" y="1248316"/>
              <a:ext cx="3654672" cy="2537756"/>
            </a:xfrm>
            <a:prstGeom prst="rect">
              <a:avLst/>
            </a:prstGeom>
          </p:spPr>
        </p:pic>
        <p:sp>
          <p:nvSpPr>
            <p:cNvPr id="12" name="TextBox 11"/>
            <p:cNvSpPr txBox="1"/>
            <p:nvPr/>
          </p:nvSpPr>
          <p:spPr>
            <a:xfrm>
              <a:off x="9583646" y="3786072"/>
              <a:ext cx="512897" cy="307777"/>
            </a:xfrm>
            <a:prstGeom prst="rect">
              <a:avLst/>
            </a:prstGeom>
            <a:noFill/>
          </p:spPr>
          <p:txBody>
            <a:bodyPr wrap="none" rtlCol="0">
              <a:spAutoFit/>
            </a:bodyPr>
            <a:lstStyle/>
            <a:p>
              <a:r>
                <a:rPr lang="en-GB" sz="1400" dirty="0" smtClean="0"/>
                <a:t>date</a:t>
              </a:r>
              <a:endParaRPr lang="ru-RU" sz="1400" dirty="0"/>
            </a:p>
          </p:txBody>
        </p:sp>
      </p:grpSp>
      <p:cxnSp>
        <p:nvCxnSpPr>
          <p:cNvPr id="15" name="Прямая со стрелкой 14"/>
          <p:cNvCxnSpPr/>
          <p:nvPr/>
        </p:nvCxnSpPr>
        <p:spPr>
          <a:xfrm flipH="1">
            <a:off x="9222658" y="874752"/>
            <a:ext cx="1160207" cy="591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6515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7792" y="264307"/>
            <a:ext cx="5637300" cy="6316462"/>
          </a:xfrm>
          <a:prstGeom prst="rect">
            <a:avLst/>
          </a:prstGeom>
        </p:spPr>
      </p:pic>
      <p:sp>
        <p:nvSpPr>
          <p:cNvPr id="8" name="Прямоугольник 7"/>
          <p:cNvSpPr/>
          <p:nvPr/>
        </p:nvSpPr>
        <p:spPr>
          <a:xfrm>
            <a:off x="259703" y="1552026"/>
            <a:ext cx="2692884" cy="1870512"/>
          </a:xfrm>
          <a:prstGeom prst="rect">
            <a:avLst/>
          </a:prstGeom>
        </p:spPr>
        <p:txBody>
          <a:bodyPr wrap="square">
            <a:spAutoFit/>
          </a:bodyPr>
          <a:lstStyle/>
          <a:p>
            <a:pPr algn="just">
              <a:lnSpc>
                <a:spcPct val="107000"/>
              </a:lnSpc>
              <a:spcAft>
                <a:spcPts val="800"/>
              </a:spcAft>
            </a:pPr>
            <a:r>
              <a:rPr lang="en-GB"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Passive </a:t>
            </a:r>
            <a:r>
              <a:rPr lang="en-GB"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bedforms</a:t>
            </a:r>
            <a:r>
              <a:rPr lang="en-GB"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GB" dirty="0">
                <a:latin typeface="Calibri" panose="020F0502020204030204" pitchFamily="34" charset="0"/>
                <a:ea typeface="Calibri" panose="020F0502020204030204" pitchFamily="34" charset="0"/>
                <a:cs typeface="Times New Roman" panose="02020603050405020304" pitchFamily="18" charset="0"/>
              </a:rPr>
              <a:t>are two-dimensional, asymmetric, with steep leeward slope. </a:t>
            </a:r>
            <a:r>
              <a:rPr lang="en-GB" dirty="0" smtClean="0">
                <a:latin typeface="Calibri" panose="020F0502020204030204" pitchFamily="34" charset="0"/>
                <a:ea typeface="Calibri" panose="020F0502020204030204" pitchFamily="34" charset="0"/>
                <a:cs typeface="Times New Roman" panose="02020603050405020304" pitchFamily="18" charset="0"/>
              </a:rPr>
              <a:t>Their tops move </a:t>
            </a:r>
            <a:r>
              <a:rPr lang="en-GB" dirty="0">
                <a:latin typeface="Calibri" panose="020F0502020204030204" pitchFamily="34" charset="0"/>
                <a:ea typeface="Calibri" panose="020F0502020204030204" pitchFamily="34" charset="0"/>
                <a:cs typeface="Times New Roman" panose="02020603050405020304" pitchFamily="18" charset="0"/>
              </a:rPr>
              <a:t>faster </a:t>
            </a:r>
            <a:r>
              <a:rPr lang="en-GB" dirty="0" smtClean="0">
                <a:latin typeface="Calibri" panose="020F0502020204030204" pitchFamily="34" charset="0"/>
                <a:ea typeface="Calibri" panose="020F0502020204030204" pitchFamily="34" charset="0"/>
                <a:cs typeface="Times New Roman" panose="02020603050405020304" pitchFamily="18" charset="0"/>
              </a:rPr>
              <a:t>than </a:t>
            </a:r>
            <a:r>
              <a:rPr lang="en-GB" dirty="0" err="1" smtClean="0">
                <a:latin typeface="Calibri" panose="020F0502020204030204" pitchFamily="34" charset="0"/>
                <a:ea typeface="Calibri" panose="020F0502020204030204" pitchFamily="34" charset="0"/>
                <a:cs typeface="Times New Roman" panose="02020603050405020304" pitchFamily="18" charset="0"/>
              </a:rPr>
              <a:t>theirhollow</a:t>
            </a:r>
            <a:r>
              <a:rPr lang="en-GB" dirty="0" smtClean="0">
                <a:latin typeface="Calibri" panose="020F0502020204030204" pitchFamily="34" charset="0"/>
                <a:ea typeface="Calibri" panose="020F0502020204030204" pitchFamily="34" charset="0"/>
                <a:cs typeface="Times New Roman" panose="02020603050405020304" pitchFamily="18" charset="0"/>
              </a:rPr>
              <a:t> so that the </a:t>
            </a:r>
            <a:r>
              <a:rPr lang="en-GB" dirty="0" err="1" smtClean="0">
                <a:latin typeface="Calibri" panose="020F0502020204030204" pitchFamily="34" charset="0"/>
                <a:ea typeface="Calibri" panose="020F0502020204030204" pitchFamily="34" charset="0"/>
                <a:cs typeface="Times New Roman" panose="02020603050405020304" pitchFamily="18" charset="0"/>
              </a:rPr>
              <a:t>bedform</a:t>
            </a:r>
            <a:r>
              <a:rPr lang="en-GB" dirty="0" smtClean="0">
                <a:latin typeface="Calibri" panose="020F0502020204030204" pitchFamily="34" charset="0"/>
                <a:ea typeface="Calibri" panose="020F0502020204030204" pitchFamily="34" charset="0"/>
                <a:cs typeface="Times New Roman" panose="02020603050405020304" pitchFamily="18" charset="0"/>
              </a:rPr>
              <a:t> is skewing.</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290177" y="232653"/>
            <a:ext cx="2827927"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Two main modes </a:t>
            </a:r>
            <a:r>
              <a:rPr lang="en-GB" sz="2000" dirty="0" smtClean="0">
                <a:latin typeface="Arial" panose="020B0604020202020204" pitchFamily="34" charset="0"/>
                <a:cs typeface="Arial" panose="020B0604020202020204" pitchFamily="34" charset="0"/>
              </a:rPr>
              <a:t>of movement: active </a:t>
            </a:r>
            <a:r>
              <a:rPr lang="en-GB" sz="2000" dirty="0">
                <a:latin typeface="Arial" panose="020B0604020202020204" pitchFamily="34" charset="0"/>
                <a:cs typeface="Arial" panose="020B0604020202020204" pitchFamily="34" charset="0"/>
              </a:rPr>
              <a:t>and </a:t>
            </a:r>
            <a:r>
              <a:rPr lang="en-GB" sz="2000" dirty="0" smtClean="0">
                <a:latin typeface="Arial" panose="020B0604020202020204" pitchFamily="34" charset="0"/>
                <a:cs typeface="Arial" panose="020B0604020202020204" pitchFamily="34" charset="0"/>
              </a:rPr>
              <a:t>passive</a:t>
            </a:r>
            <a:endParaRPr lang="ru-RU" sz="2000" dirty="0">
              <a:latin typeface="Arial" panose="020B0604020202020204" pitchFamily="34" charset="0"/>
              <a:cs typeface="Arial" panose="020B0604020202020204" pitchFamily="34" charset="0"/>
            </a:endParaRPr>
          </a:p>
        </p:txBody>
      </p:sp>
      <p:sp>
        <p:nvSpPr>
          <p:cNvPr id="3" name="TextBox 2"/>
          <p:cNvSpPr txBox="1"/>
          <p:nvPr/>
        </p:nvSpPr>
        <p:spPr>
          <a:xfrm>
            <a:off x="2788920" y="5468112"/>
            <a:ext cx="327334" cy="307777"/>
          </a:xfrm>
          <a:prstGeom prst="rect">
            <a:avLst/>
          </a:prstGeom>
          <a:noFill/>
        </p:spPr>
        <p:txBody>
          <a:bodyPr wrap="none" rtlCol="0">
            <a:spAutoFit/>
          </a:bodyPr>
          <a:lstStyle/>
          <a:p>
            <a:r>
              <a:rPr lang="en-GB" sz="1400" dirty="0" smtClean="0"/>
              <a:t>m</a:t>
            </a:r>
            <a:endParaRPr lang="ru-RU" sz="1400" dirty="0"/>
          </a:p>
        </p:txBody>
      </p:sp>
      <p:sp>
        <p:nvSpPr>
          <p:cNvPr id="9" name="TextBox 8"/>
          <p:cNvSpPr txBox="1"/>
          <p:nvPr/>
        </p:nvSpPr>
        <p:spPr>
          <a:xfrm>
            <a:off x="8419029" y="232653"/>
            <a:ext cx="2981585" cy="646331"/>
          </a:xfrm>
          <a:prstGeom prst="rect">
            <a:avLst/>
          </a:prstGeom>
          <a:noFill/>
        </p:spPr>
        <p:txBody>
          <a:bodyPr wrap="none" rtlCol="0">
            <a:spAutoFit/>
          </a:bodyPr>
          <a:lstStyle/>
          <a:p>
            <a:pPr algn="ctr"/>
            <a:r>
              <a:rPr lang="en-GB" dirty="0" smtClean="0"/>
              <a:t>The </a:t>
            </a:r>
            <a:r>
              <a:rPr lang="en-GB" dirty="0"/>
              <a:t>N</a:t>
            </a:r>
            <a:r>
              <a:rPr lang="en-GB" dirty="0" smtClean="0"/>
              <a:t>iger River near </a:t>
            </a:r>
            <a:r>
              <a:rPr lang="en-GB" dirty="0" err="1" smtClean="0"/>
              <a:t>Ajaokuta</a:t>
            </a:r>
            <a:endParaRPr lang="en-GB" dirty="0" smtClean="0"/>
          </a:p>
          <a:p>
            <a:pPr algn="ctr"/>
            <a:r>
              <a:rPr lang="en-GB" dirty="0" smtClean="0"/>
              <a:t>28.10-23.11.1978</a:t>
            </a:r>
            <a:endParaRPr lang="en-GB" dirty="0"/>
          </a:p>
        </p:txBody>
      </p:sp>
      <p:sp>
        <p:nvSpPr>
          <p:cNvPr id="10" name="TextBox 9"/>
          <p:cNvSpPr txBox="1"/>
          <p:nvPr/>
        </p:nvSpPr>
        <p:spPr>
          <a:xfrm>
            <a:off x="9045619" y="4080394"/>
            <a:ext cx="2029968" cy="923330"/>
          </a:xfrm>
          <a:prstGeom prst="rect">
            <a:avLst/>
          </a:prstGeom>
          <a:noFill/>
        </p:spPr>
        <p:txBody>
          <a:bodyPr wrap="square" rtlCol="0">
            <a:spAutoFit/>
          </a:bodyPr>
          <a:lstStyle/>
          <a:p>
            <a:pPr algn="ctr"/>
            <a:r>
              <a:rPr lang="en-GB" dirty="0" smtClean="0"/>
              <a:t>Transformation of active dunes into passive ones</a:t>
            </a:r>
            <a:endParaRPr lang="ru-RU" dirty="0"/>
          </a:p>
        </p:txBody>
      </p:sp>
      <p:pic>
        <p:nvPicPr>
          <p:cNvPr id="11" name="Рисунок 10"/>
          <p:cNvPicPr>
            <a:picLocks noChangeAspect="1"/>
          </p:cNvPicPr>
          <p:nvPr/>
        </p:nvPicPr>
        <p:blipFill>
          <a:blip r:embed="rId3"/>
          <a:stretch>
            <a:fillRect/>
          </a:stretch>
        </p:blipFill>
        <p:spPr>
          <a:xfrm>
            <a:off x="158295" y="6170164"/>
            <a:ext cx="1588209" cy="565810"/>
          </a:xfrm>
          <a:prstGeom prst="rect">
            <a:avLst/>
          </a:prstGeom>
        </p:spPr>
      </p:pic>
      <p:sp>
        <p:nvSpPr>
          <p:cNvPr id="12" name="TextBox 11"/>
          <p:cNvSpPr txBox="1"/>
          <p:nvPr/>
        </p:nvSpPr>
        <p:spPr>
          <a:xfrm>
            <a:off x="8326414" y="2312082"/>
            <a:ext cx="1528367" cy="307777"/>
          </a:xfrm>
          <a:prstGeom prst="rect">
            <a:avLst/>
          </a:prstGeom>
          <a:noFill/>
        </p:spPr>
        <p:txBody>
          <a:bodyPr wrap="none" rtlCol="0">
            <a:spAutoFit/>
          </a:bodyPr>
          <a:lstStyle/>
          <a:p>
            <a:r>
              <a:rPr lang="en-GB" sz="1400" dirty="0" smtClean="0"/>
              <a:t>Water level, m </a:t>
            </a:r>
            <a:r>
              <a:rPr lang="en-GB" sz="1400" dirty="0" err="1" smtClean="0"/>
              <a:t>asl</a:t>
            </a:r>
            <a:r>
              <a:rPr lang="en-GB" sz="1400" dirty="0" smtClean="0"/>
              <a:t>.</a:t>
            </a:r>
            <a:endParaRPr lang="ru-RU" sz="1400" dirty="0"/>
          </a:p>
        </p:txBody>
      </p:sp>
      <p:grpSp>
        <p:nvGrpSpPr>
          <p:cNvPr id="13" name="Группа 12"/>
          <p:cNvGrpSpPr/>
          <p:nvPr/>
        </p:nvGrpSpPr>
        <p:grpSpPr>
          <a:xfrm>
            <a:off x="8326414" y="1066196"/>
            <a:ext cx="3654672" cy="2845533"/>
            <a:chOff x="8105905" y="1248316"/>
            <a:chExt cx="3654672" cy="2845533"/>
          </a:xfrm>
        </p:grpSpPr>
        <p:pic>
          <p:nvPicPr>
            <p:cNvPr id="14" name="Рисунок 13"/>
            <p:cNvPicPr>
              <a:picLocks noChangeAspect="1"/>
            </p:cNvPicPr>
            <p:nvPr/>
          </p:nvPicPr>
          <p:blipFill>
            <a:blip r:embed="rId4"/>
            <a:stretch>
              <a:fillRect/>
            </a:stretch>
          </p:blipFill>
          <p:spPr>
            <a:xfrm>
              <a:off x="8105905" y="1248316"/>
              <a:ext cx="3654672" cy="2537756"/>
            </a:xfrm>
            <a:prstGeom prst="rect">
              <a:avLst/>
            </a:prstGeom>
          </p:spPr>
        </p:pic>
        <p:sp>
          <p:nvSpPr>
            <p:cNvPr id="15" name="TextBox 14"/>
            <p:cNvSpPr txBox="1"/>
            <p:nvPr/>
          </p:nvSpPr>
          <p:spPr>
            <a:xfrm>
              <a:off x="9583646" y="3786072"/>
              <a:ext cx="512897" cy="307777"/>
            </a:xfrm>
            <a:prstGeom prst="rect">
              <a:avLst/>
            </a:prstGeom>
            <a:noFill/>
          </p:spPr>
          <p:txBody>
            <a:bodyPr wrap="none" rtlCol="0">
              <a:spAutoFit/>
            </a:bodyPr>
            <a:lstStyle/>
            <a:p>
              <a:r>
                <a:rPr lang="en-GB" sz="1400" dirty="0" smtClean="0"/>
                <a:t>date</a:t>
              </a:r>
              <a:endParaRPr lang="ru-RU" sz="1400" dirty="0"/>
            </a:p>
          </p:txBody>
        </p:sp>
      </p:grpSp>
      <p:cxnSp>
        <p:nvCxnSpPr>
          <p:cNvPr id="5" name="Прямая со стрелкой 4"/>
          <p:cNvCxnSpPr/>
          <p:nvPr/>
        </p:nvCxnSpPr>
        <p:spPr>
          <a:xfrm flipH="1">
            <a:off x="10060603" y="878984"/>
            <a:ext cx="676223" cy="1042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435753" y="878984"/>
            <a:ext cx="1528367" cy="307777"/>
          </a:xfrm>
          <a:prstGeom prst="rect">
            <a:avLst/>
          </a:prstGeom>
          <a:noFill/>
        </p:spPr>
        <p:txBody>
          <a:bodyPr wrap="none" rtlCol="0">
            <a:spAutoFit/>
          </a:bodyPr>
          <a:lstStyle/>
          <a:p>
            <a:r>
              <a:rPr lang="en-GB" sz="1400" dirty="0" smtClean="0"/>
              <a:t>Water level, m </a:t>
            </a:r>
            <a:r>
              <a:rPr lang="en-GB" sz="1400" dirty="0" err="1" smtClean="0"/>
              <a:t>asl</a:t>
            </a:r>
            <a:r>
              <a:rPr lang="en-GB" sz="1400" dirty="0" smtClean="0"/>
              <a:t>.</a:t>
            </a:r>
            <a:endParaRPr lang="ru-RU" sz="1400" dirty="0"/>
          </a:p>
        </p:txBody>
      </p:sp>
    </p:spTree>
    <p:extLst>
      <p:ext uri="{BB962C8B-B14F-4D97-AF65-F5344CB8AC3E}">
        <p14:creationId xmlns:p14="http://schemas.microsoft.com/office/powerpoint/2010/main" val="39500843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53005" y="440962"/>
            <a:ext cx="8674958" cy="5984244"/>
          </a:xfrm>
          <a:prstGeom prst="rect">
            <a:avLst/>
          </a:prstGeom>
        </p:spPr>
      </p:pic>
      <p:sp>
        <p:nvSpPr>
          <p:cNvPr id="5" name="TextBox 4"/>
          <p:cNvSpPr txBox="1"/>
          <p:nvPr/>
        </p:nvSpPr>
        <p:spPr>
          <a:xfrm>
            <a:off x="9671388" y="3230182"/>
            <a:ext cx="1883664" cy="1477328"/>
          </a:xfrm>
          <a:prstGeom prst="rect">
            <a:avLst/>
          </a:prstGeom>
          <a:noFill/>
        </p:spPr>
        <p:txBody>
          <a:bodyPr wrap="square" rtlCol="0">
            <a:spAutoFit/>
          </a:bodyPr>
          <a:lstStyle/>
          <a:p>
            <a:pPr algn="just"/>
            <a:r>
              <a:rPr lang="en-GB" dirty="0" smtClean="0"/>
              <a:t>A new generation of </a:t>
            </a:r>
            <a:r>
              <a:rPr lang="en-GB" dirty="0" smtClean="0">
                <a:effectLst>
                  <a:outerShdw blurRad="38100" dist="38100" dir="2700000" algn="tl">
                    <a:srgbClr val="000000">
                      <a:alpha val="43137"/>
                    </a:srgbClr>
                  </a:outerShdw>
                </a:effectLst>
              </a:rPr>
              <a:t>active</a:t>
            </a:r>
            <a:r>
              <a:rPr lang="en-GB" dirty="0" smtClean="0"/>
              <a:t> dunes appears on the surface of </a:t>
            </a:r>
            <a:r>
              <a:rPr lang="en-GB" dirty="0" smtClean="0">
                <a:effectLst>
                  <a:outerShdw blurRad="38100" dist="38100" dir="2700000" algn="tl">
                    <a:srgbClr val="000000">
                      <a:alpha val="43137"/>
                    </a:srgbClr>
                  </a:outerShdw>
                </a:effectLst>
              </a:rPr>
              <a:t>passive </a:t>
            </a:r>
          </a:p>
          <a:p>
            <a:pPr algn="just"/>
            <a:r>
              <a:rPr lang="en-GB" dirty="0" smtClean="0"/>
              <a:t>dunes</a:t>
            </a:r>
            <a:endParaRPr lang="ru-RU" dirty="0"/>
          </a:p>
        </p:txBody>
      </p:sp>
      <p:sp>
        <p:nvSpPr>
          <p:cNvPr id="7" name="TextBox 6"/>
          <p:cNvSpPr txBox="1"/>
          <p:nvPr/>
        </p:nvSpPr>
        <p:spPr>
          <a:xfrm>
            <a:off x="158295" y="41055"/>
            <a:ext cx="6595255"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Two main modes </a:t>
            </a:r>
            <a:r>
              <a:rPr lang="en-GB" sz="2000" dirty="0" smtClean="0">
                <a:latin typeface="Arial" panose="020B0604020202020204" pitchFamily="34" charset="0"/>
                <a:cs typeface="Arial" panose="020B0604020202020204" pitchFamily="34" charset="0"/>
              </a:rPr>
              <a:t>of movement: active </a:t>
            </a:r>
            <a:r>
              <a:rPr lang="en-GB" sz="2000" dirty="0">
                <a:latin typeface="Arial" panose="020B0604020202020204" pitchFamily="34" charset="0"/>
                <a:cs typeface="Arial" panose="020B0604020202020204" pitchFamily="34" charset="0"/>
              </a:rPr>
              <a:t>and </a:t>
            </a:r>
            <a:r>
              <a:rPr lang="en-GB" sz="2000" dirty="0" smtClean="0">
                <a:latin typeface="Arial" panose="020B0604020202020204" pitchFamily="34" charset="0"/>
                <a:cs typeface="Arial" panose="020B0604020202020204" pitchFamily="34" charset="0"/>
              </a:rPr>
              <a:t>passive</a:t>
            </a:r>
            <a:endParaRPr lang="ru-RU" sz="2000" dirty="0">
              <a:latin typeface="Arial" panose="020B0604020202020204" pitchFamily="34" charset="0"/>
              <a:cs typeface="Arial" panose="020B0604020202020204" pitchFamily="34" charset="0"/>
            </a:endParaRPr>
          </a:p>
        </p:txBody>
      </p:sp>
      <p:sp>
        <p:nvSpPr>
          <p:cNvPr id="8" name="TextBox 7"/>
          <p:cNvSpPr txBox="1"/>
          <p:nvPr/>
        </p:nvSpPr>
        <p:spPr>
          <a:xfrm>
            <a:off x="9122428" y="0"/>
            <a:ext cx="2981585" cy="646331"/>
          </a:xfrm>
          <a:prstGeom prst="rect">
            <a:avLst/>
          </a:prstGeom>
          <a:noFill/>
        </p:spPr>
        <p:txBody>
          <a:bodyPr wrap="none" rtlCol="0">
            <a:spAutoFit/>
          </a:bodyPr>
          <a:lstStyle/>
          <a:p>
            <a:pPr algn="r"/>
            <a:r>
              <a:rPr lang="en-GB" dirty="0" smtClean="0"/>
              <a:t>The </a:t>
            </a:r>
            <a:r>
              <a:rPr lang="en-GB" dirty="0"/>
              <a:t>N</a:t>
            </a:r>
            <a:r>
              <a:rPr lang="en-GB" dirty="0" smtClean="0"/>
              <a:t>iger River near </a:t>
            </a:r>
            <a:r>
              <a:rPr lang="en-GB" dirty="0" err="1" smtClean="0"/>
              <a:t>Ajaokuta</a:t>
            </a:r>
            <a:endParaRPr lang="en-GB" dirty="0" smtClean="0"/>
          </a:p>
          <a:p>
            <a:pPr algn="r"/>
            <a:r>
              <a:rPr lang="en-GB" dirty="0" smtClean="0"/>
              <a:t>18.01-20.02.1979</a:t>
            </a:r>
            <a:endParaRPr lang="en-GB" dirty="0"/>
          </a:p>
        </p:txBody>
      </p:sp>
      <p:pic>
        <p:nvPicPr>
          <p:cNvPr id="6" name="Рисунок 5"/>
          <p:cNvPicPr>
            <a:picLocks noChangeAspect="1"/>
          </p:cNvPicPr>
          <p:nvPr/>
        </p:nvPicPr>
        <p:blipFill>
          <a:blip r:embed="rId3"/>
          <a:stretch>
            <a:fillRect/>
          </a:stretch>
        </p:blipFill>
        <p:spPr>
          <a:xfrm>
            <a:off x="158295" y="6170164"/>
            <a:ext cx="1588209" cy="565810"/>
          </a:xfrm>
          <a:prstGeom prst="rect">
            <a:avLst/>
          </a:prstGeom>
        </p:spPr>
      </p:pic>
      <p:sp>
        <p:nvSpPr>
          <p:cNvPr id="9" name="TextBox 8"/>
          <p:cNvSpPr txBox="1"/>
          <p:nvPr/>
        </p:nvSpPr>
        <p:spPr>
          <a:xfrm>
            <a:off x="9673531" y="1235049"/>
            <a:ext cx="1016417" cy="738664"/>
          </a:xfrm>
          <a:prstGeom prst="rect">
            <a:avLst/>
          </a:prstGeom>
          <a:noFill/>
        </p:spPr>
        <p:txBody>
          <a:bodyPr wrap="square" rtlCol="0">
            <a:spAutoFit/>
          </a:bodyPr>
          <a:lstStyle/>
          <a:p>
            <a:r>
              <a:rPr lang="en-GB" sz="1400" dirty="0" smtClean="0"/>
              <a:t>Water level, m </a:t>
            </a:r>
            <a:r>
              <a:rPr lang="en-GB" sz="1400" dirty="0" err="1" smtClean="0"/>
              <a:t>asl</a:t>
            </a:r>
            <a:r>
              <a:rPr lang="en-GB" sz="1400" dirty="0" smtClean="0"/>
              <a:t>.</a:t>
            </a:r>
            <a:endParaRPr lang="ru-RU" sz="1400" dirty="0"/>
          </a:p>
        </p:txBody>
      </p:sp>
      <p:grpSp>
        <p:nvGrpSpPr>
          <p:cNvPr id="10" name="Группа 9"/>
          <p:cNvGrpSpPr/>
          <p:nvPr/>
        </p:nvGrpSpPr>
        <p:grpSpPr>
          <a:xfrm>
            <a:off x="9022673" y="904568"/>
            <a:ext cx="3119533" cy="2325614"/>
            <a:chOff x="8105905" y="1248316"/>
            <a:chExt cx="3654672" cy="2845533"/>
          </a:xfrm>
        </p:grpSpPr>
        <p:pic>
          <p:nvPicPr>
            <p:cNvPr id="11" name="Рисунок 10"/>
            <p:cNvPicPr>
              <a:picLocks noChangeAspect="1"/>
            </p:cNvPicPr>
            <p:nvPr/>
          </p:nvPicPr>
          <p:blipFill>
            <a:blip r:embed="rId4"/>
            <a:stretch>
              <a:fillRect/>
            </a:stretch>
          </p:blipFill>
          <p:spPr>
            <a:xfrm>
              <a:off x="8105905" y="1248316"/>
              <a:ext cx="3654672" cy="2537756"/>
            </a:xfrm>
            <a:prstGeom prst="rect">
              <a:avLst/>
            </a:prstGeom>
          </p:spPr>
        </p:pic>
        <p:sp>
          <p:nvSpPr>
            <p:cNvPr id="12" name="TextBox 11"/>
            <p:cNvSpPr txBox="1"/>
            <p:nvPr/>
          </p:nvSpPr>
          <p:spPr>
            <a:xfrm>
              <a:off x="9583646" y="3786072"/>
              <a:ext cx="512897" cy="307777"/>
            </a:xfrm>
            <a:prstGeom prst="rect">
              <a:avLst/>
            </a:prstGeom>
            <a:noFill/>
          </p:spPr>
          <p:txBody>
            <a:bodyPr wrap="none" rtlCol="0">
              <a:spAutoFit/>
            </a:bodyPr>
            <a:lstStyle/>
            <a:p>
              <a:r>
                <a:rPr lang="en-GB" sz="1400" dirty="0" smtClean="0"/>
                <a:t>date</a:t>
              </a:r>
              <a:endParaRPr lang="ru-RU" sz="1400" dirty="0"/>
            </a:p>
          </p:txBody>
        </p:sp>
      </p:grpSp>
      <p:cxnSp>
        <p:nvCxnSpPr>
          <p:cNvPr id="13" name="Прямая со стрелкой 12"/>
          <p:cNvCxnSpPr/>
          <p:nvPr/>
        </p:nvCxnSpPr>
        <p:spPr>
          <a:xfrm>
            <a:off x="10689948" y="646331"/>
            <a:ext cx="774465" cy="1949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253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57"/>
            <a:ext cx="12192000" cy="6386286"/>
          </a:xfrm>
          <a:prstGeom prst="rect">
            <a:avLst/>
          </a:prstGeom>
        </p:spPr>
      </p:pic>
      <p:cxnSp>
        <p:nvCxnSpPr>
          <p:cNvPr id="4" name="Прямая со стрелкой 3"/>
          <p:cNvCxnSpPr/>
          <p:nvPr/>
        </p:nvCxnSpPr>
        <p:spPr>
          <a:xfrm flipH="1">
            <a:off x="2715768" y="3584448"/>
            <a:ext cx="530352" cy="9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a:off x="4901184" y="3721608"/>
            <a:ext cx="201168" cy="2468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414386" y="508135"/>
            <a:ext cx="2625399" cy="461665"/>
          </a:xfrm>
          <a:prstGeom prst="rect">
            <a:avLst/>
          </a:prstGeom>
          <a:noFill/>
        </p:spPr>
        <p:txBody>
          <a:bodyPr wrap="none" rtlCol="0">
            <a:spAutoFit/>
          </a:bodyPr>
          <a:lstStyle/>
          <a:p>
            <a:r>
              <a:rPr lang="en-GB" sz="2400" dirty="0" smtClean="0">
                <a:solidFill>
                  <a:schemeClr val="bg1"/>
                </a:solidFill>
              </a:rPr>
              <a:t>The Vychegda River</a:t>
            </a:r>
            <a:endParaRPr lang="ru-RU" sz="2400" dirty="0">
              <a:solidFill>
                <a:schemeClr val="bg1"/>
              </a:solidFill>
            </a:endParaRPr>
          </a:p>
        </p:txBody>
      </p:sp>
      <p:sp>
        <p:nvSpPr>
          <p:cNvPr id="8" name="TextBox 7"/>
          <p:cNvSpPr txBox="1"/>
          <p:nvPr/>
        </p:nvSpPr>
        <p:spPr>
          <a:xfrm>
            <a:off x="4159043" y="3274141"/>
            <a:ext cx="1201739" cy="584775"/>
          </a:xfrm>
          <a:prstGeom prst="rect">
            <a:avLst/>
          </a:prstGeom>
          <a:noFill/>
        </p:spPr>
        <p:txBody>
          <a:bodyPr wrap="none" rtlCol="0">
            <a:spAutoFit/>
          </a:bodyPr>
          <a:lstStyle/>
          <a:p>
            <a:r>
              <a:rPr lang="en-GB" sz="1600" dirty="0" smtClean="0">
                <a:solidFill>
                  <a:schemeClr val="bg1"/>
                </a:solidFill>
              </a:rPr>
              <a:t>Observation</a:t>
            </a:r>
          </a:p>
          <a:p>
            <a:r>
              <a:rPr lang="en-GB" sz="1600" dirty="0" smtClean="0">
                <a:solidFill>
                  <a:schemeClr val="bg1"/>
                </a:solidFill>
              </a:rPr>
              <a:t>     site</a:t>
            </a:r>
            <a:endParaRPr lang="ru-RU" sz="1600" dirty="0">
              <a:solidFill>
                <a:schemeClr val="bg1"/>
              </a:solidFill>
            </a:endParaRPr>
          </a:p>
        </p:txBody>
      </p:sp>
    </p:spTree>
    <p:extLst>
      <p:ext uri="{BB962C8B-B14F-4D97-AF65-F5344CB8AC3E}">
        <p14:creationId xmlns:p14="http://schemas.microsoft.com/office/powerpoint/2010/main" val="3051603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457" y="374904"/>
            <a:ext cx="2517648"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The examples are from:</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2" y="2734202"/>
            <a:ext cx="5847726" cy="3063094"/>
          </a:xfrm>
          <a:prstGeom prst="rect">
            <a:avLst/>
          </a:prstGeom>
        </p:spPr>
      </p:pic>
      <p:sp>
        <p:nvSpPr>
          <p:cNvPr id="5" name="5-конечная звезда 4"/>
          <p:cNvSpPr/>
          <p:nvPr/>
        </p:nvSpPr>
        <p:spPr>
          <a:xfrm>
            <a:off x="2576873" y="3492047"/>
            <a:ext cx="438912" cy="48463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1701627" y="3269889"/>
            <a:ext cx="1217641" cy="369332"/>
          </a:xfrm>
          <a:prstGeom prst="rect">
            <a:avLst/>
          </a:prstGeom>
        </p:spPr>
        <p:txBody>
          <a:bodyPr wrap="none">
            <a:spAutoFit/>
          </a:bodyPr>
          <a:lstStyle/>
          <a:p>
            <a:r>
              <a:rPr lang="en-GB" dirty="0">
                <a:solidFill>
                  <a:srgbClr val="FFC000"/>
                </a:solidFill>
              </a:rPr>
              <a:t>Niger River</a:t>
            </a:r>
          </a:p>
        </p:txBody>
      </p:sp>
      <p:grpSp>
        <p:nvGrpSpPr>
          <p:cNvPr id="20" name="Группа 19"/>
          <p:cNvGrpSpPr/>
          <p:nvPr/>
        </p:nvGrpSpPr>
        <p:grpSpPr>
          <a:xfrm>
            <a:off x="3806392" y="0"/>
            <a:ext cx="8385607" cy="4498848"/>
            <a:chOff x="3322320" y="0"/>
            <a:chExt cx="8869680" cy="4646022"/>
          </a:xfrm>
        </p:grpSpPr>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320" y="0"/>
              <a:ext cx="8869680" cy="4646022"/>
            </a:xfrm>
            <a:prstGeom prst="rect">
              <a:avLst/>
            </a:prstGeom>
          </p:spPr>
        </p:pic>
        <p:sp>
          <p:nvSpPr>
            <p:cNvPr id="6" name="5-конечная звезда 5"/>
            <p:cNvSpPr/>
            <p:nvPr/>
          </p:nvSpPr>
          <p:spPr>
            <a:xfrm>
              <a:off x="3879075" y="3007840"/>
              <a:ext cx="438912" cy="48463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5-конечная звезда 6"/>
            <p:cNvSpPr/>
            <p:nvPr/>
          </p:nvSpPr>
          <p:spPr>
            <a:xfrm>
              <a:off x="4489704" y="2756380"/>
              <a:ext cx="438912" cy="48463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5-конечная звезда 7"/>
            <p:cNvSpPr/>
            <p:nvPr/>
          </p:nvSpPr>
          <p:spPr>
            <a:xfrm>
              <a:off x="5911378" y="1286256"/>
              <a:ext cx="438912" cy="48463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5-конечная звезда 8"/>
            <p:cNvSpPr/>
            <p:nvPr/>
          </p:nvSpPr>
          <p:spPr>
            <a:xfrm>
              <a:off x="7816081" y="2998696"/>
              <a:ext cx="438912" cy="48463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5-конечная звезда 9"/>
            <p:cNvSpPr/>
            <p:nvPr/>
          </p:nvSpPr>
          <p:spPr>
            <a:xfrm>
              <a:off x="8832233" y="1098804"/>
              <a:ext cx="438912" cy="48463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5-конечная звезда 10"/>
            <p:cNvSpPr/>
            <p:nvPr/>
          </p:nvSpPr>
          <p:spPr>
            <a:xfrm>
              <a:off x="11230851" y="2095994"/>
              <a:ext cx="438912" cy="48463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602737" y="2571714"/>
              <a:ext cx="1224822" cy="369332"/>
            </a:xfrm>
            <a:prstGeom prst="rect">
              <a:avLst/>
            </a:prstGeom>
          </p:spPr>
          <p:txBody>
            <a:bodyPr wrap="none">
              <a:spAutoFit/>
            </a:bodyPr>
            <a:lstStyle/>
            <a:p>
              <a:r>
                <a:rPr lang="en-GB" dirty="0">
                  <a:solidFill>
                    <a:srgbClr val="FFC000"/>
                  </a:solidFill>
                </a:rPr>
                <a:t>Volga River</a:t>
              </a:r>
            </a:p>
          </p:txBody>
        </p:sp>
        <p:sp>
          <p:nvSpPr>
            <p:cNvPr id="14" name="Прямоугольник 13"/>
            <p:cNvSpPr/>
            <p:nvPr/>
          </p:nvSpPr>
          <p:spPr>
            <a:xfrm>
              <a:off x="4514751" y="1098804"/>
              <a:ext cx="1616083" cy="369332"/>
            </a:xfrm>
            <a:prstGeom prst="rect">
              <a:avLst/>
            </a:prstGeom>
          </p:spPr>
          <p:txBody>
            <a:bodyPr wrap="none">
              <a:spAutoFit/>
            </a:bodyPr>
            <a:lstStyle/>
            <a:p>
              <a:r>
                <a:rPr lang="en-GB" dirty="0">
                  <a:solidFill>
                    <a:srgbClr val="FFC000"/>
                  </a:solidFill>
                </a:rPr>
                <a:t>Vychegda River</a:t>
              </a:r>
            </a:p>
          </p:txBody>
        </p:sp>
        <p:sp>
          <p:nvSpPr>
            <p:cNvPr id="15" name="Прямоугольник 14"/>
            <p:cNvSpPr/>
            <p:nvPr/>
          </p:nvSpPr>
          <p:spPr>
            <a:xfrm>
              <a:off x="3906315" y="3333293"/>
              <a:ext cx="1216872" cy="369332"/>
            </a:xfrm>
            <a:prstGeom prst="rect">
              <a:avLst/>
            </a:prstGeom>
          </p:spPr>
          <p:txBody>
            <a:bodyPr wrap="none">
              <a:spAutoFit/>
            </a:bodyPr>
            <a:lstStyle/>
            <a:p>
              <a:r>
                <a:rPr lang="en-GB" dirty="0">
                  <a:solidFill>
                    <a:srgbClr val="FFC000"/>
                  </a:solidFill>
                </a:rPr>
                <a:t>Terek River</a:t>
              </a:r>
              <a:endParaRPr lang="ru-RU" dirty="0">
                <a:solidFill>
                  <a:srgbClr val="FFC000"/>
                </a:solidFill>
              </a:endParaRPr>
            </a:p>
          </p:txBody>
        </p:sp>
        <p:sp>
          <p:nvSpPr>
            <p:cNvPr id="16" name="Прямоугольник 15"/>
            <p:cNvSpPr/>
            <p:nvPr/>
          </p:nvSpPr>
          <p:spPr>
            <a:xfrm>
              <a:off x="7453710" y="2690050"/>
              <a:ext cx="987130" cy="369332"/>
            </a:xfrm>
            <a:prstGeom prst="rect">
              <a:avLst/>
            </a:prstGeom>
          </p:spPr>
          <p:txBody>
            <a:bodyPr wrap="none">
              <a:spAutoFit/>
            </a:bodyPr>
            <a:lstStyle/>
            <a:p>
              <a:r>
                <a:rPr lang="en-GB" dirty="0" smtClean="0">
                  <a:solidFill>
                    <a:srgbClr val="FFC000"/>
                  </a:solidFill>
                </a:rPr>
                <a:t>Ob River</a:t>
              </a:r>
              <a:endParaRPr lang="en-GB" dirty="0">
                <a:solidFill>
                  <a:srgbClr val="FFC000"/>
                </a:solidFill>
              </a:endParaRPr>
            </a:p>
          </p:txBody>
        </p:sp>
        <p:sp>
          <p:nvSpPr>
            <p:cNvPr id="17" name="Прямоугольник 16"/>
            <p:cNvSpPr/>
            <p:nvPr/>
          </p:nvSpPr>
          <p:spPr>
            <a:xfrm>
              <a:off x="8541330" y="1532608"/>
              <a:ext cx="1459630" cy="369332"/>
            </a:xfrm>
            <a:prstGeom prst="rect">
              <a:avLst/>
            </a:prstGeom>
          </p:spPr>
          <p:txBody>
            <a:bodyPr wrap="none">
              <a:spAutoFit/>
            </a:bodyPr>
            <a:lstStyle/>
            <a:p>
              <a:r>
                <a:rPr lang="en-GB" dirty="0" smtClean="0">
                  <a:solidFill>
                    <a:srgbClr val="FFC000"/>
                  </a:solidFill>
                </a:rPr>
                <a:t>Yenisei River </a:t>
              </a:r>
              <a:endParaRPr lang="en-GB" dirty="0">
                <a:solidFill>
                  <a:srgbClr val="FFC000"/>
                </a:solidFill>
              </a:endParaRPr>
            </a:p>
          </p:txBody>
        </p:sp>
        <p:sp>
          <p:nvSpPr>
            <p:cNvPr id="18" name="Прямоугольник 17"/>
            <p:cNvSpPr/>
            <p:nvPr/>
          </p:nvSpPr>
          <p:spPr>
            <a:xfrm>
              <a:off x="10721452" y="2511974"/>
              <a:ext cx="1158651" cy="369332"/>
            </a:xfrm>
            <a:prstGeom prst="rect">
              <a:avLst/>
            </a:prstGeom>
          </p:spPr>
          <p:txBody>
            <a:bodyPr wrap="none">
              <a:spAutoFit/>
            </a:bodyPr>
            <a:lstStyle/>
            <a:p>
              <a:r>
                <a:rPr lang="en-GB" dirty="0">
                  <a:solidFill>
                    <a:srgbClr val="FFC000"/>
                  </a:solidFill>
                </a:rPr>
                <a:t>Lena River</a:t>
              </a:r>
            </a:p>
          </p:txBody>
        </p:sp>
      </p:grpSp>
      <p:pic>
        <p:nvPicPr>
          <p:cNvPr id="19" name="Рисунок 18"/>
          <p:cNvPicPr>
            <a:picLocks noChangeAspect="1"/>
          </p:cNvPicPr>
          <p:nvPr/>
        </p:nvPicPr>
        <p:blipFill>
          <a:blip r:embed="rId5"/>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2298726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2091938" y="817388"/>
            <a:ext cx="3989284" cy="5876020"/>
            <a:chOff x="1927346" y="817388"/>
            <a:chExt cx="3989284" cy="587602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346" y="1061490"/>
              <a:ext cx="3989284" cy="5631918"/>
            </a:xfrm>
            <a:prstGeom prst="rect">
              <a:avLst/>
            </a:prstGeom>
          </p:spPr>
        </p:pic>
        <p:sp>
          <p:nvSpPr>
            <p:cNvPr id="5" name="TextBox 4"/>
            <p:cNvSpPr txBox="1"/>
            <p:nvPr/>
          </p:nvSpPr>
          <p:spPr>
            <a:xfrm>
              <a:off x="2523744" y="817388"/>
              <a:ext cx="3328416" cy="369332"/>
            </a:xfrm>
            <a:prstGeom prst="rect">
              <a:avLst/>
            </a:prstGeom>
            <a:solidFill>
              <a:schemeClr val="bg1"/>
            </a:solidFill>
            <a:ln>
              <a:solidFill>
                <a:srgbClr val="FFFF00"/>
              </a:solidFill>
            </a:ln>
          </p:spPr>
          <p:txBody>
            <a:bodyPr wrap="square" rtlCol="0">
              <a:spAutoFit/>
            </a:bodyPr>
            <a:lstStyle/>
            <a:p>
              <a:r>
                <a:rPr lang="en-GB" dirty="0" smtClean="0"/>
                <a:t>     Active dunes on the bar     </a:t>
              </a:r>
              <a:endParaRPr lang="ru-RU" dirty="0"/>
            </a:p>
          </p:txBody>
        </p:sp>
      </p:grpSp>
      <p:grpSp>
        <p:nvGrpSpPr>
          <p:cNvPr id="10" name="Группа 9"/>
          <p:cNvGrpSpPr/>
          <p:nvPr/>
        </p:nvGrpSpPr>
        <p:grpSpPr>
          <a:xfrm>
            <a:off x="6101334" y="233815"/>
            <a:ext cx="5710328" cy="6278642"/>
            <a:chOff x="6101334" y="233815"/>
            <a:chExt cx="5710328" cy="6278642"/>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334" y="889803"/>
              <a:ext cx="4606290" cy="266799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334" y="3844458"/>
              <a:ext cx="4606290" cy="2667999"/>
            </a:xfrm>
            <a:prstGeom prst="rect">
              <a:avLst/>
            </a:prstGeom>
          </p:spPr>
        </p:pic>
        <p:sp>
          <p:nvSpPr>
            <p:cNvPr id="3" name="TextBox 2"/>
            <p:cNvSpPr txBox="1"/>
            <p:nvPr/>
          </p:nvSpPr>
          <p:spPr>
            <a:xfrm>
              <a:off x="9793224" y="233815"/>
              <a:ext cx="2018438" cy="369332"/>
            </a:xfrm>
            <a:prstGeom prst="rect">
              <a:avLst/>
            </a:prstGeom>
            <a:noFill/>
          </p:spPr>
          <p:txBody>
            <a:bodyPr wrap="none" rtlCol="0">
              <a:spAutoFit/>
            </a:bodyPr>
            <a:lstStyle/>
            <a:p>
              <a:r>
                <a:rPr lang="en-GB" dirty="0" smtClean="0"/>
                <a:t>The Vychegda River</a:t>
              </a:r>
              <a:endParaRPr lang="ru-RU" dirty="0"/>
            </a:p>
          </p:txBody>
        </p:sp>
        <p:sp>
          <p:nvSpPr>
            <p:cNvPr id="7" name="TextBox 6"/>
            <p:cNvSpPr txBox="1"/>
            <p:nvPr/>
          </p:nvSpPr>
          <p:spPr>
            <a:xfrm>
              <a:off x="7432881" y="799100"/>
              <a:ext cx="1820435" cy="369332"/>
            </a:xfrm>
            <a:prstGeom prst="rect">
              <a:avLst/>
            </a:prstGeom>
            <a:solidFill>
              <a:schemeClr val="bg1"/>
            </a:solidFill>
          </p:spPr>
          <p:txBody>
            <a:bodyPr wrap="none" rtlCol="0">
              <a:spAutoFit/>
            </a:bodyPr>
            <a:lstStyle/>
            <a:p>
              <a:r>
                <a:rPr lang="en-GB" dirty="0" smtClean="0"/>
                <a:t>Dune wavelength</a:t>
              </a:r>
              <a:endParaRPr lang="ru-RU" dirty="0"/>
            </a:p>
          </p:txBody>
        </p:sp>
        <p:sp>
          <p:nvSpPr>
            <p:cNvPr id="8" name="TextBox 7"/>
            <p:cNvSpPr txBox="1"/>
            <p:nvPr/>
          </p:nvSpPr>
          <p:spPr>
            <a:xfrm>
              <a:off x="7483735" y="3761756"/>
              <a:ext cx="1697901" cy="369332"/>
            </a:xfrm>
            <a:prstGeom prst="rect">
              <a:avLst/>
            </a:prstGeom>
            <a:solidFill>
              <a:schemeClr val="bg1"/>
            </a:solidFill>
          </p:spPr>
          <p:txBody>
            <a:bodyPr wrap="none" rtlCol="0">
              <a:spAutoFit/>
            </a:bodyPr>
            <a:lstStyle/>
            <a:p>
              <a:r>
                <a:rPr lang="en-GB" dirty="0" smtClean="0"/>
                <a:t>Dune amplitude</a:t>
              </a:r>
              <a:endParaRPr lang="ru-RU" dirty="0"/>
            </a:p>
          </p:txBody>
        </p:sp>
      </p:grpSp>
      <p:sp>
        <p:nvSpPr>
          <p:cNvPr id="9" name="TextBox 8"/>
          <p:cNvSpPr txBox="1"/>
          <p:nvPr/>
        </p:nvSpPr>
        <p:spPr>
          <a:xfrm>
            <a:off x="231402" y="163699"/>
            <a:ext cx="2827927"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Two main modes </a:t>
            </a:r>
            <a:r>
              <a:rPr lang="en-GB" sz="2000" dirty="0" smtClean="0">
                <a:latin typeface="Arial" panose="020B0604020202020204" pitchFamily="34" charset="0"/>
                <a:cs typeface="Arial" panose="020B0604020202020204" pitchFamily="34" charset="0"/>
              </a:rPr>
              <a:t>of movement: active </a:t>
            </a:r>
            <a:r>
              <a:rPr lang="en-GB" sz="2000" dirty="0">
                <a:latin typeface="Arial" panose="020B0604020202020204" pitchFamily="34" charset="0"/>
                <a:cs typeface="Arial" panose="020B0604020202020204" pitchFamily="34" charset="0"/>
              </a:rPr>
              <a:t>and </a:t>
            </a:r>
            <a:r>
              <a:rPr lang="en-GB" sz="2000" dirty="0" smtClean="0">
                <a:latin typeface="Arial" panose="020B0604020202020204" pitchFamily="34" charset="0"/>
                <a:cs typeface="Arial" panose="020B0604020202020204" pitchFamily="34" charset="0"/>
              </a:rPr>
              <a:t>passive</a:t>
            </a:r>
            <a:endParaRPr lang="ru-RU" sz="2000" dirty="0">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5"/>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1610289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0081" y="363245"/>
            <a:ext cx="2018438" cy="369332"/>
          </a:xfrm>
          <a:prstGeom prst="rect">
            <a:avLst/>
          </a:prstGeom>
          <a:noFill/>
        </p:spPr>
        <p:txBody>
          <a:bodyPr wrap="none" rtlCol="0">
            <a:spAutoFit/>
          </a:bodyPr>
          <a:lstStyle/>
          <a:p>
            <a:r>
              <a:rPr lang="en-GB" dirty="0" smtClean="0"/>
              <a:t>The Vychegda River</a:t>
            </a:r>
            <a:endParaRPr lang="ru-RU" dirty="0"/>
          </a:p>
        </p:txBody>
      </p:sp>
      <p:sp>
        <p:nvSpPr>
          <p:cNvPr id="9" name="TextBox 8"/>
          <p:cNvSpPr txBox="1"/>
          <p:nvPr/>
        </p:nvSpPr>
        <p:spPr>
          <a:xfrm>
            <a:off x="8925960" y="476437"/>
            <a:ext cx="1536780" cy="830997"/>
          </a:xfrm>
          <a:prstGeom prst="rect">
            <a:avLst/>
          </a:prstGeom>
          <a:noFill/>
        </p:spPr>
        <p:txBody>
          <a:bodyPr wrap="square" rtlCol="0">
            <a:spAutoFit/>
          </a:bodyPr>
          <a:lstStyle/>
          <a:p>
            <a:pPr algn="just"/>
            <a:r>
              <a:rPr lang="en-GB" sz="1600" dirty="0" smtClean="0"/>
              <a:t>Dune celerity by points along the bar, m/hour</a:t>
            </a:r>
            <a:endParaRPr lang="ru-RU" sz="1600" dirty="0"/>
          </a:p>
        </p:txBody>
      </p:sp>
      <p:pic>
        <p:nvPicPr>
          <p:cNvPr id="8" name="Рисунок 7"/>
          <p:cNvPicPr>
            <a:picLocks noChangeAspect="1"/>
          </p:cNvPicPr>
          <p:nvPr/>
        </p:nvPicPr>
        <p:blipFill>
          <a:blip r:embed="rId2"/>
          <a:stretch>
            <a:fillRect/>
          </a:stretch>
        </p:blipFill>
        <p:spPr>
          <a:xfrm>
            <a:off x="3795713" y="3450327"/>
            <a:ext cx="5101398" cy="3068734"/>
          </a:xfrm>
          <a:prstGeom prst="rect">
            <a:avLst/>
          </a:prstGeom>
        </p:spPr>
      </p:pic>
      <p:sp>
        <p:nvSpPr>
          <p:cNvPr id="10" name="TextBox 9"/>
          <p:cNvSpPr txBox="1"/>
          <p:nvPr/>
        </p:nvSpPr>
        <p:spPr>
          <a:xfrm>
            <a:off x="8925960" y="3624063"/>
            <a:ext cx="1746505" cy="1077218"/>
          </a:xfrm>
          <a:prstGeom prst="rect">
            <a:avLst/>
          </a:prstGeom>
          <a:noFill/>
        </p:spPr>
        <p:txBody>
          <a:bodyPr wrap="square" rtlCol="0">
            <a:spAutoFit/>
          </a:bodyPr>
          <a:lstStyle/>
          <a:p>
            <a:pPr algn="just"/>
            <a:r>
              <a:rPr lang="en-GB" sz="1600" dirty="0" smtClean="0"/>
              <a:t>Dune celerity by points (</a:t>
            </a:r>
            <a:r>
              <a:rPr lang="en-GB" sz="1600" dirty="0" err="1" smtClean="0"/>
              <a:t>detrended</a:t>
            </a:r>
            <a:r>
              <a:rPr lang="en-GB" sz="1600" dirty="0" smtClean="0"/>
              <a:t>) </a:t>
            </a:r>
          </a:p>
          <a:p>
            <a:pPr algn="just"/>
            <a:r>
              <a:rPr lang="en-GB" sz="1600" dirty="0" smtClean="0"/>
              <a:t>along the bar, m/hour</a:t>
            </a:r>
            <a:endParaRPr lang="ru-RU" sz="1600" dirty="0"/>
          </a:p>
        </p:txBody>
      </p:sp>
      <p:sp>
        <p:nvSpPr>
          <p:cNvPr id="15" name="TextBox 14"/>
          <p:cNvSpPr txBox="1"/>
          <p:nvPr/>
        </p:nvSpPr>
        <p:spPr>
          <a:xfrm>
            <a:off x="1182098" y="1235985"/>
            <a:ext cx="1755994" cy="338554"/>
          </a:xfrm>
          <a:prstGeom prst="rect">
            <a:avLst/>
          </a:prstGeom>
          <a:noFill/>
        </p:spPr>
        <p:txBody>
          <a:bodyPr wrap="none" rtlCol="0">
            <a:spAutoFit/>
          </a:bodyPr>
          <a:lstStyle/>
          <a:p>
            <a:r>
              <a:rPr lang="en-GB" sz="1600" dirty="0" smtClean="0"/>
              <a:t>Points on the dune</a:t>
            </a:r>
            <a:endParaRPr lang="ru-RU" sz="1600" dirty="0"/>
          </a:p>
        </p:txBody>
      </p:sp>
      <p:pic>
        <p:nvPicPr>
          <p:cNvPr id="16" name="Рисунок 15"/>
          <p:cNvPicPr>
            <a:picLocks noChangeAspect="1"/>
          </p:cNvPicPr>
          <p:nvPr/>
        </p:nvPicPr>
        <p:blipFill>
          <a:blip r:embed="rId3"/>
          <a:stretch>
            <a:fillRect/>
          </a:stretch>
        </p:blipFill>
        <p:spPr>
          <a:xfrm>
            <a:off x="621389" y="1664050"/>
            <a:ext cx="2569867" cy="1129942"/>
          </a:xfrm>
          <a:prstGeom prst="rect">
            <a:avLst/>
          </a:prstGeom>
        </p:spPr>
      </p:pic>
      <p:pic>
        <p:nvPicPr>
          <p:cNvPr id="5" name="Рисунок 4"/>
          <p:cNvPicPr>
            <a:picLocks noChangeAspect="1"/>
          </p:cNvPicPr>
          <p:nvPr/>
        </p:nvPicPr>
        <p:blipFill>
          <a:blip r:embed="rId4"/>
          <a:stretch>
            <a:fillRect/>
          </a:stretch>
        </p:blipFill>
        <p:spPr>
          <a:xfrm>
            <a:off x="3824220" y="173515"/>
            <a:ext cx="5073233" cy="3331676"/>
          </a:xfrm>
          <a:prstGeom prst="rect">
            <a:avLst/>
          </a:prstGeom>
        </p:spPr>
      </p:pic>
      <p:sp>
        <p:nvSpPr>
          <p:cNvPr id="12" name="TextBox 11"/>
          <p:cNvSpPr txBox="1"/>
          <p:nvPr/>
        </p:nvSpPr>
        <p:spPr>
          <a:xfrm>
            <a:off x="5614416" y="6440200"/>
            <a:ext cx="2034147" cy="307777"/>
          </a:xfrm>
          <a:prstGeom prst="rect">
            <a:avLst/>
          </a:prstGeom>
          <a:noFill/>
        </p:spPr>
        <p:txBody>
          <a:bodyPr wrap="none" rtlCol="0">
            <a:spAutoFit/>
          </a:bodyPr>
          <a:lstStyle/>
          <a:p>
            <a:r>
              <a:rPr lang="en-GB" sz="1400" dirty="0" smtClean="0"/>
              <a:t>Distance along the bar, m</a:t>
            </a:r>
            <a:endParaRPr lang="ru-RU" sz="1400" dirty="0"/>
          </a:p>
        </p:txBody>
      </p:sp>
      <p:pic>
        <p:nvPicPr>
          <p:cNvPr id="11" name="Рисунок 10"/>
          <p:cNvPicPr>
            <a:picLocks noChangeAspect="1"/>
          </p:cNvPicPr>
          <p:nvPr/>
        </p:nvPicPr>
        <p:blipFill>
          <a:blip r:embed="rId5"/>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34999679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3969412311"/>
              </p:ext>
            </p:extLst>
          </p:nvPr>
        </p:nvGraphicFramePr>
        <p:xfrm>
          <a:off x="1478503" y="295060"/>
          <a:ext cx="7811801" cy="5858851"/>
        </p:xfrm>
        <a:graphic>
          <a:graphicData uri="http://schemas.openxmlformats.org/presentationml/2006/ole">
            <mc:AlternateContent xmlns:mc="http://schemas.openxmlformats.org/markup-compatibility/2006">
              <mc:Choice xmlns:v="urn:schemas-microsoft-com:vml" Requires="v">
                <p:oleObj spid="_x0000_s8230" name="Graph" r:id="rId3" imgW="5943600" imgH="4457880" progId="STATISTICA.Graph">
                  <p:embed/>
                </p:oleObj>
              </mc:Choice>
              <mc:Fallback>
                <p:oleObj name="Graph" r:id="rId3" imgW="5943600" imgH="4457880" progId="STATISTICA.Graph">
                  <p:embed/>
                  <p:pic>
                    <p:nvPicPr>
                      <p:cNvPr id="0" name=""/>
                      <p:cNvPicPr/>
                      <p:nvPr/>
                    </p:nvPicPr>
                    <p:blipFill>
                      <a:blip r:embed="rId4"/>
                      <a:stretch>
                        <a:fillRect/>
                      </a:stretch>
                    </p:blipFill>
                    <p:spPr>
                      <a:xfrm>
                        <a:off x="1478503" y="295060"/>
                        <a:ext cx="7811801" cy="5858851"/>
                      </a:xfrm>
                      <a:prstGeom prst="rect">
                        <a:avLst/>
                      </a:prstGeom>
                    </p:spPr>
                  </p:pic>
                </p:oleObj>
              </mc:Fallback>
            </mc:AlternateContent>
          </a:graphicData>
        </a:graphic>
      </p:graphicFrame>
      <p:sp>
        <p:nvSpPr>
          <p:cNvPr id="3" name="TextBox 2"/>
          <p:cNvSpPr txBox="1"/>
          <p:nvPr/>
        </p:nvSpPr>
        <p:spPr>
          <a:xfrm>
            <a:off x="326706" y="233815"/>
            <a:ext cx="2066656" cy="646331"/>
          </a:xfrm>
          <a:prstGeom prst="rect">
            <a:avLst/>
          </a:prstGeom>
          <a:solidFill>
            <a:schemeClr val="bg1"/>
          </a:solidFill>
        </p:spPr>
        <p:txBody>
          <a:bodyPr wrap="none" rtlCol="0">
            <a:spAutoFit/>
          </a:bodyPr>
          <a:lstStyle/>
          <a:p>
            <a:r>
              <a:rPr lang="en-GB" dirty="0" smtClean="0"/>
              <a:t>Histograms of dune </a:t>
            </a:r>
          </a:p>
          <a:p>
            <a:r>
              <a:rPr lang="en-GB" dirty="0" smtClean="0"/>
              <a:t>celerity by points</a:t>
            </a:r>
            <a:endParaRPr lang="ru-RU" dirty="0"/>
          </a:p>
        </p:txBody>
      </p:sp>
      <p:pic>
        <p:nvPicPr>
          <p:cNvPr id="4" name="Рисунок 3"/>
          <p:cNvPicPr>
            <a:picLocks noChangeAspect="1"/>
          </p:cNvPicPr>
          <p:nvPr/>
        </p:nvPicPr>
        <p:blipFill>
          <a:blip r:embed="rId5"/>
          <a:stretch>
            <a:fillRect/>
          </a:stretch>
        </p:blipFill>
        <p:spPr>
          <a:xfrm>
            <a:off x="6059424" y="4940025"/>
            <a:ext cx="5943600" cy="1590675"/>
          </a:xfrm>
          <a:prstGeom prst="rect">
            <a:avLst/>
          </a:prstGeom>
        </p:spPr>
      </p:pic>
      <p:sp>
        <p:nvSpPr>
          <p:cNvPr id="5" name="TextBox 4"/>
          <p:cNvSpPr txBox="1"/>
          <p:nvPr/>
        </p:nvSpPr>
        <p:spPr>
          <a:xfrm>
            <a:off x="6609395" y="4323246"/>
            <a:ext cx="5105785" cy="584775"/>
          </a:xfrm>
          <a:prstGeom prst="rect">
            <a:avLst/>
          </a:prstGeom>
          <a:solidFill>
            <a:schemeClr val="bg1"/>
          </a:solidFill>
        </p:spPr>
        <p:txBody>
          <a:bodyPr wrap="square" rtlCol="0">
            <a:spAutoFit/>
          </a:bodyPr>
          <a:lstStyle/>
          <a:p>
            <a:r>
              <a:rPr lang="en-GB" sz="1600" dirty="0" err="1" smtClean="0"/>
              <a:t>Detrended</a:t>
            </a:r>
            <a:r>
              <a:rPr lang="en-GB" sz="1600" dirty="0" smtClean="0"/>
              <a:t> dune </a:t>
            </a:r>
            <a:r>
              <a:rPr lang="en-GB" sz="1600" dirty="0" smtClean="0"/>
              <a:t>celerity </a:t>
            </a:r>
            <a:r>
              <a:rPr lang="en-GB" sz="1600" dirty="0" smtClean="0"/>
              <a:t>by </a:t>
            </a:r>
            <a:r>
              <a:rPr lang="en-GB" sz="1600" dirty="0" smtClean="0"/>
              <a:t>points: </a:t>
            </a:r>
            <a:r>
              <a:rPr lang="en-GB" sz="1600" dirty="0" smtClean="0"/>
              <a:t>means and max/min, m/hour, showing a general stability of active </a:t>
            </a:r>
            <a:r>
              <a:rPr lang="en-GB" sz="1600" dirty="0" smtClean="0"/>
              <a:t>dunes shape</a:t>
            </a:r>
            <a:endParaRPr lang="ru-RU" sz="1600" dirty="0"/>
          </a:p>
        </p:txBody>
      </p:sp>
      <p:sp>
        <p:nvSpPr>
          <p:cNvPr id="6" name="TextBox 5"/>
          <p:cNvSpPr txBox="1"/>
          <p:nvPr/>
        </p:nvSpPr>
        <p:spPr>
          <a:xfrm>
            <a:off x="9969482" y="1647465"/>
            <a:ext cx="1755994" cy="338554"/>
          </a:xfrm>
          <a:prstGeom prst="rect">
            <a:avLst/>
          </a:prstGeom>
          <a:noFill/>
        </p:spPr>
        <p:txBody>
          <a:bodyPr wrap="none" rtlCol="0">
            <a:spAutoFit/>
          </a:bodyPr>
          <a:lstStyle/>
          <a:p>
            <a:r>
              <a:rPr lang="en-GB" sz="1600" dirty="0" smtClean="0"/>
              <a:t>Points on the dune</a:t>
            </a:r>
            <a:endParaRPr lang="ru-RU" sz="1600" dirty="0"/>
          </a:p>
        </p:txBody>
      </p:sp>
      <p:pic>
        <p:nvPicPr>
          <p:cNvPr id="7" name="Рисунок 6"/>
          <p:cNvPicPr>
            <a:picLocks noChangeAspect="1"/>
          </p:cNvPicPr>
          <p:nvPr/>
        </p:nvPicPr>
        <p:blipFill>
          <a:blip r:embed="rId6"/>
          <a:stretch>
            <a:fillRect/>
          </a:stretch>
        </p:blipFill>
        <p:spPr>
          <a:xfrm>
            <a:off x="9408773" y="2075530"/>
            <a:ext cx="2569867" cy="1129942"/>
          </a:xfrm>
          <a:prstGeom prst="rect">
            <a:avLst/>
          </a:prstGeom>
        </p:spPr>
      </p:pic>
      <p:sp>
        <p:nvSpPr>
          <p:cNvPr id="8" name="TextBox 7"/>
          <p:cNvSpPr txBox="1"/>
          <p:nvPr/>
        </p:nvSpPr>
        <p:spPr>
          <a:xfrm>
            <a:off x="9793224" y="233815"/>
            <a:ext cx="2018438" cy="369332"/>
          </a:xfrm>
          <a:prstGeom prst="rect">
            <a:avLst/>
          </a:prstGeom>
          <a:noFill/>
        </p:spPr>
        <p:txBody>
          <a:bodyPr wrap="none" rtlCol="0">
            <a:spAutoFit/>
          </a:bodyPr>
          <a:lstStyle/>
          <a:p>
            <a:r>
              <a:rPr lang="en-GB" dirty="0" smtClean="0"/>
              <a:t>The Vychegda River</a:t>
            </a:r>
            <a:endParaRPr lang="ru-RU" dirty="0"/>
          </a:p>
        </p:txBody>
      </p:sp>
      <p:pic>
        <p:nvPicPr>
          <p:cNvPr id="9" name="Рисунок 8"/>
          <p:cNvPicPr>
            <a:picLocks noChangeAspect="1"/>
          </p:cNvPicPr>
          <p:nvPr/>
        </p:nvPicPr>
        <p:blipFill>
          <a:blip r:embed="rId7"/>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1518158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4337" y="286327"/>
            <a:ext cx="9131358" cy="6072909"/>
          </a:xfrm>
          <a:prstGeom prst="rect">
            <a:avLst/>
          </a:prstGeom>
        </p:spPr>
      </p:pic>
      <p:sp>
        <p:nvSpPr>
          <p:cNvPr id="4" name="TextBox 3"/>
          <p:cNvSpPr txBox="1"/>
          <p:nvPr/>
        </p:nvSpPr>
        <p:spPr>
          <a:xfrm>
            <a:off x="354500" y="286327"/>
            <a:ext cx="1779846" cy="400110"/>
          </a:xfrm>
          <a:prstGeom prst="rect">
            <a:avLst/>
          </a:prstGeom>
          <a:noFill/>
        </p:spPr>
        <p:txBody>
          <a:bodyPr wrap="none" rtlCol="0">
            <a:spAutoFit/>
          </a:bodyPr>
          <a:lstStyle/>
          <a:p>
            <a:r>
              <a:rPr lang="en-GB" sz="2000" dirty="0" smtClean="0"/>
              <a:t>The Terek River</a:t>
            </a:r>
            <a:endParaRPr lang="ru-RU" sz="2000" dirty="0"/>
          </a:p>
        </p:txBody>
      </p:sp>
      <p:sp>
        <p:nvSpPr>
          <p:cNvPr id="3" name="TextBox 2"/>
          <p:cNvSpPr txBox="1"/>
          <p:nvPr/>
        </p:nvSpPr>
        <p:spPr>
          <a:xfrm>
            <a:off x="9704556" y="1850075"/>
            <a:ext cx="1931363" cy="923330"/>
          </a:xfrm>
          <a:prstGeom prst="rect">
            <a:avLst/>
          </a:prstGeom>
          <a:noFill/>
        </p:spPr>
        <p:txBody>
          <a:bodyPr wrap="none" rtlCol="0">
            <a:spAutoFit/>
          </a:bodyPr>
          <a:lstStyle/>
          <a:p>
            <a:r>
              <a:rPr lang="en-GB" dirty="0" smtClean="0"/>
              <a:t>A stable section </a:t>
            </a:r>
          </a:p>
          <a:p>
            <a:r>
              <a:rPr lang="en-GB" dirty="0" smtClean="0"/>
              <a:t>of the Terek River </a:t>
            </a:r>
          </a:p>
          <a:p>
            <a:r>
              <a:rPr lang="en-GB" dirty="0" smtClean="0"/>
              <a:t>channel</a:t>
            </a:r>
            <a:endParaRPr lang="ru-RU" dirty="0"/>
          </a:p>
        </p:txBody>
      </p:sp>
      <p:cxnSp>
        <p:nvCxnSpPr>
          <p:cNvPr id="6" name="Прямая со стрелкой 5"/>
          <p:cNvCxnSpPr/>
          <p:nvPr/>
        </p:nvCxnSpPr>
        <p:spPr>
          <a:xfrm flipH="1" flipV="1">
            <a:off x="8878824" y="795528"/>
            <a:ext cx="1115568" cy="100584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flipH="1">
            <a:off x="10422983" y="2490048"/>
            <a:ext cx="585216" cy="66412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H="1" flipV="1">
            <a:off x="9031224" y="947928"/>
            <a:ext cx="1115568" cy="100584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710544" y="4649313"/>
            <a:ext cx="1424877" cy="369332"/>
          </a:xfrm>
          <a:prstGeom prst="rect">
            <a:avLst/>
          </a:prstGeom>
          <a:solidFill>
            <a:schemeClr val="bg1"/>
          </a:solidFill>
        </p:spPr>
        <p:txBody>
          <a:bodyPr wrap="none" rtlCol="0">
            <a:spAutoFit/>
          </a:bodyPr>
          <a:lstStyle/>
          <a:p>
            <a:r>
              <a:rPr lang="en-GB" dirty="0"/>
              <a:t>l</a:t>
            </a:r>
            <a:r>
              <a:rPr lang="en-GB" dirty="0" smtClean="0"/>
              <a:t>ong profile 1</a:t>
            </a:r>
            <a:endParaRPr lang="ru-RU" dirty="0"/>
          </a:p>
        </p:txBody>
      </p:sp>
      <p:sp>
        <p:nvSpPr>
          <p:cNvPr id="12" name="TextBox 11"/>
          <p:cNvSpPr txBox="1"/>
          <p:nvPr/>
        </p:nvSpPr>
        <p:spPr>
          <a:xfrm>
            <a:off x="8164131" y="5580928"/>
            <a:ext cx="1424877" cy="369332"/>
          </a:xfrm>
          <a:prstGeom prst="rect">
            <a:avLst/>
          </a:prstGeom>
          <a:solidFill>
            <a:schemeClr val="bg1"/>
          </a:solidFill>
        </p:spPr>
        <p:txBody>
          <a:bodyPr wrap="none" rtlCol="0">
            <a:spAutoFit/>
          </a:bodyPr>
          <a:lstStyle/>
          <a:p>
            <a:r>
              <a:rPr lang="en-GB" dirty="0"/>
              <a:t>l</a:t>
            </a:r>
            <a:r>
              <a:rPr lang="en-GB" dirty="0" smtClean="0"/>
              <a:t>ong profile 2</a:t>
            </a:r>
            <a:endParaRPr lang="ru-RU" dirty="0"/>
          </a:p>
        </p:txBody>
      </p:sp>
      <p:pic>
        <p:nvPicPr>
          <p:cNvPr id="13" name="Рисунок 12"/>
          <p:cNvPicPr>
            <a:picLocks noChangeAspect="1"/>
          </p:cNvPicPr>
          <p:nvPr/>
        </p:nvPicPr>
        <p:blipFill>
          <a:blip r:embed="rId3"/>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2138436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219075" y="576262"/>
            <a:ext cx="11753850" cy="5705475"/>
          </a:xfrm>
          <a:prstGeom prst="rect">
            <a:avLst/>
          </a:prstGeom>
        </p:spPr>
      </p:pic>
      <p:pic>
        <p:nvPicPr>
          <p:cNvPr id="3" name="Рисунок 2"/>
          <p:cNvPicPr>
            <a:picLocks noChangeAspect="1"/>
          </p:cNvPicPr>
          <p:nvPr/>
        </p:nvPicPr>
        <p:blipFill>
          <a:blip r:embed="rId3"/>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2097421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514350" y="161925"/>
            <a:ext cx="11163300" cy="6534150"/>
          </a:xfrm>
          <a:prstGeom prst="rect">
            <a:avLst/>
          </a:prstGeom>
        </p:spPr>
      </p:pic>
      <p:pic>
        <p:nvPicPr>
          <p:cNvPr id="3" name="Рисунок 2"/>
          <p:cNvPicPr>
            <a:picLocks noChangeAspect="1"/>
          </p:cNvPicPr>
          <p:nvPr/>
        </p:nvPicPr>
        <p:blipFill>
          <a:blip r:embed="rId3"/>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2396134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5539" y="877814"/>
            <a:ext cx="3832669" cy="1323439"/>
          </a:xfrm>
          <a:prstGeom prst="rect">
            <a:avLst/>
          </a:prstGeom>
          <a:noFill/>
        </p:spPr>
        <p:txBody>
          <a:bodyPr wrap="square" rtlCol="0">
            <a:spAutoFit/>
          </a:bodyPr>
          <a:lstStyle/>
          <a:p>
            <a:pPr algn="ctr"/>
            <a:r>
              <a:rPr lang="en-GB" sz="2000" dirty="0" smtClean="0"/>
              <a:t>The flow depth-velocity diagram </a:t>
            </a:r>
          </a:p>
          <a:p>
            <a:pPr algn="ctr"/>
            <a:r>
              <a:rPr lang="en-GB" sz="2000" dirty="0" smtClean="0"/>
              <a:t>with the areas of existence of</a:t>
            </a:r>
            <a:endParaRPr lang="ru-RU" sz="2000" dirty="0"/>
          </a:p>
          <a:p>
            <a:pPr algn="ctr"/>
            <a:r>
              <a:rPr lang="en-GB" sz="2000" dirty="0" smtClean="0"/>
              <a:t>active and passive dunes</a:t>
            </a:r>
          </a:p>
          <a:p>
            <a:pPr algn="ctr"/>
            <a:r>
              <a:rPr lang="en-GB" sz="2000" dirty="0" smtClean="0"/>
              <a:t> with active </a:t>
            </a:r>
            <a:r>
              <a:rPr lang="en-GB" sz="2000" dirty="0" err="1" smtClean="0"/>
              <a:t>megaripples</a:t>
            </a:r>
            <a:endParaRPr lang="ru-RU" sz="2000" dirty="0"/>
          </a:p>
        </p:txBody>
      </p:sp>
      <p:pic>
        <p:nvPicPr>
          <p:cNvPr id="19" name="Рисунок 18"/>
          <p:cNvPicPr>
            <a:picLocks noChangeAspect="1"/>
          </p:cNvPicPr>
          <p:nvPr/>
        </p:nvPicPr>
        <p:blipFill>
          <a:blip r:embed="rId2"/>
          <a:stretch>
            <a:fillRect/>
          </a:stretch>
        </p:blipFill>
        <p:spPr>
          <a:xfrm>
            <a:off x="158295" y="6170164"/>
            <a:ext cx="1588209" cy="565810"/>
          </a:xfrm>
          <a:prstGeom prst="rect">
            <a:avLst/>
          </a:prstGeom>
        </p:spPr>
      </p:pic>
      <p:pic>
        <p:nvPicPr>
          <p:cNvPr id="22" name="Рисунок 21"/>
          <p:cNvPicPr>
            <a:picLocks noChangeAspect="1"/>
          </p:cNvPicPr>
          <p:nvPr/>
        </p:nvPicPr>
        <p:blipFill>
          <a:blip r:embed="rId3"/>
          <a:stretch>
            <a:fillRect/>
          </a:stretch>
        </p:blipFill>
        <p:spPr>
          <a:xfrm>
            <a:off x="4681233" y="409575"/>
            <a:ext cx="6467475" cy="6038850"/>
          </a:xfrm>
          <a:prstGeom prst="rect">
            <a:avLst/>
          </a:prstGeom>
        </p:spPr>
      </p:pic>
    </p:spTree>
    <p:extLst>
      <p:ext uri="{BB962C8B-B14F-4D97-AF65-F5344CB8AC3E}">
        <p14:creationId xmlns:p14="http://schemas.microsoft.com/office/powerpoint/2010/main" val="35056343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1240028" y="223063"/>
            <a:ext cx="9990167" cy="6196025"/>
            <a:chOff x="1240028" y="223063"/>
            <a:chExt cx="9990167" cy="6196025"/>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0312" y="660261"/>
              <a:ext cx="5563187" cy="5193792"/>
            </a:xfrm>
            <a:prstGeom prst="rect">
              <a:avLst/>
            </a:prstGeom>
          </p:spPr>
        </p:pic>
        <p:sp>
          <p:nvSpPr>
            <p:cNvPr id="3" name="TextBox 2"/>
            <p:cNvSpPr txBox="1"/>
            <p:nvPr/>
          </p:nvSpPr>
          <p:spPr>
            <a:xfrm>
              <a:off x="8613648" y="522208"/>
              <a:ext cx="2616547" cy="923330"/>
            </a:xfrm>
            <a:prstGeom prst="rect">
              <a:avLst/>
            </a:prstGeom>
            <a:noFill/>
          </p:spPr>
          <p:txBody>
            <a:bodyPr wrap="square" rtlCol="0">
              <a:spAutoFit/>
            </a:bodyPr>
            <a:lstStyle/>
            <a:p>
              <a:r>
                <a:rPr lang="en-GB" dirty="0" smtClean="0"/>
                <a:t>Active dunes_1 celerity </a:t>
              </a:r>
              <a:r>
                <a:rPr lang="en-GB" i="1" dirty="0" smtClean="0"/>
                <a:t>C</a:t>
              </a:r>
              <a:r>
                <a:rPr lang="en-GB" dirty="0" smtClean="0"/>
                <a:t> </a:t>
              </a:r>
            </a:p>
            <a:p>
              <a:r>
                <a:rPr lang="en-GB" dirty="0" smtClean="0"/>
                <a:t>as the function of flow depth </a:t>
              </a:r>
              <a:r>
                <a:rPr lang="en-GB" i="1" dirty="0" smtClean="0"/>
                <a:t>D </a:t>
              </a:r>
              <a:r>
                <a:rPr lang="en-GB" dirty="0" smtClean="0"/>
                <a:t>and velocity </a:t>
              </a:r>
              <a:r>
                <a:rPr lang="en-GB" i="1" dirty="0" smtClean="0"/>
                <a:t>U</a:t>
              </a:r>
              <a:endParaRPr lang="ru-RU" i="1" dirty="0"/>
            </a:p>
          </p:txBody>
        </p:sp>
        <p:sp>
          <p:nvSpPr>
            <p:cNvPr id="5" name="TextBox 4"/>
            <p:cNvSpPr txBox="1"/>
            <p:nvPr/>
          </p:nvSpPr>
          <p:spPr>
            <a:xfrm>
              <a:off x="10496045" y="5520404"/>
              <a:ext cx="544123" cy="369332"/>
            </a:xfrm>
            <a:prstGeom prst="rect">
              <a:avLst/>
            </a:prstGeom>
            <a:solidFill>
              <a:schemeClr val="bg1"/>
            </a:solidFill>
          </p:spPr>
          <p:txBody>
            <a:bodyPr wrap="none" rtlCol="0">
              <a:spAutoFit/>
            </a:bodyPr>
            <a:lstStyle/>
            <a:p>
              <a:r>
                <a:rPr lang="en-GB" dirty="0" smtClean="0"/>
                <a:t>m/s</a:t>
              </a:r>
              <a:endParaRPr lang="ru-RU" dirty="0"/>
            </a:p>
          </p:txBody>
        </p:sp>
        <p:sp>
          <p:nvSpPr>
            <p:cNvPr id="6" name="TextBox 5"/>
            <p:cNvSpPr txBox="1"/>
            <p:nvPr/>
          </p:nvSpPr>
          <p:spPr>
            <a:xfrm>
              <a:off x="6903720" y="4134088"/>
              <a:ext cx="1435608" cy="369332"/>
            </a:xfrm>
            <a:prstGeom prst="rect">
              <a:avLst/>
            </a:prstGeom>
            <a:solidFill>
              <a:schemeClr val="bg1"/>
            </a:solidFill>
          </p:spPr>
          <p:txBody>
            <a:bodyPr wrap="square" rtlCol="0">
              <a:spAutoFit/>
            </a:bodyPr>
            <a:lstStyle/>
            <a:p>
              <a:r>
                <a:rPr lang="en-GB" dirty="0" smtClean="0"/>
                <a:t>Terek River</a:t>
              </a:r>
              <a:endParaRPr lang="ru-RU" dirty="0"/>
            </a:p>
          </p:txBody>
        </p:sp>
        <p:sp>
          <p:nvSpPr>
            <p:cNvPr id="7" name="TextBox 6"/>
            <p:cNvSpPr txBox="1"/>
            <p:nvPr/>
          </p:nvSpPr>
          <p:spPr>
            <a:xfrm>
              <a:off x="6075206" y="5011912"/>
              <a:ext cx="1435608" cy="369332"/>
            </a:xfrm>
            <a:prstGeom prst="rect">
              <a:avLst/>
            </a:prstGeom>
            <a:solidFill>
              <a:schemeClr val="bg1"/>
            </a:solidFill>
          </p:spPr>
          <p:txBody>
            <a:bodyPr wrap="square" rtlCol="0">
              <a:spAutoFit/>
            </a:bodyPr>
            <a:lstStyle/>
            <a:p>
              <a:r>
                <a:rPr lang="en-GB" dirty="0" smtClean="0"/>
                <a:t>Niger River</a:t>
              </a:r>
              <a:endParaRPr lang="ru-RU" dirty="0"/>
            </a:p>
          </p:txBody>
        </p:sp>
        <p:sp>
          <p:nvSpPr>
            <p:cNvPr id="13" name="TextBox 12"/>
            <p:cNvSpPr txBox="1"/>
            <p:nvPr/>
          </p:nvSpPr>
          <p:spPr>
            <a:xfrm>
              <a:off x="1240028" y="2643723"/>
              <a:ext cx="3125856" cy="923330"/>
            </a:xfrm>
            <a:prstGeom prst="rect">
              <a:avLst/>
            </a:prstGeom>
            <a:noFill/>
          </p:spPr>
          <p:txBody>
            <a:bodyPr wrap="none" rtlCol="0">
              <a:spAutoFit/>
            </a:bodyPr>
            <a:lstStyle/>
            <a:p>
              <a:r>
                <a:rPr lang="en-GB" dirty="0" smtClean="0"/>
                <a:t>Active </a:t>
              </a:r>
              <a:r>
                <a:rPr lang="en-GB" dirty="0" err="1" smtClean="0"/>
                <a:t>megaripples</a:t>
              </a:r>
              <a:r>
                <a:rPr lang="en-GB" dirty="0" smtClean="0"/>
                <a:t> celerity </a:t>
              </a:r>
              <a:r>
                <a:rPr lang="en-GB" i="1" dirty="0" smtClean="0"/>
                <a:t>C</a:t>
              </a:r>
              <a:r>
                <a:rPr lang="en-GB" dirty="0" smtClean="0"/>
                <a:t> </a:t>
              </a:r>
            </a:p>
            <a:p>
              <a:r>
                <a:rPr lang="en-GB" dirty="0" smtClean="0"/>
                <a:t>as the function of flow depth </a:t>
              </a:r>
              <a:r>
                <a:rPr lang="en-GB" i="1" dirty="0" smtClean="0"/>
                <a:t>D</a:t>
              </a:r>
            </a:p>
            <a:p>
              <a:r>
                <a:rPr lang="en-GB" dirty="0" smtClean="0"/>
                <a:t>and velocity </a:t>
              </a:r>
              <a:r>
                <a:rPr lang="en-GB" i="1" dirty="0" smtClean="0"/>
                <a:t>U</a:t>
              </a:r>
              <a:endParaRPr lang="ru-RU" i="1" dirty="0"/>
            </a:p>
          </p:txBody>
        </p:sp>
        <p:pic>
          <p:nvPicPr>
            <p:cNvPr id="16" name="Рисунок 15"/>
            <p:cNvPicPr>
              <a:picLocks noChangeAspect="1"/>
            </p:cNvPicPr>
            <p:nvPr/>
          </p:nvPicPr>
          <p:blipFill>
            <a:blip r:embed="rId3"/>
            <a:stretch>
              <a:fillRect/>
            </a:stretch>
          </p:blipFill>
          <p:spPr>
            <a:xfrm>
              <a:off x="1876872" y="3675888"/>
              <a:ext cx="2895600" cy="2743200"/>
            </a:xfrm>
            <a:prstGeom prst="rect">
              <a:avLst/>
            </a:prstGeom>
          </p:spPr>
        </p:pic>
        <p:sp>
          <p:nvSpPr>
            <p:cNvPr id="18" name="TextBox 17"/>
            <p:cNvSpPr txBox="1"/>
            <p:nvPr/>
          </p:nvSpPr>
          <p:spPr>
            <a:xfrm>
              <a:off x="2921343" y="3205972"/>
              <a:ext cx="1978619" cy="369332"/>
            </a:xfrm>
            <a:prstGeom prst="rect">
              <a:avLst/>
            </a:prstGeom>
            <a:noFill/>
          </p:spPr>
          <p:txBody>
            <a:bodyPr wrap="none" rtlCol="0">
              <a:spAutoFit/>
            </a:bodyPr>
            <a:lstStyle/>
            <a:p>
              <a:r>
                <a:rPr lang="en-GB" dirty="0" smtClean="0"/>
                <a:t>Ob and Lena Rivers</a:t>
              </a:r>
              <a:endParaRPr lang="ru-RU" dirty="0"/>
            </a:p>
          </p:txBody>
        </p:sp>
        <p:sp>
          <p:nvSpPr>
            <p:cNvPr id="20" name="Прямоугольник 19"/>
            <p:cNvSpPr/>
            <p:nvPr/>
          </p:nvSpPr>
          <p:spPr>
            <a:xfrm>
              <a:off x="5685473" y="622685"/>
              <a:ext cx="982961" cy="369332"/>
            </a:xfrm>
            <a:prstGeom prst="rect">
              <a:avLst/>
            </a:prstGeom>
            <a:solidFill>
              <a:schemeClr val="bg1"/>
            </a:solidFill>
          </p:spPr>
          <p:txBody>
            <a:bodyPr wrap="non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m</a:t>
              </a:r>
              <a:r>
                <a:rPr lang="en-GB" baseline="30000" dirty="0">
                  <a:latin typeface="Calibri" panose="020F0502020204030204" pitchFamily="34" charset="0"/>
                  <a:ea typeface="Calibri" panose="020F0502020204030204" pitchFamily="34" charset="0"/>
                  <a:cs typeface="Times New Roman" panose="02020603050405020304" pitchFamily="18" charset="0"/>
                </a:rPr>
                <a:t>2</a:t>
              </a:r>
              <a:r>
                <a:rPr lang="en-GB" dirty="0">
                  <a:latin typeface="Calibri" panose="020F0502020204030204" pitchFamily="34" charset="0"/>
                  <a:ea typeface="Calibri" panose="020F0502020204030204" pitchFamily="34" charset="0"/>
                  <a:cs typeface="Times New Roman" panose="02020603050405020304" pitchFamily="18" charset="0"/>
                </a:rPr>
                <a:t>/hour</a:t>
              </a:r>
              <a:endParaRPr lang="ru-RU" dirty="0"/>
            </a:p>
          </p:txBody>
        </p:sp>
        <p:graphicFrame>
          <p:nvGraphicFramePr>
            <p:cNvPr id="26" name="Диаграмма 25"/>
            <p:cNvGraphicFramePr>
              <a:graphicFrameLocks/>
            </p:cNvGraphicFramePr>
            <p:nvPr>
              <p:extLst>
                <p:ext uri="{D42A27DB-BD31-4B8C-83A1-F6EECF244321}">
                  <p14:modId xmlns:p14="http://schemas.microsoft.com/office/powerpoint/2010/main" val="2426396779"/>
                </p:ext>
              </p:extLst>
            </p:nvPr>
          </p:nvGraphicFramePr>
          <p:xfrm>
            <a:off x="1607437" y="1724698"/>
            <a:ext cx="2809560" cy="919024"/>
          </p:xfrm>
          <a:graphic>
            <a:graphicData uri="http://schemas.openxmlformats.org/drawingml/2006/chart">
              <c:chart xmlns:c="http://schemas.openxmlformats.org/drawingml/2006/chart" xmlns:r="http://schemas.openxmlformats.org/officeDocument/2006/relationships" r:id="rId4"/>
            </a:graphicData>
          </a:graphic>
        </p:graphicFrame>
        <p:grpSp>
          <p:nvGrpSpPr>
            <p:cNvPr id="29" name="Группа 28"/>
            <p:cNvGrpSpPr/>
            <p:nvPr/>
          </p:nvGrpSpPr>
          <p:grpSpPr>
            <a:xfrm>
              <a:off x="3748324" y="1393281"/>
              <a:ext cx="1195519" cy="461665"/>
              <a:chOff x="530352" y="3482971"/>
              <a:chExt cx="1195519" cy="461665"/>
            </a:xfrm>
          </p:grpSpPr>
          <p:sp>
            <p:nvSpPr>
              <p:cNvPr id="27" name="TextBox 26"/>
              <p:cNvSpPr txBox="1"/>
              <p:nvPr/>
            </p:nvSpPr>
            <p:spPr>
              <a:xfrm>
                <a:off x="530352" y="3575304"/>
                <a:ext cx="1005403" cy="369332"/>
              </a:xfrm>
              <a:prstGeom prst="rect">
                <a:avLst/>
              </a:prstGeom>
              <a:noFill/>
            </p:spPr>
            <p:txBody>
              <a:bodyPr wrap="none" rtlCol="0">
                <a:spAutoFit/>
              </a:bodyPr>
              <a:lstStyle/>
              <a:p>
                <a:r>
                  <a:rPr lang="en-GB" i="1" dirty="0" smtClean="0"/>
                  <a:t>CD</a:t>
                </a:r>
                <a:r>
                  <a:rPr lang="en-GB" dirty="0" smtClean="0"/>
                  <a:t>=2.8</a:t>
                </a:r>
                <a:r>
                  <a:rPr lang="en-GB" i="1" dirty="0" smtClean="0"/>
                  <a:t>U</a:t>
                </a:r>
                <a:endParaRPr lang="ru-RU" i="1" dirty="0"/>
              </a:p>
            </p:txBody>
          </p:sp>
          <p:sp>
            <p:nvSpPr>
              <p:cNvPr id="28" name="TextBox 27"/>
              <p:cNvSpPr txBox="1"/>
              <p:nvPr/>
            </p:nvSpPr>
            <p:spPr>
              <a:xfrm>
                <a:off x="1345639" y="3482971"/>
                <a:ext cx="380232" cy="276999"/>
              </a:xfrm>
              <a:prstGeom prst="rect">
                <a:avLst/>
              </a:prstGeom>
              <a:noFill/>
            </p:spPr>
            <p:txBody>
              <a:bodyPr wrap="none" rtlCol="0">
                <a:spAutoFit/>
              </a:bodyPr>
              <a:lstStyle/>
              <a:p>
                <a:r>
                  <a:rPr lang="en-GB" sz="1200" dirty="0" smtClean="0"/>
                  <a:t>3.4</a:t>
                </a:r>
                <a:endParaRPr lang="ru-RU" sz="1200" dirty="0"/>
              </a:p>
            </p:txBody>
          </p:sp>
        </p:grpSp>
        <p:sp>
          <p:nvSpPr>
            <p:cNvPr id="30" name="TextBox 29"/>
            <p:cNvSpPr txBox="1"/>
            <p:nvPr/>
          </p:nvSpPr>
          <p:spPr>
            <a:xfrm>
              <a:off x="1466137" y="223063"/>
              <a:ext cx="3433825" cy="1477328"/>
            </a:xfrm>
            <a:prstGeom prst="rect">
              <a:avLst/>
            </a:prstGeom>
            <a:noFill/>
          </p:spPr>
          <p:txBody>
            <a:bodyPr wrap="none" rtlCol="0">
              <a:spAutoFit/>
            </a:bodyPr>
            <a:lstStyle/>
            <a:p>
              <a:r>
                <a:rPr lang="en-GB" dirty="0" smtClean="0"/>
                <a:t>Passive dunes celerity </a:t>
              </a:r>
              <a:r>
                <a:rPr lang="en-GB" i="1" dirty="0"/>
                <a:t>C</a:t>
              </a:r>
              <a:r>
                <a:rPr lang="en-GB" dirty="0"/>
                <a:t> </a:t>
              </a:r>
            </a:p>
            <a:p>
              <a:r>
                <a:rPr lang="en-GB" dirty="0"/>
                <a:t>as the function of flow depth </a:t>
              </a:r>
              <a:r>
                <a:rPr lang="en-GB" i="1" dirty="0"/>
                <a:t>D</a:t>
              </a:r>
            </a:p>
            <a:p>
              <a:r>
                <a:rPr lang="en-GB" dirty="0"/>
                <a:t>and velocity </a:t>
              </a:r>
              <a:r>
                <a:rPr lang="en-GB" i="1" dirty="0" smtClean="0"/>
                <a:t>U</a:t>
              </a:r>
            </a:p>
            <a:p>
              <a:r>
                <a:rPr lang="en-GB" dirty="0" smtClean="0"/>
                <a:t>The Niger, Ob and Vychegda Rivers</a:t>
              </a:r>
              <a:endParaRPr lang="ru-RU" dirty="0"/>
            </a:p>
            <a:p>
              <a:endParaRPr lang="ru-RU" dirty="0"/>
            </a:p>
          </p:txBody>
        </p:sp>
      </p:grpSp>
      <p:pic>
        <p:nvPicPr>
          <p:cNvPr id="17" name="Рисунок 16"/>
          <p:cNvPicPr>
            <a:picLocks noChangeAspect="1"/>
          </p:cNvPicPr>
          <p:nvPr/>
        </p:nvPicPr>
        <p:blipFill>
          <a:blip r:embed="rId5"/>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60034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465" y="186815"/>
            <a:ext cx="3558988"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The remaining questions</a:t>
            </a:r>
            <a:endParaRPr lang="ru-RU" sz="2400" dirty="0">
              <a:latin typeface="Arial" panose="020B0604020202020204" pitchFamily="34" charset="0"/>
              <a:cs typeface="Arial" panose="020B0604020202020204" pitchFamily="34" charset="0"/>
            </a:endParaRPr>
          </a:p>
        </p:txBody>
      </p:sp>
      <p:sp>
        <p:nvSpPr>
          <p:cNvPr id="4" name="TextBox 3"/>
          <p:cNvSpPr txBox="1"/>
          <p:nvPr/>
        </p:nvSpPr>
        <p:spPr>
          <a:xfrm>
            <a:off x="1471121" y="685025"/>
            <a:ext cx="10288262" cy="5940088"/>
          </a:xfrm>
          <a:prstGeom prst="rect">
            <a:avLst/>
          </a:prstGeom>
          <a:noFill/>
        </p:spPr>
        <p:txBody>
          <a:bodyPr wrap="square" rtlCol="0">
            <a:spAutoFit/>
          </a:bodyPr>
          <a:lstStyle/>
          <a:p>
            <a:pPr marL="285750" indent="-285750" algn="just">
              <a:buFont typeface="Arial" panose="020B0604020202020204" pitchFamily="34" charset="0"/>
              <a:buChar char="•"/>
            </a:pPr>
            <a:r>
              <a:rPr lang="en-GB" sz="2000" dirty="0" smtClean="0">
                <a:latin typeface="Arial" panose="020B0604020202020204" pitchFamily="34" charset="0"/>
                <a:cs typeface="Arial" panose="020B0604020202020204" pitchFamily="34" charset="0"/>
              </a:rPr>
              <a:t>Hierarchical structure of the sand wave system can be found on the majority of large and medium-size rivers, and even in the large experimental flumes. An </a:t>
            </a:r>
            <a:r>
              <a:rPr lang="en-GB" sz="2000" dirty="0" smtClean="0">
                <a:latin typeface="Arial" panose="020B0604020202020204" pitchFamily="34" charset="0"/>
                <a:cs typeface="Arial" panose="020B0604020202020204" pitchFamily="34" charset="0"/>
              </a:rPr>
              <a:t>existence of the </a:t>
            </a:r>
            <a:r>
              <a:rPr lang="en-GB" sz="2000" dirty="0" err="1" smtClean="0">
                <a:latin typeface="Arial" panose="020B0604020202020204" pitchFamily="34" charset="0"/>
                <a:cs typeface="Arial" panose="020B0604020202020204" pitchFamily="34" charset="0"/>
              </a:rPr>
              <a:t>megaripple</a:t>
            </a:r>
            <a:r>
              <a:rPr lang="en-GB" sz="2000" dirty="0" smtClean="0">
                <a:latin typeface="Arial" panose="020B0604020202020204" pitchFamily="34" charset="0"/>
                <a:cs typeface="Arial" panose="020B0604020202020204" pitchFamily="34" charset="0"/>
              </a:rPr>
              <a:t> - bar pairs was explained theoretically using the small perturbation method (Sidorchuk, 1996</a:t>
            </a:r>
            <a:r>
              <a:rPr lang="en-GB"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 existence of the pair </a:t>
            </a:r>
            <a:r>
              <a:rPr lang="en-US" sz="2000" dirty="0" err="1">
                <a:latin typeface="Arial" panose="020B0604020202020204" pitchFamily="34" charset="0"/>
                <a:cs typeface="Arial" panose="020B0604020202020204" pitchFamily="34" charset="0"/>
              </a:rPr>
              <a:t>megaripple</a:t>
            </a:r>
            <a:r>
              <a:rPr lang="en-US" sz="2000" dirty="0">
                <a:latin typeface="Arial" panose="020B0604020202020204" pitchFamily="34" charset="0"/>
                <a:cs typeface="Arial" panose="020B0604020202020204" pitchFamily="34" charset="0"/>
              </a:rPr>
              <a:t> - dune, although it is the most common one, still has no theoretical </a:t>
            </a:r>
            <a:r>
              <a:rPr lang="en-US" sz="2000" dirty="0" smtClean="0">
                <a:latin typeface="Arial" panose="020B0604020202020204" pitchFamily="34" charset="0"/>
                <a:cs typeface="Arial" panose="020B0604020202020204" pitchFamily="34" charset="0"/>
              </a:rPr>
              <a:t>explanation.</a:t>
            </a:r>
            <a:endParaRPr lang="en-GB" sz="2000" dirty="0" smtClean="0">
              <a:latin typeface="Arial" panose="020B0604020202020204" pitchFamily="34" charset="0"/>
              <a:cs typeface="Arial" panose="020B0604020202020204" pitchFamily="34" charset="0"/>
            </a:endParaRPr>
          </a:p>
          <a:p>
            <a:pPr algn="just"/>
            <a:r>
              <a:rPr lang="en-GB" sz="2000" dirty="0" smtClean="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2000" dirty="0">
                <a:latin typeface="Arial" panose="020B0604020202020204" pitchFamily="34" charset="0"/>
                <a:cs typeface="Arial" panose="020B0604020202020204" pitchFamily="34" charset="0"/>
              </a:rPr>
              <a:t>Stochasticity of morphology and dynamics of sand waves, presumably, is caused by the stochastic nature of the river flow turbulence. The typical form of probability density functions for the morphological and dynamic characteristics of the dunes is close to asymmetric gamma-function or lognormal function, although the flow turbulence is described by symmetrical normal distribution. This phenomenon still requires the theoretical </a:t>
            </a:r>
            <a:r>
              <a:rPr lang="en-US" sz="2000" dirty="0" smtClean="0">
                <a:latin typeface="Arial" panose="020B0604020202020204" pitchFamily="34" charset="0"/>
                <a:cs typeface="Arial" panose="020B0604020202020204" pitchFamily="34" charset="0"/>
              </a:rPr>
              <a:t>explanation</a:t>
            </a:r>
          </a:p>
          <a:p>
            <a:pPr marL="285750" indent="-285750" algn="just">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two main modes of sand waves movement, active and passive, often are not distinguished. An active mode is common for </a:t>
            </a:r>
            <a:r>
              <a:rPr lang="en-US" sz="2000" dirty="0" err="1">
                <a:latin typeface="Arial" panose="020B0604020202020204" pitchFamily="34" charset="0"/>
                <a:cs typeface="Arial" panose="020B0604020202020204" pitchFamily="34" charset="0"/>
              </a:rPr>
              <a:t>megaripples</a:t>
            </a:r>
            <a:r>
              <a:rPr lang="en-US" sz="2000" dirty="0">
                <a:latin typeface="Arial" panose="020B0604020202020204" pitchFamily="34" charset="0"/>
                <a:cs typeface="Arial" panose="020B0604020202020204" pitchFamily="34" charset="0"/>
              </a:rPr>
              <a:t> even during the low water levels, but the active dunes movement can be detected only during the high floods or in rapid flows. With the decrease of water level and flow velocity the active dunes rapidly transform into passive ones. The larger sand waves are usually in the passive mode of movement. This phenomenon requires further investigation and theoretical explanation</a:t>
            </a:r>
            <a:r>
              <a:rPr lang="en-GB" sz="2000" dirty="0" smtClean="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18572555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1110" y="491613"/>
            <a:ext cx="1403269" cy="369332"/>
          </a:xfrm>
          <a:prstGeom prst="rect">
            <a:avLst/>
          </a:prstGeom>
          <a:noFill/>
        </p:spPr>
        <p:txBody>
          <a:bodyPr wrap="none" rtlCol="0">
            <a:spAutoFit/>
          </a:bodyPr>
          <a:lstStyle/>
          <a:p>
            <a:r>
              <a:rPr lang="en-GB" dirty="0" smtClean="0"/>
              <a:t>A few papers</a:t>
            </a:r>
            <a:endParaRPr lang="ru-RU" dirty="0"/>
          </a:p>
        </p:txBody>
      </p:sp>
      <p:sp>
        <p:nvSpPr>
          <p:cNvPr id="3" name="TextBox 2"/>
          <p:cNvSpPr txBox="1"/>
          <p:nvPr/>
        </p:nvSpPr>
        <p:spPr>
          <a:xfrm>
            <a:off x="403122" y="1071716"/>
            <a:ext cx="11159613" cy="5078313"/>
          </a:xfrm>
          <a:prstGeom prst="rect">
            <a:avLst/>
          </a:prstGeom>
          <a:noFill/>
        </p:spPr>
        <p:txBody>
          <a:bodyPr wrap="square" rtlCol="0">
            <a:spAutoFit/>
          </a:bodyPr>
          <a:lstStyle/>
          <a:p>
            <a:r>
              <a:rPr lang="en-US" i="1" dirty="0"/>
              <a:t>Sidorchuk A. Y.</a:t>
            </a:r>
            <a:r>
              <a:rPr lang="en-US" dirty="0"/>
              <a:t> Morphology of dune-like relief in rivers // </a:t>
            </a:r>
            <a:r>
              <a:rPr lang="en-US" i="1" dirty="0"/>
              <a:t>Water Resources</a:t>
            </a:r>
            <a:r>
              <a:rPr lang="en-US" dirty="0"/>
              <a:t>. — 2020. — Vol. 47, no. 1. — P. </a:t>
            </a:r>
            <a:r>
              <a:rPr lang="en-US" dirty="0" smtClean="0"/>
              <a:t>65–76</a:t>
            </a:r>
          </a:p>
          <a:p>
            <a:endParaRPr lang="en-US" dirty="0"/>
          </a:p>
          <a:p>
            <a:r>
              <a:rPr lang="en-US" i="1" dirty="0" err="1"/>
              <a:t>Alekseevskii</a:t>
            </a:r>
            <a:r>
              <a:rPr lang="en-US" i="1" dirty="0"/>
              <a:t> N. I., Sidorchuk A. Y.</a:t>
            </a:r>
            <a:r>
              <a:rPr lang="en-US" dirty="0"/>
              <a:t> Morphology and dynamics of active bed forms in the </a:t>
            </a:r>
            <a:r>
              <a:rPr lang="en-US" dirty="0"/>
              <a:t>T</a:t>
            </a:r>
            <a:r>
              <a:rPr lang="en-US" dirty="0" smtClean="0"/>
              <a:t>erek </a:t>
            </a:r>
            <a:r>
              <a:rPr lang="en-US" dirty="0"/>
              <a:t>R</a:t>
            </a:r>
            <a:r>
              <a:rPr lang="en-US" dirty="0" smtClean="0"/>
              <a:t>. </a:t>
            </a:r>
            <a:r>
              <a:rPr lang="en-US" dirty="0"/>
              <a:t>channel // </a:t>
            </a:r>
            <a:r>
              <a:rPr lang="en-US" i="1" dirty="0"/>
              <a:t>Water Resources</a:t>
            </a:r>
            <a:r>
              <a:rPr lang="en-US" dirty="0"/>
              <a:t>. — 2017. — Vol. 44, no. 2. — P. 226–236</a:t>
            </a:r>
            <a:r>
              <a:rPr lang="en-US" dirty="0" smtClean="0"/>
              <a:t>.</a:t>
            </a:r>
          </a:p>
          <a:p>
            <a:endParaRPr lang="en-US" dirty="0"/>
          </a:p>
          <a:p>
            <a:r>
              <a:rPr lang="en-US" i="1" dirty="0"/>
              <a:t>Sidorchuk, A</a:t>
            </a:r>
            <a:r>
              <a:rPr lang="en-US" dirty="0"/>
              <a:t>. Evaluating bedload transport rate in a river bed taking into account data on the active and passive bed-forms dynamics // </a:t>
            </a:r>
            <a:r>
              <a:rPr lang="en-US" i="1" dirty="0"/>
              <a:t>Water Resources</a:t>
            </a:r>
            <a:r>
              <a:rPr lang="en-US" dirty="0"/>
              <a:t>. — 2015. — Vol. 42, no. 1. — P. 38–51</a:t>
            </a:r>
            <a:r>
              <a:rPr lang="en-US" dirty="0" smtClean="0"/>
              <a:t>.</a:t>
            </a:r>
          </a:p>
          <a:p>
            <a:endParaRPr lang="en-US" dirty="0"/>
          </a:p>
          <a:p>
            <a:r>
              <a:rPr lang="ru-RU" i="1" dirty="0" smtClean="0">
                <a:latin typeface="Calibri" panose="020F0502020204030204" pitchFamily="34" charset="0"/>
                <a:ea typeface="Calibri" panose="020F0502020204030204" pitchFamily="34" charset="0"/>
                <a:cs typeface="Times New Roman" panose="02020603050405020304" pitchFamily="18" charset="0"/>
              </a:rPr>
              <a:t>Sidorchuk A.Y.</a:t>
            </a:r>
            <a:r>
              <a:rPr lang="en-GB" i="1" dirty="0" smtClean="0">
                <a:latin typeface="Calibri" panose="020F0502020204030204" pitchFamily="34" charset="0"/>
                <a:ea typeface="Calibri" panose="020F0502020204030204" pitchFamily="34" charset="0"/>
                <a:cs typeface="Times New Roman" panose="02020603050405020304" pitchFamily="18" charset="0"/>
              </a:rPr>
              <a:t> </a:t>
            </a:r>
            <a:r>
              <a:rPr lang="ru-RU" dirty="0" err="1" smtClean="0">
                <a:latin typeface="Calibri" panose="020F0502020204030204" pitchFamily="34" charset="0"/>
                <a:ea typeface="Calibri" panose="020F0502020204030204" pitchFamily="34" charset="0"/>
                <a:cs typeface="Times New Roman" panose="02020603050405020304" pitchFamily="18" charset="0"/>
              </a:rPr>
              <a:t>Bed-form</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en-GB" dirty="0" smtClean="0">
                <a:latin typeface="Calibri" panose="020F0502020204030204" pitchFamily="34" charset="0"/>
                <a:ea typeface="Calibri" panose="020F0502020204030204" pitchFamily="34" charset="0"/>
                <a:cs typeface="Times New Roman" panose="02020603050405020304" pitchFamily="18" charset="0"/>
              </a:rPr>
              <a:t>d</a:t>
            </a:r>
            <a:r>
              <a:rPr lang="ru-RU" dirty="0" err="1" smtClean="0">
                <a:latin typeface="Calibri" panose="020F0502020204030204" pitchFamily="34" charset="0"/>
                <a:ea typeface="Calibri" panose="020F0502020204030204" pitchFamily="34" charset="0"/>
                <a:cs typeface="Times New Roman" panose="02020603050405020304" pitchFamily="18" charset="0"/>
              </a:rPr>
              <a:t>ynamics</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ru-RU" dirty="0" err="1" smtClean="0">
                <a:latin typeface="Calibri" panose="020F0502020204030204" pitchFamily="34" charset="0"/>
                <a:ea typeface="Calibri" panose="020F0502020204030204" pitchFamily="34" charset="0"/>
                <a:cs typeface="Times New Roman" panose="02020603050405020304" pitchFamily="18" charset="0"/>
              </a:rPr>
              <a:t>In</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t</a:t>
            </a:r>
            <a:r>
              <a:rPr lang="ru-RU" dirty="0" err="1" smtClean="0">
                <a:latin typeface="Calibri" panose="020F0502020204030204" pitchFamily="34" charset="0"/>
                <a:ea typeface="Calibri" panose="020F0502020204030204" pitchFamily="34" charset="0"/>
                <a:cs typeface="Times New Roman" panose="02020603050405020304" pitchFamily="18" charset="0"/>
              </a:rPr>
              <a:t>he</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ru-RU" dirty="0" err="1" smtClean="0">
                <a:latin typeface="Calibri" panose="020F0502020204030204" pitchFamily="34" charset="0"/>
                <a:ea typeface="Calibri" panose="020F0502020204030204" pitchFamily="34" charset="0"/>
                <a:cs typeface="Times New Roman" panose="02020603050405020304" pitchFamily="18" charset="0"/>
              </a:rPr>
              <a:t>Nizhne-sheshurovskii</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s</a:t>
            </a:r>
            <a:r>
              <a:rPr lang="ru-RU" dirty="0" err="1" smtClean="0">
                <a:latin typeface="Calibri" panose="020F0502020204030204" pitchFamily="34" charset="0"/>
                <a:ea typeface="Calibri" panose="020F0502020204030204" pitchFamily="34" charset="0"/>
                <a:cs typeface="Times New Roman" panose="02020603050405020304" pitchFamily="18" charset="0"/>
              </a:rPr>
              <a:t>hallows</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o</a:t>
            </a:r>
            <a:r>
              <a:rPr lang="ru-RU" dirty="0" smtClean="0">
                <a:latin typeface="Calibri" panose="020F0502020204030204" pitchFamily="34" charset="0"/>
                <a:ea typeface="Calibri" panose="020F0502020204030204" pitchFamily="34" charset="0"/>
                <a:cs typeface="Times New Roman" panose="02020603050405020304" pitchFamily="18" charset="0"/>
              </a:rPr>
              <a:t>f </a:t>
            </a:r>
            <a:r>
              <a:rPr lang="en-GB" dirty="0" err="1">
                <a:latin typeface="Calibri" panose="020F0502020204030204" pitchFamily="34" charset="0"/>
                <a:ea typeface="Calibri" panose="020F0502020204030204" pitchFamily="34" charset="0"/>
                <a:cs typeface="Times New Roman" panose="02020603050405020304" pitchFamily="18" charset="0"/>
              </a:rPr>
              <a:t>t</a:t>
            </a:r>
            <a:r>
              <a:rPr lang="ru-RU" dirty="0" err="1" smtClean="0">
                <a:latin typeface="Calibri" panose="020F0502020204030204" pitchFamily="34" charset="0"/>
                <a:ea typeface="Calibri" panose="020F0502020204030204" pitchFamily="34" charset="0"/>
                <a:cs typeface="Times New Roman" panose="02020603050405020304" pitchFamily="18" charset="0"/>
              </a:rPr>
              <a:t>he</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ru-RU" dirty="0" err="1" smtClean="0">
                <a:latin typeface="Calibri" panose="020F0502020204030204" pitchFamily="34" charset="0"/>
                <a:ea typeface="Calibri" panose="020F0502020204030204" pitchFamily="34" charset="0"/>
                <a:cs typeface="Times New Roman" panose="02020603050405020304" pitchFamily="18" charset="0"/>
              </a:rPr>
              <a:t>Vychegda</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ru-RU" dirty="0" err="1" smtClean="0">
                <a:latin typeface="Calibri" panose="020F0502020204030204" pitchFamily="34" charset="0"/>
                <a:ea typeface="Calibri" panose="020F0502020204030204" pitchFamily="34" charset="0"/>
                <a:cs typeface="Times New Roman" panose="02020603050405020304" pitchFamily="18" charset="0"/>
              </a:rPr>
              <a:t>River</a:t>
            </a:r>
            <a:r>
              <a:rPr lang="en-GB" dirty="0" smtClean="0">
                <a:latin typeface="Calibri" panose="020F0502020204030204" pitchFamily="34" charset="0"/>
                <a:ea typeface="Calibri" panose="020F0502020204030204" pitchFamily="34" charset="0"/>
                <a:cs typeface="Times New Roman" panose="02020603050405020304" pitchFamily="18" charset="0"/>
              </a:rPr>
              <a:t>//</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ru-RU" i="1" dirty="0" err="1" smtClean="0">
                <a:latin typeface="Calibri" panose="020F0502020204030204" pitchFamily="34" charset="0"/>
                <a:ea typeface="Calibri" panose="020F0502020204030204" pitchFamily="34" charset="0"/>
                <a:cs typeface="Times New Roman" panose="02020603050405020304" pitchFamily="18" charset="0"/>
              </a:rPr>
              <a:t>Russian</a:t>
            </a:r>
            <a:r>
              <a:rPr lang="ru-RU" i="1" dirty="0" smtClean="0">
                <a:latin typeface="Calibri" panose="020F0502020204030204" pitchFamily="34" charset="0"/>
                <a:ea typeface="Calibri" panose="020F0502020204030204" pitchFamily="34" charset="0"/>
                <a:cs typeface="Times New Roman" panose="02020603050405020304" pitchFamily="18" charset="0"/>
              </a:rPr>
              <a:t> </a:t>
            </a:r>
            <a:r>
              <a:rPr lang="ru-RU" i="1" dirty="0" err="1" smtClean="0">
                <a:latin typeface="Calibri" panose="020F0502020204030204" pitchFamily="34" charset="0"/>
                <a:ea typeface="Calibri" panose="020F0502020204030204" pitchFamily="34" charset="0"/>
                <a:cs typeface="Times New Roman" panose="02020603050405020304" pitchFamily="18" charset="0"/>
              </a:rPr>
              <a:t>Meteorology</a:t>
            </a:r>
            <a:r>
              <a:rPr lang="ru-RU" i="1" dirty="0" smtClean="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Calibri" panose="020F0502020204030204" pitchFamily="34" charset="0"/>
                <a:ea typeface="Calibri" panose="020F0502020204030204" pitchFamily="34" charset="0"/>
                <a:cs typeface="Times New Roman" panose="02020603050405020304" pitchFamily="18" charset="0"/>
              </a:rPr>
              <a:t>a</a:t>
            </a:r>
            <a:r>
              <a:rPr lang="ru-RU" i="1" dirty="0" err="1" smtClean="0">
                <a:latin typeface="Calibri" panose="020F0502020204030204" pitchFamily="34" charset="0"/>
                <a:ea typeface="Calibri" panose="020F0502020204030204" pitchFamily="34" charset="0"/>
                <a:cs typeface="Times New Roman" panose="02020603050405020304" pitchFamily="18" charset="0"/>
              </a:rPr>
              <a:t>nd</a:t>
            </a:r>
            <a:r>
              <a:rPr lang="ru-RU" i="1" dirty="0" smtClean="0">
                <a:latin typeface="Calibri" panose="020F0502020204030204" pitchFamily="34" charset="0"/>
                <a:ea typeface="Calibri" panose="020F0502020204030204" pitchFamily="34" charset="0"/>
                <a:cs typeface="Times New Roman" panose="02020603050405020304" pitchFamily="18" charset="0"/>
              </a:rPr>
              <a:t> </a:t>
            </a:r>
            <a:r>
              <a:rPr lang="ru-RU" i="1" dirty="0" err="1" smtClean="0">
                <a:latin typeface="Calibri" panose="020F0502020204030204" pitchFamily="34" charset="0"/>
                <a:ea typeface="Calibri" panose="020F0502020204030204" pitchFamily="34" charset="0"/>
                <a:cs typeface="Times New Roman" panose="02020603050405020304" pitchFamily="18" charset="0"/>
              </a:rPr>
              <a:t>Hydrology</a:t>
            </a:r>
            <a:r>
              <a:rPr lang="en-GB" dirty="0"/>
              <a:t>— </a:t>
            </a:r>
            <a:r>
              <a:rPr lang="en-GB" dirty="0" smtClean="0"/>
              <a:t>2000. — </a:t>
            </a:r>
            <a:r>
              <a:rPr lang="en-GB" dirty="0"/>
              <a:t>no. </a:t>
            </a:r>
            <a:r>
              <a:rPr lang="en-GB" dirty="0" smtClean="0"/>
              <a:t>4. </a:t>
            </a:r>
            <a:r>
              <a:rPr lang="en-GB" dirty="0"/>
              <a:t>— P. </a:t>
            </a:r>
            <a:r>
              <a:rPr lang="en-GB" dirty="0" smtClean="0"/>
              <a:t>62–69.</a:t>
            </a:r>
            <a:r>
              <a:rPr lang="en-GB" dirty="0"/>
              <a:t> </a:t>
            </a:r>
            <a:endParaRPr lang="en-GB" dirty="0" smtClean="0"/>
          </a:p>
          <a:p>
            <a:endParaRPr lang="en-US" i="1" dirty="0" smtClean="0"/>
          </a:p>
          <a:p>
            <a:r>
              <a:rPr lang="en-US" i="1" dirty="0" smtClean="0"/>
              <a:t>Sidorchuk</a:t>
            </a:r>
            <a:r>
              <a:rPr lang="en-US" i="1" dirty="0"/>
              <a:t> A.</a:t>
            </a:r>
            <a:r>
              <a:rPr lang="en-US" dirty="0"/>
              <a:t> The structure of river bed relief // Coherent flow structures in open channels. — Wiley </a:t>
            </a:r>
            <a:r>
              <a:rPr lang="en-US" dirty="0" err="1"/>
              <a:t>Chichester</a:t>
            </a:r>
            <a:r>
              <a:rPr lang="en-US" dirty="0"/>
              <a:t>, UK, 1996. — P. 397–421. </a:t>
            </a:r>
            <a:endParaRPr lang="en-GB" dirty="0" smtClean="0"/>
          </a:p>
          <a:p>
            <a:endParaRPr lang="en-GB" dirty="0"/>
          </a:p>
          <a:p>
            <a:r>
              <a:rPr lang="en-GB" i="1" dirty="0"/>
              <a:t>Zaitsev A.A., </a:t>
            </a:r>
            <a:r>
              <a:rPr lang="en-GB" i="1" dirty="0" err="1"/>
              <a:t>Kirik</a:t>
            </a:r>
            <a:r>
              <a:rPr lang="en-GB" i="1" dirty="0"/>
              <a:t> O.M., </a:t>
            </a:r>
            <a:r>
              <a:rPr lang="en-GB" i="1" dirty="0" err="1"/>
              <a:t>Lodina</a:t>
            </a:r>
            <a:r>
              <a:rPr lang="en-GB" i="1" dirty="0"/>
              <a:t> R.V., Sidorchuk </a:t>
            </a:r>
            <a:r>
              <a:rPr lang="en-GB" i="1" dirty="0" err="1"/>
              <a:t>A.Yu</a:t>
            </a:r>
            <a:r>
              <a:rPr lang="en-GB" i="1" dirty="0"/>
              <a:t>., </a:t>
            </a:r>
            <a:r>
              <a:rPr lang="en-GB" i="1" dirty="0" err="1"/>
              <a:t>Chalov</a:t>
            </a:r>
            <a:r>
              <a:rPr lang="en-GB" i="1" dirty="0"/>
              <a:t> </a:t>
            </a:r>
            <a:r>
              <a:rPr lang="en-GB" i="1" dirty="0" smtClean="0"/>
              <a:t>R.S. </a:t>
            </a:r>
            <a:r>
              <a:rPr lang="en-GB" dirty="0" smtClean="0"/>
              <a:t>Channel changes </a:t>
            </a:r>
            <a:r>
              <a:rPr lang="en-GB" dirty="0"/>
              <a:t>o</a:t>
            </a:r>
            <a:r>
              <a:rPr lang="en-GB" dirty="0" smtClean="0"/>
              <a:t>n </a:t>
            </a:r>
            <a:r>
              <a:rPr lang="en-GB" dirty="0"/>
              <a:t>t</a:t>
            </a:r>
            <a:r>
              <a:rPr lang="en-GB" dirty="0" smtClean="0"/>
              <a:t>he Lena River in the transition of confined channel to wide floodplain//</a:t>
            </a:r>
            <a:r>
              <a:rPr lang="en-GB" i="1" dirty="0" smtClean="0"/>
              <a:t>Water Resources</a:t>
            </a:r>
            <a:r>
              <a:rPr lang="en-GB" dirty="0"/>
              <a:t> —</a:t>
            </a:r>
            <a:r>
              <a:rPr lang="en-GB" dirty="0" smtClean="0"/>
              <a:t> 1991</a:t>
            </a:r>
            <a:r>
              <a:rPr lang="en-GB" dirty="0"/>
              <a:t> —</a:t>
            </a:r>
            <a:r>
              <a:rPr lang="en-GB" dirty="0" smtClean="0"/>
              <a:t> </a:t>
            </a:r>
            <a:r>
              <a:rPr lang="en-GB" dirty="0"/>
              <a:t>№ </a:t>
            </a:r>
            <a:r>
              <a:rPr lang="en-GB" dirty="0" smtClean="0"/>
              <a:t>6</a:t>
            </a:r>
            <a:r>
              <a:rPr lang="en-GB" dirty="0"/>
              <a:t> — </a:t>
            </a:r>
            <a:r>
              <a:rPr lang="en-GB" dirty="0" smtClean="0"/>
              <a:t>P</a:t>
            </a:r>
            <a:r>
              <a:rPr lang="ru-RU" dirty="0" smtClean="0"/>
              <a:t>. 22</a:t>
            </a:r>
            <a:r>
              <a:rPr lang="en-GB" dirty="0" smtClean="0"/>
              <a:t>-30</a:t>
            </a:r>
            <a:r>
              <a:rPr lang="ru-RU" dirty="0" smtClean="0"/>
              <a:t>.</a:t>
            </a:r>
            <a:endParaRPr lang="en-GB" dirty="0"/>
          </a:p>
          <a:p>
            <a:endParaRPr lang="en-GB" dirty="0"/>
          </a:p>
          <a:p>
            <a:r>
              <a:rPr lang="ru-RU" dirty="0" smtClean="0">
                <a:latin typeface="Calibri" panose="020F0502020204030204" pitchFamily="34" charset="0"/>
                <a:ea typeface="Calibri" panose="020F0502020204030204" pitchFamily="34" charset="0"/>
                <a:cs typeface="Times New Roman" panose="02020603050405020304" pitchFamily="18" charset="0"/>
              </a:rPr>
              <a:t> </a:t>
            </a:r>
            <a:endParaRPr lang="ru-RU" dirty="0"/>
          </a:p>
        </p:txBody>
      </p:sp>
      <p:pic>
        <p:nvPicPr>
          <p:cNvPr id="13" name="Рисунок 12"/>
          <p:cNvPicPr>
            <a:picLocks noChangeAspect="1"/>
          </p:cNvPicPr>
          <p:nvPr/>
        </p:nvPicPr>
        <p:blipFill>
          <a:blip r:embed="rId2"/>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2085747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854" y="881669"/>
            <a:ext cx="7595349" cy="2677656"/>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The main </a:t>
            </a:r>
            <a:r>
              <a:rPr lang="en-GB" sz="2400" dirty="0" smtClean="0">
                <a:latin typeface="Arial" panose="020B0604020202020204" pitchFamily="34" charset="0"/>
                <a:cs typeface="Arial" panose="020B0604020202020204" pitchFamily="34" charset="0"/>
              </a:rPr>
              <a:t>characteristics of the river </a:t>
            </a:r>
            <a:r>
              <a:rPr lang="en-GB" sz="2400" dirty="0">
                <a:latin typeface="Arial" panose="020B0604020202020204" pitchFamily="34" charset="0"/>
                <a:cs typeface="Arial" panose="020B0604020202020204" pitchFamily="34" charset="0"/>
              </a:rPr>
              <a:t>channel </a:t>
            </a:r>
            <a:r>
              <a:rPr lang="en-GB" sz="2400" dirty="0" err="1" smtClean="0">
                <a:latin typeface="Arial" panose="020B0604020202020204" pitchFamily="34" charset="0"/>
                <a:cs typeface="Arial" panose="020B0604020202020204" pitchFamily="34" charset="0"/>
              </a:rPr>
              <a:t>bedforms</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Hierarchical </a:t>
            </a:r>
            <a:r>
              <a:rPr lang="en-GB" sz="2400" dirty="0" smtClean="0">
                <a:latin typeface="Arial" panose="020B0604020202020204" pitchFamily="34" charset="0"/>
                <a:cs typeface="Arial" panose="020B0604020202020204" pitchFamily="34" charset="0"/>
              </a:rPr>
              <a:t>structure</a:t>
            </a:r>
          </a:p>
          <a:p>
            <a:r>
              <a:rPr lang="en-GB" sz="2400" dirty="0" smtClean="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Stochasticity of morphology and </a:t>
            </a:r>
            <a:r>
              <a:rPr lang="en-GB" sz="2400" dirty="0" smtClean="0">
                <a:latin typeface="Arial" panose="020B0604020202020204" pitchFamily="34" charset="0"/>
                <a:cs typeface="Arial" panose="020B0604020202020204" pitchFamily="34" charset="0"/>
              </a:rPr>
              <a:t>dynamics</a:t>
            </a:r>
          </a:p>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Two main modes of movement: active and passive</a:t>
            </a:r>
            <a:endParaRPr lang="ru-RU" sz="24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3144768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656" y="87006"/>
            <a:ext cx="10401245" cy="5724644"/>
          </a:xfrm>
          <a:prstGeom prst="rect">
            <a:avLst/>
          </a:prstGeom>
          <a:noFill/>
        </p:spPr>
        <p:txBody>
          <a:bodyPr wrap="none" rtlCol="0">
            <a:spAutoFit/>
          </a:bodyPr>
          <a:lstStyle/>
          <a:p>
            <a:r>
              <a:rPr lang="en-GB" sz="2400" dirty="0" smtClean="0"/>
              <a:t>General terms </a:t>
            </a:r>
          </a:p>
          <a:p>
            <a:endParaRPr lang="en-GB" sz="2400" dirty="0" smtClean="0"/>
          </a:p>
          <a:p>
            <a:r>
              <a:rPr lang="en-GB" sz="2000" dirty="0" smtClean="0"/>
              <a:t>All dune-like alluvial features in the river channel – </a:t>
            </a:r>
            <a:r>
              <a:rPr lang="en-GB" sz="2000" b="1" dirty="0" smtClean="0"/>
              <a:t>sand waves </a:t>
            </a:r>
          </a:p>
          <a:p>
            <a:r>
              <a:rPr lang="en-GB" sz="2000" dirty="0" smtClean="0"/>
              <a:t>(although some are not of </a:t>
            </a:r>
            <a:r>
              <a:rPr lang="en-GB" sz="2000" dirty="0" smtClean="0"/>
              <a:t>sand </a:t>
            </a:r>
            <a:r>
              <a:rPr lang="en-GB" sz="2000" dirty="0" smtClean="0"/>
              <a:t>but of gravel, </a:t>
            </a:r>
            <a:r>
              <a:rPr lang="en-GB" sz="2000" dirty="0" smtClean="0"/>
              <a:t>cobbles and boulders</a:t>
            </a:r>
            <a:r>
              <a:rPr lang="en-GB" sz="2000" dirty="0" smtClean="0"/>
              <a:t>)</a:t>
            </a:r>
          </a:p>
          <a:p>
            <a:endParaRPr lang="en-GB" sz="2000" dirty="0" smtClean="0"/>
          </a:p>
          <a:p>
            <a:r>
              <a:rPr lang="en-GB" sz="2000" dirty="0" smtClean="0"/>
              <a:t>The smallest (first order) sand waves with wavelength and amplitude </a:t>
            </a:r>
          </a:p>
          <a:p>
            <a:r>
              <a:rPr lang="en-GB" sz="2000" dirty="0" smtClean="0"/>
              <a:t>changing with flow depth and velocity – </a:t>
            </a:r>
            <a:r>
              <a:rPr lang="en-GB" sz="2000" b="1" dirty="0" err="1" smtClean="0"/>
              <a:t>megaripples</a:t>
            </a:r>
            <a:endParaRPr lang="en-GB" sz="2000" b="1" dirty="0" smtClean="0"/>
          </a:p>
          <a:p>
            <a:endParaRPr lang="en-GB" sz="2000" b="1" dirty="0"/>
          </a:p>
          <a:p>
            <a:r>
              <a:rPr lang="en-GB" sz="2000" dirty="0" smtClean="0"/>
              <a:t>Second order sand waves </a:t>
            </a:r>
            <a:r>
              <a:rPr lang="en-GB" sz="2000" dirty="0" smtClean="0"/>
              <a:t>often</a:t>
            </a:r>
            <a:r>
              <a:rPr lang="en-GB" sz="2000" dirty="0" smtClean="0"/>
              <a:t>, </a:t>
            </a:r>
            <a:r>
              <a:rPr lang="en-GB" sz="2000" dirty="0"/>
              <a:t>but not </a:t>
            </a:r>
            <a:r>
              <a:rPr lang="en-GB" sz="2000" dirty="0" smtClean="0"/>
              <a:t>necessarily, </a:t>
            </a:r>
            <a:r>
              <a:rPr lang="en-GB" sz="2000" dirty="0"/>
              <a:t>covered </a:t>
            </a:r>
            <a:r>
              <a:rPr lang="en-GB" sz="2000" dirty="0"/>
              <a:t>by </a:t>
            </a:r>
            <a:r>
              <a:rPr lang="en-GB" sz="2000" dirty="0" err="1" smtClean="0"/>
              <a:t>megaripples</a:t>
            </a:r>
            <a:r>
              <a:rPr lang="en-GB" sz="2000" dirty="0" smtClean="0"/>
              <a:t> – </a:t>
            </a:r>
            <a:r>
              <a:rPr lang="en-GB" sz="2000" b="1" dirty="0" smtClean="0"/>
              <a:t>dunes_1</a:t>
            </a:r>
            <a:endParaRPr lang="en-GB" sz="2000" dirty="0" smtClean="0"/>
          </a:p>
          <a:p>
            <a:endParaRPr lang="en-GB" sz="2000" b="1" dirty="0"/>
          </a:p>
          <a:p>
            <a:r>
              <a:rPr lang="en-GB" sz="2000" dirty="0" smtClean="0"/>
              <a:t>Third order </a:t>
            </a:r>
            <a:r>
              <a:rPr lang="en-GB" sz="2000" dirty="0"/>
              <a:t>sand </a:t>
            </a:r>
            <a:r>
              <a:rPr lang="en-GB" sz="2000" dirty="0" smtClean="0"/>
              <a:t>waves</a:t>
            </a:r>
            <a:r>
              <a:rPr lang="en-GB" sz="2000" b="1" dirty="0" smtClean="0"/>
              <a:t> </a:t>
            </a:r>
            <a:r>
              <a:rPr lang="en-GB" sz="2000" dirty="0"/>
              <a:t>often covered by </a:t>
            </a:r>
            <a:r>
              <a:rPr lang="en-GB" sz="2000" dirty="0" smtClean="0"/>
              <a:t>dunes_1 and </a:t>
            </a:r>
            <a:r>
              <a:rPr lang="en-GB" sz="2000" dirty="0" err="1" smtClean="0"/>
              <a:t>megaripples</a:t>
            </a:r>
            <a:r>
              <a:rPr lang="en-GB" sz="2000" dirty="0"/>
              <a:t>, but not </a:t>
            </a:r>
            <a:r>
              <a:rPr lang="en-GB" sz="2000" dirty="0" smtClean="0"/>
              <a:t>necessarily – </a:t>
            </a:r>
            <a:r>
              <a:rPr lang="en-GB" sz="2000" b="1" dirty="0"/>
              <a:t>dunes_2</a:t>
            </a:r>
            <a:endParaRPr lang="en-GB" sz="2000" dirty="0" smtClean="0"/>
          </a:p>
          <a:p>
            <a:endParaRPr lang="en-GB" sz="2000" b="1" dirty="0"/>
          </a:p>
          <a:p>
            <a:r>
              <a:rPr lang="en-GB" sz="2000" dirty="0" smtClean="0"/>
              <a:t>Usually, the </a:t>
            </a:r>
            <a:r>
              <a:rPr lang="en-GB" sz="2000" dirty="0" smtClean="0"/>
              <a:t>larger </a:t>
            </a:r>
            <a:r>
              <a:rPr lang="en-GB" sz="2000" dirty="0" smtClean="0"/>
              <a:t>sand waves in the </a:t>
            </a:r>
            <a:r>
              <a:rPr lang="en-GB" sz="2000" dirty="0"/>
              <a:t>hierarchy </a:t>
            </a:r>
            <a:endParaRPr lang="en-GB" sz="2000" dirty="0" smtClean="0"/>
          </a:p>
          <a:p>
            <a:r>
              <a:rPr lang="en-GB" sz="2000" dirty="0" smtClean="0"/>
              <a:t>(</a:t>
            </a:r>
            <a:r>
              <a:rPr lang="en-GB" sz="2000" dirty="0" err="1" smtClean="0"/>
              <a:t>mezoforms</a:t>
            </a:r>
            <a:r>
              <a:rPr lang="en-GB" sz="2000" dirty="0" smtClean="0"/>
              <a:t>) are called </a:t>
            </a:r>
            <a:r>
              <a:rPr lang="en-GB" sz="2000" b="1" dirty="0" smtClean="0"/>
              <a:t>bars</a:t>
            </a:r>
            <a:endParaRPr lang="en-GB" sz="2000" dirty="0" smtClean="0"/>
          </a:p>
          <a:p>
            <a:r>
              <a:rPr lang="en-GB" sz="2000" dirty="0" smtClean="0"/>
              <a:t>They also can be of several orders </a:t>
            </a:r>
            <a:r>
              <a:rPr lang="en-GB" sz="2000" dirty="0"/>
              <a:t>a</a:t>
            </a:r>
            <a:r>
              <a:rPr lang="en-GB" sz="2000" dirty="0" smtClean="0"/>
              <a:t>nd are </a:t>
            </a:r>
          </a:p>
          <a:p>
            <a:r>
              <a:rPr lang="en-GB" sz="2000" dirty="0" smtClean="0"/>
              <a:t>usually covered </a:t>
            </a:r>
            <a:r>
              <a:rPr lang="en-GB" sz="2000" dirty="0" smtClean="0"/>
              <a:t>by smaller </a:t>
            </a:r>
            <a:r>
              <a:rPr lang="en-GB" sz="2000" dirty="0" err="1" smtClean="0"/>
              <a:t>bedforms</a:t>
            </a:r>
            <a:r>
              <a:rPr lang="en-GB" sz="2000" dirty="0" smtClean="0"/>
              <a:t> </a:t>
            </a:r>
          </a:p>
          <a:p>
            <a:r>
              <a:rPr lang="en-GB" sz="2000" dirty="0" smtClean="0"/>
              <a:t>(microforms)</a:t>
            </a:r>
            <a:endParaRPr lang="ru-RU" sz="2000" dirty="0"/>
          </a:p>
          <a:p>
            <a:endParaRPr lang="ru-RU" b="1" dirty="0"/>
          </a:p>
        </p:txBody>
      </p:sp>
      <p:pic>
        <p:nvPicPr>
          <p:cNvPr id="3" name="Рисунок 2"/>
          <p:cNvPicPr>
            <a:picLocks noChangeAspect="1"/>
          </p:cNvPicPr>
          <p:nvPr/>
        </p:nvPicPr>
        <p:blipFill>
          <a:blip r:embed="rId2"/>
          <a:stretch>
            <a:fillRect/>
          </a:stretch>
        </p:blipFill>
        <p:spPr>
          <a:xfrm>
            <a:off x="5047218" y="3648456"/>
            <a:ext cx="7020091" cy="3127249"/>
          </a:xfrm>
          <a:prstGeom prst="rect">
            <a:avLst/>
          </a:prstGeom>
        </p:spPr>
      </p:pic>
      <p:pic>
        <p:nvPicPr>
          <p:cNvPr id="4" name="Рисунок 3"/>
          <p:cNvPicPr>
            <a:picLocks noChangeAspect="1"/>
          </p:cNvPicPr>
          <p:nvPr/>
        </p:nvPicPr>
        <p:blipFill>
          <a:blip r:embed="rId3"/>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2275635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57"/>
            <a:ext cx="12192000" cy="6386286"/>
          </a:xfrm>
          <a:prstGeom prst="rect">
            <a:avLst/>
          </a:prstGeom>
        </p:spPr>
      </p:pic>
      <p:sp>
        <p:nvSpPr>
          <p:cNvPr id="3" name="Прямоугольник 2"/>
          <p:cNvSpPr/>
          <p:nvPr/>
        </p:nvSpPr>
        <p:spPr>
          <a:xfrm>
            <a:off x="4878583" y="392410"/>
            <a:ext cx="2882584" cy="461665"/>
          </a:xfrm>
          <a:prstGeom prst="rect">
            <a:avLst/>
          </a:prstGeom>
        </p:spPr>
        <p:txBody>
          <a:bodyPr wrap="none">
            <a:spAutoFit/>
          </a:bodyPr>
          <a:lstStyle/>
          <a:p>
            <a:r>
              <a:rPr lang="en-GB" sz="2400" dirty="0">
                <a:solidFill>
                  <a:schemeClr val="bg1"/>
                </a:solidFill>
              </a:rPr>
              <a:t>The lower Volga River</a:t>
            </a:r>
            <a:endParaRPr lang="ru-RU" sz="2400" dirty="0">
              <a:solidFill>
                <a:schemeClr val="bg1"/>
              </a:solidFill>
            </a:endParaRPr>
          </a:p>
        </p:txBody>
      </p:sp>
      <p:cxnSp>
        <p:nvCxnSpPr>
          <p:cNvPr id="5" name="Прямая со стрелкой 4"/>
          <p:cNvCxnSpPr/>
          <p:nvPr/>
        </p:nvCxnSpPr>
        <p:spPr>
          <a:xfrm>
            <a:off x="4878583" y="2651760"/>
            <a:ext cx="223769" cy="3566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667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4156984757"/>
              </p:ext>
            </p:extLst>
          </p:nvPr>
        </p:nvGraphicFramePr>
        <p:xfrm>
          <a:off x="82488" y="1911096"/>
          <a:ext cx="5411118" cy="3247835"/>
        </p:xfrm>
        <a:graphic>
          <a:graphicData uri="http://schemas.openxmlformats.org/presentationml/2006/ole">
            <mc:AlternateContent xmlns:mc="http://schemas.openxmlformats.org/markup-compatibility/2006">
              <mc:Choice xmlns:v="urn:schemas-microsoft-com:vml" Requires="v">
                <p:oleObj spid="_x0000_s7333" name="CorelDRAW Home &amp; Students" r:id="rId3" imgW="7381446" imgH="4430554" progId="CorelDRAWHome.Graphic.18">
                  <p:embed/>
                </p:oleObj>
              </mc:Choice>
              <mc:Fallback>
                <p:oleObj name="CorelDRAW Home &amp; Students" r:id="rId3" imgW="7381446" imgH="4430554" progId="CorelDRAWHome.Graphic.18">
                  <p:embed/>
                  <p:pic>
                    <p:nvPicPr>
                      <p:cNvPr id="0" name=""/>
                      <p:cNvPicPr/>
                      <p:nvPr/>
                    </p:nvPicPr>
                    <p:blipFill>
                      <a:blip r:embed="rId4"/>
                      <a:stretch>
                        <a:fillRect/>
                      </a:stretch>
                    </p:blipFill>
                    <p:spPr>
                      <a:xfrm>
                        <a:off x="82488" y="1911096"/>
                        <a:ext cx="5411118" cy="3247835"/>
                      </a:xfrm>
                      <a:prstGeom prst="rect">
                        <a:avLst/>
                      </a:prstGeom>
                    </p:spPr>
                  </p:pic>
                </p:oleObj>
              </mc:Fallback>
            </mc:AlternateContent>
          </a:graphicData>
        </a:graphic>
      </p:graphicFrame>
      <p:sp>
        <p:nvSpPr>
          <p:cNvPr id="3" name="Прямоугольник 2"/>
          <p:cNvSpPr/>
          <p:nvPr/>
        </p:nvSpPr>
        <p:spPr>
          <a:xfrm>
            <a:off x="9138103" y="328402"/>
            <a:ext cx="2434834" cy="400110"/>
          </a:xfrm>
          <a:prstGeom prst="rect">
            <a:avLst/>
          </a:prstGeom>
        </p:spPr>
        <p:txBody>
          <a:bodyPr wrap="none">
            <a:spAutoFit/>
          </a:bodyPr>
          <a:lstStyle/>
          <a:p>
            <a:r>
              <a:rPr lang="en-GB" sz="2000" dirty="0"/>
              <a:t>The lower Volga River</a:t>
            </a:r>
            <a:endParaRPr lang="ru-RU" sz="2000" dirty="0"/>
          </a:p>
        </p:txBody>
      </p:sp>
      <p:graphicFrame>
        <p:nvGraphicFramePr>
          <p:cNvPr id="9" name="Объект 8"/>
          <p:cNvGraphicFramePr>
            <a:graphicFrameLocks noChangeAspect="1"/>
          </p:cNvGraphicFramePr>
          <p:nvPr>
            <p:extLst>
              <p:ext uri="{D42A27DB-BD31-4B8C-83A1-F6EECF244321}">
                <p14:modId xmlns:p14="http://schemas.microsoft.com/office/powerpoint/2010/main" val="189104569"/>
              </p:ext>
            </p:extLst>
          </p:nvPr>
        </p:nvGraphicFramePr>
        <p:xfrm>
          <a:off x="5571128" y="1929384"/>
          <a:ext cx="6587408" cy="3172968"/>
        </p:xfrm>
        <a:graphic>
          <a:graphicData uri="http://schemas.openxmlformats.org/presentationml/2006/ole">
            <mc:AlternateContent xmlns:mc="http://schemas.openxmlformats.org/markup-compatibility/2006">
              <mc:Choice xmlns:v="urn:schemas-microsoft-com:vml" Requires="v">
                <p:oleObj spid="_x0000_s7334" name="CorelDRAW Home &amp; Students" r:id="rId5" imgW="4633423" imgH="2231901" progId="CorelDRAWHome.Graphic.18">
                  <p:embed/>
                </p:oleObj>
              </mc:Choice>
              <mc:Fallback>
                <p:oleObj name="CorelDRAW Home &amp; Students" r:id="rId5" imgW="4633423" imgH="2231901" progId="CorelDRAWHome.Graphic.18">
                  <p:embed/>
                  <p:pic>
                    <p:nvPicPr>
                      <p:cNvPr id="0" name=""/>
                      <p:cNvPicPr/>
                      <p:nvPr/>
                    </p:nvPicPr>
                    <p:blipFill>
                      <a:blip r:embed="rId6"/>
                      <a:stretch>
                        <a:fillRect/>
                      </a:stretch>
                    </p:blipFill>
                    <p:spPr>
                      <a:xfrm>
                        <a:off x="5571128" y="1929384"/>
                        <a:ext cx="6587408" cy="3172968"/>
                      </a:xfrm>
                      <a:prstGeom prst="rect">
                        <a:avLst/>
                      </a:prstGeom>
                    </p:spPr>
                  </p:pic>
                </p:oleObj>
              </mc:Fallback>
            </mc:AlternateContent>
          </a:graphicData>
        </a:graphic>
      </p:graphicFrame>
      <p:sp>
        <p:nvSpPr>
          <p:cNvPr id="10" name="TextBox 9"/>
          <p:cNvSpPr txBox="1"/>
          <p:nvPr/>
        </p:nvSpPr>
        <p:spPr>
          <a:xfrm>
            <a:off x="396063" y="297624"/>
            <a:ext cx="3284874" cy="461665"/>
          </a:xfrm>
          <a:prstGeom prst="rect">
            <a:avLst/>
          </a:prstGeom>
          <a:noFill/>
        </p:spPr>
        <p:txBody>
          <a:bodyPr wrap="none" rtlCol="0">
            <a:spAutoFit/>
          </a:bodyPr>
          <a:lstStyle/>
          <a:p>
            <a:pPr marL="342900" indent="-342900">
              <a:buFont typeface="Arial" panose="020B0604020202020204" pitchFamily="34" charset="0"/>
              <a:buChar char="•"/>
            </a:pPr>
            <a:r>
              <a:rPr lang="en-GB" sz="2400" dirty="0"/>
              <a:t>Hierarchical structure </a:t>
            </a:r>
            <a:endParaRPr lang="ru-RU" sz="2400" dirty="0"/>
          </a:p>
        </p:txBody>
      </p:sp>
      <p:sp>
        <p:nvSpPr>
          <p:cNvPr id="11" name="TextBox 10"/>
          <p:cNvSpPr txBox="1"/>
          <p:nvPr/>
        </p:nvSpPr>
        <p:spPr>
          <a:xfrm>
            <a:off x="1461474" y="4548918"/>
            <a:ext cx="4068708" cy="923330"/>
          </a:xfrm>
          <a:prstGeom prst="rect">
            <a:avLst/>
          </a:prstGeom>
          <a:noFill/>
        </p:spPr>
        <p:txBody>
          <a:bodyPr wrap="square" rtlCol="0">
            <a:spAutoFit/>
          </a:bodyPr>
          <a:lstStyle/>
          <a:p>
            <a:r>
              <a:rPr lang="en-GB" dirty="0" smtClean="0"/>
              <a:t>Dunes of the first order (dunes_1) on the dunes of second order (dunes_2) in side-scan sonar image</a:t>
            </a:r>
            <a:endParaRPr lang="ru-RU" dirty="0"/>
          </a:p>
        </p:txBody>
      </p:sp>
      <p:sp>
        <p:nvSpPr>
          <p:cNvPr id="7" name="Прямоугольник 6"/>
          <p:cNvSpPr/>
          <p:nvPr/>
        </p:nvSpPr>
        <p:spPr>
          <a:xfrm>
            <a:off x="3156144" y="1081729"/>
            <a:ext cx="7199376" cy="646331"/>
          </a:xfrm>
          <a:prstGeom prst="rect">
            <a:avLst/>
          </a:prstGeom>
        </p:spPr>
        <p:txBody>
          <a:bodyPr wrap="square">
            <a:spAutoFit/>
          </a:bodyPr>
          <a:lstStyle/>
          <a:p>
            <a:pPr algn="just"/>
            <a:r>
              <a:rPr lang="en-GB" dirty="0" err="1">
                <a:latin typeface="Calibri" panose="020F0502020204030204" pitchFamily="34" charset="0"/>
                <a:ea typeface="Calibri" panose="020F0502020204030204" pitchFamily="34" charset="0"/>
                <a:cs typeface="Times New Roman" panose="02020603050405020304" pitchFamily="18" charset="0"/>
              </a:rPr>
              <a:t>Bedforms</a:t>
            </a:r>
            <a:r>
              <a:rPr lang="en-GB" dirty="0">
                <a:latin typeface="Calibri" panose="020F0502020204030204" pitchFamily="34" charset="0"/>
                <a:ea typeface="Calibri" panose="020F0502020204030204" pitchFamily="34" charset="0"/>
                <a:cs typeface="Times New Roman" panose="02020603050405020304" pitchFamily="18" charset="0"/>
              </a:rPr>
              <a:t> in the river </a:t>
            </a:r>
            <a:r>
              <a:rPr lang="en-GB" dirty="0" smtClean="0">
                <a:latin typeface="Calibri" panose="020F0502020204030204" pitchFamily="34" charset="0"/>
                <a:ea typeface="Calibri" panose="020F0502020204030204" pitchFamily="34" charset="0"/>
                <a:cs typeface="Times New Roman" panose="02020603050405020304" pitchFamily="18" charset="0"/>
              </a:rPr>
              <a:t>channel </a:t>
            </a:r>
            <a:r>
              <a:rPr lang="en-GB" dirty="0" smtClean="0">
                <a:latin typeface="Calibri" panose="020F0502020204030204" pitchFamily="34" charset="0"/>
                <a:ea typeface="Calibri" panose="020F0502020204030204" pitchFamily="34" charset="0"/>
                <a:cs typeface="Times New Roman" panose="02020603050405020304" pitchFamily="18" charset="0"/>
              </a:rPr>
              <a:t>are usually organised </a:t>
            </a:r>
            <a:r>
              <a:rPr lang="en-GB" dirty="0">
                <a:latin typeface="Calibri" panose="020F0502020204030204" pitchFamily="34" charset="0"/>
                <a:ea typeface="Calibri" panose="020F0502020204030204" pitchFamily="34" charset="0"/>
                <a:cs typeface="Times New Roman" panose="02020603050405020304" pitchFamily="18" charset="0"/>
              </a:rPr>
              <a:t>into hierarchical </a:t>
            </a:r>
            <a:r>
              <a:rPr lang="en-GB" dirty="0" smtClean="0">
                <a:latin typeface="Calibri" panose="020F0502020204030204" pitchFamily="34" charset="0"/>
                <a:ea typeface="Calibri" panose="020F0502020204030204" pitchFamily="34" charset="0"/>
                <a:cs typeface="Times New Roman" panose="02020603050405020304" pitchFamily="18" charset="0"/>
              </a:rPr>
              <a:t>complexes, </a:t>
            </a:r>
            <a:r>
              <a:rPr lang="en-GB" dirty="0">
                <a:latin typeface="Calibri" panose="020F0502020204030204" pitchFamily="34" charset="0"/>
                <a:ea typeface="Calibri" panose="020F0502020204030204" pitchFamily="34" charset="0"/>
                <a:cs typeface="Times New Roman" panose="02020603050405020304" pitchFamily="18" charset="0"/>
              </a:rPr>
              <a:t>where smaller </a:t>
            </a:r>
            <a:r>
              <a:rPr lang="en-GB" dirty="0" err="1">
                <a:latin typeface="Calibri" panose="020F0502020204030204" pitchFamily="34" charset="0"/>
                <a:ea typeface="Calibri" panose="020F0502020204030204" pitchFamily="34" charset="0"/>
                <a:cs typeface="Times New Roman" panose="02020603050405020304" pitchFamily="18" charset="0"/>
              </a:rPr>
              <a:t>bedforms</a:t>
            </a:r>
            <a:r>
              <a:rPr lang="en-GB" dirty="0">
                <a:latin typeface="Calibri" panose="020F0502020204030204" pitchFamily="34" charset="0"/>
                <a:ea typeface="Calibri" panose="020F0502020204030204" pitchFamily="34" charset="0"/>
                <a:cs typeface="Times New Roman" panose="02020603050405020304" pitchFamily="18" charset="0"/>
              </a:rPr>
              <a:t> move along the surface of larger ones.</a:t>
            </a:r>
            <a:endParaRPr lang="ru-RU" dirty="0"/>
          </a:p>
        </p:txBody>
      </p:sp>
      <p:pic>
        <p:nvPicPr>
          <p:cNvPr id="4" name="Рисунок 3"/>
          <p:cNvPicPr>
            <a:picLocks noChangeAspect="1"/>
          </p:cNvPicPr>
          <p:nvPr/>
        </p:nvPicPr>
        <p:blipFill>
          <a:blip r:embed="rId7"/>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2316832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104" y="545799"/>
            <a:ext cx="9394231" cy="2778549"/>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104" y="3389273"/>
            <a:ext cx="9249131" cy="2804114"/>
          </a:xfrm>
          <a:prstGeom prst="rect">
            <a:avLst/>
          </a:prstGeom>
        </p:spPr>
      </p:pic>
      <p:sp>
        <p:nvSpPr>
          <p:cNvPr id="13" name="TextBox 12"/>
          <p:cNvSpPr txBox="1"/>
          <p:nvPr/>
        </p:nvSpPr>
        <p:spPr>
          <a:xfrm>
            <a:off x="2161494" y="6193387"/>
            <a:ext cx="6907340" cy="338554"/>
          </a:xfrm>
          <a:prstGeom prst="rect">
            <a:avLst/>
          </a:prstGeom>
          <a:noFill/>
        </p:spPr>
        <p:txBody>
          <a:bodyPr wrap="none" rtlCol="0">
            <a:spAutoFit/>
          </a:bodyPr>
          <a:lstStyle/>
          <a:p>
            <a:r>
              <a:rPr lang="en-GB" sz="1600" dirty="0" smtClean="0"/>
              <a:t>Dunes_1                                                   Dunes_2                                                   Bars_1</a:t>
            </a:r>
            <a:endParaRPr lang="ru-RU" sz="1600" dirty="0"/>
          </a:p>
        </p:txBody>
      </p:sp>
      <p:sp>
        <p:nvSpPr>
          <p:cNvPr id="14" name="TextBox 13"/>
          <p:cNvSpPr txBox="1"/>
          <p:nvPr/>
        </p:nvSpPr>
        <p:spPr>
          <a:xfrm>
            <a:off x="9016452" y="1011665"/>
            <a:ext cx="2859565" cy="369332"/>
          </a:xfrm>
          <a:prstGeom prst="rect">
            <a:avLst/>
          </a:prstGeom>
          <a:noFill/>
        </p:spPr>
        <p:txBody>
          <a:bodyPr wrap="none" rtlCol="0">
            <a:spAutoFit/>
          </a:bodyPr>
          <a:lstStyle/>
          <a:p>
            <a:r>
              <a:rPr lang="en-GB" dirty="0" smtClean="0"/>
              <a:t>Probability density functions</a:t>
            </a:r>
            <a:endParaRPr lang="ru-RU" dirty="0"/>
          </a:p>
        </p:txBody>
      </p:sp>
      <p:sp>
        <p:nvSpPr>
          <p:cNvPr id="15" name="TextBox 14"/>
          <p:cNvSpPr txBox="1"/>
          <p:nvPr/>
        </p:nvSpPr>
        <p:spPr>
          <a:xfrm>
            <a:off x="9450149" y="1866829"/>
            <a:ext cx="2460995" cy="369332"/>
          </a:xfrm>
          <a:prstGeom prst="rect">
            <a:avLst/>
          </a:prstGeom>
          <a:noFill/>
        </p:spPr>
        <p:txBody>
          <a:bodyPr wrap="none" rtlCol="0">
            <a:spAutoFit/>
          </a:bodyPr>
          <a:lstStyle/>
          <a:p>
            <a:r>
              <a:rPr lang="en-GB" dirty="0" smtClean="0"/>
              <a:t>Sand waves wavelength</a:t>
            </a:r>
            <a:endParaRPr lang="ru-RU" dirty="0"/>
          </a:p>
        </p:txBody>
      </p:sp>
      <p:sp>
        <p:nvSpPr>
          <p:cNvPr id="16" name="TextBox 15"/>
          <p:cNvSpPr txBox="1"/>
          <p:nvPr/>
        </p:nvSpPr>
        <p:spPr>
          <a:xfrm>
            <a:off x="9450149" y="4215258"/>
            <a:ext cx="2285562" cy="369332"/>
          </a:xfrm>
          <a:prstGeom prst="rect">
            <a:avLst/>
          </a:prstGeom>
          <a:noFill/>
        </p:spPr>
        <p:txBody>
          <a:bodyPr wrap="none" rtlCol="0">
            <a:spAutoFit/>
          </a:bodyPr>
          <a:lstStyle/>
          <a:p>
            <a:r>
              <a:rPr lang="en-GB" dirty="0" smtClean="0"/>
              <a:t>Sand waves amplitude</a:t>
            </a:r>
            <a:endParaRPr lang="ru-RU" dirty="0"/>
          </a:p>
        </p:txBody>
      </p:sp>
      <p:sp>
        <p:nvSpPr>
          <p:cNvPr id="17" name="Прямоугольник 16"/>
          <p:cNvSpPr/>
          <p:nvPr/>
        </p:nvSpPr>
        <p:spPr>
          <a:xfrm>
            <a:off x="575990" y="72537"/>
            <a:ext cx="3664786" cy="400110"/>
          </a:xfrm>
          <a:prstGeom prst="rect">
            <a:avLst/>
          </a:prstGeom>
        </p:spPr>
        <p:txBody>
          <a:bodyPr wrap="none">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Stochasticity of morphology</a:t>
            </a:r>
            <a:endParaRPr lang="ru-RU" sz="2000" dirty="0"/>
          </a:p>
        </p:txBody>
      </p:sp>
      <p:sp>
        <p:nvSpPr>
          <p:cNvPr id="11" name="Прямоугольник 10"/>
          <p:cNvSpPr/>
          <p:nvPr/>
        </p:nvSpPr>
        <p:spPr>
          <a:xfrm>
            <a:off x="9138103" y="328402"/>
            <a:ext cx="2434834" cy="400110"/>
          </a:xfrm>
          <a:prstGeom prst="rect">
            <a:avLst/>
          </a:prstGeom>
        </p:spPr>
        <p:txBody>
          <a:bodyPr wrap="none">
            <a:spAutoFit/>
          </a:bodyPr>
          <a:lstStyle/>
          <a:p>
            <a:r>
              <a:rPr lang="en-GB" sz="2000" dirty="0"/>
              <a:t>The lower Volga River</a:t>
            </a:r>
            <a:endParaRPr lang="ru-RU" sz="2000" dirty="0"/>
          </a:p>
        </p:txBody>
      </p:sp>
      <p:pic>
        <p:nvPicPr>
          <p:cNvPr id="18" name="Рисунок 17"/>
          <p:cNvPicPr>
            <a:picLocks noChangeAspect="1"/>
          </p:cNvPicPr>
          <p:nvPr/>
        </p:nvPicPr>
        <p:blipFill>
          <a:blip r:embed="rId4"/>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3189752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 Box 7"/>
          <p:cNvSpPr txBox="1">
            <a:spLocks noChangeArrowheads="1"/>
          </p:cNvSpPr>
          <p:nvPr/>
        </p:nvSpPr>
        <p:spPr bwMode="auto">
          <a:xfrm>
            <a:off x="8579693" y="6428786"/>
            <a:ext cx="19874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i="1" dirty="0" smtClean="0">
                <a:solidFill>
                  <a:srgbClr val="FFFFCC"/>
                </a:solidFill>
              </a:rPr>
              <a:t>Photo by </a:t>
            </a:r>
            <a:r>
              <a:rPr lang="en-US" altLang="ru-RU" sz="1600" i="1" dirty="0">
                <a:solidFill>
                  <a:srgbClr val="FFFFCC"/>
                </a:solidFill>
              </a:rPr>
              <a:t>J. de Kramer</a:t>
            </a:r>
          </a:p>
        </p:txBody>
      </p:sp>
      <p:sp>
        <p:nvSpPr>
          <p:cNvPr id="5" name="Прямоугольник 4"/>
          <p:cNvSpPr/>
          <p:nvPr/>
        </p:nvSpPr>
        <p:spPr>
          <a:xfrm>
            <a:off x="8132263" y="236962"/>
            <a:ext cx="2434834" cy="400110"/>
          </a:xfrm>
          <a:prstGeom prst="rect">
            <a:avLst/>
          </a:prstGeom>
        </p:spPr>
        <p:txBody>
          <a:bodyPr wrap="none">
            <a:spAutoFit/>
          </a:bodyPr>
          <a:lstStyle/>
          <a:p>
            <a:r>
              <a:rPr lang="en-GB" sz="2000" dirty="0"/>
              <a:t>The lower Volga River</a:t>
            </a:r>
            <a:endParaRPr lang="ru-RU" sz="2000" dirty="0"/>
          </a:p>
        </p:txBody>
      </p:sp>
      <p:pic>
        <p:nvPicPr>
          <p:cNvPr id="6" name="Рисунок 5"/>
          <p:cNvPicPr>
            <a:picLocks noChangeAspect="1"/>
          </p:cNvPicPr>
          <p:nvPr/>
        </p:nvPicPr>
        <p:blipFill>
          <a:blip r:embed="rId3"/>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23612590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7974" y="317100"/>
            <a:ext cx="3664786" cy="400110"/>
          </a:xfrm>
          <a:prstGeom prst="rect">
            <a:avLst/>
          </a:prstGeom>
        </p:spPr>
        <p:txBody>
          <a:bodyPr wrap="none">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Stochasticity of morphology</a:t>
            </a:r>
            <a:endParaRPr lang="ru-RU" sz="2000" dirty="0"/>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1769" y="1333128"/>
            <a:ext cx="5334239" cy="4291893"/>
          </a:xfrm>
          <a:prstGeom prst="rect">
            <a:avLst/>
          </a:prstGeom>
        </p:spPr>
      </p:pic>
      <p:sp>
        <p:nvSpPr>
          <p:cNvPr id="9" name="Прямоугольник 8"/>
          <p:cNvSpPr/>
          <p:nvPr/>
        </p:nvSpPr>
        <p:spPr>
          <a:xfrm>
            <a:off x="8613805" y="859494"/>
            <a:ext cx="2584234" cy="400110"/>
          </a:xfrm>
          <a:prstGeom prst="rect">
            <a:avLst/>
          </a:prstGeom>
        </p:spPr>
        <p:txBody>
          <a:bodyPr wrap="none">
            <a:spAutoFit/>
          </a:bodyPr>
          <a:lstStyle/>
          <a:p>
            <a:r>
              <a:rPr lang="en-GB" sz="2000" dirty="0"/>
              <a:t>The lower </a:t>
            </a:r>
            <a:r>
              <a:rPr lang="en-GB" sz="2000" dirty="0" smtClean="0"/>
              <a:t>Yenisei River</a:t>
            </a:r>
            <a:endParaRPr lang="ru-RU" sz="2000" dirty="0"/>
          </a:p>
        </p:txBody>
      </p:sp>
      <p:sp>
        <p:nvSpPr>
          <p:cNvPr id="13" name="TextBox 12"/>
          <p:cNvSpPr txBox="1"/>
          <p:nvPr/>
        </p:nvSpPr>
        <p:spPr>
          <a:xfrm>
            <a:off x="5979646" y="5625021"/>
            <a:ext cx="1849452" cy="323165"/>
          </a:xfrm>
          <a:prstGeom prst="rect">
            <a:avLst/>
          </a:prstGeom>
          <a:noFill/>
        </p:spPr>
        <p:txBody>
          <a:bodyPr wrap="square" rtlCol="0">
            <a:spAutoFit/>
          </a:bodyPr>
          <a:lstStyle/>
          <a:p>
            <a:r>
              <a:rPr lang="en-GB" sz="1500" dirty="0" err="1" smtClean="0"/>
              <a:t>Wavelenth</a:t>
            </a:r>
            <a:r>
              <a:rPr lang="en-GB" sz="1500" dirty="0" smtClean="0"/>
              <a:t>, m</a:t>
            </a:r>
            <a:endParaRPr lang="ru-RU" sz="1500" dirty="0"/>
          </a:p>
        </p:txBody>
      </p:sp>
      <p:sp>
        <p:nvSpPr>
          <p:cNvPr id="14" name="TextBox 13"/>
          <p:cNvSpPr txBox="1"/>
          <p:nvPr/>
        </p:nvSpPr>
        <p:spPr>
          <a:xfrm>
            <a:off x="2402514" y="5950469"/>
            <a:ext cx="2867580" cy="369332"/>
          </a:xfrm>
          <a:prstGeom prst="rect">
            <a:avLst/>
          </a:prstGeom>
          <a:noFill/>
        </p:spPr>
        <p:txBody>
          <a:bodyPr wrap="none" rtlCol="0">
            <a:spAutoFit/>
          </a:bodyPr>
          <a:lstStyle/>
          <a:p>
            <a:r>
              <a:rPr lang="en-GB" dirty="0" smtClean="0"/>
              <a:t>Probability density function</a:t>
            </a:r>
            <a:endParaRPr lang="ru-RU" dirty="0"/>
          </a:p>
        </p:txBody>
      </p:sp>
      <p:sp>
        <p:nvSpPr>
          <p:cNvPr id="15" name="TextBox 14"/>
          <p:cNvSpPr txBox="1"/>
          <p:nvPr/>
        </p:nvSpPr>
        <p:spPr>
          <a:xfrm>
            <a:off x="3504758" y="858862"/>
            <a:ext cx="2515497" cy="369332"/>
          </a:xfrm>
          <a:prstGeom prst="rect">
            <a:avLst/>
          </a:prstGeom>
          <a:noFill/>
        </p:spPr>
        <p:txBody>
          <a:bodyPr wrap="none" rtlCol="0">
            <a:spAutoFit/>
          </a:bodyPr>
          <a:lstStyle/>
          <a:p>
            <a:r>
              <a:rPr lang="en-GB" dirty="0" smtClean="0"/>
              <a:t>Spectral density function</a:t>
            </a: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981" y="2821899"/>
            <a:ext cx="5742665" cy="3010068"/>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407" y="1228592"/>
            <a:ext cx="4176852" cy="3326946"/>
          </a:xfrm>
          <a:prstGeom prst="rect">
            <a:avLst/>
          </a:prstGeom>
        </p:spPr>
      </p:pic>
      <p:sp>
        <p:nvSpPr>
          <p:cNvPr id="10" name="TextBox 9"/>
          <p:cNvSpPr txBox="1"/>
          <p:nvPr/>
        </p:nvSpPr>
        <p:spPr>
          <a:xfrm>
            <a:off x="5526957" y="1150249"/>
            <a:ext cx="928178" cy="338554"/>
          </a:xfrm>
          <a:prstGeom prst="rect">
            <a:avLst/>
          </a:prstGeom>
          <a:noFill/>
        </p:spPr>
        <p:txBody>
          <a:bodyPr wrap="square" rtlCol="0">
            <a:spAutoFit/>
          </a:bodyPr>
          <a:lstStyle/>
          <a:p>
            <a:r>
              <a:rPr lang="en-GB" sz="1600" dirty="0" smtClean="0"/>
              <a:t>Bars_1</a:t>
            </a:r>
            <a:endParaRPr lang="ru-RU" sz="1600" dirty="0"/>
          </a:p>
        </p:txBody>
      </p:sp>
      <p:sp>
        <p:nvSpPr>
          <p:cNvPr id="11" name="Прямоугольник 10"/>
          <p:cNvSpPr/>
          <p:nvPr/>
        </p:nvSpPr>
        <p:spPr>
          <a:xfrm>
            <a:off x="3770603" y="2076821"/>
            <a:ext cx="915635" cy="338554"/>
          </a:xfrm>
          <a:prstGeom prst="rect">
            <a:avLst/>
          </a:prstGeom>
        </p:spPr>
        <p:txBody>
          <a:bodyPr wrap="none">
            <a:spAutoFit/>
          </a:bodyPr>
          <a:lstStyle/>
          <a:p>
            <a:r>
              <a:rPr lang="en-GB" sz="1600" dirty="0"/>
              <a:t>Dunes_1</a:t>
            </a:r>
            <a:endParaRPr lang="ru-RU" sz="1600" dirty="0"/>
          </a:p>
        </p:txBody>
      </p:sp>
      <p:sp>
        <p:nvSpPr>
          <p:cNvPr id="12" name="TextBox 11"/>
          <p:cNvSpPr txBox="1"/>
          <p:nvPr/>
        </p:nvSpPr>
        <p:spPr>
          <a:xfrm>
            <a:off x="4347292" y="2646460"/>
            <a:ext cx="915635" cy="338554"/>
          </a:xfrm>
          <a:prstGeom prst="rect">
            <a:avLst/>
          </a:prstGeom>
          <a:noFill/>
        </p:spPr>
        <p:txBody>
          <a:bodyPr wrap="none" rtlCol="0">
            <a:spAutoFit/>
          </a:bodyPr>
          <a:lstStyle/>
          <a:p>
            <a:r>
              <a:rPr lang="en-GB" sz="1600" dirty="0"/>
              <a:t>Dunes_2</a:t>
            </a:r>
            <a:endParaRPr lang="ru-RU" sz="1600" dirty="0"/>
          </a:p>
        </p:txBody>
      </p:sp>
      <p:sp>
        <p:nvSpPr>
          <p:cNvPr id="16" name="TextBox 15"/>
          <p:cNvSpPr txBox="1"/>
          <p:nvPr/>
        </p:nvSpPr>
        <p:spPr>
          <a:xfrm>
            <a:off x="4586290" y="4578321"/>
            <a:ext cx="1849452" cy="323165"/>
          </a:xfrm>
          <a:prstGeom prst="rect">
            <a:avLst/>
          </a:prstGeom>
          <a:noFill/>
        </p:spPr>
        <p:txBody>
          <a:bodyPr wrap="square" rtlCol="0">
            <a:spAutoFit/>
          </a:bodyPr>
          <a:lstStyle/>
          <a:p>
            <a:r>
              <a:rPr lang="en-GB" sz="1500" dirty="0" err="1" smtClean="0"/>
              <a:t>Wavelenth</a:t>
            </a:r>
            <a:r>
              <a:rPr lang="en-GB" sz="1500" dirty="0" smtClean="0"/>
              <a:t>, m</a:t>
            </a:r>
            <a:endParaRPr lang="ru-RU" sz="1500" dirty="0"/>
          </a:p>
        </p:txBody>
      </p:sp>
      <p:pic>
        <p:nvPicPr>
          <p:cNvPr id="17" name="Рисунок 16"/>
          <p:cNvPicPr>
            <a:picLocks noChangeAspect="1"/>
          </p:cNvPicPr>
          <p:nvPr/>
        </p:nvPicPr>
        <p:blipFill>
          <a:blip r:embed="rId5"/>
          <a:stretch>
            <a:fillRect/>
          </a:stretch>
        </p:blipFill>
        <p:spPr>
          <a:xfrm>
            <a:off x="158295" y="6170164"/>
            <a:ext cx="1588209" cy="565810"/>
          </a:xfrm>
          <a:prstGeom prst="rect">
            <a:avLst/>
          </a:prstGeom>
        </p:spPr>
      </p:pic>
    </p:spTree>
    <p:extLst>
      <p:ext uri="{BB962C8B-B14F-4D97-AF65-F5344CB8AC3E}">
        <p14:creationId xmlns:p14="http://schemas.microsoft.com/office/powerpoint/2010/main" val="54495216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1502</TotalTime>
  <Words>977</Words>
  <Application>Microsoft Office PowerPoint</Application>
  <PresentationFormat>Широкоэкранный</PresentationFormat>
  <Paragraphs>189</Paragraphs>
  <Slides>29</Slides>
  <Notes>1</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3</vt:i4>
      </vt:variant>
      <vt:variant>
        <vt:lpstr>Заголовки слайдов</vt:lpstr>
      </vt:variant>
      <vt:variant>
        <vt:i4>29</vt:i4>
      </vt:variant>
    </vt:vector>
  </HeadingPairs>
  <TitlesOfParts>
    <vt:vector size="37" baseType="lpstr">
      <vt:lpstr>Arial</vt:lpstr>
      <vt:lpstr>Calibri</vt:lpstr>
      <vt:lpstr>Calibri Light</vt:lpstr>
      <vt:lpstr>Times New Roman</vt:lpstr>
      <vt:lpstr>Тема Office</vt:lpstr>
      <vt:lpstr>CorelDRAW Home &amp; Students</vt:lpstr>
      <vt:lpstr>PHOTO-PAINT Home &amp; Student</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Aleksey Sidorchuk</dc:creator>
  <cp:lastModifiedBy>Aleksey Sidorchuk</cp:lastModifiedBy>
  <cp:revision>126</cp:revision>
  <dcterms:created xsi:type="dcterms:W3CDTF">2020-02-20T09:19:07Z</dcterms:created>
  <dcterms:modified xsi:type="dcterms:W3CDTF">2020-04-05T13:39:08Z</dcterms:modified>
</cp:coreProperties>
</file>