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57" r:id="rId4"/>
    <p:sldId id="259" r:id="rId5"/>
    <p:sldId id="261" r:id="rId6"/>
    <p:sldId id="263" r:id="rId7"/>
    <p:sldId id="262" r:id="rId8"/>
    <p:sldId id="26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n Giersch" initials="SG" lastIdx="1" clrIdx="0">
    <p:extLst>
      <p:ext uri="{19B8F6BF-5375-455C-9EA6-DF929625EA0E}">
        <p15:presenceInfo xmlns:p15="http://schemas.microsoft.com/office/powerpoint/2012/main" userId="ccf3ba787cd77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28E20-DD14-4300-9C1E-7F5006602AA6}" v="1" dt="2020-04-06T14:07:06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7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95583EC-BFC0-4CED-847C-A1C1BB932627}" type="datetime1">
              <a:rPr lang="de-DE"/>
              <a:pPr lvl="0"/>
              <a:t>21.04.2020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E48EE3A-D937-437E-88EF-4A08F0D33D2F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08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E48EE3A-D937-437E-88EF-4A08F0D33D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  <a:p>
            <a:pPr lvl="0"/>
            <a:endParaRPr lang="de-DE" dirty="0"/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27224" y="1122361"/>
            <a:ext cx="10140778" cy="912379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527223" y="145279"/>
            <a:ext cx="3942228" cy="82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5">
            <a:extLst>
              <a:ext uri="{FF2B5EF4-FFF2-40B4-BE49-F238E27FC236}">
                <a16:creationId xmlns:a16="http://schemas.microsoft.com/office/drawing/2014/main" id="{25EF3040-9605-410E-959A-777F1A8FAC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28920" y="180000"/>
            <a:ext cx="848519" cy="7351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 Box 23">
            <a:extLst>
              <a:ext uri="{FF2B5EF4-FFF2-40B4-BE49-F238E27FC236}">
                <a16:creationId xmlns:a16="http://schemas.microsoft.com/office/drawing/2014/main" id="{32283D66-C36D-4154-81AC-B23756C0182B}"/>
              </a:ext>
            </a:extLst>
          </p:cNvPr>
          <p:cNvSpPr txBox="1"/>
          <p:nvPr userDrawn="1"/>
        </p:nvSpPr>
        <p:spPr>
          <a:xfrm>
            <a:off x="1280159" y="602280"/>
            <a:ext cx="5472000" cy="3128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spc="0" baseline="0" noProof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Arial" pitchFamily="34"/>
              </a:rPr>
              <a:t>                    Institute of Meteorology and Climatology  </a:t>
            </a:r>
          </a:p>
        </p:txBody>
      </p:sp>
      <p:pic>
        <p:nvPicPr>
          <p:cNvPr id="13" name="Grafik 8">
            <a:extLst>
              <a:ext uri="{FF2B5EF4-FFF2-40B4-BE49-F238E27FC236}">
                <a16:creationId xmlns:a16="http://schemas.microsoft.com/office/drawing/2014/main" id="{FA07C54A-19C1-4DCF-BB41-BB12B1F73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099" y="145440"/>
            <a:ext cx="886680" cy="8247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9077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967209" y="4712040"/>
            <a:ext cx="6172200" cy="714631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2967209" y="682627"/>
            <a:ext cx="6172200" cy="3938805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e-DE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2967209" y="5486400"/>
            <a:ext cx="6172200" cy="47320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365180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154633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8724903" y="823782"/>
            <a:ext cx="2628899" cy="535318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527224" y="823782"/>
            <a:ext cx="8045275" cy="535318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319400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2368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273438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27224" y="3326312"/>
            <a:ext cx="10820232" cy="73604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527224" y="4062359"/>
            <a:ext cx="10820232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527224" y="1825627"/>
            <a:ext cx="5492581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2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27224" y="365129"/>
            <a:ext cx="10828169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527224" y="1681160"/>
            <a:ext cx="547035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527224" y="2505071"/>
            <a:ext cx="547035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5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66369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</p:spTree>
    <p:extLst>
      <p:ext uri="{BB962C8B-B14F-4D97-AF65-F5344CB8AC3E}">
        <p14:creationId xmlns:p14="http://schemas.microsoft.com/office/powerpoint/2010/main" val="4348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527224" y="987423"/>
            <a:ext cx="4244800" cy="106997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527224" y="2057400"/>
            <a:ext cx="424480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r>
              <a:rPr lang="en-US" dirty="0"/>
              <a:t>M.Sc. Sebastian Giersch, April 7, 2020 - EGU2020 - Session AS2.1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79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527224" y="774359"/>
            <a:ext cx="10826578" cy="9163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527224" y="1825627"/>
            <a:ext cx="10826578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9"/>
          <p:cNvSpPr/>
          <p:nvPr/>
        </p:nvSpPr>
        <p:spPr>
          <a:xfrm>
            <a:off x="0" y="6476996"/>
            <a:ext cx="12191996" cy="381003"/>
          </a:xfrm>
          <a:prstGeom prst="rect">
            <a:avLst/>
          </a:prstGeom>
          <a:solidFill>
            <a:srgbClr val="DCDEDE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5" name="Rectangle 13"/>
          <p:cNvSpPr/>
          <p:nvPr/>
        </p:nvSpPr>
        <p:spPr>
          <a:xfrm>
            <a:off x="10528685" y="6476996"/>
            <a:ext cx="1403347" cy="76196"/>
          </a:xfrm>
          <a:prstGeom prst="rect">
            <a:avLst/>
          </a:prstGeom>
          <a:solidFill>
            <a:srgbClr val="B1C91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6" name="Rectangle 15"/>
          <p:cNvSpPr/>
          <p:nvPr/>
        </p:nvSpPr>
        <p:spPr>
          <a:xfrm>
            <a:off x="10144509" y="6553203"/>
            <a:ext cx="1787523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ＭＳ Ｐゴシック" pitchFamily="34"/>
                <a:cs typeface="Arial" pitchFamily="34"/>
              </a:rPr>
              <a:t>Slide </a:t>
            </a:r>
            <a:fld id="{EFAE2515-13F5-4176-BA77-39B42C9251ED}" type="slidenum">
              <a:t>‹#›</a:t>
            </a:fld>
            <a:endParaRPr lang="de-DE" sz="1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ＭＳ Ｐゴシック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200" b="0" i="0" u="none" strike="noStrike" kern="1200" cap="none" spc="0" baseline="0" dirty="0">
              <a:solidFill>
                <a:srgbClr val="000000"/>
              </a:solidFill>
              <a:uFillTx/>
              <a:latin typeface="Agfa Rotis Sans Serif" pitchFamily="2"/>
              <a:ea typeface="ＭＳ Ｐゴシック" pitchFamily="34"/>
            </a:endParaRPr>
          </a:p>
        </p:txBody>
      </p:sp>
      <p:pic>
        <p:nvPicPr>
          <p:cNvPr id="7" name="Picture 19" descr="luh_logo_rgb_ppt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528685" y="230191"/>
            <a:ext cx="1403347" cy="4032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527224" y="6553203"/>
            <a:ext cx="5611427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ＭＳ Ｐゴシック" pitchFamily="1"/>
                <a:cs typeface="Arial" pitchFamily="34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ＭＳ Ｐゴシック" pitchFamily="1"/>
                <a:cs typeface="Arial" pitchFamily="34"/>
              </a:defRPr>
            </a:lvl2pPr>
          </a:lstStyle>
          <a:p>
            <a:r>
              <a:rPr lang="en-US" dirty="0"/>
              <a:t>M.Sc. Sebastian Giersch, April 7, 2020 - EGU2020 - Session AS2.1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94F81FD3-6B5F-4A40-90AD-74726E3AC32F}"/>
              </a:ext>
            </a:extLst>
          </p:cNvPr>
          <p:cNvSpPr txBox="1"/>
          <p:nvPr userDrawn="1"/>
        </p:nvSpPr>
        <p:spPr>
          <a:xfrm>
            <a:off x="609480" y="364679"/>
            <a:ext cx="6264360" cy="2242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0">
            <a:spAutoFit/>
          </a:bodyPr>
          <a:lstStyle/>
          <a:p>
            <a:pPr marL="0" marR="0" lvl="0" indent="0" algn="l" rtl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spc="0" baseline="0" noProof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Arial" pitchFamily="34"/>
              </a:rPr>
              <a:t>                    Institute of Meteorology and Climatology</a:t>
            </a:r>
          </a:p>
        </p:txBody>
      </p:sp>
      <p:pic>
        <p:nvPicPr>
          <p:cNvPr id="14" name="Grafik 9">
            <a:extLst>
              <a:ext uri="{FF2B5EF4-FFF2-40B4-BE49-F238E27FC236}">
                <a16:creationId xmlns:a16="http://schemas.microsoft.com/office/drawing/2014/main" id="{E38278A2-9994-4812-A209-D800868392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890280" y="182880"/>
            <a:ext cx="481320" cy="4168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fik 10">
            <a:extLst>
              <a:ext uri="{FF2B5EF4-FFF2-40B4-BE49-F238E27FC236}">
                <a16:creationId xmlns:a16="http://schemas.microsoft.com/office/drawing/2014/main" id="{A5BED9EB-6994-4F8E-BC83-82DC35ECE4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64960" y="187560"/>
            <a:ext cx="476280" cy="4431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2FA25C3F-A968-40B5-A3CF-789196A921C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30" y="6476996"/>
            <a:ext cx="1088965" cy="381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2800" b="0" i="0" u="none" strike="noStrike" kern="1200" cap="none" spc="0" baseline="0">
          <a:solidFill>
            <a:srgbClr val="00509B"/>
          </a:solidFill>
          <a:uFillTx/>
          <a:latin typeface="Arial" pitchFamily="34"/>
          <a:cs typeface="Arial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999999"/>
        </a:buClr>
        <a:buSzPct val="100000"/>
        <a:buFont typeface="Wingdings" pitchFamily="2"/>
        <a:buChar char="§"/>
        <a:tabLst/>
        <a:defRPr lang="de-DE" sz="22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999999"/>
        </a:buClr>
        <a:buSzPct val="100000"/>
        <a:buFont typeface="Wingdings" pitchFamily="2"/>
        <a:buChar char="§"/>
        <a:tabLst/>
        <a:defRPr lang="de-DE" sz="22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999999"/>
        </a:buClr>
        <a:buSzPct val="100000"/>
        <a:buFont typeface="Wingdings" pitchFamily="2"/>
        <a:buChar char="§"/>
        <a:tabLst/>
        <a:defRPr lang="de-DE" sz="22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999999"/>
        </a:buClr>
        <a:buSzPct val="100000"/>
        <a:buFont typeface="Wingdings" pitchFamily="2"/>
        <a:buChar char="§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999999"/>
        </a:buClr>
        <a:buSzPct val="100000"/>
        <a:buFont typeface="Wingdings" pitchFamily="2"/>
        <a:buChar char="§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rial" pitchFamily="34"/>
          <a:cs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tu-ilmenau.de/en/barrel-of-ilmena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0" y="6318247"/>
            <a:ext cx="12191996" cy="539754"/>
          </a:xfrm>
          <a:prstGeom prst="rect">
            <a:avLst/>
          </a:prstGeom>
          <a:solidFill>
            <a:srgbClr val="DCDEDE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pic>
        <p:nvPicPr>
          <p:cNvPr id="3" name="Picture 21" descr="luh_logo_rgb_ppt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44042" y="225427"/>
            <a:ext cx="2519364" cy="7239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"/>
          <p:cNvSpPr txBox="1"/>
          <p:nvPr/>
        </p:nvSpPr>
        <p:spPr>
          <a:xfrm>
            <a:off x="228595" y="6441721"/>
            <a:ext cx="8151376" cy="3061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>
              <a:lnSpc>
                <a:spcPct val="8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M.Sc. Sebastian Giersch, April 20, 2020 - EGU2020 - Session AS2.1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Rectangle 6"/>
          <p:cNvSpPr txBox="1"/>
          <p:nvPr/>
        </p:nvSpPr>
        <p:spPr>
          <a:xfrm>
            <a:off x="228595" y="949330"/>
            <a:ext cx="9751652" cy="12127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solidFill>
                  <a:srgbClr val="00509B"/>
                </a:solidFill>
                <a:latin typeface="Arial" pitchFamily="34"/>
                <a:cs typeface="Arial" pitchFamily="34"/>
              </a:rPr>
              <a:t>Genesis and Features of Dust Devil-Like Vortices in Convective Boundary Layers – A Numerical Study Using LES and DNS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F731923D-48E1-49C6-9462-56E085AFC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564" y="6327187"/>
            <a:ext cx="1529841" cy="535255"/>
          </a:xfrm>
          <a:prstGeom prst="rect">
            <a:avLst/>
          </a:prstGeom>
        </p:spPr>
      </p:pic>
      <p:pic>
        <p:nvPicPr>
          <p:cNvPr id="10" name="-Red_Earth_Dust_Devil_Whirls_Through_Pilbara">
            <a:hlinkClick r:id="" action="ppaction://media"/>
            <a:extLst>
              <a:ext uri="{FF2B5EF4-FFF2-40B4-BE49-F238E27FC236}">
                <a16:creationId xmlns:a16="http://schemas.microsoft.com/office/drawing/2014/main" id="{414AC6D1-422C-4F87-B5B1-958963E46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332" y="2103698"/>
            <a:ext cx="4588742" cy="3632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7BE26F-37C6-4358-A69A-67521E61572D}"/>
              </a:ext>
            </a:extLst>
          </p:cNvPr>
          <p:cNvSpPr txBox="1"/>
          <p:nvPr/>
        </p:nvSpPr>
        <p:spPr>
          <a:xfrm>
            <a:off x="228595" y="5838092"/>
            <a:ext cx="4277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youtube.com: Dust Devil in Pilbara, Australia.</a:t>
            </a:r>
          </a:p>
        </p:txBody>
      </p:sp>
      <p:pic>
        <p:nvPicPr>
          <p:cNvPr id="15" name="Large-Eddy_Simulation_of_Dust_Devils">
            <a:hlinkClick r:id="" action="ppaction://media"/>
            <a:extLst>
              <a:ext uri="{FF2B5EF4-FFF2-40B4-BE49-F238E27FC236}">
                <a16:creationId xmlns:a16="http://schemas.microsoft.com/office/drawing/2014/main" id="{391C3F64-2CE6-4E97-89E4-78824E3C19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2584" y="2101426"/>
            <a:ext cx="6462339" cy="36350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E60149-CA80-472F-A4DA-D594B248DEDE}"/>
              </a:ext>
            </a:extLst>
          </p:cNvPr>
          <p:cNvSpPr txBox="1"/>
          <p:nvPr/>
        </p:nvSpPr>
        <p:spPr>
          <a:xfrm>
            <a:off x="5103446" y="5842703"/>
            <a:ext cx="6859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youtube.com: Dust Devil simulated with the numerical model PALM.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D344-DC56-40B2-9159-3D3CA02B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A4A0C-AB1A-4DAD-AAB7-F43395B99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4" y="1505592"/>
            <a:ext cx="10826578" cy="628815"/>
          </a:xfrm>
        </p:spPr>
        <p:txBody>
          <a:bodyPr>
            <a:normAutofit/>
          </a:bodyPr>
          <a:lstStyle/>
          <a:p>
            <a:r>
              <a:rPr lang="en-US" sz="1800" b="1" dirty="0">
                <a:sym typeface="Wingdings" panose="05000000000000000000" pitchFamily="2" charset="2"/>
              </a:rPr>
              <a:t>A definition: </a:t>
            </a:r>
            <a:r>
              <a:rPr lang="en-US" sz="1800" dirty="0">
                <a:sym typeface="Wingdings" panose="05000000000000000000" pitchFamily="2" charset="2"/>
              </a:rPr>
              <a:t>Dust Devils are organized, convective vortices with vertical axes which are made visible by entrained dust or other particles. 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E6173-FDD6-4870-BEFB-F2AD4F4C720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8C15AAA-8D88-4721-9071-D920DBBA81B7}"/>
              </a:ext>
            </a:extLst>
          </p:cNvPr>
          <p:cNvSpPr txBox="1"/>
          <p:nvPr/>
        </p:nvSpPr>
        <p:spPr>
          <a:xfrm>
            <a:off x="468906" y="4224344"/>
            <a:ext cx="316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Visually impressive and dynamically interesting</a:t>
            </a:r>
          </a:p>
        </p:txBody>
      </p:sp>
      <p:pic>
        <p:nvPicPr>
          <p:cNvPr id="19" name="Picture 2" descr="Ãhnliches Foto">
            <a:extLst>
              <a:ext uri="{FF2B5EF4-FFF2-40B4-BE49-F238E27FC236}">
                <a16:creationId xmlns:a16="http://schemas.microsoft.com/office/drawing/2014/main" id="{91491A16-7142-40B1-9DC6-F376BDD6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" b="48444"/>
          <a:stretch>
            <a:fillRect/>
          </a:stretch>
        </p:blipFill>
        <p:spPr bwMode="auto">
          <a:xfrm>
            <a:off x="4219290" y="2781811"/>
            <a:ext cx="547124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Ãhnliches Foto">
            <a:extLst>
              <a:ext uri="{FF2B5EF4-FFF2-40B4-BE49-F238E27FC236}">
                <a16:creationId xmlns:a16="http://schemas.microsoft.com/office/drawing/2014/main" id="{441F898F-6ECD-4F96-BEC3-73AD1BAF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b="88707"/>
          <a:stretch>
            <a:fillRect/>
          </a:stretch>
        </p:blipFill>
        <p:spPr bwMode="auto">
          <a:xfrm>
            <a:off x="4219290" y="1894019"/>
            <a:ext cx="5471240" cy="89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Ãhnliches Foto">
            <a:extLst>
              <a:ext uri="{FF2B5EF4-FFF2-40B4-BE49-F238E27FC236}">
                <a16:creationId xmlns:a16="http://schemas.microsoft.com/office/drawing/2014/main" id="{D95037F0-281A-46D7-A7A1-77361D32D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26" y="2496097"/>
            <a:ext cx="1180595" cy="11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10">
            <a:extLst>
              <a:ext uri="{FF2B5EF4-FFF2-40B4-BE49-F238E27FC236}">
                <a16:creationId xmlns:a16="http://schemas.microsoft.com/office/drawing/2014/main" id="{7CF18860-D2A2-4662-8072-B773D678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537" y="3777436"/>
            <a:ext cx="2975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Aerosol emission into the atmosphere</a:t>
            </a:r>
          </a:p>
        </p:txBody>
      </p:sp>
      <p:sp>
        <p:nvSpPr>
          <p:cNvPr id="23" name="Rechteck 12">
            <a:extLst>
              <a:ext uri="{FF2B5EF4-FFF2-40B4-BE49-F238E27FC236}">
                <a16:creationId xmlns:a16="http://schemas.microsoft.com/office/drawing/2014/main" id="{536CB009-A814-44E7-8DC3-A85433F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165" y="3072003"/>
            <a:ext cx="1635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Influence on cloud formation </a:t>
            </a:r>
          </a:p>
        </p:txBody>
      </p:sp>
      <p:sp>
        <p:nvSpPr>
          <p:cNvPr id="24" name="Pfeil: nach unten 14">
            <a:extLst>
              <a:ext uri="{FF2B5EF4-FFF2-40B4-BE49-F238E27FC236}">
                <a16:creationId xmlns:a16="http://schemas.microsoft.com/office/drawing/2014/main" id="{E5E4BD44-DE98-4769-985D-DEFEE2617326}"/>
              </a:ext>
            </a:extLst>
          </p:cNvPr>
          <p:cNvSpPr>
            <a:spLocks/>
          </p:cNvSpPr>
          <p:nvPr/>
        </p:nvSpPr>
        <p:spPr bwMode="auto">
          <a:xfrm rot="-5399996">
            <a:off x="6690508" y="2466193"/>
            <a:ext cx="212016" cy="836327"/>
          </a:xfrm>
          <a:custGeom>
            <a:avLst/>
            <a:gdLst>
              <a:gd name="T0" fmla="*/ 106564 w 21600"/>
              <a:gd name="T1" fmla="*/ 0 h 21600"/>
              <a:gd name="T2" fmla="*/ 213128 w 21600"/>
              <a:gd name="T3" fmla="*/ 933049 h 21600"/>
              <a:gd name="T4" fmla="*/ 106564 w 21600"/>
              <a:gd name="T5" fmla="*/ 1866098 h 21600"/>
              <a:gd name="T6" fmla="*/ 0 w 21600"/>
              <a:gd name="T7" fmla="*/ 933049 h 21600"/>
              <a:gd name="T8" fmla="*/ 0 w 21600"/>
              <a:gd name="T9" fmla="*/ 1565881 h 21600"/>
              <a:gd name="T10" fmla="*/ 213128 w 21600"/>
              <a:gd name="T11" fmla="*/ 1565881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4826 w 21600"/>
              <a:gd name="T19" fmla="*/ 0 h 21600"/>
              <a:gd name="T20" fmla="*/ 16774 w 21600"/>
              <a:gd name="T21" fmla="*/ 1967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4826" y="0"/>
                </a:moveTo>
                <a:lnTo>
                  <a:pt x="4826" y="18125"/>
                </a:lnTo>
                <a:lnTo>
                  <a:pt x="0" y="18125"/>
                </a:lnTo>
                <a:lnTo>
                  <a:pt x="10800" y="21600"/>
                </a:lnTo>
                <a:lnTo>
                  <a:pt x="21600" y="18125"/>
                </a:lnTo>
                <a:lnTo>
                  <a:pt x="16774" y="18125"/>
                </a:lnTo>
                <a:lnTo>
                  <a:pt x="16774" y="0"/>
                </a:lnTo>
                <a:lnTo>
                  <a:pt x="4826" y="0"/>
                </a:lnTo>
                <a:close/>
              </a:path>
            </a:pathLst>
          </a:custGeom>
          <a:solidFill>
            <a:srgbClr val="4472C4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16" descr="Bildergebnis fÃ¼r cloud transparent">
            <a:extLst>
              <a:ext uri="{FF2B5EF4-FFF2-40B4-BE49-F238E27FC236}">
                <a16:creationId xmlns:a16="http://schemas.microsoft.com/office/drawing/2014/main" id="{A40C340E-4849-4AF2-A0A4-BE3FDD86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6"/>
          <a:stretch>
            <a:fillRect/>
          </a:stretch>
        </p:blipFill>
        <p:spPr bwMode="auto">
          <a:xfrm>
            <a:off x="7318284" y="2398432"/>
            <a:ext cx="2372246" cy="91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Bildergebnis fÃ¼r sun">
            <a:extLst>
              <a:ext uri="{FF2B5EF4-FFF2-40B4-BE49-F238E27FC236}">
                <a16:creationId xmlns:a16="http://schemas.microsoft.com/office/drawing/2014/main" id="{6CCBB167-FEA8-4C7D-A11C-96AF308B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2"/>
          <a:stretch>
            <a:fillRect/>
          </a:stretch>
        </p:blipFill>
        <p:spPr bwMode="auto">
          <a:xfrm>
            <a:off x="6117923" y="1894019"/>
            <a:ext cx="1118603" cy="7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feil: nach unten 31">
            <a:extLst>
              <a:ext uri="{FF2B5EF4-FFF2-40B4-BE49-F238E27FC236}">
                <a16:creationId xmlns:a16="http://schemas.microsoft.com/office/drawing/2014/main" id="{28AF4CEC-E768-4DB4-BB0E-8A8350B0E17A}"/>
              </a:ext>
            </a:extLst>
          </p:cNvPr>
          <p:cNvSpPr>
            <a:spLocks/>
          </p:cNvSpPr>
          <p:nvPr/>
        </p:nvSpPr>
        <p:spPr bwMode="auto">
          <a:xfrm rot="-8764175">
            <a:off x="8422020" y="1988211"/>
            <a:ext cx="240606" cy="663044"/>
          </a:xfrm>
          <a:custGeom>
            <a:avLst/>
            <a:gdLst>
              <a:gd name="T0" fmla="*/ 135523 w 21600"/>
              <a:gd name="T1" fmla="*/ 0 h 21600"/>
              <a:gd name="T2" fmla="*/ 271046 w 21600"/>
              <a:gd name="T3" fmla="*/ 489583 h 21600"/>
              <a:gd name="T4" fmla="*/ 135523 w 21600"/>
              <a:gd name="T5" fmla="*/ 979166 h 21600"/>
              <a:gd name="T6" fmla="*/ 0 w 21600"/>
              <a:gd name="T7" fmla="*/ 489583 h 21600"/>
              <a:gd name="T8" fmla="*/ 0 w 21600"/>
              <a:gd name="T9" fmla="*/ 816062 h 21600"/>
              <a:gd name="T10" fmla="*/ 271046 w 21600"/>
              <a:gd name="T11" fmla="*/ 816062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9801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8002"/>
                </a:lnTo>
                <a:lnTo>
                  <a:pt x="0" y="18002"/>
                </a:lnTo>
                <a:lnTo>
                  <a:pt x="10800" y="21600"/>
                </a:lnTo>
                <a:lnTo>
                  <a:pt x="21600" y="18002"/>
                </a:lnTo>
                <a:lnTo>
                  <a:pt x="16200" y="18002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8D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Pfeil: nach unten 26">
            <a:extLst>
              <a:ext uri="{FF2B5EF4-FFF2-40B4-BE49-F238E27FC236}">
                <a16:creationId xmlns:a16="http://schemas.microsoft.com/office/drawing/2014/main" id="{A18331BD-3DAC-454E-824F-689B402F8777}"/>
              </a:ext>
            </a:extLst>
          </p:cNvPr>
          <p:cNvSpPr>
            <a:spLocks/>
          </p:cNvSpPr>
          <p:nvPr/>
        </p:nvSpPr>
        <p:spPr bwMode="auto">
          <a:xfrm rot="3444519">
            <a:off x="5902273" y="2137977"/>
            <a:ext cx="248689" cy="734176"/>
          </a:xfrm>
          <a:custGeom>
            <a:avLst/>
            <a:gdLst>
              <a:gd name="T0" fmla="*/ 158342 w 21600"/>
              <a:gd name="T1" fmla="*/ 0 h 21600"/>
              <a:gd name="T2" fmla="*/ 316684 w 21600"/>
              <a:gd name="T3" fmla="*/ 657600 h 21600"/>
              <a:gd name="T4" fmla="*/ 158342 w 21600"/>
              <a:gd name="T5" fmla="*/ 1315199 h 21600"/>
              <a:gd name="T6" fmla="*/ 0 w 21600"/>
              <a:gd name="T7" fmla="*/ 657600 h 21600"/>
              <a:gd name="T8" fmla="*/ 0 w 21600"/>
              <a:gd name="T9" fmla="*/ 1142640 h 21600"/>
              <a:gd name="T10" fmla="*/ 316684 w 21600"/>
              <a:gd name="T11" fmla="*/ 1142640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20183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8766"/>
                </a:lnTo>
                <a:lnTo>
                  <a:pt x="0" y="18766"/>
                </a:lnTo>
                <a:lnTo>
                  <a:pt x="10800" y="21600"/>
                </a:lnTo>
                <a:lnTo>
                  <a:pt x="21600" y="18766"/>
                </a:lnTo>
                <a:lnTo>
                  <a:pt x="16200" y="18766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8D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" name="Pfeil: nach unten 28">
            <a:extLst>
              <a:ext uri="{FF2B5EF4-FFF2-40B4-BE49-F238E27FC236}">
                <a16:creationId xmlns:a16="http://schemas.microsoft.com/office/drawing/2014/main" id="{488AB599-D7C4-463D-830E-9A1AB08AC6DD}"/>
              </a:ext>
            </a:extLst>
          </p:cNvPr>
          <p:cNvSpPr>
            <a:spLocks/>
          </p:cNvSpPr>
          <p:nvPr/>
        </p:nvSpPr>
        <p:spPr bwMode="auto">
          <a:xfrm rot="-2699062">
            <a:off x="7205641" y="2152139"/>
            <a:ext cx="213538" cy="687916"/>
          </a:xfrm>
          <a:custGeom>
            <a:avLst/>
            <a:gdLst>
              <a:gd name="T0" fmla="*/ 148503 w 21600"/>
              <a:gd name="T1" fmla="*/ 0 h 21600"/>
              <a:gd name="T2" fmla="*/ 297006 w 21600"/>
              <a:gd name="T3" fmla="*/ 442688 h 21600"/>
              <a:gd name="T4" fmla="*/ 148503 w 21600"/>
              <a:gd name="T5" fmla="*/ 885376 h 21600"/>
              <a:gd name="T6" fmla="*/ 0 w 21600"/>
              <a:gd name="T7" fmla="*/ 442688 h 21600"/>
              <a:gd name="T8" fmla="*/ 0 w 21600"/>
              <a:gd name="T9" fmla="*/ 753348 h 21600"/>
              <a:gd name="T10" fmla="*/ 297006 w 21600"/>
              <a:gd name="T11" fmla="*/ 753348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99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8379"/>
                </a:lnTo>
                <a:lnTo>
                  <a:pt x="0" y="18379"/>
                </a:lnTo>
                <a:lnTo>
                  <a:pt x="10800" y="21600"/>
                </a:lnTo>
                <a:lnTo>
                  <a:pt x="21600" y="18379"/>
                </a:lnTo>
                <a:lnTo>
                  <a:pt x="16200" y="18379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8D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Pfeil: nach unten 30">
            <a:extLst>
              <a:ext uri="{FF2B5EF4-FFF2-40B4-BE49-F238E27FC236}">
                <a16:creationId xmlns:a16="http://schemas.microsoft.com/office/drawing/2014/main" id="{BB348E8B-9444-4BFB-AB64-F4E85D93D776}"/>
              </a:ext>
            </a:extLst>
          </p:cNvPr>
          <p:cNvSpPr>
            <a:spLocks/>
          </p:cNvSpPr>
          <p:nvPr/>
        </p:nvSpPr>
        <p:spPr bwMode="auto">
          <a:xfrm rot="8415123">
            <a:off x="4674837" y="1984283"/>
            <a:ext cx="208477" cy="818060"/>
          </a:xfrm>
          <a:custGeom>
            <a:avLst/>
            <a:gdLst>
              <a:gd name="T0" fmla="*/ 153674 w 21600"/>
              <a:gd name="T1" fmla="*/ 0 h 21600"/>
              <a:gd name="T2" fmla="*/ 307348 w 21600"/>
              <a:gd name="T3" fmla="*/ 458818 h 21600"/>
              <a:gd name="T4" fmla="*/ 153674 w 21600"/>
              <a:gd name="T5" fmla="*/ 917636 h 21600"/>
              <a:gd name="T6" fmla="*/ 0 w 21600"/>
              <a:gd name="T7" fmla="*/ 458818 h 21600"/>
              <a:gd name="T8" fmla="*/ 0 w 21600"/>
              <a:gd name="T9" fmla="*/ 754543 h 21600"/>
              <a:gd name="T10" fmla="*/ 307348 w 21600"/>
              <a:gd name="T11" fmla="*/ 754543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9681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7761"/>
                </a:lnTo>
                <a:lnTo>
                  <a:pt x="0" y="17761"/>
                </a:lnTo>
                <a:lnTo>
                  <a:pt x="10800" y="21600"/>
                </a:lnTo>
                <a:lnTo>
                  <a:pt x="21600" y="17761"/>
                </a:lnTo>
                <a:lnTo>
                  <a:pt x="16200" y="17761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8D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hteck 13">
            <a:extLst>
              <a:ext uri="{FF2B5EF4-FFF2-40B4-BE49-F238E27FC236}">
                <a16:creationId xmlns:a16="http://schemas.microsoft.com/office/drawing/2014/main" id="{2BF39750-EDAD-413B-9476-9C802679F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892" y="3211856"/>
            <a:ext cx="1898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Influence on radiation budget </a:t>
            </a:r>
          </a:p>
        </p:txBody>
      </p:sp>
      <p:sp>
        <p:nvSpPr>
          <p:cNvPr id="32" name="Rechteck 97">
            <a:extLst>
              <a:ext uri="{FF2B5EF4-FFF2-40B4-BE49-F238E27FC236}">
                <a16:creationId xmlns:a16="http://schemas.microsoft.com/office/drawing/2014/main" id="{FDB31AE9-7D34-422D-BBF0-0364EF2BBA1C}"/>
              </a:ext>
            </a:extLst>
          </p:cNvPr>
          <p:cNvSpPr/>
          <p:nvPr/>
        </p:nvSpPr>
        <p:spPr>
          <a:xfrm>
            <a:off x="7132744" y="4226675"/>
            <a:ext cx="2630015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square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devils are relevant for weather and climate considerations</a:t>
            </a:r>
          </a:p>
        </p:txBody>
      </p:sp>
      <p:sp>
        <p:nvSpPr>
          <p:cNvPr id="33" name="Pfeil: nach unten 23">
            <a:extLst>
              <a:ext uri="{FF2B5EF4-FFF2-40B4-BE49-F238E27FC236}">
                <a16:creationId xmlns:a16="http://schemas.microsoft.com/office/drawing/2014/main" id="{1E66B12B-0ED2-487D-B5C2-B20E3C1A7670}"/>
              </a:ext>
            </a:extLst>
          </p:cNvPr>
          <p:cNvSpPr>
            <a:spLocks/>
          </p:cNvSpPr>
          <p:nvPr/>
        </p:nvSpPr>
        <p:spPr bwMode="auto">
          <a:xfrm rot="-5399996">
            <a:off x="6548064" y="4300702"/>
            <a:ext cx="561975" cy="754391"/>
          </a:xfrm>
          <a:custGeom>
            <a:avLst/>
            <a:gdLst>
              <a:gd name="T0" fmla="*/ 281420 w 21600"/>
              <a:gd name="T1" fmla="*/ 0 h 21600"/>
              <a:gd name="T2" fmla="*/ 562840 w 21600"/>
              <a:gd name="T3" fmla="*/ 289618 h 21600"/>
              <a:gd name="T4" fmla="*/ 281420 w 21600"/>
              <a:gd name="T5" fmla="*/ 579235 h 21600"/>
              <a:gd name="T6" fmla="*/ 0 w 21600"/>
              <a:gd name="T7" fmla="*/ 289618 h 21600"/>
              <a:gd name="T8" fmla="*/ 0 w 21600"/>
              <a:gd name="T9" fmla="*/ 289618 h 21600"/>
              <a:gd name="T10" fmla="*/ 562840 w 21600"/>
              <a:gd name="T11" fmla="*/ 289618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0800"/>
                </a:ln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6200" y="1080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000000"/>
          </a:solidFill>
          <a:ln w="952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feld 11">
            <a:extLst>
              <a:ext uri="{FF2B5EF4-FFF2-40B4-BE49-F238E27FC236}">
                <a16:creationId xmlns:a16="http://schemas.microsoft.com/office/drawing/2014/main" id="{D849E632-A7B3-49BD-BE9B-27C5EA65A1C1}"/>
              </a:ext>
            </a:extLst>
          </p:cNvPr>
          <p:cNvSpPr txBox="1"/>
          <p:nvPr/>
        </p:nvSpPr>
        <p:spPr>
          <a:xfrm>
            <a:off x="5346281" y="5346597"/>
            <a:ext cx="266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Hazard for light aircrafts and human beings</a:t>
            </a:r>
          </a:p>
        </p:txBody>
      </p:sp>
      <p:sp>
        <p:nvSpPr>
          <p:cNvPr id="38" name="Textfeld 12">
            <a:extLst>
              <a:ext uri="{FF2B5EF4-FFF2-40B4-BE49-F238E27FC236}">
                <a16:creationId xmlns:a16="http://schemas.microsoft.com/office/drawing/2014/main" id="{BFA15966-3704-4216-91DA-E8A74D95D7C3}"/>
              </a:ext>
            </a:extLst>
          </p:cNvPr>
          <p:cNvSpPr txBox="1"/>
          <p:nvPr/>
        </p:nvSpPr>
        <p:spPr>
          <a:xfrm>
            <a:off x="9860820" y="4677897"/>
            <a:ext cx="1492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Influence on Martian climate and future explorations</a:t>
            </a:r>
          </a:p>
        </p:txBody>
      </p:sp>
      <p:pic>
        <p:nvPicPr>
          <p:cNvPr id="42" name="Picture 41" descr="A picture containing indoor, sitting, bottle, view&#10;&#10;Description automatically generated">
            <a:extLst>
              <a:ext uri="{FF2B5EF4-FFF2-40B4-BE49-F238E27FC236}">
                <a16:creationId xmlns:a16="http://schemas.microsoft.com/office/drawing/2014/main" id="{C0D4CEE4-1BCE-4CD3-A291-2CDA005C1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59" y="2814855"/>
            <a:ext cx="1591043" cy="17803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08063C5-F18F-4837-A3CE-64634415B9AB}"/>
              </a:ext>
            </a:extLst>
          </p:cNvPr>
          <p:cNvSpPr txBox="1"/>
          <p:nvPr/>
        </p:nvSpPr>
        <p:spPr>
          <a:xfrm>
            <a:off x="9709764" y="2795873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perrypedia.de </a:t>
            </a:r>
          </a:p>
        </p:txBody>
      </p:sp>
      <p:pic>
        <p:nvPicPr>
          <p:cNvPr id="45" name="Picture 44" descr="A small plane sitting on top of a lush green field&#10;&#10;Description automatically generated">
            <a:extLst>
              <a:ext uri="{FF2B5EF4-FFF2-40B4-BE49-F238E27FC236}">
                <a16:creationId xmlns:a16="http://schemas.microsoft.com/office/drawing/2014/main" id="{F8E65E1A-9E98-4407-A461-2A8ABC270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4" y="4861451"/>
            <a:ext cx="2586492" cy="16199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33C16B5-00F0-4246-AD70-6517A93F6982}"/>
              </a:ext>
            </a:extLst>
          </p:cNvPr>
          <p:cNvSpPr txBox="1"/>
          <p:nvPr/>
        </p:nvSpPr>
        <p:spPr>
          <a:xfrm>
            <a:off x="462604" y="4842617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devonlive.com </a:t>
            </a:r>
          </a:p>
        </p:txBody>
      </p:sp>
      <p:pic>
        <p:nvPicPr>
          <p:cNvPr id="48" name="Picture 47" descr="A group of people flying kites on a beach&#10;&#10;Description automatically generated">
            <a:extLst>
              <a:ext uri="{FF2B5EF4-FFF2-40B4-BE49-F238E27FC236}">
                <a16:creationId xmlns:a16="http://schemas.microsoft.com/office/drawing/2014/main" id="{82287FAC-8708-4BA7-8EB7-8DCB79DDA0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48" y="4857532"/>
            <a:ext cx="2209013" cy="161994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624385B-E270-4F82-B0C6-B6E2C26E96C5}"/>
              </a:ext>
            </a:extLst>
          </p:cNvPr>
          <p:cNvSpPr txBox="1"/>
          <p:nvPr/>
        </p:nvSpPr>
        <p:spPr>
          <a:xfrm>
            <a:off x="3046494" y="4837221"/>
            <a:ext cx="1667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mensjournal.com </a:t>
            </a:r>
          </a:p>
        </p:txBody>
      </p:sp>
      <p:pic>
        <p:nvPicPr>
          <p:cNvPr id="53" name="Picture 52" descr="A picture containing train, smoke, outdoor, track&#10;&#10;Description automatically generated">
            <a:extLst>
              <a:ext uri="{FF2B5EF4-FFF2-40B4-BE49-F238E27FC236}">
                <a16:creationId xmlns:a16="http://schemas.microsoft.com/office/drawing/2014/main" id="{BC3A5C83-C7BB-4016-A7F9-50412A9540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4" y="2056635"/>
            <a:ext cx="3652977" cy="220257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9B05CEC-59D5-47B2-875C-D80031C564DF}"/>
              </a:ext>
            </a:extLst>
          </p:cNvPr>
          <p:cNvSpPr txBox="1"/>
          <p:nvPr/>
        </p:nvSpPr>
        <p:spPr>
          <a:xfrm>
            <a:off x="502435" y="2056575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sciencemag.org </a:t>
            </a:r>
          </a:p>
        </p:txBody>
      </p:sp>
    </p:spTree>
    <p:extLst>
      <p:ext uri="{BB962C8B-B14F-4D97-AF65-F5344CB8AC3E}">
        <p14:creationId xmlns:p14="http://schemas.microsoft.com/office/powerpoint/2010/main" val="216689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22" grpId="0"/>
      <p:bldP spid="23" grpId="0"/>
      <p:bldP spid="24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5" grpId="0"/>
      <p:bldP spid="38" grpId="0"/>
      <p:bldP spid="43" grpId="0"/>
      <p:bldP spid="46" grpId="0"/>
      <p:bldP spid="49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6986-1AAC-426A-8E8A-24E02AB0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Devils – A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B2A5-3AD5-4FFE-9883-15EAC7DC3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4" y="1801547"/>
            <a:ext cx="5568776" cy="495165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Genesis during strong insolation that triggers convection &amp; under dry atmospheric conditions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Core with minimum in pressure and maximum in vertical vorticity (vorticity = curl of the flow velocity vector) 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Radial inflow of near-surface warm air toward the center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warm core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Tangential velocity profile like a Rankine vortex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Vertical velocity maximum next to the center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Mean motion with ambient wind</a:t>
            </a:r>
          </a:p>
          <a:p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513B-DB6D-4A77-BD6E-E83BADCDCE8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pic>
        <p:nvPicPr>
          <p:cNvPr id="6" name="Picture Placeholder 17">
            <a:extLst>
              <a:ext uri="{FF2B5EF4-FFF2-40B4-BE49-F238E27FC236}">
                <a16:creationId xmlns:a16="http://schemas.microsoft.com/office/drawing/2014/main" id="{C4679817-475F-4CDE-9775-02BECC4A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49" r="6049"/>
          <a:stretch>
            <a:fillRect/>
          </a:stretch>
        </p:blipFill>
        <p:spPr>
          <a:xfrm>
            <a:off x="6096000" y="2170898"/>
            <a:ext cx="4240702" cy="4006065"/>
          </a:xfrm>
          <a:prstGeom prst="rect">
            <a:avLst/>
          </a:prstGeom>
        </p:spPr>
      </p:pic>
      <p:sp>
        <p:nvSpPr>
          <p:cNvPr id="7" name="Textfeld 16">
            <a:extLst>
              <a:ext uri="{FF2B5EF4-FFF2-40B4-BE49-F238E27FC236}">
                <a16:creationId xmlns:a16="http://schemas.microsoft.com/office/drawing/2014/main" id="{7B589F51-FEB9-4C86-9B97-4FF6C2F64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6176963"/>
            <a:ext cx="412506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de-DE" sz="1050" dirty="0">
                <a:latin typeface="Arial" panose="020B0604020202020204" pitchFamily="34" charset="0"/>
                <a:cs typeface="Arial" panose="020B0604020202020204" pitchFamily="34" charset="0"/>
              </a:rPr>
              <a:t>Sketch of a dust devil (adapted from </a:t>
            </a:r>
            <a:r>
              <a:rPr lang="en-US" alt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Renno</a:t>
            </a:r>
            <a:r>
              <a:rPr lang="en-US" alt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et al. (1998)).</a:t>
            </a:r>
          </a:p>
        </p:txBody>
      </p:sp>
      <p:pic>
        <p:nvPicPr>
          <p:cNvPr id="8" name="Grafik 15">
            <a:extLst>
              <a:ext uri="{FF2B5EF4-FFF2-40B4-BE49-F238E27FC236}">
                <a16:creationId xmlns:a16="http://schemas.microsoft.com/office/drawing/2014/main" id="{F91D5917-7C8D-4392-B38E-FD97BCBFD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361" y="780685"/>
            <a:ext cx="859171" cy="859171"/>
          </a:xfrm>
          <a:prstGeom prst="rect">
            <a:avLst/>
          </a:prstGeom>
        </p:spPr>
      </p:pic>
      <p:cxnSp>
        <p:nvCxnSpPr>
          <p:cNvPr id="9" name="Gerade Verbindung mit Pfeil 29">
            <a:extLst>
              <a:ext uri="{FF2B5EF4-FFF2-40B4-BE49-F238E27FC236}">
                <a16:creationId xmlns:a16="http://schemas.microsoft.com/office/drawing/2014/main" id="{76EA518C-2EF2-4EE2-B59A-8B7E2F8AA3F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171855" y="972806"/>
            <a:ext cx="569398" cy="483627"/>
          </a:xfrm>
          <a:prstGeom prst="straightConnector1">
            <a:avLst/>
          </a:prstGeom>
          <a:noFill/>
          <a:ln w="44450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Gerade Verbindung mit Pfeil 29">
            <a:extLst>
              <a:ext uri="{FF2B5EF4-FFF2-40B4-BE49-F238E27FC236}">
                <a16:creationId xmlns:a16="http://schemas.microsoft.com/office/drawing/2014/main" id="{BA7573E4-1072-4483-A636-91302E8C9B9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203397" y="1347110"/>
            <a:ext cx="569398" cy="483627"/>
          </a:xfrm>
          <a:prstGeom prst="straightConnector1">
            <a:avLst/>
          </a:prstGeom>
          <a:noFill/>
          <a:ln w="44450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Gerade Verbindung mit Pfeil 29">
            <a:extLst>
              <a:ext uri="{FF2B5EF4-FFF2-40B4-BE49-F238E27FC236}">
                <a16:creationId xmlns:a16="http://schemas.microsoft.com/office/drawing/2014/main" id="{F230F168-4210-4083-88FD-0110A821DD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407402" y="1581214"/>
            <a:ext cx="569398" cy="483627"/>
          </a:xfrm>
          <a:prstGeom prst="straightConnector1">
            <a:avLst/>
          </a:prstGeom>
          <a:noFill/>
          <a:ln w="44450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erade Verbindung mit Pfeil 29">
            <a:extLst>
              <a:ext uri="{FF2B5EF4-FFF2-40B4-BE49-F238E27FC236}">
                <a16:creationId xmlns:a16="http://schemas.microsoft.com/office/drawing/2014/main" id="{68FD1ABA-E9E2-406C-83C4-26C78F07EE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917681" y="1510795"/>
            <a:ext cx="569398" cy="483627"/>
          </a:xfrm>
          <a:prstGeom prst="straightConnector1">
            <a:avLst/>
          </a:prstGeom>
          <a:noFill/>
          <a:ln w="44450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Picture 15" descr="A picture containing black, bridge, dark, light&#10;&#10;Description automatically generated">
            <a:extLst>
              <a:ext uri="{FF2B5EF4-FFF2-40B4-BE49-F238E27FC236}">
                <a16:creationId xmlns:a16="http://schemas.microsoft.com/office/drawing/2014/main" id="{8E37AA9D-2E6A-4B3A-9DF4-E1DF1816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987" y="455927"/>
            <a:ext cx="2898893" cy="178236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82C2C80-23A0-4AFF-828D-6ABBFBCE4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632" y="320782"/>
            <a:ext cx="2059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de-DE" sz="1100" dirty="0">
                <a:solidFill>
                  <a:srgbClr val="003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Rankine vortex (Wikipedia):</a:t>
            </a:r>
          </a:p>
        </p:txBody>
      </p:sp>
      <p:sp>
        <p:nvSpPr>
          <p:cNvPr id="18" name="Textfeld 16">
            <a:extLst>
              <a:ext uri="{FF2B5EF4-FFF2-40B4-BE49-F238E27FC236}">
                <a16:creationId xmlns:a16="http://schemas.microsoft.com/office/drawing/2014/main" id="{43943A09-AAE3-4523-A276-78E088D91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923" y="286650"/>
            <a:ext cx="188598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de-DE" sz="1600" dirty="0" err="1">
                <a:solidFill>
                  <a:srgbClr val="003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de-DE" sz="1600" baseline="-25000" dirty="0" err="1">
                <a:solidFill>
                  <a:srgbClr val="0033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endParaRPr lang="en-US" altLang="de-DE" sz="1600" baseline="-25000" dirty="0">
              <a:solidFill>
                <a:srgbClr val="0033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3">
            <a:extLst>
              <a:ext uri="{FF2B5EF4-FFF2-40B4-BE49-F238E27FC236}">
                <a16:creationId xmlns:a16="http://schemas.microsoft.com/office/drawing/2014/main" id="{54E604AB-E695-4A7A-B2B7-E36DC45D55CE}"/>
              </a:ext>
            </a:extLst>
          </p:cNvPr>
          <p:cNvSpPr txBox="1"/>
          <p:nvPr/>
        </p:nvSpPr>
        <p:spPr>
          <a:xfrm>
            <a:off x="8397378" y="5469868"/>
            <a:ext cx="70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 Verbindung mit Pfeil 29">
            <a:extLst>
              <a:ext uri="{FF2B5EF4-FFF2-40B4-BE49-F238E27FC236}">
                <a16:creationId xmlns:a16="http://schemas.microsoft.com/office/drawing/2014/main" id="{4072F3A9-CE9D-4DB3-B5CA-5F938660887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843382" y="4650972"/>
            <a:ext cx="128906" cy="755673"/>
          </a:xfrm>
          <a:prstGeom prst="straightConnector1">
            <a:avLst/>
          </a:prstGeom>
          <a:noFill/>
          <a:ln w="4445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Gerade Verbindung mit Pfeil 29">
            <a:extLst>
              <a:ext uri="{FF2B5EF4-FFF2-40B4-BE49-F238E27FC236}">
                <a16:creationId xmlns:a16="http://schemas.microsoft.com/office/drawing/2014/main" id="{A8D7E108-0408-4BFC-9371-52620AC6D5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144806" y="4717647"/>
            <a:ext cx="252572" cy="755674"/>
          </a:xfrm>
          <a:prstGeom prst="straightConnector1">
            <a:avLst/>
          </a:prstGeom>
          <a:noFill/>
          <a:ln w="4445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7703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8B93-9425-4ADB-A6EF-71BDBDB0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Devil Investigations using Large-Eddy Simulation (LES)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AA71-2D03-4D62-8125-55220622C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4" y="1592455"/>
            <a:ext cx="7155300" cy="487520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A numerical definition: </a:t>
            </a:r>
            <a:r>
              <a:rPr lang="en-US" sz="1600" dirty="0">
                <a:sym typeface="Wingdings" panose="05000000000000000000" pitchFamily="2" charset="2"/>
              </a:rPr>
              <a:t>Dust Devils are organized, convective vortices with vertical axes reaching certain pressure drop and vorticity thresholds.</a:t>
            </a:r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Key problem</a:t>
            </a:r>
            <a:r>
              <a:rPr lang="en-US" sz="1600" dirty="0"/>
              <a:t>: Simulated values of core pressure drops (see right Table)  are ~ 1 order of magnitude smaller compared to observed range (~ 250 – 450 Pa (Sinclair, 1973)).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Key method</a:t>
            </a:r>
            <a:r>
              <a:rPr lang="en-US" sz="1600" dirty="0"/>
              <a:t>: Investigation of the effects of grid spacing, background wind, and surface heterogeneities on the simulated vortex strength with high-resolution LES of the convective boundary layer (Model: PALM).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Key finding: </a:t>
            </a:r>
            <a:r>
              <a:rPr lang="en-US" sz="1600" dirty="0"/>
              <a:t>Observed core pressures can be reproduced by using a high spatial resolution of 2 m, a model setup with moderate background wind and a spatially heterogeneous surface heat flux.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b="1" dirty="0">
                <a:sym typeface="Wingdings" panose="05000000000000000000" pitchFamily="2" charset="2"/>
              </a:rPr>
              <a:t>For more information</a:t>
            </a:r>
            <a:r>
              <a:rPr lang="en-US" sz="1600" dirty="0">
                <a:sym typeface="Wingdings" panose="05000000000000000000" pitchFamily="2" charset="2"/>
              </a:rPr>
              <a:t>: S. Giersch et al. (2019): Toward Large‐Eddy Simulations of Dust Devils of Observed Intensity: Effects of Grid Spacing, Background Wind, and Surface Heterogeneities, </a:t>
            </a:r>
            <a:r>
              <a:rPr lang="en-US" sz="1600" i="1" dirty="0">
                <a:sym typeface="Wingdings" panose="05000000000000000000" pitchFamily="2" charset="2"/>
              </a:rPr>
              <a:t>J. </a:t>
            </a:r>
            <a:r>
              <a:rPr lang="en-US" sz="1600" i="1" dirty="0" err="1">
                <a:sym typeface="Wingdings" panose="05000000000000000000" pitchFamily="2" charset="2"/>
              </a:rPr>
              <a:t>Geophys</a:t>
            </a:r>
            <a:r>
              <a:rPr lang="en-US" sz="1600" i="1" dirty="0">
                <a:sym typeface="Wingdings" panose="05000000000000000000" pitchFamily="2" charset="2"/>
              </a:rPr>
              <a:t>. Res. Atmos.</a:t>
            </a:r>
            <a:r>
              <a:rPr lang="en-US" sz="1600" dirty="0">
                <a:sym typeface="Wingdings" panose="05000000000000000000" pitchFamily="2" charset="2"/>
              </a:rPr>
              <a:t>, DOI: 10.1029/2019JD030513.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B6D71-CF3C-4E37-9174-7F695ACD78D1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C8631-8E52-40A5-B31C-4743D500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325" y="1787011"/>
            <a:ext cx="2008351" cy="4012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E29F2-34D2-4133-9A0D-E00F066F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336" y="1763763"/>
            <a:ext cx="906466" cy="395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B8C9BC-9D85-4769-A50B-93C3E57762A3}"/>
              </a:ext>
            </a:extLst>
          </p:cNvPr>
          <p:cNvSpPr txBox="1"/>
          <p:nvPr/>
        </p:nvSpPr>
        <p:spPr>
          <a:xfrm>
            <a:off x="8225553" y="5723512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Giersch et al. 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31DB2-2A88-4A8B-987B-992B3B9F3D77}"/>
              </a:ext>
            </a:extLst>
          </p:cNvPr>
          <p:cNvSpPr txBox="1"/>
          <p:nvPr/>
        </p:nvSpPr>
        <p:spPr>
          <a:xfrm>
            <a:off x="10447336" y="5720863"/>
            <a:ext cx="55015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306</a:t>
            </a:r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7DFDD43B-5CB8-484F-9C18-6F90FA58E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000" y="6036769"/>
            <a:ext cx="34197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Simulated values of maximum core pressure drops  (adapted from Spiga et al. (2016)).</a:t>
            </a:r>
          </a:p>
        </p:txBody>
      </p:sp>
    </p:spTree>
    <p:extLst>
      <p:ext uri="{BB962C8B-B14F-4D97-AF65-F5344CB8AC3E}">
        <p14:creationId xmlns:p14="http://schemas.microsoft.com/office/powerpoint/2010/main" val="11668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3B48-400C-464E-A3E1-7996FDF0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Devil Investigations using Direct Numerical Simulation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A2DBB-B7EC-492D-98E9-9E9B3DD20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4" y="1527244"/>
            <a:ext cx="7221113" cy="49024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Key problem/motivation</a:t>
            </a:r>
            <a:r>
              <a:rPr lang="en-US" sz="1600" dirty="0"/>
              <a:t>: </a:t>
            </a:r>
          </a:p>
          <a:p>
            <a:pPr marL="612000" lvl="1" indent="-342900">
              <a:buFont typeface="+mj-lt"/>
              <a:buAutoNum type="arabicPeriod"/>
            </a:pPr>
            <a:r>
              <a:rPr lang="en-US" sz="1600" dirty="0"/>
              <a:t>Dust devil-like structures can not be resolved completely with LES, especially close to the ground, and are affected by boundary conditions (</a:t>
            </a:r>
            <a:r>
              <a:rPr lang="en-US" sz="1600" dirty="0" err="1"/>
              <a:t>Monin</a:t>
            </a:r>
            <a:r>
              <a:rPr lang="en-US" sz="1600" dirty="0"/>
              <a:t>–</a:t>
            </a:r>
            <a:r>
              <a:rPr lang="en-US" sz="1600" dirty="0" err="1"/>
              <a:t>Obukhov</a:t>
            </a:r>
            <a:r>
              <a:rPr lang="en-US" sz="1600" dirty="0"/>
              <a:t> similarities) in an unknown way.</a:t>
            </a:r>
          </a:p>
          <a:p>
            <a:pPr marL="612000" lvl="1" indent="-342900">
              <a:buFont typeface="+mj-lt"/>
              <a:buAutoNum type="arabicPeriod"/>
            </a:pPr>
            <a:r>
              <a:rPr lang="en-US" sz="1600" dirty="0"/>
              <a:t>DNS results of dust devils allow us a direct comparison to experimental results obtained in the Barrel of </a:t>
            </a:r>
            <a:r>
              <a:rPr lang="en-US" sz="1600" dirty="0" err="1"/>
              <a:t>Ilmenau</a:t>
            </a:r>
            <a:r>
              <a:rPr lang="en-US" sz="1600" dirty="0"/>
              <a:t> (see right) - a large-scale experimental facility to investigate turbulent convection (</a:t>
            </a:r>
            <a:r>
              <a:rPr lang="en-US" sz="1600" dirty="0">
                <a:hlinkClick r:id="rId2"/>
              </a:rPr>
              <a:t>https://www.tu-ilmenau.de/en/barrel-of-ilmenau/</a:t>
            </a:r>
            <a:r>
              <a:rPr lang="en-US" sz="1600" dirty="0"/>
              <a:t>)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Key method: </a:t>
            </a:r>
            <a:r>
              <a:rPr lang="en-US" sz="1600" dirty="0"/>
              <a:t>Investigation</a:t>
            </a:r>
            <a:r>
              <a:rPr lang="en-US" sz="1600" b="1" dirty="0"/>
              <a:t> </a:t>
            </a:r>
            <a:r>
              <a:rPr lang="en-US" sz="1600" dirty="0"/>
              <a:t>of the influence of the Rayleigh number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Ra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/>
              <a:t>≤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 dirty="0"/>
              <a:t>), the aspect ratio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/>
              <a:t>≤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/>
              <a:t>) and the velocity boundary conditions (no-slip vs. free-slip) on dust devil-like structures in Rayleigh–</a:t>
            </a:r>
            <a:r>
              <a:rPr lang="en-US" sz="1600" dirty="0" err="1"/>
              <a:t>Bénard</a:t>
            </a:r>
            <a:r>
              <a:rPr lang="en-US" sz="1600" dirty="0"/>
              <a:t> convection between to plates with DNS (Model: PALM). </a:t>
            </a:r>
            <a:endParaRPr lang="en-US" sz="1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2C4DD-2333-4D16-B8DE-D32C21018CE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C3E64C5E-A84D-46AE-82A8-EE5D70B78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37" y="1524430"/>
            <a:ext cx="3451691" cy="2588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AF0E7-59F8-4FC9-9EFA-9D788BC4B33E}"/>
              </a:ext>
            </a:extLst>
          </p:cNvPr>
          <p:cNvSpPr txBox="1"/>
          <p:nvPr/>
        </p:nvSpPr>
        <p:spPr>
          <a:xfrm>
            <a:off x="7748337" y="4113198"/>
            <a:ext cx="1170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dirty="0"/>
              <a:t>euhit.org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859E00-F924-4966-8CCF-A158515760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48338" y="4466122"/>
            <a:ext cx="3456966" cy="16175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B32B61-4B13-4191-9E7F-189329382597}"/>
              </a:ext>
            </a:extLst>
          </p:cNvPr>
          <p:cNvSpPr txBox="1"/>
          <p:nvPr/>
        </p:nvSpPr>
        <p:spPr>
          <a:xfrm>
            <a:off x="7748337" y="6083641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isibrno.cz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F0989-90FC-456B-A22F-B797728372DF}"/>
              </a:ext>
            </a:extLst>
          </p:cNvPr>
          <p:cNvSpPr txBox="1"/>
          <p:nvPr/>
        </p:nvSpPr>
        <p:spPr>
          <a:xfrm>
            <a:off x="7647599" y="5044048"/>
            <a:ext cx="3770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060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3B48-400C-464E-A3E1-7996FDF0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Devil Investigations using Direct Numerical Simulation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A2DBB-B7EC-492D-98E9-9E9B3DD20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3" y="1527244"/>
            <a:ext cx="7710126" cy="4902432"/>
          </a:xfrm>
        </p:spPr>
        <p:txBody>
          <a:bodyPr>
            <a:normAutofit/>
          </a:bodyPr>
          <a:lstStyle/>
          <a:p>
            <a:pPr marL="14400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Key findings: </a:t>
            </a:r>
          </a:p>
          <a:p>
            <a:pPr marL="612000" lvl="1" indent="-342900">
              <a:buFont typeface="+mj-lt"/>
              <a:buAutoNum type="arabicPeriod"/>
            </a:pPr>
            <a:r>
              <a:rPr lang="en-US" sz="1600" dirty="0"/>
              <a:t>The higher the Rayleigh number the larger the number of detected dust devils, the dust devils’ strength, and the translation speed the lower lifetimes.</a:t>
            </a:r>
          </a:p>
          <a:p>
            <a:pPr marL="612000" lvl="1" indent="-342900">
              <a:buFont typeface="+mj-lt"/>
              <a:buAutoNum type="arabicPeriod"/>
            </a:pPr>
            <a:r>
              <a:rPr lang="en-US" sz="1600" dirty="0"/>
              <a:t>Aspect ratios between 2 to 4 only effect the number of detected dust devils and the total maximum values (e. g., maximum recorded pressure drop).</a:t>
            </a:r>
          </a:p>
          <a:p>
            <a:pPr marL="612000" lvl="1" indent="-342900">
              <a:buFont typeface="+mj-lt"/>
              <a:buAutoNum type="arabicPeriod"/>
            </a:pPr>
            <a:r>
              <a:rPr lang="en-US" sz="1600" dirty="0"/>
              <a:t>Surface friction increases radial velocities &amp; updrafts of the vortices,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lifetimes and the dust devil’s strength</a:t>
            </a:r>
            <a:r>
              <a:rPr lang="en-US" sz="1600" dirty="0"/>
              <a:t> but it lowers the translation speeds, the total number of detected dust devils and their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lifetime-averaged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horizontal &amp; tangential velocities.</a:t>
            </a:r>
          </a:p>
          <a:p>
            <a:pPr marL="612000" lvl="1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3D structure is very similar to the one derived from LES data. </a:t>
            </a:r>
            <a:r>
              <a:rPr lang="en-US" sz="16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2C4DD-2333-4D16-B8DE-D32C21018CE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CCD5F-7A10-4F7F-870B-8B7CFBD46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12" y="4078746"/>
            <a:ext cx="2853796" cy="1950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B8EAB1-4E3A-4CBD-BAB9-48E24E110DAA}"/>
                  </a:ext>
                </a:extLst>
              </p:cNvPr>
              <p:cNvSpPr txBox="1"/>
              <p:nvPr/>
            </p:nvSpPr>
            <p:spPr>
              <a:xfrm>
                <a:off x="8113819" y="1963908"/>
                <a:ext cx="2675284" cy="492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9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≤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Ra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κ</m:t>
                        </m:r>
                      </m:den>
                    </m:f>
                  </m:oMath>
                </a14:m>
                <a:r>
                  <a:rPr lang="en-US" dirty="0"/>
                  <a:t> ≤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B8EAB1-4E3A-4CBD-BAB9-48E24E110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19" y="1963908"/>
                <a:ext cx="2675284" cy="492571"/>
              </a:xfrm>
              <a:prstGeom prst="rect">
                <a:avLst/>
              </a:prstGeom>
              <a:blipFill>
                <a:blip r:embed="rId3"/>
                <a:stretch>
                  <a:fillRect l="-182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CD8F8A-A09E-429D-B8EC-C4372B3409CB}"/>
                  </a:ext>
                </a:extLst>
              </p:cNvPr>
              <p:cNvSpPr txBox="1"/>
              <p:nvPr/>
            </p:nvSpPr>
            <p:spPr>
              <a:xfrm>
                <a:off x="7774692" y="3245364"/>
                <a:ext cx="3605465" cy="2838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Definition of variables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(Air at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atm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de-DE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303.15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(thermal expansion coefficient):    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3.32E-3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K</m:t>
                        </m:r>
                      </m:den>
                    </m:f>
                    <m:r>
                      <a:rPr lang="de-DE" sz="12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(gravitational acceleration):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9.81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m</m:t>
                        </m:r>
                      </m:num>
                      <m:den>
                        <m:sSup>
                          <m:s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s</m:t>
                            </m:r>
                          </m:e>
                          <m:sup>
                            <m:r>
                              <a:rPr lang="de-DE" sz="1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(temperature difference between plates):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40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(height of the domain):                  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0.656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 ≤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≤ 3.04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(momentum diffusivity):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1.598E-5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2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sz="1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(thermal diffusivity):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2.283E-5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sz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de-DE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den>
                    </m:f>
                  </m:oMath>
                </a14:m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(lateral extent of the domain):    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1.968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 ≤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≤ 9.12</a:t>
                </a:r>
                <a:r>
                  <a:rPr lang="en-US" sz="1200" baseline="-50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CD8F8A-A09E-429D-B8EC-C4372B340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692" y="3245364"/>
                <a:ext cx="3605465" cy="2838277"/>
              </a:xfrm>
              <a:prstGeom prst="rect">
                <a:avLst/>
              </a:prstGeom>
              <a:blipFill>
                <a:blip r:embed="rId4"/>
                <a:stretch>
                  <a:fillRect t="-215" b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A74773-E766-46A9-A5D3-426028CD3CB4}"/>
                  </a:ext>
                </a:extLst>
              </p:cNvPr>
              <p:cNvSpPr txBox="1"/>
              <p:nvPr/>
            </p:nvSpPr>
            <p:spPr>
              <a:xfrm>
                <a:off x="8113819" y="2570648"/>
                <a:ext cx="735779" cy="484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A74773-E766-46A9-A5D3-426028CD3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19" y="2570648"/>
                <a:ext cx="735779" cy="484172"/>
              </a:xfrm>
              <a:prstGeom prst="rect">
                <a:avLst/>
              </a:prstGeom>
              <a:blipFill>
                <a:blip r:embed="rId5"/>
                <a:stretch>
                  <a:fillRect l="-6612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3C0B6219-5B41-41E8-88C6-180BDAE2B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85" y="4078746"/>
            <a:ext cx="2853796" cy="1950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492262-6BF9-4751-9BC0-259A8F661224}"/>
              </a:ext>
            </a:extLst>
          </p:cNvPr>
          <p:cNvSpPr txBox="1"/>
          <p:nvPr/>
        </p:nvSpPr>
        <p:spPr>
          <a:xfrm>
            <a:off x="1637604" y="6029566"/>
            <a:ext cx="2779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Near surface temperature distribution around a dust devil within the horizontal plane.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82948-A0BD-470F-B675-D4FC8267F979}"/>
              </a:ext>
            </a:extLst>
          </p:cNvPr>
          <p:cNvSpPr txBox="1"/>
          <p:nvPr/>
        </p:nvSpPr>
        <p:spPr>
          <a:xfrm>
            <a:off x="4631883" y="6029566"/>
            <a:ext cx="285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Near surface pressure drop distribution around a dust devil within the vertical plane. </a:t>
            </a:r>
          </a:p>
        </p:txBody>
      </p:sp>
    </p:spTree>
    <p:extLst>
      <p:ext uri="{BB962C8B-B14F-4D97-AF65-F5344CB8AC3E}">
        <p14:creationId xmlns:p14="http://schemas.microsoft.com/office/powerpoint/2010/main" val="21433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725E-DD36-4E01-A984-1EE690C7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59302-56D8-4C27-B0F6-8EF4C70D1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4" y="1498626"/>
            <a:ext cx="10826578" cy="3330979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Summary - Key points: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First LES simulations producing dust devil-like structures of observed intensity were performed.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Grid spacings of 2</a:t>
            </a:r>
            <a:r>
              <a:rPr lang="en-US" sz="1600" baseline="-50000" dirty="0"/>
              <a:t> </a:t>
            </a:r>
            <a:r>
              <a:rPr lang="en-US" sz="1600" dirty="0"/>
              <a:t>m, heat flux heterogeneities, and moderate background winds increase the strength of simulated dust devils via LES significantly.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First DNS simulations of dust devil-like structures for Rayleigh numbers up to 10</a:t>
            </a:r>
            <a:r>
              <a:rPr lang="en-US" sz="1600" baseline="30000" dirty="0"/>
              <a:t>11 </a:t>
            </a:r>
            <a:r>
              <a:rPr lang="en-US" sz="1600" dirty="0"/>
              <a:t>were performed (Publication with the title “S. Giersch and </a:t>
            </a:r>
            <a:r>
              <a:rPr lang="en-US" sz="1600" dirty="0" err="1"/>
              <a:t>Raasch</a:t>
            </a:r>
            <a:r>
              <a:rPr lang="en-US" sz="1600" dirty="0"/>
              <a:t>, S.: Genesis and Features of Dust Devil-Like Vortices in turbulent Rayleigh–</a:t>
            </a:r>
            <a:r>
              <a:rPr lang="en-US" sz="1600" dirty="0" err="1"/>
              <a:t>Bénard</a:t>
            </a:r>
            <a:r>
              <a:rPr lang="en-US" sz="1600" dirty="0"/>
              <a:t> convection – A numerical study using DNS“  is in progress).</a:t>
            </a:r>
            <a:endParaRPr lang="en-US" sz="1600" baseline="300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Dust devil-like structures simulated via DNS are strongly effected by Rayleigh number and surface friction. The aspect ratio show only a weak influence on the dust devils’ statistics.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The time-averaged 3D structure of dust devils is very similar between LES and DNS simulations.</a:t>
            </a:r>
          </a:p>
          <a:p>
            <a:r>
              <a:rPr lang="en-US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Outlook:</a:t>
            </a:r>
          </a:p>
          <a:p>
            <a:endParaRPr lang="en-US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en-US" sz="1600" dirty="0"/>
          </a:p>
          <a:p>
            <a:pPr marL="457200" indent="-457200">
              <a:buFont typeface="+mj-lt"/>
              <a:buAutoNum type="arabicPeriod"/>
            </a:pPr>
            <a:endParaRPr lang="en-US" sz="1600" baseline="30000" dirty="0"/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E5CD8-FF00-4E46-A068-4AC911A27A90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B501C135-2833-41BC-A0EC-1FE01A78D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4" y="4829605"/>
            <a:ext cx="2133027" cy="1599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3B136-E54A-4DDE-8BB3-1D9FC3A21AE4}"/>
              </a:ext>
            </a:extLst>
          </p:cNvPr>
          <p:cNvSpPr txBox="1"/>
          <p:nvPr/>
        </p:nvSpPr>
        <p:spPr>
          <a:xfrm>
            <a:off x="527224" y="6245068"/>
            <a:ext cx="177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dirty="0"/>
              <a:t>euhit.org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09A36A40-3300-4267-B09E-84C82EDA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4834454"/>
            <a:ext cx="2392978" cy="1594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AAD22-F4BD-457E-9CA8-BA738C5515CC}"/>
              </a:ext>
            </a:extLst>
          </p:cNvPr>
          <p:cNvSpPr txBox="1"/>
          <p:nvPr/>
        </p:nvSpPr>
        <p:spPr>
          <a:xfrm>
            <a:off x="4673314" y="6195778"/>
            <a:ext cx="177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hlrn.de 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A714BE3A-A295-4495-900B-FEDDA7956FEF}"/>
              </a:ext>
            </a:extLst>
          </p:cNvPr>
          <p:cNvSpPr/>
          <p:nvPr/>
        </p:nvSpPr>
        <p:spPr>
          <a:xfrm>
            <a:off x="2462704" y="5716824"/>
            <a:ext cx="1514474" cy="4916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FFF99-1054-4E3F-BF3B-33048E47347E}"/>
              </a:ext>
            </a:extLst>
          </p:cNvPr>
          <p:cNvSpPr txBox="1"/>
          <p:nvPr/>
        </p:nvSpPr>
        <p:spPr>
          <a:xfrm>
            <a:off x="2660251" y="4816981"/>
            <a:ext cx="1429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Comparison: Experiment vs. numerical Simulation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8786D-6F5A-46C2-8079-06541D774794}"/>
              </a:ext>
            </a:extLst>
          </p:cNvPr>
          <p:cNvSpPr txBox="1"/>
          <p:nvPr/>
        </p:nvSpPr>
        <p:spPr>
          <a:xfrm>
            <a:off x="6865728" y="4829605"/>
            <a:ext cx="541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Further open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initial development/vorticity origin,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maintenance,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amount of dust/heat release </a:t>
            </a:r>
          </a:p>
        </p:txBody>
      </p:sp>
    </p:spTree>
    <p:extLst>
      <p:ext uri="{BB962C8B-B14F-4D97-AF65-F5344CB8AC3E}">
        <p14:creationId xmlns:p14="http://schemas.microsoft.com/office/powerpoint/2010/main" val="17328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725E-DD36-4E01-A984-1EE690C7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E5CD8-FF00-4E46-A068-4AC911A27A90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r>
              <a:rPr lang="en-US" dirty="0"/>
              <a:t>M.Sc. Sebastian Giersch, April 20, 2020 - EGU2020 - Session AS2.1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C1E64-E75F-495B-A3E8-A6935F79B5CC}"/>
              </a:ext>
            </a:extLst>
          </p:cNvPr>
          <p:cNvSpPr txBox="1"/>
          <p:nvPr/>
        </p:nvSpPr>
        <p:spPr>
          <a:xfrm>
            <a:off x="527222" y="1423478"/>
            <a:ext cx="1082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Video of a dust devil-like structure for Rayleigh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A=3 visualized through dust emission (arbitrary units)</a:t>
            </a:r>
            <a:r>
              <a:rPr lang="en-US" sz="20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</a:t>
            </a:r>
            <a:endParaRPr lang="en-US" sz="2000" dirty="0"/>
          </a:p>
        </p:txBody>
      </p:sp>
      <p:pic>
        <p:nvPicPr>
          <p:cNvPr id="3" name="DD_v3_with_subtitle_compressed">
            <a:hlinkClick r:id="" action="ppaction://media"/>
            <a:extLst>
              <a:ext uri="{FF2B5EF4-FFF2-40B4-BE49-F238E27FC236}">
                <a16:creationId xmlns:a16="http://schemas.microsoft.com/office/drawing/2014/main" id="{B984EA1F-55FC-4FD2-B656-2AFD1DFFE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219" y="2131363"/>
            <a:ext cx="7986466" cy="43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4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Microsoft Office PowerPoint</Application>
  <PresentationFormat>Widescreen</PresentationFormat>
  <Paragraphs>97</Paragraphs>
  <Slides>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Agfa Rotis Sans Serif</vt:lpstr>
      <vt:lpstr>Arial</vt:lpstr>
      <vt:lpstr>Calibri</vt:lpstr>
      <vt:lpstr>Cambria Math</vt:lpstr>
      <vt:lpstr>Wingdings</vt:lpstr>
      <vt:lpstr>Office</vt:lpstr>
      <vt:lpstr>PowerPoint Presentation</vt:lpstr>
      <vt:lpstr>General Motivation</vt:lpstr>
      <vt:lpstr>Dust Devils – A Sketch</vt:lpstr>
      <vt:lpstr>Dust Devil Investigations using Large-Eddy Simulation (LES)</vt:lpstr>
      <vt:lpstr>Dust Devil Investigations using Direct Numerical Simulation (DNS)</vt:lpstr>
      <vt:lpstr>Dust Devil Investigations using Direct Numerical Simulation (DNS)</vt:lpstr>
      <vt:lpstr>Summary &amp; Outlook</vt:lpstr>
      <vt:lpstr>Summary &amp;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Flügge, Christina</dc:creator>
  <cp:lastModifiedBy>Sebastian Giersch</cp:lastModifiedBy>
  <cp:revision>126</cp:revision>
  <dcterms:created xsi:type="dcterms:W3CDTF">2019-06-26T06:00:14Z</dcterms:created>
  <dcterms:modified xsi:type="dcterms:W3CDTF">2020-04-21T08:42:42Z</dcterms:modified>
</cp:coreProperties>
</file>