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gif" ContentType="image/gif"/>
  <Default Extension="png" ContentType="image/png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DUFbC2ZdvrPD2UTGp/Azvw==" hashData="wL760Edi+ai+jgYQfm2Oao7FoT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97"/>
  </p:normalViewPr>
  <p:slideViewPr>
    <p:cSldViewPr snapToGrid="0" snapToObjects="1">
      <p:cViewPr>
        <p:scale>
          <a:sx n="19" d="100"/>
          <a:sy n="19" d="100"/>
        </p:scale>
        <p:origin x="171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740742" y="-17860"/>
            <a:ext cx="23275935" cy="155172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ample2_2_3-1.jpg" descr="sample2_2_3-1.jpg"/>
          <p:cNvPicPr>
            <a:picLocks noChangeAspect="1"/>
          </p:cNvPicPr>
          <p:nvPr/>
        </p:nvPicPr>
        <p:blipFill>
          <a:blip r:embed="rId2">
            <a:alphaModFix amt="30490"/>
            <a:extLst/>
          </a:blip>
          <a:stretch>
            <a:fillRect/>
          </a:stretch>
        </p:blipFill>
        <p:spPr>
          <a:xfrm rot="63528">
            <a:off x="16684776" y="-641227"/>
            <a:ext cx="13458757" cy="16823444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832997" y="13151640"/>
            <a:ext cx="551004" cy="564361"/>
          </a:xfrm>
          <a:prstGeom prst="rect">
            <a:avLst/>
          </a:prstGeom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sz="2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2" name="cc_by_logo_png.png" descr="cc_by_logo_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2980195"/>
            <a:ext cx="2103045" cy="735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184F77"/>
            </a:gs>
            <a:gs pos="100000">
              <a:srgbClr val="669DAB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19881157" y="-1"/>
            <a:ext cx="1462426" cy="13716001"/>
          </a:xfrm>
          <a:prstGeom prst="rect">
            <a:avLst/>
          </a:prstGeom>
          <a:solidFill>
            <a:srgbClr val="303030"/>
          </a:solidFill>
          <a:ln w="12700">
            <a:miter lim="400000"/>
          </a:ln>
        </p:spPr>
        <p:txBody>
          <a:bodyPr lIns="82987" tIns="82987" rIns="82987" bIns="82987"/>
          <a:lstStyle/>
          <a:p>
            <a:pPr algn="l" defTabSz="815467">
              <a:lnSpc>
                <a:spcPct val="93000"/>
              </a:lnSpc>
              <a:defRPr sz="30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2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0005625" y="13040577"/>
            <a:ext cx="645686" cy="686527"/>
          </a:xfrm>
          <a:prstGeom prst="rect">
            <a:avLst/>
          </a:prstGeom>
        </p:spPr>
        <p:txBody>
          <a:bodyPr lIns="49792" tIns="49792" rIns="49792" bIns="49792" anchor="ctr">
            <a:normAutofit/>
          </a:bodyPr>
          <a:lstStyle>
            <a:lvl1pPr defTabSz="815467">
              <a:lnSpc>
                <a:spcPct val="93000"/>
              </a:lnSpc>
              <a:tabLst>
                <a:tab pos="1308100" algn="l"/>
                <a:tab pos="2616200" algn="l"/>
                <a:tab pos="3937000" algn="l"/>
              </a:tabLst>
              <a:defRPr sz="4200">
                <a:solidFill>
                  <a:srgbClr val="7777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1" name="Texte du titre"/>
          <p:cNvSpPr txBox="1">
            <a:spLocks noGrp="1"/>
          </p:cNvSpPr>
          <p:nvPr>
            <p:ph type="title"/>
          </p:nvPr>
        </p:nvSpPr>
        <p:spPr>
          <a:xfrm>
            <a:off x="4943854" y="731519"/>
            <a:ext cx="14532854" cy="2651125"/>
          </a:xfrm>
          <a:prstGeom prst="rect">
            <a:avLst/>
          </a:prstGeom>
        </p:spPr>
        <p:txBody>
          <a:bodyPr lIns="82987" tIns="82987" rIns="82987" bIns="82987" anchor="b"/>
          <a:lstStyle>
            <a:lvl1pPr algn="l" defTabSz="1828049">
              <a:lnSpc>
                <a:spcPct val="90000"/>
              </a:lnSpc>
              <a:defRPr sz="7800" spc="-97"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2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943854" y="3657602"/>
            <a:ext cx="12887626" cy="8702676"/>
          </a:xfrm>
          <a:prstGeom prst="rect">
            <a:avLst/>
          </a:prstGeom>
        </p:spPr>
        <p:txBody>
          <a:bodyPr lIns="82987" tIns="82987" rIns="82987" bIns="82987" anchor="t"/>
          <a:lstStyle>
            <a:lvl1pPr marL="339240" indent="-339240" defTabSz="1828049">
              <a:lnSpc>
                <a:spcPct val="95000"/>
              </a:lnSpc>
              <a:spcBef>
                <a:spcPts val="2700"/>
              </a:spcBef>
              <a:buClr>
                <a:srgbClr val="3494BA"/>
              </a:buClr>
              <a:buSzPct val="80000"/>
              <a:buFont typeface="Arial"/>
              <a:defRPr sz="3200" spc="18"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81287" indent="-379151" defTabSz="1828049">
              <a:lnSpc>
                <a:spcPct val="95000"/>
              </a:lnSpc>
              <a:spcBef>
                <a:spcPts val="2700"/>
              </a:spcBef>
              <a:buClr>
                <a:srgbClr val="3494BA"/>
              </a:buClr>
              <a:buSzPct val="100000"/>
              <a:buFont typeface="Arial"/>
              <a:buChar char="●"/>
              <a:defRPr sz="3200" spc="18"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033976" indent="-429704" defTabSz="1828049">
              <a:lnSpc>
                <a:spcPct val="95000"/>
              </a:lnSpc>
              <a:spcBef>
                <a:spcPts val="2700"/>
              </a:spcBef>
              <a:buClr>
                <a:srgbClr val="3494BA"/>
              </a:buClr>
              <a:buSzPct val="100000"/>
              <a:buFont typeface="Arial"/>
              <a:buChar char="●"/>
              <a:defRPr sz="3200" spc="18"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36112" indent="-429704" defTabSz="1828049">
              <a:lnSpc>
                <a:spcPct val="95000"/>
              </a:lnSpc>
              <a:spcBef>
                <a:spcPts val="2700"/>
              </a:spcBef>
              <a:buClr>
                <a:srgbClr val="3494BA"/>
              </a:buClr>
              <a:buSzPct val="100000"/>
              <a:buFont typeface="Arial"/>
              <a:buChar char="●"/>
              <a:defRPr sz="3200" spc="18"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638248" indent="-429704" defTabSz="1828049">
              <a:lnSpc>
                <a:spcPct val="95000"/>
              </a:lnSpc>
              <a:spcBef>
                <a:spcPts val="2700"/>
              </a:spcBef>
              <a:buClr>
                <a:srgbClr val="3494BA"/>
              </a:buClr>
              <a:buSzPct val="100000"/>
              <a:buFont typeface="Arial"/>
              <a:buChar char="●"/>
              <a:defRPr sz="3200" spc="18"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23" name="image1.tif" descr="image1.tif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21042158" flipH="1">
            <a:off x="19380113" y="105211"/>
            <a:ext cx="3136538" cy="13591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Sans titre-1 - copie.png" descr="Sans titre-1 - copie.png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-3894918" y="-2204595"/>
            <a:ext cx="16186208" cy="6953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gne"/>
          <p:cNvSpPr/>
          <p:nvPr/>
        </p:nvSpPr>
        <p:spPr>
          <a:xfrm flipV="1">
            <a:off x="3619500" y="8635632"/>
            <a:ext cx="17145000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2" name="Texte du titre"/>
          <p:cNvSpPr txBox="1">
            <a:spLocks noGrp="1"/>
          </p:cNvSpPr>
          <p:nvPr>
            <p:ph type="title"/>
          </p:nvPr>
        </p:nvSpPr>
        <p:spPr>
          <a:xfrm>
            <a:off x="3619500" y="9036843"/>
            <a:ext cx="17145000" cy="380404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23800" cap="all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619500" y="6000750"/>
            <a:ext cx="17145000" cy="253603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0222926" y="607218"/>
            <a:ext cx="545704" cy="61277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32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ample2_2_3-1.jpg" descr="sample2_2_3-1.jpg"/>
          <p:cNvPicPr>
            <a:picLocks noChangeAspect="1"/>
          </p:cNvPicPr>
          <p:nvPr/>
        </p:nvPicPr>
        <p:blipFill>
          <a:blip r:embed="rId2">
            <a:alphaModFix amt="32626"/>
            <a:extLst/>
          </a:blip>
          <a:stretch>
            <a:fillRect/>
          </a:stretch>
        </p:blipFill>
        <p:spPr>
          <a:xfrm rot="922941">
            <a:off x="14237506" y="5020091"/>
            <a:ext cx="7914407" cy="9893009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0582690" y="13046546"/>
            <a:ext cx="551004" cy="564361"/>
          </a:xfrm>
          <a:prstGeom prst="rect">
            <a:avLst/>
          </a:prstGeom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sz="2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ample2_2_3-1.jpg" descr="sample2_2_3-1.jpg"/>
          <p:cNvPicPr>
            <a:picLocks noChangeAspect="1"/>
          </p:cNvPicPr>
          <p:nvPr/>
        </p:nvPicPr>
        <p:blipFill>
          <a:blip r:embed="rId2">
            <a:alphaModFix amt="32626"/>
            <a:extLst/>
          </a:blip>
          <a:stretch>
            <a:fillRect/>
          </a:stretch>
        </p:blipFill>
        <p:spPr>
          <a:xfrm rot="11343162">
            <a:off x="-232126" y="-1890668"/>
            <a:ext cx="5628024" cy="703502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459590" y="9277543"/>
            <a:ext cx="410871" cy="42406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/>
          <a:lstStyle>
            <a:lvl1pPr defTabSz="584200">
              <a:defRPr sz="2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2137171" y="714375"/>
            <a:ext cx="17395034" cy="8637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6494800" y="-194764"/>
            <a:ext cx="19020237" cy="126801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9338964" y="2857500"/>
            <a:ext cx="14466095" cy="96440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Tx/>
              <a:defRPr sz="3800"/>
            </a:lvl1pPr>
            <a:lvl2pPr marL="808264" indent="-465364">
              <a:spcBef>
                <a:spcPts val="4500"/>
              </a:spcBef>
              <a:buClrTx/>
              <a:defRPr sz="3800"/>
            </a:lvl2pPr>
            <a:lvl3pPr marL="1151164" indent="-465364">
              <a:spcBef>
                <a:spcPts val="4500"/>
              </a:spcBef>
              <a:buClrTx/>
              <a:defRPr sz="3800"/>
            </a:lvl3pPr>
            <a:lvl4pPr marL="1494064" indent="-465364">
              <a:spcBef>
                <a:spcPts val="4500"/>
              </a:spcBef>
              <a:buClrTx/>
              <a:defRPr sz="3800"/>
            </a:lvl4pPr>
            <a:lvl5pPr marL="1836964" indent="-465364">
              <a:spcBef>
                <a:spcPts val="4500"/>
              </a:spcBef>
              <a:buClrTx/>
              <a:defRPr sz="3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 advClick="0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4" Type="http://schemas.openxmlformats.org/officeDocument/2006/relationships/image" Target="../media/image27.tif"/><Relationship Id="rId5" Type="http://schemas.openxmlformats.org/officeDocument/2006/relationships/image" Target="../media/image28.tif"/><Relationship Id="rId6" Type="http://schemas.openxmlformats.org/officeDocument/2006/relationships/image" Target="../media/image29.tif"/><Relationship Id="rId7" Type="http://schemas.openxmlformats.org/officeDocument/2006/relationships/image" Target="../media/image30.tif"/><Relationship Id="rId8" Type="http://schemas.openxmlformats.org/officeDocument/2006/relationships/image" Target="../media/image31.tif"/><Relationship Id="rId9" Type="http://schemas.openxmlformats.org/officeDocument/2006/relationships/image" Target="../media/image32.tif"/><Relationship Id="rId10" Type="http://schemas.openxmlformats.org/officeDocument/2006/relationships/image" Target="../media/image33.tif"/><Relationship Id="rId11" Type="http://schemas.openxmlformats.org/officeDocument/2006/relationships/image" Target="../media/image34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4" Type="http://schemas.openxmlformats.org/officeDocument/2006/relationships/image" Target="../media/image48.jpeg"/><Relationship Id="rId15" Type="http://schemas.openxmlformats.org/officeDocument/2006/relationships/image" Target="../media/image39.png"/><Relationship Id="rId1" Type="http://schemas.microsoft.com/office/2007/relationships/media" Target="../media/media2.mov"/><Relationship Id="rId2" Type="http://schemas.openxmlformats.org/officeDocument/2006/relationships/video" Target="../media/media2.mov"/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4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8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40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1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2" name="Groupe"/>
          <p:cNvSpPr/>
          <p:nvPr/>
        </p:nvSpPr>
        <p:spPr>
          <a:xfrm>
            <a:off x="-378491" y="97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71" name="Groupe"/>
          <p:cNvGrpSpPr/>
          <p:nvPr/>
        </p:nvGrpSpPr>
        <p:grpSpPr>
          <a:xfrm>
            <a:off x="3503265" y="262897"/>
            <a:ext cx="17535929" cy="10783212"/>
            <a:chOff x="0" y="0"/>
            <a:chExt cx="17535927" cy="10783210"/>
          </a:xfrm>
        </p:grpSpPr>
        <p:sp>
          <p:nvSpPr>
            <p:cNvPr id="163" name="A new automated radiolarian image acquisition, processing and identification workflow"/>
            <p:cNvSpPr txBox="1"/>
            <p:nvPr/>
          </p:nvSpPr>
          <p:spPr>
            <a:xfrm>
              <a:off x="0" y="6429788"/>
              <a:ext cx="17408426" cy="388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>
              <a:lvl1pPr algn="l">
                <a:lnSpc>
                  <a:spcPct val="80000"/>
                </a:lnSpc>
                <a:defRPr sz="8000" b="0" cap="all">
                  <a:solidFill>
                    <a:srgbClr val="34A5DA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r>
                <a:t>A new automated radiolarian image acquisition, processing and identification workflow</a:t>
              </a:r>
            </a:p>
          </p:txBody>
        </p:sp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224607" y="279805"/>
              <a:ext cx="1669017" cy="1662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Martin Tetard1, Ross Marchant1,2, Giuseppe Cortese3, Yves Gally1, Thibault de Garidel Thoron1, Luc Beaufort1.…"/>
            <p:cNvSpPr/>
            <p:nvPr/>
          </p:nvSpPr>
          <p:spPr>
            <a:xfrm>
              <a:off x="0" y="9513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 defTabSz="632221">
                <a:defRPr sz="24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Martin Tetard</a:t>
              </a:r>
              <a:r>
                <a:rPr baseline="31999"/>
                <a:t>1</a:t>
              </a:r>
              <a:r>
                <a:t>, Ross Marchant</a:t>
              </a:r>
              <a:r>
                <a:rPr baseline="31999"/>
                <a:t>1,2</a:t>
              </a:r>
              <a:r>
                <a:t>, Giuseppe Cortese</a:t>
              </a:r>
              <a:r>
                <a:rPr baseline="31999"/>
                <a:t>3</a:t>
              </a:r>
              <a:r>
                <a:t>, Yves Gally</a:t>
              </a:r>
              <a:r>
                <a:rPr baseline="31999"/>
                <a:t>1</a:t>
              </a:r>
              <a:r>
                <a:t>, Thibault de Garidel Thoron</a:t>
              </a:r>
              <a:r>
                <a:rPr baseline="31999"/>
                <a:t>1</a:t>
              </a:r>
              <a:r>
                <a:t>, Luc Beaufort</a:t>
              </a:r>
              <a:r>
                <a:rPr baseline="31999"/>
                <a:t>1</a:t>
              </a:r>
              <a:r>
                <a:t>.</a:t>
              </a:r>
            </a:p>
            <a:p>
              <a:pPr algn="l" defTabSz="632221">
                <a:defRPr sz="24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algn="l" defTabSz="632221">
                <a:defRPr sz="24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aseline="31999"/>
                <a:t>1</a:t>
              </a:r>
              <a:r>
                <a:t> Aix Marseille Univ, CNRS, IRD, Coll France, INRAE, CEREGE, Aix-en-Provence, France.</a:t>
              </a:r>
            </a:p>
            <a:p>
              <a:pPr algn="l" defTabSz="632221">
                <a:defRPr sz="24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aseline="31999"/>
                <a:t>2 </a:t>
              </a:r>
              <a:r>
                <a:t>School of Electrical Engineering and Robotics, Queensland University of Technology, Brisbane, Australia</a:t>
              </a:r>
            </a:p>
            <a:p>
              <a:pPr algn="l" defTabSz="632221">
                <a:defRPr sz="24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aseline="31999"/>
                <a:t>3 </a:t>
              </a:r>
              <a:r>
                <a:t>GNS Science, Lower Hutt, New Zealand. </a:t>
              </a:r>
            </a:p>
          </p:txBody>
        </p:sp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95614" y="0"/>
              <a:ext cx="2077698" cy="2222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logo-petit-ombre21-e1555071022692.png" descr="logo-petit-ombre21-e155507102269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17845" y="173829"/>
              <a:ext cx="2884030" cy="18746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r="5400000" rotWithShape="0">
                <a:srgbClr val="FFFFFF"/>
              </a:outerShdw>
            </a:effectLst>
          </p:spPr>
        </p:pic>
        <p:pic>
          <p:nvPicPr>
            <p:cNvPr id="168" name="egu_claim_blue_compact.png" descr="egu_claim_blue_compact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338157" y="411626"/>
              <a:ext cx="3197771" cy="1399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gns_logo_1.jpg" descr="gns_logo_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26339" y="0"/>
              <a:ext cx="1177494" cy="1937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ages.png" descr="images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04212" y="462950"/>
              <a:ext cx="1901354" cy="12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grpSp>
        <p:nvGrpSpPr>
          <p:cNvPr id="175" name="Groupe"/>
          <p:cNvGrpSpPr/>
          <p:nvPr/>
        </p:nvGrpSpPr>
        <p:grpSpPr>
          <a:xfrm>
            <a:off x="12191868" y="-1634830"/>
            <a:ext cx="16435365" cy="19617954"/>
            <a:chOff x="1" y="1"/>
            <a:chExt cx="16435364" cy="19617952"/>
          </a:xfrm>
        </p:grpSpPr>
        <p:sp>
          <p:nvSpPr>
            <p:cNvPr id="173" name="Figure"/>
            <p:cNvSpPr/>
            <p:nvPr/>
          </p:nvSpPr>
          <p:spPr>
            <a:xfrm>
              <a:off x="132" y="1634830"/>
              <a:ext cx="12192001" cy="137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1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rgbClr val="1F1F1F"/>
            </a:solidFill>
            <a:ln w="12700" cap="flat">
              <a:noFill/>
              <a:miter lim="400000"/>
            </a:ln>
            <a:effectLst>
              <a:outerShdw blurRad="444500" dir="12580139" rotWithShape="0">
                <a:srgbClr val="FFFFFF">
                  <a:alpha val="70212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74" name="13194.jpg" descr="13194.jpg"/>
            <p:cNvPicPr>
              <a:picLocks noChangeAspect="1"/>
            </p:cNvPicPr>
            <p:nvPr/>
          </p:nvPicPr>
          <p:blipFill>
            <a:blip r:embed="rId8">
              <a:alphaModFix amt="71966"/>
              <a:extLst/>
            </a:blip>
            <a:srcRect/>
            <a:stretch>
              <a:fillRect/>
            </a:stretch>
          </p:blipFill>
          <p:spPr>
            <a:xfrm rot="12050815">
              <a:off x="2607784" y="1449127"/>
              <a:ext cx="11219798" cy="16719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8" name="Groupe"/>
          <p:cNvGrpSpPr/>
          <p:nvPr/>
        </p:nvGrpSpPr>
        <p:grpSpPr>
          <a:xfrm>
            <a:off x="-3527012" y="-2651248"/>
            <a:ext cx="15860514" cy="16945746"/>
            <a:chOff x="0" y="0"/>
            <a:chExt cx="15860512" cy="16945745"/>
          </a:xfrm>
        </p:grpSpPr>
        <p:sp>
          <p:nvSpPr>
            <p:cNvPr id="176" name="Figure"/>
            <p:cNvSpPr/>
            <p:nvPr/>
          </p:nvSpPr>
          <p:spPr>
            <a:xfrm>
              <a:off x="3527011" y="2651248"/>
              <a:ext cx="12333503" cy="137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267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F1F"/>
            </a:solidFill>
            <a:ln w="12700" cap="flat">
              <a:noFill/>
              <a:miter lim="400000"/>
            </a:ln>
            <a:effectLst>
              <a:outerShdw blurRad="444500" dir="1789299" rotWithShape="0">
                <a:srgbClr val="FFFFFF">
                  <a:alpha val="70212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77" name="sample2_2_3-1.jpg" descr="sample2_2_3-1.jpg"/>
            <p:cNvPicPr>
              <a:picLocks noChangeAspect="1"/>
            </p:cNvPicPr>
            <p:nvPr/>
          </p:nvPicPr>
          <p:blipFill>
            <a:blip r:embed="rId9">
              <a:alphaModFix amt="76716"/>
              <a:extLst/>
            </a:blip>
            <a:srcRect l="4473"/>
            <a:stretch>
              <a:fillRect/>
            </a:stretch>
          </p:blipFill>
          <p:spPr>
            <a:xfrm rot="11797979">
              <a:off x="1830513" y="1273599"/>
              <a:ext cx="11003576" cy="14398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" name="Groupe"/>
          <p:cNvGrpSpPr/>
          <p:nvPr/>
        </p:nvGrpSpPr>
        <p:grpSpPr>
          <a:xfrm>
            <a:off x="14310247" y="-660610"/>
            <a:ext cx="14443987" cy="18859634"/>
            <a:chOff x="0" y="0"/>
            <a:chExt cx="14443986" cy="18859633"/>
          </a:xfrm>
        </p:grpSpPr>
        <p:sp>
          <p:nvSpPr>
            <p:cNvPr id="179" name="Figure"/>
            <p:cNvSpPr/>
            <p:nvPr/>
          </p:nvSpPr>
          <p:spPr>
            <a:xfrm>
              <a:off x="480994" y="660610"/>
              <a:ext cx="9592760" cy="137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4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748" y="0"/>
                  </a:lnTo>
                  <a:close/>
                </a:path>
              </a:pathLst>
            </a:custGeom>
            <a:solidFill>
              <a:srgbClr val="292929"/>
            </a:solidFill>
            <a:ln w="12700" cap="flat">
              <a:noFill/>
              <a:miter lim="400000"/>
            </a:ln>
            <a:effectLst>
              <a:outerShdw blurRad="635000" dir="12580139" rotWithShape="0">
                <a:srgbClr val="FFFFFF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80" name="13194.jpg" descr="13194.jpg"/>
            <p:cNvPicPr>
              <a:picLocks noChangeAspect="1"/>
            </p:cNvPicPr>
            <p:nvPr/>
          </p:nvPicPr>
          <p:blipFill>
            <a:blip r:embed="rId10">
              <a:alphaModFix amt="71966"/>
              <a:extLst/>
            </a:blip>
            <a:srcRect r="18992"/>
            <a:stretch>
              <a:fillRect/>
            </a:stretch>
          </p:blipFill>
          <p:spPr>
            <a:xfrm rot="12050815">
              <a:off x="2677533" y="1069966"/>
              <a:ext cx="9088920" cy="16719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" name="Groupe"/>
          <p:cNvGrpSpPr/>
          <p:nvPr/>
        </p:nvGrpSpPr>
        <p:grpSpPr>
          <a:xfrm>
            <a:off x="-3387312" y="-2524248"/>
            <a:ext cx="11460810" cy="16240248"/>
            <a:chOff x="0" y="0"/>
            <a:chExt cx="11460808" cy="16240247"/>
          </a:xfrm>
        </p:grpSpPr>
        <p:sp>
          <p:nvSpPr>
            <p:cNvPr id="182" name="Figure"/>
            <p:cNvSpPr/>
            <p:nvPr/>
          </p:nvSpPr>
          <p:spPr>
            <a:xfrm>
              <a:off x="3387311" y="2524248"/>
              <a:ext cx="7983538" cy="137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044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828"/>
            </a:solidFill>
            <a:ln w="12700" cap="flat">
              <a:noFill/>
              <a:miter lim="400000"/>
            </a:ln>
            <a:effectLst>
              <a:outerShdw blurRad="444500" dir="1541099" rotWithShape="0">
                <a:srgbClr val="FFFFFF">
                  <a:alpha val="70212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83" name="sample2_2_3-1.jpg" descr="sample2_2_3-1.jpg"/>
            <p:cNvPicPr>
              <a:picLocks noChangeAspect="1"/>
            </p:cNvPicPr>
            <p:nvPr/>
          </p:nvPicPr>
          <p:blipFill>
            <a:blip r:embed="rId11">
              <a:alphaModFix amt="64927"/>
              <a:extLst/>
            </a:blip>
            <a:srcRect l="33501"/>
            <a:stretch>
              <a:fillRect/>
            </a:stretch>
          </p:blipFill>
          <p:spPr>
            <a:xfrm rot="11797979">
              <a:off x="1900467" y="795048"/>
              <a:ext cx="7659876" cy="14398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5" name="EGU 2020"/>
          <p:cNvSpPr txBox="1">
            <a:spLocks noGrp="1"/>
          </p:cNvSpPr>
          <p:nvPr>
            <p:ph type="title" idx="4294967295"/>
          </p:nvPr>
        </p:nvSpPr>
        <p:spPr>
          <a:xfrm rot="17336781">
            <a:off x="6517631" y="6080627"/>
            <a:ext cx="11507196" cy="380404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26100" cap="all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EGU 2020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0417 0.000000" pathEditMode="relative">
                                      <p:cBhvr>
                                        <p:cTn id="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95716 -0.094521" pathEditMode="relative">
                                      <p:cBhvr>
                                        <p:cTn id="12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15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08560 0.016459" pathEditMode="relative">
                                      <p:cBhvr>
                                        <p:cTn id="2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">
                                      <p:cBhvr>
                                        <p:cTn id="24" dur="1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06272 0.064088" pathEditMode="relative">
                                      <p:cBhvr>
                                        <p:cTn id="27" dur="1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xit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xit" presetSubtype="8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fill="hold" grpId="1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5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0" animBg="1" advAuto="0"/>
      <p:bldP spid="171" grpId="15" animBg="1" advAuto="0"/>
      <p:bldP spid="175" grpId="4" animBg="1" advAuto="0"/>
      <p:bldP spid="175" grpId="12" animBg="1" advAuto="0"/>
      <p:bldP spid="178" grpId="7" animBg="1" advAuto="0"/>
      <p:bldP spid="178" grpId="14" animBg="1" advAuto="0"/>
      <p:bldP spid="181" grpId="2" animBg="1" advAuto="0"/>
      <p:bldP spid="181" grpId="11" animBg="1" advAuto="0"/>
      <p:bldP spid="184" grpId="5" animBg="1" advAuto="0"/>
      <p:bldP spid="184" grpId="13" animBg="1" advAuto="0"/>
      <p:bldP spid="185" grpId="9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tep 6: Image storage and census counts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6: Image storage and census counts</a:t>
            </a:r>
          </a:p>
        </p:txBody>
      </p:sp>
      <p:sp>
        <p:nvSpPr>
          <p:cNvPr id="380" name="« Convolutional Neural Networks (CNNs) enable Deep Learning approaches for classifying images of different microfossil taxa. »"/>
          <p:cNvSpPr txBox="1"/>
          <p:nvPr/>
        </p:nvSpPr>
        <p:spPr>
          <a:xfrm>
            <a:off x="3570653" y="5700712"/>
            <a:ext cx="17242695" cy="231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« Convolutional Neural Networks (CNNs) enable Deep Learning approaches for classifying images of different microfossil taxa. »</a:t>
            </a:r>
          </a:p>
        </p:txBody>
      </p:sp>
      <p:grpSp>
        <p:nvGrpSpPr>
          <p:cNvPr id="392" name="Groupe"/>
          <p:cNvGrpSpPr/>
          <p:nvPr/>
        </p:nvGrpSpPr>
        <p:grpSpPr>
          <a:xfrm>
            <a:off x="-22627139" y="48"/>
            <a:ext cx="24268032" cy="12971909"/>
            <a:chOff x="0" y="73"/>
            <a:chExt cx="24268030" cy="12971908"/>
          </a:xfrm>
        </p:grpSpPr>
        <p:grpSp>
          <p:nvGrpSpPr>
            <p:cNvPr id="384" name="Groupe"/>
            <p:cNvGrpSpPr/>
            <p:nvPr/>
          </p:nvGrpSpPr>
          <p:grpSpPr>
            <a:xfrm>
              <a:off x="0" y="73"/>
              <a:ext cx="24268031" cy="12971909"/>
              <a:chOff x="0" y="0"/>
              <a:chExt cx="24268030" cy="12971908"/>
            </a:xfrm>
          </p:grpSpPr>
          <p:sp>
            <p:nvSpPr>
              <p:cNvPr id="381" name="Rectangle"/>
              <p:cNvSpPr/>
              <p:nvPr/>
            </p:nvSpPr>
            <p:spPr>
              <a:xfrm>
                <a:off x="0" y="0"/>
                <a:ext cx="23258381" cy="12971909"/>
              </a:xfrm>
              <a:prstGeom prst="rect">
                <a:avLst/>
              </a:prstGeom>
              <a:solidFill>
                <a:srgbClr val="121212"/>
              </a:solidFill>
              <a:ln w="12700" cap="flat">
                <a:noFill/>
                <a:miter lim="400000"/>
              </a:ln>
              <a:effectLst>
                <a:outerShdw blurRad="381000" dist="129548" dir="2400000" rotWithShape="0">
                  <a:srgbClr val="FFFFFF">
                    <a:alpha val="29867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2" name="Database"/>
              <p:cNvSpPr txBox="1"/>
              <p:nvPr/>
            </p:nvSpPr>
            <p:spPr>
              <a:xfrm>
                <a:off x="3456923" y="420083"/>
                <a:ext cx="15495313" cy="1702630"/>
              </a:xfrm>
              <a:prstGeom prst="rect">
                <a:avLst/>
              </a:prstGeom>
              <a:solidFill>
                <a:srgbClr val="D4D3DD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87" tIns="82987" rIns="82987" bIns="82987" numCol="1" anchor="b">
                <a:normAutofit/>
              </a:bodyPr>
              <a:lstStyle>
                <a:lvl1pPr algn="l" defTabSz="1828049">
                  <a:lnSpc>
                    <a:spcPct val="90000"/>
                  </a:lnSpc>
                  <a:tabLst>
                    <a:tab pos="1308100" algn="l"/>
                    <a:tab pos="2616200" algn="l"/>
                    <a:tab pos="3937000" algn="l"/>
                    <a:tab pos="5245100" algn="l"/>
                    <a:tab pos="6565900" algn="l"/>
                    <a:tab pos="7874000" algn="l"/>
                    <a:tab pos="9194800" algn="l"/>
                    <a:tab pos="10502900" algn="l"/>
                    <a:tab pos="11823700" algn="l"/>
                    <a:tab pos="13131800" algn="l"/>
                    <a:tab pos="14452600" algn="l"/>
                    <a:tab pos="15760700" algn="l"/>
                  </a:tabLst>
                  <a:defRPr sz="7000" b="0" spc="-175">
                    <a:latin typeface="Century Schoolbook"/>
                    <a:ea typeface="Century Schoolbook"/>
                    <a:cs typeface="Century Schoolbook"/>
                    <a:sym typeface="Century Schoolbook"/>
                  </a:defRPr>
                </a:lvl1pPr>
              </a:lstStyle>
              <a:p>
                <a:r>
                  <a:t>Database</a:t>
                </a:r>
              </a:p>
            </p:txBody>
          </p:sp>
          <p:sp>
            <p:nvSpPr>
              <p:cNvPr id="383" name="Groupe"/>
              <p:cNvSpPr/>
              <p:nvPr/>
            </p:nvSpPr>
            <p:spPr>
              <a:xfrm>
                <a:off x="22248730" y="24"/>
                <a:ext cx="2019301" cy="129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9531" y="21600"/>
                    </a:lnTo>
                    <a:lnTo>
                      <a:pt x="12252" y="21600"/>
                    </a:lnTo>
                    <a:lnTo>
                      <a:pt x="18178" y="21600"/>
                    </a:lnTo>
                    <a:cubicBezTo>
                      <a:pt x="19170" y="21600"/>
                      <a:pt x="19664" y="21600"/>
                      <a:pt x="20191" y="21574"/>
                    </a:cubicBezTo>
                    <a:cubicBezTo>
                      <a:pt x="20767" y="21541"/>
                      <a:pt x="21220" y="21471"/>
                      <a:pt x="21430" y="21381"/>
                    </a:cubicBezTo>
                    <a:cubicBezTo>
                      <a:pt x="21597" y="21299"/>
                      <a:pt x="21600" y="21222"/>
                      <a:pt x="21600" y="21070"/>
                    </a:cubicBezTo>
                    <a:lnTo>
                      <a:pt x="21600" y="17033"/>
                    </a:lnTo>
                    <a:cubicBezTo>
                      <a:pt x="21600" y="16878"/>
                      <a:pt x="21597" y="16801"/>
                      <a:pt x="21430" y="16719"/>
                    </a:cubicBezTo>
                    <a:cubicBezTo>
                      <a:pt x="21220" y="16629"/>
                      <a:pt x="20767" y="16558"/>
                      <a:pt x="20191" y="16526"/>
                    </a:cubicBezTo>
                    <a:cubicBezTo>
                      <a:pt x="19664" y="16500"/>
                      <a:pt x="19168" y="16500"/>
                      <a:pt x="18191" y="16500"/>
                    </a:cubicBezTo>
                    <a:lnTo>
                      <a:pt x="12252" y="16500"/>
                    </a:lnTo>
                    <a:lnTo>
                      <a:pt x="12252" y="0"/>
                    </a:lnTo>
                    <a:lnTo>
                      <a:pt x="0" y="0"/>
                    </a:lnTo>
                    <a:close/>
                    <a:moveTo>
                      <a:pt x="11963" y="17446"/>
                    </a:moveTo>
                    <a:lnTo>
                      <a:pt x="13861" y="17446"/>
                    </a:lnTo>
                    <a:lnTo>
                      <a:pt x="15763" y="17446"/>
                    </a:lnTo>
                    <a:cubicBezTo>
                      <a:pt x="15943" y="17446"/>
                      <a:pt x="16090" y="17485"/>
                      <a:pt x="16090" y="17531"/>
                    </a:cubicBezTo>
                    <a:lnTo>
                      <a:pt x="16090" y="17983"/>
                    </a:lnTo>
                    <a:cubicBezTo>
                      <a:pt x="16090" y="18029"/>
                      <a:pt x="15943" y="18068"/>
                      <a:pt x="15763" y="18068"/>
                    </a:cubicBezTo>
                    <a:lnTo>
                      <a:pt x="14043" y="18068"/>
                    </a:lnTo>
                    <a:lnTo>
                      <a:pt x="14043" y="18533"/>
                    </a:lnTo>
                    <a:lnTo>
                      <a:pt x="18968" y="18533"/>
                    </a:lnTo>
                    <a:cubicBezTo>
                      <a:pt x="19040" y="18533"/>
                      <a:pt x="19100" y="18549"/>
                      <a:pt x="19100" y="18567"/>
                    </a:cubicBezTo>
                    <a:lnTo>
                      <a:pt x="19100" y="19036"/>
                    </a:lnTo>
                    <a:lnTo>
                      <a:pt x="20471" y="19036"/>
                    </a:lnTo>
                    <a:cubicBezTo>
                      <a:pt x="20651" y="19036"/>
                      <a:pt x="20798" y="19073"/>
                      <a:pt x="20798" y="19120"/>
                    </a:cubicBezTo>
                    <a:lnTo>
                      <a:pt x="20798" y="19486"/>
                    </a:lnTo>
                    <a:cubicBezTo>
                      <a:pt x="20798" y="19532"/>
                      <a:pt x="20651" y="19570"/>
                      <a:pt x="20471" y="19570"/>
                    </a:cubicBezTo>
                    <a:lnTo>
                      <a:pt x="19100" y="19570"/>
                    </a:lnTo>
                    <a:lnTo>
                      <a:pt x="19100" y="20006"/>
                    </a:lnTo>
                    <a:lnTo>
                      <a:pt x="20220" y="20006"/>
                    </a:lnTo>
                    <a:cubicBezTo>
                      <a:pt x="20292" y="20006"/>
                      <a:pt x="20348" y="20022"/>
                      <a:pt x="20348" y="20040"/>
                    </a:cubicBezTo>
                    <a:lnTo>
                      <a:pt x="20348" y="20335"/>
                    </a:lnTo>
                    <a:lnTo>
                      <a:pt x="20942" y="20335"/>
                    </a:lnTo>
                    <a:cubicBezTo>
                      <a:pt x="21043" y="20335"/>
                      <a:pt x="21129" y="20356"/>
                      <a:pt x="21129" y="20382"/>
                    </a:cubicBezTo>
                    <a:lnTo>
                      <a:pt x="21129" y="20606"/>
                    </a:lnTo>
                    <a:cubicBezTo>
                      <a:pt x="21129" y="20632"/>
                      <a:pt x="21043" y="20653"/>
                      <a:pt x="20942" y="20653"/>
                    </a:cubicBezTo>
                    <a:lnTo>
                      <a:pt x="19392" y="20653"/>
                    </a:lnTo>
                    <a:cubicBezTo>
                      <a:pt x="19292" y="20653"/>
                      <a:pt x="19206" y="20632"/>
                      <a:pt x="19206" y="20606"/>
                    </a:cubicBezTo>
                    <a:lnTo>
                      <a:pt x="19206" y="20382"/>
                    </a:lnTo>
                    <a:cubicBezTo>
                      <a:pt x="19206" y="20356"/>
                      <a:pt x="19292" y="20335"/>
                      <a:pt x="19392" y="20335"/>
                    </a:cubicBezTo>
                    <a:lnTo>
                      <a:pt x="19987" y="20335"/>
                    </a:lnTo>
                    <a:lnTo>
                      <a:pt x="19987" y="20135"/>
                    </a:lnTo>
                    <a:cubicBezTo>
                      <a:pt x="19987" y="20117"/>
                      <a:pt x="19927" y="20102"/>
                      <a:pt x="19855" y="20102"/>
                    </a:cubicBezTo>
                    <a:lnTo>
                      <a:pt x="18013" y="20102"/>
                    </a:lnTo>
                    <a:cubicBezTo>
                      <a:pt x="17941" y="20102"/>
                      <a:pt x="17881" y="20117"/>
                      <a:pt x="17881" y="20135"/>
                    </a:cubicBezTo>
                    <a:lnTo>
                      <a:pt x="17881" y="20335"/>
                    </a:lnTo>
                    <a:lnTo>
                      <a:pt x="18475" y="20335"/>
                    </a:lnTo>
                    <a:cubicBezTo>
                      <a:pt x="18576" y="20335"/>
                      <a:pt x="18658" y="20356"/>
                      <a:pt x="18658" y="20382"/>
                    </a:cubicBezTo>
                    <a:lnTo>
                      <a:pt x="18658" y="20606"/>
                    </a:lnTo>
                    <a:cubicBezTo>
                      <a:pt x="18658" y="20632"/>
                      <a:pt x="18576" y="20653"/>
                      <a:pt x="18475" y="20653"/>
                    </a:cubicBezTo>
                    <a:lnTo>
                      <a:pt x="16926" y="20653"/>
                    </a:lnTo>
                    <a:cubicBezTo>
                      <a:pt x="16825" y="20653"/>
                      <a:pt x="16739" y="20632"/>
                      <a:pt x="16739" y="20606"/>
                    </a:cubicBezTo>
                    <a:lnTo>
                      <a:pt x="16739" y="20382"/>
                    </a:lnTo>
                    <a:cubicBezTo>
                      <a:pt x="16739" y="20356"/>
                      <a:pt x="16825" y="20335"/>
                      <a:pt x="16926" y="20335"/>
                    </a:cubicBezTo>
                    <a:lnTo>
                      <a:pt x="17520" y="20335"/>
                    </a:lnTo>
                    <a:lnTo>
                      <a:pt x="17520" y="20040"/>
                    </a:lnTo>
                    <a:cubicBezTo>
                      <a:pt x="17520" y="20022"/>
                      <a:pt x="17576" y="20006"/>
                      <a:pt x="17648" y="20006"/>
                    </a:cubicBezTo>
                    <a:lnTo>
                      <a:pt x="18734" y="20006"/>
                    </a:lnTo>
                    <a:lnTo>
                      <a:pt x="18734" y="19570"/>
                    </a:lnTo>
                    <a:lnTo>
                      <a:pt x="17393" y="19570"/>
                    </a:lnTo>
                    <a:cubicBezTo>
                      <a:pt x="17213" y="19570"/>
                      <a:pt x="17066" y="19532"/>
                      <a:pt x="17066" y="19486"/>
                    </a:cubicBezTo>
                    <a:lnTo>
                      <a:pt x="17066" y="19120"/>
                    </a:lnTo>
                    <a:cubicBezTo>
                      <a:pt x="17066" y="19073"/>
                      <a:pt x="17213" y="19036"/>
                      <a:pt x="17393" y="19036"/>
                    </a:cubicBezTo>
                    <a:lnTo>
                      <a:pt x="18734" y="19036"/>
                    </a:lnTo>
                    <a:lnTo>
                      <a:pt x="18734" y="18661"/>
                    </a:lnTo>
                    <a:cubicBezTo>
                      <a:pt x="18734" y="18643"/>
                      <a:pt x="18675" y="18627"/>
                      <a:pt x="18603" y="18627"/>
                    </a:cubicBezTo>
                    <a:lnTo>
                      <a:pt x="14043" y="18627"/>
                    </a:lnTo>
                    <a:lnTo>
                      <a:pt x="14043" y="19036"/>
                    </a:lnTo>
                    <a:lnTo>
                      <a:pt x="15402" y="19036"/>
                    </a:lnTo>
                    <a:cubicBezTo>
                      <a:pt x="15582" y="19036"/>
                      <a:pt x="15729" y="19073"/>
                      <a:pt x="15729" y="19120"/>
                    </a:cubicBezTo>
                    <a:lnTo>
                      <a:pt x="15729" y="19486"/>
                    </a:lnTo>
                    <a:cubicBezTo>
                      <a:pt x="15729" y="19532"/>
                      <a:pt x="15582" y="19570"/>
                      <a:pt x="15402" y="19570"/>
                    </a:cubicBezTo>
                    <a:lnTo>
                      <a:pt x="14043" y="19570"/>
                    </a:lnTo>
                    <a:lnTo>
                      <a:pt x="14043" y="20006"/>
                    </a:lnTo>
                    <a:lnTo>
                      <a:pt x="15147" y="20006"/>
                    </a:lnTo>
                    <a:cubicBezTo>
                      <a:pt x="15219" y="20006"/>
                      <a:pt x="15279" y="20022"/>
                      <a:pt x="15279" y="20040"/>
                    </a:cubicBezTo>
                    <a:lnTo>
                      <a:pt x="15279" y="20335"/>
                    </a:lnTo>
                    <a:lnTo>
                      <a:pt x="15886" y="20335"/>
                    </a:lnTo>
                    <a:cubicBezTo>
                      <a:pt x="15987" y="20335"/>
                      <a:pt x="16073" y="20356"/>
                      <a:pt x="16073" y="20382"/>
                    </a:cubicBezTo>
                    <a:lnTo>
                      <a:pt x="16073" y="20606"/>
                    </a:lnTo>
                    <a:cubicBezTo>
                      <a:pt x="16073" y="20632"/>
                      <a:pt x="15987" y="20653"/>
                      <a:pt x="15886" y="20653"/>
                    </a:cubicBezTo>
                    <a:lnTo>
                      <a:pt x="14336" y="20653"/>
                    </a:lnTo>
                    <a:cubicBezTo>
                      <a:pt x="14235" y="20653"/>
                      <a:pt x="14154" y="20632"/>
                      <a:pt x="14154" y="20606"/>
                    </a:cubicBezTo>
                    <a:lnTo>
                      <a:pt x="14154" y="20382"/>
                    </a:lnTo>
                    <a:cubicBezTo>
                      <a:pt x="14154" y="20356"/>
                      <a:pt x="14235" y="20335"/>
                      <a:pt x="14336" y="20335"/>
                    </a:cubicBezTo>
                    <a:lnTo>
                      <a:pt x="14914" y="20335"/>
                    </a:lnTo>
                    <a:lnTo>
                      <a:pt x="14914" y="20135"/>
                    </a:lnTo>
                    <a:cubicBezTo>
                      <a:pt x="14914" y="20117"/>
                      <a:pt x="14854" y="20102"/>
                      <a:pt x="14782" y="20102"/>
                    </a:cubicBezTo>
                    <a:lnTo>
                      <a:pt x="12940" y="20102"/>
                    </a:lnTo>
                    <a:cubicBezTo>
                      <a:pt x="12868" y="20102"/>
                      <a:pt x="12812" y="20117"/>
                      <a:pt x="12812" y="20135"/>
                    </a:cubicBezTo>
                    <a:lnTo>
                      <a:pt x="12812" y="20335"/>
                    </a:lnTo>
                    <a:lnTo>
                      <a:pt x="13390" y="20335"/>
                    </a:lnTo>
                    <a:cubicBezTo>
                      <a:pt x="13490" y="20335"/>
                      <a:pt x="13572" y="20356"/>
                      <a:pt x="13572" y="20382"/>
                    </a:cubicBezTo>
                    <a:lnTo>
                      <a:pt x="13572" y="20606"/>
                    </a:lnTo>
                    <a:cubicBezTo>
                      <a:pt x="13572" y="20632"/>
                      <a:pt x="13490" y="20653"/>
                      <a:pt x="13390" y="20653"/>
                    </a:cubicBezTo>
                    <a:lnTo>
                      <a:pt x="11836" y="20653"/>
                    </a:lnTo>
                    <a:cubicBezTo>
                      <a:pt x="11735" y="20653"/>
                      <a:pt x="11653" y="20632"/>
                      <a:pt x="11653" y="20606"/>
                    </a:cubicBezTo>
                    <a:lnTo>
                      <a:pt x="11653" y="20382"/>
                    </a:lnTo>
                    <a:cubicBezTo>
                      <a:pt x="11653" y="20356"/>
                      <a:pt x="11735" y="20335"/>
                      <a:pt x="11836" y="20335"/>
                    </a:cubicBezTo>
                    <a:lnTo>
                      <a:pt x="12447" y="20335"/>
                    </a:lnTo>
                    <a:lnTo>
                      <a:pt x="12447" y="20040"/>
                    </a:lnTo>
                    <a:cubicBezTo>
                      <a:pt x="12447" y="20022"/>
                      <a:pt x="12507" y="20006"/>
                      <a:pt x="12579" y="20006"/>
                    </a:cubicBezTo>
                    <a:lnTo>
                      <a:pt x="13678" y="20006"/>
                    </a:lnTo>
                    <a:lnTo>
                      <a:pt x="13678" y="19570"/>
                    </a:lnTo>
                    <a:lnTo>
                      <a:pt x="12324" y="19570"/>
                    </a:lnTo>
                    <a:cubicBezTo>
                      <a:pt x="12144" y="19570"/>
                      <a:pt x="11997" y="19532"/>
                      <a:pt x="11997" y="19486"/>
                    </a:cubicBezTo>
                    <a:lnTo>
                      <a:pt x="11997" y="19120"/>
                    </a:lnTo>
                    <a:cubicBezTo>
                      <a:pt x="11997" y="19073"/>
                      <a:pt x="12144" y="19036"/>
                      <a:pt x="12324" y="19036"/>
                    </a:cubicBezTo>
                    <a:lnTo>
                      <a:pt x="13678" y="19036"/>
                    </a:lnTo>
                    <a:lnTo>
                      <a:pt x="13678" y="18627"/>
                    </a:lnTo>
                    <a:lnTo>
                      <a:pt x="9119" y="18627"/>
                    </a:lnTo>
                    <a:cubicBezTo>
                      <a:pt x="9047" y="18627"/>
                      <a:pt x="8991" y="18643"/>
                      <a:pt x="8991" y="18661"/>
                    </a:cubicBezTo>
                    <a:lnTo>
                      <a:pt x="8991" y="19036"/>
                    </a:lnTo>
                    <a:lnTo>
                      <a:pt x="10329" y="19036"/>
                    </a:lnTo>
                    <a:cubicBezTo>
                      <a:pt x="10509" y="19036"/>
                      <a:pt x="10656" y="19073"/>
                      <a:pt x="10656" y="19120"/>
                    </a:cubicBezTo>
                    <a:lnTo>
                      <a:pt x="10656" y="19486"/>
                    </a:lnTo>
                    <a:cubicBezTo>
                      <a:pt x="10656" y="19532"/>
                      <a:pt x="10509" y="19570"/>
                      <a:pt x="10329" y="19570"/>
                    </a:cubicBezTo>
                    <a:lnTo>
                      <a:pt x="8991" y="19570"/>
                    </a:lnTo>
                    <a:lnTo>
                      <a:pt x="8991" y="20006"/>
                    </a:lnTo>
                    <a:lnTo>
                      <a:pt x="10074" y="20006"/>
                    </a:lnTo>
                    <a:cubicBezTo>
                      <a:pt x="10146" y="20006"/>
                      <a:pt x="10206" y="20022"/>
                      <a:pt x="10206" y="20040"/>
                    </a:cubicBezTo>
                    <a:lnTo>
                      <a:pt x="10206" y="20335"/>
                    </a:lnTo>
                    <a:lnTo>
                      <a:pt x="10800" y="20335"/>
                    </a:lnTo>
                    <a:cubicBezTo>
                      <a:pt x="10901" y="20335"/>
                      <a:pt x="10983" y="20356"/>
                      <a:pt x="10983" y="20382"/>
                    </a:cubicBezTo>
                    <a:lnTo>
                      <a:pt x="10983" y="20606"/>
                    </a:lnTo>
                    <a:cubicBezTo>
                      <a:pt x="10983" y="20632"/>
                      <a:pt x="10901" y="20653"/>
                      <a:pt x="10800" y="20653"/>
                    </a:cubicBezTo>
                    <a:lnTo>
                      <a:pt x="9250" y="20653"/>
                    </a:lnTo>
                    <a:cubicBezTo>
                      <a:pt x="9150" y="20653"/>
                      <a:pt x="9064" y="20632"/>
                      <a:pt x="9064" y="20606"/>
                    </a:cubicBezTo>
                    <a:lnTo>
                      <a:pt x="9064" y="20382"/>
                    </a:lnTo>
                    <a:cubicBezTo>
                      <a:pt x="9064" y="20356"/>
                      <a:pt x="9150" y="20335"/>
                      <a:pt x="9250" y="20335"/>
                    </a:cubicBezTo>
                    <a:lnTo>
                      <a:pt x="9841" y="20335"/>
                    </a:lnTo>
                    <a:lnTo>
                      <a:pt x="9841" y="20135"/>
                    </a:lnTo>
                    <a:cubicBezTo>
                      <a:pt x="9841" y="20117"/>
                      <a:pt x="9785" y="20102"/>
                      <a:pt x="9713" y="20102"/>
                    </a:cubicBezTo>
                    <a:lnTo>
                      <a:pt x="7871" y="20102"/>
                    </a:lnTo>
                    <a:cubicBezTo>
                      <a:pt x="7799" y="20102"/>
                      <a:pt x="7739" y="20117"/>
                      <a:pt x="7739" y="20135"/>
                    </a:cubicBezTo>
                    <a:lnTo>
                      <a:pt x="7739" y="20335"/>
                    </a:lnTo>
                    <a:lnTo>
                      <a:pt x="8333" y="20335"/>
                    </a:lnTo>
                    <a:cubicBezTo>
                      <a:pt x="8434" y="20335"/>
                      <a:pt x="8516" y="20356"/>
                      <a:pt x="8516" y="20382"/>
                    </a:cubicBezTo>
                    <a:lnTo>
                      <a:pt x="8516" y="20606"/>
                    </a:lnTo>
                    <a:cubicBezTo>
                      <a:pt x="8516" y="20632"/>
                      <a:pt x="8434" y="20653"/>
                      <a:pt x="8333" y="20653"/>
                    </a:cubicBezTo>
                    <a:lnTo>
                      <a:pt x="6780" y="20653"/>
                    </a:lnTo>
                    <a:cubicBezTo>
                      <a:pt x="6679" y="20653"/>
                      <a:pt x="6597" y="20632"/>
                      <a:pt x="6597" y="20606"/>
                    </a:cubicBezTo>
                    <a:lnTo>
                      <a:pt x="6597" y="20382"/>
                    </a:lnTo>
                    <a:cubicBezTo>
                      <a:pt x="6597" y="20356"/>
                      <a:pt x="6679" y="20335"/>
                      <a:pt x="6780" y="20335"/>
                    </a:cubicBezTo>
                    <a:lnTo>
                      <a:pt x="7374" y="20335"/>
                    </a:lnTo>
                    <a:lnTo>
                      <a:pt x="7374" y="20040"/>
                    </a:lnTo>
                    <a:cubicBezTo>
                      <a:pt x="7374" y="20022"/>
                      <a:pt x="7434" y="20006"/>
                      <a:pt x="7506" y="20006"/>
                    </a:cubicBezTo>
                    <a:lnTo>
                      <a:pt x="8626" y="20006"/>
                    </a:lnTo>
                    <a:lnTo>
                      <a:pt x="8626" y="19570"/>
                    </a:lnTo>
                    <a:lnTo>
                      <a:pt x="7251" y="19570"/>
                    </a:lnTo>
                    <a:cubicBezTo>
                      <a:pt x="7071" y="19570"/>
                      <a:pt x="6924" y="19532"/>
                      <a:pt x="6924" y="19486"/>
                    </a:cubicBezTo>
                    <a:lnTo>
                      <a:pt x="6924" y="19120"/>
                    </a:lnTo>
                    <a:cubicBezTo>
                      <a:pt x="6924" y="19073"/>
                      <a:pt x="7071" y="19036"/>
                      <a:pt x="7251" y="19036"/>
                    </a:cubicBezTo>
                    <a:lnTo>
                      <a:pt x="8626" y="19036"/>
                    </a:lnTo>
                    <a:lnTo>
                      <a:pt x="8626" y="18567"/>
                    </a:lnTo>
                    <a:cubicBezTo>
                      <a:pt x="8626" y="18549"/>
                      <a:pt x="8686" y="18533"/>
                      <a:pt x="8758" y="18533"/>
                    </a:cubicBezTo>
                    <a:lnTo>
                      <a:pt x="13678" y="18533"/>
                    </a:lnTo>
                    <a:lnTo>
                      <a:pt x="13678" y="18068"/>
                    </a:lnTo>
                    <a:lnTo>
                      <a:pt x="11963" y="18068"/>
                    </a:lnTo>
                    <a:cubicBezTo>
                      <a:pt x="11783" y="18068"/>
                      <a:pt x="11632" y="18029"/>
                      <a:pt x="11632" y="17983"/>
                    </a:cubicBezTo>
                    <a:lnTo>
                      <a:pt x="11632" y="17531"/>
                    </a:lnTo>
                    <a:cubicBezTo>
                      <a:pt x="11632" y="17485"/>
                      <a:pt x="11783" y="17446"/>
                      <a:pt x="11963" y="17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1212"/>
                  </a:gs>
                  <a:gs pos="100000">
                    <a:srgbClr val="939393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85" name="Currently 17.065 images, recovered from West Pacific Warm Pool samples,…"/>
            <p:cNvSpPr txBox="1"/>
            <p:nvPr/>
          </p:nvSpPr>
          <p:spPr>
            <a:xfrm>
              <a:off x="2123104" y="2543026"/>
              <a:ext cx="7637827" cy="4537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marL="444500" indent="-444500" algn="l">
                <a:buSzPct val="145000"/>
                <a:buChar char="•"/>
                <a:defRPr b="0"/>
              </a:pPr>
              <a:r>
                <a:t>Currently </a:t>
              </a:r>
              <a:r>
                <a:rPr b="1"/>
                <a:t>17.065 images</a:t>
              </a:r>
              <a:r>
                <a:t>, recovered from </a:t>
              </a:r>
              <a:r>
                <a:rPr b="1"/>
                <a:t>West Pacific Warm Pool </a:t>
              </a:r>
              <a:r>
                <a:t>samples,</a:t>
              </a:r>
            </a:p>
            <a:p>
              <a:pPr algn="l">
                <a:defRPr b="0"/>
              </a:pPr>
              <a:endParaRPr/>
            </a:p>
            <a:p>
              <a:pPr marL="444500" indent="-444500" algn="l">
                <a:buSzPct val="145000"/>
                <a:buChar char="•"/>
                <a:defRPr b="0"/>
              </a:pPr>
              <a:r>
                <a:rPr b="1"/>
                <a:t>112 classes in total, 84 trained classes</a:t>
              </a:r>
              <a:r>
                <a:t> (as classes with less than 10 images are fused into a single one),</a:t>
              </a:r>
            </a:p>
            <a:p>
              <a:pPr marL="444500" indent="-444500" algn="l">
                <a:buSzPct val="145000"/>
                <a:buChar char="•"/>
                <a:defRPr b="0"/>
              </a:pPr>
              <a:endParaRPr/>
            </a:p>
            <a:p>
              <a:pPr marL="444500" indent="-444500" algn="l">
                <a:buSzPct val="145000"/>
                <a:buChar char="•"/>
                <a:defRPr b="0"/>
              </a:pPr>
              <a:r>
                <a:t>Overall accuracy of </a:t>
              </a:r>
              <a:r>
                <a:rPr b="1"/>
                <a:t>90 %</a:t>
              </a:r>
              <a:r>
                <a:t>.</a:t>
              </a:r>
            </a:p>
          </p:txBody>
        </p:sp>
        <p:pic>
          <p:nvPicPr>
            <p:cNvPr id="386" name="Fig.4.png" descr="Fig.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916369" y="430103"/>
              <a:ext cx="12541879" cy="12541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Confusion matrix for the trained CNN (based on resnet50)."/>
            <p:cNvSpPr txBox="1"/>
            <p:nvPr/>
          </p:nvSpPr>
          <p:spPr>
            <a:xfrm>
              <a:off x="2788413" y="11875285"/>
              <a:ext cx="6972517" cy="109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b="0"/>
              </a:lvl1pPr>
            </a:lstStyle>
            <a:p>
              <a:r>
                <a:t>Confusion matrix for the trained CNN (based on resnet50).</a:t>
              </a:r>
            </a:p>
          </p:txBody>
        </p:sp>
        <p:pic>
          <p:nvPicPr>
            <p:cNvPr id="388" name="Capture d’écran 2020-04-30 à 13.58.04.png" descr="Capture d’écran 2020-04-30 à 13.58.0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15150" y="7328677"/>
              <a:ext cx="6972517" cy="2838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" name="Rechercher"/>
            <p:cNvSpPr/>
            <p:nvPr/>
          </p:nvSpPr>
          <p:spPr>
            <a:xfrm>
              <a:off x="11184152" y="1495766"/>
              <a:ext cx="1914097" cy="2243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502" extrusionOk="0">
                  <a:moveTo>
                    <a:pt x="7928" y="4"/>
                  </a:moveTo>
                  <a:cubicBezTo>
                    <a:pt x="6343" y="54"/>
                    <a:pt x="4758" y="513"/>
                    <a:pt x="3383" y="1414"/>
                  </a:cubicBezTo>
                  <a:cubicBezTo>
                    <a:pt x="-286" y="3816"/>
                    <a:pt x="-1098" y="8454"/>
                    <a:pt x="1573" y="11753"/>
                  </a:cubicBezTo>
                  <a:cubicBezTo>
                    <a:pt x="3866" y="14587"/>
                    <a:pt x="8102" y="15587"/>
                    <a:pt x="11645" y="14130"/>
                  </a:cubicBezTo>
                  <a:lnTo>
                    <a:pt x="11895" y="14028"/>
                  </a:lnTo>
                  <a:lnTo>
                    <a:pt x="12039" y="14238"/>
                  </a:lnTo>
                  <a:cubicBezTo>
                    <a:pt x="12051" y="14256"/>
                    <a:pt x="12060" y="14269"/>
                    <a:pt x="12071" y="14282"/>
                  </a:cubicBezTo>
                  <a:lnTo>
                    <a:pt x="17686" y="21218"/>
                  </a:lnTo>
                  <a:cubicBezTo>
                    <a:pt x="17806" y="21366"/>
                    <a:pt x="17984" y="21464"/>
                    <a:pt x="18188" y="21493"/>
                  </a:cubicBezTo>
                  <a:cubicBezTo>
                    <a:pt x="18392" y="21522"/>
                    <a:pt x="18597" y="21479"/>
                    <a:pt x="18762" y="21371"/>
                  </a:cubicBezTo>
                  <a:lnTo>
                    <a:pt x="20082" y="20505"/>
                  </a:lnTo>
                  <a:cubicBezTo>
                    <a:pt x="20425" y="20281"/>
                    <a:pt x="20502" y="19847"/>
                    <a:pt x="20252" y="19538"/>
                  </a:cubicBezTo>
                  <a:lnTo>
                    <a:pt x="14637" y="12602"/>
                  </a:lnTo>
                  <a:cubicBezTo>
                    <a:pt x="14613" y="12572"/>
                    <a:pt x="14586" y="12546"/>
                    <a:pt x="14559" y="12521"/>
                  </a:cubicBezTo>
                  <a:lnTo>
                    <a:pt x="14359" y="12340"/>
                  </a:lnTo>
                  <a:lnTo>
                    <a:pt x="14540" y="12143"/>
                  </a:lnTo>
                  <a:cubicBezTo>
                    <a:pt x="16964" y="9533"/>
                    <a:pt x="17103" y="5790"/>
                    <a:pt x="14878" y="3042"/>
                  </a:cubicBezTo>
                  <a:cubicBezTo>
                    <a:pt x="13209" y="980"/>
                    <a:pt x="10569" y="-78"/>
                    <a:pt x="7928" y="4"/>
                  </a:cubicBezTo>
                  <a:close/>
                  <a:moveTo>
                    <a:pt x="7952" y="1548"/>
                  </a:moveTo>
                  <a:cubicBezTo>
                    <a:pt x="8377" y="1533"/>
                    <a:pt x="8807" y="1556"/>
                    <a:pt x="9237" y="1617"/>
                  </a:cubicBezTo>
                  <a:cubicBezTo>
                    <a:pt x="10956" y="1861"/>
                    <a:pt x="12466" y="2690"/>
                    <a:pt x="13488" y="3952"/>
                  </a:cubicBezTo>
                  <a:cubicBezTo>
                    <a:pt x="15601" y="6562"/>
                    <a:pt x="14959" y="10231"/>
                    <a:pt x="12058" y="12131"/>
                  </a:cubicBezTo>
                  <a:cubicBezTo>
                    <a:pt x="10904" y="12887"/>
                    <a:pt x="9563" y="13250"/>
                    <a:pt x="8234" y="13250"/>
                  </a:cubicBezTo>
                  <a:cubicBezTo>
                    <a:pt x="6221" y="13250"/>
                    <a:pt x="4235" y="12415"/>
                    <a:pt x="2963" y="10843"/>
                  </a:cubicBezTo>
                  <a:cubicBezTo>
                    <a:pt x="850" y="8233"/>
                    <a:pt x="1491" y="4565"/>
                    <a:pt x="4393" y="2665"/>
                  </a:cubicBezTo>
                  <a:cubicBezTo>
                    <a:pt x="5446" y="1976"/>
                    <a:pt x="6677" y="1593"/>
                    <a:pt x="7952" y="1548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0" name="Example of recognition scores for a few radiolarian classes."/>
            <p:cNvSpPr txBox="1"/>
            <p:nvPr/>
          </p:nvSpPr>
          <p:spPr>
            <a:xfrm>
              <a:off x="2315150" y="10167487"/>
              <a:ext cx="6972517" cy="109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b="0"/>
              </a:lvl1pPr>
            </a:lstStyle>
            <a:p>
              <a:r>
                <a:t>Example of recognition scores for a few radiolarian classes.</a:t>
              </a:r>
            </a:p>
          </p:txBody>
        </p:sp>
        <p:pic>
          <p:nvPicPr>
            <p:cNvPr id="397" name="Ligne de connexion" descr="Ligne de connexio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09661" y="2950785"/>
              <a:ext cx="3662362" cy="4454093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9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94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5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6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16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3" animBg="1" advAuto="0"/>
      <p:bldP spid="380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tep 6: Image storage and census counts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6: Image storage and census counts</a:t>
            </a:r>
          </a:p>
        </p:txBody>
      </p:sp>
      <p:grpSp>
        <p:nvGrpSpPr>
          <p:cNvPr id="412" name="Groupe"/>
          <p:cNvGrpSpPr/>
          <p:nvPr/>
        </p:nvGrpSpPr>
        <p:grpSpPr>
          <a:xfrm>
            <a:off x="-22627139" y="73"/>
            <a:ext cx="24268032" cy="12971909"/>
            <a:chOff x="0" y="0"/>
            <a:chExt cx="24268030" cy="12971908"/>
          </a:xfrm>
        </p:grpSpPr>
        <p:grpSp>
          <p:nvGrpSpPr>
            <p:cNvPr id="403" name="Groupe"/>
            <p:cNvGrpSpPr/>
            <p:nvPr/>
          </p:nvGrpSpPr>
          <p:grpSpPr>
            <a:xfrm>
              <a:off x="0" y="0"/>
              <a:ext cx="24268031" cy="12971909"/>
              <a:chOff x="0" y="0"/>
              <a:chExt cx="24268030" cy="12971908"/>
            </a:xfrm>
          </p:grpSpPr>
          <p:sp>
            <p:nvSpPr>
              <p:cNvPr id="400" name="Rectangle"/>
              <p:cNvSpPr/>
              <p:nvPr/>
            </p:nvSpPr>
            <p:spPr>
              <a:xfrm>
                <a:off x="0" y="0"/>
                <a:ext cx="23258381" cy="12971909"/>
              </a:xfrm>
              <a:prstGeom prst="rect">
                <a:avLst/>
              </a:prstGeom>
              <a:solidFill>
                <a:srgbClr val="121212"/>
              </a:solidFill>
              <a:ln w="12700" cap="flat">
                <a:noFill/>
                <a:miter lim="400000"/>
              </a:ln>
              <a:effectLst>
                <a:outerShdw blurRad="381000" dist="129548" dir="2400000" rotWithShape="0">
                  <a:srgbClr val="FFFFFF">
                    <a:alpha val="29867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1" name="Automated counts and image storage"/>
              <p:cNvSpPr txBox="1"/>
              <p:nvPr/>
            </p:nvSpPr>
            <p:spPr>
              <a:xfrm>
                <a:off x="3456923" y="420083"/>
                <a:ext cx="16617576" cy="1702630"/>
              </a:xfrm>
              <a:prstGeom prst="rect">
                <a:avLst/>
              </a:prstGeom>
              <a:solidFill>
                <a:srgbClr val="D4D3DD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87" tIns="82987" rIns="82987" bIns="82987" numCol="1" anchor="b">
                <a:normAutofit/>
              </a:bodyPr>
              <a:lstStyle>
                <a:lvl1pPr algn="l" defTabSz="1828049">
                  <a:lnSpc>
                    <a:spcPct val="90000"/>
                  </a:lnSpc>
                  <a:tabLst>
                    <a:tab pos="1308100" algn="l"/>
                    <a:tab pos="2616200" algn="l"/>
                    <a:tab pos="3937000" algn="l"/>
                    <a:tab pos="5245100" algn="l"/>
                    <a:tab pos="6565900" algn="l"/>
                    <a:tab pos="7874000" algn="l"/>
                    <a:tab pos="9194800" algn="l"/>
                    <a:tab pos="10502900" algn="l"/>
                    <a:tab pos="11823700" algn="l"/>
                    <a:tab pos="13131800" algn="l"/>
                    <a:tab pos="14452600" algn="l"/>
                    <a:tab pos="15760700" algn="l"/>
                  </a:tabLst>
                  <a:defRPr sz="7000" b="0" spc="-175">
                    <a:latin typeface="Century Schoolbook"/>
                    <a:ea typeface="Century Schoolbook"/>
                    <a:cs typeface="Century Schoolbook"/>
                    <a:sym typeface="Century Schoolbook"/>
                  </a:defRPr>
                </a:lvl1pPr>
              </a:lstStyle>
              <a:p>
                <a:r>
                  <a:t>Automated counts and image storage</a:t>
                </a:r>
              </a:p>
            </p:txBody>
          </p:sp>
          <p:sp>
            <p:nvSpPr>
              <p:cNvPr id="402" name="Groupe"/>
              <p:cNvSpPr/>
              <p:nvPr/>
            </p:nvSpPr>
            <p:spPr>
              <a:xfrm>
                <a:off x="22248730" y="24"/>
                <a:ext cx="2019301" cy="129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9531" y="21600"/>
                    </a:lnTo>
                    <a:lnTo>
                      <a:pt x="12252" y="21600"/>
                    </a:lnTo>
                    <a:lnTo>
                      <a:pt x="18178" y="21600"/>
                    </a:lnTo>
                    <a:cubicBezTo>
                      <a:pt x="19170" y="21600"/>
                      <a:pt x="19664" y="21600"/>
                      <a:pt x="20191" y="21574"/>
                    </a:cubicBezTo>
                    <a:cubicBezTo>
                      <a:pt x="20767" y="21541"/>
                      <a:pt x="21220" y="21471"/>
                      <a:pt x="21430" y="21381"/>
                    </a:cubicBezTo>
                    <a:cubicBezTo>
                      <a:pt x="21597" y="21299"/>
                      <a:pt x="21600" y="21222"/>
                      <a:pt x="21600" y="21070"/>
                    </a:cubicBezTo>
                    <a:lnTo>
                      <a:pt x="21600" y="17033"/>
                    </a:lnTo>
                    <a:cubicBezTo>
                      <a:pt x="21600" y="16878"/>
                      <a:pt x="21597" y="16801"/>
                      <a:pt x="21430" y="16719"/>
                    </a:cubicBezTo>
                    <a:cubicBezTo>
                      <a:pt x="21220" y="16629"/>
                      <a:pt x="20767" y="16558"/>
                      <a:pt x="20191" y="16526"/>
                    </a:cubicBezTo>
                    <a:cubicBezTo>
                      <a:pt x="19664" y="16500"/>
                      <a:pt x="19168" y="16500"/>
                      <a:pt x="18191" y="16500"/>
                    </a:cubicBezTo>
                    <a:lnTo>
                      <a:pt x="12252" y="16500"/>
                    </a:lnTo>
                    <a:lnTo>
                      <a:pt x="12252" y="0"/>
                    </a:lnTo>
                    <a:lnTo>
                      <a:pt x="0" y="0"/>
                    </a:lnTo>
                    <a:close/>
                    <a:moveTo>
                      <a:pt x="11963" y="17446"/>
                    </a:moveTo>
                    <a:lnTo>
                      <a:pt x="13861" y="17446"/>
                    </a:lnTo>
                    <a:lnTo>
                      <a:pt x="15763" y="17446"/>
                    </a:lnTo>
                    <a:cubicBezTo>
                      <a:pt x="15943" y="17446"/>
                      <a:pt x="16090" y="17485"/>
                      <a:pt x="16090" y="17531"/>
                    </a:cubicBezTo>
                    <a:lnTo>
                      <a:pt x="16090" y="17983"/>
                    </a:lnTo>
                    <a:cubicBezTo>
                      <a:pt x="16090" y="18029"/>
                      <a:pt x="15943" y="18068"/>
                      <a:pt x="15763" y="18068"/>
                    </a:cubicBezTo>
                    <a:lnTo>
                      <a:pt x="14043" y="18068"/>
                    </a:lnTo>
                    <a:lnTo>
                      <a:pt x="14043" y="18533"/>
                    </a:lnTo>
                    <a:lnTo>
                      <a:pt x="18968" y="18533"/>
                    </a:lnTo>
                    <a:cubicBezTo>
                      <a:pt x="19040" y="18533"/>
                      <a:pt x="19100" y="18549"/>
                      <a:pt x="19100" y="18567"/>
                    </a:cubicBezTo>
                    <a:lnTo>
                      <a:pt x="19100" y="19036"/>
                    </a:lnTo>
                    <a:lnTo>
                      <a:pt x="20471" y="19036"/>
                    </a:lnTo>
                    <a:cubicBezTo>
                      <a:pt x="20651" y="19036"/>
                      <a:pt x="20798" y="19073"/>
                      <a:pt x="20798" y="19120"/>
                    </a:cubicBezTo>
                    <a:lnTo>
                      <a:pt x="20798" y="19486"/>
                    </a:lnTo>
                    <a:cubicBezTo>
                      <a:pt x="20798" y="19532"/>
                      <a:pt x="20651" y="19570"/>
                      <a:pt x="20471" y="19570"/>
                    </a:cubicBezTo>
                    <a:lnTo>
                      <a:pt x="19100" y="19570"/>
                    </a:lnTo>
                    <a:lnTo>
                      <a:pt x="19100" y="20006"/>
                    </a:lnTo>
                    <a:lnTo>
                      <a:pt x="20220" y="20006"/>
                    </a:lnTo>
                    <a:cubicBezTo>
                      <a:pt x="20292" y="20006"/>
                      <a:pt x="20348" y="20022"/>
                      <a:pt x="20348" y="20040"/>
                    </a:cubicBezTo>
                    <a:lnTo>
                      <a:pt x="20348" y="20335"/>
                    </a:lnTo>
                    <a:lnTo>
                      <a:pt x="20942" y="20335"/>
                    </a:lnTo>
                    <a:cubicBezTo>
                      <a:pt x="21043" y="20335"/>
                      <a:pt x="21129" y="20356"/>
                      <a:pt x="21129" y="20382"/>
                    </a:cubicBezTo>
                    <a:lnTo>
                      <a:pt x="21129" y="20606"/>
                    </a:lnTo>
                    <a:cubicBezTo>
                      <a:pt x="21129" y="20632"/>
                      <a:pt x="21043" y="20653"/>
                      <a:pt x="20942" y="20653"/>
                    </a:cubicBezTo>
                    <a:lnTo>
                      <a:pt x="19392" y="20653"/>
                    </a:lnTo>
                    <a:cubicBezTo>
                      <a:pt x="19292" y="20653"/>
                      <a:pt x="19206" y="20632"/>
                      <a:pt x="19206" y="20606"/>
                    </a:cubicBezTo>
                    <a:lnTo>
                      <a:pt x="19206" y="20382"/>
                    </a:lnTo>
                    <a:cubicBezTo>
                      <a:pt x="19206" y="20356"/>
                      <a:pt x="19292" y="20335"/>
                      <a:pt x="19392" y="20335"/>
                    </a:cubicBezTo>
                    <a:lnTo>
                      <a:pt x="19987" y="20335"/>
                    </a:lnTo>
                    <a:lnTo>
                      <a:pt x="19987" y="20135"/>
                    </a:lnTo>
                    <a:cubicBezTo>
                      <a:pt x="19987" y="20117"/>
                      <a:pt x="19927" y="20102"/>
                      <a:pt x="19855" y="20102"/>
                    </a:cubicBezTo>
                    <a:lnTo>
                      <a:pt x="18013" y="20102"/>
                    </a:lnTo>
                    <a:cubicBezTo>
                      <a:pt x="17941" y="20102"/>
                      <a:pt x="17881" y="20117"/>
                      <a:pt x="17881" y="20135"/>
                    </a:cubicBezTo>
                    <a:lnTo>
                      <a:pt x="17881" y="20335"/>
                    </a:lnTo>
                    <a:lnTo>
                      <a:pt x="18475" y="20335"/>
                    </a:lnTo>
                    <a:cubicBezTo>
                      <a:pt x="18576" y="20335"/>
                      <a:pt x="18658" y="20356"/>
                      <a:pt x="18658" y="20382"/>
                    </a:cubicBezTo>
                    <a:lnTo>
                      <a:pt x="18658" y="20606"/>
                    </a:lnTo>
                    <a:cubicBezTo>
                      <a:pt x="18658" y="20632"/>
                      <a:pt x="18576" y="20653"/>
                      <a:pt x="18475" y="20653"/>
                    </a:cubicBezTo>
                    <a:lnTo>
                      <a:pt x="16926" y="20653"/>
                    </a:lnTo>
                    <a:cubicBezTo>
                      <a:pt x="16825" y="20653"/>
                      <a:pt x="16739" y="20632"/>
                      <a:pt x="16739" y="20606"/>
                    </a:cubicBezTo>
                    <a:lnTo>
                      <a:pt x="16739" y="20382"/>
                    </a:lnTo>
                    <a:cubicBezTo>
                      <a:pt x="16739" y="20356"/>
                      <a:pt x="16825" y="20335"/>
                      <a:pt x="16926" y="20335"/>
                    </a:cubicBezTo>
                    <a:lnTo>
                      <a:pt x="17520" y="20335"/>
                    </a:lnTo>
                    <a:lnTo>
                      <a:pt x="17520" y="20040"/>
                    </a:lnTo>
                    <a:cubicBezTo>
                      <a:pt x="17520" y="20022"/>
                      <a:pt x="17576" y="20006"/>
                      <a:pt x="17648" y="20006"/>
                    </a:cubicBezTo>
                    <a:lnTo>
                      <a:pt x="18734" y="20006"/>
                    </a:lnTo>
                    <a:lnTo>
                      <a:pt x="18734" y="19570"/>
                    </a:lnTo>
                    <a:lnTo>
                      <a:pt x="17393" y="19570"/>
                    </a:lnTo>
                    <a:cubicBezTo>
                      <a:pt x="17213" y="19570"/>
                      <a:pt x="17066" y="19532"/>
                      <a:pt x="17066" y="19486"/>
                    </a:cubicBezTo>
                    <a:lnTo>
                      <a:pt x="17066" y="19120"/>
                    </a:lnTo>
                    <a:cubicBezTo>
                      <a:pt x="17066" y="19073"/>
                      <a:pt x="17213" y="19036"/>
                      <a:pt x="17393" y="19036"/>
                    </a:cubicBezTo>
                    <a:lnTo>
                      <a:pt x="18734" y="19036"/>
                    </a:lnTo>
                    <a:lnTo>
                      <a:pt x="18734" y="18661"/>
                    </a:lnTo>
                    <a:cubicBezTo>
                      <a:pt x="18734" y="18643"/>
                      <a:pt x="18675" y="18627"/>
                      <a:pt x="18603" y="18627"/>
                    </a:cubicBezTo>
                    <a:lnTo>
                      <a:pt x="14043" y="18627"/>
                    </a:lnTo>
                    <a:lnTo>
                      <a:pt x="14043" y="19036"/>
                    </a:lnTo>
                    <a:lnTo>
                      <a:pt x="15402" y="19036"/>
                    </a:lnTo>
                    <a:cubicBezTo>
                      <a:pt x="15582" y="19036"/>
                      <a:pt x="15729" y="19073"/>
                      <a:pt x="15729" y="19120"/>
                    </a:cubicBezTo>
                    <a:lnTo>
                      <a:pt x="15729" y="19486"/>
                    </a:lnTo>
                    <a:cubicBezTo>
                      <a:pt x="15729" y="19532"/>
                      <a:pt x="15582" y="19570"/>
                      <a:pt x="15402" y="19570"/>
                    </a:cubicBezTo>
                    <a:lnTo>
                      <a:pt x="14043" y="19570"/>
                    </a:lnTo>
                    <a:lnTo>
                      <a:pt x="14043" y="20006"/>
                    </a:lnTo>
                    <a:lnTo>
                      <a:pt x="15147" y="20006"/>
                    </a:lnTo>
                    <a:cubicBezTo>
                      <a:pt x="15219" y="20006"/>
                      <a:pt x="15279" y="20022"/>
                      <a:pt x="15279" y="20040"/>
                    </a:cubicBezTo>
                    <a:lnTo>
                      <a:pt x="15279" y="20335"/>
                    </a:lnTo>
                    <a:lnTo>
                      <a:pt x="15886" y="20335"/>
                    </a:lnTo>
                    <a:cubicBezTo>
                      <a:pt x="15987" y="20335"/>
                      <a:pt x="16073" y="20356"/>
                      <a:pt x="16073" y="20382"/>
                    </a:cubicBezTo>
                    <a:lnTo>
                      <a:pt x="16073" y="20606"/>
                    </a:lnTo>
                    <a:cubicBezTo>
                      <a:pt x="16073" y="20632"/>
                      <a:pt x="15987" y="20653"/>
                      <a:pt x="15886" y="20653"/>
                    </a:cubicBezTo>
                    <a:lnTo>
                      <a:pt x="14336" y="20653"/>
                    </a:lnTo>
                    <a:cubicBezTo>
                      <a:pt x="14235" y="20653"/>
                      <a:pt x="14154" y="20632"/>
                      <a:pt x="14154" y="20606"/>
                    </a:cubicBezTo>
                    <a:lnTo>
                      <a:pt x="14154" y="20382"/>
                    </a:lnTo>
                    <a:cubicBezTo>
                      <a:pt x="14154" y="20356"/>
                      <a:pt x="14235" y="20335"/>
                      <a:pt x="14336" y="20335"/>
                    </a:cubicBezTo>
                    <a:lnTo>
                      <a:pt x="14914" y="20335"/>
                    </a:lnTo>
                    <a:lnTo>
                      <a:pt x="14914" y="20135"/>
                    </a:lnTo>
                    <a:cubicBezTo>
                      <a:pt x="14914" y="20117"/>
                      <a:pt x="14854" y="20102"/>
                      <a:pt x="14782" y="20102"/>
                    </a:cubicBezTo>
                    <a:lnTo>
                      <a:pt x="12940" y="20102"/>
                    </a:lnTo>
                    <a:cubicBezTo>
                      <a:pt x="12868" y="20102"/>
                      <a:pt x="12812" y="20117"/>
                      <a:pt x="12812" y="20135"/>
                    </a:cubicBezTo>
                    <a:lnTo>
                      <a:pt x="12812" y="20335"/>
                    </a:lnTo>
                    <a:lnTo>
                      <a:pt x="13390" y="20335"/>
                    </a:lnTo>
                    <a:cubicBezTo>
                      <a:pt x="13490" y="20335"/>
                      <a:pt x="13572" y="20356"/>
                      <a:pt x="13572" y="20382"/>
                    </a:cubicBezTo>
                    <a:lnTo>
                      <a:pt x="13572" y="20606"/>
                    </a:lnTo>
                    <a:cubicBezTo>
                      <a:pt x="13572" y="20632"/>
                      <a:pt x="13490" y="20653"/>
                      <a:pt x="13390" y="20653"/>
                    </a:cubicBezTo>
                    <a:lnTo>
                      <a:pt x="11836" y="20653"/>
                    </a:lnTo>
                    <a:cubicBezTo>
                      <a:pt x="11735" y="20653"/>
                      <a:pt x="11653" y="20632"/>
                      <a:pt x="11653" y="20606"/>
                    </a:cubicBezTo>
                    <a:lnTo>
                      <a:pt x="11653" y="20382"/>
                    </a:lnTo>
                    <a:cubicBezTo>
                      <a:pt x="11653" y="20356"/>
                      <a:pt x="11735" y="20335"/>
                      <a:pt x="11836" y="20335"/>
                    </a:cubicBezTo>
                    <a:lnTo>
                      <a:pt x="12447" y="20335"/>
                    </a:lnTo>
                    <a:lnTo>
                      <a:pt x="12447" y="20040"/>
                    </a:lnTo>
                    <a:cubicBezTo>
                      <a:pt x="12447" y="20022"/>
                      <a:pt x="12507" y="20006"/>
                      <a:pt x="12579" y="20006"/>
                    </a:cubicBezTo>
                    <a:lnTo>
                      <a:pt x="13678" y="20006"/>
                    </a:lnTo>
                    <a:lnTo>
                      <a:pt x="13678" y="19570"/>
                    </a:lnTo>
                    <a:lnTo>
                      <a:pt x="12324" y="19570"/>
                    </a:lnTo>
                    <a:cubicBezTo>
                      <a:pt x="12144" y="19570"/>
                      <a:pt x="11997" y="19532"/>
                      <a:pt x="11997" y="19486"/>
                    </a:cubicBezTo>
                    <a:lnTo>
                      <a:pt x="11997" y="19120"/>
                    </a:lnTo>
                    <a:cubicBezTo>
                      <a:pt x="11997" y="19073"/>
                      <a:pt x="12144" y="19036"/>
                      <a:pt x="12324" y="19036"/>
                    </a:cubicBezTo>
                    <a:lnTo>
                      <a:pt x="13678" y="19036"/>
                    </a:lnTo>
                    <a:lnTo>
                      <a:pt x="13678" y="18627"/>
                    </a:lnTo>
                    <a:lnTo>
                      <a:pt x="9119" y="18627"/>
                    </a:lnTo>
                    <a:cubicBezTo>
                      <a:pt x="9047" y="18627"/>
                      <a:pt x="8991" y="18643"/>
                      <a:pt x="8991" y="18661"/>
                    </a:cubicBezTo>
                    <a:lnTo>
                      <a:pt x="8991" y="19036"/>
                    </a:lnTo>
                    <a:lnTo>
                      <a:pt x="10329" y="19036"/>
                    </a:lnTo>
                    <a:cubicBezTo>
                      <a:pt x="10509" y="19036"/>
                      <a:pt x="10656" y="19073"/>
                      <a:pt x="10656" y="19120"/>
                    </a:cubicBezTo>
                    <a:lnTo>
                      <a:pt x="10656" y="19486"/>
                    </a:lnTo>
                    <a:cubicBezTo>
                      <a:pt x="10656" y="19532"/>
                      <a:pt x="10509" y="19570"/>
                      <a:pt x="10329" y="19570"/>
                    </a:cubicBezTo>
                    <a:lnTo>
                      <a:pt x="8991" y="19570"/>
                    </a:lnTo>
                    <a:lnTo>
                      <a:pt x="8991" y="20006"/>
                    </a:lnTo>
                    <a:lnTo>
                      <a:pt x="10074" y="20006"/>
                    </a:lnTo>
                    <a:cubicBezTo>
                      <a:pt x="10146" y="20006"/>
                      <a:pt x="10206" y="20022"/>
                      <a:pt x="10206" y="20040"/>
                    </a:cubicBezTo>
                    <a:lnTo>
                      <a:pt x="10206" y="20335"/>
                    </a:lnTo>
                    <a:lnTo>
                      <a:pt x="10800" y="20335"/>
                    </a:lnTo>
                    <a:cubicBezTo>
                      <a:pt x="10901" y="20335"/>
                      <a:pt x="10983" y="20356"/>
                      <a:pt x="10983" y="20382"/>
                    </a:cubicBezTo>
                    <a:lnTo>
                      <a:pt x="10983" y="20606"/>
                    </a:lnTo>
                    <a:cubicBezTo>
                      <a:pt x="10983" y="20632"/>
                      <a:pt x="10901" y="20653"/>
                      <a:pt x="10800" y="20653"/>
                    </a:cubicBezTo>
                    <a:lnTo>
                      <a:pt x="9250" y="20653"/>
                    </a:lnTo>
                    <a:cubicBezTo>
                      <a:pt x="9150" y="20653"/>
                      <a:pt x="9064" y="20632"/>
                      <a:pt x="9064" y="20606"/>
                    </a:cubicBezTo>
                    <a:lnTo>
                      <a:pt x="9064" y="20382"/>
                    </a:lnTo>
                    <a:cubicBezTo>
                      <a:pt x="9064" y="20356"/>
                      <a:pt x="9150" y="20335"/>
                      <a:pt x="9250" y="20335"/>
                    </a:cubicBezTo>
                    <a:lnTo>
                      <a:pt x="9841" y="20335"/>
                    </a:lnTo>
                    <a:lnTo>
                      <a:pt x="9841" y="20135"/>
                    </a:lnTo>
                    <a:cubicBezTo>
                      <a:pt x="9841" y="20117"/>
                      <a:pt x="9785" y="20102"/>
                      <a:pt x="9713" y="20102"/>
                    </a:cubicBezTo>
                    <a:lnTo>
                      <a:pt x="7871" y="20102"/>
                    </a:lnTo>
                    <a:cubicBezTo>
                      <a:pt x="7799" y="20102"/>
                      <a:pt x="7739" y="20117"/>
                      <a:pt x="7739" y="20135"/>
                    </a:cubicBezTo>
                    <a:lnTo>
                      <a:pt x="7739" y="20335"/>
                    </a:lnTo>
                    <a:lnTo>
                      <a:pt x="8333" y="20335"/>
                    </a:lnTo>
                    <a:cubicBezTo>
                      <a:pt x="8434" y="20335"/>
                      <a:pt x="8516" y="20356"/>
                      <a:pt x="8516" y="20382"/>
                    </a:cubicBezTo>
                    <a:lnTo>
                      <a:pt x="8516" y="20606"/>
                    </a:lnTo>
                    <a:cubicBezTo>
                      <a:pt x="8516" y="20632"/>
                      <a:pt x="8434" y="20653"/>
                      <a:pt x="8333" y="20653"/>
                    </a:cubicBezTo>
                    <a:lnTo>
                      <a:pt x="6780" y="20653"/>
                    </a:lnTo>
                    <a:cubicBezTo>
                      <a:pt x="6679" y="20653"/>
                      <a:pt x="6597" y="20632"/>
                      <a:pt x="6597" y="20606"/>
                    </a:cubicBezTo>
                    <a:lnTo>
                      <a:pt x="6597" y="20382"/>
                    </a:lnTo>
                    <a:cubicBezTo>
                      <a:pt x="6597" y="20356"/>
                      <a:pt x="6679" y="20335"/>
                      <a:pt x="6780" y="20335"/>
                    </a:cubicBezTo>
                    <a:lnTo>
                      <a:pt x="7374" y="20335"/>
                    </a:lnTo>
                    <a:lnTo>
                      <a:pt x="7374" y="20040"/>
                    </a:lnTo>
                    <a:cubicBezTo>
                      <a:pt x="7374" y="20022"/>
                      <a:pt x="7434" y="20006"/>
                      <a:pt x="7506" y="20006"/>
                    </a:cubicBezTo>
                    <a:lnTo>
                      <a:pt x="8626" y="20006"/>
                    </a:lnTo>
                    <a:lnTo>
                      <a:pt x="8626" y="19570"/>
                    </a:lnTo>
                    <a:lnTo>
                      <a:pt x="7251" y="19570"/>
                    </a:lnTo>
                    <a:cubicBezTo>
                      <a:pt x="7071" y="19570"/>
                      <a:pt x="6924" y="19532"/>
                      <a:pt x="6924" y="19486"/>
                    </a:cubicBezTo>
                    <a:lnTo>
                      <a:pt x="6924" y="19120"/>
                    </a:lnTo>
                    <a:cubicBezTo>
                      <a:pt x="6924" y="19073"/>
                      <a:pt x="7071" y="19036"/>
                      <a:pt x="7251" y="19036"/>
                    </a:cubicBezTo>
                    <a:lnTo>
                      <a:pt x="8626" y="19036"/>
                    </a:lnTo>
                    <a:lnTo>
                      <a:pt x="8626" y="18567"/>
                    </a:lnTo>
                    <a:cubicBezTo>
                      <a:pt x="8626" y="18549"/>
                      <a:pt x="8686" y="18533"/>
                      <a:pt x="8758" y="18533"/>
                    </a:cubicBezTo>
                    <a:lnTo>
                      <a:pt x="13678" y="18533"/>
                    </a:lnTo>
                    <a:lnTo>
                      <a:pt x="13678" y="18068"/>
                    </a:lnTo>
                    <a:lnTo>
                      <a:pt x="11963" y="18068"/>
                    </a:lnTo>
                    <a:cubicBezTo>
                      <a:pt x="11783" y="18068"/>
                      <a:pt x="11632" y="18029"/>
                      <a:pt x="11632" y="17983"/>
                    </a:cubicBezTo>
                    <a:lnTo>
                      <a:pt x="11632" y="17531"/>
                    </a:lnTo>
                    <a:cubicBezTo>
                      <a:pt x="11632" y="17485"/>
                      <a:pt x="11783" y="17446"/>
                      <a:pt x="11963" y="17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1212"/>
                  </a:gs>
                  <a:gs pos="100000">
                    <a:srgbClr val="939393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04" name="The trained CNN automatically returns images identification.…"/>
            <p:cNvSpPr txBox="1"/>
            <p:nvPr/>
          </p:nvSpPr>
          <p:spPr>
            <a:xfrm>
              <a:off x="3249994" y="2717797"/>
              <a:ext cx="7707950" cy="18601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sz="2800" b="0"/>
              </a:pPr>
              <a:r>
                <a:t>The trained CNN automatically returns images identification.</a:t>
              </a:r>
            </a:p>
            <a:p>
              <a:pPr algn="l">
                <a:defRPr sz="2800" b="0"/>
              </a:pPr>
              <a:endParaRPr/>
            </a:p>
            <a:p>
              <a:pPr algn="l">
                <a:defRPr sz="2800" b="0"/>
              </a:pPr>
              <a:r>
                <a:t>3 kinds of results are automatically exported:</a:t>
              </a:r>
            </a:p>
          </p:txBody>
        </p:sp>
        <p:pic>
          <p:nvPicPr>
            <p:cNvPr id="405" name="sans-titrea.png" descr="sans-titre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134015" y="2717797"/>
              <a:ext cx="7991952" cy="2417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sans-titreb.png" descr="sans-titreb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3589990" y="7985281"/>
              <a:ext cx="5080001" cy="406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sans-titrec.png" descr="sans-titrec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134015" y="5664200"/>
              <a:ext cx="7991952" cy="1878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Ligne de connexion" descr="Ligne de connexio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548008" y="3738362"/>
              <a:ext cx="5654552" cy="2867980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18" name="Ligne de connexion" descr="Ligne de connexion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27660" y="6689890"/>
              <a:ext cx="7769856" cy="3113817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19" name="Ligne de connexion" descr="Ligne de connexion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614364" y="8893062"/>
              <a:ext cx="5053790" cy="1287082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411" name="(1) Identified individual images are saved into folder corresponding to their assigned classes and samples.…"/>
            <p:cNvSpPr txBox="1"/>
            <p:nvPr/>
          </p:nvSpPr>
          <p:spPr>
            <a:xfrm>
              <a:off x="3249994" y="6602364"/>
              <a:ext cx="8150731" cy="4456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sz="2800" b="0"/>
              </a:pPr>
              <a:r>
                <a:t>(1) Identified </a:t>
              </a:r>
              <a:r>
                <a:rPr b="1"/>
                <a:t>individual images</a:t>
              </a:r>
              <a:r>
                <a:t> are saved into folder corresponding to their assigned classes and samples.</a:t>
              </a:r>
            </a:p>
            <a:p>
              <a:pPr algn="l">
                <a:defRPr sz="2800" b="0"/>
              </a:pPr>
              <a:endParaRPr/>
            </a:p>
            <a:p>
              <a:pPr algn="l">
                <a:defRPr sz="2800" b="0"/>
              </a:pPr>
              <a:endParaRPr/>
            </a:p>
            <a:p>
              <a:pPr algn="l">
                <a:defRPr sz="2800" b="0"/>
              </a:pPr>
              <a:endParaRPr/>
            </a:p>
            <a:p>
              <a:pPr algn="l">
                <a:defRPr sz="2800" b="0"/>
              </a:pPr>
              <a:endParaRPr/>
            </a:p>
            <a:p>
              <a:pPr algn="l">
                <a:defRPr sz="2800" b="0"/>
              </a:pPr>
              <a:r>
                <a:t>(2) </a:t>
              </a:r>
              <a:r>
                <a:rPr b="1"/>
                <a:t>Census data</a:t>
              </a:r>
              <a:r>
                <a:t> and (3) </a:t>
              </a:r>
              <a:r>
                <a:rPr b="1"/>
                <a:t>morphometric measurements </a:t>
              </a:r>
              <a:r>
                <a:t>are also automatically saved for each sample and core.</a:t>
              </a:r>
            </a:p>
          </p:txBody>
        </p:sp>
      </p:grpSp>
      <p:sp>
        <p:nvSpPr>
          <p:cNvPr id="4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414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5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6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13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roupe"/>
          <p:cNvGrpSpPr/>
          <p:nvPr/>
        </p:nvGrpSpPr>
        <p:grpSpPr>
          <a:xfrm>
            <a:off x="-22627139" y="73"/>
            <a:ext cx="24268032" cy="12971909"/>
            <a:chOff x="0" y="48"/>
            <a:chExt cx="24268030" cy="12971908"/>
          </a:xfrm>
        </p:grpSpPr>
        <p:grpSp>
          <p:nvGrpSpPr>
            <p:cNvPr id="424" name="Groupe"/>
            <p:cNvGrpSpPr/>
            <p:nvPr/>
          </p:nvGrpSpPr>
          <p:grpSpPr>
            <a:xfrm>
              <a:off x="0" y="48"/>
              <a:ext cx="24268031" cy="12971909"/>
              <a:chOff x="0" y="0"/>
              <a:chExt cx="24268030" cy="12971908"/>
            </a:xfrm>
          </p:grpSpPr>
          <p:sp>
            <p:nvSpPr>
              <p:cNvPr id="421" name="Rectangle"/>
              <p:cNvSpPr/>
              <p:nvPr/>
            </p:nvSpPr>
            <p:spPr>
              <a:xfrm>
                <a:off x="0" y="0"/>
                <a:ext cx="23258381" cy="12971909"/>
              </a:xfrm>
              <a:prstGeom prst="rect">
                <a:avLst/>
              </a:prstGeom>
              <a:solidFill>
                <a:srgbClr val="121212"/>
              </a:solidFill>
              <a:ln w="12700" cap="flat">
                <a:noFill/>
                <a:miter lim="400000"/>
              </a:ln>
              <a:effectLst>
                <a:outerShdw blurRad="381000" dist="129548" dir="2400000" rotWithShape="0">
                  <a:srgbClr val="FFFFFF">
                    <a:alpha val="29867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22" name="Operational workflow"/>
              <p:cNvSpPr txBox="1"/>
              <p:nvPr/>
            </p:nvSpPr>
            <p:spPr>
              <a:xfrm>
                <a:off x="3456923" y="420083"/>
                <a:ext cx="16316844" cy="1702630"/>
              </a:xfrm>
              <a:prstGeom prst="rect">
                <a:avLst/>
              </a:prstGeom>
              <a:solidFill>
                <a:srgbClr val="D4D3DD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87" tIns="82987" rIns="82987" bIns="82987" numCol="1" anchor="b">
                <a:normAutofit/>
              </a:bodyPr>
              <a:lstStyle>
                <a:lvl1pPr algn="l" defTabSz="1828049">
                  <a:lnSpc>
                    <a:spcPct val="90000"/>
                  </a:lnSpc>
                  <a:tabLst>
                    <a:tab pos="1308100" algn="l"/>
                    <a:tab pos="2616200" algn="l"/>
                    <a:tab pos="3937000" algn="l"/>
                    <a:tab pos="5245100" algn="l"/>
                    <a:tab pos="6565900" algn="l"/>
                    <a:tab pos="7874000" algn="l"/>
                    <a:tab pos="9194800" algn="l"/>
                    <a:tab pos="10502900" algn="l"/>
                    <a:tab pos="11823700" algn="l"/>
                    <a:tab pos="13131800" algn="l"/>
                    <a:tab pos="14452600" algn="l"/>
                    <a:tab pos="15760700" algn="l"/>
                  </a:tabLst>
                  <a:defRPr sz="7000" b="0" spc="-175">
                    <a:latin typeface="Century Schoolbook"/>
                    <a:ea typeface="Century Schoolbook"/>
                    <a:cs typeface="Century Schoolbook"/>
                    <a:sym typeface="Century Schoolbook"/>
                  </a:defRPr>
                </a:lvl1pPr>
              </a:lstStyle>
              <a:p>
                <a:r>
                  <a:t>Operational workflow</a:t>
                </a:r>
              </a:p>
            </p:txBody>
          </p:sp>
          <p:sp>
            <p:nvSpPr>
              <p:cNvPr id="423" name="Groupe"/>
              <p:cNvSpPr/>
              <p:nvPr/>
            </p:nvSpPr>
            <p:spPr>
              <a:xfrm>
                <a:off x="22248730" y="24"/>
                <a:ext cx="2019301" cy="129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9531" y="21600"/>
                    </a:lnTo>
                    <a:lnTo>
                      <a:pt x="12252" y="21600"/>
                    </a:lnTo>
                    <a:lnTo>
                      <a:pt x="18178" y="21600"/>
                    </a:lnTo>
                    <a:cubicBezTo>
                      <a:pt x="19170" y="21600"/>
                      <a:pt x="19664" y="21600"/>
                      <a:pt x="20191" y="21574"/>
                    </a:cubicBezTo>
                    <a:cubicBezTo>
                      <a:pt x="20767" y="21541"/>
                      <a:pt x="21220" y="21471"/>
                      <a:pt x="21430" y="21381"/>
                    </a:cubicBezTo>
                    <a:cubicBezTo>
                      <a:pt x="21597" y="21299"/>
                      <a:pt x="21600" y="21222"/>
                      <a:pt x="21600" y="21070"/>
                    </a:cubicBezTo>
                    <a:lnTo>
                      <a:pt x="21600" y="17033"/>
                    </a:lnTo>
                    <a:cubicBezTo>
                      <a:pt x="21600" y="16878"/>
                      <a:pt x="21597" y="16801"/>
                      <a:pt x="21430" y="16719"/>
                    </a:cubicBezTo>
                    <a:cubicBezTo>
                      <a:pt x="21220" y="16629"/>
                      <a:pt x="20767" y="16558"/>
                      <a:pt x="20191" y="16526"/>
                    </a:cubicBezTo>
                    <a:cubicBezTo>
                      <a:pt x="19664" y="16500"/>
                      <a:pt x="19168" y="16500"/>
                      <a:pt x="18191" y="16500"/>
                    </a:cubicBezTo>
                    <a:lnTo>
                      <a:pt x="12252" y="16500"/>
                    </a:lnTo>
                    <a:lnTo>
                      <a:pt x="12252" y="0"/>
                    </a:lnTo>
                    <a:lnTo>
                      <a:pt x="0" y="0"/>
                    </a:lnTo>
                    <a:close/>
                    <a:moveTo>
                      <a:pt x="11963" y="17446"/>
                    </a:moveTo>
                    <a:lnTo>
                      <a:pt x="13861" y="17446"/>
                    </a:lnTo>
                    <a:lnTo>
                      <a:pt x="15763" y="17446"/>
                    </a:lnTo>
                    <a:cubicBezTo>
                      <a:pt x="15943" y="17446"/>
                      <a:pt x="16090" y="17485"/>
                      <a:pt x="16090" y="17531"/>
                    </a:cubicBezTo>
                    <a:lnTo>
                      <a:pt x="16090" y="17983"/>
                    </a:lnTo>
                    <a:cubicBezTo>
                      <a:pt x="16090" y="18029"/>
                      <a:pt x="15943" y="18068"/>
                      <a:pt x="15763" y="18068"/>
                    </a:cubicBezTo>
                    <a:lnTo>
                      <a:pt x="14043" y="18068"/>
                    </a:lnTo>
                    <a:lnTo>
                      <a:pt x="14043" y="18533"/>
                    </a:lnTo>
                    <a:lnTo>
                      <a:pt x="18968" y="18533"/>
                    </a:lnTo>
                    <a:cubicBezTo>
                      <a:pt x="19040" y="18533"/>
                      <a:pt x="19100" y="18549"/>
                      <a:pt x="19100" y="18567"/>
                    </a:cubicBezTo>
                    <a:lnTo>
                      <a:pt x="19100" y="19036"/>
                    </a:lnTo>
                    <a:lnTo>
                      <a:pt x="20471" y="19036"/>
                    </a:lnTo>
                    <a:cubicBezTo>
                      <a:pt x="20651" y="19036"/>
                      <a:pt x="20798" y="19073"/>
                      <a:pt x="20798" y="19120"/>
                    </a:cubicBezTo>
                    <a:lnTo>
                      <a:pt x="20798" y="19486"/>
                    </a:lnTo>
                    <a:cubicBezTo>
                      <a:pt x="20798" y="19532"/>
                      <a:pt x="20651" y="19570"/>
                      <a:pt x="20471" y="19570"/>
                    </a:cubicBezTo>
                    <a:lnTo>
                      <a:pt x="19100" y="19570"/>
                    </a:lnTo>
                    <a:lnTo>
                      <a:pt x="19100" y="20006"/>
                    </a:lnTo>
                    <a:lnTo>
                      <a:pt x="20220" y="20006"/>
                    </a:lnTo>
                    <a:cubicBezTo>
                      <a:pt x="20292" y="20006"/>
                      <a:pt x="20348" y="20022"/>
                      <a:pt x="20348" y="20040"/>
                    </a:cubicBezTo>
                    <a:lnTo>
                      <a:pt x="20348" y="20335"/>
                    </a:lnTo>
                    <a:lnTo>
                      <a:pt x="20942" y="20335"/>
                    </a:lnTo>
                    <a:cubicBezTo>
                      <a:pt x="21043" y="20335"/>
                      <a:pt x="21129" y="20356"/>
                      <a:pt x="21129" y="20382"/>
                    </a:cubicBezTo>
                    <a:lnTo>
                      <a:pt x="21129" y="20606"/>
                    </a:lnTo>
                    <a:cubicBezTo>
                      <a:pt x="21129" y="20632"/>
                      <a:pt x="21043" y="20653"/>
                      <a:pt x="20942" y="20653"/>
                    </a:cubicBezTo>
                    <a:lnTo>
                      <a:pt x="19392" y="20653"/>
                    </a:lnTo>
                    <a:cubicBezTo>
                      <a:pt x="19292" y="20653"/>
                      <a:pt x="19206" y="20632"/>
                      <a:pt x="19206" y="20606"/>
                    </a:cubicBezTo>
                    <a:lnTo>
                      <a:pt x="19206" y="20382"/>
                    </a:lnTo>
                    <a:cubicBezTo>
                      <a:pt x="19206" y="20356"/>
                      <a:pt x="19292" y="20335"/>
                      <a:pt x="19392" y="20335"/>
                    </a:cubicBezTo>
                    <a:lnTo>
                      <a:pt x="19987" y="20335"/>
                    </a:lnTo>
                    <a:lnTo>
                      <a:pt x="19987" y="20135"/>
                    </a:lnTo>
                    <a:cubicBezTo>
                      <a:pt x="19987" y="20117"/>
                      <a:pt x="19927" y="20102"/>
                      <a:pt x="19855" y="20102"/>
                    </a:cubicBezTo>
                    <a:lnTo>
                      <a:pt x="18013" y="20102"/>
                    </a:lnTo>
                    <a:cubicBezTo>
                      <a:pt x="17941" y="20102"/>
                      <a:pt x="17881" y="20117"/>
                      <a:pt x="17881" y="20135"/>
                    </a:cubicBezTo>
                    <a:lnTo>
                      <a:pt x="17881" y="20335"/>
                    </a:lnTo>
                    <a:lnTo>
                      <a:pt x="18475" y="20335"/>
                    </a:lnTo>
                    <a:cubicBezTo>
                      <a:pt x="18576" y="20335"/>
                      <a:pt x="18658" y="20356"/>
                      <a:pt x="18658" y="20382"/>
                    </a:cubicBezTo>
                    <a:lnTo>
                      <a:pt x="18658" y="20606"/>
                    </a:lnTo>
                    <a:cubicBezTo>
                      <a:pt x="18658" y="20632"/>
                      <a:pt x="18576" y="20653"/>
                      <a:pt x="18475" y="20653"/>
                    </a:cubicBezTo>
                    <a:lnTo>
                      <a:pt x="16926" y="20653"/>
                    </a:lnTo>
                    <a:cubicBezTo>
                      <a:pt x="16825" y="20653"/>
                      <a:pt x="16739" y="20632"/>
                      <a:pt x="16739" y="20606"/>
                    </a:cubicBezTo>
                    <a:lnTo>
                      <a:pt x="16739" y="20382"/>
                    </a:lnTo>
                    <a:cubicBezTo>
                      <a:pt x="16739" y="20356"/>
                      <a:pt x="16825" y="20335"/>
                      <a:pt x="16926" y="20335"/>
                    </a:cubicBezTo>
                    <a:lnTo>
                      <a:pt x="17520" y="20335"/>
                    </a:lnTo>
                    <a:lnTo>
                      <a:pt x="17520" y="20040"/>
                    </a:lnTo>
                    <a:cubicBezTo>
                      <a:pt x="17520" y="20022"/>
                      <a:pt x="17576" y="20006"/>
                      <a:pt x="17648" y="20006"/>
                    </a:cubicBezTo>
                    <a:lnTo>
                      <a:pt x="18734" y="20006"/>
                    </a:lnTo>
                    <a:lnTo>
                      <a:pt x="18734" y="19570"/>
                    </a:lnTo>
                    <a:lnTo>
                      <a:pt x="17393" y="19570"/>
                    </a:lnTo>
                    <a:cubicBezTo>
                      <a:pt x="17213" y="19570"/>
                      <a:pt x="17066" y="19532"/>
                      <a:pt x="17066" y="19486"/>
                    </a:cubicBezTo>
                    <a:lnTo>
                      <a:pt x="17066" y="19120"/>
                    </a:lnTo>
                    <a:cubicBezTo>
                      <a:pt x="17066" y="19073"/>
                      <a:pt x="17213" y="19036"/>
                      <a:pt x="17393" y="19036"/>
                    </a:cubicBezTo>
                    <a:lnTo>
                      <a:pt x="18734" y="19036"/>
                    </a:lnTo>
                    <a:lnTo>
                      <a:pt x="18734" y="18661"/>
                    </a:lnTo>
                    <a:cubicBezTo>
                      <a:pt x="18734" y="18643"/>
                      <a:pt x="18675" y="18627"/>
                      <a:pt x="18603" y="18627"/>
                    </a:cubicBezTo>
                    <a:lnTo>
                      <a:pt x="14043" y="18627"/>
                    </a:lnTo>
                    <a:lnTo>
                      <a:pt x="14043" y="19036"/>
                    </a:lnTo>
                    <a:lnTo>
                      <a:pt x="15402" y="19036"/>
                    </a:lnTo>
                    <a:cubicBezTo>
                      <a:pt x="15582" y="19036"/>
                      <a:pt x="15729" y="19073"/>
                      <a:pt x="15729" y="19120"/>
                    </a:cubicBezTo>
                    <a:lnTo>
                      <a:pt x="15729" y="19486"/>
                    </a:lnTo>
                    <a:cubicBezTo>
                      <a:pt x="15729" y="19532"/>
                      <a:pt x="15582" y="19570"/>
                      <a:pt x="15402" y="19570"/>
                    </a:cubicBezTo>
                    <a:lnTo>
                      <a:pt x="14043" y="19570"/>
                    </a:lnTo>
                    <a:lnTo>
                      <a:pt x="14043" y="20006"/>
                    </a:lnTo>
                    <a:lnTo>
                      <a:pt x="15147" y="20006"/>
                    </a:lnTo>
                    <a:cubicBezTo>
                      <a:pt x="15219" y="20006"/>
                      <a:pt x="15279" y="20022"/>
                      <a:pt x="15279" y="20040"/>
                    </a:cubicBezTo>
                    <a:lnTo>
                      <a:pt x="15279" y="20335"/>
                    </a:lnTo>
                    <a:lnTo>
                      <a:pt x="15886" y="20335"/>
                    </a:lnTo>
                    <a:cubicBezTo>
                      <a:pt x="15987" y="20335"/>
                      <a:pt x="16073" y="20356"/>
                      <a:pt x="16073" y="20382"/>
                    </a:cubicBezTo>
                    <a:lnTo>
                      <a:pt x="16073" y="20606"/>
                    </a:lnTo>
                    <a:cubicBezTo>
                      <a:pt x="16073" y="20632"/>
                      <a:pt x="15987" y="20653"/>
                      <a:pt x="15886" y="20653"/>
                    </a:cubicBezTo>
                    <a:lnTo>
                      <a:pt x="14336" y="20653"/>
                    </a:lnTo>
                    <a:cubicBezTo>
                      <a:pt x="14235" y="20653"/>
                      <a:pt x="14154" y="20632"/>
                      <a:pt x="14154" y="20606"/>
                    </a:cubicBezTo>
                    <a:lnTo>
                      <a:pt x="14154" y="20382"/>
                    </a:lnTo>
                    <a:cubicBezTo>
                      <a:pt x="14154" y="20356"/>
                      <a:pt x="14235" y="20335"/>
                      <a:pt x="14336" y="20335"/>
                    </a:cubicBezTo>
                    <a:lnTo>
                      <a:pt x="14914" y="20335"/>
                    </a:lnTo>
                    <a:lnTo>
                      <a:pt x="14914" y="20135"/>
                    </a:lnTo>
                    <a:cubicBezTo>
                      <a:pt x="14914" y="20117"/>
                      <a:pt x="14854" y="20102"/>
                      <a:pt x="14782" y="20102"/>
                    </a:cubicBezTo>
                    <a:lnTo>
                      <a:pt x="12940" y="20102"/>
                    </a:lnTo>
                    <a:cubicBezTo>
                      <a:pt x="12868" y="20102"/>
                      <a:pt x="12812" y="20117"/>
                      <a:pt x="12812" y="20135"/>
                    </a:cubicBezTo>
                    <a:lnTo>
                      <a:pt x="12812" y="20335"/>
                    </a:lnTo>
                    <a:lnTo>
                      <a:pt x="13390" y="20335"/>
                    </a:lnTo>
                    <a:cubicBezTo>
                      <a:pt x="13490" y="20335"/>
                      <a:pt x="13572" y="20356"/>
                      <a:pt x="13572" y="20382"/>
                    </a:cubicBezTo>
                    <a:lnTo>
                      <a:pt x="13572" y="20606"/>
                    </a:lnTo>
                    <a:cubicBezTo>
                      <a:pt x="13572" y="20632"/>
                      <a:pt x="13490" y="20653"/>
                      <a:pt x="13390" y="20653"/>
                    </a:cubicBezTo>
                    <a:lnTo>
                      <a:pt x="11836" y="20653"/>
                    </a:lnTo>
                    <a:cubicBezTo>
                      <a:pt x="11735" y="20653"/>
                      <a:pt x="11653" y="20632"/>
                      <a:pt x="11653" y="20606"/>
                    </a:cubicBezTo>
                    <a:lnTo>
                      <a:pt x="11653" y="20382"/>
                    </a:lnTo>
                    <a:cubicBezTo>
                      <a:pt x="11653" y="20356"/>
                      <a:pt x="11735" y="20335"/>
                      <a:pt x="11836" y="20335"/>
                    </a:cubicBezTo>
                    <a:lnTo>
                      <a:pt x="12447" y="20335"/>
                    </a:lnTo>
                    <a:lnTo>
                      <a:pt x="12447" y="20040"/>
                    </a:lnTo>
                    <a:cubicBezTo>
                      <a:pt x="12447" y="20022"/>
                      <a:pt x="12507" y="20006"/>
                      <a:pt x="12579" y="20006"/>
                    </a:cubicBezTo>
                    <a:lnTo>
                      <a:pt x="13678" y="20006"/>
                    </a:lnTo>
                    <a:lnTo>
                      <a:pt x="13678" y="19570"/>
                    </a:lnTo>
                    <a:lnTo>
                      <a:pt x="12324" y="19570"/>
                    </a:lnTo>
                    <a:cubicBezTo>
                      <a:pt x="12144" y="19570"/>
                      <a:pt x="11997" y="19532"/>
                      <a:pt x="11997" y="19486"/>
                    </a:cubicBezTo>
                    <a:lnTo>
                      <a:pt x="11997" y="19120"/>
                    </a:lnTo>
                    <a:cubicBezTo>
                      <a:pt x="11997" y="19073"/>
                      <a:pt x="12144" y="19036"/>
                      <a:pt x="12324" y="19036"/>
                    </a:cubicBezTo>
                    <a:lnTo>
                      <a:pt x="13678" y="19036"/>
                    </a:lnTo>
                    <a:lnTo>
                      <a:pt x="13678" y="18627"/>
                    </a:lnTo>
                    <a:lnTo>
                      <a:pt x="9119" y="18627"/>
                    </a:lnTo>
                    <a:cubicBezTo>
                      <a:pt x="9047" y="18627"/>
                      <a:pt x="8991" y="18643"/>
                      <a:pt x="8991" y="18661"/>
                    </a:cubicBezTo>
                    <a:lnTo>
                      <a:pt x="8991" y="19036"/>
                    </a:lnTo>
                    <a:lnTo>
                      <a:pt x="10329" y="19036"/>
                    </a:lnTo>
                    <a:cubicBezTo>
                      <a:pt x="10509" y="19036"/>
                      <a:pt x="10656" y="19073"/>
                      <a:pt x="10656" y="19120"/>
                    </a:cubicBezTo>
                    <a:lnTo>
                      <a:pt x="10656" y="19486"/>
                    </a:lnTo>
                    <a:cubicBezTo>
                      <a:pt x="10656" y="19532"/>
                      <a:pt x="10509" y="19570"/>
                      <a:pt x="10329" y="19570"/>
                    </a:cubicBezTo>
                    <a:lnTo>
                      <a:pt x="8991" y="19570"/>
                    </a:lnTo>
                    <a:lnTo>
                      <a:pt x="8991" y="20006"/>
                    </a:lnTo>
                    <a:lnTo>
                      <a:pt x="10074" y="20006"/>
                    </a:lnTo>
                    <a:cubicBezTo>
                      <a:pt x="10146" y="20006"/>
                      <a:pt x="10206" y="20022"/>
                      <a:pt x="10206" y="20040"/>
                    </a:cubicBezTo>
                    <a:lnTo>
                      <a:pt x="10206" y="20335"/>
                    </a:lnTo>
                    <a:lnTo>
                      <a:pt x="10800" y="20335"/>
                    </a:lnTo>
                    <a:cubicBezTo>
                      <a:pt x="10901" y="20335"/>
                      <a:pt x="10983" y="20356"/>
                      <a:pt x="10983" y="20382"/>
                    </a:cubicBezTo>
                    <a:lnTo>
                      <a:pt x="10983" y="20606"/>
                    </a:lnTo>
                    <a:cubicBezTo>
                      <a:pt x="10983" y="20632"/>
                      <a:pt x="10901" y="20653"/>
                      <a:pt x="10800" y="20653"/>
                    </a:cubicBezTo>
                    <a:lnTo>
                      <a:pt x="9250" y="20653"/>
                    </a:lnTo>
                    <a:cubicBezTo>
                      <a:pt x="9150" y="20653"/>
                      <a:pt x="9064" y="20632"/>
                      <a:pt x="9064" y="20606"/>
                    </a:cubicBezTo>
                    <a:lnTo>
                      <a:pt x="9064" y="20382"/>
                    </a:lnTo>
                    <a:cubicBezTo>
                      <a:pt x="9064" y="20356"/>
                      <a:pt x="9150" y="20335"/>
                      <a:pt x="9250" y="20335"/>
                    </a:cubicBezTo>
                    <a:lnTo>
                      <a:pt x="9841" y="20335"/>
                    </a:lnTo>
                    <a:lnTo>
                      <a:pt x="9841" y="20135"/>
                    </a:lnTo>
                    <a:cubicBezTo>
                      <a:pt x="9841" y="20117"/>
                      <a:pt x="9785" y="20102"/>
                      <a:pt x="9713" y="20102"/>
                    </a:cubicBezTo>
                    <a:lnTo>
                      <a:pt x="7871" y="20102"/>
                    </a:lnTo>
                    <a:cubicBezTo>
                      <a:pt x="7799" y="20102"/>
                      <a:pt x="7739" y="20117"/>
                      <a:pt x="7739" y="20135"/>
                    </a:cubicBezTo>
                    <a:lnTo>
                      <a:pt x="7739" y="20335"/>
                    </a:lnTo>
                    <a:lnTo>
                      <a:pt x="8333" y="20335"/>
                    </a:lnTo>
                    <a:cubicBezTo>
                      <a:pt x="8434" y="20335"/>
                      <a:pt x="8516" y="20356"/>
                      <a:pt x="8516" y="20382"/>
                    </a:cubicBezTo>
                    <a:lnTo>
                      <a:pt x="8516" y="20606"/>
                    </a:lnTo>
                    <a:cubicBezTo>
                      <a:pt x="8516" y="20632"/>
                      <a:pt x="8434" y="20653"/>
                      <a:pt x="8333" y="20653"/>
                    </a:cubicBezTo>
                    <a:lnTo>
                      <a:pt x="6780" y="20653"/>
                    </a:lnTo>
                    <a:cubicBezTo>
                      <a:pt x="6679" y="20653"/>
                      <a:pt x="6597" y="20632"/>
                      <a:pt x="6597" y="20606"/>
                    </a:cubicBezTo>
                    <a:lnTo>
                      <a:pt x="6597" y="20382"/>
                    </a:lnTo>
                    <a:cubicBezTo>
                      <a:pt x="6597" y="20356"/>
                      <a:pt x="6679" y="20335"/>
                      <a:pt x="6780" y="20335"/>
                    </a:cubicBezTo>
                    <a:lnTo>
                      <a:pt x="7374" y="20335"/>
                    </a:lnTo>
                    <a:lnTo>
                      <a:pt x="7374" y="20040"/>
                    </a:lnTo>
                    <a:cubicBezTo>
                      <a:pt x="7374" y="20022"/>
                      <a:pt x="7434" y="20006"/>
                      <a:pt x="7506" y="20006"/>
                    </a:cubicBezTo>
                    <a:lnTo>
                      <a:pt x="8626" y="20006"/>
                    </a:lnTo>
                    <a:lnTo>
                      <a:pt x="8626" y="19570"/>
                    </a:lnTo>
                    <a:lnTo>
                      <a:pt x="7251" y="19570"/>
                    </a:lnTo>
                    <a:cubicBezTo>
                      <a:pt x="7071" y="19570"/>
                      <a:pt x="6924" y="19532"/>
                      <a:pt x="6924" y="19486"/>
                    </a:cubicBezTo>
                    <a:lnTo>
                      <a:pt x="6924" y="19120"/>
                    </a:lnTo>
                    <a:cubicBezTo>
                      <a:pt x="6924" y="19073"/>
                      <a:pt x="7071" y="19036"/>
                      <a:pt x="7251" y="19036"/>
                    </a:cubicBezTo>
                    <a:lnTo>
                      <a:pt x="8626" y="19036"/>
                    </a:lnTo>
                    <a:lnTo>
                      <a:pt x="8626" y="18567"/>
                    </a:lnTo>
                    <a:cubicBezTo>
                      <a:pt x="8626" y="18549"/>
                      <a:pt x="8686" y="18533"/>
                      <a:pt x="8758" y="18533"/>
                    </a:cubicBezTo>
                    <a:lnTo>
                      <a:pt x="13678" y="18533"/>
                    </a:lnTo>
                    <a:lnTo>
                      <a:pt x="13678" y="18068"/>
                    </a:lnTo>
                    <a:lnTo>
                      <a:pt x="11963" y="18068"/>
                    </a:lnTo>
                    <a:cubicBezTo>
                      <a:pt x="11783" y="18068"/>
                      <a:pt x="11632" y="18029"/>
                      <a:pt x="11632" y="17983"/>
                    </a:cubicBezTo>
                    <a:lnTo>
                      <a:pt x="11632" y="17531"/>
                    </a:lnTo>
                    <a:cubicBezTo>
                      <a:pt x="11632" y="17485"/>
                      <a:pt x="11783" y="17446"/>
                      <a:pt x="11963" y="17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1212"/>
                  </a:gs>
                  <a:gs pos="100000">
                    <a:srgbClr val="939393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25" name="https://www.youtube.com/watch?v=4U66wgLoVPg&amp;feature=emb_title"/>
            <p:cNvSpPr txBox="1"/>
            <p:nvPr/>
          </p:nvSpPr>
          <p:spPr>
            <a:xfrm>
              <a:off x="4815476" y="11754394"/>
              <a:ext cx="13685851" cy="626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r>
                <a:t>https://www.youtube.com/watch?v=4U66wgLoVPg&amp;feature=emb_title</a:t>
              </a:r>
            </a:p>
          </p:txBody>
        </p:sp>
        <p:pic>
          <p:nvPicPr>
            <p:cNvPr id="426" name="Capture d’écran 2020-04-30 à 20.02.57.png" descr="Capture d’écran 2020-04-30 à 20.02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12989" y="2364877"/>
              <a:ext cx="16281990" cy="9165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29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0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1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32" name="Sans titrec.mov" descr="Sans titrec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530401" y="2357692"/>
            <a:ext cx="16256001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00" fill="hold"/>
                                        <p:tgtEl>
                                          <p:spTgt spid="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19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32"/>
                </p:tgtEl>
              </p:cMediaNode>
            </p:video>
          </p:childTnLst>
        </p:cTn>
      </p:par>
    </p:tnLst>
    <p:bldLst>
      <p:bldP spid="432" grpId="2" animBg="1" advAuto="0"/>
      <p:bldP spid="432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roupe"/>
          <p:cNvGrpSpPr/>
          <p:nvPr/>
        </p:nvGrpSpPr>
        <p:grpSpPr>
          <a:xfrm>
            <a:off x="-22627139" y="0"/>
            <a:ext cx="24268032" cy="12971909"/>
            <a:chOff x="0" y="0"/>
            <a:chExt cx="24268030" cy="12971908"/>
          </a:xfrm>
        </p:grpSpPr>
        <p:grpSp>
          <p:nvGrpSpPr>
            <p:cNvPr id="437" name="Groupe"/>
            <p:cNvGrpSpPr/>
            <p:nvPr/>
          </p:nvGrpSpPr>
          <p:grpSpPr>
            <a:xfrm>
              <a:off x="0" y="0"/>
              <a:ext cx="24268031" cy="12971909"/>
              <a:chOff x="0" y="0"/>
              <a:chExt cx="24268030" cy="12971908"/>
            </a:xfrm>
          </p:grpSpPr>
          <p:sp>
            <p:nvSpPr>
              <p:cNvPr id="434" name="Rectangle"/>
              <p:cNvSpPr/>
              <p:nvPr/>
            </p:nvSpPr>
            <p:spPr>
              <a:xfrm>
                <a:off x="0" y="0"/>
                <a:ext cx="23258381" cy="12971909"/>
              </a:xfrm>
              <a:prstGeom prst="rect">
                <a:avLst/>
              </a:prstGeom>
              <a:solidFill>
                <a:srgbClr val="121212"/>
              </a:solidFill>
              <a:ln w="12700" cap="flat">
                <a:noFill/>
                <a:miter lim="400000"/>
              </a:ln>
              <a:effectLst>
                <a:outerShdw blurRad="381000" dist="129548" dir="2400000" rotWithShape="0">
                  <a:srgbClr val="FFFFFF">
                    <a:alpha val="29867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5" name="Accuracy of the CNN on random samples"/>
              <p:cNvSpPr txBox="1"/>
              <p:nvPr/>
            </p:nvSpPr>
            <p:spPr>
              <a:xfrm>
                <a:off x="3456923" y="420083"/>
                <a:ext cx="16617576" cy="1702630"/>
              </a:xfrm>
              <a:prstGeom prst="rect">
                <a:avLst/>
              </a:prstGeom>
              <a:solidFill>
                <a:srgbClr val="D4D3DD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87" tIns="82987" rIns="82987" bIns="82987" numCol="1" anchor="b">
                <a:normAutofit/>
              </a:bodyPr>
              <a:lstStyle>
                <a:lvl1pPr algn="l" defTabSz="1828049">
                  <a:lnSpc>
                    <a:spcPct val="90000"/>
                  </a:lnSpc>
                  <a:tabLst>
                    <a:tab pos="1308100" algn="l"/>
                    <a:tab pos="2616200" algn="l"/>
                    <a:tab pos="3937000" algn="l"/>
                    <a:tab pos="5245100" algn="l"/>
                    <a:tab pos="6565900" algn="l"/>
                    <a:tab pos="7874000" algn="l"/>
                    <a:tab pos="9194800" algn="l"/>
                    <a:tab pos="10502900" algn="l"/>
                    <a:tab pos="11823700" algn="l"/>
                    <a:tab pos="13131800" algn="l"/>
                    <a:tab pos="14452600" algn="l"/>
                    <a:tab pos="15760700" algn="l"/>
                  </a:tabLst>
                  <a:defRPr sz="7000" b="0" spc="-175">
                    <a:latin typeface="Century Schoolbook"/>
                    <a:ea typeface="Century Schoolbook"/>
                    <a:cs typeface="Century Schoolbook"/>
                    <a:sym typeface="Century Schoolbook"/>
                  </a:defRPr>
                </a:lvl1pPr>
              </a:lstStyle>
              <a:p>
                <a:r>
                  <a:t>Accuracy of the CNN on random samples</a:t>
                </a:r>
              </a:p>
            </p:txBody>
          </p:sp>
          <p:sp>
            <p:nvSpPr>
              <p:cNvPr id="436" name="Groupe"/>
              <p:cNvSpPr/>
              <p:nvPr/>
            </p:nvSpPr>
            <p:spPr>
              <a:xfrm>
                <a:off x="22248730" y="24"/>
                <a:ext cx="2019301" cy="129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9531" y="21600"/>
                    </a:lnTo>
                    <a:lnTo>
                      <a:pt x="12252" y="21600"/>
                    </a:lnTo>
                    <a:lnTo>
                      <a:pt x="18178" y="21600"/>
                    </a:lnTo>
                    <a:cubicBezTo>
                      <a:pt x="19170" y="21600"/>
                      <a:pt x="19664" y="21600"/>
                      <a:pt x="20191" y="21574"/>
                    </a:cubicBezTo>
                    <a:cubicBezTo>
                      <a:pt x="20767" y="21541"/>
                      <a:pt x="21220" y="21471"/>
                      <a:pt x="21430" y="21381"/>
                    </a:cubicBezTo>
                    <a:cubicBezTo>
                      <a:pt x="21597" y="21299"/>
                      <a:pt x="21600" y="21222"/>
                      <a:pt x="21600" y="21070"/>
                    </a:cubicBezTo>
                    <a:lnTo>
                      <a:pt x="21600" y="17033"/>
                    </a:lnTo>
                    <a:cubicBezTo>
                      <a:pt x="21600" y="16878"/>
                      <a:pt x="21597" y="16801"/>
                      <a:pt x="21430" y="16719"/>
                    </a:cubicBezTo>
                    <a:cubicBezTo>
                      <a:pt x="21220" y="16629"/>
                      <a:pt x="20767" y="16558"/>
                      <a:pt x="20191" y="16526"/>
                    </a:cubicBezTo>
                    <a:cubicBezTo>
                      <a:pt x="19664" y="16500"/>
                      <a:pt x="19168" y="16500"/>
                      <a:pt x="18191" y="16500"/>
                    </a:cubicBezTo>
                    <a:lnTo>
                      <a:pt x="12252" y="16500"/>
                    </a:lnTo>
                    <a:lnTo>
                      <a:pt x="12252" y="0"/>
                    </a:lnTo>
                    <a:lnTo>
                      <a:pt x="0" y="0"/>
                    </a:lnTo>
                    <a:close/>
                    <a:moveTo>
                      <a:pt x="11963" y="17446"/>
                    </a:moveTo>
                    <a:lnTo>
                      <a:pt x="13861" y="17446"/>
                    </a:lnTo>
                    <a:lnTo>
                      <a:pt x="15763" y="17446"/>
                    </a:lnTo>
                    <a:cubicBezTo>
                      <a:pt x="15943" y="17446"/>
                      <a:pt x="16090" y="17485"/>
                      <a:pt x="16090" y="17531"/>
                    </a:cubicBezTo>
                    <a:lnTo>
                      <a:pt x="16090" y="17983"/>
                    </a:lnTo>
                    <a:cubicBezTo>
                      <a:pt x="16090" y="18029"/>
                      <a:pt x="15943" y="18068"/>
                      <a:pt x="15763" y="18068"/>
                    </a:cubicBezTo>
                    <a:lnTo>
                      <a:pt x="14043" y="18068"/>
                    </a:lnTo>
                    <a:lnTo>
                      <a:pt x="14043" y="18533"/>
                    </a:lnTo>
                    <a:lnTo>
                      <a:pt x="18968" y="18533"/>
                    </a:lnTo>
                    <a:cubicBezTo>
                      <a:pt x="19040" y="18533"/>
                      <a:pt x="19100" y="18549"/>
                      <a:pt x="19100" y="18567"/>
                    </a:cubicBezTo>
                    <a:lnTo>
                      <a:pt x="19100" y="19036"/>
                    </a:lnTo>
                    <a:lnTo>
                      <a:pt x="20471" y="19036"/>
                    </a:lnTo>
                    <a:cubicBezTo>
                      <a:pt x="20651" y="19036"/>
                      <a:pt x="20798" y="19073"/>
                      <a:pt x="20798" y="19120"/>
                    </a:cubicBezTo>
                    <a:lnTo>
                      <a:pt x="20798" y="19486"/>
                    </a:lnTo>
                    <a:cubicBezTo>
                      <a:pt x="20798" y="19532"/>
                      <a:pt x="20651" y="19570"/>
                      <a:pt x="20471" y="19570"/>
                    </a:cubicBezTo>
                    <a:lnTo>
                      <a:pt x="19100" y="19570"/>
                    </a:lnTo>
                    <a:lnTo>
                      <a:pt x="19100" y="20006"/>
                    </a:lnTo>
                    <a:lnTo>
                      <a:pt x="20220" y="20006"/>
                    </a:lnTo>
                    <a:cubicBezTo>
                      <a:pt x="20292" y="20006"/>
                      <a:pt x="20348" y="20022"/>
                      <a:pt x="20348" y="20040"/>
                    </a:cubicBezTo>
                    <a:lnTo>
                      <a:pt x="20348" y="20335"/>
                    </a:lnTo>
                    <a:lnTo>
                      <a:pt x="20942" y="20335"/>
                    </a:lnTo>
                    <a:cubicBezTo>
                      <a:pt x="21043" y="20335"/>
                      <a:pt x="21129" y="20356"/>
                      <a:pt x="21129" y="20382"/>
                    </a:cubicBezTo>
                    <a:lnTo>
                      <a:pt x="21129" y="20606"/>
                    </a:lnTo>
                    <a:cubicBezTo>
                      <a:pt x="21129" y="20632"/>
                      <a:pt x="21043" y="20653"/>
                      <a:pt x="20942" y="20653"/>
                    </a:cubicBezTo>
                    <a:lnTo>
                      <a:pt x="19392" y="20653"/>
                    </a:lnTo>
                    <a:cubicBezTo>
                      <a:pt x="19292" y="20653"/>
                      <a:pt x="19206" y="20632"/>
                      <a:pt x="19206" y="20606"/>
                    </a:cubicBezTo>
                    <a:lnTo>
                      <a:pt x="19206" y="20382"/>
                    </a:lnTo>
                    <a:cubicBezTo>
                      <a:pt x="19206" y="20356"/>
                      <a:pt x="19292" y="20335"/>
                      <a:pt x="19392" y="20335"/>
                    </a:cubicBezTo>
                    <a:lnTo>
                      <a:pt x="19987" y="20335"/>
                    </a:lnTo>
                    <a:lnTo>
                      <a:pt x="19987" y="20135"/>
                    </a:lnTo>
                    <a:cubicBezTo>
                      <a:pt x="19987" y="20117"/>
                      <a:pt x="19927" y="20102"/>
                      <a:pt x="19855" y="20102"/>
                    </a:cubicBezTo>
                    <a:lnTo>
                      <a:pt x="18013" y="20102"/>
                    </a:lnTo>
                    <a:cubicBezTo>
                      <a:pt x="17941" y="20102"/>
                      <a:pt x="17881" y="20117"/>
                      <a:pt x="17881" y="20135"/>
                    </a:cubicBezTo>
                    <a:lnTo>
                      <a:pt x="17881" y="20335"/>
                    </a:lnTo>
                    <a:lnTo>
                      <a:pt x="18475" y="20335"/>
                    </a:lnTo>
                    <a:cubicBezTo>
                      <a:pt x="18576" y="20335"/>
                      <a:pt x="18658" y="20356"/>
                      <a:pt x="18658" y="20382"/>
                    </a:cubicBezTo>
                    <a:lnTo>
                      <a:pt x="18658" y="20606"/>
                    </a:lnTo>
                    <a:cubicBezTo>
                      <a:pt x="18658" y="20632"/>
                      <a:pt x="18576" y="20653"/>
                      <a:pt x="18475" y="20653"/>
                    </a:cubicBezTo>
                    <a:lnTo>
                      <a:pt x="16926" y="20653"/>
                    </a:lnTo>
                    <a:cubicBezTo>
                      <a:pt x="16825" y="20653"/>
                      <a:pt x="16739" y="20632"/>
                      <a:pt x="16739" y="20606"/>
                    </a:cubicBezTo>
                    <a:lnTo>
                      <a:pt x="16739" y="20382"/>
                    </a:lnTo>
                    <a:cubicBezTo>
                      <a:pt x="16739" y="20356"/>
                      <a:pt x="16825" y="20335"/>
                      <a:pt x="16926" y="20335"/>
                    </a:cubicBezTo>
                    <a:lnTo>
                      <a:pt x="17520" y="20335"/>
                    </a:lnTo>
                    <a:lnTo>
                      <a:pt x="17520" y="20040"/>
                    </a:lnTo>
                    <a:cubicBezTo>
                      <a:pt x="17520" y="20022"/>
                      <a:pt x="17576" y="20006"/>
                      <a:pt x="17648" y="20006"/>
                    </a:cubicBezTo>
                    <a:lnTo>
                      <a:pt x="18734" y="20006"/>
                    </a:lnTo>
                    <a:lnTo>
                      <a:pt x="18734" y="19570"/>
                    </a:lnTo>
                    <a:lnTo>
                      <a:pt x="17393" y="19570"/>
                    </a:lnTo>
                    <a:cubicBezTo>
                      <a:pt x="17213" y="19570"/>
                      <a:pt x="17066" y="19532"/>
                      <a:pt x="17066" y="19486"/>
                    </a:cubicBezTo>
                    <a:lnTo>
                      <a:pt x="17066" y="19120"/>
                    </a:lnTo>
                    <a:cubicBezTo>
                      <a:pt x="17066" y="19073"/>
                      <a:pt x="17213" y="19036"/>
                      <a:pt x="17393" y="19036"/>
                    </a:cubicBezTo>
                    <a:lnTo>
                      <a:pt x="18734" y="19036"/>
                    </a:lnTo>
                    <a:lnTo>
                      <a:pt x="18734" y="18661"/>
                    </a:lnTo>
                    <a:cubicBezTo>
                      <a:pt x="18734" y="18643"/>
                      <a:pt x="18675" y="18627"/>
                      <a:pt x="18603" y="18627"/>
                    </a:cubicBezTo>
                    <a:lnTo>
                      <a:pt x="14043" y="18627"/>
                    </a:lnTo>
                    <a:lnTo>
                      <a:pt x="14043" y="19036"/>
                    </a:lnTo>
                    <a:lnTo>
                      <a:pt x="15402" y="19036"/>
                    </a:lnTo>
                    <a:cubicBezTo>
                      <a:pt x="15582" y="19036"/>
                      <a:pt x="15729" y="19073"/>
                      <a:pt x="15729" y="19120"/>
                    </a:cubicBezTo>
                    <a:lnTo>
                      <a:pt x="15729" y="19486"/>
                    </a:lnTo>
                    <a:cubicBezTo>
                      <a:pt x="15729" y="19532"/>
                      <a:pt x="15582" y="19570"/>
                      <a:pt x="15402" y="19570"/>
                    </a:cubicBezTo>
                    <a:lnTo>
                      <a:pt x="14043" y="19570"/>
                    </a:lnTo>
                    <a:lnTo>
                      <a:pt x="14043" y="20006"/>
                    </a:lnTo>
                    <a:lnTo>
                      <a:pt x="15147" y="20006"/>
                    </a:lnTo>
                    <a:cubicBezTo>
                      <a:pt x="15219" y="20006"/>
                      <a:pt x="15279" y="20022"/>
                      <a:pt x="15279" y="20040"/>
                    </a:cubicBezTo>
                    <a:lnTo>
                      <a:pt x="15279" y="20335"/>
                    </a:lnTo>
                    <a:lnTo>
                      <a:pt x="15886" y="20335"/>
                    </a:lnTo>
                    <a:cubicBezTo>
                      <a:pt x="15987" y="20335"/>
                      <a:pt x="16073" y="20356"/>
                      <a:pt x="16073" y="20382"/>
                    </a:cubicBezTo>
                    <a:lnTo>
                      <a:pt x="16073" y="20606"/>
                    </a:lnTo>
                    <a:cubicBezTo>
                      <a:pt x="16073" y="20632"/>
                      <a:pt x="15987" y="20653"/>
                      <a:pt x="15886" y="20653"/>
                    </a:cubicBezTo>
                    <a:lnTo>
                      <a:pt x="14336" y="20653"/>
                    </a:lnTo>
                    <a:cubicBezTo>
                      <a:pt x="14235" y="20653"/>
                      <a:pt x="14154" y="20632"/>
                      <a:pt x="14154" y="20606"/>
                    </a:cubicBezTo>
                    <a:lnTo>
                      <a:pt x="14154" y="20382"/>
                    </a:lnTo>
                    <a:cubicBezTo>
                      <a:pt x="14154" y="20356"/>
                      <a:pt x="14235" y="20335"/>
                      <a:pt x="14336" y="20335"/>
                    </a:cubicBezTo>
                    <a:lnTo>
                      <a:pt x="14914" y="20335"/>
                    </a:lnTo>
                    <a:lnTo>
                      <a:pt x="14914" y="20135"/>
                    </a:lnTo>
                    <a:cubicBezTo>
                      <a:pt x="14914" y="20117"/>
                      <a:pt x="14854" y="20102"/>
                      <a:pt x="14782" y="20102"/>
                    </a:cubicBezTo>
                    <a:lnTo>
                      <a:pt x="12940" y="20102"/>
                    </a:lnTo>
                    <a:cubicBezTo>
                      <a:pt x="12868" y="20102"/>
                      <a:pt x="12812" y="20117"/>
                      <a:pt x="12812" y="20135"/>
                    </a:cubicBezTo>
                    <a:lnTo>
                      <a:pt x="12812" y="20335"/>
                    </a:lnTo>
                    <a:lnTo>
                      <a:pt x="13390" y="20335"/>
                    </a:lnTo>
                    <a:cubicBezTo>
                      <a:pt x="13490" y="20335"/>
                      <a:pt x="13572" y="20356"/>
                      <a:pt x="13572" y="20382"/>
                    </a:cubicBezTo>
                    <a:lnTo>
                      <a:pt x="13572" y="20606"/>
                    </a:lnTo>
                    <a:cubicBezTo>
                      <a:pt x="13572" y="20632"/>
                      <a:pt x="13490" y="20653"/>
                      <a:pt x="13390" y="20653"/>
                    </a:cubicBezTo>
                    <a:lnTo>
                      <a:pt x="11836" y="20653"/>
                    </a:lnTo>
                    <a:cubicBezTo>
                      <a:pt x="11735" y="20653"/>
                      <a:pt x="11653" y="20632"/>
                      <a:pt x="11653" y="20606"/>
                    </a:cubicBezTo>
                    <a:lnTo>
                      <a:pt x="11653" y="20382"/>
                    </a:lnTo>
                    <a:cubicBezTo>
                      <a:pt x="11653" y="20356"/>
                      <a:pt x="11735" y="20335"/>
                      <a:pt x="11836" y="20335"/>
                    </a:cubicBezTo>
                    <a:lnTo>
                      <a:pt x="12447" y="20335"/>
                    </a:lnTo>
                    <a:lnTo>
                      <a:pt x="12447" y="20040"/>
                    </a:lnTo>
                    <a:cubicBezTo>
                      <a:pt x="12447" y="20022"/>
                      <a:pt x="12507" y="20006"/>
                      <a:pt x="12579" y="20006"/>
                    </a:cubicBezTo>
                    <a:lnTo>
                      <a:pt x="13678" y="20006"/>
                    </a:lnTo>
                    <a:lnTo>
                      <a:pt x="13678" y="19570"/>
                    </a:lnTo>
                    <a:lnTo>
                      <a:pt x="12324" y="19570"/>
                    </a:lnTo>
                    <a:cubicBezTo>
                      <a:pt x="12144" y="19570"/>
                      <a:pt x="11997" y="19532"/>
                      <a:pt x="11997" y="19486"/>
                    </a:cubicBezTo>
                    <a:lnTo>
                      <a:pt x="11997" y="19120"/>
                    </a:lnTo>
                    <a:cubicBezTo>
                      <a:pt x="11997" y="19073"/>
                      <a:pt x="12144" y="19036"/>
                      <a:pt x="12324" y="19036"/>
                    </a:cubicBezTo>
                    <a:lnTo>
                      <a:pt x="13678" y="19036"/>
                    </a:lnTo>
                    <a:lnTo>
                      <a:pt x="13678" y="18627"/>
                    </a:lnTo>
                    <a:lnTo>
                      <a:pt x="9119" y="18627"/>
                    </a:lnTo>
                    <a:cubicBezTo>
                      <a:pt x="9047" y="18627"/>
                      <a:pt x="8991" y="18643"/>
                      <a:pt x="8991" y="18661"/>
                    </a:cubicBezTo>
                    <a:lnTo>
                      <a:pt x="8991" y="19036"/>
                    </a:lnTo>
                    <a:lnTo>
                      <a:pt x="10329" y="19036"/>
                    </a:lnTo>
                    <a:cubicBezTo>
                      <a:pt x="10509" y="19036"/>
                      <a:pt x="10656" y="19073"/>
                      <a:pt x="10656" y="19120"/>
                    </a:cubicBezTo>
                    <a:lnTo>
                      <a:pt x="10656" y="19486"/>
                    </a:lnTo>
                    <a:cubicBezTo>
                      <a:pt x="10656" y="19532"/>
                      <a:pt x="10509" y="19570"/>
                      <a:pt x="10329" y="19570"/>
                    </a:cubicBezTo>
                    <a:lnTo>
                      <a:pt x="8991" y="19570"/>
                    </a:lnTo>
                    <a:lnTo>
                      <a:pt x="8991" y="20006"/>
                    </a:lnTo>
                    <a:lnTo>
                      <a:pt x="10074" y="20006"/>
                    </a:lnTo>
                    <a:cubicBezTo>
                      <a:pt x="10146" y="20006"/>
                      <a:pt x="10206" y="20022"/>
                      <a:pt x="10206" y="20040"/>
                    </a:cubicBezTo>
                    <a:lnTo>
                      <a:pt x="10206" y="20335"/>
                    </a:lnTo>
                    <a:lnTo>
                      <a:pt x="10800" y="20335"/>
                    </a:lnTo>
                    <a:cubicBezTo>
                      <a:pt x="10901" y="20335"/>
                      <a:pt x="10983" y="20356"/>
                      <a:pt x="10983" y="20382"/>
                    </a:cubicBezTo>
                    <a:lnTo>
                      <a:pt x="10983" y="20606"/>
                    </a:lnTo>
                    <a:cubicBezTo>
                      <a:pt x="10983" y="20632"/>
                      <a:pt x="10901" y="20653"/>
                      <a:pt x="10800" y="20653"/>
                    </a:cubicBezTo>
                    <a:lnTo>
                      <a:pt x="9250" y="20653"/>
                    </a:lnTo>
                    <a:cubicBezTo>
                      <a:pt x="9150" y="20653"/>
                      <a:pt x="9064" y="20632"/>
                      <a:pt x="9064" y="20606"/>
                    </a:cubicBezTo>
                    <a:lnTo>
                      <a:pt x="9064" y="20382"/>
                    </a:lnTo>
                    <a:cubicBezTo>
                      <a:pt x="9064" y="20356"/>
                      <a:pt x="9150" y="20335"/>
                      <a:pt x="9250" y="20335"/>
                    </a:cubicBezTo>
                    <a:lnTo>
                      <a:pt x="9841" y="20335"/>
                    </a:lnTo>
                    <a:lnTo>
                      <a:pt x="9841" y="20135"/>
                    </a:lnTo>
                    <a:cubicBezTo>
                      <a:pt x="9841" y="20117"/>
                      <a:pt x="9785" y="20102"/>
                      <a:pt x="9713" y="20102"/>
                    </a:cubicBezTo>
                    <a:lnTo>
                      <a:pt x="7871" y="20102"/>
                    </a:lnTo>
                    <a:cubicBezTo>
                      <a:pt x="7799" y="20102"/>
                      <a:pt x="7739" y="20117"/>
                      <a:pt x="7739" y="20135"/>
                    </a:cubicBezTo>
                    <a:lnTo>
                      <a:pt x="7739" y="20335"/>
                    </a:lnTo>
                    <a:lnTo>
                      <a:pt x="8333" y="20335"/>
                    </a:lnTo>
                    <a:cubicBezTo>
                      <a:pt x="8434" y="20335"/>
                      <a:pt x="8516" y="20356"/>
                      <a:pt x="8516" y="20382"/>
                    </a:cubicBezTo>
                    <a:lnTo>
                      <a:pt x="8516" y="20606"/>
                    </a:lnTo>
                    <a:cubicBezTo>
                      <a:pt x="8516" y="20632"/>
                      <a:pt x="8434" y="20653"/>
                      <a:pt x="8333" y="20653"/>
                    </a:cubicBezTo>
                    <a:lnTo>
                      <a:pt x="6780" y="20653"/>
                    </a:lnTo>
                    <a:cubicBezTo>
                      <a:pt x="6679" y="20653"/>
                      <a:pt x="6597" y="20632"/>
                      <a:pt x="6597" y="20606"/>
                    </a:cubicBezTo>
                    <a:lnTo>
                      <a:pt x="6597" y="20382"/>
                    </a:lnTo>
                    <a:cubicBezTo>
                      <a:pt x="6597" y="20356"/>
                      <a:pt x="6679" y="20335"/>
                      <a:pt x="6780" y="20335"/>
                    </a:cubicBezTo>
                    <a:lnTo>
                      <a:pt x="7374" y="20335"/>
                    </a:lnTo>
                    <a:lnTo>
                      <a:pt x="7374" y="20040"/>
                    </a:lnTo>
                    <a:cubicBezTo>
                      <a:pt x="7374" y="20022"/>
                      <a:pt x="7434" y="20006"/>
                      <a:pt x="7506" y="20006"/>
                    </a:cubicBezTo>
                    <a:lnTo>
                      <a:pt x="8626" y="20006"/>
                    </a:lnTo>
                    <a:lnTo>
                      <a:pt x="8626" y="19570"/>
                    </a:lnTo>
                    <a:lnTo>
                      <a:pt x="7251" y="19570"/>
                    </a:lnTo>
                    <a:cubicBezTo>
                      <a:pt x="7071" y="19570"/>
                      <a:pt x="6924" y="19532"/>
                      <a:pt x="6924" y="19486"/>
                    </a:cubicBezTo>
                    <a:lnTo>
                      <a:pt x="6924" y="19120"/>
                    </a:lnTo>
                    <a:cubicBezTo>
                      <a:pt x="6924" y="19073"/>
                      <a:pt x="7071" y="19036"/>
                      <a:pt x="7251" y="19036"/>
                    </a:cubicBezTo>
                    <a:lnTo>
                      <a:pt x="8626" y="19036"/>
                    </a:lnTo>
                    <a:lnTo>
                      <a:pt x="8626" y="18567"/>
                    </a:lnTo>
                    <a:cubicBezTo>
                      <a:pt x="8626" y="18549"/>
                      <a:pt x="8686" y="18533"/>
                      <a:pt x="8758" y="18533"/>
                    </a:cubicBezTo>
                    <a:lnTo>
                      <a:pt x="13678" y="18533"/>
                    </a:lnTo>
                    <a:lnTo>
                      <a:pt x="13678" y="18068"/>
                    </a:lnTo>
                    <a:lnTo>
                      <a:pt x="11963" y="18068"/>
                    </a:lnTo>
                    <a:cubicBezTo>
                      <a:pt x="11783" y="18068"/>
                      <a:pt x="11632" y="18029"/>
                      <a:pt x="11632" y="17983"/>
                    </a:cubicBezTo>
                    <a:lnTo>
                      <a:pt x="11632" y="17531"/>
                    </a:lnTo>
                    <a:cubicBezTo>
                      <a:pt x="11632" y="17485"/>
                      <a:pt x="11783" y="17446"/>
                      <a:pt x="11963" y="17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1212"/>
                  </a:gs>
                  <a:gs pos="100000">
                    <a:srgbClr val="939393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440" name="Groupe"/>
            <p:cNvGrpSpPr/>
            <p:nvPr/>
          </p:nvGrpSpPr>
          <p:grpSpPr>
            <a:xfrm>
              <a:off x="11403710" y="2382040"/>
              <a:ext cx="10482157" cy="10402828"/>
              <a:chOff x="0" y="0"/>
              <a:chExt cx="10482155" cy="10402827"/>
            </a:xfrm>
          </p:grpSpPr>
          <p:sp>
            <p:nvSpPr>
              <p:cNvPr id="438" name="Rectangle"/>
              <p:cNvSpPr/>
              <p:nvPr/>
            </p:nvSpPr>
            <p:spPr>
              <a:xfrm>
                <a:off x="0" y="0"/>
                <a:ext cx="10482156" cy="104028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39" name="Fig. 6.pdf" descr="Fig. 6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05006" y="120212"/>
                <a:ext cx="10200735" cy="102007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1" name="In average:…"/>
            <p:cNvSpPr txBox="1"/>
            <p:nvPr/>
          </p:nvSpPr>
          <p:spPr>
            <a:xfrm>
              <a:off x="3323106" y="6172049"/>
              <a:ext cx="7942395" cy="6199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sz="2800" b="0"/>
              </a:pPr>
              <a:r>
                <a:t>In average:</a:t>
              </a:r>
            </a:p>
            <a:p>
              <a:pPr algn="l">
                <a:defRPr sz="2800" b="0"/>
              </a:pPr>
              <a:endParaRPr/>
            </a:p>
            <a:p>
              <a:pPr marL="388937" indent="-388937" algn="l">
                <a:buSzPct val="145000"/>
                <a:buChar char="•"/>
                <a:defRPr sz="2800" b="0"/>
              </a:pPr>
              <a:r>
                <a:rPr b="1"/>
                <a:t>98 %</a:t>
              </a:r>
              <a:r>
                <a:t> of radiolarian images were actually recognised as radiolarians (</a:t>
              </a:r>
              <a:r>
                <a:rPr b="1"/>
                <a:t>a</a:t>
              </a:r>
              <a:r>
                <a:t>),</a:t>
              </a:r>
            </a:p>
            <a:p>
              <a:pPr marL="388937" indent="-388937" algn="l">
                <a:buSzPct val="145000"/>
                <a:buChar char="•"/>
                <a:defRPr sz="2800" b="0"/>
              </a:pPr>
              <a:r>
                <a:rPr b="1"/>
                <a:t>90 %</a:t>
              </a:r>
              <a:r>
                <a:t> of radiolarians were identified as the correct radiolarian taxa (</a:t>
              </a:r>
              <a:r>
                <a:rPr b="1"/>
                <a:t>b</a:t>
              </a:r>
              <a:r>
                <a:t>),</a:t>
              </a:r>
            </a:p>
            <a:p>
              <a:pPr marL="388937" indent="-388937" algn="l">
                <a:buSzPct val="145000"/>
                <a:buChar char="•"/>
                <a:defRPr sz="2800" b="0"/>
              </a:pPr>
              <a:r>
                <a:rPr b="1"/>
                <a:t>99 %</a:t>
              </a:r>
              <a:r>
                <a:t> of the non-radiolarian images were recognised as non-radiolarian (</a:t>
              </a:r>
              <a:r>
                <a:rPr b="1"/>
                <a:t>c</a:t>
              </a:r>
              <a:r>
                <a:t>),</a:t>
              </a:r>
            </a:p>
            <a:p>
              <a:pPr marL="388937" indent="-388937" algn="l">
                <a:buSzPct val="145000"/>
                <a:buChar char="•"/>
                <a:defRPr sz="2800" b="0"/>
              </a:pPr>
              <a:r>
                <a:rPr b="1"/>
                <a:t>98 %</a:t>
              </a:r>
              <a:r>
                <a:t> non-radiolarian images were assigned to the correct class (</a:t>
              </a:r>
              <a:r>
                <a:rPr b="1"/>
                <a:t>d</a:t>
              </a:r>
              <a:r>
                <a:t>),</a:t>
              </a:r>
            </a:p>
            <a:p>
              <a:pPr marL="388937" indent="-388937" algn="l">
                <a:buSzPct val="145000"/>
                <a:buChar char="•"/>
                <a:defRPr sz="2800" b="0"/>
              </a:pPr>
              <a:r>
                <a:rPr b="1"/>
                <a:t>4 %</a:t>
              </a:r>
              <a:r>
                <a:t> were radiolarian false positives (non-radiolarian images among radiolarians, </a:t>
              </a:r>
              <a:r>
                <a:rPr b="1"/>
                <a:t>e</a:t>
              </a:r>
              <a:r>
                <a:t>),</a:t>
              </a:r>
            </a:p>
            <a:p>
              <a:pPr marL="388937" indent="-388937" algn="l">
                <a:buSzPct val="145000"/>
                <a:buChar char="•"/>
                <a:defRPr sz="2800" b="0"/>
              </a:pPr>
              <a:r>
                <a:t>0.3</a:t>
              </a:r>
              <a:r>
                <a:rPr b="1"/>
                <a:t> %</a:t>
              </a:r>
              <a:r>
                <a:t> were non-radiolarian false positives (radiolarian images among rnon-adiolarians, </a:t>
              </a:r>
              <a:r>
                <a:rPr b="1"/>
                <a:t>f</a:t>
              </a:r>
              <a:r>
                <a:t>).</a:t>
              </a:r>
            </a:p>
          </p:txBody>
        </p:sp>
        <p:sp>
          <p:nvSpPr>
            <p:cNvPr id="442" name="8 new random samples (10.288 images) from the WPWP were prepared, and processed according to the described protocol.…"/>
            <p:cNvSpPr txBox="1"/>
            <p:nvPr/>
          </p:nvSpPr>
          <p:spPr>
            <a:xfrm>
              <a:off x="3323106" y="2820019"/>
              <a:ext cx="7707951" cy="272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sz="2800" b="0"/>
              </a:pPr>
              <a:r>
                <a:rPr b="1"/>
                <a:t>8 new random samples </a:t>
              </a:r>
              <a:r>
                <a:t>(10.288 images) from the </a:t>
              </a:r>
              <a:r>
                <a:rPr b="1"/>
                <a:t>WPWP</a:t>
              </a:r>
              <a:r>
                <a:t> were prepared, and processed according to the described protocol.</a:t>
              </a:r>
            </a:p>
            <a:p>
              <a:pPr algn="l">
                <a:defRPr sz="2800" b="0"/>
              </a:pPr>
              <a:r>
                <a:t>Vignettes were automatically identified and manually checked to test the </a:t>
              </a:r>
              <a:r>
                <a:rPr b="1"/>
                <a:t>accuracy of this new recognition workflow.</a:t>
              </a:r>
            </a:p>
          </p:txBody>
        </p:sp>
      </p:grpSp>
      <p:sp>
        <p:nvSpPr>
          <p:cNvPr id="4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45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6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7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10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clusion"/>
          <p:cNvSpPr txBox="1"/>
          <p:nvPr/>
        </p:nvSpPr>
        <p:spPr>
          <a:xfrm>
            <a:off x="2947967" y="649598"/>
            <a:ext cx="15495312" cy="1702629"/>
          </a:xfrm>
          <a:prstGeom prst="rect">
            <a:avLst/>
          </a:prstGeom>
          <a:solidFill>
            <a:srgbClr val="D4D3DD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87" tIns="82987" rIns="82987" bIns="82987" anchor="b">
            <a:normAutofit/>
          </a:bodyPr>
          <a:lstStyle>
            <a:lvl1pPr algn="l" defTabSz="1828049">
              <a:lnSpc>
                <a:spcPct val="90000"/>
              </a:lnSpc>
              <a:tabLst>
                <a:tab pos="1308100" algn="l"/>
                <a:tab pos="2616200" algn="l"/>
                <a:tab pos="3937000" algn="l"/>
                <a:tab pos="5245100" algn="l"/>
                <a:tab pos="6565900" algn="l"/>
                <a:tab pos="7874000" algn="l"/>
                <a:tab pos="9194800" algn="l"/>
                <a:tab pos="10502900" algn="l"/>
                <a:tab pos="11823700" algn="l"/>
                <a:tab pos="13131800" algn="l"/>
                <a:tab pos="14452600" algn="l"/>
                <a:tab pos="15760700" algn="l"/>
              </a:tabLst>
              <a:defRPr sz="7000" b="0" spc="-175"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r>
              <a:t>Conclusion</a:t>
            </a:r>
          </a:p>
        </p:txBody>
      </p:sp>
      <p:sp>
        <p:nvSpPr>
          <p:cNvPr id="17" name="A new automated radiolarian workflow was developed and consists of a sequence of 6 steps:…"/>
          <p:cNvSpPr txBox="1"/>
          <p:nvPr/>
        </p:nvSpPr>
        <p:spPr>
          <a:xfrm>
            <a:off x="2977867" y="3165157"/>
            <a:ext cx="20085556" cy="921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 new automated radiolarian workflow was developed and consists of a sequence of </a:t>
            </a:r>
            <a:r>
              <a:rPr b="1" dirty="0"/>
              <a:t>6 steps</a:t>
            </a:r>
            <a:r>
              <a:rPr dirty="0"/>
              <a:t>:</a:t>
            </a:r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1: A new microscopic slide </a:t>
            </a:r>
            <a:r>
              <a:rPr b="1" dirty="0"/>
              <a:t>preparation protocol</a:t>
            </a:r>
            <a:r>
              <a:rPr dirty="0"/>
              <a:t> that decreases the loss of material,</a:t>
            </a:r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2: Automated microscope </a:t>
            </a:r>
            <a:r>
              <a:rPr b="1" dirty="0"/>
              <a:t>image acquisition</a:t>
            </a:r>
            <a:r>
              <a:rPr dirty="0"/>
              <a:t> of slides bearing up to 8 samples at different focal depths,</a:t>
            </a:r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3: Automated </a:t>
            </a:r>
            <a:r>
              <a:rPr b="1" dirty="0"/>
              <a:t>stacking</a:t>
            </a:r>
            <a:r>
              <a:rPr dirty="0"/>
              <a:t> of each batch of fields of view (FOV) images,</a:t>
            </a:r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4: Automated FOV image </a:t>
            </a:r>
            <a:r>
              <a:rPr b="1" dirty="0"/>
              <a:t>processing and segmentation</a:t>
            </a:r>
            <a:r>
              <a:rPr dirty="0"/>
              <a:t> to generate individual images for every radiolarian specimen,</a:t>
            </a:r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5: Automated radiolarian </a:t>
            </a:r>
            <a:r>
              <a:rPr b="1" dirty="0"/>
              <a:t>recognition</a:t>
            </a:r>
            <a:r>
              <a:rPr dirty="0"/>
              <a:t> using a CNN,</a:t>
            </a:r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l" defTabSz="449580">
              <a:defRPr sz="3500" b="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6: Automated export of </a:t>
            </a:r>
            <a:r>
              <a:rPr b="1" dirty="0"/>
              <a:t>census data</a:t>
            </a:r>
            <a:r>
              <a:rPr dirty="0"/>
              <a:t> and </a:t>
            </a:r>
            <a:r>
              <a:rPr b="1" dirty="0"/>
              <a:t>morphometric measurements</a:t>
            </a:r>
            <a:r>
              <a:rPr dirty="0"/>
              <a:t> per sample, and </a:t>
            </a:r>
            <a:r>
              <a:rPr b="1" dirty="0"/>
              <a:t>storage</a:t>
            </a:r>
            <a:r>
              <a:rPr dirty="0"/>
              <a:t> of radiolarian images.</a:t>
            </a:r>
          </a:p>
        </p:txBody>
      </p:sp>
      <p:grpSp>
        <p:nvGrpSpPr>
          <p:cNvPr id="457" name="Groupe"/>
          <p:cNvGrpSpPr/>
          <p:nvPr/>
        </p:nvGrpSpPr>
        <p:grpSpPr>
          <a:xfrm>
            <a:off x="-22627139" y="-1"/>
            <a:ext cx="24268032" cy="12971910"/>
            <a:chOff x="0" y="0"/>
            <a:chExt cx="24268030" cy="12971908"/>
          </a:xfrm>
        </p:grpSpPr>
        <p:grpSp>
          <p:nvGrpSpPr>
            <p:cNvPr id="454" name="Groupe"/>
            <p:cNvGrpSpPr/>
            <p:nvPr/>
          </p:nvGrpSpPr>
          <p:grpSpPr>
            <a:xfrm>
              <a:off x="0" y="0"/>
              <a:ext cx="24268031" cy="12971909"/>
              <a:chOff x="0" y="0"/>
              <a:chExt cx="24268030" cy="12971908"/>
            </a:xfrm>
          </p:grpSpPr>
          <p:sp>
            <p:nvSpPr>
              <p:cNvPr id="451" name="Rectangle"/>
              <p:cNvSpPr/>
              <p:nvPr/>
            </p:nvSpPr>
            <p:spPr>
              <a:xfrm>
                <a:off x="0" y="0"/>
                <a:ext cx="23258381" cy="12971909"/>
              </a:xfrm>
              <a:prstGeom prst="rect">
                <a:avLst/>
              </a:prstGeom>
              <a:solidFill>
                <a:srgbClr val="121212"/>
              </a:solidFill>
              <a:ln w="12700" cap="flat">
                <a:noFill/>
                <a:miter lim="400000"/>
              </a:ln>
              <a:effectLst>
                <a:outerShdw blurRad="381000" dist="129548" dir="2400000" rotWithShape="0">
                  <a:srgbClr val="FFFFFF">
                    <a:alpha val="29867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52" name="Autoradio database"/>
              <p:cNvSpPr txBox="1"/>
              <p:nvPr/>
            </p:nvSpPr>
            <p:spPr>
              <a:xfrm>
                <a:off x="3456923" y="420083"/>
                <a:ext cx="15495313" cy="1702630"/>
              </a:xfrm>
              <a:prstGeom prst="rect">
                <a:avLst/>
              </a:prstGeom>
              <a:solidFill>
                <a:srgbClr val="D4D3DD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87" tIns="82987" rIns="82987" bIns="82987" numCol="1" anchor="b">
                <a:normAutofit/>
              </a:bodyPr>
              <a:lstStyle>
                <a:lvl1pPr algn="l" defTabSz="1828049">
                  <a:lnSpc>
                    <a:spcPct val="90000"/>
                  </a:lnSpc>
                  <a:tabLst>
                    <a:tab pos="1308100" algn="l"/>
                    <a:tab pos="2616200" algn="l"/>
                    <a:tab pos="3937000" algn="l"/>
                    <a:tab pos="5245100" algn="l"/>
                    <a:tab pos="6565900" algn="l"/>
                    <a:tab pos="7874000" algn="l"/>
                    <a:tab pos="9194800" algn="l"/>
                    <a:tab pos="10502900" algn="l"/>
                    <a:tab pos="11823700" algn="l"/>
                    <a:tab pos="13131800" algn="l"/>
                    <a:tab pos="14452600" algn="l"/>
                    <a:tab pos="15760700" algn="l"/>
                  </a:tabLst>
                  <a:defRPr sz="7000" b="0" spc="-175">
                    <a:latin typeface="Century Schoolbook"/>
                    <a:ea typeface="Century Schoolbook"/>
                    <a:cs typeface="Century Schoolbook"/>
                    <a:sym typeface="Century Schoolbook"/>
                  </a:defRPr>
                </a:lvl1pPr>
              </a:lstStyle>
              <a:p>
                <a:r>
                  <a:t>Autoradio database</a:t>
                </a:r>
              </a:p>
            </p:txBody>
          </p:sp>
          <p:sp>
            <p:nvSpPr>
              <p:cNvPr id="453" name="Groupe"/>
              <p:cNvSpPr/>
              <p:nvPr/>
            </p:nvSpPr>
            <p:spPr>
              <a:xfrm>
                <a:off x="22248730" y="24"/>
                <a:ext cx="2019301" cy="129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9531" y="21600"/>
                    </a:lnTo>
                    <a:lnTo>
                      <a:pt x="12252" y="21600"/>
                    </a:lnTo>
                    <a:lnTo>
                      <a:pt x="18178" y="21600"/>
                    </a:lnTo>
                    <a:cubicBezTo>
                      <a:pt x="19170" y="21600"/>
                      <a:pt x="19664" y="21600"/>
                      <a:pt x="20191" y="21574"/>
                    </a:cubicBezTo>
                    <a:cubicBezTo>
                      <a:pt x="20767" y="21541"/>
                      <a:pt x="21220" y="21471"/>
                      <a:pt x="21430" y="21381"/>
                    </a:cubicBezTo>
                    <a:cubicBezTo>
                      <a:pt x="21597" y="21299"/>
                      <a:pt x="21600" y="21222"/>
                      <a:pt x="21600" y="21070"/>
                    </a:cubicBezTo>
                    <a:lnTo>
                      <a:pt x="21600" y="17033"/>
                    </a:lnTo>
                    <a:cubicBezTo>
                      <a:pt x="21600" y="16878"/>
                      <a:pt x="21597" y="16801"/>
                      <a:pt x="21430" y="16719"/>
                    </a:cubicBezTo>
                    <a:cubicBezTo>
                      <a:pt x="21220" y="16629"/>
                      <a:pt x="20767" y="16558"/>
                      <a:pt x="20191" y="16526"/>
                    </a:cubicBezTo>
                    <a:cubicBezTo>
                      <a:pt x="19664" y="16500"/>
                      <a:pt x="19168" y="16500"/>
                      <a:pt x="18191" y="16500"/>
                    </a:cubicBezTo>
                    <a:lnTo>
                      <a:pt x="12252" y="16500"/>
                    </a:lnTo>
                    <a:lnTo>
                      <a:pt x="12252" y="0"/>
                    </a:lnTo>
                    <a:lnTo>
                      <a:pt x="0" y="0"/>
                    </a:lnTo>
                    <a:close/>
                    <a:moveTo>
                      <a:pt x="11963" y="17446"/>
                    </a:moveTo>
                    <a:lnTo>
                      <a:pt x="13861" y="17446"/>
                    </a:lnTo>
                    <a:lnTo>
                      <a:pt x="15763" y="17446"/>
                    </a:lnTo>
                    <a:cubicBezTo>
                      <a:pt x="15943" y="17446"/>
                      <a:pt x="16090" y="17485"/>
                      <a:pt x="16090" y="17531"/>
                    </a:cubicBezTo>
                    <a:lnTo>
                      <a:pt x="16090" y="17983"/>
                    </a:lnTo>
                    <a:cubicBezTo>
                      <a:pt x="16090" y="18029"/>
                      <a:pt x="15943" y="18068"/>
                      <a:pt x="15763" y="18068"/>
                    </a:cubicBezTo>
                    <a:lnTo>
                      <a:pt x="14043" y="18068"/>
                    </a:lnTo>
                    <a:lnTo>
                      <a:pt x="14043" y="18533"/>
                    </a:lnTo>
                    <a:lnTo>
                      <a:pt x="18968" y="18533"/>
                    </a:lnTo>
                    <a:cubicBezTo>
                      <a:pt x="19040" y="18533"/>
                      <a:pt x="19100" y="18549"/>
                      <a:pt x="19100" y="18567"/>
                    </a:cubicBezTo>
                    <a:lnTo>
                      <a:pt x="19100" y="19036"/>
                    </a:lnTo>
                    <a:lnTo>
                      <a:pt x="20471" y="19036"/>
                    </a:lnTo>
                    <a:cubicBezTo>
                      <a:pt x="20651" y="19036"/>
                      <a:pt x="20798" y="19073"/>
                      <a:pt x="20798" y="19120"/>
                    </a:cubicBezTo>
                    <a:lnTo>
                      <a:pt x="20798" y="19486"/>
                    </a:lnTo>
                    <a:cubicBezTo>
                      <a:pt x="20798" y="19532"/>
                      <a:pt x="20651" y="19570"/>
                      <a:pt x="20471" y="19570"/>
                    </a:cubicBezTo>
                    <a:lnTo>
                      <a:pt x="19100" y="19570"/>
                    </a:lnTo>
                    <a:lnTo>
                      <a:pt x="19100" y="20006"/>
                    </a:lnTo>
                    <a:lnTo>
                      <a:pt x="20220" y="20006"/>
                    </a:lnTo>
                    <a:cubicBezTo>
                      <a:pt x="20292" y="20006"/>
                      <a:pt x="20348" y="20022"/>
                      <a:pt x="20348" y="20040"/>
                    </a:cubicBezTo>
                    <a:lnTo>
                      <a:pt x="20348" y="20335"/>
                    </a:lnTo>
                    <a:lnTo>
                      <a:pt x="20942" y="20335"/>
                    </a:lnTo>
                    <a:cubicBezTo>
                      <a:pt x="21043" y="20335"/>
                      <a:pt x="21129" y="20356"/>
                      <a:pt x="21129" y="20382"/>
                    </a:cubicBezTo>
                    <a:lnTo>
                      <a:pt x="21129" y="20606"/>
                    </a:lnTo>
                    <a:cubicBezTo>
                      <a:pt x="21129" y="20632"/>
                      <a:pt x="21043" y="20653"/>
                      <a:pt x="20942" y="20653"/>
                    </a:cubicBezTo>
                    <a:lnTo>
                      <a:pt x="19392" y="20653"/>
                    </a:lnTo>
                    <a:cubicBezTo>
                      <a:pt x="19292" y="20653"/>
                      <a:pt x="19206" y="20632"/>
                      <a:pt x="19206" y="20606"/>
                    </a:cubicBezTo>
                    <a:lnTo>
                      <a:pt x="19206" y="20382"/>
                    </a:lnTo>
                    <a:cubicBezTo>
                      <a:pt x="19206" y="20356"/>
                      <a:pt x="19292" y="20335"/>
                      <a:pt x="19392" y="20335"/>
                    </a:cubicBezTo>
                    <a:lnTo>
                      <a:pt x="19987" y="20335"/>
                    </a:lnTo>
                    <a:lnTo>
                      <a:pt x="19987" y="20135"/>
                    </a:lnTo>
                    <a:cubicBezTo>
                      <a:pt x="19987" y="20117"/>
                      <a:pt x="19927" y="20102"/>
                      <a:pt x="19855" y="20102"/>
                    </a:cubicBezTo>
                    <a:lnTo>
                      <a:pt x="18013" y="20102"/>
                    </a:lnTo>
                    <a:cubicBezTo>
                      <a:pt x="17941" y="20102"/>
                      <a:pt x="17881" y="20117"/>
                      <a:pt x="17881" y="20135"/>
                    </a:cubicBezTo>
                    <a:lnTo>
                      <a:pt x="17881" y="20335"/>
                    </a:lnTo>
                    <a:lnTo>
                      <a:pt x="18475" y="20335"/>
                    </a:lnTo>
                    <a:cubicBezTo>
                      <a:pt x="18576" y="20335"/>
                      <a:pt x="18658" y="20356"/>
                      <a:pt x="18658" y="20382"/>
                    </a:cubicBezTo>
                    <a:lnTo>
                      <a:pt x="18658" y="20606"/>
                    </a:lnTo>
                    <a:cubicBezTo>
                      <a:pt x="18658" y="20632"/>
                      <a:pt x="18576" y="20653"/>
                      <a:pt x="18475" y="20653"/>
                    </a:cubicBezTo>
                    <a:lnTo>
                      <a:pt x="16926" y="20653"/>
                    </a:lnTo>
                    <a:cubicBezTo>
                      <a:pt x="16825" y="20653"/>
                      <a:pt x="16739" y="20632"/>
                      <a:pt x="16739" y="20606"/>
                    </a:cubicBezTo>
                    <a:lnTo>
                      <a:pt x="16739" y="20382"/>
                    </a:lnTo>
                    <a:cubicBezTo>
                      <a:pt x="16739" y="20356"/>
                      <a:pt x="16825" y="20335"/>
                      <a:pt x="16926" y="20335"/>
                    </a:cubicBezTo>
                    <a:lnTo>
                      <a:pt x="17520" y="20335"/>
                    </a:lnTo>
                    <a:lnTo>
                      <a:pt x="17520" y="20040"/>
                    </a:lnTo>
                    <a:cubicBezTo>
                      <a:pt x="17520" y="20022"/>
                      <a:pt x="17576" y="20006"/>
                      <a:pt x="17648" y="20006"/>
                    </a:cubicBezTo>
                    <a:lnTo>
                      <a:pt x="18734" y="20006"/>
                    </a:lnTo>
                    <a:lnTo>
                      <a:pt x="18734" y="19570"/>
                    </a:lnTo>
                    <a:lnTo>
                      <a:pt x="17393" y="19570"/>
                    </a:lnTo>
                    <a:cubicBezTo>
                      <a:pt x="17213" y="19570"/>
                      <a:pt x="17066" y="19532"/>
                      <a:pt x="17066" y="19486"/>
                    </a:cubicBezTo>
                    <a:lnTo>
                      <a:pt x="17066" y="19120"/>
                    </a:lnTo>
                    <a:cubicBezTo>
                      <a:pt x="17066" y="19073"/>
                      <a:pt x="17213" y="19036"/>
                      <a:pt x="17393" y="19036"/>
                    </a:cubicBezTo>
                    <a:lnTo>
                      <a:pt x="18734" y="19036"/>
                    </a:lnTo>
                    <a:lnTo>
                      <a:pt x="18734" y="18661"/>
                    </a:lnTo>
                    <a:cubicBezTo>
                      <a:pt x="18734" y="18643"/>
                      <a:pt x="18675" y="18627"/>
                      <a:pt x="18603" y="18627"/>
                    </a:cubicBezTo>
                    <a:lnTo>
                      <a:pt x="14043" y="18627"/>
                    </a:lnTo>
                    <a:lnTo>
                      <a:pt x="14043" y="19036"/>
                    </a:lnTo>
                    <a:lnTo>
                      <a:pt x="15402" y="19036"/>
                    </a:lnTo>
                    <a:cubicBezTo>
                      <a:pt x="15582" y="19036"/>
                      <a:pt x="15729" y="19073"/>
                      <a:pt x="15729" y="19120"/>
                    </a:cubicBezTo>
                    <a:lnTo>
                      <a:pt x="15729" y="19486"/>
                    </a:lnTo>
                    <a:cubicBezTo>
                      <a:pt x="15729" y="19532"/>
                      <a:pt x="15582" y="19570"/>
                      <a:pt x="15402" y="19570"/>
                    </a:cubicBezTo>
                    <a:lnTo>
                      <a:pt x="14043" y="19570"/>
                    </a:lnTo>
                    <a:lnTo>
                      <a:pt x="14043" y="20006"/>
                    </a:lnTo>
                    <a:lnTo>
                      <a:pt x="15147" y="20006"/>
                    </a:lnTo>
                    <a:cubicBezTo>
                      <a:pt x="15219" y="20006"/>
                      <a:pt x="15279" y="20022"/>
                      <a:pt x="15279" y="20040"/>
                    </a:cubicBezTo>
                    <a:lnTo>
                      <a:pt x="15279" y="20335"/>
                    </a:lnTo>
                    <a:lnTo>
                      <a:pt x="15886" y="20335"/>
                    </a:lnTo>
                    <a:cubicBezTo>
                      <a:pt x="15987" y="20335"/>
                      <a:pt x="16073" y="20356"/>
                      <a:pt x="16073" y="20382"/>
                    </a:cubicBezTo>
                    <a:lnTo>
                      <a:pt x="16073" y="20606"/>
                    </a:lnTo>
                    <a:cubicBezTo>
                      <a:pt x="16073" y="20632"/>
                      <a:pt x="15987" y="20653"/>
                      <a:pt x="15886" y="20653"/>
                    </a:cubicBezTo>
                    <a:lnTo>
                      <a:pt x="14336" y="20653"/>
                    </a:lnTo>
                    <a:cubicBezTo>
                      <a:pt x="14235" y="20653"/>
                      <a:pt x="14154" y="20632"/>
                      <a:pt x="14154" y="20606"/>
                    </a:cubicBezTo>
                    <a:lnTo>
                      <a:pt x="14154" y="20382"/>
                    </a:lnTo>
                    <a:cubicBezTo>
                      <a:pt x="14154" y="20356"/>
                      <a:pt x="14235" y="20335"/>
                      <a:pt x="14336" y="20335"/>
                    </a:cubicBezTo>
                    <a:lnTo>
                      <a:pt x="14914" y="20335"/>
                    </a:lnTo>
                    <a:lnTo>
                      <a:pt x="14914" y="20135"/>
                    </a:lnTo>
                    <a:cubicBezTo>
                      <a:pt x="14914" y="20117"/>
                      <a:pt x="14854" y="20102"/>
                      <a:pt x="14782" y="20102"/>
                    </a:cubicBezTo>
                    <a:lnTo>
                      <a:pt x="12940" y="20102"/>
                    </a:lnTo>
                    <a:cubicBezTo>
                      <a:pt x="12868" y="20102"/>
                      <a:pt x="12812" y="20117"/>
                      <a:pt x="12812" y="20135"/>
                    </a:cubicBezTo>
                    <a:lnTo>
                      <a:pt x="12812" y="20335"/>
                    </a:lnTo>
                    <a:lnTo>
                      <a:pt x="13390" y="20335"/>
                    </a:lnTo>
                    <a:cubicBezTo>
                      <a:pt x="13490" y="20335"/>
                      <a:pt x="13572" y="20356"/>
                      <a:pt x="13572" y="20382"/>
                    </a:cubicBezTo>
                    <a:lnTo>
                      <a:pt x="13572" y="20606"/>
                    </a:lnTo>
                    <a:cubicBezTo>
                      <a:pt x="13572" y="20632"/>
                      <a:pt x="13490" y="20653"/>
                      <a:pt x="13390" y="20653"/>
                    </a:cubicBezTo>
                    <a:lnTo>
                      <a:pt x="11836" y="20653"/>
                    </a:lnTo>
                    <a:cubicBezTo>
                      <a:pt x="11735" y="20653"/>
                      <a:pt x="11653" y="20632"/>
                      <a:pt x="11653" y="20606"/>
                    </a:cubicBezTo>
                    <a:lnTo>
                      <a:pt x="11653" y="20382"/>
                    </a:lnTo>
                    <a:cubicBezTo>
                      <a:pt x="11653" y="20356"/>
                      <a:pt x="11735" y="20335"/>
                      <a:pt x="11836" y="20335"/>
                    </a:cubicBezTo>
                    <a:lnTo>
                      <a:pt x="12447" y="20335"/>
                    </a:lnTo>
                    <a:lnTo>
                      <a:pt x="12447" y="20040"/>
                    </a:lnTo>
                    <a:cubicBezTo>
                      <a:pt x="12447" y="20022"/>
                      <a:pt x="12507" y="20006"/>
                      <a:pt x="12579" y="20006"/>
                    </a:cubicBezTo>
                    <a:lnTo>
                      <a:pt x="13678" y="20006"/>
                    </a:lnTo>
                    <a:lnTo>
                      <a:pt x="13678" y="19570"/>
                    </a:lnTo>
                    <a:lnTo>
                      <a:pt x="12324" y="19570"/>
                    </a:lnTo>
                    <a:cubicBezTo>
                      <a:pt x="12144" y="19570"/>
                      <a:pt x="11997" y="19532"/>
                      <a:pt x="11997" y="19486"/>
                    </a:cubicBezTo>
                    <a:lnTo>
                      <a:pt x="11997" y="19120"/>
                    </a:lnTo>
                    <a:cubicBezTo>
                      <a:pt x="11997" y="19073"/>
                      <a:pt x="12144" y="19036"/>
                      <a:pt x="12324" y="19036"/>
                    </a:cubicBezTo>
                    <a:lnTo>
                      <a:pt x="13678" y="19036"/>
                    </a:lnTo>
                    <a:lnTo>
                      <a:pt x="13678" y="18627"/>
                    </a:lnTo>
                    <a:lnTo>
                      <a:pt x="9119" y="18627"/>
                    </a:lnTo>
                    <a:cubicBezTo>
                      <a:pt x="9047" y="18627"/>
                      <a:pt x="8991" y="18643"/>
                      <a:pt x="8991" y="18661"/>
                    </a:cubicBezTo>
                    <a:lnTo>
                      <a:pt x="8991" y="19036"/>
                    </a:lnTo>
                    <a:lnTo>
                      <a:pt x="10329" y="19036"/>
                    </a:lnTo>
                    <a:cubicBezTo>
                      <a:pt x="10509" y="19036"/>
                      <a:pt x="10656" y="19073"/>
                      <a:pt x="10656" y="19120"/>
                    </a:cubicBezTo>
                    <a:lnTo>
                      <a:pt x="10656" y="19486"/>
                    </a:lnTo>
                    <a:cubicBezTo>
                      <a:pt x="10656" y="19532"/>
                      <a:pt x="10509" y="19570"/>
                      <a:pt x="10329" y="19570"/>
                    </a:cubicBezTo>
                    <a:lnTo>
                      <a:pt x="8991" y="19570"/>
                    </a:lnTo>
                    <a:lnTo>
                      <a:pt x="8991" y="20006"/>
                    </a:lnTo>
                    <a:lnTo>
                      <a:pt x="10074" y="20006"/>
                    </a:lnTo>
                    <a:cubicBezTo>
                      <a:pt x="10146" y="20006"/>
                      <a:pt x="10206" y="20022"/>
                      <a:pt x="10206" y="20040"/>
                    </a:cubicBezTo>
                    <a:lnTo>
                      <a:pt x="10206" y="20335"/>
                    </a:lnTo>
                    <a:lnTo>
                      <a:pt x="10800" y="20335"/>
                    </a:lnTo>
                    <a:cubicBezTo>
                      <a:pt x="10901" y="20335"/>
                      <a:pt x="10983" y="20356"/>
                      <a:pt x="10983" y="20382"/>
                    </a:cubicBezTo>
                    <a:lnTo>
                      <a:pt x="10983" y="20606"/>
                    </a:lnTo>
                    <a:cubicBezTo>
                      <a:pt x="10983" y="20632"/>
                      <a:pt x="10901" y="20653"/>
                      <a:pt x="10800" y="20653"/>
                    </a:cubicBezTo>
                    <a:lnTo>
                      <a:pt x="9250" y="20653"/>
                    </a:lnTo>
                    <a:cubicBezTo>
                      <a:pt x="9150" y="20653"/>
                      <a:pt x="9064" y="20632"/>
                      <a:pt x="9064" y="20606"/>
                    </a:cubicBezTo>
                    <a:lnTo>
                      <a:pt x="9064" y="20382"/>
                    </a:lnTo>
                    <a:cubicBezTo>
                      <a:pt x="9064" y="20356"/>
                      <a:pt x="9150" y="20335"/>
                      <a:pt x="9250" y="20335"/>
                    </a:cubicBezTo>
                    <a:lnTo>
                      <a:pt x="9841" y="20335"/>
                    </a:lnTo>
                    <a:lnTo>
                      <a:pt x="9841" y="20135"/>
                    </a:lnTo>
                    <a:cubicBezTo>
                      <a:pt x="9841" y="20117"/>
                      <a:pt x="9785" y="20102"/>
                      <a:pt x="9713" y="20102"/>
                    </a:cubicBezTo>
                    <a:lnTo>
                      <a:pt x="7871" y="20102"/>
                    </a:lnTo>
                    <a:cubicBezTo>
                      <a:pt x="7799" y="20102"/>
                      <a:pt x="7739" y="20117"/>
                      <a:pt x="7739" y="20135"/>
                    </a:cubicBezTo>
                    <a:lnTo>
                      <a:pt x="7739" y="20335"/>
                    </a:lnTo>
                    <a:lnTo>
                      <a:pt x="8333" y="20335"/>
                    </a:lnTo>
                    <a:cubicBezTo>
                      <a:pt x="8434" y="20335"/>
                      <a:pt x="8516" y="20356"/>
                      <a:pt x="8516" y="20382"/>
                    </a:cubicBezTo>
                    <a:lnTo>
                      <a:pt x="8516" y="20606"/>
                    </a:lnTo>
                    <a:cubicBezTo>
                      <a:pt x="8516" y="20632"/>
                      <a:pt x="8434" y="20653"/>
                      <a:pt x="8333" y="20653"/>
                    </a:cubicBezTo>
                    <a:lnTo>
                      <a:pt x="6780" y="20653"/>
                    </a:lnTo>
                    <a:cubicBezTo>
                      <a:pt x="6679" y="20653"/>
                      <a:pt x="6597" y="20632"/>
                      <a:pt x="6597" y="20606"/>
                    </a:cubicBezTo>
                    <a:lnTo>
                      <a:pt x="6597" y="20382"/>
                    </a:lnTo>
                    <a:cubicBezTo>
                      <a:pt x="6597" y="20356"/>
                      <a:pt x="6679" y="20335"/>
                      <a:pt x="6780" y="20335"/>
                    </a:cubicBezTo>
                    <a:lnTo>
                      <a:pt x="7374" y="20335"/>
                    </a:lnTo>
                    <a:lnTo>
                      <a:pt x="7374" y="20040"/>
                    </a:lnTo>
                    <a:cubicBezTo>
                      <a:pt x="7374" y="20022"/>
                      <a:pt x="7434" y="20006"/>
                      <a:pt x="7506" y="20006"/>
                    </a:cubicBezTo>
                    <a:lnTo>
                      <a:pt x="8626" y="20006"/>
                    </a:lnTo>
                    <a:lnTo>
                      <a:pt x="8626" y="19570"/>
                    </a:lnTo>
                    <a:lnTo>
                      <a:pt x="7251" y="19570"/>
                    </a:lnTo>
                    <a:cubicBezTo>
                      <a:pt x="7071" y="19570"/>
                      <a:pt x="6924" y="19532"/>
                      <a:pt x="6924" y="19486"/>
                    </a:cubicBezTo>
                    <a:lnTo>
                      <a:pt x="6924" y="19120"/>
                    </a:lnTo>
                    <a:cubicBezTo>
                      <a:pt x="6924" y="19073"/>
                      <a:pt x="7071" y="19036"/>
                      <a:pt x="7251" y="19036"/>
                    </a:cubicBezTo>
                    <a:lnTo>
                      <a:pt x="8626" y="19036"/>
                    </a:lnTo>
                    <a:lnTo>
                      <a:pt x="8626" y="18567"/>
                    </a:lnTo>
                    <a:cubicBezTo>
                      <a:pt x="8626" y="18549"/>
                      <a:pt x="8686" y="18533"/>
                      <a:pt x="8758" y="18533"/>
                    </a:cubicBezTo>
                    <a:lnTo>
                      <a:pt x="13678" y="18533"/>
                    </a:lnTo>
                    <a:lnTo>
                      <a:pt x="13678" y="18068"/>
                    </a:lnTo>
                    <a:lnTo>
                      <a:pt x="11963" y="18068"/>
                    </a:lnTo>
                    <a:cubicBezTo>
                      <a:pt x="11783" y="18068"/>
                      <a:pt x="11632" y="18029"/>
                      <a:pt x="11632" y="17983"/>
                    </a:cubicBezTo>
                    <a:lnTo>
                      <a:pt x="11632" y="17531"/>
                    </a:lnTo>
                    <a:cubicBezTo>
                      <a:pt x="11632" y="17485"/>
                      <a:pt x="11783" y="17446"/>
                      <a:pt x="11963" y="17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1212"/>
                  </a:gs>
                  <a:gs pos="100000">
                    <a:srgbClr val="939393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55" name="https://autoradiodatabase.wordpress.com/database/"/>
            <p:cNvSpPr txBox="1"/>
            <p:nvPr/>
          </p:nvSpPr>
          <p:spPr>
            <a:xfrm>
              <a:off x="6071823" y="11097621"/>
              <a:ext cx="10428555" cy="626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r>
                <a:t>https://autoradiodatabase.wordpress.com/database/</a:t>
              </a:r>
            </a:p>
          </p:txBody>
        </p:sp>
        <p:pic>
          <p:nvPicPr>
            <p:cNvPr id="456" name="Capture d’écran 2020-05-01 à 19.10.48.png" descr="Capture d’écran 2020-05-01 à 19.10.4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14364" y="2778327"/>
              <a:ext cx="15408078" cy="7612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59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0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1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62" name="Sans titre.mov" descr="Sans titr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69194" y="2794000"/>
            <a:ext cx="15400555" cy="7604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92" fill="hold"/>
                                        <p:tgtEl>
                                          <p:spTgt spid="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23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62"/>
                </p:tgtEl>
              </p:cMediaNode>
            </p:video>
          </p:childTnLst>
        </p:cTn>
      </p:par>
    </p:tnLst>
    <p:bldLst>
      <p:bldP spid="16" grpId="0" animBg="1"/>
      <p:bldP spid="17" grpId="0" animBg="1"/>
      <p:bldP spid="462" grpId="2" animBg="1" advAuto="0"/>
      <p:bldP spid="462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« Recent technological advances in image acquisition, processing, and recognition now enable automated procedures, from microscopic slide field-of-view acquisition to taxonomic identification. »"/>
          <p:cNvSpPr txBox="1"/>
          <p:nvPr/>
        </p:nvSpPr>
        <p:spPr>
          <a:xfrm>
            <a:off x="3570653" y="5338762"/>
            <a:ext cx="17242695" cy="303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« Recent technological advances in image acquisition, processing, and recognition now enable automated procedures, from microscopic slide field-of-view acquisition to taxonomic identification. »</a:t>
            </a:r>
          </a:p>
        </p:txBody>
      </p:sp>
      <p:sp>
        <p:nvSpPr>
          <p:cNvPr id="188" name="Step 1: slide prepara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1: slide preparation</a:t>
            </a:r>
          </a:p>
        </p:txBody>
      </p:sp>
      <p:sp>
        <p:nvSpPr>
          <p:cNvPr id="18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0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1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01" name="Groupe"/>
          <p:cNvGrpSpPr/>
          <p:nvPr/>
        </p:nvGrpSpPr>
        <p:grpSpPr>
          <a:xfrm>
            <a:off x="-22627057" y="0"/>
            <a:ext cx="24268032" cy="12971909"/>
            <a:chOff x="0" y="0"/>
            <a:chExt cx="24268030" cy="12971908"/>
          </a:xfrm>
        </p:grpSpPr>
        <p:grpSp>
          <p:nvGrpSpPr>
            <p:cNvPr id="195" name="Groupe"/>
            <p:cNvGrpSpPr/>
            <p:nvPr/>
          </p:nvGrpSpPr>
          <p:grpSpPr>
            <a:xfrm>
              <a:off x="0" y="0"/>
              <a:ext cx="24268031" cy="12971909"/>
              <a:chOff x="0" y="0"/>
              <a:chExt cx="24268030" cy="12971908"/>
            </a:xfrm>
          </p:grpSpPr>
          <p:sp>
            <p:nvSpPr>
              <p:cNvPr id="193" name="Rectangle"/>
              <p:cNvSpPr/>
              <p:nvPr/>
            </p:nvSpPr>
            <p:spPr>
              <a:xfrm>
                <a:off x="0" y="0"/>
                <a:ext cx="23258381" cy="12971909"/>
              </a:xfrm>
              <a:prstGeom prst="rect">
                <a:avLst/>
              </a:prstGeom>
              <a:solidFill>
                <a:srgbClr val="121212"/>
              </a:solidFill>
              <a:ln w="12700" cap="flat">
                <a:noFill/>
                <a:miter lim="400000"/>
              </a:ln>
              <a:effectLst>
                <a:outerShdw blurRad="381000" dist="129548" dir="2400000" rotWithShape="0">
                  <a:srgbClr val="FFFFFF">
                    <a:alpha val="29867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4" name="Figure"/>
              <p:cNvSpPr/>
              <p:nvPr/>
            </p:nvSpPr>
            <p:spPr>
              <a:xfrm>
                <a:off x="22248730" y="0"/>
                <a:ext cx="2019301" cy="12971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2" y="21600"/>
                    </a:lnTo>
                    <a:lnTo>
                      <a:pt x="12252" y="5109"/>
                    </a:lnTo>
                    <a:lnTo>
                      <a:pt x="18471" y="5109"/>
                    </a:lnTo>
                    <a:cubicBezTo>
                      <a:pt x="19378" y="5109"/>
                      <a:pt x="19832" y="5109"/>
                      <a:pt x="20314" y="5087"/>
                    </a:cubicBezTo>
                    <a:cubicBezTo>
                      <a:pt x="20841" y="5059"/>
                      <a:pt x="21255" y="4997"/>
                      <a:pt x="21447" y="4919"/>
                    </a:cubicBezTo>
                    <a:cubicBezTo>
                      <a:pt x="21600" y="4848"/>
                      <a:pt x="21600" y="4782"/>
                      <a:pt x="21600" y="4651"/>
                    </a:cubicBezTo>
                    <a:lnTo>
                      <a:pt x="21600" y="461"/>
                    </a:lnTo>
                    <a:cubicBezTo>
                      <a:pt x="21600" y="327"/>
                      <a:pt x="21600" y="260"/>
                      <a:pt x="21447" y="189"/>
                    </a:cubicBezTo>
                    <a:cubicBezTo>
                      <a:pt x="21255" y="112"/>
                      <a:pt x="20841" y="51"/>
                      <a:pt x="20314" y="22"/>
                    </a:cubicBezTo>
                    <a:cubicBezTo>
                      <a:pt x="19832" y="0"/>
                      <a:pt x="19377" y="0"/>
                      <a:pt x="18484" y="0"/>
                    </a:cubicBezTo>
                    <a:lnTo>
                      <a:pt x="12252" y="0"/>
                    </a:lnTo>
                    <a:lnTo>
                      <a:pt x="9238" y="0"/>
                    </a:lnTo>
                    <a:lnTo>
                      <a:pt x="0" y="0"/>
                    </a:lnTo>
                    <a:close/>
                    <a:moveTo>
                      <a:pt x="13750" y="446"/>
                    </a:moveTo>
                    <a:lnTo>
                      <a:pt x="19431" y="446"/>
                    </a:lnTo>
                    <a:cubicBezTo>
                      <a:pt x="19834" y="446"/>
                      <a:pt x="20161" y="494"/>
                      <a:pt x="20161" y="553"/>
                    </a:cubicBezTo>
                    <a:cubicBezTo>
                      <a:pt x="20161" y="612"/>
                      <a:pt x="19834" y="661"/>
                      <a:pt x="19431" y="661"/>
                    </a:cubicBezTo>
                    <a:lnTo>
                      <a:pt x="19083" y="661"/>
                    </a:lnTo>
                    <a:lnTo>
                      <a:pt x="19083" y="1124"/>
                    </a:lnTo>
                    <a:lnTo>
                      <a:pt x="15873" y="1124"/>
                    </a:lnTo>
                    <a:lnTo>
                      <a:pt x="15873" y="1198"/>
                    </a:lnTo>
                    <a:lnTo>
                      <a:pt x="19083" y="1198"/>
                    </a:lnTo>
                    <a:lnTo>
                      <a:pt x="19083" y="1377"/>
                    </a:lnTo>
                    <a:lnTo>
                      <a:pt x="17359" y="1377"/>
                    </a:lnTo>
                    <a:lnTo>
                      <a:pt x="17359" y="1450"/>
                    </a:lnTo>
                    <a:lnTo>
                      <a:pt x="19083" y="1450"/>
                    </a:lnTo>
                    <a:lnTo>
                      <a:pt x="19083" y="1629"/>
                    </a:lnTo>
                    <a:lnTo>
                      <a:pt x="17359" y="1629"/>
                    </a:lnTo>
                    <a:lnTo>
                      <a:pt x="17359" y="1702"/>
                    </a:lnTo>
                    <a:lnTo>
                      <a:pt x="19083" y="1702"/>
                    </a:lnTo>
                    <a:lnTo>
                      <a:pt x="19083" y="1881"/>
                    </a:lnTo>
                    <a:lnTo>
                      <a:pt x="17359" y="1881"/>
                    </a:lnTo>
                    <a:lnTo>
                      <a:pt x="17359" y="1954"/>
                    </a:lnTo>
                    <a:lnTo>
                      <a:pt x="19083" y="1954"/>
                    </a:lnTo>
                    <a:lnTo>
                      <a:pt x="19083" y="2132"/>
                    </a:lnTo>
                    <a:lnTo>
                      <a:pt x="15873" y="2132"/>
                    </a:lnTo>
                    <a:lnTo>
                      <a:pt x="15873" y="2207"/>
                    </a:lnTo>
                    <a:lnTo>
                      <a:pt x="19083" y="2207"/>
                    </a:lnTo>
                    <a:lnTo>
                      <a:pt x="19083" y="2385"/>
                    </a:lnTo>
                    <a:lnTo>
                      <a:pt x="17359" y="2385"/>
                    </a:lnTo>
                    <a:lnTo>
                      <a:pt x="17359" y="2459"/>
                    </a:lnTo>
                    <a:lnTo>
                      <a:pt x="19083" y="2459"/>
                    </a:lnTo>
                    <a:lnTo>
                      <a:pt x="19083" y="2637"/>
                    </a:lnTo>
                    <a:lnTo>
                      <a:pt x="17359" y="2637"/>
                    </a:lnTo>
                    <a:lnTo>
                      <a:pt x="17359" y="2711"/>
                    </a:lnTo>
                    <a:lnTo>
                      <a:pt x="19083" y="2711"/>
                    </a:lnTo>
                    <a:lnTo>
                      <a:pt x="19083" y="2889"/>
                    </a:lnTo>
                    <a:lnTo>
                      <a:pt x="17359" y="2889"/>
                    </a:lnTo>
                    <a:lnTo>
                      <a:pt x="17359" y="2962"/>
                    </a:lnTo>
                    <a:lnTo>
                      <a:pt x="19083" y="2962"/>
                    </a:lnTo>
                    <a:lnTo>
                      <a:pt x="19083" y="3141"/>
                    </a:lnTo>
                    <a:lnTo>
                      <a:pt x="15873" y="3141"/>
                    </a:lnTo>
                    <a:lnTo>
                      <a:pt x="15873" y="3215"/>
                    </a:lnTo>
                    <a:lnTo>
                      <a:pt x="19083" y="3215"/>
                    </a:lnTo>
                    <a:lnTo>
                      <a:pt x="19083" y="3393"/>
                    </a:lnTo>
                    <a:lnTo>
                      <a:pt x="17359" y="3393"/>
                    </a:lnTo>
                    <a:lnTo>
                      <a:pt x="17359" y="3467"/>
                    </a:lnTo>
                    <a:lnTo>
                      <a:pt x="19083" y="3467"/>
                    </a:lnTo>
                    <a:lnTo>
                      <a:pt x="19083" y="3645"/>
                    </a:lnTo>
                    <a:lnTo>
                      <a:pt x="17359" y="3645"/>
                    </a:lnTo>
                    <a:lnTo>
                      <a:pt x="17359" y="3719"/>
                    </a:lnTo>
                    <a:lnTo>
                      <a:pt x="19083" y="3719"/>
                    </a:lnTo>
                    <a:lnTo>
                      <a:pt x="19083" y="3898"/>
                    </a:lnTo>
                    <a:lnTo>
                      <a:pt x="17359" y="3898"/>
                    </a:lnTo>
                    <a:lnTo>
                      <a:pt x="17359" y="3971"/>
                    </a:lnTo>
                    <a:lnTo>
                      <a:pt x="19083" y="3971"/>
                    </a:lnTo>
                    <a:lnTo>
                      <a:pt x="19083" y="4149"/>
                    </a:lnTo>
                    <a:lnTo>
                      <a:pt x="15873" y="4149"/>
                    </a:lnTo>
                    <a:lnTo>
                      <a:pt x="15873" y="4223"/>
                    </a:lnTo>
                    <a:lnTo>
                      <a:pt x="19083" y="4223"/>
                    </a:lnTo>
                    <a:lnTo>
                      <a:pt x="19083" y="4296"/>
                    </a:lnTo>
                    <a:cubicBezTo>
                      <a:pt x="19083" y="4499"/>
                      <a:pt x="17968" y="4663"/>
                      <a:pt x="16591" y="4663"/>
                    </a:cubicBezTo>
                    <a:cubicBezTo>
                      <a:pt x="15213" y="4663"/>
                      <a:pt x="14099" y="4499"/>
                      <a:pt x="14099" y="4296"/>
                    </a:cubicBezTo>
                    <a:lnTo>
                      <a:pt x="14099" y="661"/>
                    </a:lnTo>
                    <a:lnTo>
                      <a:pt x="13750" y="661"/>
                    </a:lnTo>
                    <a:cubicBezTo>
                      <a:pt x="13347" y="661"/>
                      <a:pt x="13020" y="612"/>
                      <a:pt x="13020" y="553"/>
                    </a:cubicBezTo>
                    <a:cubicBezTo>
                      <a:pt x="13020" y="494"/>
                      <a:pt x="13347" y="446"/>
                      <a:pt x="13750" y="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21212"/>
                  </a:gs>
                  <a:gs pos="100000">
                    <a:srgbClr val="D5D5D5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96" name="Just a reminder"/>
            <p:cNvSpPr txBox="1"/>
            <p:nvPr/>
          </p:nvSpPr>
          <p:spPr>
            <a:xfrm>
              <a:off x="2173410" y="420083"/>
              <a:ext cx="15495313" cy="1702630"/>
            </a:xfrm>
            <a:prstGeom prst="rect">
              <a:avLst/>
            </a:prstGeom>
            <a:solidFill>
              <a:srgbClr val="D4D3DD">
                <a:alpha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2987" tIns="82987" rIns="82987" bIns="82987" numCol="1" anchor="b">
              <a:normAutofit/>
            </a:bodyPr>
            <a:lstStyle>
              <a:lvl1pPr algn="l" defTabSz="1828049">
                <a:lnSpc>
                  <a:spcPct val="90000"/>
                </a:lnSpc>
                <a:tabLst>
                  <a:tab pos="1308100" algn="l"/>
                  <a:tab pos="2616200" algn="l"/>
                  <a:tab pos="3937000" algn="l"/>
                  <a:tab pos="5245100" algn="l"/>
                  <a:tab pos="6565900" algn="l"/>
                  <a:tab pos="7874000" algn="l"/>
                  <a:tab pos="9194800" algn="l"/>
                  <a:tab pos="10502900" algn="l"/>
                  <a:tab pos="11823700" algn="l"/>
                  <a:tab pos="13131800" algn="l"/>
                  <a:tab pos="14452600" algn="l"/>
                  <a:tab pos="15760700" algn="l"/>
                </a:tabLst>
                <a:defRPr sz="7000" b="0" spc="-175">
                  <a:latin typeface="Century Schoolbook"/>
                  <a:ea typeface="Century Schoolbook"/>
                  <a:cs typeface="Century Schoolbook"/>
                  <a:sym typeface="Century Schoolbook"/>
                </a:defRPr>
              </a:lvl1pPr>
            </a:lstStyle>
            <a:p>
              <a:r>
                <a:t>Just a reminder</a:t>
              </a:r>
            </a:p>
          </p:txBody>
        </p:sp>
        <p:sp>
          <p:nvSpPr>
            <p:cNvPr id="197" name="Marine planktic micro-organisms,…"/>
            <p:cNvSpPr txBox="1"/>
            <p:nvPr/>
          </p:nvSpPr>
          <p:spPr>
            <a:xfrm>
              <a:off x="2173410" y="2910459"/>
              <a:ext cx="10440301" cy="3587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marL="444500" indent="-444500" algn="l">
                <a:buSzPct val="145000"/>
                <a:buChar char="•"/>
                <a:defRPr sz="2800" b="0"/>
              </a:pPr>
              <a:r>
                <a:t>Marine planktic micro-organisms,</a:t>
              </a:r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Siliceous shell,</a:t>
              </a:r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50-500 µm,</a:t>
              </a:r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Known since the Cambrian (540 Ma),</a:t>
              </a:r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Presence / Absence, abundance of some species are used as tracers,</a:t>
              </a:r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Very useful for productivity and temperature reconstructions, for tracking water masses, and for biostratigraphical studies.</a:t>
              </a:r>
            </a:p>
          </p:txBody>
        </p:sp>
        <p:pic>
          <p:nvPicPr>
            <p:cNvPr id="198" name="7f2bc0527134bd38c3c88fc94ab463c7.jpg" descr="7f2bc0527134bd38c3c88fc94ab463c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806634" y="185733"/>
              <a:ext cx="8677991" cy="12600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darty.jpeg" descr="darty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529" b="8529"/>
            <a:stretch>
              <a:fillRect/>
            </a:stretch>
          </p:blipFill>
          <p:spPr>
            <a:xfrm>
              <a:off x="9410658" y="8780911"/>
              <a:ext cx="3223391" cy="400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However, their investigation requires:…"/>
            <p:cNvSpPr txBox="1"/>
            <p:nvPr/>
          </p:nvSpPr>
          <p:spPr>
            <a:xfrm>
              <a:off x="2173410" y="7814247"/>
              <a:ext cx="7064693" cy="40191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sz="2800" b="0"/>
              </a:pPr>
              <a:r>
                <a:t>However, their investigation requires:</a:t>
              </a:r>
            </a:p>
            <a:p>
              <a:pPr algn="l">
                <a:defRPr sz="2800" b="0"/>
              </a:pPr>
              <a:endParaRPr/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a significant taxonomical knowledge (identification can be biased between operators),</a:t>
              </a:r>
            </a:p>
            <a:p>
              <a:pPr marL="444500" indent="-444500" algn="l">
                <a:buSzPct val="145000"/>
                <a:buChar char="•"/>
                <a:defRPr sz="2800" b="0"/>
              </a:pPr>
              <a:endParaRPr/>
            </a:p>
            <a:p>
              <a:pPr marL="444500" indent="-444500" algn="l">
                <a:buSzPct val="145000"/>
                <a:buChar char="•"/>
                <a:defRPr sz="2800" b="0"/>
              </a:pPr>
              <a:r>
                <a:t>time, as about 300 specimens per sample need to be counted for reliable analyses.</a:t>
              </a: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928000 -0.000377" pathEditMode="relative">
                                      <p:cBhvr>
                                        <p:cTn id="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8000 -0.000377 L -0.000178 -0.000000" pathEditMode="relative">
                                      <p:cBhvr>
                                        <p:cTn id="1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2" animBg="1" advAuto="0"/>
      <p:bldP spid="187" grpId="4" animBg="1" advAuto="0"/>
      <p:bldP spid="188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tep 2: image acquisi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2: image acquisition</a:t>
            </a:r>
          </a:p>
        </p:txBody>
      </p:sp>
      <p:sp>
        <p:nvSpPr>
          <p:cNvPr id="204" name="Step 1: slide prepara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1: slide preparation</a:t>
            </a:r>
          </a:p>
        </p:txBody>
      </p:sp>
      <p:sp>
        <p:nvSpPr>
          <p:cNvPr id="20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06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8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24" name="Groupe"/>
          <p:cNvGrpSpPr/>
          <p:nvPr/>
        </p:nvGrpSpPr>
        <p:grpSpPr>
          <a:xfrm>
            <a:off x="-22627057" y="24"/>
            <a:ext cx="24268032" cy="12971909"/>
            <a:chOff x="0" y="0"/>
            <a:chExt cx="24268030" cy="12971908"/>
          </a:xfrm>
        </p:grpSpPr>
        <p:grpSp>
          <p:nvGrpSpPr>
            <p:cNvPr id="222" name="Groupe"/>
            <p:cNvGrpSpPr/>
            <p:nvPr/>
          </p:nvGrpSpPr>
          <p:grpSpPr>
            <a:xfrm>
              <a:off x="0" y="0"/>
              <a:ext cx="24268031" cy="12971909"/>
              <a:chOff x="0" y="0"/>
              <a:chExt cx="24268030" cy="12971908"/>
            </a:xfrm>
          </p:grpSpPr>
          <p:grpSp>
            <p:nvGrpSpPr>
              <p:cNvPr id="213" name="Groupe"/>
              <p:cNvGrpSpPr/>
              <p:nvPr/>
            </p:nvGrpSpPr>
            <p:grpSpPr>
              <a:xfrm>
                <a:off x="0" y="0"/>
                <a:ext cx="24268031" cy="12971909"/>
                <a:chOff x="22854293" y="0"/>
                <a:chExt cx="24268030" cy="12971908"/>
              </a:xfrm>
            </p:grpSpPr>
            <p:grpSp>
              <p:nvGrpSpPr>
                <p:cNvPr id="211" name="Groupe"/>
                <p:cNvGrpSpPr/>
                <p:nvPr/>
              </p:nvGrpSpPr>
              <p:grpSpPr>
                <a:xfrm>
                  <a:off x="22854293" y="0"/>
                  <a:ext cx="24268031" cy="12971909"/>
                  <a:chOff x="0" y="0"/>
                  <a:chExt cx="24268030" cy="12971908"/>
                </a:xfrm>
              </p:grpSpPr>
              <p:sp>
                <p:nvSpPr>
                  <p:cNvPr id="209" name="Rectangle"/>
                  <p:cNvSpPr/>
                  <p:nvPr/>
                </p:nvSpPr>
                <p:spPr>
                  <a:xfrm>
                    <a:off x="0" y="0"/>
                    <a:ext cx="23258381" cy="12971909"/>
                  </a:xfrm>
                  <a:prstGeom prst="rect">
                    <a:avLst/>
                  </a:prstGeom>
                  <a:solidFill>
                    <a:srgbClr val="121212"/>
                  </a:solidFill>
                  <a:ln w="12700" cap="flat">
                    <a:noFill/>
                    <a:miter lim="400000"/>
                  </a:ln>
                  <a:effectLst>
                    <a:outerShdw blurRad="381000" dist="129548" dir="2400000" rotWithShape="0">
                      <a:srgbClr val="FFFFFF">
                        <a:alpha val="29867"/>
                      </a:srgbClr>
                    </a:outerShdw>
                  </a:effec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>
                      <a:defRPr sz="3000" b="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210" name="Figure"/>
                  <p:cNvSpPr/>
                  <p:nvPr/>
                </p:nvSpPr>
                <p:spPr>
                  <a:xfrm>
                    <a:off x="22248730" y="0"/>
                    <a:ext cx="2019301" cy="129719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252" y="21600"/>
                        </a:lnTo>
                        <a:lnTo>
                          <a:pt x="12252" y="5109"/>
                        </a:lnTo>
                        <a:lnTo>
                          <a:pt x="18471" y="5109"/>
                        </a:lnTo>
                        <a:cubicBezTo>
                          <a:pt x="19378" y="5109"/>
                          <a:pt x="19832" y="5109"/>
                          <a:pt x="20314" y="5087"/>
                        </a:cubicBezTo>
                        <a:cubicBezTo>
                          <a:pt x="20841" y="5059"/>
                          <a:pt x="21255" y="4997"/>
                          <a:pt x="21447" y="4919"/>
                        </a:cubicBezTo>
                        <a:cubicBezTo>
                          <a:pt x="21600" y="4848"/>
                          <a:pt x="21600" y="4782"/>
                          <a:pt x="21600" y="4651"/>
                        </a:cubicBezTo>
                        <a:lnTo>
                          <a:pt x="21600" y="461"/>
                        </a:lnTo>
                        <a:cubicBezTo>
                          <a:pt x="21600" y="327"/>
                          <a:pt x="21600" y="260"/>
                          <a:pt x="21447" y="189"/>
                        </a:cubicBezTo>
                        <a:cubicBezTo>
                          <a:pt x="21255" y="112"/>
                          <a:pt x="20841" y="51"/>
                          <a:pt x="20314" y="22"/>
                        </a:cubicBezTo>
                        <a:cubicBezTo>
                          <a:pt x="19832" y="0"/>
                          <a:pt x="19377" y="0"/>
                          <a:pt x="18484" y="0"/>
                        </a:cubicBezTo>
                        <a:lnTo>
                          <a:pt x="12252" y="0"/>
                        </a:lnTo>
                        <a:lnTo>
                          <a:pt x="9238" y="0"/>
                        </a:lnTo>
                        <a:lnTo>
                          <a:pt x="0" y="0"/>
                        </a:lnTo>
                        <a:close/>
                        <a:moveTo>
                          <a:pt x="13750" y="446"/>
                        </a:moveTo>
                        <a:lnTo>
                          <a:pt x="19431" y="446"/>
                        </a:lnTo>
                        <a:cubicBezTo>
                          <a:pt x="19834" y="446"/>
                          <a:pt x="20161" y="494"/>
                          <a:pt x="20161" y="553"/>
                        </a:cubicBezTo>
                        <a:cubicBezTo>
                          <a:pt x="20161" y="612"/>
                          <a:pt x="19834" y="661"/>
                          <a:pt x="19431" y="661"/>
                        </a:cubicBezTo>
                        <a:lnTo>
                          <a:pt x="19083" y="661"/>
                        </a:lnTo>
                        <a:lnTo>
                          <a:pt x="19083" y="1124"/>
                        </a:lnTo>
                        <a:lnTo>
                          <a:pt x="15873" y="1124"/>
                        </a:lnTo>
                        <a:lnTo>
                          <a:pt x="15873" y="1198"/>
                        </a:lnTo>
                        <a:lnTo>
                          <a:pt x="19083" y="1198"/>
                        </a:lnTo>
                        <a:lnTo>
                          <a:pt x="19083" y="1377"/>
                        </a:lnTo>
                        <a:lnTo>
                          <a:pt x="17359" y="1377"/>
                        </a:lnTo>
                        <a:lnTo>
                          <a:pt x="17359" y="1450"/>
                        </a:lnTo>
                        <a:lnTo>
                          <a:pt x="19083" y="1450"/>
                        </a:lnTo>
                        <a:lnTo>
                          <a:pt x="19083" y="1629"/>
                        </a:lnTo>
                        <a:lnTo>
                          <a:pt x="17359" y="1629"/>
                        </a:lnTo>
                        <a:lnTo>
                          <a:pt x="17359" y="1702"/>
                        </a:lnTo>
                        <a:lnTo>
                          <a:pt x="19083" y="1702"/>
                        </a:lnTo>
                        <a:lnTo>
                          <a:pt x="19083" y="1881"/>
                        </a:lnTo>
                        <a:lnTo>
                          <a:pt x="17359" y="1881"/>
                        </a:lnTo>
                        <a:lnTo>
                          <a:pt x="17359" y="1954"/>
                        </a:lnTo>
                        <a:lnTo>
                          <a:pt x="19083" y="1954"/>
                        </a:lnTo>
                        <a:lnTo>
                          <a:pt x="19083" y="2132"/>
                        </a:lnTo>
                        <a:lnTo>
                          <a:pt x="15873" y="2132"/>
                        </a:lnTo>
                        <a:lnTo>
                          <a:pt x="15873" y="2207"/>
                        </a:lnTo>
                        <a:lnTo>
                          <a:pt x="19083" y="2207"/>
                        </a:lnTo>
                        <a:lnTo>
                          <a:pt x="19083" y="2385"/>
                        </a:lnTo>
                        <a:lnTo>
                          <a:pt x="17359" y="2385"/>
                        </a:lnTo>
                        <a:lnTo>
                          <a:pt x="17359" y="2459"/>
                        </a:lnTo>
                        <a:lnTo>
                          <a:pt x="19083" y="2459"/>
                        </a:lnTo>
                        <a:lnTo>
                          <a:pt x="19083" y="2637"/>
                        </a:lnTo>
                        <a:lnTo>
                          <a:pt x="17359" y="2637"/>
                        </a:lnTo>
                        <a:lnTo>
                          <a:pt x="17359" y="2711"/>
                        </a:lnTo>
                        <a:lnTo>
                          <a:pt x="19083" y="2711"/>
                        </a:lnTo>
                        <a:lnTo>
                          <a:pt x="19083" y="2889"/>
                        </a:lnTo>
                        <a:lnTo>
                          <a:pt x="17359" y="2889"/>
                        </a:lnTo>
                        <a:lnTo>
                          <a:pt x="17359" y="2962"/>
                        </a:lnTo>
                        <a:lnTo>
                          <a:pt x="19083" y="2962"/>
                        </a:lnTo>
                        <a:lnTo>
                          <a:pt x="19083" y="3141"/>
                        </a:lnTo>
                        <a:lnTo>
                          <a:pt x="15873" y="3141"/>
                        </a:lnTo>
                        <a:lnTo>
                          <a:pt x="15873" y="3215"/>
                        </a:lnTo>
                        <a:lnTo>
                          <a:pt x="19083" y="3215"/>
                        </a:lnTo>
                        <a:lnTo>
                          <a:pt x="19083" y="3393"/>
                        </a:lnTo>
                        <a:lnTo>
                          <a:pt x="17359" y="3393"/>
                        </a:lnTo>
                        <a:lnTo>
                          <a:pt x="17359" y="3467"/>
                        </a:lnTo>
                        <a:lnTo>
                          <a:pt x="19083" y="3467"/>
                        </a:lnTo>
                        <a:lnTo>
                          <a:pt x="19083" y="3645"/>
                        </a:lnTo>
                        <a:lnTo>
                          <a:pt x="17359" y="3645"/>
                        </a:lnTo>
                        <a:lnTo>
                          <a:pt x="17359" y="3719"/>
                        </a:lnTo>
                        <a:lnTo>
                          <a:pt x="19083" y="3719"/>
                        </a:lnTo>
                        <a:lnTo>
                          <a:pt x="19083" y="3898"/>
                        </a:lnTo>
                        <a:lnTo>
                          <a:pt x="17359" y="3898"/>
                        </a:lnTo>
                        <a:lnTo>
                          <a:pt x="17359" y="3971"/>
                        </a:lnTo>
                        <a:lnTo>
                          <a:pt x="19083" y="3971"/>
                        </a:lnTo>
                        <a:lnTo>
                          <a:pt x="19083" y="4149"/>
                        </a:lnTo>
                        <a:lnTo>
                          <a:pt x="15873" y="4149"/>
                        </a:lnTo>
                        <a:lnTo>
                          <a:pt x="15873" y="4223"/>
                        </a:lnTo>
                        <a:lnTo>
                          <a:pt x="19083" y="4223"/>
                        </a:lnTo>
                        <a:lnTo>
                          <a:pt x="19083" y="4296"/>
                        </a:lnTo>
                        <a:cubicBezTo>
                          <a:pt x="19083" y="4499"/>
                          <a:pt x="17968" y="4663"/>
                          <a:pt x="16591" y="4663"/>
                        </a:cubicBezTo>
                        <a:cubicBezTo>
                          <a:pt x="15213" y="4663"/>
                          <a:pt x="14099" y="4499"/>
                          <a:pt x="14099" y="4296"/>
                        </a:cubicBezTo>
                        <a:lnTo>
                          <a:pt x="14099" y="661"/>
                        </a:lnTo>
                        <a:lnTo>
                          <a:pt x="13750" y="661"/>
                        </a:lnTo>
                        <a:cubicBezTo>
                          <a:pt x="13347" y="661"/>
                          <a:pt x="13020" y="612"/>
                          <a:pt x="13020" y="553"/>
                        </a:cubicBezTo>
                        <a:cubicBezTo>
                          <a:pt x="13020" y="494"/>
                          <a:pt x="13347" y="446"/>
                          <a:pt x="13750" y="44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121212"/>
                      </a:gs>
                      <a:gs pos="100000">
                        <a:srgbClr val="D5D5D5"/>
                      </a:gs>
                    </a:gsLst>
                    <a:lin ang="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>
                      <a:defRPr sz="3000" b="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pic>
              <p:nvPicPr>
                <p:cNvPr id="212" name="Sans titre.gif" descr="Sans titre.gif"/>
                <p:cNvPicPr>
                  <a:picLocks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4971430" y="7961521"/>
                  <a:ext cx="7655523" cy="43062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14" name="Capture d’écran 2019-07-04 à 14.22.21.png" descr="Capture d’écran 2019-07-04 à 14.22.2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2146855" y="2385838"/>
                <a:ext cx="5502431" cy="41000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5" name="Original protocol for radiolarian slides preparation.…"/>
              <p:cNvSpPr txBox="1"/>
              <p:nvPr/>
            </p:nvSpPr>
            <p:spPr>
              <a:xfrm>
                <a:off x="7939659" y="2503177"/>
                <a:ext cx="5494879" cy="22506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 defTabSz="584200">
                  <a:defRPr sz="2800" b="0"/>
                </a:pPr>
                <a:r>
                  <a:t>Original protocol for radiolarian slides preparation.</a:t>
                </a:r>
              </a:p>
              <a:p>
                <a:pPr algn="l" defTabSz="584200">
                  <a:defRPr sz="2800" b="0"/>
                </a:pPr>
                <a:r>
                  <a:t>Main issues:</a:t>
                </a:r>
              </a:p>
              <a:p>
                <a:pPr algn="l" defTabSz="584200">
                  <a:defRPr sz="2800" b="0"/>
                </a:pPr>
                <a:r>
                  <a:t>-Lots of loss,</a:t>
                </a:r>
              </a:p>
              <a:p>
                <a:pPr algn="l" defTabSz="584200">
                  <a:defRPr sz="2800" b="0"/>
                </a:pPr>
                <a:r>
                  <a:t>-Large cover slides.</a:t>
                </a:r>
              </a:p>
            </p:txBody>
          </p:sp>
          <p:pic>
            <p:nvPicPr>
              <p:cNvPr id="216" name="Sans titre copie.png" descr="Sans titre copie.png"/>
              <p:cNvPicPr>
                <a:picLocks noChangeAspect="1"/>
              </p:cNvPicPr>
              <p:nvPr/>
            </p:nvPicPr>
            <p:blipFill>
              <a:blip r:embed="rId4">
                <a:alphaModFix amt="81732"/>
                <a:extLst/>
              </a:blip>
              <a:srcRect/>
              <a:stretch>
                <a:fillRect/>
              </a:stretch>
            </p:blipFill>
            <p:spPr>
              <a:xfrm>
                <a:off x="9937308" y="5293690"/>
                <a:ext cx="12100424" cy="6253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7" name="3D printed decanter for random settling of particles on cover slides."/>
              <p:cNvSpPr txBox="1"/>
              <p:nvPr/>
            </p:nvSpPr>
            <p:spPr>
              <a:xfrm>
                <a:off x="10104698" y="8382049"/>
                <a:ext cx="5836933" cy="829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584200">
                  <a:defRPr sz="2400" b="0"/>
                </a:lvl1pPr>
              </a:lstStyle>
              <a:p>
                <a:r>
                  <a:t>3D printed decanter for random settling of particles on cover slides.</a:t>
                </a:r>
              </a:p>
            </p:txBody>
          </p:sp>
          <p:sp>
            <p:nvSpPr>
              <p:cNvPr id="218" name="3D printed slide guide for mounting cover slides."/>
              <p:cNvSpPr txBox="1"/>
              <p:nvPr/>
            </p:nvSpPr>
            <p:spPr>
              <a:xfrm>
                <a:off x="10104698" y="11499274"/>
                <a:ext cx="5502431" cy="829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584200">
                  <a:defRPr sz="2400" b="0"/>
                </a:lvl1pPr>
              </a:lstStyle>
              <a:p>
                <a:r>
                  <a:t>3D printed slide guide for mounting cover slides.</a:t>
                </a:r>
              </a:p>
            </p:txBody>
          </p:sp>
          <p:sp>
            <p:nvSpPr>
              <p:cNvPr id="219" name="Diagram of the cover-slip holder placed on a stand into a beaker = 1 sample per system (Lazarus, 1994)."/>
              <p:cNvSpPr txBox="1"/>
              <p:nvPr/>
            </p:nvSpPr>
            <p:spPr>
              <a:xfrm>
                <a:off x="1867300" y="6543104"/>
                <a:ext cx="7570370" cy="829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584200">
                  <a:defRPr sz="2400" b="0"/>
                </a:lvl1pPr>
              </a:lstStyle>
              <a:p>
                <a:r>
                  <a:t>Diagram of the cover-slip holder placed on a stand into a beaker = 1 sample per system (Lazarus, 1994).</a:t>
                </a:r>
              </a:p>
            </p:txBody>
          </p:sp>
          <p:sp>
            <p:nvSpPr>
              <p:cNvPr id="220" name="New protocol for slide preparation.…"/>
              <p:cNvSpPr txBox="1"/>
              <p:nvPr/>
            </p:nvSpPr>
            <p:spPr>
              <a:xfrm>
                <a:off x="14148409" y="2503177"/>
                <a:ext cx="7258398" cy="2682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r" defTabSz="584200">
                  <a:defRPr sz="2800" b="0"/>
                </a:pPr>
                <a:r>
                  <a:t>New protocol for slide preparation.</a:t>
                </a:r>
              </a:p>
              <a:p>
                <a:pPr algn="r" defTabSz="584200">
                  <a:defRPr sz="2800" b="0"/>
                </a:pPr>
                <a:r>
                  <a:t>Advantages:</a:t>
                </a:r>
              </a:p>
              <a:p>
                <a:pPr algn="r" defTabSz="584200">
                  <a:defRPr sz="2800" b="0"/>
                </a:pPr>
                <a:r>
                  <a:t>-Minimise the loss of material,</a:t>
                </a:r>
              </a:p>
              <a:p>
                <a:pPr algn="r" defTabSz="584200">
                  <a:defRPr sz="2800" b="0"/>
                </a:pPr>
                <a:r>
                  <a:t>-very fast tu use and clean,</a:t>
                </a:r>
              </a:p>
              <a:p>
                <a:pPr algn="r" defTabSz="584200">
                  <a:defRPr sz="2800" b="0"/>
                </a:pPr>
                <a:r>
                  <a:t>-1 sample per tank = 8 samples per system (and per slide).</a:t>
                </a:r>
              </a:p>
            </p:txBody>
          </p:sp>
          <p:sp>
            <p:nvSpPr>
              <p:cNvPr id="221" name="Cross-section of a tank."/>
              <p:cNvSpPr txBox="1"/>
              <p:nvPr/>
            </p:nvSpPr>
            <p:spPr>
              <a:xfrm>
                <a:off x="16557821" y="10460058"/>
                <a:ext cx="5502431" cy="461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584200">
                  <a:defRPr sz="2400" b="0"/>
                </a:lvl1pPr>
              </a:lstStyle>
              <a:p>
                <a:r>
                  <a:t>Cross-section of a tank.</a:t>
                </a:r>
              </a:p>
            </p:txBody>
          </p:sp>
        </p:grpSp>
        <p:sp>
          <p:nvSpPr>
            <p:cNvPr id="223" name="A new random settling protocol"/>
            <p:cNvSpPr txBox="1"/>
            <p:nvPr/>
          </p:nvSpPr>
          <p:spPr>
            <a:xfrm>
              <a:off x="2120952" y="419961"/>
              <a:ext cx="19365892" cy="1702630"/>
            </a:xfrm>
            <a:prstGeom prst="rect">
              <a:avLst/>
            </a:prstGeom>
            <a:solidFill>
              <a:srgbClr val="D4D3DD">
                <a:alpha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2987" tIns="82987" rIns="82987" bIns="82987" numCol="1" anchor="b">
              <a:normAutofit/>
            </a:bodyPr>
            <a:lstStyle>
              <a:lvl1pPr algn="l" defTabSz="1828049">
                <a:lnSpc>
                  <a:spcPct val="90000"/>
                </a:lnSpc>
                <a:tabLst>
                  <a:tab pos="1308100" algn="l"/>
                  <a:tab pos="2616200" algn="l"/>
                  <a:tab pos="3937000" algn="l"/>
                  <a:tab pos="5245100" algn="l"/>
                  <a:tab pos="6565900" algn="l"/>
                  <a:tab pos="7874000" algn="l"/>
                  <a:tab pos="9194800" algn="l"/>
                  <a:tab pos="10502900" algn="l"/>
                  <a:tab pos="11823700" algn="l"/>
                  <a:tab pos="13131800" algn="l"/>
                  <a:tab pos="14452600" algn="l"/>
                  <a:tab pos="15760700" algn="l"/>
                </a:tabLst>
                <a:defRPr sz="7000" b="0" spc="-175">
                  <a:latin typeface="Century Schoolbook"/>
                  <a:ea typeface="Century Schoolbook"/>
                  <a:cs typeface="Century Schoolbook"/>
                  <a:sym typeface="Century Schoolbook"/>
                </a:defRPr>
              </a:lvl1pPr>
            </a:lstStyle>
            <a:p>
              <a:r>
                <a:t>A new random settling protocol</a:t>
              </a:r>
            </a:p>
          </p:txBody>
        </p:sp>
      </p:grpSp>
      <p:pic>
        <p:nvPicPr>
          <p:cNvPr id="225" name="Sans titre.gif" descr="Sans titre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497" y="7960574"/>
            <a:ext cx="7660213" cy="4308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927947 0.000000" pathEditMode="relative">
                                      <p:cBhvr>
                                        <p:cTn id="6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47 0.000000 L -0.000178 0.000000" pathEditMode="relative">
                                      <p:cBhvr>
                                        <p:cTn id="20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3" animBg="1" advAuto="0"/>
      <p:bldP spid="20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tep 2: image acquisi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2: image acquisition</a:t>
            </a:r>
          </a:p>
        </p:txBody>
      </p:sp>
      <p:sp>
        <p:nvSpPr>
          <p:cNvPr id="2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29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0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42" name="Groupe"/>
          <p:cNvGrpSpPr/>
          <p:nvPr/>
        </p:nvGrpSpPr>
        <p:grpSpPr>
          <a:xfrm>
            <a:off x="-22627139" y="-234411"/>
            <a:ext cx="24268114" cy="13206319"/>
            <a:chOff x="0" y="0"/>
            <a:chExt cx="24268112" cy="13206318"/>
          </a:xfrm>
        </p:grpSpPr>
        <p:grpSp>
          <p:nvGrpSpPr>
            <p:cNvPr id="240" name="Groupe"/>
            <p:cNvGrpSpPr/>
            <p:nvPr/>
          </p:nvGrpSpPr>
          <p:grpSpPr>
            <a:xfrm>
              <a:off x="0" y="234410"/>
              <a:ext cx="24268113" cy="12971909"/>
              <a:chOff x="0" y="0"/>
              <a:chExt cx="24268112" cy="12971908"/>
            </a:xfrm>
          </p:grpSpPr>
          <p:grpSp>
            <p:nvGrpSpPr>
              <p:cNvPr id="233" name="Groupe"/>
              <p:cNvGrpSpPr/>
              <p:nvPr/>
            </p:nvGrpSpPr>
            <p:grpSpPr>
              <a:xfrm>
                <a:off x="0" y="0"/>
                <a:ext cx="24268113" cy="12971909"/>
                <a:chOff x="0" y="0"/>
                <a:chExt cx="24268112" cy="12971908"/>
              </a:xfrm>
            </p:grpSpPr>
            <p:sp>
              <p:nvSpPr>
                <p:cNvPr id="231" name="Rectangle"/>
                <p:cNvSpPr/>
                <p:nvPr/>
              </p:nvSpPr>
              <p:spPr>
                <a:xfrm>
                  <a:off x="-1" y="0"/>
                  <a:ext cx="22754544" cy="12971909"/>
                </a:xfrm>
                <a:prstGeom prst="rect">
                  <a:avLst/>
                </a:prstGeom>
                <a:solidFill>
                  <a:srgbClr val="121212"/>
                </a:solidFill>
                <a:ln w="12700" cap="flat">
                  <a:noFill/>
                  <a:miter lim="400000"/>
                </a:ln>
                <a:effectLst>
                  <a:outerShdw blurRad="381000" dist="129548" dir="2400000" rotWithShape="0">
                    <a:srgbClr val="FFFFFF">
                      <a:alpha val="29867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30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32" name="Figure"/>
                <p:cNvSpPr/>
                <p:nvPr/>
              </p:nvSpPr>
              <p:spPr>
                <a:xfrm>
                  <a:off x="22248812" y="0"/>
                  <a:ext cx="2019301" cy="12971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252" y="21600"/>
                      </a:lnTo>
                      <a:lnTo>
                        <a:pt x="12252" y="10637"/>
                      </a:lnTo>
                      <a:lnTo>
                        <a:pt x="18178" y="10637"/>
                      </a:lnTo>
                      <a:cubicBezTo>
                        <a:pt x="19170" y="10637"/>
                        <a:pt x="19664" y="10637"/>
                        <a:pt x="20191" y="10611"/>
                      </a:cubicBezTo>
                      <a:cubicBezTo>
                        <a:pt x="20767" y="10578"/>
                        <a:pt x="21220" y="10507"/>
                        <a:pt x="21430" y="10418"/>
                      </a:cubicBezTo>
                      <a:cubicBezTo>
                        <a:pt x="21597" y="10336"/>
                        <a:pt x="21600" y="10258"/>
                        <a:pt x="21600" y="10106"/>
                      </a:cubicBezTo>
                      <a:lnTo>
                        <a:pt x="21600" y="6069"/>
                      </a:lnTo>
                      <a:cubicBezTo>
                        <a:pt x="21600" y="5915"/>
                        <a:pt x="21597" y="5838"/>
                        <a:pt x="21430" y="5756"/>
                      </a:cubicBezTo>
                      <a:cubicBezTo>
                        <a:pt x="21220" y="5666"/>
                        <a:pt x="20767" y="5596"/>
                        <a:pt x="20191" y="5563"/>
                      </a:cubicBezTo>
                      <a:cubicBezTo>
                        <a:pt x="19664" y="5537"/>
                        <a:pt x="19168" y="5537"/>
                        <a:pt x="18191" y="5537"/>
                      </a:cubicBezTo>
                      <a:lnTo>
                        <a:pt x="12252" y="5537"/>
                      </a:lnTo>
                      <a:lnTo>
                        <a:pt x="12252" y="0"/>
                      </a:lnTo>
                      <a:lnTo>
                        <a:pt x="0" y="0"/>
                      </a:lnTo>
                      <a:close/>
                      <a:moveTo>
                        <a:pt x="12617" y="6620"/>
                      </a:moveTo>
                      <a:lnTo>
                        <a:pt x="13343" y="6956"/>
                      </a:lnTo>
                      <a:lnTo>
                        <a:pt x="13874" y="6928"/>
                      </a:lnTo>
                      <a:lnTo>
                        <a:pt x="15334" y="7614"/>
                      </a:lnTo>
                      <a:cubicBezTo>
                        <a:pt x="15825" y="7590"/>
                        <a:pt x="16349" y="7632"/>
                        <a:pt x="16514" y="7708"/>
                      </a:cubicBezTo>
                      <a:lnTo>
                        <a:pt x="16603" y="7749"/>
                      </a:lnTo>
                      <a:lnTo>
                        <a:pt x="15045" y="7831"/>
                      </a:lnTo>
                      <a:lnTo>
                        <a:pt x="15720" y="8142"/>
                      </a:lnTo>
                      <a:lnTo>
                        <a:pt x="14077" y="8228"/>
                      </a:lnTo>
                      <a:lnTo>
                        <a:pt x="13402" y="7917"/>
                      </a:lnTo>
                      <a:lnTo>
                        <a:pt x="11798" y="8002"/>
                      </a:lnTo>
                      <a:lnTo>
                        <a:pt x="11708" y="7960"/>
                      </a:lnTo>
                      <a:cubicBezTo>
                        <a:pt x="11544" y="7884"/>
                        <a:pt x="11799" y="7802"/>
                        <a:pt x="12277" y="7774"/>
                      </a:cubicBezTo>
                      <a:lnTo>
                        <a:pt x="12091" y="7680"/>
                      </a:lnTo>
                      <a:cubicBezTo>
                        <a:pt x="11941" y="7611"/>
                        <a:pt x="11404" y="7584"/>
                        <a:pt x="11029" y="7628"/>
                      </a:cubicBezTo>
                      <a:cubicBezTo>
                        <a:pt x="9988" y="7749"/>
                        <a:pt x="9310" y="7942"/>
                        <a:pt x="9310" y="8160"/>
                      </a:cubicBezTo>
                      <a:cubicBezTo>
                        <a:pt x="9310" y="8329"/>
                        <a:pt x="9722" y="8485"/>
                        <a:pt x="10397" y="8602"/>
                      </a:cubicBezTo>
                      <a:cubicBezTo>
                        <a:pt x="10652" y="8647"/>
                        <a:pt x="11124" y="8631"/>
                        <a:pt x="11246" y="8574"/>
                      </a:cubicBezTo>
                      <a:lnTo>
                        <a:pt x="11517" y="8448"/>
                      </a:lnTo>
                      <a:cubicBezTo>
                        <a:pt x="11698" y="8363"/>
                        <a:pt x="12453" y="8362"/>
                        <a:pt x="12655" y="8443"/>
                      </a:cubicBezTo>
                      <a:lnTo>
                        <a:pt x="18340" y="8144"/>
                      </a:lnTo>
                      <a:lnTo>
                        <a:pt x="18696" y="8308"/>
                      </a:lnTo>
                      <a:lnTo>
                        <a:pt x="13003" y="8606"/>
                      </a:lnTo>
                      <a:lnTo>
                        <a:pt x="13364" y="8775"/>
                      </a:lnTo>
                      <a:lnTo>
                        <a:pt x="17843" y="8540"/>
                      </a:lnTo>
                      <a:lnTo>
                        <a:pt x="18314" y="8758"/>
                      </a:lnTo>
                      <a:cubicBezTo>
                        <a:pt x="18387" y="8791"/>
                        <a:pt x="17577" y="8864"/>
                        <a:pt x="16510" y="8920"/>
                      </a:cubicBezTo>
                      <a:cubicBezTo>
                        <a:pt x="15443" y="8976"/>
                        <a:pt x="14523" y="8994"/>
                        <a:pt x="14451" y="8961"/>
                      </a:cubicBezTo>
                      <a:lnTo>
                        <a:pt x="14332" y="8906"/>
                      </a:lnTo>
                      <a:lnTo>
                        <a:pt x="13716" y="8939"/>
                      </a:lnTo>
                      <a:lnTo>
                        <a:pt x="14349" y="9234"/>
                      </a:lnTo>
                      <a:lnTo>
                        <a:pt x="19753" y="9234"/>
                      </a:lnTo>
                      <a:lnTo>
                        <a:pt x="20437" y="9553"/>
                      </a:lnTo>
                      <a:lnTo>
                        <a:pt x="7518" y="9553"/>
                      </a:lnTo>
                      <a:lnTo>
                        <a:pt x="8202" y="9234"/>
                      </a:lnTo>
                      <a:lnTo>
                        <a:pt x="9832" y="9234"/>
                      </a:lnTo>
                      <a:lnTo>
                        <a:pt x="10087" y="9116"/>
                      </a:lnTo>
                      <a:cubicBezTo>
                        <a:pt x="10229" y="9049"/>
                        <a:pt x="10077" y="8976"/>
                        <a:pt x="9722" y="8933"/>
                      </a:cubicBezTo>
                      <a:cubicBezTo>
                        <a:pt x="8239" y="8754"/>
                        <a:pt x="7285" y="8474"/>
                        <a:pt x="7285" y="8160"/>
                      </a:cubicBezTo>
                      <a:cubicBezTo>
                        <a:pt x="7285" y="7781"/>
                        <a:pt x="8676" y="7452"/>
                        <a:pt x="10702" y="7289"/>
                      </a:cubicBezTo>
                      <a:cubicBezTo>
                        <a:pt x="10967" y="7267"/>
                        <a:pt x="11099" y="7220"/>
                        <a:pt x="11004" y="7176"/>
                      </a:cubicBezTo>
                      <a:lnTo>
                        <a:pt x="10813" y="7088"/>
                      </a:lnTo>
                      <a:lnTo>
                        <a:pt x="11331" y="7061"/>
                      </a:lnTo>
                      <a:lnTo>
                        <a:pt x="10605" y="6726"/>
                      </a:lnTo>
                      <a:lnTo>
                        <a:pt x="12617" y="6620"/>
                      </a:lnTo>
                      <a:close/>
                      <a:moveTo>
                        <a:pt x="12023" y="8757"/>
                      </a:moveTo>
                      <a:cubicBezTo>
                        <a:pt x="11725" y="8757"/>
                        <a:pt x="11483" y="8795"/>
                        <a:pt x="11483" y="8841"/>
                      </a:cubicBezTo>
                      <a:cubicBezTo>
                        <a:pt x="11483" y="8887"/>
                        <a:pt x="11725" y="8925"/>
                        <a:pt x="12023" y="8925"/>
                      </a:cubicBezTo>
                      <a:cubicBezTo>
                        <a:pt x="12320" y="8925"/>
                        <a:pt x="12562" y="8887"/>
                        <a:pt x="12562" y="8841"/>
                      </a:cubicBezTo>
                      <a:cubicBezTo>
                        <a:pt x="12562" y="8795"/>
                        <a:pt x="12320" y="8757"/>
                        <a:pt x="12023" y="875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121212"/>
                    </a:gs>
                    <a:gs pos="100000">
                      <a:srgbClr val="D1D1D1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30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234" name="64734285_339025620111561_6224805181377216512_n.jpg" descr="64734285_339025620111561_6224805181377216512_n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2103863" y="2534691"/>
                <a:ext cx="12889354" cy="96725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5" name="giphy.gif" descr="giphy.gif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5955370" y="7288441"/>
                <a:ext cx="5511759" cy="41338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6" name="1 FOV = hyperfocus of 15 images acquired by incrementally stepping through the slide (step size: 10 µm)."/>
              <p:cNvSpPr txBox="1"/>
              <p:nvPr/>
            </p:nvSpPr>
            <p:spPr>
              <a:xfrm>
                <a:off x="15856134" y="11422260"/>
                <a:ext cx="6614610" cy="14283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l">
                  <a:defRPr sz="2800" b="0"/>
                </a:lvl1pPr>
              </a:lstStyle>
              <a:p>
                <a:r>
                  <a:t>1 FOV = hyperfocus of 15 images acquired by incrementally stepping through the slide (step size: 10 µm).</a:t>
                </a:r>
              </a:p>
            </p:txBody>
          </p:sp>
          <p:sp>
            <p:nvSpPr>
              <p:cNvPr id="237" name="1 slide = 8 cover slides (= 8 samples, after Beaufort et al. (2014) ),…"/>
              <p:cNvSpPr txBox="1"/>
              <p:nvPr/>
            </p:nvSpPr>
            <p:spPr>
              <a:xfrm>
                <a:off x="15677181" y="5636642"/>
                <a:ext cx="6041250" cy="14283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l">
                  <a:defRPr sz="2800" b="0"/>
                </a:pPr>
                <a:r>
                  <a:t>1 slide = 8 cover slides (= 8 samples, after Beaufort et al. (2014) ),</a:t>
                </a:r>
              </a:p>
              <a:p>
                <a:pPr algn="l">
                  <a:defRPr sz="2800" b="0"/>
                </a:pPr>
                <a:r>
                  <a:t>1 sample = 324 fields of view (FOVs).</a:t>
                </a:r>
              </a:p>
            </p:txBody>
          </p:sp>
          <p:sp>
            <p:nvSpPr>
              <p:cNvPr id="238" name="A new automated acquisition"/>
              <p:cNvSpPr txBox="1"/>
              <p:nvPr/>
            </p:nvSpPr>
            <p:spPr>
              <a:xfrm>
                <a:off x="2121034" y="419986"/>
                <a:ext cx="19365892" cy="1702629"/>
              </a:xfrm>
              <a:prstGeom prst="rect">
                <a:avLst/>
              </a:prstGeom>
              <a:solidFill>
                <a:srgbClr val="D4D3DD">
                  <a:alpha val="50000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87" tIns="82987" rIns="82987" bIns="82987" numCol="1" anchor="b">
                <a:normAutofit/>
              </a:bodyPr>
              <a:lstStyle>
                <a:lvl1pPr algn="l" defTabSz="1828049">
                  <a:lnSpc>
                    <a:spcPct val="90000"/>
                  </a:lnSpc>
                  <a:tabLst>
                    <a:tab pos="1308100" algn="l"/>
                    <a:tab pos="2616200" algn="l"/>
                    <a:tab pos="3937000" algn="l"/>
                    <a:tab pos="5245100" algn="l"/>
                    <a:tab pos="6565900" algn="l"/>
                    <a:tab pos="7874000" algn="l"/>
                    <a:tab pos="9194800" algn="l"/>
                    <a:tab pos="10502900" algn="l"/>
                    <a:tab pos="11823700" algn="l"/>
                    <a:tab pos="13131800" algn="l"/>
                    <a:tab pos="14452600" algn="l"/>
                    <a:tab pos="15760700" algn="l"/>
                  </a:tabLst>
                  <a:defRPr sz="7000" b="0" spc="-175">
                    <a:latin typeface="Century Schoolbook"/>
                    <a:ea typeface="Century Schoolbook"/>
                    <a:cs typeface="Century Schoolbook"/>
                    <a:sym typeface="Century Schoolbook"/>
                  </a:defRPr>
                </a:lvl1pPr>
              </a:lstStyle>
              <a:p>
                <a:r>
                  <a:t>A new automated acquisition</a:t>
                </a:r>
              </a:p>
            </p:txBody>
          </p:sp>
          <p:pic>
            <p:nvPicPr>
              <p:cNvPr id="239" name="capture-de28099c3a9cran-2020-03-31-c3a0-01.20.03-2.png" descr="capture-de28099c3a9cran-2020-03-31-c3a0-01.20.03-2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6270287" y="2224327"/>
                <a:ext cx="4881925" cy="3463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1" name="Labview.png" descr="Labview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30488" y="0"/>
              <a:ext cx="5357814" cy="3571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3" name="giphy.gif" descr="giphy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1428" y="7318216"/>
            <a:ext cx="5496720" cy="412253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5" name="www.microbehunter.com"/>
          <p:cNvSpPr txBox="1"/>
          <p:nvPr/>
        </p:nvSpPr>
        <p:spPr>
          <a:xfrm>
            <a:off x="17966257" y="10944590"/>
            <a:ext cx="3491891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rPr dirty="0"/>
              <a:t>www.microbehunter.com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2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3" animBg="1" advAuto="0"/>
      <p:bldP spid="245" grpId="2" animBg="1" advAuto="0"/>
      <p:bldP spid="245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tep 3: image stacking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3: image stacking</a:t>
            </a:r>
          </a:p>
        </p:txBody>
      </p:sp>
      <p:sp>
        <p:nvSpPr>
          <p:cNvPr id="24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49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0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53" name="Groupe"/>
          <p:cNvGrpSpPr/>
          <p:nvPr/>
        </p:nvGrpSpPr>
        <p:grpSpPr>
          <a:xfrm>
            <a:off x="-22627139" y="-1"/>
            <a:ext cx="24268114" cy="12971910"/>
            <a:chOff x="0" y="0"/>
            <a:chExt cx="24268112" cy="12971908"/>
          </a:xfrm>
        </p:grpSpPr>
        <p:sp>
          <p:nvSpPr>
            <p:cNvPr id="251" name="Rectangle"/>
            <p:cNvSpPr/>
            <p:nvPr/>
          </p:nvSpPr>
          <p:spPr>
            <a:xfrm>
              <a:off x="0" y="0"/>
              <a:ext cx="22754543" cy="12971909"/>
            </a:xfrm>
            <a:prstGeom prst="rect">
              <a:avLst/>
            </a:prstGeom>
            <a:solidFill>
              <a:srgbClr val="121212"/>
            </a:solidFill>
            <a:ln w="12700" cap="flat">
              <a:noFill/>
              <a:miter lim="400000"/>
            </a:ln>
            <a:effectLst>
              <a:outerShdw blurRad="381000" dist="129548" dir="2400000" rotWithShape="0">
                <a:srgbClr val="FFFFFF">
                  <a:alpha val="29867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2" name="Groupe"/>
            <p:cNvSpPr/>
            <p:nvPr/>
          </p:nvSpPr>
          <p:spPr>
            <a:xfrm>
              <a:off x="22248812" y="0"/>
              <a:ext cx="2019301" cy="12971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2252" y="21600"/>
                  </a:lnTo>
                  <a:lnTo>
                    <a:pt x="12252" y="10637"/>
                  </a:lnTo>
                  <a:lnTo>
                    <a:pt x="18178" y="10637"/>
                  </a:lnTo>
                  <a:cubicBezTo>
                    <a:pt x="19170" y="10637"/>
                    <a:pt x="19664" y="10637"/>
                    <a:pt x="20191" y="10611"/>
                  </a:cubicBezTo>
                  <a:cubicBezTo>
                    <a:pt x="20767" y="10578"/>
                    <a:pt x="21220" y="10507"/>
                    <a:pt x="21430" y="10418"/>
                  </a:cubicBezTo>
                  <a:cubicBezTo>
                    <a:pt x="21597" y="10336"/>
                    <a:pt x="21600" y="10258"/>
                    <a:pt x="21600" y="10106"/>
                  </a:cubicBezTo>
                  <a:lnTo>
                    <a:pt x="21600" y="6069"/>
                  </a:lnTo>
                  <a:cubicBezTo>
                    <a:pt x="21600" y="5915"/>
                    <a:pt x="21597" y="5838"/>
                    <a:pt x="21430" y="5756"/>
                  </a:cubicBezTo>
                  <a:cubicBezTo>
                    <a:pt x="21220" y="5666"/>
                    <a:pt x="20767" y="5596"/>
                    <a:pt x="20191" y="5563"/>
                  </a:cubicBezTo>
                  <a:cubicBezTo>
                    <a:pt x="19664" y="5537"/>
                    <a:pt x="19168" y="5537"/>
                    <a:pt x="18191" y="5537"/>
                  </a:cubicBezTo>
                  <a:lnTo>
                    <a:pt x="12252" y="5537"/>
                  </a:lnTo>
                  <a:lnTo>
                    <a:pt x="12252" y="0"/>
                  </a:lnTo>
                  <a:lnTo>
                    <a:pt x="0" y="0"/>
                  </a:lnTo>
                  <a:close/>
                  <a:moveTo>
                    <a:pt x="12617" y="6620"/>
                  </a:moveTo>
                  <a:lnTo>
                    <a:pt x="13343" y="6956"/>
                  </a:lnTo>
                  <a:lnTo>
                    <a:pt x="13874" y="6928"/>
                  </a:lnTo>
                  <a:lnTo>
                    <a:pt x="15334" y="7614"/>
                  </a:lnTo>
                  <a:cubicBezTo>
                    <a:pt x="15825" y="7590"/>
                    <a:pt x="16349" y="7632"/>
                    <a:pt x="16514" y="7708"/>
                  </a:cubicBezTo>
                  <a:lnTo>
                    <a:pt x="16603" y="7749"/>
                  </a:lnTo>
                  <a:lnTo>
                    <a:pt x="15045" y="7831"/>
                  </a:lnTo>
                  <a:lnTo>
                    <a:pt x="15720" y="8142"/>
                  </a:lnTo>
                  <a:lnTo>
                    <a:pt x="14077" y="8228"/>
                  </a:lnTo>
                  <a:lnTo>
                    <a:pt x="13402" y="7917"/>
                  </a:lnTo>
                  <a:lnTo>
                    <a:pt x="11798" y="8002"/>
                  </a:lnTo>
                  <a:lnTo>
                    <a:pt x="11708" y="7960"/>
                  </a:lnTo>
                  <a:cubicBezTo>
                    <a:pt x="11544" y="7884"/>
                    <a:pt x="11799" y="7802"/>
                    <a:pt x="12277" y="7774"/>
                  </a:cubicBezTo>
                  <a:lnTo>
                    <a:pt x="12091" y="7680"/>
                  </a:lnTo>
                  <a:cubicBezTo>
                    <a:pt x="11941" y="7611"/>
                    <a:pt x="11404" y="7584"/>
                    <a:pt x="11029" y="7628"/>
                  </a:cubicBezTo>
                  <a:cubicBezTo>
                    <a:pt x="9988" y="7749"/>
                    <a:pt x="9310" y="7942"/>
                    <a:pt x="9310" y="8160"/>
                  </a:cubicBezTo>
                  <a:cubicBezTo>
                    <a:pt x="9310" y="8329"/>
                    <a:pt x="9722" y="8485"/>
                    <a:pt x="10397" y="8602"/>
                  </a:cubicBezTo>
                  <a:cubicBezTo>
                    <a:pt x="10652" y="8647"/>
                    <a:pt x="11124" y="8631"/>
                    <a:pt x="11246" y="8574"/>
                  </a:cubicBezTo>
                  <a:lnTo>
                    <a:pt x="11517" y="8448"/>
                  </a:lnTo>
                  <a:cubicBezTo>
                    <a:pt x="11698" y="8363"/>
                    <a:pt x="12453" y="8362"/>
                    <a:pt x="12655" y="8443"/>
                  </a:cubicBezTo>
                  <a:lnTo>
                    <a:pt x="18340" y="8144"/>
                  </a:lnTo>
                  <a:lnTo>
                    <a:pt x="18696" y="8308"/>
                  </a:lnTo>
                  <a:lnTo>
                    <a:pt x="13003" y="8606"/>
                  </a:lnTo>
                  <a:lnTo>
                    <a:pt x="13364" y="8775"/>
                  </a:lnTo>
                  <a:lnTo>
                    <a:pt x="17843" y="8540"/>
                  </a:lnTo>
                  <a:lnTo>
                    <a:pt x="18314" y="8758"/>
                  </a:lnTo>
                  <a:cubicBezTo>
                    <a:pt x="18387" y="8791"/>
                    <a:pt x="17577" y="8864"/>
                    <a:pt x="16510" y="8920"/>
                  </a:cubicBezTo>
                  <a:cubicBezTo>
                    <a:pt x="15443" y="8976"/>
                    <a:pt x="14523" y="8994"/>
                    <a:pt x="14451" y="8961"/>
                  </a:cubicBezTo>
                  <a:lnTo>
                    <a:pt x="14332" y="8906"/>
                  </a:lnTo>
                  <a:lnTo>
                    <a:pt x="13716" y="8939"/>
                  </a:lnTo>
                  <a:lnTo>
                    <a:pt x="14349" y="9234"/>
                  </a:lnTo>
                  <a:lnTo>
                    <a:pt x="19753" y="9234"/>
                  </a:lnTo>
                  <a:lnTo>
                    <a:pt x="20437" y="9553"/>
                  </a:lnTo>
                  <a:lnTo>
                    <a:pt x="7518" y="9553"/>
                  </a:lnTo>
                  <a:lnTo>
                    <a:pt x="8202" y="9234"/>
                  </a:lnTo>
                  <a:lnTo>
                    <a:pt x="9832" y="9234"/>
                  </a:lnTo>
                  <a:lnTo>
                    <a:pt x="10087" y="9116"/>
                  </a:lnTo>
                  <a:cubicBezTo>
                    <a:pt x="10229" y="9049"/>
                    <a:pt x="10077" y="8976"/>
                    <a:pt x="9722" y="8933"/>
                  </a:cubicBezTo>
                  <a:cubicBezTo>
                    <a:pt x="8239" y="8754"/>
                    <a:pt x="7285" y="8474"/>
                    <a:pt x="7285" y="8160"/>
                  </a:cubicBezTo>
                  <a:cubicBezTo>
                    <a:pt x="7285" y="7781"/>
                    <a:pt x="8676" y="7452"/>
                    <a:pt x="10702" y="7289"/>
                  </a:cubicBezTo>
                  <a:cubicBezTo>
                    <a:pt x="10967" y="7267"/>
                    <a:pt x="11099" y="7220"/>
                    <a:pt x="11004" y="7176"/>
                  </a:cubicBezTo>
                  <a:lnTo>
                    <a:pt x="10813" y="7088"/>
                  </a:lnTo>
                  <a:lnTo>
                    <a:pt x="11331" y="7061"/>
                  </a:lnTo>
                  <a:lnTo>
                    <a:pt x="10605" y="6726"/>
                  </a:lnTo>
                  <a:lnTo>
                    <a:pt x="12617" y="6620"/>
                  </a:lnTo>
                  <a:close/>
                  <a:moveTo>
                    <a:pt x="12023" y="8757"/>
                  </a:moveTo>
                  <a:cubicBezTo>
                    <a:pt x="11725" y="8757"/>
                    <a:pt x="11483" y="8795"/>
                    <a:pt x="11483" y="8841"/>
                  </a:cubicBezTo>
                  <a:cubicBezTo>
                    <a:pt x="11483" y="8887"/>
                    <a:pt x="11725" y="8925"/>
                    <a:pt x="12023" y="8925"/>
                  </a:cubicBezTo>
                  <a:cubicBezTo>
                    <a:pt x="12320" y="8925"/>
                    <a:pt x="12562" y="8887"/>
                    <a:pt x="12562" y="8841"/>
                  </a:cubicBezTo>
                  <a:cubicBezTo>
                    <a:pt x="12562" y="8795"/>
                    <a:pt x="12320" y="8757"/>
                    <a:pt x="12023" y="875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21212"/>
                </a:gs>
                <a:gs pos="100000">
                  <a:srgbClr val="D1D1D1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54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55" name="CoreName-SampleName2-1-1.tiff" descr="CoreName-SampleName2-1-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96502" y="2286052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CoreName-SampleName2-1-2.tiff" descr="CoreName-SampleName2-1-2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98896" y="2286052"/>
            <a:ext cx="3369604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CoreName-SampleName2-1-3.tiff" descr="CoreName-SampleName2-1-3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9321" y="5844428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CoreName-SampleName2-1-4.tiff" descr="CoreName-SampleName2-1-4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1715" y="5844428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CoreName-SampleName2-1-5.tiff" descr="CoreName-SampleName2-1-5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96502" y="5844428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CoreName-SampleName2-1-6.tiff" descr="CoreName-SampleName2-1-6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89321" y="9402804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oreName-SampleName2-1-7.tiff" descr="CoreName-SampleName2-1-7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91715" y="9402804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CoreName-SampleName2-1-8.tiff" descr="CoreName-SampleName2-1-8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94108" y="9402804"/>
            <a:ext cx="3369604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CoreName-SampleName2-1-9.tiff" descr="CoreName-SampleName2-1-9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996502" y="9402804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CoreName-SampleName2-1-10.tiff" descr="CoreName-SampleName2-1-10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898896" y="9402804"/>
            <a:ext cx="3369604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CoreName-SampleName2-1-4.tiff" descr="CoreName-SampleName2-1-4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94108" y="5844428"/>
            <a:ext cx="3369604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CoreName-SampleName2-1-5.tiff" descr="CoreName-SampleName2-1-5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98896" y="5844428"/>
            <a:ext cx="3369604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CoreName-SampleName2-1-9.tiff" descr="CoreName-SampleName2-1-9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91715" y="2286052"/>
            <a:ext cx="3369603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oreName-SampleName2-1-9.tiff" descr="CoreName-SampleName2-1-9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094108" y="2286052"/>
            <a:ext cx="3369604" cy="33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CoreName-SampleName2-1-10.tiff" descr="CoreName-SampleName2-1-10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31543" y="2286052"/>
            <a:ext cx="3369603" cy="3369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1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2" presetClass="entr" presetSubtype="1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" presetClass="entr" presetSubtype="1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2" presetClass="entr" presetSubtype="1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00"/>
                            </p:stCondLst>
                            <p:childTnLst>
                              <p:par>
                                <p:cTn id="43" presetID="2" presetClass="entr" presetSubtype="1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2" presetClass="entr" presetSubtype="1" fill="hold" grpId="1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2" presetClass="entr" presetSubtype="1" fill="hold" grpId="1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1" fill="hold" grpId="1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2" presetClass="entr" presetSubtype="1" fill="hold" grpId="1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00"/>
                            </p:stCondLst>
                            <p:childTnLst>
                              <p:par>
                                <p:cTn id="68" presetID="2" presetClass="entr" presetSubtype="1" fill="hold" grpId="1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00"/>
                            </p:stCondLst>
                            <p:childTnLst>
                              <p:par>
                                <p:cTn id="73" presetID="2" presetClass="entr" presetSubtype="1" fill="hold" grpId="1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300"/>
                            </p:stCondLst>
                            <p:childTnLst>
                              <p:par>
                                <p:cTn id="78" presetID="2" presetClass="entr" presetSubtype="1" fill="hold" grpId="1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7975 -0.000004" pathEditMode="relative">
                                      <p:cBhvr>
                                        <p:cTn id="85" dur="1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7884 0.000000" pathEditMode="relative">
                                      <p:cBhvr>
                                        <p:cTn id="88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"/>
                            </p:stCondLst>
                            <p:childTnLst>
                              <p:par>
                                <p:cTn id="9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027 0.000000" pathEditMode="relative">
                                      <p:cBhvr>
                                        <p:cTn id="91" dur="1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"/>
                            </p:stCondLst>
                            <p:childTnLst>
                              <p:par>
                                <p:cTn id="9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170 0.000000" pathEditMode="relative">
                                      <p:cBhvr>
                                        <p:cTn id="94" dur="1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"/>
                            </p:stCondLst>
                            <p:childTnLst>
                              <p:par>
                                <p:cTn id="9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314 0.000000" pathEditMode="relative">
                                      <p:cBhvr>
                                        <p:cTn id="97" dur="1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30345 0.000000" pathEditMode="relative">
                                      <p:cBhvr>
                                        <p:cTn id="100" dur="1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"/>
                            </p:stCondLst>
                            <p:childTnLst>
                              <p:par>
                                <p:cTn id="10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7884 0.000000" pathEditMode="relative">
                                      <p:cBhvr>
                                        <p:cTn id="103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"/>
                            </p:stCondLst>
                            <p:childTnLst>
                              <p:par>
                                <p:cTn id="10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027 0.000000" pathEditMode="relative">
                                      <p:cBhvr>
                                        <p:cTn id="106" dur="1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"/>
                            </p:stCondLst>
                            <p:childTnLst>
                              <p:par>
                                <p:cTn id="10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170 0.000000" pathEditMode="relative">
                                      <p:cBhvr>
                                        <p:cTn id="109" dur="1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314 0.000000" pathEditMode="relative">
                                      <p:cBhvr>
                                        <p:cTn id="112" dur="1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30345 0.000000" pathEditMode="relative">
                                      <p:cBhvr>
                                        <p:cTn id="115" dur="1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1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7884 0.000000" pathEditMode="relative">
                                      <p:cBhvr>
                                        <p:cTn id="118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"/>
                            </p:stCondLst>
                            <p:childTnLst>
                              <p:par>
                                <p:cTn id="1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027 0.000000" pathEditMode="relative">
                                      <p:cBhvr>
                                        <p:cTn id="121" dur="1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"/>
                            </p:stCondLst>
                            <p:childTnLst>
                              <p:par>
                                <p:cTn id="1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170 0.000000" pathEditMode="relative">
                                      <p:cBhvr>
                                        <p:cTn id="124" dur="1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"/>
                            </p:stCondLst>
                            <p:childTnLst>
                              <p:par>
                                <p:cTn id="12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928314 0.000000" pathEditMode="relative">
                                      <p:cBhvr>
                                        <p:cTn id="127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13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32" animBg="1" advAuto="0"/>
      <p:bldP spid="255" grpId="5" animBg="1" advAuto="0"/>
      <p:bldP spid="256" grpId="6" animBg="1" advAuto="0"/>
      <p:bldP spid="257" grpId="7" animBg="1" advAuto="0"/>
      <p:bldP spid="258" grpId="8" animBg="1" advAuto="0"/>
      <p:bldP spid="259" grpId="10" animBg="1" advAuto="0"/>
      <p:bldP spid="260" grpId="12" animBg="1" advAuto="0"/>
      <p:bldP spid="261" grpId="13" animBg="1" advAuto="0"/>
      <p:bldP spid="262" grpId="14" animBg="1" advAuto="0"/>
      <p:bldP spid="263" grpId="15" animBg="1" advAuto="0"/>
      <p:bldP spid="264" grpId="16" animBg="1" advAuto="0"/>
      <p:bldP spid="265" grpId="9" animBg="1" advAuto="0"/>
      <p:bldP spid="266" grpId="11" animBg="1" advAuto="0"/>
      <p:bldP spid="267" grpId="3" animBg="1" advAuto="0"/>
      <p:bldP spid="268" grpId="4" animBg="1" advAuto="0"/>
      <p:bldP spid="26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tep 4: image processing and segmenta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4: image processing and segmentation</a:t>
            </a:r>
          </a:p>
        </p:txBody>
      </p:sp>
      <p:sp>
        <p:nvSpPr>
          <p:cNvPr id="272" name="Step 3: image stacking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3: image stacking</a:t>
            </a:r>
          </a:p>
        </p:txBody>
      </p:sp>
      <p:sp>
        <p:nvSpPr>
          <p:cNvPr id="27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74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91" name="Groupe"/>
          <p:cNvGrpSpPr/>
          <p:nvPr/>
        </p:nvGrpSpPr>
        <p:grpSpPr>
          <a:xfrm>
            <a:off x="-22627057" y="-49"/>
            <a:ext cx="24268032" cy="12971958"/>
            <a:chOff x="0" y="0"/>
            <a:chExt cx="24268030" cy="12971957"/>
          </a:xfrm>
        </p:grpSpPr>
        <p:grpSp>
          <p:nvGrpSpPr>
            <p:cNvPr id="287" name="Groupe"/>
            <p:cNvGrpSpPr/>
            <p:nvPr/>
          </p:nvGrpSpPr>
          <p:grpSpPr>
            <a:xfrm>
              <a:off x="-1" y="-1"/>
              <a:ext cx="24268032" cy="12971959"/>
              <a:chOff x="0" y="0"/>
              <a:chExt cx="24268030" cy="12971957"/>
            </a:xfrm>
          </p:grpSpPr>
          <p:grpSp>
            <p:nvGrpSpPr>
              <p:cNvPr id="285" name="Groupe"/>
              <p:cNvGrpSpPr/>
              <p:nvPr/>
            </p:nvGrpSpPr>
            <p:grpSpPr>
              <a:xfrm>
                <a:off x="0" y="-1"/>
                <a:ext cx="24268031" cy="12971959"/>
                <a:chOff x="0" y="0"/>
                <a:chExt cx="24268030" cy="12971957"/>
              </a:xfrm>
            </p:grpSpPr>
            <p:grpSp>
              <p:nvGrpSpPr>
                <p:cNvPr id="282" name="Groupe"/>
                <p:cNvGrpSpPr/>
                <p:nvPr/>
              </p:nvGrpSpPr>
              <p:grpSpPr>
                <a:xfrm>
                  <a:off x="0" y="-1"/>
                  <a:ext cx="24268031" cy="12971959"/>
                  <a:chOff x="0" y="0"/>
                  <a:chExt cx="24268030" cy="12971957"/>
                </a:xfrm>
              </p:grpSpPr>
              <p:grpSp>
                <p:nvGrpSpPr>
                  <p:cNvPr id="277" name="Groupe"/>
                  <p:cNvGrpSpPr/>
                  <p:nvPr/>
                </p:nvGrpSpPr>
                <p:grpSpPr>
                  <a:xfrm>
                    <a:off x="0" y="-1"/>
                    <a:ext cx="24268031" cy="12971959"/>
                    <a:chOff x="0" y="0"/>
                    <a:chExt cx="24268030" cy="12971956"/>
                  </a:xfrm>
                </p:grpSpPr>
                <p:sp>
                  <p:nvSpPr>
                    <p:cNvPr id="275" name="Groupe"/>
                    <p:cNvSpPr/>
                    <p:nvPr/>
                  </p:nvSpPr>
                  <p:spPr>
                    <a:xfrm>
                      <a:off x="22248730" y="97"/>
                      <a:ext cx="2019301" cy="129718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lnTo>
                            <a:pt x="0" y="21600"/>
                          </a:lnTo>
                          <a:lnTo>
                            <a:pt x="12252" y="21600"/>
                          </a:lnTo>
                          <a:lnTo>
                            <a:pt x="12252" y="16118"/>
                          </a:lnTo>
                          <a:lnTo>
                            <a:pt x="18178" y="16118"/>
                          </a:lnTo>
                          <a:cubicBezTo>
                            <a:pt x="19170" y="16118"/>
                            <a:pt x="19664" y="16118"/>
                            <a:pt x="20191" y="16092"/>
                          </a:cubicBezTo>
                          <a:cubicBezTo>
                            <a:pt x="20767" y="16060"/>
                            <a:pt x="21220" y="15989"/>
                            <a:pt x="21430" y="15899"/>
                          </a:cubicBezTo>
                          <a:cubicBezTo>
                            <a:pt x="21597" y="15817"/>
                            <a:pt x="21600" y="15740"/>
                            <a:pt x="21600" y="15588"/>
                          </a:cubicBezTo>
                          <a:lnTo>
                            <a:pt x="21600" y="11551"/>
                          </a:lnTo>
                          <a:cubicBezTo>
                            <a:pt x="21600" y="11397"/>
                            <a:pt x="21597" y="11319"/>
                            <a:pt x="21430" y="11237"/>
                          </a:cubicBezTo>
                          <a:cubicBezTo>
                            <a:pt x="21220" y="11147"/>
                            <a:pt x="20767" y="11077"/>
                            <a:pt x="20191" y="11044"/>
                          </a:cubicBezTo>
                          <a:cubicBezTo>
                            <a:pt x="19664" y="11018"/>
                            <a:pt x="19168" y="11018"/>
                            <a:pt x="18191" y="11018"/>
                          </a:cubicBezTo>
                          <a:lnTo>
                            <a:pt x="12252" y="11018"/>
                          </a:lnTo>
                          <a:lnTo>
                            <a:pt x="12252" y="0"/>
                          </a:lnTo>
                          <a:lnTo>
                            <a:pt x="0" y="0"/>
                          </a:lnTo>
                          <a:close/>
                          <a:moveTo>
                            <a:pt x="7900" y="12210"/>
                          </a:moveTo>
                          <a:lnTo>
                            <a:pt x="19825" y="12210"/>
                          </a:lnTo>
                          <a:cubicBezTo>
                            <a:pt x="19972" y="12210"/>
                            <a:pt x="20092" y="12243"/>
                            <a:pt x="20089" y="12283"/>
                          </a:cubicBezTo>
                          <a:lnTo>
                            <a:pt x="20089" y="14446"/>
                          </a:lnTo>
                          <a:cubicBezTo>
                            <a:pt x="20089" y="14485"/>
                            <a:pt x="19968" y="14518"/>
                            <a:pt x="19821" y="14518"/>
                          </a:cubicBezTo>
                          <a:lnTo>
                            <a:pt x="14816" y="14518"/>
                          </a:lnTo>
                          <a:lnTo>
                            <a:pt x="14833" y="14539"/>
                          </a:lnTo>
                          <a:lnTo>
                            <a:pt x="15041" y="14822"/>
                          </a:lnTo>
                          <a:lnTo>
                            <a:pt x="15652" y="14822"/>
                          </a:lnTo>
                          <a:lnTo>
                            <a:pt x="15652" y="14927"/>
                          </a:lnTo>
                          <a:lnTo>
                            <a:pt x="14039" y="14927"/>
                          </a:lnTo>
                          <a:lnTo>
                            <a:pt x="13683" y="14927"/>
                          </a:lnTo>
                          <a:lnTo>
                            <a:pt x="12069" y="14927"/>
                          </a:lnTo>
                          <a:lnTo>
                            <a:pt x="12069" y="14822"/>
                          </a:lnTo>
                          <a:lnTo>
                            <a:pt x="12685" y="14822"/>
                          </a:lnTo>
                          <a:lnTo>
                            <a:pt x="12893" y="14539"/>
                          </a:lnTo>
                          <a:lnTo>
                            <a:pt x="12910" y="14518"/>
                          </a:lnTo>
                          <a:lnTo>
                            <a:pt x="7900" y="14518"/>
                          </a:lnTo>
                          <a:cubicBezTo>
                            <a:pt x="7754" y="14518"/>
                            <a:pt x="7633" y="14485"/>
                            <a:pt x="7633" y="14446"/>
                          </a:cubicBezTo>
                          <a:lnTo>
                            <a:pt x="7633" y="12283"/>
                          </a:lnTo>
                          <a:cubicBezTo>
                            <a:pt x="7633" y="12243"/>
                            <a:pt x="7754" y="12210"/>
                            <a:pt x="7900" y="12210"/>
                          </a:cubicBezTo>
                          <a:close/>
                          <a:moveTo>
                            <a:pt x="13865" y="12278"/>
                          </a:moveTo>
                          <a:cubicBezTo>
                            <a:pt x="13800" y="12278"/>
                            <a:pt x="13746" y="12293"/>
                            <a:pt x="13746" y="12310"/>
                          </a:cubicBezTo>
                          <a:cubicBezTo>
                            <a:pt x="13746" y="12328"/>
                            <a:pt x="13800" y="12342"/>
                            <a:pt x="13865" y="12342"/>
                          </a:cubicBezTo>
                          <a:cubicBezTo>
                            <a:pt x="13930" y="12342"/>
                            <a:pt x="13984" y="12328"/>
                            <a:pt x="13984" y="12310"/>
                          </a:cubicBezTo>
                          <a:cubicBezTo>
                            <a:pt x="13984" y="12292"/>
                            <a:pt x="13930" y="12278"/>
                            <a:pt x="13865" y="12278"/>
                          </a:cubicBezTo>
                          <a:close/>
                          <a:moveTo>
                            <a:pt x="8350" y="12428"/>
                          </a:moveTo>
                          <a:lnTo>
                            <a:pt x="8350" y="14126"/>
                          </a:lnTo>
                          <a:lnTo>
                            <a:pt x="19375" y="14126"/>
                          </a:lnTo>
                          <a:lnTo>
                            <a:pt x="19375" y="12428"/>
                          </a:lnTo>
                          <a:lnTo>
                            <a:pt x="8350" y="1242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121212"/>
                        </a:gs>
                        <a:gs pos="100000">
                          <a:srgbClr val="AEAEAE"/>
                        </a:gs>
                      </a:gsLst>
                      <a:lin ang="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sz="3000" b="0"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/>
                    </a:p>
                  </p:txBody>
                </p:sp>
                <p:sp>
                  <p:nvSpPr>
                    <p:cNvPr id="276" name="Rectangle"/>
                    <p:cNvSpPr/>
                    <p:nvPr/>
                  </p:nvSpPr>
                  <p:spPr>
                    <a:xfrm>
                      <a:off x="0" y="0"/>
                      <a:ext cx="22754543" cy="12971909"/>
                    </a:xfrm>
                    <a:prstGeom prst="rect">
                      <a:avLst/>
                    </a:prstGeom>
                    <a:solidFill>
                      <a:srgbClr val="121212"/>
                    </a:solidFill>
                    <a:ln w="12700" cap="flat">
                      <a:noFill/>
                      <a:miter lim="400000"/>
                    </a:ln>
                    <a:effectLst>
                      <a:outerShdw blurRad="381000" dist="129548" dir="2400000" rotWithShape="0">
                        <a:srgbClr val="FFFFFF">
                          <a:alpha val="29867"/>
                        </a:srgbClr>
                      </a:outerShdw>
                    </a:effectLst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sz="3000" b="0"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78" name="For each FOV, the 15 mages are then automatically stacked using a depth map on Helicon Focus, The focally stacked FOV is saved send for image processing."/>
                  <p:cNvSpPr txBox="1"/>
                  <p:nvPr/>
                </p:nvSpPr>
                <p:spPr>
                  <a:xfrm>
                    <a:off x="7512625" y="10178114"/>
                    <a:ext cx="13974301" cy="99651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spAutoFit/>
                  </a:bodyPr>
                  <a:lstStyle>
                    <a:lvl1pPr algn="l">
                      <a:defRPr sz="2800" b="0"/>
                    </a:lvl1pPr>
                  </a:lstStyle>
                  <a:p>
                    <a:r>
                      <a:t>For each FOV, the 15 mages are then automatically stacked using a depth map on Helicon Focus, The focally stacked FOV is saved send for image processing.</a:t>
                    </a:r>
                  </a:p>
                </p:txBody>
              </p:sp>
              <p:sp>
                <p:nvSpPr>
                  <p:cNvPr id="279" name="A new automated FOVs stacking"/>
                  <p:cNvSpPr txBox="1"/>
                  <p:nvPr/>
                </p:nvSpPr>
                <p:spPr>
                  <a:xfrm>
                    <a:off x="2121034" y="419986"/>
                    <a:ext cx="19365892" cy="1702629"/>
                  </a:xfrm>
                  <a:prstGeom prst="rect">
                    <a:avLst/>
                  </a:prstGeom>
                  <a:solidFill>
                    <a:srgbClr val="D4D3DD">
                      <a:alpha val="50000"/>
                    </a:srgbClr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82987" tIns="82987" rIns="82987" bIns="82987" numCol="1" anchor="b">
                    <a:normAutofit/>
                  </a:bodyPr>
                  <a:lstStyle>
                    <a:lvl1pPr algn="l" defTabSz="1828049">
                      <a:lnSpc>
                        <a:spcPct val="90000"/>
                      </a:lnSpc>
                      <a:tabLst>
                        <a:tab pos="1308100" algn="l"/>
                        <a:tab pos="2616200" algn="l"/>
                        <a:tab pos="3937000" algn="l"/>
                        <a:tab pos="5245100" algn="l"/>
                        <a:tab pos="6565900" algn="l"/>
                        <a:tab pos="7874000" algn="l"/>
                        <a:tab pos="9194800" algn="l"/>
                        <a:tab pos="10502900" algn="l"/>
                        <a:tab pos="11823700" algn="l"/>
                        <a:tab pos="13131800" algn="l"/>
                        <a:tab pos="14452600" algn="l"/>
                        <a:tab pos="15760700" algn="l"/>
                      </a:tabLst>
                      <a:defRPr sz="7000" b="0" spc="-175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defRPr>
                    </a:lvl1pPr>
                  </a:lstStyle>
                  <a:p>
                    <a:r>
                      <a:t>A new automated FOVs stacking</a:t>
                    </a:r>
                  </a:p>
                </p:txBody>
              </p:sp>
              <p:sp>
                <p:nvSpPr>
                  <p:cNvPr id="280" name="Stack of 15 original FOVs"/>
                  <p:cNvSpPr txBox="1"/>
                  <p:nvPr/>
                </p:nvSpPr>
                <p:spPr>
                  <a:xfrm>
                    <a:off x="2320247" y="2617914"/>
                    <a:ext cx="4287140" cy="56471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spAutoFit/>
                  </a:bodyPr>
                  <a:lstStyle>
                    <a:lvl1pPr algn="l">
                      <a:defRPr sz="2800" b="0"/>
                    </a:lvl1pPr>
                  </a:lstStyle>
                  <a:p>
                    <a:r>
                      <a:t>Stack of 15 original FOVs</a:t>
                    </a:r>
                  </a:p>
                </p:txBody>
              </p:sp>
              <p:sp>
                <p:nvSpPr>
                  <p:cNvPr id="281" name="Stacked FOV"/>
                  <p:cNvSpPr txBox="1"/>
                  <p:nvPr/>
                </p:nvSpPr>
                <p:spPr>
                  <a:xfrm>
                    <a:off x="3075467" y="10978214"/>
                    <a:ext cx="2345090" cy="56471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spAutoFit/>
                  </a:bodyPr>
                  <a:lstStyle>
                    <a:lvl1pPr algn="l">
                      <a:defRPr sz="2800" b="0"/>
                    </a:lvl1pPr>
                  </a:lstStyle>
                  <a:p>
                    <a:r>
                      <a:t>Stacked FOV</a:t>
                    </a:r>
                  </a:p>
                </p:txBody>
              </p:sp>
            </p:grpSp>
            <p:pic>
              <p:nvPicPr>
                <p:cNvPr id="283" name="Labview.png" descr="Labview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t="32857" b="32857"/>
                <a:stretch>
                  <a:fillRect/>
                </a:stretch>
              </p:blipFill>
              <p:spPr>
                <a:xfrm>
                  <a:off x="17409582" y="1181560"/>
                  <a:ext cx="4470083" cy="102172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4" name="new_logo_transparent_wo_slogan.png" descr="new_logo_transparent_wo_slogan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7806620" y="459698"/>
                  <a:ext cx="3675927" cy="93195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86" name="Sans titrea.mov" descr="Sans titrea.mov"/>
              <p:cNvPicPr>
                <a:picLocks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486446" y="2736745"/>
                <a:ext cx="13996101" cy="69688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8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71078" y="3232045"/>
              <a:ext cx="4270631" cy="3484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65045" y="7591407"/>
              <a:ext cx="3282697" cy="3282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333338" y="6276810"/>
              <a:ext cx="1746112" cy="1849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2" name="Sans titrea.mov" descr="Sans titrea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487147" y="2735758"/>
            <a:ext cx="13996102" cy="696889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Figure"/>
          <p:cNvSpPr/>
          <p:nvPr/>
        </p:nvSpPr>
        <p:spPr>
          <a:xfrm>
            <a:off x="-378326" y="0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4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0000 0.000000 0.260417 0.000000 0.927947 0.000000" pathEditMode="relative">
                                      <p:cBhvr>
                                        <p:cTn id="6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3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47 0.000000 L -0.000178 0.000000" pathEditMode="relative">
                                      <p:cBhvr>
                                        <p:cTn id="25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10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video>
          </p:childTnLst>
        </p:cTn>
      </p:par>
    </p:tnLst>
    <p:bldLst>
      <p:bldP spid="271" grpId="5" animBg="1" advAuto="0"/>
      <p:bldP spid="272" grpId="4" animBg="1" advAuto="0"/>
      <p:bldP spid="292" grpId="2" animBg="1" advAuto="0"/>
      <p:bldP spid="292" grpId="6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tep 4: image processing and segmenta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4: image processing and segmentation</a:t>
            </a:r>
          </a:p>
        </p:txBody>
      </p:sp>
      <p:sp>
        <p:nvSpPr>
          <p:cNvPr id="29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98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27" name="Groupe"/>
          <p:cNvGrpSpPr/>
          <p:nvPr/>
        </p:nvGrpSpPr>
        <p:grpSpPr>
          <a:xfrm>
            <a:off x="-22627057" y="-49"/>
            <a:ext cx="24268032" cy="12971958"/>
            <a:chOff x="0" y="-97"/>
            <a:chExt cx="24268030" cy="12971957"/>
          </a:xfrm>
        </p:grpSpPr>
        <p:grpSp>
          <p:nvGrpSpPr>
            <p:cNvPr id="308" name="Groupe"/>
            <p:cNvGrpSpPr/>
            <p:nvPr/>
          </p:nvGrpSpPr>
          <p:grpSpPr>
            <a:xfrm>
              <a:off x="0" y="-98"/>
              <a:ext cx="24268031" cy="12971958"/>
              <a:chOff x="0" y="-48"/>
              <a:chExt cx="24268030" cy="12971957"/>
            </a:xfrm>
          </p:grpSpPr>
          <p:grpSp>
            <p:nvGrpSpPr>
              <p:cNvPr id="306" name="Groupe"/>
              <p:cNvGrpSpPr/>
              <p:nvPr/>
            </p:nvGrpSpPr>
            <p:grpSpPr>
              <a:xfrm>
                <a:off x="0" y="-49"/>
                <a:ext cx="24268031" cy="12971958"/>
                <a:chOff x="0" y="0"/>
                <a:chExt cx="24268030" cy="12971957"/>
              </a:xfrm>
            </p:grpSpPr>
            <p:grpSp>
              <p:nvGrpSpPr>
                <p:cNvPr id="304" name="Groupe"/>
                <p:cNvGrpSpPr/>
                <p:nvPr/>
              </p:nvGrpSpPr>
              <p:grpSpPr>
                <a:xfrm>
                  <a:off x="0" y="-1"/>
                  <a:ext cx="24268031" cy="12971959"/>
                  <a:chOff x="0" y="0"/>
                  <a:chExt cx="24268030" cy="12971957"/>
                </a:xfrm>
              </p:grpSpPr>
              <p:grpSp>
                <p:nvGrpSpPr>
                  <p:cNvPr id="301" name="Groupe"/>
                  <p:cNvGrpSpPr/>
                  <p:nvPr/>
                </p:nvGrpSpPr>
                <p:grpSpPr>
                  <a:xfrm>
                    <a:off x="0" y="-1"/>
                    <a:ext cx="24268031" cy="12971959"/>
                    <a:chOff x="0" y="0"/>
                    <a:chExt cx="24268030" cy="12971956"/>
                  </a:xfrm>
                </p:grpSpPr>
                <p:sp>
                  <p:nvSpPr>
                    <p:cNvPr id="299" name="Groupe"/>
                    <p:cNvSpPr/>
                    <p:nvPr/>
                  </p:nvSpPr>
                  <p:spPr>
                    <a:xfrm>
                      <a:off x="22248730" y="97"/>
                      <a:ext cx="2019301" cy="129718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lnTo>
                            <a:pt x="0" y="21600"/>
                          </a:lnTo>
                          <a:lnTo>
                            <a:pt x="12252" y="21600"/>
                          </a:lnTo>
                          <a:lnTo>
                            <a:pt x="12252" y="16118"/>
                          </a:lnTo>
                          <a:lnTo>
                            <a:pt x="18178" y="16118"/>
                          </a:lnTo>
                          <a:cubicBezTo>
                            <a:pt x="19170" y="16118"/>
                            <a:pt x="19664" y="16118"/>
                            <a:pt x="20191" y="16092"/>
                          </a:cubicBezTo>
                          <a:cubicBezTo>
                            <a:pt x="20767" y="16060"/>
                            <a:pt x="21220" y="15989"/>
                            <a:pt x="21430" y="15899"/>
                          </a:cubicBezTo>
                          <a:cubicBezTo>
                            <a:pt x="21597" y="15817"/>
                            <a:pt x="21600" y="15740"/>
                            <a:pt x="21600" y="15588"/>
                          </a:cubicBezTo>
                          <a:lnTo>
                            <a:pt x="21600" y="11551"/>
                          </a:lnTo>
                          <a:cubicBezTo>
                            <a:pt x="21600" y="11397"/>
                            <a:pt x="21597" y="11319"/>
                            <a:pt x="21430" y="11237"/>
                          </a:cubicBezTo>
                          <a:cubicBezTo>
                            <a:pt x="21220" y="11147"/>
                            <a:pt x="20767" y="11077"/>
                            <a:pt x="20191" y="11044"/>
                          </a:cubicBezTo>
                          <a:cubicBezTo>
                            <a:pt x="19664" y="11018"/>
                            <a:pt x="19168" y="11018"/>
                            <a:pt x="18191" y="11018"/>
                          </a:cubicBezTo>
                          <a:lnTo>
                            <a:pt x="12252" y="11018"/>
                          </a:lnTo>
                          <a:lnTo>
                            <a:pt x="12252" y="0"/>
                          </a:lnTo>
                          <a:lnTo>
                            <a:pt x="0" y="0"/>
                          </a:lnTo>
                          <a:close/>
                          <a:moveTo>
                            <a:pt x="7900" y="12210"/>
                          </a:moveTo>
                          <a:lnTo>
                            <a:pt x="19825" y="12210"/>
                          </a:lnTo>
                          <a:cubicBezTo>
                            <a:pt x="19972" y="12210"/>
                            <a:pt x="20092" y="12243"/>
                            <a:pt x="20089" y="12283"/>
                          </a:cubicBezTo>
                          <a:lnTo>
                            <a:pt x="20089" y="14446"/>
                          </a:lnTo>
                          <a:cubicBezTo>
                            <a:pt x="20089" y="14485"/>
                            <a:pt x="19968" y="14518"/>
                            <a:pt x="19821" y="14518"/>
                          </a:cubicBezTo>
                          <a:lnTo>
                            <a:pt x="14816" y="14518"/>
                          </a:lnTo>
                          <a:lnTo>
                            <a:pt x="14833" y="14539"/>
                          </a:lnTo>
                          <a:lnTo>
                            <a:pt x="15041" y="14822"/>
                          </a:lnTo>
                          <a:lnTo>
                            <a:pt x="15652" y="14822"/>
                          </a:lnTo>
                          <a:lnTo>
                            <a:pt x="15652" y="14927"/>
                          </a:lnTo>
                          <a:lnTo>
                            <a:pt x="14039" y="14927"/>
                          </a:lnTo>
                          <a:lnTo>
                            <a:pt x="13683" y="14927"/>
                          </a:lnTo>
                          <a:lnTo>
                            <a:pt x="12069" y="14927"/>
                          </a:lnTo>
                          <a:lnTo>
                            <a:pt x="12069" y="14822"/>
                          </a:lnTo>
                          <a:lnTo>
                            <a:pt x="12685" y="14822"/>
                          </a:lnTo>
                          <a:lnTo>
                            <a:pt x="12893" y="14539"/>
                          </a:lnTo>
                          <a:lnTo>
                            <a:pt x="12910" y="14518"/>
                          </a:lnTo>
                          <a:lnTo>
                            <a:pt x="7900" y="14518"/>
                          </a:lnTo>
                          <a:cubicBezTo>
                            <a:pt x="7754" y="14518"/>
                            <a:pt x="7633" y="14485"/>
                            <a:pt x="7633" y="14446"/>
                          </a:cubicBezTo>
                          <a:lnTo>
                            <a:pt x="7633" y="12283"/>
                          </a:lnTo>
                          <a:cubicBezTo>
                            <a:pt x="7633" y="12243"/>
                            <a:pt x="7754" y="12210"/>
                            <a:pt x="7900" y="12210"/>
                          </a:cubicBezTo>
                          <a:close/>
                          <a:moveTo>
                            <a:pt x="13865" y="12278"/>
                          </a:moveTo>
                          <a:cubicBezTo>
                            <a:pt x="13800" y="12278"/>
                            <a:pt x="13746" y="12293"/>
                            <a:pt x="13746" y="12310"/>
                          </a:cubicBezTo>
                          <a:cubicBezTo>
                            <a:pt x="13746" y="12328"/>
                            <a:pt x="13800" y="12342"/>
                            <a:pt x="13865" y="12342"/>
                          </a:cubicBezTo>
                          <a:cubicBezTo>
                            <a:pt x="13930" y="12342"/>
                            <a:pt x="13984" y="12328"/>
                            <a:pt x="13984" y="12310"/>
                          </a:cubicBezTo>
                          <a:cubicBezTo>
                            <a:pt x="13984" y="12292"/>
                            <a:pt x="13930" y="12278"/>
                            <a:pt x="13865" y="12278"/>
                          </a:cubicBezTo>
                          <a:close/>
                          <a:moveTo>
                            <a:pt x="8350" y="12428"/>
                          </a:moveTo>
                          <a:lnTo>
                            <a:pt x="8350" y="14126"/>
                          </a:lnTo>
                          <a:lnTo>
                            <a:pt x="19375" y="14126"/>
                          </a:lnTo>
                          <a:lnTo>
                            <a:pt x="19375" y="12428"/>
                          </a:lnTo>
                          <a:lnTo>
                            <a:pt x="8350" y="1242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121212"/>
                        </a:gs>
                        <a:gs pos="100000">
                          <a:srgbClr val="AEAEAE"/>
                        </a:gs>
                      </a:gsLst>
                      <a:lin ang="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sz="3000" b="0"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/>
                    </a:p>
                  </p:txBody>
                </p:sp>
                <p:sp>
                  <p:nvSpPr>
                    <p:cNvPr id="300" name="Rectangle"/>
                    <p:cNvSpPr/>
                    <p:nvPr/>
                  </p:nvSpPr>
                  <p:spPr>
                    <a:xfrm>
                      <a:off x="0" y="0"/>
                      <a:ext cx="22754543" cy="12971909"/>
                    </a:xfrm>
                    <a:prstGeom prst="rect">
                      <a:avLst/>
                    </a:prstGeom>
                    <a:solidFill>
                      <a:srgbClr val="121212"/>
                    </a:solidFill>
                    <a:ln w="12700" cap="flat">
                      <a:noFill/>
                      <a:miter lim="400000"/>
                    </a:ln>
                    <a:effectLst>
                      <a:outerShdw blurRad="381000" dist="129548" dir="2400000" rotWithShape="0">
                        <a:srgbClr val="FFFFFF">
                          <a:alpha val="29867"/>
                        </a:srgbClr>
                      </a:outerShdw>
                    </a:effectLst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>
                        <a:defRPr sz="3000" b="0"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302" name="Automated image processing, segmentation, and vignettes export."/>
                  <p:cNvSpPr txBox="1"/>
                  <p:nvPr/>
                </p:nvSpPr>
                <p:spPr>
                  <a:xfrm>
                    <a:off x="2121034" y="10092978"/>
                    <a:ext cx="12313082" cy="56472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spAutoFit/>
                  </a:bodyPr>
                  <a:lstStyle/>
                  <a:p>
                    <a:pPr lvl="1" algn="just">
                      <a:defRPr sz="2800" b="0"/>
                    </a:pPr>
                    <a:r>
                      <a:t>Automated image processing, segmentation, and vignettes export.</a:t>
                    </a:r>
                  </a:p>
                </p:txBody>
              </p:sp>
              <p:sp>
                <p:nvSpPr>
                  <p:cNvPr id="303" name="A new automated segmentation"/>
                  <p:cNvSpPr txBox="1"/>
                  <p:nvPr/>
                </p:nvSpPr>
                <p:spPr>
                  <a:xfrm>
                    <a:off x="2121034" y="419986"/>
                    <a:ext cx="19365892" cy="1702629"/>
                  </a:xfrm>
                  <a:prstGeom prst="rect">
                    <a:avLst/>
                  </a:prstGeom>
                  <a:solidFill>
                    <a:srgbClr val="D4D3DD">
                      <a:alpha val="50000"/>
                    </a:srgbClr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82987" tIns="82987" rIns="82987" bIns="82987" numCol="1" anchor="b">
                    <a:normAutofit/>
                  </a:bodyPr>
                  <a:lstStyle>
                    <a:lvl1pPr algn="l" defTabSz="1828049">
                      <a:lnSpc>
                        <a:spcPct val="90000"/>
                      </a:lnSpc>
                      <a:tabLst>
                        <a:tab pos="1308100" algn="l"/>
                        <a:tab pos="2616200" algn="l"/>
                        <a:tab pos="3937000" algn="l"/>
                        <a:tab pos="5245100" algn="l"/>
                        <a:tab pos="6565900" algn="l"/>
                        <a:tab pos="7874000" algn="l"/>
                        <a:tab pos="9194800" algn="l"/>
                        <a:tab pos="10502900" algn="l"/>
                        <a:tab pos="11823700" algn="l"/>
                        <a:tab pos="13131800" algn="l"/>
                        <a:tab pos="14452600" algn="l"/>
                        <a:tab pos="15760700" algn="l"/>
                      </a:tabLst>
                      <a:defRPr sz="7000" b="0" spc="-175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defRPr>
                    </a:lvl1pPr>
                  </a:lstStyle>
                  <a:p>
                    <a:r>
                      <a:t>A new automated segmentation</a:t>
                    </a:r>
                  </a:p>
                </p:txBody>
              </p:sp>
            </p:grpSp>
            <p:pic>
              <p:nvPicPr>
                <p:cNvPr id="305" name="Labview.png" descr="Labview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t="32857" b="32857"/>
                <a:stretch>
                  <a:fillRect/>
                </a:stretch>
              </p:blipFill>
              <p:spPr>
                <a:xfrm>
                  <a:off x="14501936" y="1181560"/>
                  <a:ext cx="4470084" cy="102172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07" name="14561.png" descr="1456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0104489" y="431465"/>
                <a:ext cx="1690574" cy="16905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9" name="AutoRadio Segmenter demonstration.mov" descr="AutoRadio Segmenter demonstration.mov"/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44894" y="2442262"/>
              <a:ext cx="12277845" cy="7034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926659" y="2442262"/>
              <a:ext cx="3282697" cy="3282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713274" y="2442261"/>
              <a:ext cx="3282697" cy="3282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926659" y="6858000"/>
              <a:ext cx="3286943" cy="3282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713274" y="6858000"/>
              <a:ext cx="3282697" cy="1719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Logo_Seg_text.png" descr="Logo_Seg_text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8698354" y="418417"/>
              <a:ext cx="1656270" cy="1719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8" name="Groupe"/>
            <p:cNvGrpSpPr/>
            <p:nvPr/>
          </p:nvGrpSpPr>
          <p:grpSpPr>
            <a:xfrm>
              <a:off x="18717521" y="8808310"/>
              <a:ext cx="3282697" cy="1336489"/>
              <a:chOff x="0" y="0"/>
              <a:chExt cx="3282696" cy="1336487"/>
            </a:xfrm>
          </p:grpSpPr>
          <p:pic>
            <p:nvPicPr>
              <p:cNvPr id="315" name="sample2_3_4-1.jpg" descr="sample2_3_4-1.jp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408052" y="0"/>
                <a:ext cx="874645" cy="13364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6" name="sample2_3_5-1.jpg" descr="sample2_3_5-1.jp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335339" y="0"/>
                <a:ext cx="872339" cy="13364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7" name="sample2_3_2-1.jpg" descr="sample2_3_2-1.jp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1137343" cy="13364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19" name="Image" descr="Image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4030278">
              <a:off x="18036057" y="4212865"/>
              <a:ext cx="873057" cy="4470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198813">
              <a:off x="17901012" y="3478266"/>
              <a:ext cx="1143144" cy="1210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198813">
              <a:off x="17901012" y="7894004"/>
              <a:ext cx="1143144" cy="1210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1 sample = ~ 2000 - 3000 vignettes,…"/>
            <p:cNvSpPr txBox="1"/>
            <p:nvPr/>
          </p:nvSpPr>
          <p:spPr>
            <a:xfrm>
              <a:off x="8705741" y="11457536"/>
              <a:ext cx="6972517" cy="109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defRPr b="0"/>
              </a:pPr>
              <a:r>
                <a:t>1 sample = ~ 2000 - 3000 vignettes,</a:t>
              </a:r>
            </a:p>
            <a:p>
              <a:pPr algn="l">
                <a:defRPr b="0"/>
              </a:pPr>
              <a:r>
                <a:t>1 slide = ~ 20000 vignettes.</a:t>
              </a:r>
            </a:p>
          </p:txBody>
        </p:sp>
        <p:sp>
          <p:nvSpPr>
            <p:cNvPr id="323" name="Stacked FOV"/>
            <p:cNvSpPr txBox="1"/>
            <p:nvPr/>
          </p:nvSpPr>
          <p:spPr>
            <a:xfrm>
              <a:off x="15527193" y="5677049"/>
              <a:ext cx="2682162" cy="564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sz="2800" b="0"/>
              </a:lvl1pPr>
            </a:lstStyle>
            <a:p>
              <a:r>
                <a:t>Stacked FOV</a:t>
              </a:r>
            </a:p>
          </p:txBody>
        </p:sp>
        <p:sp>
          <p:nvSpPr>
            <p:cNvPr id="324" name="Defining ROIs"/>
            <p:cNvSpPr txBox="1"/>
            <p:nvPr/>
          </p:nvSpPr>
          <p:spPr>
            <a:xfrm>
              <a:off x="19930643" y="5724958"/>
              <a:ext cx="2682163" cy="564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sz="2800" b="0"/>
              </a:lvl1pPr>
            </a:lstStyle>
            <a:p>
              <a:r>
                <a:t>Defining ROIs</a:t>
              </a:r>
            </a:p>
          </p:txBody>
        </p:sp>
        <p:sp>
          <p:nvSpPr>
            <p:cNvPr id="325" name="Applying ROIs on inversed stacked FOV"/>
            <p:cNvSpPr txBox="1"/>
            <p:nvPr/>
          </p:nvSpPr>
          <p:spPr>
            <a:xfrm>
              <a:off x="14523868" y="10140696"/>
              <a:ext cx="4013242" cy="996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t>Applying ROIs on inversed stacked FOV</a:t>
              </a:r>
            </a:p>
          </p:txBody>
        </p:sp>
        <p:sp>
          <p:nvSpPr>
            <p:cNvPr id="326" name="Vignette for each specimen"/>
            <p:cNvSpPr txBox="1"/>
            <p:nvPr/>
          </p:nvSpPr>
          <p:spPr>
            <a:xfrm>
              <a:off x="19013543" y="10144798"/>
              <a:ext cx="2682162" cy="996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t>Vignette for each specimen</a:t>
              </a:r>
            </a:p>
          </p:txBody>
        </p:sp>
      </p:grpSp>
      <p:pic>
        <p:nvPicPr>
          <p:cNvPr id="328" name="AutoRadio Segmenter demonstration.mov" descr="AutoRadio Segmenter demonstratio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144894" y="2443235"/>
            <a:ext cx="12277845" cy="7034294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Figure"/>
          <p:cNvSpPr/>
          <p:nvPr/>
        </p:nvSpPr>
        <p:spPr>
          <a:xfrm>
            <a:off x="-378326" y="0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0" name="Figure"/>
          <p:cNvSpPr/>
          <p:nvPr/>
        </p:nvSpPr>
        <p:spPr>
          <a:xfrm>
            <a:off x="-378326" y="0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47 0.000000" pathEditMode="relative">
                                      <p:cBhvr>
                                        <p:cTn id="6" dur="1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00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47 0.000000 L -0.000178 0.000000" pathEditMode="relative">
                                      <p:cBhvr>
                                        <p:cTn id="22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28"/>
                </p:tgtEl>
              </p:cMediaNode>
            </p:video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video>
          </p:childTnLst>
        </p:cTn>
      </p:par>
    </p:tnLst>
    <p:bldLst>
      <p:bldP spid="296" grpId="5" animBg="1" advAuto="0"/>
      <p:bldP spid="328" grpId="2" animBg="1" advAuto="0"/>
      <p:bldP spid="328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tep 5: image recogni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5: image recognition</a:t>
            </a:r>
          </a:p>
        </p:txBody>
      </p:sp>
      <p:sp>
        <p:nvSpPr>
          <p:cNvPr id="3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34" name="Groupe"/>
          <p:cNvSpPr/>
          <p:nvPr/>
        </p:nvSpPr>
        <p:spPr>
          <a:xfrm>
            <a:off x="-378326" y="48"/>
            <a:ext cx="2019301" cy="1297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531" y="21600"/>
                </a:lnTo>
                <a:lnTo>
                  <a:pt x="12252" y="21600"/>
                </a:lnTo>
                <a:lnTo>
                  <a:pt x="18178" y="21600"/>
                </a:lnTo>
                <a:cubicBezTo>
                  <a:pt x="19170" y="21600"/>
                  <a:pt x="19664" y="21600"/>
                  <a:pt x="20191" y="21574"/>
                </a:cubicBezTo>
                <a:cubicBezTo>
                  <a:pt x="20767" y="21541"/>
                  <a:pt x="21220" y="21471"/>
                  <a:pt x="21430" y="21381"/>
                </a:cubicBezTo>
                <a:cubicBezTo>
                  <a:pt x="21597" y="21299"/>
                  <a:pt x="21600" y="21222"/>
                  <a:pt x="21600" y="21070"/>
                </a:cubicBezTo>
                <a:lnTo>
                  <a:pt x="21600" y="17033"/>
                </a:lnTo>
                <a:cubicBezTo>
                  <a:pt x="21600" y="16878"/>
                  <a:pt x="21597" y="16801"/>
                  <a:pt x="21430" y="16719"/>
                </a:cubicBezTo>
                <a:cubicBezTo>
                  <a:pt x="21220" y="16629"/>
                  <a:pt x="20767" y="16558"/>
                  <a:pt x="20191" y="16526"/>
                </a:cubicBezTo>
                <a:cubicBezTo>
                  <a:pt x="19664" y="16500"/>
                  <a:pt x="19168" y="16500"/>
                  <a:pt x="18191" y="16500"/>
                </a:cubicBezTo>
                <a:lnTo>
                  <a:pt x="12252" y="16500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1963" y="17446"/>
                </a:moveTo>
                <a:lnTo>
                  <a:pt x="13861" y="17446"/>
                </a:lnTo>
                <a:lnTo>
                  <a:pt x="15763" y="17446"/>
                </a:lnTo>
                <a:cubicBezTo>
                  <a:pt x="15943" y="17446"/>
                  <a:pt x="16090" y="17485"/>
                  <a:pt x="16090" y="17531"/>
                </a:cubicBezTo>
                <a:lnTo>
                  <a:pt x="16090" y="17983"/>
                </a:lnTo>
                <a:cubicBezTo>
                  <a:pt x="16090" y="18029"/>
                  <a:pt x="15943" y="18068"/>
                  <a:pt x="15763" y="18068"/>
                </a:cubicBezTo>
                <a:lnTo>
                  <a:pt x="14043" y="18068"/>
                </a:lnTo>
                <a:lnTo>
                  <a:pt x="14043" y="18533"/>
                </a:lnTo>
                <a:lnTo>
                  <a:pt x="18968" y="18533"/>
                </a:lnTo>
                <a:cubicBezTo>
                  <a:pt x="19040" y="18533"/>
                  <a:pt x="19100" y="18549"/>
                  <a:pt x="19100" y="18567"/>
                </a:cubicBezTo>
                <a:lnTo>
                  <a:pt x="19100" y="19036"/>
                </a:lnTo>
                <a:lnTo>
                  <a:pt x="20471" y="19036"/>
                </a:lnTo>
                <a:cubicBezTo>
                  <a:pt x="20651" y="19036"/>
                  <a:pt x="20798" y="19073"/>
                  <a:pt x="20798" y="19120"/>
                </a:cubicBezTo>
                <a:lnTo>
                  <a:pt x="20798" y="19486"/>
                </a:lnTo>
                <a:cubicBezTo>
                  <a:pt x="20798" y="19532"/>
                  <a:pt x="20651" y="19570"/>
                  <a:pt x="20471" y="19570"/>
                </a:cubicBezTo>
                <a:lnTo>
                  <a:pt x="19100" y="19570"/>
                </a:lnTo>
                <a:lnTo>
                  <a:pt x="19100" y="20006"/>
                </a:lnTo>
                <a:lnTo>
                  <a:pt x="20220" y="20006"/>
                </a:lnTo>
                <a:cubicBezTo>
                  <a:pt x="20292" y="20006"/>
                  <a:pt x="20348" y="20022"/>
                  <a:pt x="20348" y="20040"/>
                </a:cubicBezTo>
                <a:lnTo>
                  <a:pt x="20348" y="20335"/>
                </a:lnTo>
                <a:lnTo>
                  <a:pt x="20942" y="20335"/>
                </a:lnTo>
                <a:cubicBezTo>
                  <a:pt x="21043" y="20335"/>
                  <a:pt x="21129" y="20356"/>
                  <a:pt x="21129" y="20382"/>
                </a:cubicBezTo>
                <a:lnTo>
                  <a:pt x="21129" y="20606"/>
                </a:lnTo>
                <a:cubicBezTo>
                  <a:pt x="21129" y="20632"/>
                  <a:pt x="21043" y="20653"/>
                  <a:pt x="20942" y="20653"/>
                </a:cubicBezTo>
                <a:lnTo>
                  <a:pt x="19392" y="20653"/>
                </a:lnTo>
                <a:cubicBezTo>
                  <a:pt x="19292" y="20653"/>
                  <a:pt x="19206" y="20632"/>
                  <a:pt x="19206" y="20606"/>
                </a:cubicBezTo>
                <a:lnTo>
                  <a:pt x="19206" y="20382"/>
                </a:lnTo>
                <a:cubicBezTo>
                  <a:pt x="19206" y="20356"/>
                  <a:pt x="19292" y="20335"/>
                  <a:pt x="19392" y="20335"/>
                </a:cubicBezTo>
                <a:lnTo>
                  <a:pt x="19987" y="20335"/>
                </a:lnTo>
                <a:lnTo>
                  <a:pt x="19987" y="20135"/>
                </a:lnTo>
                <a:cubicBezTo>
                  <a:pt x="19987" y="20117"/>
                  <a:pt x="19927" y="20102"/>
                  <a:pt x="19855" y="20102"/>
                </a:cubicBezTo>
                <a:lnTo>
                  <a:pt x="18013" y="20102"/>
                </a:lnTo>
                <a:cubicBezTo>
                  <a:pt x="17941" y="20102"/>
                  <a:pt x="17881" y="20117"/>
                  <a:pt x="17881" y="20135"/>
                </a:cubicBezTo>
                <a:lnTo>
                  <a:pt x="17881" y="20335"/>
                </a:lnTo>
                <a:lnTo>
                  <a:pt x="18475" y="20335"/>
                </a:lnTo>
                <a:cubicBezTo>
                  <a:pt x="18576" y="20335"/>
                  <a:pt x="18658" y="20356"/>
                  <a:pt x="18658" y="20382"/>
                </a:cubicBezTo>
                <a:lnTo>
                  <a:pt x="18658" y="20606"/>
                </a:lnTo>
                <a:cubicBezTo>
                  <a:pt x="18658" y="20632"/>
                  <a:pt x="18576" y="20653"/>
                  <a:pt x="18475" y="20653"/>
                </a:cubicBezTo>
                <a:lnTo>
                  <a:pt x="16926" y="20653"/>
                </a:lnTo>
                <a:cubicBezTo>
                  <a:pt x="16825" y="20653"/>
                  <a:pt x="16739" y="20632"/>
                  <a:pt x="16739" y="20606"/>
                </a:cubicBezTo>
                <a:lnTo>
                  <a:pt x="16739" y="20382"/>
                </a:lnTo>
                <a:cubicBezTo>
                  <a:pt x="16739" y="20356"/>
                  <a:pt x="16825" y="20335"/>
                  <a:pt x="16926" y="20335"/>
                </a:cubicBezTo>
                <a:lnTo>
                  <a:pt x="17520" y="20335"/>
                </a:lnTo>
                <a:lnTo>
                  <a:pt x="17520" y="20040"/>
                </a:lnTo>
                <a:cubicBezTo>
                  <a:pt x="17520" y="20022"/>
                  <a:pt x="17576" y="20006"/>
                  <a:pt x="17648" y="20006"/>
                </a:cubicBezTo>
                <a:lnTo>
                  <a:pt x="18734" y="20006"/>
                </a:lnTo>
                <a:lnTo>
                  <a:pt x="18734" y="19570"/>
                </a:lnTo>
                <a:lnTo>
                  <a:pt x="17393" y="19570"/>
                </a:lnTo>
                <a:cubicBezTo>
                  <a:pt x="17213" y="19570"/>
                  <a:pt x="17066" y="19532"/>
                  <a:pt x="17066" y="19486"/>
                </a:cubicBezTo>
                <a:lnTo>
                  <a:pt x="17066" y="19120"/>
                </a:lnTo>
                <a:cubicBezTo>
                  <a:pt x="17066" y="19073"/>
                  <a:pt x="17213" y="19036"/>
                  <a:pt x="17393" y="19036"/>
                </a:cubicBezTo>
                <a:lnTo>
                  <a:pt x="18734" y="19036"/>
                </a:lnTo>
                <a:lnTo>
                  <a:pt x="18734" y="18661"/>
                </a:lnTo>
                <a:cubicBezTo>
                  <a:pt x="18734" y="18643"/>
                  <a:pt x="18675" y="18627"/>
                  <a:pt x="18603" y="18627"/>
                </a:cubicBezTo>
                <a:lnTo>
                  <a:pt x="14043" y="18627"/>
                </a:lnTo>
                <a:lnTo>
                  <a:pt x="14043" y="19036"/>
                </a:lnTo>
                <a:lnTo>
                  <a:pt x="15402" y="19036"/>
                </a:lnTo>
                <a:cubicBezTo>
                  <a:pt x="15582" y="19036"/>
                  <a:pt x="15729" y="19073"/>
                  <a:pt x="15729" y="19120"/>
                </a:cubicBezTo>
                <a:lnTo>
                  <a:pt x="15729" y="19486"/>
                </a:lnTo>
                <a:cubicBezTo>
                  <a:pt x="15729" y="19532"/>
                  <a:pt x="15582" y="19570"/>
                  <a:pt x="15402" y="19570"/>
                </a:cubicBezTo>
                <a:lnTo>
                  <a:pt x="14043" y="19570"/>
                </a:lnTo>
                <a:lnTo>
                  <a:pt x="14043" y="20006"/>
                </a:lnTo>
                <a:lnTo>
                  <a:pt x="15147" y="20006"/>
                </a:lnTo>
                <a:cubicBezTo>
                  <a:pt x="15219" y="20006"/>
                  <a:pt x="15279" y="20022"/>
                  <a:pt x="15279" y="20040"/>
                </a:cubicBezTo>
                <a:lnTo>
                  <a:pt x="15279" y="20335"/>
                </a:lnTo>
                <a:lnTo>
                  <a:pt x="15886" y="20335"/>
                </a:lnTo>
                <a:cubicBezTo>
                  <a:pt x="15987" y="20335"/>
                  <a:pt x="16073" y="20356"/>
                  <a:pt x="16073" y="20382"/>
                </a:cubicBezTo>
                <a:lnTo>
                  <a:pt x="16073" y="20606"/>
                </a:lnTo>
                <a:cubicBezTo>
                  <a:pt x="16073" y="20632"/>
                  <a:pt x="15987" y="20653"/>
                  <a:pt x="15886" y="20653"/>
                </a:cubicBezTo>
                <a:lnTo>
                  <a:pt x="14336" y="20653"/>
                </a:lnTo>
                <a:cubicBezTo>
                  <a:pt x="14235" y="20653"/>
                  <a:pt x="14154" y="20632"/>
                  <a:pt x="14154" y="20606"/>
                </a:cubicBezTo>
                <a:lnTo>
                  <a:pt x="14154" y="20382"/>
                </a:lnTo>
                <a:cubicBezTo>
                  <a:pt x="14154" y="20356"/>
                  <a:pt x="14235" y="20335"/>
                  <a:pt x="14336" y="20335"/>
                </a:cubicBezTo>
                <a:lnTo>
                  <a:pt x="14914" y="20335"/>
                </a:lnTo>
                <a:lnTo>
                  <a:pt x="14914" y="20135"/>
                </a:lnTo>
                <a:cubicBezTo>
                  <a:pt x="14914" y="20117"/>
                  <a:pt x="14854" y="20102"/>
                  <a:pt x="14782" y="20102"/>
                </a:cubicBezTo>
                <a:lnTo>
                  <a:pt x="12940" y="20102"/>
                </a:lnTo>
                <a:cubicBezTo>
                  <a:pt x="12868" y="20102"/>
                  <a:pt x="12812" y="20117"/>
                  <a:pt x="12812" y="20135"/>
                </a:cubicBezTo>
                <a:lnTo>
                  <a:pt x="12812" y="20335"/>
                </a:lnTo>
                <a:lnTo>
                  <a:pt x="13390" y="20335"/>
                </a:lnTo>
                <a:cubicBezTo>
                  <a:pt x="13490" y="20335"/>
                  <a:pt x="13572" y="20356"/>
                  <a:pt x="13572" y="20382"/>
                </a:cubicBezTo>
                <a:lnTo>
                  <a:pt x="13572" y="20606"/>
                </a:lnTo>
                <a:cubicBezTo>
                  <a:pt x="13572" y="20632"/>
                  <a:pt x="13490" y="20653"/>
                  <a:pt x="13390" y="20653"/>
                </a:cubicBezTo>
                <a:lnTo>
                  <a:pt x="11836" y="20653"/>
                </a:lnTo>
                <a:cubicBezTo>
                  <a:pt x="11735" y="20653"/>
                  <a:pt x="11653" y="20632"/>
                  <a:pt x="11653" y="20606"/>
                </a:cubicBezTo>
                <a:lnTo>
                  <a:pt x="11653" y="20382"/>
                </a:lnTo>
                <a:cubicBezTo>
                  <a:pt x="11653" y="20356"/>
                  <a:pt x="11735" y="20335"/>
                  <a:pt x="11836" y="20335"/>
                </a:cubicBezTo>
                <a:lnTo>
                  <a:pt x="12447" y="20335"/>
                </a:lnTo>
                <a:lnTo>
                  <a:pt x="12447" y="20040"/>
                </a:lnTo>
                <a:cubicBezTo>
                  <a:pt x="12447" y="20022"/>
                  <a:pt x="12507" y="20006"/>
                  <a:pt x="12579" y="20006"/>
                </a:cubicBezTo>
                <a:lnTo>
                  <a:pt x="13678" y="20006"/>
                </a:lnTo>
                <a:lnTo>
                  <a:pt x="13678" y="19570"/>
                </a:lnTo>
                <a:lnTo>
                  <a:pt x="12324" y="19570"/>
                </a:lnTo>
                <a:cubicBezTo>
                  <a:pt x="12144" y="19570"/>
                  <a:pt x="11997" y="19532"/>
                  <a:pt x="11997" y="19486"/>
                </a:cubicBezTo>
                <a:lnTo>
                  <a:pt x="11997" y="19120"/>
                </a:lnTo>
                <a:cubicBezTo>
                  <a:pt x="11997" y="19073"/>
                  <a:pt x="12144" y="19036"/>
                  <a:pt x="12324" y="19036"/>
                </a:cubicBezTo>
                <a:lnTo>
                  <a:pt x="13678" y="19036"/>
                </a:lnTo>
                <a:lnTo>
                  <a:pt x="13678" y="18627"/>
                </a:lnTo>
                <a:lnTo>
                  <a:pt x="9119" y="18627"/>
                </a:lnTo>
                <a:cubicBezTo>
                  <a:pt x="9047" y="18627"/>
                  <a:pt x="8991" y="18643"/>
                  <a:pt x="8991" y="18661"/>
                </a:cubicBezTo>
                <a:lnTo>
                  <a:pt x="8991" y="19036"/>
                </a:lnTo>
                <a:lnTo>
                  <a:pt x="10329" y="19036"/>
                </a:lnTo>
                <a:cubicBezTo>
                  <a:pt x="10509" y="19036"/>
                  <a:pt x="10656" y="19073"/>
                  <a:pt x="10656" y="19120"/>
                </a:cubicBezTo>
                <a:lnTo>
                  <a:pt x="10656" y="19486"/>
                </a:lnTo>
                <a:cubicBezTo>
                  <a:pt x="10656" y="19532"/>
                  <a:pt x="10509" y="19570"/>
                  <a:pt x="10329" y="19570"/>
                </a:cubicBezTo>
                <a:lnTo>
                  <a:pt x="8991" y="19570"/>
                </a:lnTo>
                <a:lnTo>
                  <a:pt x="8991" y="20006"/>
                </a:lnTo>
                <a:lnTo>
                  <a:pt x="10074" y="20006"/>
                </a:lnTo>
                <a:cubicBezTo>
                  <a:pt x="10146" y="20006"/>
                  <a:pt x="10206" y="20022"/>
                  <a:pt x="10206" y="20040"/>
                </a:cubicBezTo>
                <a:lnTo>
                  <a:pt x="10206" y="20335"/>
                </a:lnTo>
                <a:lnTo>
                  <a:pt x="10800" y="20335"/>
                </a:lnTo>
                <a:cubicBezTo>
                  <a:pt x="10901" y="20335"/>
                  <a:pt x="10983" y="20356"/>
                  <a:pt x="10983" y="20382"/>
                </a:cubicBezTo>
                <a:lnTo>
                  <a:pt x="10983" y="20606"/>
                </a:lnTo>
                <a:cubicBezTo>
                  <a:pt x="10983" y="20632"/>
                  <a:pt x="10901" y="20653"/>
                  <a:pt x="10800" y="20653"/>
                </a:cubicBezTo>
                <a:lnTo>
                  <a:pt x="9250" y="20653"/>
                </a:lnTo>
                <a:cubicBezTo>
                  <a:pt x="9150" y="20653"/>
                  <a:pt x="9064" y="20632"/>
                  <a:pt x="9064" y="20606"/>
                </a:cubicBezTo>
                <a:lnTo>
                  <a:pt x="9064" y="20382"/>
                </a:lnTo>
                <a:cubicBezTo>
                  <a:pt x="9064" y="20356"/>
                  <a:pt x="9150" y="20335"/>
                  <a:pt x="9250" y="20335"/>
                </a:cubicBezTo>
                <a:lnTo>
                  <a:pt x="9841" y="20335"/>
                </a:lnTo>
                <a:lnTo>
                  <a:pt x="9841" y="20135"/>
                </a:lnTo>
                <a:cubicBezTo>
                  <a:pt x="9841" y="20117"/>
                  <a:pt x="9785" y="20102"/>
                  <a:pt x="9713" y="20102"/>
                </a:cubicBezTo>
                <a:lnTo>
                  <a:pt x="7871" y="20102"/>
                </a:lnTo>
                <a:cubicBezTo>
                  <a:pt x="7799" y="20102"/>
                  <a:pt x="7739" y="20117"/>
                  <a:pt x="7739" y="20135"/>
                </a:cubicBezTo>
                <a:lnTo>
                  <a:pt x="7739" y="20335"/>
                </a:lnTo>
                <a:lnTo>
                  <a:pt x="8333" y="20335"/>
                </a:lnTo>
                <a:cubicBezTo>
                  <a:pt x="8434" y="20335"/>
                  <a:pt x="8516" y="20356"/>
                  <a:pt x="8516" y="20382"/>
                </a:cubicBezTo>
                <a:lnTo>
                  <a:pt x="8516" y="20606"/>
                </a:lnTo>
                <a:cubicBezTo>
                  <a:pt x="8516" y="20632"/>
                  <a:pt x="8434" y="20653"/>
                  <a:pt x="8333" y="20653"/>
                </a:cubicBezTo>
                <a:lnTo>
                  <a:pt x="6780" y="20653"/>
                </a:lnTo>
                <a:cubicBezTo>
                  <a:pt x="6679" y="20653"/>
                  <a:pt x="6597" y="20632"/>
                  <a:pt x="6597" y="20606"/>
                </a:cubicBezTo>
                <a:lnTo>
                  <a:pt x="6597" y="20382"/>
                </a:lnTo>
                <a:cubicBezTo>
                  <a:pt x="6597" y="20356"/>
                  <a:pt x="6679" y="20335"/>
                  <a:pt x="6780" y="20335"/>
                </a:cubicBezTo>
                <a:lnTo>
                  <a:pt x="7374" y="20335"/>
                </a:lnTo>
                <a:lnTo>
                  <a:pt x="7374" y="20040"/>
                </a:lnTo>
                <a:cubicBezTo>
                  <a:pt x="7374" y="20022"/>
                  <a:pt x="7434" y="20006"/>
                  <a:pt x="7506" y="20006"/>
                </a:cubicBezTo>
                <a:lnTo>
                  <a:pt x="8626" y="20006"/>
                </a:lnTo>
                <a:lnTo>
                  <a:pt x="8626" y="19570"/>
                </a:lnTo>
                <a:lnTo>
                  <a:pt x="7251" y="19570"/>
                </a:lnTo>
                <a:cubicBezTo>
                  <a:pt x="7071" y="19570"/>
                  <a:pt x="6924" y="19532"/>
                  <a:pt x="6924" y="19486"/>
                </a:cubicBezTo>
                <a:lnTo>
                  <a:pt x="6924" y="19120"/>
                </a:lnTo>
                <a:cubicBezTo>
                  <a:pt x="6924" y="19073"/>
                  <a:pt x="7071" y="19036"/>
                  <a:pt x="7251" y="19036"/>
                </a:cubicBezTo>
                <a:lnTo>
                  <a:pt x="8626" y="19036"/>
                </a:lnTo>
                <a:lnTo>
                  <a:pt x="8626" y="18567"/>
                </a:lnTo>
                <a:cubicBezTo>
                  <a:pt x="8626" y="18549"/>
                  <a:pt x="8686" y="18533"/>
                  <a:pt x="8758" y="18533"/>
                </a:cubicBezTo>
                <a:lnTo>
                  <a:pt x="13678" y="18533"/>
                </a:lnTo>
                <a:lnTo>
                  <a:pt x="13678" y="18068"/>
                </a:lnTo>
                <a:lnTo>
                  <a:pt x="11963" y="18068"/>
                </a:lnTo>
                <a:cubicBezTo>
                  <a:pt x="11783" y="18068"/>
                  <a:pt x="11632" y="18029"/>
                  <a:pt x="11632" y="17983"/>
                </a:cubicBezTo>
                <a:lnTo>
                  <a:pt x="11632" y="17531"/>
                </a:lnTo>
                <a:cubicBezTo>
                  <a:pt x="11632" y="17485"/>
                  <a:pt x="11783" y="17446"/>
                  <a:pt x="11963" y="17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939393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59" name="Groupe"/>
          <p:cNvGrpSpPr/>
          <p:nvPr/>
        </p:nvGrpSpPr>
        <p:grpSpPr>
          <a:xfrm>
            <a:off x="-22627058" y="-49"/>
            <a:ext cx="24268031" cy="12971958"/>
            <a:chOff x="22928102" y="0"/>
            <a:chExt cx="24268030" cy="12971957"/>
          </a:xfrm>
        </p:grpSpPr>
        <p:grpSp>
          <p:nvGrpSpPr>
            <p:cNvPr id="357" name="Groupe"/>
            <p:cNvGrpSpPr/>
            <p:nvPr/>
          </p:nvGrpSpPr>
          <p:grpSpPr>
            <a:xfrm>
              <a:off x="22928102" y="-1"/>
              <a:ext cx="24268032" cy="12971959"/>
              <a:chOff x="0" y="-97"/>
              <a:chExt cx="24268030" cy="12971957"/>
            </a:xfrm>
          </p:grpSpPr>
          <p:grpSp>
            <p:nvGrpSpPr>
              <p:cNvPr id="346" name="Groupe"/>
              <p:cNvGrpSpPr/>
              <p:nvPr/>
            </p:nvGrpSpPr>
            <p:grpSpPr>
              <a:xfrm>
                <a:off x="0" y="-98"/>
                <a:ext cx="24268031" cy="12971958"/>
                <a:chOff x="0" y="-48"/>
                <a:chExt cx="24268030" cy="12971957"/>
              </a:xfrm>
            </p:grpSpPr>
            <p:grpSp>
              <p:nvGrpSpPr>
                <p:cNvPr id="344" name="Groupe"/>
                <p:cNvGrpSpPr/>
                <p:nvPr/>
              </p:nvGrpSpPr>
              <p:grpSpPr>
                <a:xfrm>
                  <a:off x="0" y="-49"/>
                  <a:ext cx="24268031" cy="12971958"/>
                  <a:chOff x="0" y="0"/>
                  <a:chExt cx="24268030" cy="12971957"/>
                </a:xfrm>
              </p:grpSpPr>
              <p:grpSp>
                <p:nvGrpSpPr>
                  <p:cNvPr id="342" name="Groupe"/>
                  <p:cNvGrpSpPr/>
                  <p:nvPr/>
                </p:nvGrpSpPr>
                <p:grpSpPr>
                  <a:xfrm>
                    <a:off x="-1" y="-1"/>
                    <a:ext cx="24268032" cy="12971959"/>
                    <a:chOff x="0" y="0"/>
                    <a:chExt cx="24268030" cy="12971957"/>
                  </a:xfrm>
                </p:grpSpPr>
                <p:grpSp>
                  <p:nvGrpSpPr>
                    <p:cNvPr id="340" name="Groupe"/>
                    <p:cNvGrpSpPr/>
                    <p:nvPr/>
                  </p:nvGrpSpPr>
                  <p:grpSpPr>
                    <a:xfrm>
                      <a:off x="0" y="-1"/>
                      <a:ext cx="24268031" cy="12971959"/>
                      <a:chOff x="0" y="0"/>
                      <a:chExt cx="24268030" cy="12971957"/>
                    </a:xfrm>
                  </p:grpSpPr>
                  <p:grpSp>
                    <p:nvGrpSpPr>
                      <p:cNvPr id="337" name="Groupe"/>
                      <p:cNvGrpSpPr/>
                      <p:nvPr/>
                    </p:nvGrpSpPr>
                    <p:grpSpPr>
                      <a:xfrm>
                        <a:off x="0" y="-1"/>
                        <a:ext cx="24268031" cy="12971959"/>
                        <a:chOff x="0" y="0"/>
                        <a:chExt cx="24268030" cy="12971956"/>
                      </a:xfrm>
                    </p:grpSpPr>
                    <p:sp>
                      <p:nvSpPr>
                        <p:cNvPr id="335" name="Groupe"/>
                        <p:cNvSpPr/>
                        <p:nvPr/>
                      </p:nvSpPr>
                      <p:spPr>
                        <a:xfrm>
                          <a:off x="22248730" y="97"/>
                          <a:ext cx="2019301" cy="129718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0"/>
                              </a:moveTo>
                              <a:lnTo>
                                <a:pt x="0" y="21600"/>
                              </a:lnTo>
                              <a:lnTo>
                                <a:pt x="12252" y="21600"/>
                              </a:lnTo>
                              <a:lnTo>
                                <a:pt x="12252" y="16118"/>
                              </a:lnTo>
                              <a:lnTo>
                                <a:pt x="18178" y="16118"/>
                              </a:lnTo>
                              <a:cubicBezTo>
                                <a:pt x="19170" y="16118"/>
                                <a:pt x="19664" y="16118"/>
                                <a:pt x="20191" y="16092"/>
                              </a:cubicBezTo>
                              <a:cubicBezTo>
                                <a:pt x="20767" y="16060"/>
                                <a:pt x="21220" y="15989"/>
                                <a:pt x="21430" y="15899"/>
                              </a:cubicBezTo>
                              <a:cubicBezTo>
                                <a:pt x="21597" y="15817"/>
                                <a:pt x="21600" y="15740"/>
                                <a:pt x="21600" y="15588"/>
                              </a:cubicBezTo>
                              <a:lnTo>
                                <a:pt x="21600" y="11551"/>
                              </a:lnTo>
                              <a:cubicBezTo>
                                <a:pt x="21600" y="11397"/>
                                <a:pt x="21597" y="11319"/>
                                <a:pt x="21430" y="11237"/>
                              </a:cubicBezTo>
                              <a:cubicBezTo>
                                <a:pt x="21220" y="11147"/>
                                <a:pt x="20767" y="11077"/>
                                <a:pt x="20191" y="11044"/>
                              </a:cubicBezTo>
                              <a:cubicBezTo>
                                <a:pt x="19664" y="11018"/>
                                <a:pt x="19168" y="11018"/>
                                <a:pt x="18191" y="11018"/>
                              </a:cubicBezTo>
                              <a:lnTo>
                                <a:pt x="12252" y="11018"/>
                              </a:lnTo>
                              <a:lnTo>
                                <a:pt x="12252" y="0"/>
                              </a:lnTo>
                              <a:lnTo>
                                <a:pt x="0" y="0"/>
                              </a:lnTo>
                              <a:close/>
                              <a:moveTo>
                                <a:pt x="7900" y="12210"/>
                              </a:moveTo>
                              <a:lnTo>
                                <a:pt x="19825" y="12210"/>
                              </a:lnTo>
                              <a:cubicBezTo>
                                <a:pt x="19972" y="12210"/>
                                <a:pt x="20092" y="12243"/>
                                <a:pt x="20089" y="12283"/>
                              </a:cubicBezTo>
                              <a:lnTo>
                                <a:pt x="20089" y="14446"/>
                              </a:lnTo>
                              <a:cubicBezTo>
                                <a:pt x="20089" y="14485"/>
                                <a:pt x="19968" y="14518"/>
                                <a:pt x="19821" y="14518"/>
                              </a:cubicBezTo>
                              <a:lnTo>
                                <a:pt x="14816" y="14518"/>
                              </a:lnTo>
                              <a:lnTo>
                                <a:pt x="14833" y="14539"/>
                              </a:lnTo>
                              <a:lnTo>
                                <a:pt x="15041" y="14822"/>
                              </a:lnTo>
                              <a:lnTo>
                                <a:pt x="15652" y="14822"/>
                              </a:lnTo>
                              <a:lnTo>
                                <a:pt x="15652" y="14927"/>
                              </a:lnTo>
                              <a:lnTo>
                                <a:pt x="14039" y="14927"/>
                              </a:lnTo>
                              <a:lnTo>
                                <a:pt x="13683" y="14927"/>
                              </a:lnTo>
                              <a:lnTo>
                                <a:pt x="12069" y="14927"/>
                              </a:lnTo>
                              <a:lnTo>
                                <a:pt x="12069" y="14822"/>
                              </a:lnTo>
                              <a:lnTo>
                                <a:pt x="12685" y="14822"/>
                              </a:lnTo>
                              <a:lnTo>
                                <a:pt x="12893" y="14539"/>
                              </a:lnTo>
                              <a:lnTo>
                                <a:pt x="12910" y="14518"/>
                              </a:lnTo>
                              <a:lnTo>
                                <a:pt x="7900" y="14518"/>
                              </a:lnTo>
                              <a:cubicBezTo>
                                <a:pt x="7754" y="14518"/>
                                <a:pt x="7633" y="14485"/>
                                <a:pt x="7633" y="14446"/>
                              </a:cubicBezTo>
                              <a:lnTo>
                                <a:pt x="7633" y="12283"/>
                              </a:lnTo>
                              <a:cubicBezTo>
                                <a:pt x="7633" y="12243"/>
                                <a:pt x="7754" y="12210"/>
                                <a:pt x="7900" y="12210"/>
                              </a:cubicBezTo>
                              <a:close/>
                              <a:moveTo>
                                <a:pt x="13865" y="12278"/>
                              </a:moveTo>
                              <a:cubicBezTo>
                                <a:pt x="13800" y="12278"/>
                                <a:pt x="13746" y="12293"/>
                                <a:pt x="13746" y="12310"/>
                              </a:cubicBezTo>
                              <a:cubicBezTo>
                                <a:pt x="13746" y="12328"/>
                                <a:pt x="13800" y="12342"/>
                                <a:pt x="13865" y="12342"/>
                              </a:cubicBezTo>
                              <a:cubicBezTo>
                                <a:pt x="13930" y="12342"/>
                                <a:pt x="13984" y="12328"/>
                                <a:pt x="13984" y="12310"/>
                              </a:cubicBezTo>
                              <a:cubicBezTo>
                                <a:pt x="13984" y="12292"/>
                                <a:pt x="13930" y="12278"/>
                                <a:pt x="13865" y="12278"/>
                              </a:cubicBezTo>
                              <a:close/>
                              <a:moveTo>
                                <a:pt x="8350" y="12428"/>
                              </a:moveTo>
                              <a:lnTo>
                                <a:pt x="8350" y="14126"/>
                              </a:lnTo>
                              <a:lnTo>
                                <a:pt x="19375" y="14126"/>
                              </a:lnTo>
                              <a:lnTo>
                                <a:pt x="19375" y="12428"/>
                              </a:lnTo>
                              <a:lnTo>
                                <a:pt x="8350" y="12428"/>
                              </a:lnTo>
                              <a:close/>
                            </a:path>
                          </a:pathLst>
                        </a:custGeom>
                        <a:gradFill flip="none" rotWithShape="1">
                          <a:gsLst>
                            <a:gs pos="0">
                              <a:srgbClr val="121212"/>
                            </a:gs>
                            <a:gs pos="100000">
                              <a:srgbClr val="AEAEAE"/>
                            </a:gs>
                          </a:gsLst>
                          <a:lin ang="0" scaled="0"/>
                        </a:gra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>
                            <a:defRPr sz="3000" b="0">
                              <a:latin typeface="+mn-lt"/>
                              <a:ea typeface="+mn-ea"/>
                              <a:cs typeface="+mn-cs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336" name="Rectangle"/>
                        <p:cNvSpPr/>
                        <p:nvPr/>
                      </p:nvSpPr>
                      <p:spPr>
                        <a:xfrm>
                          <a:off x="0" y="0"/>
                          <a:ext cx="22754543" cy="12971909"/>
                        </a:xfrm>
                        <a:prstGeom prst="rect">
                          <a:avLst/>
                        </a:prstGeom>
                        <a:solidFill>
                          <a:srgbClr val="121212"/>
                        </a:solidFill>
                        <a:ln w="12700" cap="flat">
                          <a:noFill/>
                          <a:miter lim="400000"/>
                        </a:ln>
                        <a:effectLst>
                          <a:outerShdw blurRad="381000" dist="129548" dir="2400000" rotWithShape="0">
                            <a:srgbClr val="FFFFFF">
                              <a:alpha val="29867"/>
                            </a:srgbClr>
                          </a:outerShdw>
                        </a:effectLst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>
                            <a:defRPr sz="3000" b="0">
                              <a:latin typeface="+mn-lt"/>
                              <a:ea typeface="+mn-ea"/>
                              <a:cs typeface="+mn-cs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</p:grpSp>
                  <p:sp>
                    <p:nvSpPr>
                      <p:cNvPr id="338" name="Few examples of radiolarian specimens after the automated image processing and segmentation. Scale bars 100 µm"/>
                      <p:cNvSpPr txBox="1"/>
                      <p:nvPr/>
                    </p:nvSpPr>
                    <p:spPr>
                      <a:xfrm>
                        <a:off x="2426954" y="11358628"/>
                        <a:ext cx="6430316" cy="1428320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spAutoFit/>
                      </a:bodyPr>
                      <a:lstStyle>
                        <a:lvl1pPr>
                          <a:defRPr sz="2800" b="0"/>
                        </a:lvl1pPr>
                      </a:lstStyle>
                      <a:p>
                        <a:r>
                          <a:t>Few examples of radiolarian specimens after the automated image processing and segmentation. Scale bars 100 µm</a:t>
                        </a:r>
                      </a:p>
                    </p:txBody>
                  </p:sp>
                  <p:sp>
                    <p:nvSpPr>
                      <p:cNvPr id="339" name="A new automated segmentation"/>
                      <p:cNvSpPr txBox="1"/>
                      <p:nvPr/>
                    </p:nvSpPr>
                    <p:spPr>
                      <a:xfrm>
                        <a:off x="2121034" y="419986"/>
                        <a:ext cx="19365892" cy="1702629"/>
                      </a:xfrm>
                      <a:prstGeom prst="rect">
                        <a:avLst/>
                      </a:prstGeom>
                      <a:solidFill>
                        <a:srgbClr val="D4D3DD">
                          <a:alpha val="5000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82987" tIns="82987" rIns="82987" bIns="82987" numCol="1" anchor="b">
                        <a:normAutofit/>
                      </a:bodyPr>
                      <a:lstStyle>
                        <a:lvl1pPr algn="l" defTabSz="1828049">
                          <a:lnSpc>
                            <a:spcPct val="90000"/>
                          </a:lnSpc>
                          <a:tabLst>
                            <a:tab pos="1308100" algn="l"/>
                            <a:tab pos="2616200" algn="l"/>
                            <a:tab pos="3937000" algn="l"/>
                            <a:tab pos="5245100" algn="l"/>
                            <a:tab pos="6565900" algn="l"/>
                            <a:tab pos="7874000" algn="l"/>
                            <a:tab pos="9194800" algn="l"/>
                            <a:tab pos="10502900" algn="l"/>
                            <a:tab pos="11823700" algn="l"/>
                            <a:tab pos="13131800" algn="l"/>
                            <a:tab pos="14452600" algn="l"/>
                            <a:tab pos="15760700" algn="l"/>
                          </a:tabLst>
                          <a:defRPr sz="7000" b="0" spc="-175">
                            <a:latin typeface="Century Schoolbook"/>
                            <a:ea typeface="Century Schoolbook"/>
                            <a:cs typeface="Century Schoolbook"/>
                            <a:sym typeface="Century Schoolbook"/>
                          </a:defRPr>
                        </a:lvl1pPr>
                      </a:lstStyle>
                      <a:p>
                        <a:r>
                          <a:t>A new automated segmentation</a:t>
                        </a:r>
                      </a:p>
                    </p:txBody>
                  </p:sp>
                </p:grpSp>
                <p:pic>
                  <p:nvPicPr>
                    <p:cNvPr id="341" name="Labview.png" descr="Labview.png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/>
                    </a:blip>
                    <a:srcRect t="32857" b="32857"/>
                    <a:stretch>
                      <a:fillRect/>
                    </a:stretch>
                  </p:blipFill>
                  <p:spPr>
                    <a:xfrm>
                      <a:off x="14501936" y="1181560"/>
                      <a:ext cx="4470084" cy="102172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343" name="planche.jpg" descr="planche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8912905" y="2304488"/>
                    <a:ext cx="12621259" cy="1048387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45" name="14561.png" descr="14561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0104489" y="431465"/>
                  <a:ext cx="1690574" cy="16905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56" name="Groupe"/>
              <p:cNvGrpSpPr/>
              <p:nvPr/>
            </p:nvGrpSpPr>
            <p:grpSpPr>
              <a:xfrm>
                <a:off x="1987409" y="2766712"/>
                <a:ext cx="6783325" cy="7438338"/>
                <a:chOff x="0" y="0"/>
                <a:chExt cx="6783322" cy="7438336"/>
              </a:xfrm>
            </p:grpSpPr>
            <p:pic>
              <p:nvPicPr>
                <p:cNvPr id="347" name="Capture d’écran 2019-06-24 à 08.17.57.png" descr="Capture d’écran 2019-06-24 à 08.17.57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422979" y="3261064"/>
                  <a:ext cx="2183790" cy="313504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48" name="Capture d’écran 2019-06-24 à 08.16.39.png" descr="Capture d’écran 2019-06-24 à 08.16.39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/>
                <a:stretch>
                  <a:fillRect/>
                </a:stretch>
              </p:blipFill>
              <p:spPr>
                <a:xfrm rot="16198343">
                  <a:off x="1836975" y="3933291"/>
                  <a:ext cx="3134063" cy="17907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49" name="Capture d’écran 2019-06-24 à 08.16.05.png" descr="Capture d’écran 2019-06-24 à 08.16.05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 rot="5392313">
                  <a:off x="-376381" y="3663474"/>
                  <a:ext cx="3140229" cy="23301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0" name="Capture d’écran 2019-07-04 à 14.25.28.png" descr="Capture d’écran 2019-07-04 à 14.25.28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2634539" y="0"/>
                  <a:ext cx="1539021" cy="31350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1" name="Capture d’écran 2019-07-04 à 15.08.53.png" descr="Capture d’écran 2019-07-04 à 15.08.53.pn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47909" y="0"/>
                  <a:ext cx="2291648" cy="31350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2" name="Capture d’écran 2019-07-04 à 14.24.40.png" descr="Capture d’écran 2019-07-04 à 14.24.40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4715332" y="0"/>
                  <a:ext cx="1599083" cy="31350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53" name="Anthocyrtidium ophirense"/>
                <p:cNvSpPr txBox="1"/>
                <p:nvPr/>
              </p:nvSpPr>
              <p:spPr>
                <a:xfrm>
                  <a:off x="0" y="6446274"/>
                  <a:ext cx="2387467" cy="789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sz="1800" b="0" i="1"/>
                  </a:lvl1pPr>
                </a:lstStyle>
                <a:p>
                  <a:r>
                    <a:t>Anthocyrtidium ophirense</a:t>
                  </a:r>
                </a:p>
              </p:txBody>
            </p:sp>
            <p:sp>
              <p:nvSpPr>
                <p:cNvPr id="354" name="Botryostrobus auritus-australis"/>
                <p:cNvSpPr txBox="1"/>
                <p:nvPr/>
              </p:nvSpPr>
              <p:spPr>
                <a:xfrm>
                  <a:off x="2286651" y="6476743"/>
                  <a:ext cx="2246880" cy="759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sz="1800" b="0" i="1"/>
                  </a:lvl1pPr>
                </a:lstStyle>
                <a:p>
                  <a:r>
                    <a:t>Botryostrobus auritus-australis</a:t>
                  </a:r>
                </a:p>
              </p:txBody>
            </p:sp>
            <p:sp>
              <p:nvSpPr>
                <p:cNvPr id="355" name="Didymocyrtis tetrathalamus tetrathalamus"/>
                <p:cNvSpPr txBox="1"/>
                <p:nvPr/>
              </p:nvSpPr>
              <p:spPr>
                <a:xfrm>
                  <a:off x="4246424" y="6476743"/>
                  <a:ext cx="2536899" cy="9615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sz="1800" b="0" i="1"/>
                  </a:lvl1pPr>
                </a:lstStyle>
                <a:p>
                  <a:r>
                    <a:t>Didymocyrtis tetrathalamus tetrathalamus</a:t>
                  </a:r>
                </a:p>
              </p:txBody>
            </p:sp>
          </p:grpSp>
        </p:grpSp>
        <p:pic>
          <p:nvPicPr>
            <p:cNvPr id="358" name="Logo_Seg_text.png" descr="Logo_Seg_text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1515955" y="460566"/>
              <a:ext cx="1656270" cy="1719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0" name="Figure"/>
          <p:cNvSpPr/>
          <p:nvPr/>
        </p:nvSpPr>
        <p:spPr>
          <a:xfrm>
            <a:off x="-378326" y="0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1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47 0.000000" pathEditMode="relative">
                                      <p:cBhvr>
                                        <p:cTn id="6" dur="1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47 0.000000 L -0.000178 0.000000" pathEditMode="relative">
                                      <p:cBhvr>
                                        <p:cTn id="13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tep 5: image recognition"/>
          <p:cNvSpPr txBox="1"/>
          <p:nvPr/>
        </p:nvSpPr>
        <p:spPr>
          <a:xfrm>
            <a:off x="3570653" y="6424612"/>
            <a:ext cx="1724269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Step 5: image recognition</a:t>
            </a:r>
          </a:p>
        </p:txBody>
      </p:sp>
      <p:sp>
        <p:nvSpPr>
          <p:cNvPr id="364" name="« Convolutional Neural Networks (CNNs) enable Deep Learning approaches for classifying images of different microfossil taxa. »"/>
          <p:cNvSpPr txBox="1"/>
          <p:nvPr/>
        </p:nvSpPr>
        <p:spPr>
          <a:xfrm>
            <a:off x="3570653" y="5700712"/>
            <a:ext cx="17242695" cy="231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49580">
              <a:defRPr sz="47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« Convolutional Neural Networks (CNNs) enable Deep Learning approaches for classifying images of different microfossil taxa. »</a:t>
            </a:r>
          </a:p>
        </p:txBody>
      </p:sp>
      <p:grpSp>
        <p:nvGrpSpPr>
          <p:cNvPr id="372" name="Groupe"/>
          <p:cNvGrpSpPr/>
          <p:nvPr/>
        </p:nvGrpSpPr>
        <p:grpSpPr>
          <a:xfrm>
            <a:off x="-22627139" y="73"/>
            <a:ext cx="24268032" cy="13433748"/>
            <a:chOff x="0" y="0"/>
            <a:chExt cx="24268030" cy="13433747"/>
          </a:xfrm>
        </p:grpSpPr>
        <p:grpSp>
          <p:nvGrpSpPr>
            <p:cNvPr id="370" name="Groupe"/>
            <p:cNvGrpSpPr/>
            <p:nvPr/>
          </p:nvGrpSpPr>
          <p:grpSpPr>
            <a:xfrm>
              <a:off x="0" y="0"/>
              <a:ext cx="24268031" cy="12971909"/>
              <a:chOff x="0" y="73"/>
              <a:chExt cx="24268030" cy="12971908"/>
            </a:xfrm>
          </p:grpSpPr>
          <p:grpSp>
            <p:nvGrpSpPr>
              <p:cNvPr id="368" name="Groupe"/>
              <p:cNvGrpSpPr/>
              <p:nvPr/>
            </p:nvGrpSpPr>
            <p:grpSpPr>
              <a:xfrm>
                <a:off x="0" y="73"/>
                <a:ext cx="24268031" cy="12971909"/>
                <a:chOff x="0" y="0"/>
                <a:chExt cx="24268030" cy="12971908"/>
              </a:xfrm>
            </p:grpSpPr>
            <p:sp>
              <p:nvSpPr>
                <p:cNvPr id="365" name="Rectangle"/>
                <p:cNvSpPr/>
                <p:nvPr/>
              </p:nvSpPr>
              <p:spPr>
                <a:xfrm>
                  <a:off x="0" y="0"/>
                  <a:ext cx="23258381" cy="12971909"/>
                </a:xfrm>
                <a:prstGeom prst="rect">
                  <a:avLst/>
                </a:prstGeom>
                <a:solidFill>
                  <a:srgbClr val="121212"/>
                </a:solidFill>
                <a:ln w="12700" cap="flat">
                  <a:noFill/>
                  <a:miter lim="400000"/>
                </a:ln>
                <a:effectLst>
                  <a:outerShdw blurRad="381000" dist="129548" dir="2400000" rotWithShape="0">
                    <a:srgbClr val="FFFFFF">
                      <a:alpha val="29867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30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66" name="A new automated recognition"/>
                <p:cNvSpPr txBox="1"/>
                <p:nvPr/>
              </p:nvSpPr>
              <p:spPr>
                <a:xfrm>
                  <a:off x="3456923" y="420083"/>
                  <a:ext cx="15495313" cy="1702630"/>
                </a:xfrm>
                <a:prstGeom prst="rect">
                  <a:avLst/>
                </a:prstGeom>
                <a:solidFill>
                  <a:srgbClr val="D4D3DD">
                    <a:alpha val="50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82987" tIns="82987" rIns="82987" bIns="82987" numCol="1" anchor="b">
                  <a:normAutofit/>
                </a:bodyPr>
                <a:lstStyle>
                  <a:lvl1pPr algn="l" defTabSz="1828049">
                    <a:lnSpc>
                      <a:spcPct val="90000"/>
                    </a:lnSpc>
                    <a:tabLst>
                      <a:tab pos="1308100" algn="l"/>
                      <a:tab pos="2616200" algn="l"/>
                      <a:tab pos="3937000" algn="l"/>
                      <a:tab pos="5245100" algn="l"/>
                      <a:tab pos="6565900" algn="l"/>
                      <a:tab pos="7874000" algn="l"/>
                      <a:tab pos="9194800" algn="l"/>
                      <a:tab pos="10502900" algn="l"/>
                      <a:tab pos="11823700" algn="l"/>
                      <a:tab pos="13131800" algn="l"/>
                      <a:tab pos="14452600" algn="l"/>
                      <a:tab pos="15760700" algn="l"/>
                    </a:tabLst>
                    <a:defRPr sz="7000" b="0" spc="-175">
                      <a:latin typeface="Century Schoolbook"/>
                      <a:ea typeface="Century Schoolbook"/>
                      <a:cs typeface="Century Schoolbook"/>
                      <a:sym typeface="Century Schoolbook"/>
                    </a:defRPr>
                  </a:lvl1pPr>
                </a:lstStyle>
                <a:p>
                  <a:r>
                    <a:t>A new automated recognition</a:t>
                  </a:r>
                </a:p>
              </p:txBody>
            </p:sp>
            <p:sp>
              <p:nvSpPr>
                <p:cNvPr id="367" name="Groupe"/>
                <p:cNvSpPr/>
                <p:nvPr/>
              </p:nvSpPr>
              <p:spPr>
                <a:xfrm>
                  <a:off x="22248730" y="24"/>
                  <a:ext cx="2019301" cy="12971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9531" y="21600"/>
                      </a:lnTo>
                      <a:lnTo>
                        <a:pt x="12252" y="21600"/>
                      </a:lnTo>
                      <a:lnTo>
                        <a:pt x="18178" y="21600"/>
                      </a:lnTo>
                      <a:cubicBezTo>
                        <a:pt x="19170" y="21600"/>
                        <a:pt x="19664" y="21600"/>
                        <a:pt x="20191" y="21574"/>
                      </a:cubicBezTo>
                      <a:cubicBezTo>
                        <a:pt x="20767" y="21541"/>
                        <a:pt x="21220" y="21471"/>
                        <a:pt x="21430" y="21381"/>
                      </a:cubicBezTo>
                      <a:cubicBezTo>
                        <a:pt x="21597" y="21299"/>
                        <a:pt x="21600" y="21222"/>
                        <a:pt x="21600" y="21070"/>
                      </a:cubicBezTo>
                      <a:lnTo>
                        <a:pt x="21600" y="17033"/>
                      </a:lnTo>
                      <a:cubicBezTo>
                        <a:pt x="21600" y="16878"/>
                        <a:pt x="21597" y="16801"/>
                        <a:pt x="21430" y="16719"/>
                      </a:cubicBezTo>
                      <a:cubicBezTo>
                        <a:pt x="21220" y="16629"/>
                        <a:pt x="20767" y="16558"/>
                        <a:pt x="20191" y="16526"/>
                      </a:cubicBezTo>
                      <a:cubicBezTo>
                        <a:pt x="19664" y="16500"/>
                        <a:pt x="19168" y="16500"/>
                        <a:pt x="18191" y="16500"/>
                      </a:cubicBezTo>
                      <a:lnTo>
                        <a:pt x="12252" y="16500"/>
                      </a:lnTo>
                      <a:lnTo>
                        <a:pt x="12252" y="0"/>
                      </a:lnTo>
                      <a:lnTo>
                        <a:pt x="0" y="0"/>
                      </a:lnTo>
                      <a:close/>
                      <a:moveTo>
                        <a:pt x="11963" y="17446"/>
                      </a:moveTo>
                      <a:lnTo>
                        <a:pt x="13861" y="17446"/>
                      </a:lnTo>
                      <a:lnTo>
                        <a:pt x="15763" y="17446"/>
                      </a:lnTo>
                      <a:cubicBezTo>
                        <a:pt x="15943" y="17446"/>
                        <a:pt x="16090" y="17485"/>
                        <a:pt x="16090" y="17531"/>
                      </a:cubicBezTo>
                      <a:lnTo>
                        <a:pt x="16090" y="17983"/>
                      </a:lnTo>
                      <a:cubicBezTo>
                        <a:pt x="16090" y="18029"/>
                        <a:pt x="15943" y="18068"/>
                        <a:pt x="15763" y="18068"/>
                      </a:cubicBezTo>
                      <a:lnTo>
                        <a:pt x="14043" y="18068"/>
                      </a:lnTo>
                      <a:lnTo>
                        <a:pt x="14043" y="18533"/>
                      </a:lnTo>
                      <a:lnTo>
                        <a:pt x="18968" y="18533"/>
                      </a:lnTo>
                      <a:cubicBezTo>
                        <a:pt x="19040" y="18533"/>
                        <a:pt x="19100" y="18549"/>
                        <a:pt x="19100" y="18567"/>
                      </a:cubicBezTo>
                      <a:lnTo>
                        <a:pt x="19100" y="19036"/>
                      </a:lnTo>
                      <a:lnTo>
                        <a:pt x="20471" y="19036"/>
                      </a:lnTo>
                      <a:cubicBezTo>
                        <a:pt x="20651" y="19036"/>
                        <a:pt x="20798" y="19073"/>
                        <a:pt x="20798" y="19120"/>
                      </a:cubicBezTo>
                      <a:lnTo>
                        <a:pt x="20798" y="19486"/>
                      </a:lnTo>
                      <a:cubicBezTo>
                        <a:pt x="20798" y="19532"/>
                        <a:pt x="20651" y="19570"/>
                        <a:pt x="20471" y="19570"/>
                      </a:cubicBezTo>
                      <a:lnTo>
                        <a:pt x="19100" y="19570"/>
                      </a:lnTo>
                      <a:lnTo>
                        <a:pt x="19100" y="20006"/>
                      </a:lnTo>
                      <a:lnTo>
                        <a:pt x="20220" y="20006"/>
                      </a:lnTo>
                      <a:cubicBezTo>
                        <a:pt x="20292" y="20006"/>
                        <a:pt x="20348" y="20022"/>
                        <a:pt x="20348" y="20040"/>
                      </a:cubicBezTo>
                      <a:lnTo>
                        <a:pt x="20348" y="20335"/>
                      </a:lnTo>
                      <a:lnTo>
                        <a:pt x="20942" y="20335"/>
                      </a:lnTo>
                      <a:cubicBezTo>
                        <a:pt x="21043" y="20335"/>
                        <a:pt x="21129" y="20356"/>
                        <a:pt x="21129" y="20382"/>
                      </a:cubicBezTo>
                      <a:lnTo>
                        <a:pt x="21129" y="20606"/>
                      </a:lnTo>
                      <a:cubicBezTo>
                        <a:pt x="21129" y="20632"/>
                        <a:pt x="21043" y="20653"/>
                        <a:pt x="20942" y="20653"/>
                      </a:cubicBezTo>
                      <a:lnTo>
                        <a:pt x="19392" y="20653"/>
                      </a:lnTo>
                      <a:cubicBezTo>
                        <a:pt x="19292" y="20653"/>
                        <a:pt x="19206" y="20632"/>
                        <a:pt x="19206" y="20606"/>
                      </a:cubicBezTo>
                      <a:lnTo>
                        <a:pt x="19206" y="20382"/>
                      </a:lnTo>
                      <a:cubicBezTo>
                        <a:pt x="19206" y="20356"/>
                        <a:pt x="19292" y="20335"/>
                        <a:pt x="19392" y="20335"/>
                      </a:cubicBezTo>
                      <a:lnTo>
                        <a:pt x="19987" y="20335"/>
                      </a:lnTo>
                      <a:lnTo>
                        <a:pt x="19987" y="20135"/>
                      </a:lnTo>
                      <a:cubicBezTo>
                        <a:pt x="19987" y="20117"/>
                        <a:pt x="19927" y="20102"/>
                        <a:pt x="19855" y="20102"/>
                      </a:cubicBezTo>
                      <a:lnTo>
                        <a:pt x="18013" y="20102"/>
                      </a:lnTo>
                      <a:cubicBezTo>
                        <a:pt x="17941" y="20102"/>
                        <a:pt x="17881" y="20117"/>
                        <a:pt x="17881" y="20135"/>
                      </a:cubicBezTo>
                      <a:lnTo>
                        <a:pt x="17881" y="20335"/>
                      </a:lnTo>
                      <a:lnTo>
                        <a:pt x="18475" y="20335"/>
                      </a:lnTo>
                      <a:cubicBezTo>
                        <a:pt x="18576" y="20335"/>
                        <a:pt x="18658" y="20356"/>
                        <a:pt x="18658" y="20382"/>
                      </a:cubicBezTo>
                      <a:lnTo>
                        <a:pt x="18658" y="20606"/>
                      </a:lnTo>
                      <a:cubicBezTo>
                        <a:pt x="18658" y="20632"/>
                        <a:pt x="18576" y="20653"/>
                        <a:pt x="18475" y="20653"/>
                      </a:cubicBezTo>
                      <a:lnTo>
                        <a:pt x="16926" y="20653"/>
                      </a:lnTo>
                      <a:cubicBezTo>
                        <a:pt x="16825" y="20653"/>
                        <a:pt x="16739" y="20632"/>
                        <a:pt x="16739" y="20606"/>
                      </a:cubicBezTo>
                      <a:lnTo>
                        <a:pt x="16739" y="20382"/>
                      </a:lnTo>
                      <a:cubicBezTo>
                        <a:pt x="16739" y="20356"/>
                        <a:pt x="16825" y="20335"/>
                        <a:pt x="16926" y="20335"/>
                      </a:cubicBezTo>
                      <a:lnTo>
                        <a:pt x="17520" y="20335"/>
                      </a:lnTo>
                      <a:lnTo>
                        <a:pt x="17520" y="20040"/>
                      </a:lnTo>
                      <a:cubicBezTo>
                        <a:pt x="17520" y="20022"/>
                        <a:pt x="17576" y="20006"/>
                        <a:pt x="17648" y="20006"/>
                      </a:cubicBezTo>
                      <a:lnTo>
                        <a:pt x="18734" y="20006"/>
                      </a:lnTo>
                      <a:lnTo>
                        <a:pt x="18734" y="19570"/>
                      </a:lnTo>
                      <a:lnTo>
                        <a:pt x="17393" y="19570"/>
                      </a:lnTo>
                      <a:cubicBezTo>
                        <a:pt x="17213" y="19570"/>
                        <a:pt x="17066" y="19532"/>
                        <a:pt x="17066" y="19486"/>
                      </a:cubicBezTo>
                      <a:lnTo>
                        <a:pt x="17066" y="19120"/>
                      </a:lnTo>
                      <a:cubicBezTo>
                        <a:pt x="17066" y="19073"/>
                        <a:pt x="17213" y="19036"/>
                        <a:pt x="17393" y="19036"/>
                      </a:cubicBezTo>
                      <a:lnTo>
                        <a:pt x="18734" y="19036"/>
                      </a:lnTo>
                      <a:lnTo>
                        <a:pt x="18734" y="18661"/>
                      </a:lnTo>
                      <a:cubicBezTo>
                        <a:pt x="18734" y="18643"/>
                        <a:pt x="18675" y="18627"/>
                        <a:pt x="18603" y="18627"/>
                      </a:cubicBezTo>
                      <a:lnTo>
                        <a:pt x="14043" y="18627"/>
                      </a:lnTo>
                      <a:lnTo>
                        <a:pt x="14043" y="19036"/>
                      </a:lnTo>
                      <a:lnTo>
                        <a:pt x="15402" y="19036"/>
                      </a:lnTo>
                      <a:cubicBezTo>
                        <a:pt x="15582" y="19036"/>
                        <a:pt x="15729" y="19073"/>
                        <a:pt x="15729" y="19120"/>
                      </a:cubicBezTo>
                      <a:lnTo>
                        <a:pt x="15729" y="19486"/>
                      </a:lnTo>
                      <a:cubicBezTo>
                        <a:pt x="15729" y="19532"/>
                        <a:pt x="15582" y="19570"/>
                        <a:pt x="15402" y="19570"/>
                      </a:cubicBezTo>
                      <a:lnTo>
                        <a:pt x="14043" y="19570"/>
                      </a:lnTo>
                      <a:lnTo>
                        <a:pt x="14043" y="20006"/>
                      </a:lnTo>
                      <a:lnTo>
                        <a:pt x="15147" y="20006"/>
                      </a:lnTo>
                      <a:cubicBezTo>
                        <a:pt x="15219" y="20006"/>
                        <a:pt x="15279" y="20022"/>
                        <a:pt x="15279" y="20040"/>
                      </a:cubicBezTo>
                      <a:lnTo>
                        <a:pt x="15279" y="20335"/>
                      </a:lnTo>
                      <a:lnTo>
                        <a:pt x="15886" y="20335"/>
                      </a:lnTo>
                      <a:cubicBezTo>
                        <a:pt x="15987" y="20335"/>
                        <a:pt x="16073" y="20356"/>
                        <a:pt x="16073" y="20382"/>
                      </a:cubicBezTo>
                      <a:lnTo>
                        <a:pt x="16073" y="20606"/>
                      </a:lnTo>
                      <a:cubicBezTo>
                        <a:pt x="16073" y="20632"/>
                        <a:pt x="15987" y="20653"/>
                        <a:pt x="15886" y="20653"/>
                      </a:cubicBezTo>
                      <a:lnTo>
                        <a:pt x="14336" y="20653"/>
                      </a:lnTo>
                      <a:cubicBezTo>
                        <a:pt x="14235" y="20653"/>
                        <a:pt x="14154" y="20632"/>
                        <a:pt x="14154" y="20606"/>
                      </a:cubicBezTo>
                      <a:lnTo>
                        <a:pt x="14154" y="20382"/>
                      </a:lnTo>
                      <a:cubicBezTo>
                        <a:pt x="14154" y="20356"/>
                        <a:pt x="14235" y="20335"/>
                        <a:pt x="14336" y="20335"/>
                      </a:cubicBezTo>
                      <a:lnTo>
                        <a:pt x="14914" y="20335"/>
                      </a:lnTo>
                      <a:lnTo>
                        <a:pt x="14914" y="20135"/>
                      </a:lnTo>
                      <a:cubicBezTo>
                        <a:pt x="14914" y="20117"/>
                        <a:pt x="14854" y="20102"/>
                        <a:pt x="14782" y="20102"/>
                      </a:cubicBezTo>
                      <a:lnTo>
                        <a:pt x="12940" y="20102"/>
                      </a:lnTo>
                      <a:cubicBezTo>
                        <a:pt x="12868" y="20102"/>
                        <a:pt x="12812" y="20117"/>
                        <a:pt x="12812" y="20135"/>
                      </a:cubicBezTo>
                      <a:lnTo>
                        <a:pt x="12812" y="20335"/>
                      </a:lnTo>
                      <a:lnTo>
                        <a:pt x="13390" y="20335"/>
                      </a:lnTo>
                      <a:cubicBezTo>
                        <a:pt x="13490" y="20335"/>
                        <a:pt x="13572" y="20356"/>
                        <a:pt x="13572" y="20382"/>
                      </a:cubicBezTo>
                      <a:lnTo>
                        <a:pt x="13572" y="20606"/>
                      </a:lnTo>
                      <a:cubicBezTo>
                        <a:pt x="13572" y="20632"/>
                        <a:pt x="13490" y="20653"/>
                        <a:pt x="13390" y="20653"/>
                      </a:cubicBezTo>
                      <a:lnTo>
                        <a:pt x="11836" y="20653"/>
                      </a:lnTo>
                      <a:cubicBezTo>
                        <a:pt x="11735" y="20653"/>
                        <a:pt x="11653" y="20632"/>
                        <a:pt x="11653" y="20606"/>
                      </a:cubicBezTo>
                      <a:lnTo>
                        <a:pt x="11653" y="20382"/>
                      </a:lnTo>
                      <a:cubicBezTo>
                        <a:pt x="11653" y="20356"/>
                        <a:pt x="11735" y="20335"/>
                        <a:pt x="11836" y="20335"/>
                      </a:cubicBezTo>
                      <a:lnTo>
                        <a:pt x="12447" y="20335"/>
                      </a:lnTo>
                      <a:lnTo>
                        <a:pt x="12447" y="20040"/>
                      </a:lnTo>
                      <a:cubicBezTo>
                        <a:pt x="12447" y="20022"/>
                        <a:pt x="12507" y="20006"/>
                        <a:pt x="12579" y="20006"/>
                      </a:cubicBezTo>
                      <a:lnTo>
                        <a:pt x="13678" y="20006"/>
                      </a:lnTo>
                      <a:lnTo>
                        <a:pt x="13678" y="19570"/>
                      </a:lnTo>
                      <a:lnTo>
                        <a:pt x="12324" y="19570"/>
                      </a:lnTo>
                      <a:cubicBezTo>
                        <a:pt x="12144" y="19570"/>
                        <a:pt x="11997" y="19532"/>
                        <a:pt x="11997" y="19486"/>
                      </a:cubicBezTo>
                      <a:lnTo>
                        <a:pt x="11997" y="19120"/>
                      </a:lnTo>
                      <a:cubicBezTo>
                        <a:pt x="11997" y="19073"/>
                        <a:pt x="12144" y="19036"/>
                        <a:pt x="12324" y="19036"/>
                      </a:cubicBezTo>
                      <a:lnTo>
                        <a:pt x="13678" y="19036"/>
                      </a:lnTo>
                      <a:lnTo>
                        <a:pt x="13678" y="18627"/>
                      </a:lnTo>
                      <a:lnTo>
                        <a:pt x="9119" y="18627"/>
                      </a:lnTo>
                      <a:cubicBezTo>
                        <a:pt x="9047" y="18627"/>
                        <a:pt x="8991" y="18643"/>
                        <a:pt x="8991" y="18661"/>
                      </a:cubicBezTo>
                      <a:lnTo>
                        <a:pt x="8991" y="19036"/>
                      </a:lnTo>
                      <a:lnTo>
                        <a:pt x="10329" y="19036"/>
                      </a:lnTo>
                      <a:cubicBezTo>
                        <a:pt x="10509" y="19036"/>
                        <a:pt x="10656" y="19073"/>
                        <a:pt x="10656" y="19120"/>
                      </a:cubicBezTo>
                      <a:lnTo>
                        <a:pt x="10656" y="19486"/>
                      </a:lnTo>
                      <a:cubicBezTo>
                        <a:pt x="10656" y="19532"/>
                        <a:pt x="10509" y="19570"/>
                        <a:pt x="10329" y="19570"/>
                      </a:cubicBezTo>
                      <a:lnTo>
                        <a:pt x="8991" y="19570"/>
                      </a:lnTo>
                      <a:lnTo>
                        <a:pt x="8991" y="20006"/>
                      </a:lnTo>
                      <a:lnTo>
                        <a:pt x="10074" y="20006"/>
                      </a:lnTo>
                      <a:cubicBezTo>
                        <a:pt x="10146" y="20006"/>
                        <a:pt x="10206" y="20022"/>
                        <a:pt x="10206" y="20040"/>
                      </a:cubicBezTo>
                      <a:lnTo>
                        <a:pt x="10206" y="20335"/>
                      </a:lnTo>
                      <a:lnTo>
                        <a:pt x="10800" y="20335"/>
                      </a:lnTo>
                      <a:cubicBezTo>
                        <a:pt x="10901" y="20335"/>
                        <a:pt x="10983" y="20356"/>
                        <a:pt x="10983" y="20382"/>
                      </a:cubicBezTo>
                      <a:lnTo>
                        <a:pt x="10983" y="20606"/>
                      </a:lnTo>
                      <a:cubicBezTo>
                        <a:pt x="10983" y="20632"/>
                        <a:pt x="10901" y="20653"/>
                        <a:pt x="10800" y="20653"/>
                      </a:cubicBezTo>
                      <a:lnTo>
                        <a:pt x="9250" y="20653"/>
                      </a:lnTo>
                      <a:cubicBezTo>
                        <a:pt x="9150" y="20653"/>
                        <a:pt x="9064" y="20632"/>
                        <a:pt x="9064" y="20606"/>
                      </a:cubicBezTo>
                      <a:lnTo>
                        <a:pt x="9064" y="20382"/>
                      </a:lnTo>
                      <a:cubicBezTo>
                        <a:pt x="9064" y="20356"/>
                        <a:pt x="9150" y="20335"/>
                        <a:pt x="9250" y="20335"/>
                      </a:cubicBezTo>
                      <a:lnTo>
                        <a:pt x="9841" y="20335"/>
                      </a:lnTo>
                      <a:lnTo>
                        <a:pt x="9841" y="20135"/>
                      </a:lnTo>
                      <a:cubicBezTo>
                        <a:pt x="9841" y="20117"/>
                        <a:pt x="9785" y="20102"/>
                        <a:pt x="9713" y="20102"/>
                      </a:cubicBezTo>
                      <a:lnTo>
                        <a:pt x="7871" y="20102"/>
                      </a:lnTo>
                      <a:cubicBezTo>
                        <a:pt x="7799" y="20102"/>
                        <a:pt x="7739" y="20117"/>
                        <a:pt x="7739" y="20135"/>
                      </a:cubicBezTo>
                      <a:lnTo>
                        <a:pt x="7739" y="20335"/>
                      </a:lnTo>
                      <a:lnTo>
                        <a:pt x="8333" y="20335"/>
                      </a:lnTo>
                      <a:cubicBezTo>
                        <a:pt x="8434" y="20335"/>
                        <a:pt x="8516" y="20356"/>
                        <a:pt x="8516" y="20382"/>
                      </a:cubicBezTo>
                      <a:lnTo>
                        <a:pt x="8516" y="20606"/>
                      </a:lnTo>
                      <a:cubicBezTo>
                        <a:pt x="8516" y="20632"/>
                        <a:pt x="8434" y="20653"/>
                        <a:pt x="8333" y="20653"/>
                      </a:cubicBezTo>
                      <a:lnTo>
                        <a:pt x="6780" y="20653"/>
                      </a:lnTo>
                      <a:cubicBezTo>
                        <a:pt x="6679" y="20653"/>
                        <a:pt x="6597" y="20632"/>
                        <a:pt x="6597" y="20606"/>
                      </a:cubicBezTo>
                      <a:lnTo>
                        <a:pt x="6597" y="20382"/>
                      </a:lnTo>
                      <a:cubicBezTo>
                        <a:pt x="6597" y="20356"/>
                        <a:pt x="6679" y="20335"/>
                        <a:pt x="6780" y="20335"/>
                      </a:cubicBezTo>
                      <a:lnTo>
                        <a:pt x="7374" y="20335"/>
                      </a:lnTo>
                      <a:lnTo>
                        <a:pt x="7374" y="20040"/>
                      </a:lnTo>
                      <a:cubicBezTo>
                        <a:pt x="7374" y="20022"/>
                        <a:pt x="7434" y="20006"/>
                        <a:pt x="7506" y="20006"/>
                      </a:cubicBezTo>
                      <a:lnTo>
                        <a:pt x="8626" y="20006"/>
                      </a:lnTo>
                      <a:lnTo>
                        <a:pt x="8626" y="19570"/>
                      </a:lnTo>
                      <a:lnTo>
                        <a:pt x="7251" y="19570"/>
                      </a:lnTo>
                      <a:cubicBezTo>
                        <a:pt x="7071" y="19570"/>
                        <a:pt x="6924" y="19532"/>
                        <a:pt x="6924" y="19486"/>
                      </a:cubicBezTo>
                      <a:lnTo>
                        <a:pt x="6924" y="19120"/>
                      </a:lnTo>
                      <a:cubicBezTo>
                        <a:pt x="6924" y="19073"/>
                        <a:pt x="7071" y="19036"/>
                        <a:pt x="7251" y="19036"/>
                      </a:cubicBezTo>
                      <a:lnTo>
                        <a:pt x="8626" y="19036"/>
                      </a:lnTo>
                      <a:lnTo>
                        <a:pt x="8626" y="18567"/>
                      </a:lnTo>
                      <a:cubicBezTo>
                        <a:pt x="8626" y="18549"/>
                        <a:pt x="8686" y="18533"/>
                        <a:pt x="8758" y="18533"/>
                      </a:cubicBezTo>
                      <a:lnTo>
                        <a:pt x="13678" y="18533"/>
                      </a:lnTo>
                      <a:lnTo>
                        <a:pt x="13678" y="18068"/>
                      </a:lnTo>
                      <a:lnTo>
                        <a:pt x="11963" y="18068"/>
                      </a:lnTo>
                      <a:cubicBezTo>
                        <a:pt x="11783" y="18068"/>
                        <a:pt x="11632" y="18029"/>
                        <a:pt x="11632" y="17983"/>
                      </a:cubicBezTo>
                      <a:lnTo>
                        <a:pt x="11632" y="17531"/>
                      </a:lnTo>
                      <a:cubicBezTo>
                        <a:pt x="11632" y="17485"/>
                        <a:pt x="11783" y="17446"/>
                        <a:pt x="11963" y="17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121212"/>
                    </a:gs>
                    <a:gs pos="100000">
                      <a:srgbClr val="939393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>
                    <a:defRPr sz="30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369" name="Capture d’écran 2020-01-17 à 15.41.14.png" descr="Capture d’écran 2020-01-17 à 15.41.14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17354" y="2428240"/>
                <a:ext cx="14909031" cy="94388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1" name="Particle_trieur, a software developed at CEREGE (Marchant et al., 2020) is used to built a database and classify each image."/>
            <p:cNvSpPr txBox="1"/>
            <p:nvPr/>
          </p:nvSpPr>
          <p:spPr>
            <a:xfrm>
              <a:off x="3760221" y="12005429"/>
              <a:ext cx="15010040" cy="1428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sz="2800" b="0"/>
              </a:lvl1pPr>
            </a:lstStyle>
            <a:p>
              <a:r>
                <a:t>Particle_trieur, a software developed at CEREGE (Marchant et al., 2020) is used to built a database and classify each image.</a:t>
              </a:r>
            </a:p>
          </p:txBody>
        </p:sp>
      </p:grpSp>
      <p:sp>
        <p:nvSpPr>
          <p:cNvPr id="37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931854" y="13151640"/>
            <a:ext cx="353290" cy="5643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74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6118"/>
                </a:lnTo>
                <a:lnTo>
                  <a:pt x="18178" y="16118"/>
                </a:lnTo>
                <a:cubicBezTo>
                  <a:pt x="19170" y="16118"/>
                  <a:pt x="19664" y="16118"/>
                  <a:pt x="20191" y="16092"/>
                </a:cubicBezTo>
                <a:cubicBezTo>
                  <a:pt x="20767" y="16060"/>
                  <a:pt x="21220" y="15989"/>
                  <a:pt x="21430" y="15899"/>
                </a:cubicBezTo>
                <a:cubicBezTo>
                  <a:pt x="21597" y="15817"/>
                  <a:pt x="21600" y="15740"/>
                  <a:pt x="21600" y="15588"/>
                </a:cubicBezTo>
                <a:lnTo>
                  <a:pt x="21600" y="11551"/>
                </a:lnTo>
                <a:cubicBezTo>
                  <a:pt x="21600" y="11397"/>
                  <a:pt x="21597" y="11319"/>
                  <a:pt x="21430" y="11237"/>
                </a:cubicBezTo>
                <a:cubicBezTo>
                  <a:pt x="21220" y="11147"/>
                  <a:pt x="20767" y="11077"/>
                  <a:pt x="20191" y="11044"/>
                </a:cubicBezTo>
                <a:cubicBezTo>
                  <a:pt x="19664" y="11018"/>
                  <a:pt x="19168" y="11018"/>
                  <a:pt x="18191" y="11018"/>
                </a:cubicBezTo>
                <a:lnTo>
                  <a:pt x="12252" y="11018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7900" y="12210"/>
                </a:moveTo>
                <a:lnTo>
                  <a:pt x="19825" y="12210"/>
                </a:lnTo>
                <a:cubicBezTo>
                  <a:pt x="19972" y="12210"/>
                  <a:pt x="20092" y="12243"/>
                  <a:pt x="20089" y="12283"/>
                </a:cubicBezTo>
                <a:lnTo>
                  <a:pt x="20089" y="14446"/>
                </a:lnTo>
                <a:cubicBezTo>
                  <a:pt x="20089" y="14485"/>
                  <a:pt x="19968" y="14518"/>
                  <a:pt x="19821" y="14518"/>
                </a:cubicBezTo>
                <a:lnTo>
                  <a:pt x="14816" y="14518"/>
                </a:lnTo>
                <a:lnTo>
                  <a:pt x="14833" y="14539"/>
                </a:lnTo>
                <a:lnTo>
                  <a:pt x="15041" y="14822"/>
                </a:lnTo>
                <a:lnTo>
                  <a:pt x="15652" y="14822"/>
                </a:lnTo>
                <a:lnTo>
                  <a:pt x="15652" y="14927"/>
                </a:lnTo>
                <a:lnTo>
                  <a:pt x="14039" y="14927"/>
                </a:lnTo>
                <a:lnTo>
                  <a:pt x="13683" y="14927"/>
                </a:lnTo>
                <a:lnTo>
                  <a:pt x="12069" y="14927"/>
                </a:lnTo>
                <a:lnTo>
                  <a:pt x="12069" y="14822"/>
                </a:lnTo>
                <a:lnTo>
                  <a:pt x="12685" y="14822"/>
                </a:lnTo>
                <a:lnTo>
                  <a:pt x="12893" y="14539"/>
                </a:lnTo>
                <a:lnTo>
                  <a:pt x="12910" y="14518"/>
                </a:lnTo>
                <a:lnTo>
                  <a:pt x="7900" y="14518"/>
                </a:lnTo>
                <a:cubicBezTo>
                  <a:pt x="7754" y="14518"/>
                  <a:pt x="7633" y="14485"/>
                  <a:pt x="7633" y="14446"/>
                </a:cubicBezTo>
                <a:lnTo>
                  <a:pt x="7633" y="12283"/>
                </a:lnTo>
                <a:cubicBezTo>
                  <a:pt x="7633" y="12243"/>
                  <a:pt x="7754" y="12210"/>
                  <a:pt x="7900" y="12210"/>
                </a:cubicBezTo>
                <a:close/>
                <a:moveTo>
                  <a:pt x="13865" y="12278"/>
                </a:moveTo>
                <a:cubicBezTo>
                  <a:pt x="13800" y="12278"/>
                  <a:pt x="13746" y="12293"/>
                  <a:pt x="13746" y="12310"/>
                </a:cubicBezTo>
                <a:cubicBezTo>
                  <a:pt x="13746" y="12328"/>
                  <a:pt x="13800" y="12342"/>
                  <a:pt x="13865" y="12342"/>
                </a:cubicBezTo>
                <a:cubicBezTo>
                  <a:pt x="13930" y="12342"/>
                  <a:pt x="13984" y="12328"/>
                  <a:pt x="13984" y="12310"/>
                </a:cubicBezTo>
                <a:cubicBezTo>
                  <a:pt x="13984" y="12292"/>
                  <a:pt x="13930" y="12278"/>
                  <a:pt x="13865" y="12278"/>
                </a:cubicBezTo>
                <a:close/>
                <a:moveTo>
                  <a:pt x="8350" y="12428"/>
                </a:moveTo>
                <a:lnTo>
                  <a:pt x="8350" y="14126"/>
                </a:lnTo>
                <a:lnTo>
                  <a:pt x="19375" y="14126"/>
                </a:lnTo>
                <a:lnTo>
                  <a:pt x="19375" y="12428"/>
                </a:lnTo>
                <a:lnTo>
                  <a:pt x="8350" y="12428"/>
                </a:ln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AEAEAE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5" name="Groupe"/>
          <p:cNvSpPr/>
          <p:nvPr/>
        </p:nvSpPr>
        <p:spPr>
          <a:xfrm>
            <a:off x="-378408" y="97"/>
            <a:ext cx="2019301" cy="12971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10637"/>
                </a:lnTo>
                <a:lnTo>
                  <a:pt x="18178" y="10637"/>
                </a:lnTo>
                <a:cubicBezTo>
                  <a:pt x="19170" y="10637"/>
                  <a:pt x="19664" y="10637"/>
                  <a:pt x="20191" y="10611"/>
                </a:cubicBezTo>
                <a:cubicBezTo>
                  <a:pt x="20767" y="10578"/>
                  <a:pt x="21220" y="10507"/>
                  <a:pt x="21430" y="10418"/>
                </a:cubicBezTo>
                <a:cubicBezTo>
                  <a:pt x="21597" y="10336"/>
                  <a:pt x="21600" y="10258"/>
                  <a:pt x="21600" y="10106"/>
                </a:cubicBezTo>
                <a:lnTo>
                  <a:pt x="21600" y="6069"/>
                </a:lnTo>
                <a:cubicBezTo>
                  <a:pt x="21600" y="5915"/>
                  <a:pt x="21597" y="5838"/>
                  <a:pt x="21430" y="5756"/>
                </a:cubicBezTo>
                <a:cubicBezTo>
                  <a:pt x="21220" y="5666"/>
                  <a:pt x="20767" y="5596"/>
                  <a:pt x="20191" y="5563"/>
                </a:cubicBezTo>
                <a:cubicBezTo>
                  <a:pt x="19664" y="5537"/>
                  <a:pt x="19168" y="5537"/>
                  <a:pt x="18191" y="5537"/>
                </a:cubicBezTo>
                <a:lnTo>
                  <a:pt x="12252" y="5537"/>
                </a:lnTo>
                <a:lnTo>
                  <a:pt x="12252" y="0"/>
                </a:lnTo>
                <a:lnTo>
                  <a:pt x="0" y="0"/>
                </a:lnTo>
                <a:close/>
                <a:moveTo>
                  <a:pt x="12617" y="6620"/>
                </a:moveTo>
                <a:lnTo>
                  <a:pt x="13343" y="6956"/>
                </a:lnTo>
                <a:lnTo>
                  <a:pt x="13874" y="6928"/>
                </a:lnTo>
                <a:lnTo>
                  <a:pt x="15334" y="7614"/>
                </a:lnTo>
                <a:cubicBezTo>
                  <a:pt x="15825" y="7590"/>
                  <a:pt x="16349" y="7632"/>
                  <a:pt x="16514" y="7708"/>
                </a:cubicBezTo>
                <a:lnTo>
                  <a:pt x="16603" y="7749"/>
                </a:lnTo>
                <a:lnTo>
                  <a:pt x="15045" y="7831"/>
                </a:lnTo>
                <a:lnTo>
                  <a:pt x="15720" y="8142"/>
                </a:lnTo>
                <a:lnTo>
                  <a:pt x="14077" y="8228"/>
                </a:lnTo>
                <a:lnTo>
                  <a:pt x="13402" y="7917"/>
                </a:lnTo>
                <a:lnTo>
                  <a:pt x="11798" y="8002"/>
                </a:lnTo>
                <a:lnTo>
                  <a:pt x="11708" y="7960"/>
                </a:lnTo>
                <a:cubicBezTo>
                  <a:pt x="11544" y="7884"/>
                  <a:pt x="11799" y="7802"/>
                  <a:pt x="12277" y="7774"/>
                </a:cubicBezTo>
                <a:lnTo>
                  <a:pt x="12091" y="7680"/>
                </a:lnTo>
                <a:cubicBezTo>
                  <a:pt x="11941" y="7611"/>
                  <a:pt x="11404" y="7584"/>
                  <a:pt x="11029" y="7628"/>
                </a:cubicBezTo>
                <a:cubicBezTo>
                  <a:pt x="9988" y="7749"/>
                  <a:pt x="9310" y="7942"/>
                  <a:pt x="9310" y="8160"/>
                </a:cubicBezTo>
                <a:cubicBezTo>
                  <a:pt x="9310" y="8329"/>
                  <a:pt x="9722" y="8485"/>
                  <a:pt x="10397" y="8602"/>
                </a:cubicBezTo>
                <a:cubicBezTo>
                  <a:pt x="10652" y="8647"/>
                  <a:pt x="11124" y="8631"/>
                  <a:pt x="11246" y="8574"/>
                </a:cubicBezTo>
                <a:lnTo>
                  <a:pt x="11517" y="8448"/>
                </a:lnTo>
                <a:cubicBezTo>
                  <a:pt x="11698" y="8363"/>
                  <a:pt x="12453" y="8362"/>
                  <a:pt x="12655" y="8443"/>
                </a:cubicBezTo>
                <a:lnTo>
                  <a:pt x="18340" y="8144"/>
                </a:lnTo>
                <a:lnTo>
                  <a:pt x="18696" y="8308"/>
                </a:lnTo>
                <a:lnTo>
                  <a:pt x="13003" y="8606"/>
                </a:lnTo>
                <a:lnTo>
                  <a:pt x="13364" y="8775"/>
                </a:lnTo>
                <a:lnTo>
                  <a:pt x="17843" y="8540"/>
                </a:lnTo>
                <a:lnTo>
                  <a:pt x="18314" y="8758"/>
                </a:lnTo>
                <a:cubicBezTo>
                  <a:pt x="18387" y="8791"/>
                  <a:pt x="17577" y="8864"/>
                  <a:pt x="16510" y="8920"/>
                </a:cubicBezTo>
                <a:cubicBezTo>
                  <a:pt x="15443" y="8976"/>
                  <a:pt x="14523" y="8994"/>
                  <a:pt x="14451" y="8961"/>
                </a:cubicBezTo>
                <a:lnTo>
                  <a:pt x="14332" y="8906"/>
                </a:lnTo>
                <a:lnTo>
                  <a:pt x="13716" y="8939"/>
                </a:lnTo>
                <a:lnTo>
                  <a:pt x="14349" y="9234"/>
                </a:lnTo>
                <a:lnTo>
                  <a:pt x="19753" y="9234"/>
                </a:lnTo>
                <a:lnTo>
                  <a:pt x="20437" y="9553"/>
                </a:lnTo>
                <a:lnTo>
                  <a:pt x="7518" y="9553"/>
                </a:lnTo>
                <a:lnTo>
                  <a:pt x="8202" y="9234"/>
                </a:lnTo>
                <a:lnTo>
                  <a:pt x="9832" y="9234"/>
                </a:lnTo>
                <a:lnTo>
                  <a:pt x="10087" y="9116"/>
                </a:lnTo>
                <a:cubicBezTo>
                  <a:pt x="10229" y="9049"/>
                  <a:pt x="10077" y="8976"/>
                  <a:pt x="9722" y="8933"/>
                </a:cubicBezTo>
                <a:cubicBezTo>
                  <a:pt x="8239" y="8754"/>
                  <a:pt x="7285" y="8474"/>
                  <a:pt x="7285" y="8160"/>
                </a:cubicBezTo>
                <a:cubicBezTo>
                  <a:pt x="7285" y="7781"/>
                  <a:pt x="8676" y="7452"/>
                  <a:pt x="10702" y="7289"/>
                </a:cubicBezTo>
                <a:cubicBezTo>
                  <a:pt x="10967" y="7267"/>
                  <a:pt x="11099" y="7220"/>
                  <a:pt x="11004" y="7176"/>
                </a:cubicBezTo>
                <a:lnTo>
                  <a:pt x="10813" y="7088"/>
                </a:lnTo>
                <a:lnTo>
                  <a:pt x="11331" y="7061"/>
                </a:lnTo>
                <a:lnTo>
                  <a:pt x="10605" y="6726"/>
                </a:lnTo>
                <a:lnTo>
                  <a:pt x="12617" y="6620"/>
                </a:lnTo>
                <a:close/>
                <a:moveTo>
                  <a:pt x="12023" y="8757"/>
                </a:moveTo>
                <a:cubicBezTo>
                  <a:pt x="11725" y="8757"/>
                  <a:pt x="11483" y="8795"/>
                  <a:pt x="11483" y="8841"/>
                </a:cubicBezTo>
                <a:cubicBezTo>
                  <a:pt x="11483" y="8887"/>
                  <a:pt x="11725" y="8925"/>
                  <a:pt x="12023" y="8925"/>
                </a:cubicBezTo>
                <a:cubicBezTo>
                  <a:pt x="12320" y="8925"/>
                  <a:pt x="12562" y="8887"/>
                  <a:pt x="12562" y="8841"/>
                </a:cubicBezTo>
                <a:cubicBezTo>
                  <a:pt x="12562" y="8795"/>
                  <a:pt x="12320" y="8757"/>
                  <a:pt x="12023" y="8757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1D1D1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6" name="Figure"/>
          <p:cNvSpPr/>
          <p:nvPr/>
        </p:nvSpPr>
        <p:spPr>
          <a:xfrm>
            <a:off x="-378326" y="24"/>
            <a:ext cx="2019301" cy="1297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252" y="21600"/>
                </a:lnTo>
                <a:lnTo>
                  <a:pt x="12252" y="5109"/>
                </a:lnTo>
                <a:lnTo>
                  <a:pt x="18471" y="5109"/>
                </a:lnTo>
                <a:cubicBezTo>
                  <a:pt x="19378" y="5109"/>
                  <a:pt x="19832" y="5109"/>
                  <a:pt x="20314" y="5087"/>
                </a:cubicBezTo>
                <a:cubicBezTo>
                  <a:pt x="20841" y="5059"/>
                  <a:pt x="21255" y="4997"/>
                  <a:pt x="21447" y="4919"/>
                </a:cubicBezTo>
                <a:cubicBezTo>
                  <a:pt x="21600" y="4848"/>
                  <a:pt x="21600" y="4782"/>
                  <a:pt x="21600" y="4651"/>
                </a:cubicBezTo>
                <a:lnTo>
                  <a:pt x="21600" y="461"/>
                </a:lnTo>
                <a:cubicBezTo>
                  <a:pt x="21600" y="327"/>
                  <a:pt x="21600" y="260"/>
                  <a:pt x="21447" y="189"/>
                </a:cubicBezTo>
                <a:cubicBezTo>
                  <a:pt x="21255" y="112"/>
                  <a:pt x="20841" y="51"/>
                  <a:pt x="20314" y="22"/>
                </a:cubicBezTo>
                <a:cubicBezTo>
                  <a:pt x="19832" y="0"/>
                  <a:pt x="19377" y="0"/>
                  <a:pt x="18484" y="0"/>
                </a:cubicBezTo>
                <a:lnTo>
                  <a:pt x="12252" y="0"/>
                </a:lnTo>
                <a:lnTo>
                  <a:pt x="9238" y="0"/>
                </a:lnTo>
                <a:lnTo>
                  <a:pt x="0" y="0"/>
                </a:lnTo>
                <a:close/>
                <a:moveTo>
                  <a:pt x="13750" y="446"/>
                </a:moveTo>
                <a:lnTo>
                  <a:pt x="19431" y="446"/>
                </a:lnTo>
                <a:cubicBezTo>
                  <a:pt x="19834" y="446"/>
                  <a:pt x="20161" y="494"/>
                  <a:pt x="20161" y="553"/>
                </a:cubicBezTo>
                <a:cubicBezTo>
                  <a:pt x="20161" y="612"/>
                  <a:pt x="19834" y="661"/>
                  <a:pt x="19431" y="661"/>
                </a:cubicBezTo>
                <a:lnTo>
                  <a:pt x="19083" y="661"/>
                </a:lnTo>
                <a:lnTo>
                  <a:pt x="19083" y="1124"/>
                </a:lnTo>
                <a:lnTo>
                  <a:pt x="15873" y="1124"/>
                </a:lnTo>
                <a:lnTo>
                  <a:pt x="15873" y="1198"/>
                </a:lnTo>
                <a:lnTo>
                  <a:pt x="19083" y="1198"/>
                </a:lnTo>
                <a:lnTo>
                  <a:pt x="19083" y="1377"/>
                </a:lnTo>
                <a:lnTo>
                  <a:pt x="17359" y="1377"/>
                </a:lnTo>
                <a:lnTo>
                  <a:pt x="17359" y="1450"/>
                </a:lnTo>
                <a:lnTo>
                  <a:pt x="19083" y="1450"/>
                </a:lnTo>
                <a:lnTo>
                  <a:pt x="19083" y="1629"/>
                </a:lnTo>
                <a:lnTo>
                  <a:pt x="17359" y="1629"/>
                </a:lnTo>
                <a:lnTo>
                  <a:pt x="17359" y="1702"/>
                </a:lnTo>
                <a:lnTo>
                  <a:pt x="19083" y="1702"/>
                </a:lnTo>
                <a:lnTo>
                  <a:pt x="19083" y="1881"/>
                </a:lnTo>
                <a:lnTo>
                  <a:pt x="17359" y="1881"/>
                </a:lnTo>
                <a:lnTo>
                  <a:pt x="17359" y="1954"/>
                </a:lnTo>
                <a:lnTo>
                  <a:pt x="19083" y="1954"/>
                </a:lnTo>
                <a:lnTo>
                  <a:pt x="19083" y="2132"/>
                </a:lnTo>
                <a:lnTo>
                  <a:pt x="15873" y="2132"/>
                </a:lnTo>
                <a:lnTo>
                  <a:pt x="15873" y="2207"/>
                </a:lnTo>
                <a:lnTo>
                  <a:pt x="19083" y="2207"/>
                </a:lnTo>
                <a:lnTo>
                  <a:pt x="19083" y="2385"/>
                </a:lnTo>
                <a:lnTo>
                  <a:pt x="17359" y="2385"/>
                </a:lnTo>
                <a:lnTo>
                  <a:pt x="17359" y="2459"/>
                </a:lnTo>
                <a:lnTo>
                  <a:pt x="19083" y="2459"/>
                </a:lnTo>
                <a:lnTo>
                  <a:pt x="19083" y="2637"/>
                </a:lnTo>
                <a:lnTo>
                  <a:pt x="17359" y="2637"/>
                </a:lnTo>
                <a:lnTo>
                  <a:pt x="17359" y="2711"/>
                </a:lnTo>
                <a:lnTo>
                  <a:pt x="19083" y="2711"/>
                </a:lnTo>
                <a:lnTo>
                  <a:pt x="19083" y="2889"/>
                </a:lnTo>
                <a:lnTo>
                  <a:pt x="17359" y="2889"/>
                </a:lnTo>
                <a:lnTo>
                  <a:pt x="17359" y="2962"/>
                </a:lnTo>
                <a:lnTo>
                  <a:pt x="19083" y="2962"/>
                </a:lnTo>
                <a:lnTo>
                  <a:pt x="19083" y="3141"/>
                </a:lnTo>
                <a:lnTo>
                  <a:pt x="15873" y="3141"/>
                </a:lnTo>
                <a:lnTo>
                  <a:pt x="15873" y="3215"/>
                </a:lnTo>
                <a:lnTo>
                  <a:pt x="19083" y="3215"/>
                </a:lnTo>
                <a:lnTo>
                  <a:pt x="19083" y="3393"/>
                </a:lnTo>
                <a:lnTo>
                  <a:pt x="17359" y="3393"/>
                </a:lnTo>
                <a:lnTo>
                  <a:pt x="17359" y="3467"/>
                </a:lnTo>
                <a:lnTo>
                  <a:pt x="19083" y="3467"/>
                </a:lnTo>
                <a:lnTo>
                  <a:pt x="19083" y="3645"/>
                </a:lnTo>
                <a:lnTo>
                  <a:pt x="17359" y="3645"/>
                </a:lnTo>
                <a:lnTo>
                  <a:pt x="17359" y="3719"/>
                </a:lnTo>
                <a:lnTo>
                  <a:pt x="19083" y="3719"/>
                </a:lnTo>
                <a:lnTo>
                  <a:pt x="19083" y="3898"/>
                </a:lnTo>
                <a:lnTo>
                  <a:pt x="17359" y="3898"/>
                </a:lnTo>
                <a:lnTo>
                  <a:pt x="17359" y="3971"/>
                </a:lnTo>
                <a:lnTo>
                  <a:pt x="19083" y="3971"/>
                </a:lnTo>
                <a:lnTo>
                  <a:pt x="19083" y="4149"/>
                </a:lnTo>
                <a:lnTo>
                  <a:pt x="15873" y="4149"/>
                </a:lnTo>
                <a:lnTo>
                  <a:pt x="15873" y="4223"/>
                </a:lnTo>
                <a:lnTo>
                  <a:pt x="19083" y="4223"/>
                </a:lnTo>
                <a:lnTo>
                  <a:pt x="19083" y="4296"/>
                </a:lnTo>
                <a:cubicBezTo>
                  <a:pt x="19083" y="4499"/>
                  <a:pt x="17968" y="4663"/>
                  <a:pt x="16591" y="4663"/>
                </a:cubicBezTo>
                <a:cubicBezTo>
                  <a:pt x="15213" y="4663"/>
                  <a:pt x="14099" y="4499"/>
                  <a:pt x="14099" y="4296"/>
                </a:cubicBezTo>
                <a:lnTo>
                  <a:pt x="14099" y="661"/>
                </a:lnTo>
                <a:lnTo>
                  <a:pt x="13750" y="661"/>
                </a:lnTo>
                <a:cubicBezTo>
                  <a:pt x="13347" y="661"/>
                  <a:pt x="13020" y="612"/>
                  <a:pt x="13020" y="553"/>
                </a:cubicBezTo>
                <a:cubicBezTo>
                  <a:pt x="13020" y="494"/>
                  <a:pt x="13347" y="446"/>
                  <a:pt x="13750" y="446"/>
                </a:cubicBezTo>
                <a:close/>
              </a:path>
            </a:pathLst>
          </a:custGeom>
          <a:gradFill>
            <a:gsLst>
              <a:gs pos="0">
                <a:srgbClr val="121212"/>
              </a:gs>
              <a:gs pos="100000">
                <a:srgbClr val="D5D5D5"/>
              </a:gs>
            </a:gsLst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7" name="Enregistrement de l’écran 2020-01-17 à 16.26.25.mov" descr="Enregistrement de l’écran 2020-01-17 à 16.26.25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77550" y="3816536"/>
            <a:ext cx="4480340" cy="5237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927950 0.000000" pathEditMode="relative">
                                      <p:cBhvr>
                                        <p:cTn id="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316" fill="hold"/>
                                        <p:tgtEl>
                                          <p:spTgt spid="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7950 0.000000 L -0.000175 0.000000" pathEditMode="relative">
                                      <p:cBhvr>
                                        <p:cTn id="2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77"/>
                </p:tgtEl>
              </p:cMediaNode>
            </p:video>
          </p:childTnLst>
        </p:cTn>
      </p:par>
    </p:tnLst>
    <p:bldLst>
      <p:bldP spid="363" grpId="2" animBg="1" advAuto="0"/>
      <p:bldP spid="364" grpId="6" animBg="1" advAuto="0"/>
      <p:bldP spid="377" grpId="3" animBg="1" advAuto="0"/>
      <p:bldP spid="377" grpId="5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971</Words>
  <Application>Microsoft Macintosh PowerPoint</Application>
  <PresentationFormat>Personnalisé</PresentationFormat>
  <Paragraphs>133</Paragraphs>
  <Slides>14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Century Schoolbook</vt:lpstr>
      <vt:lpstr>DIN Alternate</vt:lpstr>
      <vt:lpstr>DIN Condensed</vt:lpstr>
      <vt:lpstr>Helvetica</vt:lpstr>
      <vt:lpstr>Helvetica Neue</vt:lpstr>
      <vt:lpstr>Helvetica Neue Light</vt:lpstr>
      <vt:lpstr>Helvetica Neue Medium</vt:lpstr>
      <vt:lpstr>Times New Roman</vt:lpstr>
      <vt:lpstr>Verdana</vt:lpstr>
      <vt:lpstr>Arial</vt:lpstr>
      <vt:lpstr>Black</vt:lpstr>
      <vt:lpstr>EGU 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 2020</dc:title>
  <cp:lastModifiedBy>Martin Tetard</cp:lastModifiedBy>
  <cp:revision>15</cp:revision>
  <dcterms:modified xsi:type="dcterms:W3CDTF">2020-05-02T19:57:09Z</dcterms:modified>
</cp:coreProperties>
</file>