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</p:sldMasterIdLst>
  <p:notesMasterIdLst>
    <p:notesMasterId r:id="rId20"/>
  </p:notesMasterIdLst>
  <p:sldIdLst>
    <p:sldId id="256" r:id="rId5"/>
    <p:sldId id="275" r:id="rId6"/>
    <p:sldId id="277" r:id="rId7"/>
    <p:sldId id="276" r:id="rId8"/>
    <p:sldId id="278" r:id="rId9"/>
    <p:sldId id="280" r:id="rId10"/>
    <p:sldId id="279" r:id="rId11"/>
    <p:sldId id="281" r:id="rId12"/>
    <p:sldId id="284" r:id="rId13"/>
    <p:sldId id="286" r:id="rId14"/>
    <p:sldId id="283" r:id="rId15"/>
    <p:sldId id="285" r:id="rId16"/>
    <p:sldId id="287" r:id="rId17"/>
    <p:sldId id="288" r:id="rId18"/>
    <p:sldId id="282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78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775F-51DD-4433-B2A2-C0D2904DA684}" type="datetimeFigureOut">
              <a:rPr lang="sv-SE" smtClean="0"/>
              <a:t>2020-04-30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5CB67-7E13-45FE-BD95-07B1310363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076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9E285-8C5F-4F90-A746-E99902CAF33B}" type="datetime1">
              <a:rPr lang="sv-SE" smtClean="0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E6777-E126-4123-8A01-0D08418C9B72}" type="datetime1">
              <a:rPr lang="sv-SE" smtClean="0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BAC10-2457-43DB-BB62-9D08F5FD11D3}" type="datetime1">
              <a:rPr lang="sv-SE" smtClean="0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61FD1-E8F9-4C2B-BB3E-515BC36455ED}" type="datetime1">
              <a:rPr lang="sv-SE" smtClean="0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5F327-38FF-498B-AE62-B55E07C7F10A}" type="datetime1">
              <a:rPr lang="sv-SE" smtClean="0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BC6A4-A7A4-475E-8F37-C7212F325AA7}" type="datetime1">
              <a:rPr lang="sv-SE" smtClean="0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BC4AF-8631-4BF2-851B-3939AEF0F89C}" type="datetime1">
              <a:rPr lang="sv-SE" smtClean="0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48ED4-0602-4A45-A0EB-BD14189ED3F6}" type="datetime1">
              <a:rPr lang="sv-SE" smtClean="0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D0050-9FCF-409A-AA2C-C171E67A4CC6}" type="datetime1">
              <a:rPr lang="sv-SE" smtClean="0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ADA1C-2D84-4893-B334-53C29827B070}" type="datetime1">
              <a:rPr lang="sv-SE" smtClean="0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485AE-1910-47FD-9A0C-9CBE92B287B1}" type="datetime1">
              <a:rPr lang="sv-SE" smtClean="0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/>
              <a:pPr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2020-04-30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59011377-C0B4-4013-A1B3-4A1478B18CF0}" type="datetimeFigureOut">
              <a:rPr lang="sv-SE" smtClean="0"/>
              <a:t>2020-04-30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/>
              <a:pPr/>
              <a:t>2020-04-30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6E5B0D3A-C5F8-4F42-8499-51B6D631382B}" type="datetime1">
              <a:rPr lang="sv-SE" smtClean="0"/>
              <a:pPr/>
              <a:t>2020-04-30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/>
              <a:pPr/>
              <a:t>2020-04-30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image" Target="../media/image9.png"/><Relationship Id="rId2" Type="http://schemas.openxmlformats.org/officeDocument/2006/relationships/slide" Target="slide5.xml"/><Relationship Id="rId16" Type="http://schemas.openxmlformats.org/officeDocument/2006/relationships/hyperlink" Target="https://hypeweb.smhi.se/explore-water/forecas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11.xml"/><Relationship Id="rId5" Type="http://schemas.openxmlformats.org/officeDocument/2006/relationships/slide" Target="slide3.xml"/><Relationship Id="rId15" Type="http://schemas.openxmlformats.org/officeDocument/2006/relationships/slide" Target="slide15.xml"/><Relationship Id="rId10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6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hypeweb.smhi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hypeweb.smhi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aterdata.usgs.gov/nwis/sw" TargetMode="External"/><Relationship Id="rId3" Type="http://schemas.openxmlformats.org/officeDocument/2006/relationships/hyperlink" Target="https://www.bafg.de/GRDC/EN/Home/homepage_node.html" TargetMode="External"/><Relationship Id="rId7" Type="http://schemas.openxmlformats.org/officeDocument/2006/relationships/hyperlink" Target="https://daac.ornl.gov/RIVDIS/guides/rivdis_guide.html" TargetMode="External"/><Relationship Id="rId12" Type="http://schemas.openxmlformats.org/officeDocument/2006/relationships/hyperlink" Target="https://doi.org/10.1080/02626667.2019.1659509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-arcticnet.sr.unh.edu/v4.0/" TargetMode="External"/><Relationship Id="rId11" Type="http://schemas.openxmlformats.org/officeDocument/2006/relationships/slide" Target="slide2.xml"/><Relationship Id="rId5" Type="http://schemas.openxmlformats.org/officeDocument/2006/relationships/hyperlink" Target="https://rda.ucar.edu/datasets/ds553.2/" TargetMode="External"/><Relationship Id="rId10" Type="http://schemas.openxmlformats.org/officeDocument/2006/relationships/hyperlink" Target="https://vattenwebb.smhi.se/station/" TargetMode="External"/><Relationship Id="rId4" Type="http://schemas.openxmlformats.org/officeDocument/2006/relationships/hyperlink" Target="https://www.bafg.de/GRDC/EN/04_spcldtbss/42_EWA/ewa.html" TargetMode="External"/><Relationship Id="rId9" Type="http://schemas.openxmlformats.org/officeDocument/2006/relationships/hyperlink" Target="https://www.canada.ca/en/environment-climate-change/services/water-overview/quantity/monitoring/survey/data-products-services/national-archive-hydat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Continental and global hydro-climatic forecasting services to address user needs for the water-related </a:t>
            </a:r>
            <a:r>
              <a:rPr lang="en-US" b="1" dirty="0" smtClean="0"/>
              <a:t>sectors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T. </a:t>
            </a:r>
            <a:r>
              <a:rPr lang="en-US" dirty="0" smtClean="0"/>
              <a:t>Bosshard, </a:t>
            </a:r>
            <a:r>
              <a:rPr lang="en-US" dirty="0"/>
              <a:t>B. </a:t>
            </a:r>
            <a:r>
              <a:rPr lang="en-US" dirty="0" err="1" smtClean="0"/>
              <a:t>Arheimer</a:t>
            </a:r>
            <a:r>
              <a:rPr lang="en-US" dirty="0" smtClean="0"/>
              <a:t>, </a:t>
            </a:r>
            <a:r>
              <a:rPr lang="en-US" dirty="0"/>
              <a:t>L. </a:t>
            </a:r>
            <a:r>
              <a:rPr lang="en-US" dirty="0" smtClean="0"/>
              <a:t>Crochemore, </a:t>
            </a:r>
            <a:r>
              <a:rPr lang="en-US" dirty="0"/>
              <a:t>F. </a:t>
            </a:r>
            <a:r>
              <a:rPr lang="en-US" dirty="0" smtClean="0"/>
              <a:t>Gyllensvärd, </a:t>
            </a:r>
            <a:r>
              <a:rPr lang="en-US" dirty="0"/>
              <a:t>I. </a:t>
            </a:r>
            <a:r>
              <a:rPr lang="en-US" dirty="0" smtClean="0"/>
              <a:t>Pechlivanidis, </a:t>
            </a:r>
            <a:r>
              <a:rPr lang="en-US" dirty="0"/>
              <a:t>C. </a:t>
            </a:r>
            <a:r>
              <a:rPr lang="en-US" dirty="0" err="1" smtClean="0"/>
              <a:t>Photiadou</a:t>
            </a:r>
            <a:endParaRPr lang="sv-SE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79512" y="6439644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NEXT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6803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467544" y="322644"/>
            <a:ext cx="7819096" cy="3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kern="0" dirty="0" err="1" smtClean="0"/>
              <a:t>Forecasting</a:t>
            </a:r>
            <a:r>
              <a:rPr lang="sv-SE" kern="0" dirty="0" smtClean="0"/>
              <a:t> </a:t>
            </a:r>
            <a:r>
              <a:rPr lang="sv-SE" kern="0" dirty="0" err="1" smtClean="0"/>
              <a:t>skill</a:t>
            </a:r>
            <a:endParaRPr lang="sv-SE" kern="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12515"/>
            <a:ext cx="4968552" cy="452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08"/>
          <a:stretch/>
        </p:blipFill>
        <p:spPr bwMode="auto">
          <a:xfrm>
            <a:off x="899592" y="789035"/>
            <a:ext cx="6856898" cy="12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3">
            <a:hlinkClick r:id="rId4" action="ppaction://hlinksldjump"/>
          </p:cNvPr>
          <p:cNvSpPr/>
          <p:nvPr/>
        </p:nvSpPr>
        <p:spPr>
          <a:xfrm>
            <a:off x="179512" y="6439644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START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8947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467544" y="322644"/>
            <a:ext cx="7819096" cy="3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kern="0" dirty="0" err="1" smtClean="0"/>
              <a:t>Forecasting</a:t>
            </a:r>
            <a:r>
              <a:rPr lang="sv-SE" kern="0" dirty="0" smtClean="0"/>
              <a:t> </a:t>
            </a:r>
            <a:r>
              <a:rPr lang="sv-SE" kern="0" dirty="0" err="1" smtClean="0"/>
              <a:t>skill</a:t>
            </a:r>
            <a:endParaRPr lang="sv-SE" kern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/>
          <a:stretch/>
        </p:blipFill>
        <p:spPr bwMode="auto">
          <a:xfrm>
            <a:off x="1311013" y="836712"/>
            <a:ext cx="7293435" cy="571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3">
            <a:hlinkClick r:id="rId3" action="ppaction://hlinksldjump"/>
          </p:cNvPr>
          <p:cNvSpPr/>
          <p:nvPr/>
        </p:nvSpPr>
        <p:spPr>
          <a:xfrm>
            <a:off x="1331640" y="6453336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NEXT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0301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467544" y="322644"/>
            <a:ext cx="7819096" cy="3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kern="0" dirty="0" err="1" smtClean="0"/>
              <a:t>Forecasting</a:t>
            </a:r>
            <a:r>
              <a:rPr lang="sv-SE" kern="0" dirty="0" smtClean="0"/>
              <a:t> </a:t>
            </a:r>
            <a:r>
              <a:rPr lang="sv-SE" kern="0" dirty="0" err="1" smtClean="0"/>
              <a:t>skill</a:t>
            </a:r>
            <a:endParaRPr lang="sv-SE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5938" r="42575" b="15267"/>
          <a:stretch/>
        </p:blipFill>
        <p:spPr bwMode="auto">
          <a:xfrm>
            <a:off x="2915816" y="2199794"/>
            <a:ext cx="5368781" cy="458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r="1275" b="74745"/>
          <a:stretch/>
        </p:blipFill>
        <p:spPr bwMode="auto">
          <a:xfrm>
            <a:off x="989557" y="834936"/>
            <a:ext cx="6876789" cy="144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3">
            <a:hlinkClick r:id="rId3" action="ppaction://hlinksldjump"/>
          </p:cNvPr>
          <p:cNvSpPr/>
          <p:nvPr/>
        </p:nvSpPr>
        <p:spPr>
          <a:xfrm>
            <a:off x="179512" y="6439644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START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1977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467544" y="322644"/>
            <a:ext cx="7819096" cy="3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kern="0" dirty="0" err="1" smtClean="0"/>
              <a:t>Forecasting</a:t>
            </a:r>
            <a:r>
              <a:rPr lang="sv-SE" kern="0" dirty="0" smtClean="0"/>
              <a:t> </a:t>
            </a:r>
            <a:r>
              <a:rPr lang="sv-SE" kern="0" dirty="0" err="1" smtClean="0"/>
              <a:t>certainty</a:t>
            </a:r>
            <a:endParaRPr lang="sv-SE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0" t="2532" r="18171" b="9326"/>
          <a:stretch/>
        </p:blipFill>
        <p:spPr bwMode="auto">
          <a:xfrm>
            <a:off x="4925312" y="836713"/>
            <a:ext cx="3938967" cy="37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t="89581"/>
          <a:stretch/>
        </p:blipFill>
        <p:spPr bwMode="auto">
          <a:xfrm>
            <a:off x="4937072" y="4773149"/>
            <a:ext cx="4327209" cy="38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395537" y="791405"/>
            <a:ext cx="4421114" cy="5778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/>
              <a:t>Compare to normal conditions:</a:t>
            </a:r>
          </a:p>
          <a:p>
            <a:r>
              <a:rPr lang="en-US" sz="1600" dirty="0" smtClean="0"/>
              <a:t>blue </a:t>
            </a:r>
            <a:r>
              <a:rPr lang="en-US" sz="1600" dirty="0"/>
              <a:t>(yellow) [red] </a:t>
            </a:r>
            <a:r>
              <a:rPr lang="en-US" sz="1600" dirty="0" smtClean="0"/>
              <a:t>colors </a:t>
            </a:r>
            <a:r>
              <a:rPr lang="en-US" sz="1600" dirty="0"/>
              <a:t>indicate the probability of forecasts being above (near) [below] normal conditions for the forecast month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Normal </a:t>
            </a:r>
            <a:r>
              <a:rPr lang="en-US" sz="1600" dirty="0"/>
              <a:t>conditions are </a:t>
            </a:r>
            <a:r>
              <a:rPr lang="en-US" sz="1600" dirty="0" smtClean="0"/>
              <a:t>defined with the </a:t>
            </a:r>
            <a:r>
              <a:rPr lang="en-US" sz="1600" dirty="0"/>
              <a:t>66th and 33rd </a:t>
            </a:r>
            <a:r>
              <a:rPr lang="en-US" sz="1600" dirty="0" smtClean="0"/>
              <a:t>percentiles based on a water </a:t>
            </a:r>
            <a:r>
              <a:rPr lang="en-US" sz="1600" dirty="0"/>
              <a:t>balance </a:t>
            </a:r>
            <a:r>
              <a:rPr lang="en-US" sz="1600" dirty="0" smtClean="0"/>
              <a:t>simulation over 1985-2015. Percentiles are computed for monthly averages and for </a:t>
            </a:r>
            <a:r>
              <a:rPr lang="en-US" sz="1600" dirty="0"/>
              <a:t>each </a:t>
            </a:r>
            <a:r>
              <a:rPr lang="en-US" sz="1600" dirty="0" smtClean="0"/>
              <a:t>calendar month.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i="1" dirty="0" smtClean="0"/>
              <a:t>Extremes (high and low):</a:t>
            </a:r>
          </a:p>
          <a:p>
            <a:r>
              <a:rPr lang="en-US" sz="1600" dirty="0" smtClean="0"/>
              <a:t>blue </a:t>
            </a:r>
            <a:r>
              <a:rPr lang="en-US" sz="1600" dirty="0"/>
              <a:t>[red] </a:t>
            </a:r>
            <a:r>
              <a:rPr lang="en-US" sz="1600" dirty="0" smtClean="0"/>
              <a:t>colors </a:t>
            </a:r>
            <a:r>
              <a:rPr lang="en-US" sz="1600" dirty="0"/>
              <a:t>indicate the probability of forecasts being above [below] the extreme conditions for the forecast month. </a:t>
            </a:r>
            <a:endParaRPr lang="en-US" sz="1600" dirty="0" smtClean="0"/>
          </a:p>
          <a:p>
            <a:r>
              <a:rPr lang="en-US" sz="1600" dirty="0" smtClean="0"/>
              <a:t>Extreme conditions are defined with </a:t>
            </a:r>
            <a:r>
              <a:rPr lang="en-US" sz="1600" dirty="0"/>
              <a:t>the 90th and 10th percentiles based on a water balance simulation over </a:t>
            </a:r>
            <a:r>
              <a:rPr lang="en-US" sz="1600" dirty="0" smtClean="0"/>
              <a:t>1985-2015. </a:t>
            </a:r>
            <a:r>
              <a:rPr lang="en-US" sz="1600" dirty="0"/>
              <a:t>Percentiles are computed for monthly averages and for each calendar month.</a:t>
            </a:r>
            <a:endParaRPr lang="sv-SE" sz="1600" dirty="0"/>
          </a:p>
        </p:txBody>
      </p:sp>
      <p:sp>
        <p:nvSpPr>
          <p:cNvPr id="12" name="Rounded Rectangle 3">
            <a:hlinkClick r:id="rId3" action="ppaction://hlinksldjump"/>
          </p:cNvPr>
          <p:cNvSpPr/>
          <p:nvPr/>
        </p:nvSpPr>
        <p:spPr>
          <a:xfrm>
            <a:off x="1331640" y="6453336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NEXT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7627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467544" y="322644"/>
            <a:ext cx="7819096" cy="3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kern="0" dirty="0" err="1" smtClean="0"/>
              <a:t>Forecasting</a:t>
            </a:r>
            <a:r>
              <a:rPr lang="sv-SE" kern="0" dirty="0" smtClean="0"/>
              <a:t> </a:t>
            </a:r>
            <a:r>
              <a:rPr lang="sv-SE" kern="0" dirty="0" err="1" smtClean="0"/>
              <a:t>certainty</a:t>
            </a:r>
            <a:endParaRPr lang="sv-SE" kern="0" dirty="0"/>
          </a:p>
        </p:txBody>
      </p:sp>
      <p:sp>
        <p:nvSpPr>
          <p:cNvPr id="10" name="Rounded Rectangle 3">
            <a:hlinkClick r:id="rId2" action="ppaction://hlinksldjump"/>
          </p:cNvPr>
          <p:cNvSpPr/>
          <p:nvPr/>
        </p:nvSpPr>
        <p:spPr>
          <a:xfrm>
            <a:off x="179512" y="6439644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START</a:t>
            </a:r>
            <a:endParaRPr lang="sv-SE" sz="1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0" t="2532" r="18171" b="9326"/>
          <a:stretch/>
        </p:blipFill>
        <p:spPr bwMode="auto">
          <a:xfrm>
            <a:off x="4925312" y="836713"/>
            <a:ext cx="3938967" cy="37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t="89581"/>
          <a:stretch/>
        </p:blipFill>
        <p:spPr bwMode="auto">
          <a:xfrm>
            <a:off x="4937072" y="4773149"/>
            <a:ext cx="4327209" cy="38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899592" y="879797"/>
            <a:ext cx="3888432" cy="5333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intensity of the </a:t>
            </a:r>
            <a:r>
              <a:rPr lang="en-US" dirty="0" err="1" smtClean="0"/>
              <a:t>colour</a:t>
            </a:r>
            <a:r>
              <a:rPr lang="en-US" dirty="0" smtClean="0"/>
              <a:t> represents the forecast probability (percentage of ensemble members) of exceeding (falling in between) [falling below] the selected thresholds (either for the normal conditions or the extremes) within the forecast month.</a:t>
            </a:r>
          </a:p>
          <a:p>
            <a:pPr marL="0" indent="0">
              <a:buNone/>
            </a:pPr>
            <a:r>
              <a:rPr lang="en-US" dirty="0" smtClean="0"/>
              <a:t>The probability categories are defined:</a:t>
            </a:r>
          </a:p>
          <a:p>
            <a:r>
              <a:rPr lang="en-US" dirty="0" smtClean="0"/>
              <a:t>high = 75 - 100%, </a:t>
            </a:r>
          </a:p>
          <a:p>
            <a:r>
              <a:rPr lang="en-US" dirty="0" smtClean="0"/>
              <a:t>medium = 50 - 75%</a:t>
            </a:r>
          </a:p>
          <a:p>
            <a:r>
              <a:rPr lang="en-US" dirty="0" smtClean="0"/>
              <a:t>low = 35 - 50%. </a:t>
            </a:r>
          </a:p>
          <a:p>
            <a:r>
              <a:rPr lang="en-US" dirty="0" smtClean="0"/>
              <a:t>&lt; 35% for crossing either threshold, the region is shown as grey on the map (“Less than low”).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23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467544" y="322644"/>
            <a:ext cx="7819096" cy="3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kern="0" dirty="0" smtClean="0"/>
              <a:t>Hydro-</a:t>
            </a:r>
            <a:r>
              <a:rPr lang="sv-SE" kern="0" dirty="0" err="1" smtClean="0"/>
              <a:t>meteorological</a:t>
            </a:r>
            <a:r>
              <a:rPr lang="sv-SE" kern="0" dirty="0" smtClean="0"/>
              <a:t> </a:t>
            </a:r>
            <a:r>
              <a:rPr lang="sv-SE" kern="0" dirty="0" err="1" smtClean="0"/>
              <a:t>outlook</a:t>
            </a:r>
            <a:endParaRPr lang="sv-SE" kern="0" dirty="0"/>
          </a:p>
        </p:txBody>
      </p:sp>
      <p:sp>
        <p:nvSpPr>
          <p:cNvPr id="7" name="Rounded Rectangle 3">
            <a:hlinkClick r:id="rId2" action="ppaction://hlinksldjump"/>
          </p:cNvPr>
          <p:cNvSpPr/>
          <p:nvPr/>
        </p:nvSpPr>
        <p:spPr>
          <a:xfrm>
            <a:off x="179512" y="6439644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START</a:t>
            </a:r>
            <a:endParaRPr lang="sv-SE" sz="1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908720"/>
            <a:ext cx="4837076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67544" y="4221088"/>
            <a:ext cx="30444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Precipitation</a:t>
            </a:r>
            <a:endParaRPr lang="sv-SE" dirty="0" smtClean="0"/>
          </a:p>
          <a:p>
            <a:r>
              <a:rPr lang="sv-SE" dirty="0" err="1" smtClean="0"/>
              <a:t>Temperature</a:t>
            </a:r>
            <a:endParaRPr lang="sv-SE" dirty="0" smtClean="0"/>
          </a:p>
          <a:p>
            <a:r>
              <a:rPr lang="sv-SE" dirty="0" smtClean="0"/>
              <a:t>Discharge</a:t>
            </a:r>
          </a:p>
          <a:p>
            <a:r>
              <a:rPr lang="sv-SE" dirty="0" err="1" smtClean="0"/>
              <a:t>Soil</a:t>
            </a:r>
            <a:r>
              <a:rPr lang="sv-SE" dirty="0" smtClean="0"/>
              <a:t> </a:t>
            </a:r>
            <a:r>
              <a:rPr lang="sv-SE" dirty="0" err="1" smtClean="0"/>
              <a:t>water</a:t>
            </a:r>
            <a:r>
              <a:rPr lang="sv-SE" dirty="0" smtClean="0"/>
              <a:t> </a:t>
            </a:r>
            <a:r>
              <a:rPr lang="sv-SE" dirty="0" err="1" smtClean="0"/>
              <a:t>content</a:t>
            </a:r>
            <a:endParaRPr lang="sv-SE" dirty="0" smtClean="0"/>
          </a:p>
          <a:p>
            <a:r>
              <a:rPr lang="sv-SE" dirty="0" smtClean="0"/>
              <a:t>Potential </a:t>
            </a:r>
            <a:r>
              <a:rPr lang="sv-SE" dirty="0" err="1" smtClean="0"/>
              <a:t>evapotranspiration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1968"/>
            <a:ext cx="4327866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ubrik 1"/>
          <p:cNvSpPr>
            <a:spLocks noGrp="1"/>
          </p:cNvSpPr>
          <p:nvPr>
            <p:ph type="title"/>
          </p:nvPr>
        </p:nvSpPr>
        <p:spPr>
          <a:xfrm>
            <a:off x="466105" y="29189"/>
            <a:ext cx="7634287" cy="601539"/>
          </a:xfrm>
        </p:spPr>
        <p:txBody>
          <a:bodyPr/>
          <a:lstStyle/>
          <a:p>
            <a:r>
              <a:rPr lang="sv-SE" sz="2800" dirty="0" err="1"/>
              <a:t>Production</a:t>
            </a:r>
            <a:r>
              <a:rPr lang="sv-SE" sz="2800" dirty="0"/>
              <a:t> </a:t>
            </a:r>
            <a:r>
              <a:rPr lang="sv-SE" sz="2800" dirty="0" err="1"/>
              <a:t>line</a:t>
            </a:r>
            <a:r>
              <a:rPr lang="sv-SE" sz="2800" dirty="0"/>
              <a:t> for </a:t>
            </a:r>
            <a:r>
              <a:rPr lang="sv-SE" sz="2800" dirty="0" smtClean="0"/>
              <a:t>S2S </a:t>
            </a:r>
            <a:r>
              <a:rPr lang="sv-SE" sz="2800" dirty="0" err="1" smtClean="0"/>
              <a:t>forecasts</a:t>
            </a:r>
            <a:endParaRPr lang="sv-SE" dirty="0"/>
          </a:p>
        </p:txBody>
      </p:sp>
      <p:sp>
        <p:nvSpPr>
          <p:cNvPr id="259" name="Rektangel 258">
            <a:hlinkClick r:id="rId2" action="ppaction://hlinksldjump"/>
          </p:cNvPr>
          <p:cNvSpPr/>
          <p:nvPr/>
        </p:nvSpPr>
        <p:spPr>
          <a:xfrm>
            <a:off x="16343" y="2814114"/>
            <a:ext cx="1071126" cy="714047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ECMWF SEAS5</a:t>
            </a:r>
          </a:p>
        </p:txBody>
      </p:sp>
      <p:sp>
        <p:nvSpPr>
          <p:cNvPr id="260" name="Rektangel 259">
            <a:hlinkClick r:id="rId3" action="ppaction://hlinksldjump"/>
          </p:cNvPr>
          <p:cNvSpPr/>
          <p:nvPr/>
        </p:nvSpPr>
        <p:spPr>
          <a:xfrm>
            <a:off x="1597445" y="2763110"/>
            <a:ext cx="1020066" cy="1241953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Downscaling</a:t>
            </a: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bias-</a:t>
            </a:r>
            <a:r>
              <a:rPr kumimoji="0" lang="sv-S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adjustm</a:t>
            </a: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(DBS </a:t>
            </a:r>
            <a:r>
              <a:rPr kumimoji="0" lang="sv-S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</a:t>
            </a: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pic>
        <p:nvPicPr>
          <p:cNvPr id="261" name="Picture 8" descr="global_temp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4686" r="15482" b="7625"/>
          <a:stretch>
            <a:fillRect/>
          </a:stretch>
        </p:blipFill>
        <p:spPr bwMode="auto">
          <a:xfrm>
            <a:off x="322419" y="1692044"/>
            <a:ext cx="517493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Rektangel 261">
            <a:hlinkClick r:id="rId2" action="ppaction://hlinksldjump"/>
          </p:cNvPr>
          <p:cNvSpPr/>
          <p:nvPr/>
        </p:nvSpPr>
        <p:spPr>
          <a:xfrm>
            <a:off x="16343" y="1641039"/>
            <a:ext cx="1071126" cy="958811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ECMWF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Extended-range</a:t>
            </a: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3" name="Straight Arrow Connector 5"/>
          <p:cNvCxnSpPr/>
          <p:nvPr/>
        </p:nvCxnSpPr>
        <p:spPr>
          <a:xfrm>
            <a:off x="1793172" y="1949290"/>
            <a:ext cx="0" cy="76276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64" name="Straight Arrow Connector 6"/>
          <p:cNvCxnSpPr/>
          <p:nvPr/>
        </p:nvCxnSpPr>
        <p:spPr>
          <a:xfrm>
            <a:off x="1640162" y="2151071"/>
            <a:ext cx="0" cy="561036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65" name="Dokument 264">
            <a:hlinkClick r:id="rId5" action="ppaction://hlinksldjump"/>
          </p:cNvPr>
          <p:cNvSpPr/>
          <p:nvPr/>
        </p:nvSpPr>
        <p:spPr>
          <a:xfrm>
            <a:off x="2904568" y="1581217"/>
            <a:ext cx="892459" cy="583839"/>
          </a:xfrm>
          <a:prstGeom prst="flowChartDocumen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Historic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weather</a:t>
            </a: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textruta 265"/>
          <p:cNvSpPr txBox="1"/>
          <p:nvPr/>
        </p:nvSpPr>
        <p:spPr>
          <a:xfrm>
            <a:off x="2718580" y="1372036"/>
            <a:ext cx="13340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50" dirty="0" err="1" smtClean="0">
                <a:solidFill>
                  <a:prstClr val="black"/>
                </a:solidFill>
                <a:latin typeface="Calibri"/>
              </a:rPr>
              <a:t>Climate</a:t>
            </a:r>
            <a:r>
              <a:rPr lang="sv-SE" sz="1050" dirty="0" smtClean="0">
                <a:solidFill>
                  <a:prstClr val="black"/>
                </a:solidFill>
                <a:latin typeface="Calibri"/>
              </a:rPr>
              <a:t> observations</a:t>
            </a:r>
            <a:endParaRPr lang="sv-SE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Dokument 266"/>
          <p:cNvSpPr/>
          <p:nvPr/>
        </p:nvSpPr>
        <p:spPr>
          <a:xfrm>
            <a:off x="3060853" y="2632363"/>
            <a:ext cx="892459" cy="583839"/>
          </a:xfrm>
          <a:prstGeom prst="flowChartDocumen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Dokument 267"/>
          <p:cNvSpPr/>
          <p:nvPr/>
        </p:nvSpPr>
        <p:spPr>
          <a:xfrm>
            <a:off x="2988126" y="2683366"/>
            <a:ext cx="892459" cy="583839"/>
          </a:xfrm>
          <a:prstGeom prst="flowChartDocumen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Dokument 268"/>
          <p:cNvSpPr/>
          <p:nvPr/>
        </p:nvSpPr>
        <p:spPr>
          <a:xfrm>
            <a:off x="2901808" y="2740308"/>
            <a:ext cx="892459" cy="583839"/>
          </a:xfrm>
          <a:prstGeom prst="flowChartDocumen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ensemble </a:t>
            </a: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</a:t>
            </a: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0" name="Straight Arrow Connector 5"/>
          <p:cNvCxnSpPr/>
          <p:nvPr/>
        </p:nvCxnSpPr>
        <p:spPr>
          <a:xfrm>
            <a:off x="2177813" y="1783446"/>
            <a:ext cx="0" cy="979663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71" name="Straight Arrow Connector 6"/>
          <p:cNvCxnSpPr/>
          <p:nvPr/>
        </p:nvCxnSpPr>
        <p:spPr>
          <a:xfrm>
            <a:off x="2364168" y="1896054"/>
            <a:ext cx="0" cy="867056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72" name="TextBox 7"/>
          <p:cNvSpPr txBox="1"/>
          <p:nvPr/>
        </p:nvSpPr>
        <p:spPr>
          <a:xfrm>
            <a:off x="1995316" y="2253075"/>
            <a:ext cx="264817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</a:t>
            </a:r>
          </a:p>
        </p:txBody>
      </p:sp>
      <p:sp>
        <p:nvSpPr>
          <p:cNvPr id="273" name="TextBox 70"/>
          <p:cNvSpPr txBox="1"/>
          <p:nvPr/>
        </p:nvSpPr>
        <p:spPr>
          <a:xfrm>
            <a:off x="2265642" y="2253075"/>
            <a:ext cx="260008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</a:t>
            </a:r>
          </a:p>
        </p:txBody>
      </p:sp>
      <p:pic>
        <p:nvPicPr>
          <p:cNvPr id="274" name="Picture 5" descr="Image result for bias correcti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6" r="54251" b="4787"/>
          <a:stretch/>
        </p:blipFill>
        <p:spPr bwMode="auto">
          <a:xfrm>
            <a:off x="1709174" y="2763111"/>
            <a:ext cx="756677" cy="6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" name="Dokument 274"/>
          <p:cNvSpPr/>
          <p:nvPr/>
        </p:nvSpPr>
        <p:spPr>
          <a:xfrm>
            <a:off x="3060853" y="3805438"/>
            <a:ext cx="892459" cy="583839"/>
          </a:xfrm>
          <a:prstGeom prst="flowChartDocumen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Dokument 275"/>
          <p:cNvSpPr/>
          <p:nvPr/>
        </p:nvSpPr>
        <p:spPr>
          <a:xfrm>
            <a:off x="2988126" y="3856442"/>
            <a:ext cx="892459" cy="583839"/>
          </a:xfrm>
          <a:prstGeom prst="flowChartDocumen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Dokument 276"/>
          <p:cNvSpPr/>
          <p:nvPr/>
        </p:nvSpPr>
        <p:spPr>
          <a:xfrm>
            <a:off x="2901808" y="3913383"/>
            <a:ext cx="892459" cy="583839"/>
          </a:xfrm>
          <a:prstGeom prst="flowChartDocumen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ensemble </a:t>
            </a: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</a:t>
            </a: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8" name="Straight Arrow Connector 6"/>
          <p:cNvCxnSpPr/>
          <p:nvPr/>
        </p:nvCxnSpPr>
        <p:spPr>
          <a:xfrm rot="5400000">
            <a:off x="2528294" y="1439212"/>
            <a:ext cx="0" cy="68846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79" name="Straight Arrow Connector 6"/>
          <p:cNvCxnSpPr/>
          <p:nvPr/>
        </p:nvCxnSpPr>
        <p:spPr>
          <a:xfrm flipH="1">
            <a:off x="2364168" y="1896054"/>
            <a:ext cx="50836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80" name="textruta 279"/>
          <p:cNvSpPr txBox="1"/>
          <p:nvPr/>
        </p:nvSpPr>
        <p:spPr>
          <a:xfrm>
            <a:off x="2821525" y="2392102"/>
            <a:ext cx="12495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dirty="0" err="1" smtClean="0">
                <a:solidFill>
                  <a:prstClr val="black"/>
                </a:solidFill>
                <a:latin typeface="Calibri"/>
              </a:rPr>
              <a:t>Climate</a:t>
            </a:r>
            <a:r>
              <a:rPr lang="sv-SE" sz="10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1050" b="1" dirty="0" err="1" smtClean="0">
                <a:solidFill>
                  <a:prstClr val="black"/>
                </a:solidFill>
                <a:latin typeface="Calibri"/>
              </a:rPr>
              <a:t>hindcast</a:t>
            </a:r>
            <a:endParaRPr lang="sv-SE" sz="10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1" name="textruta 280"/>
          <p:cNvSpPr txBox="1"/>
          <p:nvPr/>
        </p:nvSpPr>
        <p:spPr>
          <a:xfrm>
            <a:off x="2821525" y="3565178"/>
            <a:ext cx="12240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dirty="0" err="1" smtClean="0">
                <a:solidFill>
                  <a:prstClr val="black"/>
                </a:solidFill>
                <a:latin typeface="Calibri"/>
              </a:rPr>
              <a:t>Climate</a:t>
            </a:r>
            <a:r>
              <a:rPr lang="sv-SE" sz="10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1050" b="1" dirty="0" err="1" smtClean="0">
                <a:solidFill>
                  <a:prstClr val="black"/>
                </a:solidFill>
                <a:latin typeface="Calibri"/>
              </a:rPr>
              <a:t>forecast</a:t>
            </a:r>
            <a:endParaRPr lang="sv-SE" sz="105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82" name="Straight Arrow Connector 6"/>
          <p:cNvCxnSpPr>
            <a:endCxn id="260" idx="3"/>
          </p:cNvCxnSpPr>
          <p:nvPr/>
        </p:nvCxnSpPr>
        <p:spPr>
          <a:xfrm flipH="1" flipV="1">
            <a:off x="2617511" y="3384087"/>
            <a:ext cx="101070" cy="44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83" name="Straight Arrow Connector 6"/>
          <p:cNvCxnSpPr/>
          <p:nvPr/>
        </p:nvCxnSpPr>
        <p:spPr>
          <a:xfrm rot="5400000" flipH="1">
            <a:off x="2158544" y="3579101"/>
            <a:ext cx="1121948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84" name="Straight Arrow Connector 6"/>
          <p:cNvCxnSpPr/>
          <p:nvPr/>
        </p:nvCxnSpPr>
        <p:spPr>
          <a:xfrm flipV="1">
            <a:off x="2719518" y="3018126"/>
            <a:ext cx="178492" cy="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85" name="Straight Arrow Connector 6"/>
          <p:cNvCxnSpPr/>
          <p:nvPr/>
        </p:nvCxnSpPr>
        <p:spPr>
          <a:xfrm flipV="1">
            <a:off x="2719518" y="4140199"/>
            <a:ext cx="178492" cy="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86" name="Straight Arrow Connector 6"/>
          <p:cNvCxnSpPr/>
          <p:nvPr/>
        </p:nvCxnSpPr>
        <p:spPr>
          <a:xfrm rot="5400000" flipH="1">
            <a:off x="3586637" y="3579101"/>
            <a:ext cx="1121948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87" name="Straight Arrow Connector 6"/>
          <p:cNvCxnSpPr/>
          <p:nvPr/>
        </p:nvCxnSpPr>
        <p:spPr>
          <a:xfrm flipV="1">
            <a:off x="3994601" y="3018127"/>
            <a:ext cx="152993" cy="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88" name="Straight Arrow Connector 6"/>
          <p:cNvCxnSpPr/>
          <p:nvPr/>
        </p:nvCxnSpPr>
        <p:spPr>
          <a:xfrm flipV="1">
            <a:off x="3994601" y="4140199"/>
            <a:ext cx="152993" cy="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89" name="Straight Arrow Connector 6"/>
          <p:cNvCxnSpPr/>
          <p:nvPr/>
        </p:nvCxnSpPr>
        <p:spPr>
          <a:xfrm flipV="1">
            <a:off x="4147610" y="3528160"/>
            <a:ext cx="178492" cy="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90" name="Straight Arrow Connector 6"/>
          <p:cNvCxnSpPr/>
          <p:nvPr/>
        </p:nvCxnSpPr>
        <p:spPr>
          <a:xfrm rot="5400000" flipH="1">
            <a:off x="3586637" y="2457153"/>
            <a:ext cx="1121948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shade val="95000"/>
                <a:satMod val="105000"/>
              </a:srgbClr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291" name="Straight Arrow Connector 6"/>
          <p:cNvCxnSpPr/>
          <p:nvPr/>
        </p:nvCxnSpPr>
        <p:spPr>
          <a:xfrm flipV="1">
            <a:off x="3841591" y="1896054"/>
            <a:ext cx="305986" cy="1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shade val="95000"/>
                <a:satMod val="105000"/>
              </a:srgbClr>
            </a:solidFill>
            <a:prstDash val="sysDash"/>
            <a:headEnd type="none" w="med" len="med"/>
            <a:tailEnd type="none" w="med" len="med"/>
          </a:ln>
          <a:effectLst/>
        </p:spPr>
      </p:cxnSp>
      <p:sp>
        <p:nvSpPr>
          <p:cNvPr id="292" name="Rektangel 291">
            <a:hlinkClick r:id="rId7" action="ppaction://hlinksldjump"/>
          </p:cNvPr>
          <p:cNvSpPr/>
          <p:nvPr/>
        </p:nvSpPr>
        <p:spPr>
          <a:xfrm>
            <a:off x="4351624" y="2049064"/>
            <a:ext cx="969063" cy="467306"/>
          </a:xfrm>
          <a:prstGeom prst="rect">
            <a:avLst/>
          </a:prstGeom>
          <a:noFill/>
          <a:ln w="25400" cap="flat" cmpd="sng" algn="ctr">
            <a:solidFill>
              <a:srgbClr val="F7964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Climate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forecast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</a:t>
            </a:r>
            <a:endParaRPr kumimoji="0" lang="sv-SE" sz="1050" b="1" i="0" u="none" strike="noStrike" kern="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3" name="Straight Arrow Connector 6"/>
          <p:cNvCxnSpPr/>
          <p:nvPr/>
        </p:nvCxnSpPr>
        <p:spPr>
          <a:xfrm flipV="1">
            <a:off x="4147610" y="2355084"/>
            <a:ext cx="178492" cy="1"/>
          </a:xfrm>
          <a:prstGeom prst="straightConnector1">
            <a:avLst/>
          </a:prstGeom>
          <a:noFill/>
          <a:ln w="28575" cap="flat" cmpd="sng" algn="ctr">
            <a:solidFill>
              <a:srgbClr val="F79646"/>
            </a:solidFill>
            <a:prstDash val="sysDash"/>
            <a:headEnd type="none" w="med" len="med"/>
            <a:tailEnd type="triangle" w="med" len="med"/>
          </a:ln>
          <a:effectLst/>
        </p:spPr>
      </p:cxnSp>
      <p:pic>
        <p:nvPicPr>
          <p:cNvPr id="294" name="Picture 103" descr="Hbvg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09" y="2916120"/>
            <a:ext cx="611164" cy="7320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" name="Rektangel 294">
            <a:hlinkClick r:id="rId9" action="ppaction://hlinksldjump"/>
          </p:cNvPr>
          <p:cNvSpPr/>
          <p:nvPr/>
        </p:nvSpPr>
        <p:spPr>
          <a:xfrm>
            <a:off x="4351624" y="2873354"/>
            <a:ext cx="918059" cy="1224004"/>
          </a:xfrm>
          <a:prstGeom prst="rect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Hydrological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models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(HYPE)</a:t>
            </a:r>
            <a:endParaRPr kumimoji="0" lang="sv-SE" sz="105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Rektangel 295"/>
          <p:cNvSpPr/>
          <p:nvPr/>
        </p:nvSpPr>
        <p:spPr>
          <a:xfrm>
            <a:off x="4391558" y="4518586"/>
            <a:ext cx="828514" cy="467306"/>
          </a:xfrm>
          <a:prstGeom prst="rect">
            <a:avLst/>
          </a:prstGeom>
          <a:noFill/>
          <a:ln w="25400" cap="flat" cmpd="sng" algn="ctr">
            <a:solidFill>
              <a:srgbClr val="F7964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Climate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forecasting</a:t>
            </a:r>
            <a:endParaRPr kumimoji="0" lang="sv-SE" sz="1050" b="1" i="0" u="none" strike="noStrike" kern="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7" name="Straight Arrow Connector 6"/>
          <p:cNvCxnSpPr/>
          <p:nvPr/>
        </p:nvCxnSpPr>
        <p:spPr>
          <a:xfrm rot="16200000" flipV="1">
            <a:off x="3255070" y="4663004"/>
            <a:ext cx="382482" cy="1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shade val="95000"/>
                <a:satMod val="105000"/>
              </a:srgbClr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298" name="Straight Arrow Connector 6"/>
          <p:cNvCxnSpPr/>
          <p:nvPr/>
        </p:nvCxnSpPr>
        <p:spPr>
          <a:xfrm rot="16200000" flipV="1">
            <a:off x="3388514" y="4586496"/>
            <a:ext cx="331485" cy="1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shade val="95000"/>
                <a:satMod val="105000"/>
              </a:srgbClr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299" name="Straight Arrow Connector 6"/>
          <p:cNvCxnSpPr/>
          <p:nvPr/>
        </p:nvCxnSpPr>
        <p:spPr>
          <a:xfrm rot="16200000" flipV="1">
            <a:off x="3535588" y="4536526"/>
            <a:ext cx="305986" cy="1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shade val="95000"/>
                <a:satMod val="105000"/>
              </a:srgbClr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300" name="Straight Arrow Connector 6"/>
          <p:cNvCxnSpPr/>
          <p:nvPr/>
        </p:nvCxnSpPr>
        <p:spPr>
          <a:xfrm flipV="1">
            <a:off x="3678568" y="4690523"/>
            <a:ext cx="688468" cy="1"/>
          </a:xfrm>
          <a:prstGeom prst="straightConnector1">
            <a:avLst/>
          </a:prstGeom>
          <a:noFill/>
          <a:ln w="28575" cap="flat" cmpd="sng" algn="ctr">
            <a:solidFill>
              <a:srgbClr val="F79646"/>
            </a:solidFill>
            <a:prstDash val="sysDash"/>
            <a:headEnd type="none" w="med" len="med"/>
            <a:tailEnd type="triangle" w="med" len="med"/>
          </a:ln>
          <a:effectLst/>
        </p:spPr>
      </p:cxnSp>
      <p:cxnSp>
        <p:nvCxnSpPr>
          <p:cNvPr id="301" name="Straight Arrow Connector 6"/>
          <p:cNvCxnSpPr/>
          <p:nvPr/>
        </p:nvCxnSpPr>
        <p:spPr>
          <a:xfrm flipV="1">
            <a:off x="3586654" y="4768301"/>
            <a:ext cx="790463" cy="1"/>
          </a:xfrm>
          <a:prstGeom prst="straightConnector1">
            <a:avLst/>
          </a:prstGeom>
          <a:noFill/>
          <a:ln w="28575" cap="flat" cmpd="sng" algn="ctr">
            <a:solidFill>
              <a:srgbClr val="F79646"/>
            </a:solidFill>
            <a:prstDash val="sysDash"/>
            <a:headEnd type="none" w="med" len="med"/>
            <a:tailEnd type="triangle" w="med" len="med"/>
          </a:ln>
          <a:effectLst/>
        </p:spPr>
      </p:cxnSp>
      <p:cxnSp>
        <p:nvCxnSpPr>
          <p:cNvPr id="302" name="Straight Arrow Connector 6"/>
          <p:cNvCxnSpPr/>
          <p:nvPr/>
        </p:nvCxnSpPr>
        <p:spPr>
          <a:xfrm flipV="1">
            <a:off x="3484658" y="4854246"/>
            <a:ext cx="892459" cy="1"/>
          </a:xfrm>
          <a:prstGeom prst="straightConnector1">
            <a:avLst/>
          </a:prstGeom>
          <a:noFill/>
          <a:ln w="28575" cap="flat" cmpd="sng" algn="ctr">
            <a:solidFill>
              <a:srgbClr val="F79646"/>
            </a:solidFill>
            <a:prstDash val="sysDash"/>
            <a:headEnd type="none" w="med" len="med"/>
            <a:tailEnd type="triangle" w="med" len="med"/>
          </a:ln>
          <a:effectLst/>
        </p:spPr>
      </p:cxnSp>
      <p:sp>
        <p:nvSpPr>
          <p:cNvPr id="303" name="Rektangel 302"/>
          <p:cNvSpPr/>
          <p:nvPr/>
        </p:nvSpPr>
        <p:spPr>
          <a:xfrm>
            <a:off x="4759650" y="2516371"/>
            <a:ext cx="76496" cy="356983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Rektangel 303"/>
          <p:cNvSpPr/>
          <p:nvPr/>
        </p:nvSpPr>
        <p:spPr>
          <a:xfrm>
            <a:off x="4759650" y="4140239"/>
            <a:ext cx="76496" cy="356983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5" name="Straight Arrow Connector 6"/>
          <p:cNvCxnSpPr/>
          <p:nvPr/>
        </p:nvCxnSpPr>
        <p:spPr>
          <a:xfrm flipH="1">
            <a:off x="5269682" y="3488288"/>
            <a:ext cx="152993" cy="0"/>
          </a:xfrm>
          <a:prstGeom prst="straightConnector1">
            <a:avLst/>
          </a:prstGeom>
          <a:noFill/>
          <a:ln w="28575" cap="flat" cmpd="sng" algn="ctr">
            <a:solidFill>
              <a:srgbClr val="1F497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06" name="Straight Arrow Connector 6"/>
          <p:cNvCxnSpPr/>
          <p:nvPr/>
        </p:nvCxnSpPr>
        <p:spPr>
          <a:xfrm rot="5400000" flipH="1">
            <a:off x="4861719" y="3528098"/>
            <a:ext cx="1121948" cy="0"/>
          </a:xfrm>
          <a:prstGeom prst="straightConnector1">
            <a:avLst/>
          </a:prstGeom>
          <a:noFill/>
          <a:ln w="28575" cap="flat" cmpd="sng" algn="ctr">
            <a:solidFill>
              <a:srgbClr val="1F497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07" name="Straight Arrow Connector 6"/>
          <p:cNvCxnSpPr/>
          <p:nvPr/>
        </p:nvCxnSpPr>
        <p:spPr>
          <a:xfrm flipV="1">
            <a:off x="5422693" y="2967123"/>
            <a:ext cx="178492" cy="1"/>
          </a:xfrm>
          <a:prstGeom prst="straightConnector1">
            <a:avLst/>
          </a:prstGeom>
          <a:noFill/>
          <a:ln w="28575" cap="flat" cmpd="sng" algn="ctr">
            <a:solidFill>
              <a:srgbClr val="1F497D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08" name="Straight Arrow Connector 6"/>
          <p:cNvCxnSpPr/>
          <p:nvPr/>
        </p:nvCxnSpPr>
        <p:spPr>
          <a:xfrm flipV="1">
            <a:off x="5422693" y="4089196"/>
            <a:ext cx="178492" cy="1"/>
          </a:xfrm>
          <a:prstGeom prst="straightConnector1">
            <a:avLst/>
          </a:prstGeom>
          <a:noFill/>
          <a:ln w="28575" cap="flat" cmpd="sng" algn="ctr">
            <a:solidFill>
              <a:srgbClr val="1F497D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09" name="Dokument 308"/>
          <p:cNvSpPr/>
          <p:nvPr/>
        </p:nvSpPr>
        <p:spPr>
          <a:xfrm>
            <a:off x="5789538" y="2632363"/>
            <a:ext cx="892459" cy="583839"/>
          </a:xfrm>
          <a:prstGeom prst="flowChartDocumen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Dokument 309"/>
          <p:cNvSpPr/>
          <p:nvPr/>
        </p:nvSpPr>
        <p:spPr>
          <a:xfrm>
            <a:off x="5716811" y="2683366"/>
            <a:ext cx="892459" cy="583839"/>
          </a:xfrm>
          <a:prstGeom prst="flowChartDocumen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Dokument 310"/>
          <p:cNvSpPr/>
          <p:nvPr/>
        </p:nvSpPr>
        <p:spPr>
          <a:xfrm>
            <a:off x="5630493" y="2740308"/>
            <a:ext cx="892459" cy="583839"/>
          </a:xfrm>
          <a:prstGeom prst="flowChartDocumen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ensemble </a:t>
            </a: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</a:t>
            </a: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Dokument 311"/>
          <p:cNvSpPr/>
          <p:nvPr/>
        </p:nvSpPr>
        <p:spPr>
          <a:xfrm>
            <a:off x="5789538" y="3805438"/>
            <a:ext cx="892459" cy="583839"/>
          </a:xfrm>
          <a:prstGeom prst="flowChartDocumen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Dokument 312"/>
          <p:cNvSpPr/>
          <p:nvPr/>
        </p:nvSpPr>
        <p:spPr>
          <a:xfrm>
            <a:off x="5716811" y="3856442"/>
            <a:ext cx="892459" cy="583839"/>
          </a:xfrm>
          <a:prstGeom prst="flowChartDocumen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Dokument 313"/>
          <p:cNvSpPr/>
          <p:nvPr/>
        </p:nvSpPr>
        <p:spPr>
          <a:xfrm>
            <a:off x="5630493" y="3913383"/>
            <a:ext cx="892459" cy="583839"/>
          </a:xfrm>
          <a:prstGeom prst="flowChartDocumen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ensemble </a:t>
            </a: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</a:t>
            </a:r>
            <a:endParaRPr kumimoji="0" lang="sv-SE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textruta 314"/>
          <p:cNvSpPr txBox="1"/>
          <p:nvPr/>
        </p:nvSpPr>
        <p:spPr>
          <a:xfrm>
            <a:off x="5550210" y="2392102"/>
            <a:ext cx="14025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err="1" smtClean="0">
                <a:solidFill>
                  <a:srgbClr val="1F497D"/>
                </a:solidFill>
                <a:latin typeface="Calibri"/>
              </a:rPr>
              <a:t>Hydrologic</a:t>
            </a:r>
            <a:r>
              <a:rPr lang="sv-SE" sz="105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sv-SE" sz="1050" b="1" dirty="0" err="1" smtClean="0">
                <a:solidFill>
                  <a:srgbClr val="1F497D"/>
                </a:solidFill>
                <a:latin typeface="Calibri"/>
              </a:rPr>
              <a:t>hindcast</a:t>
            </a:r>
            <a:endParaRPr lang="sv-SE" sz="105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16" name="textruta 315"/>
          <p:cNvSpPr txBox="1"/>
          <p:nvPr/>
        </p:nvSpPr>
        <p:spPr>
          <a:xfrm>
            <a:off x="5550210" y="3565178"/>
            <a:ext cx="13770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err="1" smtClean="0">
                <a:solidFill>
                  <a:srgbClr val="1F497D"/>
                </a:solidFill>
                <a:latin typeface="Calibri"/>
              </a:rPr>
              <a:t>Hydrologic</a:t>
            </a:r>
            <a:r>
              <a:rPr lang="sv-SE" sz="105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sv-SE" sz="1050" b="1" dirty="0" err="1" smtClean="0">
                <a:solidFill>
                  <a:srgbClr val="1F497D"/>
                </a:solidFill>
                <a:latin typeface="Calibri"/>
              </a:rPr>
              <a:t>forecast</a:t>
            </a:r>
            <a:endParaRPr lang="sv-SE" sz="105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17" name="Dokument 316">
            <a:hlinkClick r:id="rId10" action="ppaction://hlinksldjump"/>
          </p:cNvPr>
          <p:cNvSpPr/>
          <p:nvPr/>
        </p:nvSpPr>
        <p:spPr>
          <a:xfrm>
            <a:off x="5645962" y="1581217"/>
            <a:ext cx="892459" cy="583839"/>
          </a:xfrm>
          <a:prstGeom prst="flowChartDocumen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Historic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hydrologic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info</a:t>
            </a:r>
          </a:p>
        </p:txBody>
      </p:sp>
      <p:sp>
        <p:nvSpPr>
          <p:cNvPr id="318" name="textruta 317"/>
          <p:cNvSpPr txBox="1"/>
          <p:nvPr/>
        </p:nvSpPr>
        <p:spPr>
          <a:xfrm>
            <a:off x="5082196" y="1372036"/>
            <a:ext cx="20569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50" dirty="0" err="1" smtClean="0">
                <a:solidFill>
                  <a:prstClr val="black"/>
                </a:solidFill>
                <a:latin typeface="Calibri"/>
              </a:rPr>
              <a:t>Hydrologic</a:t>
            </a:r>
            <a:r>
              <a:rPr lang="sv-SE" sz="1050" dirty="0" smtClean="0">
                <a:solidFill>
                  <a:prstClr val="black"/>
                </a:solidFill>
                <a:latin typeface="Calibri"/>
              </a:rPr>
              <a:t> (pseudo-) observations</a:t>
            </a:r>
            <a:endParaRPr lang="sv-SE" sz="10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19" name="Straight Arrow Connector 6"/>
          <p:cNvCxnSpPr/>
          <p:nvPr/>
        </p:nvCxnSpPr>
        <p:spPr>
          <a:xfrm rot="5400000" flipH="1">
            <a:off x="6264301" y="2380657"/>
            <a:ext cx="968955" cy="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320" name="Straight Arrow Connector 6"/>
          <p:cNvCxnSpPr/>
          <p:nvPr/>
        </p:nvCxnSpPr>
        <p:spPr>
          <a:xfrm flipV="1">
            <a:off x="6544766" y="1896054"/>
            <a:ext cx="203991" cy="1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ysDash"/>
            <a:headEnd type="none" w="med" len="med"/>
            <a:tailEnd type="none" w="med" len="med"/>
          </a:ln>
          <a:effectLst/>
        </p:spPr>
      </p:cxnSp>
      <p:sp>
        <p:nvSpPr>
          <p:cNvPr id="321" name="Rektangel 320">
            <a:hlinkClick r:id="rId11" action="ppaction://hlinksldjump"/>
          </p:cNvPr>
          <p:cNvSpPr/>
          <p:nvPr/>
        </p:nvSpPr>
        <p:spPr>
          <a:xfrm>
            <a:off x="6952792" y="2049064"/>
            <a:ext cx="867056" cy="4673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Hydrologic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forecast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</a:t>
            </a:r>
            <a:endParaRPr kumimoji="0" lang="sv-SE" sz="1050" b="1" i="0" u="none" strike="noStrike" kern="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2" name="Straight Arrow Connector 6"/>
          <p:cNvCxnSpPr/>
          <p:nvPr/>
        </p:nvCxnSpPr>
        <p:spPr>
          <a:xfrm flipV="1">
            <a:off x="6748779" y="2355084"/>
            <a:ext cx="178492" cy="1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ysDash"/>
            <a:headEnd type="none" w="med" len="med"/>
            <a:tailEnd type="triangle" w="med" len="med"/>
          </a:ln>
          <a:effectLst/>
        </p:spPr>
      </p:cxnSp>
      <p:sp>
        <p:nvSpPr>
          <p:cNvPr id="323" name="Rektangel 322"/>
          <p:cNvSpPr/>
          <p:nvPr/>
        </p:nvSpPr>
        <p:spPr>
          <a:xfrm>
            <a:off x="7360819" y="2516371"/>
            <a:ext cx="76496" cy="193791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4" name="Straight Arrow Connector 6"/>
          <p:cNvCxnSpPr/>
          <p:nvPr/>
        </p:nvCxnSpPr>
        <p:spPr>
          <a:xfrm flipV="1">
            <a:off x="6697810" y="2865116"/>
            <a:ext cx="50998" cy="1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ysDash"/>
            <a:headEnd type="none" w="med" len="med"/>
            <a:tailEnd type="none" w="med" len="med"/>
          </a:ln>
          <a:effectLst/>
        </p:spPr>
      </p:cxnSp>
      <p:sp>
        <p:nvSpPr>
          <p:cNvPr id="325" name="Rektangel 324"/>
          <p:cNvSpPr/>
          <p:nvPr/>
        </p:nvSpPr>
        <p:spPr>
          <a:xfrm>
            <a:off x="7057733" y="4488946"/>
            <a:ext cx="1068136" cy="4673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Hydrologic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forecasting</a:t>
            </a:r>
            <a:endParaRPr kumimoji="0" lang="sv-SE" sz="1050" b="1" i="0" u="none" strike="noStrike" kern="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6" name="Straight Arrow Connector 6"/>
          <p:cNvCxnSpPr/>
          <p:nvPr/>
        </p:nvCxnSpPr>
        <p:spPr>
          <a:xfrm rot="16200000" flipV="1">
            <a:off x="5996502" y="4663003"/>
            <a:ext cx="382482" cy="1"/>
          </a:xfrm>
          <a:prstGeom prst="straightConnector1">
            <a:avLst/>
          </a:prstGeom>
          <a:noFill/>
          <a:ln w="28575" cap="flat" cmpd="sng" algn="ctr">
            <a:solidFill>
              <a:srgbClr val="9BBB59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327" name="Straight Arrow Connector 6"/>
          <p:cNvCxnSpPr/>
          <p:nvPr/>
        </p:nvCxnSpPr>
        <p:spPr>
          <a:xfrm rot="16200000" flipV="1">
            <a:off x="6129946" y="4586496"/>
            <a:ext cx="331485" cy="1"/>
          </a:xfrm>
          <a:prstGeom prst="straightConnector1">
            <a:avLst/>
          </a:prstGeom>
          <a:noFill/>
          <a:ln w="28575" cap="flat" cmpd="sng" algn="ctr">
            <a:solidFill>
              <a:srgbClr val="9BBB59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328" name="Straight Arrow Connector 6"/>
          <p:cNvCxnSpPr/>
          <p:nvPr/>
        </p:nvCxnSpPr>
        <p:spPr>
          <a:xfrm rot="16200000" flipV="1">
            <a:off x="6277020" y="4536526"/>
            <a:ext cx="305986" cy="1"/>
          </a:xfrm>
          <a:prstGeom prst="straightConnector1">
            <a:avLst/>
          </a:prstGeom>
          <a:noFill/>
          <a:ln w="28575" cap="flat" cmpd="sng" algn="ctr">
            <a:solidFill>
              <a:srgbClr val="9BBB59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329" name="Straight Arrow Connector 6"/>
          <p:cNvCxnSpPr/>
          <p:nvPr/>
        </p:nvCxnSpPr>
        <p:spPr>
          <a:xfrm flipV="1">
            <a:off x="6420000" y="4690522"/>
            <a:ext cx="611972" cy="1"/>
          </a:xfrm>
          <a:prstGeom prst="straightConnector1">
            <a:avLst/>
          </a:prstGeom>
          <a:noFill/>
          <a:ln w="28575" cap="flat" cmpd="sng" algn="ctr">
            <a:solidFill>
              <a:srgbClr val="9BBB59"/>
            </a:solidFill>
            <a:prstDash val="sysDash"/>
            <a:headEnd type="none" w="med" len="med"/>
            <a:tailEnd type="triangle" w="med" len="med"/>
          </a:ln>
          <a:effectLst/>
        </p:spPr>
      </p:cxnSp>
      <p:cxnSp>
        <p:nvCxnSpPr>
          <p:cNvPr id="330" name="Straight Arrow Connector 6"/>
          <p:cNvCxnSpPr/>
          <p:nvPr/>
        </p:nvCxnSpPr>
        <p:spPr>
          <a:xfrm flipV="1">
            <a:off x="6328086" y="4768301"/>
            <a:ext cx="713967" cy="1"/>
          </a:xfrm>
          <a:prstGeom prst="straightConnector1">
            <a:avLst/>
          </a:prstGeom>
          <a:noFill/>
          <a:ln w="28575" cap="flat" cmpd="sng" algn="ctr">
            <a:solidFill>
              <a:srgbClr val="9BBB59"/>
            </a:solidFill>
            <a:prstDash val="sysDash"/>
            <a:headEnd type="none" w="med" len="med"/>
            <a:tailEnd type="triangle" w="med" len="med"/>
          </a:ln>
          <a:effectLst/>
        </p:spPr>
      </p:cxnSp>
      <p:cxnSp>
        <p:nvCxnSpPr>
          <p:cNvPr id="331" name="Straight Arrow Connector 6"/>
          <p:cNvCxnSpPr/>
          <p:nvPr/>
        </p:nvCxnSpPr>
        <p:spPr>
          <a:xfrm flipV="1">
            <a:off x="6226091" y="4854245"/>
            <a:ext cx="815962" cy="1"/>
          </a:xfrm>
          <a:prstGeom prst="straightConnector1">
            <a:avLst/>
          </a:prstGeom>
          <a:noFill/>
          <a:ln w="28575" cap="flat" cmpd="sng" algn="ctr">
            <a:solidFill>
              <a:srgbClr val="9BBB59"/>
            </a:solidFill>
            <a:prstDash val="sysDash"/>
            <a:headEnd type="none" w="med" len="med"/>
            <a:tailEnd type="triangle" w="med" len="med"/>
          </a:ln>
          <a:effectLst/>
        </p:spPr>
      </p:cxnSp>
      <p:sp>
        <p:nvSpPr>
          <p:cNvPr id="332" name="Ned 331"/>
          <p:cNvSpPr/>
          <p:nvPr/>
        </p:nvSpPr>
        <p:spPr>
          <a:xfrm>
            <a:off x="7309815" y="5032749"/>
            <a:ext cx="153010" cy="356983"/>
          </a:xfrm>
          <a:prstGeom prst="downArrow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Ned 332"/>
          <p:cNvSpPr/>
          <p:nvPr/>
        </p:nvSpPr>
        <p:spPr>
          <a:xfrm>
            <a:off x="7564832" y="4956252"/>
            <a:ext cx="153010" cy="433480"/>
          </a:xfrm>
          <a:prstGeom prst="downArrow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textruta 333"/>
          <p:cNvSpPr txBox="1"/>
          <p:nvPr/>
        </p:nvSpPr>
        <p:spPr>
          <a:xfrm>
            <a:off x="169353" y="977995"/>
            <a:ext cx="3876251" cy="37059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algn="ctr">
              <a:defRPr b="1">
                <a:solidFill>
                  <a:schemeClr val="lt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Collecting</a:t>
            </a:r>
            <a:r>
              <a:rPr kumimoji="0" lang="sv-SE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sv-S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preparing</a:t>
            </a: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climate</a:t>
            </a: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forecasts</a:t>
            </a:r>
            <a:endParaRPr kumimoji="0" lang="sv-SE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textruta 334"/>
          <p:cNvSpPr txBox="1"/>
          <p:nvPr/>
        </p:nvSpPr>
        <p:spPr>
          <a:xfrm>
            <a:off x="4411042" y="977995"/>
            <a:ext cx="3714826" cy="37059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algn="ctr">
              <a:defRPr b="1">
                <a:solidFill>
                  <a:schemeClr val="lt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Running</a:t>
            </a: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hydrologic</a:t>
            </a: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models</a:t>
            </a:r>
            <a:endParaRPr kumimoji="0" lang="sv-SE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textruta 335"/>
          <p:cNvSpPr txBox="1"/>
          <p:nvPr/>
        </p:nvSpPr>
        <p:spPr>
          <a:xfrm rot="16200000">
            <a:off x="8084017" y="5716881"/>
            <a:ext cx="1678379" cy="37059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algn="ctr">
              <a:defRPr sz="1400" b="1">
                <a:solidFill>
                  <a:schemeClr val="lt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Producing</a:t>
            </a: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sv-S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storing</a:t>
            </a: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 </a:t>
            </a:r>
            <a:r>
              <a:rPr kumimoji="0" lang="sv-SE" sz="105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products</a:t>
            </a:r>
            <a:endParaRPr kumimoji="0" lang="sv-SE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7" name="Straight Arrow Connector 5"/>
          <p:cNvCxnSpPr/>
          <p:nvPr/>
        </p:nvCxnSpPr>
        <p:spPr>
          <a:xfrm>
            <a:off x="1087412" y="3120134"/>
            <a:ext cx="509976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38" name="Straight Arrow Connector 6"/>
          <p:cNvCxnSpPr/>
          <p:nvPr/>
        </p:nvCxnSpPr>
        <p:spPr>
          <a:xfrm>
            <a:off x="1087412" y="3324147"/>
            <a:ext cx="509976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39" name="TextBox 7"/>
          <p:cNvSpPr txBox="1"/>
          <p:nvPr/>
        </p:nvSpPr>
        <p:spPr>
          <a:xfrm>
            <a:off x="1176910" y="2924027"/>
            <a:ext cx="264817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</a:t>
            </a:r>
          </a:p>
        </p:txBody>
      </p:sp>
      <p:sp>
        <p:nvSpPr>
          <p:cNvPr id="340" name="TextBox 70"/>
          <p:cNvSpPr txBox="1"/>
          <p:nvPr/>
        </p:nvSpPr>
        <p:spPr>
          <a:xfrm>
            <a:off x="1179314" y="3215559"/>
            <a:ext cx="260008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</a:t>
            </a:r>
          </a:p>
        </p:txBody>
      </p:sp>
      <p:pic>
        <p:nvPicPr>
          <p:cNvPr id="341" name="Picture 8" descr="global_temp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4686" r="15482" b="7625"/>
          <a:stretch>
            <a:fillRect/>
          </a:stretch>
        </p:blipFill>
        <p:spPr bwMode="auto">
          <a:xfrm>
            <a:off x="322419" y="2865117"/>
            <a:ext cx="517493" cy="4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2" name="Straight Arrow Connector 5"/>
          <p:cNvCxnSpPr/>
          <p:nvPr/>
        </p:nvCxnSpPr>
        <p:spPr>
          <a:xfrm flipH="1" flipV="1">
            <a:off x="1072251" y="1949289"/>
            <a:ext cx="720921" cy="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43" name="Straight Arrow Connector 5"/>
          <p:cNvCxnSpPr/>
          <p:nvPr/>
        </p:nvCxnSpPr>
        <p:spPr>
          <a:xfrm flipH="1">
            <a:off x="1087413" y="2151071"/>
            <a:ext cx="552749" cy="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44" name="TextBox 7"/>
          <p:cNvSpPr txBox="1"/>
          <p:nvPr/>
        </p:nvSpPr>
        <p:spPr>
          <a:xfrm>
            <a:off x="1185892" y="1818491"/>
            <a:ext cx="264817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</a:t>
            </a:r>
          </a:p>
        </p:txBody>
      </p:sp>
      <p:sp>
        <p:nvSpPr>
          <p:cNvPr id="345" name="TextBox 70"/>
          <p:cNvSpPr txBox="1"/>
          <p:nvPr/>
        </p:nvSpPr>
        <p:spPr>
          <a:xfrm>
            <a:off x="1194533" y="2100068"/>
            <a:ext cx="260008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</a:t>
            </a:r>
          </a:p>
        </p:txBody>
      </p:sp>
      <p:sp>
        <p:nvSpPr>
          <p:cNvPr id="346" name="Rektangel 345"/>
          <p:cNvSpPr/>
          <p:nvPr/>
        </p:nvSpPr>
        <p:spPr>
          <a:xfrm>
            <a:off x="7258812" y="1530755"/>
            <a:ext cx="1273628" cy="4673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Hydrologic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thresholds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normal </a:t>
            </a:r>
            <a:r>
              <a:rPr kumimoji="0" lang="sv-S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conditions</a:t>
            </a:r>
            <a:endParaRPr kumimoji="0" lang="sv-SE" sz="1050" b="1" i="0" u="none" strike="noStrike" kern="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7" name="Straight Arrow Connector 6"/>
          <p:cNvCxnSpPr/>
          <p:nvPr/>
        </p:nvCxnSpPr>
        <p:spPr>
          <a:xfrm flipV="1">
            <a:off x="6544766" y="1743044"/>
            <a:ext cx="688468" cy="1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ysDash"/>
            <a:headEnd type="none" w="med" len="med"/>
            <a:tailEnd type="triangle" w="med" len="med"/>
          </a:ln>
          <a:effectLst/>
        </p:spPr>
      </p:cxnSp>
      <p:sp>
        <p:nvSpPr>
          <p:cNvPr id="348" name="Rektangel 347"/>
          <p:cNvSpPr/>
          <p:nvPr/>
        </p:nvSpPr>
        <p:spPr>
          <a:xfrm>
            <a:off x="7870852" y="2023781"/>
            <a:ext cx="76496" cy="242238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Ned 348"/>
          <p:cNvSpPr/>
          <p:nvPr/>
        </p:nvSpPr>
        <p:spPr>
          <a:xfrm>
            <a:off x="7819848" y="5024472"/>
            <a:ext cx="153010" cy="356983"/>
          </a:xfrm>
          <a:prstGeom prst="downArrow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0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2" t="5935" r="4130" b="70048"/>
          <a:stretch/>
        </p:blipFill>
        <p:spPr bwMode="auto">
          <a:xfrm>
            <a:off x="6545465" y="5612333"/>
            <a:ext cx="1121374" cy="15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2" b="63212"/>
          <a:stretch/>
        </p:blipFill>
        <p:spPr bwMode="auto">
          <a:xfrm>
            <a:off x="6611783" y="5922755"/>
            <a:ext cx="1090101" cy="39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2" name="Rektangel 351">
            <a:hlinkClick r:id="rId14" action="ppaction://hlinksldjump"/>
          </p:cNvPr>
          <p:cNvSpPr/>
          <p:nvPr/>
        </p:nvSpPr>
        <p:spPr>
          <a:xfrm>
            <a:off x="6545465" y="5503303"/>
            <a:ext cx="2140199" cy="949618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1" i="0" u="none" strike="noStrike" kern="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Ned 352"/>
          <p:cNvSpPr/>
          <p:nvPr/>
        </p:nvSpPr>
        <p:spPr>
          <a:xfrm rot="5400000">
            <a:off x="6264219" y="5805755"/>
            <a:ext cx="153010" cy="356983"/>
          </a:xfrm>
          <a:prstGeom prst="downArrow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Rektangel 353"/>
          <p:cNvSpPr/>
          <p:nvPr/>
        </p:nvSpPr>
        <p:spPr>
          <a:xfrm>
            <a:off x="7624002" y="5517289"/>
            <a:ext cx="10534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50" dirty="0" smtClean="0">
                <a:solidFill>
                  <a:prstClr val="black"/>
                </a:solidFill>
                <a:latin typeface="Calibri"/>
              </a:rPr>
              <a:t>ECMWF </a:t>
            </a:r>
          </a:p>
          <a:p>
            <a:pPr algn="ctr"/>
            <a:r>
              <a:rPr lang="sv-SE" sz="1050" dirty="0" err="1" smtClean="0">
                <a:solidFill>
                  <a:prstClr val="black"/>
                </a:solidFill>
                <a:latin typeface="Calibri"/>
              </a:rPr>
              <a:t>Extended-range</a:t>
            </a:r>
            <a:endParaRPr lang="sv-SE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5" name="Rektangel 354"/>
          <p:cNvSpPr/>
          <p:nvPr/>
        </p:nvSpPr>
        <p:spPr>
          <a:xfrm>
            <a:off x="7648150" y="6045830"/>
            <a:ext cx="9893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50" dirty="0" smtClean="0">
                <a:solidFill>
                  <a:prstClr val="black"/>
                </a:solidFill>
                <a:latin typeface="Calibri"/>
              </a:rPr>
              <a:t>ECMWF SEAS5</a:t>
            </a:r>
            <a:endParaRPr lang="sv-SE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6" name="Moln 355">
            <a:hlinkClick r:id="rId15" action="ppaction://hlinksldjump"/>
          </p:cNvPr>
          <p:cNvSpPr/>
          <p:nvPr/>
        </p:nvSpPr>
        <p:spPr>
          <a:xfrm>
            <a:off x="4411042" y="5517289"/>
            <a:ext cx="1665681" cy="765049"/>
          </a:xfrm>
          <a:prstGeom prst="cloud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lvl="0" algn="ctr"/>
            <a:r>
              <a:rPr kumimoji="0" lang="sv-SE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Hypeweb</a:t>
            </a:r>
            <a:r>
              <a:rPr kumimoji="0" lang="sv-S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sv-SE" sz="900" dirty="0">
                <a:hlinkClick r:id="rId16"/>
              </a:rPr>
              <a:t>https://hypeweb.smhi.se/explore-water/forecasts/</a:t>
            </a:r>
            <a:endParaRPr kumimoji="0" lang="sv-SE" sz="1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textruta 356"/>
          <p:cNvSpPr txBox="1"/>
          <p:nvPr/>
        </p:nvSpPr>
        <p:spPr>
          <a:xfrm>
            <a:off x="6971665" y="6250050"/>
            <a:ext cx="40908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" b="1" dirty="0" err="1" smtClean="0">
                <a:solidFill>
                  <a:schemeClr val="accent4">
                    <a:lumMod val="50000"/>
                  </a:schemeClr>
                </a:solidFill>
              </a:rPr>
              <a:t>Months</a:t>
            </a:r>
            <a:endParaRPr lang="sv-SE" sz="5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58" name="textruta 357"/>
          <p:cNvSpPr txBox="1"/>
          <p:nvPr/>
        </p:nvSpPr>
        <p:spPr>
          <a:xfrm>
            <a:off x="6984722" y="5791020"/>
            <a:ext cx="38664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" b="1" dirty="0" err="1" smtClean="0">
                <a:solidFill>
                  <a:schemeClr val="tx2"/>
                </a:solidFill>
              </a:rPr>
              <a:t>Weeks</a:t>
            </a:r>
            <a:endParaRPr lang="sv-SE" sz="500" b="1" dirty="0">
              <a:solidFill>
                <a:schemeClr val="tx2"/>
              </a:solidFill>
            </a:endParaRPr>
          </a:p>
        </p:txBody>
      </p:sp>
      <p:sp>
        <p:nvSpPr>
          <p:cNvPr id="359" name="textruta 358"/>
          <p:cNvSpPr txBox="1"/>
          <p:nvPr/>
        </p:nvSpPr>
        <p:spPr>
          <a:xfrm>
            <a:off x="6544766" y="5743513"/>
            <a:ext cx="226344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" b="1" dirty="0" smtClean="0">
                <a:solidFill>
                  <a:schemeClr val="tx2"/>
                </a:solidFill>
              </a:rPr>
              <a:t>J1</a:t>
            </a:r>
            <a:endParaRPr lang="sv-SE" sz="300" b="1" dirty="0">
              <a:solidFill>
                <a:schemeClr val="tx2"/>
              </a:solidFill>
            </a:endParaRPr>
          </a:p>
        </p:txBody>
      </p:sp>
      <p:sp>
        <p:nvSpPr>
          <p:cNvPr id="360" name="textruta 359"/>
          <p:cNvSpPr txBox="1"/>
          <p:nvPr/>
        </p:nvSpPr>
        <p:spPr>
          <a:xfrm>
            <a:off x="6748779" y="5743513"/>
            <a:ext cx="226344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" b="1" dirty="0" smtClean="0">
                <a:solidFill>
                  <a:schemeClr val="tx2"/>
                </a:solidFill>
              </a:rPr>
              <a:t>J2</a:t>
            </a:r>
            <a:endParaRPr lang="sv-SE" sz="300" b="1" dirty="0">
              <a:solidFill>
                <a:schemeClr val="tx2"/>
              </a:solidFill>
            </a:endParaRPr>
          </a:p>
        </p:txBody>
      </p:sp>
      <p:sp>
        <p:nvSpPr>
          <p:cNvPr id="361" name="textruta 360"/>
          <p:cNvSpPr txBox="1"/>
          <p:nvPr/>
        </p:nvSpPr>
        <p:spPr>
          <a:xfrm>
            <a:off x="6952792" y="5743513"/>
            <a:ext cx="226344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" b="1" dirty="0" smtClean="0">
                <a:solidFill>
                  <a:schemeClr val="tx2"/>
                </a:solidFill>
              </a:rPr>
              <a:t>J3</a:t>
            </a:r>
            <a:endParaRPr lang="sv-SE" sz="300" b="1" dirty="0">
              <a:solidFill>
                <a:schemeClr val="tx2"/>
              </a:solidFill>
            </a:endParaRPr>
          </a:p>
        </p:txBody>
      </p:sp>
      <p:sp>
        <p:nvSpPr>
          <p:cNvPr id="362" name="textruta 361"/>
          <p:cNvSpPr txBox="1"/>
          <p:nvPr/>
        </p:nvSpPr>
        <p:spPr>
          <a:xfrm>
            <a:off x="7145248" y="5743513"/>
            <a:ext cx="226344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" b="1" dirty="0" smtClean="0">
                <a:solidFill>
                  <a:schemeClr val="tx2"/>
                </a:solidFill>
              </a:rPr>
              <a:t>J4</a:t>
            </a:r>
            <a:endParaRPr lang="sv-SE" sz="300" b="1" dirty="0">
              <a:solidFill>
                <a:schemeClr val="tx2"/>
              </a:solidFill>
            </a:endParaRPr>
          </a:p>
        </p:txBody>
      </p:sp>
      <p:sp>
        <p:nvSpPr>
          <p:cNvPr id="363" name="textruta 362"/>
          <p:cNvSpPr txBox="1"/>
          <p:nvPr/>
        </p:nvSpPr>
        <p:spPr>
          <a:xfrm>
            <a:off x="7372721" y="5743513"/>
            <a:ext cx="22955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" b="1" dirty="0" smtClean="0">
                <a:solidFill>
                  <a:schemeClr val="tx2"/>
                </a:solidFill>
              </a:rPr>
              <a:t>F1</a:t>
            </a:r>
            <a:endParaRPr lang="sv-SE" sz="300" b="1" dirty="0">
              <a:solidFill>
                <a:schemeClr val="tx2"/>
              </a:solidFill>
            </a:endParaRPr>
          </a:p>
        </p:txBody>
      </p:sp>
      <p:sp>
        <p:nvSpPr>
          <p:cNvPr id="364" name="textruta 363"/>
          <p:cNvSpPr txBox="1"/>
          <p:nvPr/>
        </p:nvSpPr>
        <p:spPr>
          <a:xfrm>
            <a:off x="7564832" y="5743513"/>
            <a:ext cx="22955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" b="1" dirty="0" smtClean="0">
                <a:solidFill>
                  <a:schemeClr val="tx2"/>
                </a:solidFill>
              </a:rPr>
              <a:t>F2</a:t>
            </a:r>
            <a:endParaRPr lang="sv-SE" sz="300" b="1" dirty="0">
              <a:solidFill>
                <a:schemeClr val="tx2"/>
              </a:solidFill>
            </a:endParaRPr>
          </a:p>
        </p:txBody>
      </p:sp>
      <p:sp>
        <p:nvSpPr>
          <p:cNvPr id="368" name="Rounded Rectangle 3">
            <a:hlinkClick r:id="rId5" action="ppaction://hlinksldjump"/>
          </p:cNvPr>
          <p:cNvSpPr/>
          <p:nvPr/>
        </p:nvSpPr>
        <p:spPr>
          <a:xfrm>
            <a:off x="179512" y="6439644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NEXT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8462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 bwMode="auto">
          <a:xfrm>
            <a:off x="466105" y="2918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2800" kern="0" dirty="0" err="1" smtClean="0"/>
              <a:t>Meteo</a:t>
            </a:r>
            <a:r>
              <a:rPr lang="sv-SE" sz="2800" kern="0" dirty="0" smtClean="0"/>
              <a:t> observations: </a:t>
            </a:r>
            <a:r>
              <a:rPr lang="sv-SE" sz="2800" kern="0" dirty="0" err="1" smtClean="0"/>
              <a:t>HydroGFD</a:t>
            </a:r>
            <a:r>
              <a:rPr lang="sv-SE" sz="2800" kern="0" dirty="0" smtClean="0"/>
              <a:t> 2.0</a:t>
            </a:r>
            <a:endParaRPr lang="sv-SE" kern="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28734"/>
            <a:ext cx="3187849" cy="70416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" b="52247"/>
          <a:stretch/>
        </p:blipFill>
        <p:spPr bwMode="auto">
          <a:xfrm>
            <a:off x="323528" y="1508787"/>
            <a:ext cx="4164005" cy="34386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4"/>
          <a:stretch/>
        </p:blipFill>
        <p:spPr bwMode="auto">
          <a:xfrm>
            <a:off x="4596618" y="2468893"/>
            <a:ext cx="4247206" cy="368653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ounded Rectangle 3">
            <a:hlinkClick r:id="rId4" action="ppaction://hlinksldjump"/>
          </p:cNvPr>
          <p:cNvSpPr/>
          <p:nvPr/>
        </p:nvSpPr>
        <p:spPr>
          <a:xfrm>
            <a:off x="179512" y="6439644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START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87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 bwMode="auto">
          <a:xfrm>
            <a:off x="466105" y="2918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2800" kern="0" dirty="0" err="1" smtClean="0"/>
              <a:t>Downscaling</a:t>
            </a:r>
            <a:r>
              <a:rPr lang="sv-SE" sz="2800" kern="0" dirty="0" smtClean="0"/>
              <a:t> and bias-</a:t>
            </a:r>
            <a:r>
              <a:rPr lang="sv-SE" sz="2800" kern="0" dirty="0" err="1" smtClean="0"/>
              <a:t>adjustment</a:t>
            </a:r>
            <a:endParaRPr lang="sv-SE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461375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3">
            <a:hlinkClick r:id="rId3" action="ppaction://hlinksldjump"/>
          </p:cNvPr>
          <p:cNvSpPr/>
          <p:nvPr/>
        </p:nvSpPr>
        <p:spPr>
          <a:xfrm>
            <a:off x="179512" y="6439644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START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41078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3203848" y="386104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ECMWF SEAS5</a:t>
            </a:r>
            <a:endParaRPr lang="en-GB" sz="2400" b="1" u="sng" dirty="0"/>
          </a:p>
        </p:txBody>
      </p:sp>
      <p:cxnSp>
        <p:nvCxnSpPr>
          <p:cNvPr id="7" name="Straight Connector 5"/>
          <p:cNvCxnSpPr/>
          <p:nvPr/>
        </p:nvCxnSpPr>
        <p:spPr>
          <a:xfrm>
            <a:off x="1763688" y="5486902"/>
            <a:ext cx="5760000" cy="0"/>
          </a:xfrm>
          <a:prstGeom prst="line">
            <a:avLst/>
          </a:prstGeom>
          <a:ln w="38100" cmpd="dbl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63688" y="54869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3648" y="572222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 Oct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915816" y="54869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5776" y="57415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 Nov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95936" y="5506199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5896" y="57415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 Dec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48064" y="5506199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8024" y="57415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 Jan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300192" y="5506199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0152" y="57415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 Feb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092280" y="57415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 Mar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979712" y="550619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Oct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550619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Nov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1960" y="550619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Dec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088" y="550619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Jan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4208" y="550619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Feb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5"/>
          <p:cNvCxnSpPr/>
          <p:nvPr/>
        </p:nvCxnSpPr>
        <p:spPr>
          <a:xfrm>
            <a:off x="2915816" y="5290175"/>
            <a:ext cx="4896544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6"/>
          <p:cNvCxnSpPr/>
          <p:nvPr/>
        </p:nvCxnSpPr>
        <p:spPr>
          <a:xfrm>
            <a:off x="2915816" y="5146159"/>
            <a:ext cx="4896544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7"/>
          <p:cNvCxnSpPr/>
          <p:nvPr/>
        </p:nvCxnSpPr>
        <p:spPr>
          <a:xfrm>
            <a:off x="2915816" y="5002143"/>
            <a:ext cx="4896544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8"/>
          <p:cNvCxnSpPr/>
          <p:nvPr/>
        </p:nvCxnSpPr>
        <p:spPr>
          <a:xfrm>
            <a:off x="2915816" y="4858127"/>
            <a:ext cx="4896544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9"/>
          <p:cNvCxnSpPr/>
          <p:nvPr/>
        </p:nvCxnSpPr>
        <p:spPr>
          <a:xfrm>
            <a:off x="2915816" y="4714111"/>
            <a:ext cx="4896544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3"/>
          <p:cNvCxnSpPr/>
          <p:nvPr/>
        </p:nvCxnSpPr>
        <p:spPr>
          <a:xfrm>
            <a:off x="4031940" y="4642103"/>
            <a:ext cx="1152128" cy="0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4"/>
          <p:cNvSpPr txBox="1"/>
          <p:nvPr/>
        </p:nvSpPr>
        <p:spPr>
          <a:xfrm>
            <a:off x="2915816" y="4365104"/>
            <a:ext cx="335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lead time 1 month</a:t>
            </a:r>
            <a:endParaRPr lang="en-GB" sz="1200" dirty="0"/>
          </a:p>
        </p:txBody>
      </p:sp>
      <p:cxnSp>
        <p:nvCxnSpPr>
          <p:cNvPr id="38" name="Straight Connector 51"/>
          <p:cNvCxnSpPr/>
          <p:nvPr/>
        </p:nvCxnSpPr>
        <p:spPr>
          <a:xfrm>
            <a:off x="1763688" y="2877058"/>
            <a:ext cx="5760000" cy="0"/>
          </a:xfrm>
          <a:prstGeom prst="line">
            <a:avLst/>
          </a:prstGeom>
          <a:ln w="38100" cmpd="dbl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2"/>
          <p:cNvCxnSpPr/>
          <p:nvPr/>
        </p:nvCxnSpPr>
        <p:spPr>
          <a:xfrm>
            <a:off x="1763688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3"/>
          <p:cNvSpPr txBox="1"/>
          <p:nvPr/>
        </p:nvSpPr>
        <p:spPr>
          <a:xfrm>
            <a:off x="1403648" y="31316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Oct</a:t>
            </a:r>
            <a:endParaRPr lang="en-GB" dirty="0"/>
          </a:p>
        </p:txBody>
      </p:sp>
      <p:sp>
        <p:nvSpPr>
          <p:cNvPr id="42" name="TextBox 55"/>
          <p:cNvSpPr txBox="1"/>
          <p:nvPr/>
        </p:nvSpPr>
        <p:spPr>
          <a:xfrm>
            <a:off x="2555776" y="31316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Nov</a:t>
            </a:r>
            <a:endParaRPr lang="en-GB" dirty="0"/>
          </a:p>
        </p:txBody>
      </p:sp>
      <p:sp>
        <p:nvSpPr>
          <p:cNvPr id="44" name="TextBox 57"/>
          <p:cNvSpPr txBox="1"/>
          <p:nvPr/>
        </p:nvSpPr>
        <p:spPr>
          <a:xfrm>
            <a:off x="3707904" y="31316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Dec</a:t>
            </a:r>
            <a:endParaRPr lang="en-GB" dirty="0"/>
          </a:p>
        </p:txBody>
      </p:sp>
      <p:cxnSp>
        <p:nvCxnSpPr>
          <p:cNvPr id="56" name="Straight Connector 69"/>
          <p:cNvCxnSpPr/>
          <p:nvPr/>
        </p:nvCxnSpPr>
        <p:spPr>
          <a:xfrm>
            <a:off x="2915816" y="2680331"/>
            <a:ext cx="1728000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70"/>
          <p:cNvCxnSpPr/>
          <p:nvPr/>
        </p:nvCxnSpPr>
        <p:spPr>
          <a:xfrm>
            <a:off x="3203848" y="2536315"/>
            <a:ext cx="1728000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71"/>
          <p:cNvCxnSpPr/>
          <p:nvPr/>
        </p:nvCxnSpPr>
        <p:spPr>
          <a:xfrm>
            <a:off x="3491880" y="2392299"/>
            <a:ext cx="1728000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72"/>
          <p:cNvCxnSpPr/>
          <p:nvPr/>
        </p:nvCxnSpPr>
        <p:spPr>
          <a:xfrm>
            <a:off x="3779912" y="2248283"/>
            <a:ext cx="1728000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73"/>
          <p:cNvCxnSpPr/>
          <p:nvPr/>
        </p:nvCxnSpPr>
        <p:spPr>
          <a:xfrm>
            <a:off x="4067944" y="2104267"/>
            <a:ext cx="1728000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76"/>
          <p:cNvCxnSpPr/>
          <p:nvPr/>
        </p:nvCxnSpPr>
        <p:spPr>
          <a:xfrm>
            <a:off x="3743944" y="2007424"/>
            <a:ext cx="324000" cy="0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77"/>
          <p:cNvSpPr txBox="1"/>
          <p:nvPr/>
        </p:nvSpPr>
        <p:spPr>
          <a:xfrm>
            <a:off x="2229878" y="1700808"/>
            <a:ext cx="335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lead time 1 week</a:t>
            </a:r>
            <a:endParaRPr lang="en-GB" sz="1200" dirty="0"/>
          </a:p>
        </p:txBody>
      </p:sp>
      <p:sp>
        <p:nvSpPr>
          <p:cNvPr id="88" name="TextBox 3"/>
          <p:cNvSpPr txBox="1"/>
          <p:nvPr/>
        </p:nvSpPr>
        <p:spPr>
          <a:xfrm>
            <a:off x="2771800" y="126876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ECMWF Extended-range</a:t>
            </a:r>
            <a:endParaRPr lang="en-GB" sz="2400" b="1" u="sng" dirty="0"/>
          </a:p>
        </p:txBody>
      </p:sp>
      <p:cxnSp>
        <p:nvCxnSpPr>
          <p:cNvPr id="89" name="Straight Connector 9"/>
          <p:cNvCxnSpPr/>
          <p:nvPr/>
        </p:nvCxnSpPr>
        <p:spPr>
          <a:xfrm>
            <a:off x="2051720" y="54869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"/>
          <p:cNvCxnSpPr/>
          <p:nvPr/>
        </p:nvCxnSpPr>
        <p:spPr>
          <a:xfrm>
            <a:off x="2339752" y="54869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"/>
          <p:cNvCxnSpPr/>
          <p:nvPr/>
        </p:nvCxnSpPr>
        <p:spPr>
          <a:xfrm>
            <a:off x="2627784" y="5486902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"/>
          <p:cNvCxnSpPr/>
          <p:nvPr/>
        </p:nvCxnSpPr>
        <p:spPr>
          <a:xfrm>
            <a:off x="2915816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"/>
          <p:cNvCxnSpPr/>
          <p:nvPr/>
        </p:nvCxnSpPr>
        <p:spPr>
          <a:xfrm>
            <a:off x="2051720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"/>
          <p:cNvCxnSpPr/>
          <p:nvPr/>
        </p:nvCxnSpPr>
        <p:spPr>
          <a:xfrm>
            <a:off x="2339752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"/>
          <p:cNvCxnSpPr/>
          <p:nvPr/>
        </p:nvCxnSpPr>
        <p:spPr>
          <a:xfrm>
            <a:off x="2627784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"/>
          <p:cNvCxnSpPr/>
          <p:nvPr/>
        </p:nvCxnSpPr>
        <p:spPr>
          <a:xfrm>
            <a:off x="3779912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"/>
          <p:cNvCxnSpPr/>
          <p:nvPr/>
        </p:nvCxnSpPr>
        <p:spPr>
          <a:xfrm>
            <a:off x="3203848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9"/>
          <p:cNvCxnSpPr/>
          <p:nvPr/>
        </p:nvCxnSpPr>
        <p:spPr>
          <a:xfrm>
            <a:off x="3491880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9"/>
          <p:cNvCxnSpPr/>
          <p:nvPr/>
        </p:nvCxnSpPr>
        <p:spPr>
          <a:xfrm>
            <a:off x="4644008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9"/>
          <p:cNvCxnSpPr/>
          <p:nvPr/>
        </p:nvCxnSpPr>
        <p:spPr>
          <a:xfrm>
            <a:off x="4067944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9"/>
          <p:cNvCxnSpPr/>
          <p:nvPr/>
        </p:nvCxnSpPr>
        <p:spPr>
          <a:xfrm>
            <a:off x="4355976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9"/>
          <p:cNvCxnSpPr/>
          <p:nvPr/>
        </p:nvCxnSpPr>
        <p:spPr>
          <a:xfrm>
            <a:off x="5220072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9"/>
          <p:cNvCxnSpPr/>
          <p:nvPr/>
        </p:nvCxnSpPr>
        <p:spPr>
          <a:xfrm>
            <a:off x="4932040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9"/>
          <p:cNvCxnSpPr/>
          <p:nvPr/>
        </p:nvCxnSpPr>
        <p:spPr>
          <a:xfrm>
            <a:off x="6084168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9"/>
          <p:cNvCxnSpPr/>
          <p:nvPr/>
        </p:nvCxnSpPr>
        <p:spPr>
          <a:xfrm>
            <a:off x="5508104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9"/>
          <p:cNvCxnSpPr/>
          <p:nvPr/>
        </p:nvCxnSpPr>
        <p:spPr>
          <a:xfrm>
            <a:off x="5796136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9"/>
          <p:cNvCxnSpPr/>
          <p:nvPr/>
        </p:nvCxnSpPr>
        <p:spPr>
          <a:xfrm>
            <a:off x="6660232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9"/>
          <p:cNvCxnSpPr/>
          <p:nvPr/>
        </p:nvCxnSpPr>
        <p:spPr>
          <a:xfrm>
            <a:off x="6372200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9"/>
          <p:cNvCxnSpPr/>
          <p:nvPr/>
        </p:nvCxnSpPr>
        <p:spPr>
          <a:xfrm>
            <a:off x="7524328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9"/>
          <p:cNvCxnSpPr/>
          <p:nvPr/>
        </p:nvCxnSpPr>
        <p:spPr>
          <a:xfrm>
            <a:off x="6948264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9"/>
          <p:cNvCxnSpPr/>
          <p:nvPr/>
        </p:nvCxnSpPr>
        <p:spPr>
          <a:xfrm>
            <a:off x="7236296" y="2877058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57"/>
          <p:cNvSpPr txBox="1"/>
          <p:nvPr/>
        </p:nvSpPr>
        <p:spPr>
          <a:xfrm>
            <a:off x="4860032" y="31316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Jan</a:t>
            </a:r>
            <a:endParaRPr lang="en-GB" dirty="0"/>
          </a:p>
        </p:txBody>
      </p:sp>
      <p:sp>
        <p:nvSpPr>
          <p:cNvPr id="119" name="TextBox 57"/>
          <p:cNvSpPr txBox="1"/>
          <p:nvPr/>
        </p:nvSpPr>
        <p:spPr>
          <a:xfrm>
            <a:off x="6012160" y="31316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Feb</a:t>
            </a:r>
            <a:endParaRPr lang="en-GB" dirty="0"/>
          </a:p>
        </p:txBody>
      </p:sp>
      <p:sp>
        <p:nvSpPr>
          <p:cNvPr id="120" name="TextBox 57"/>
          <p:cNvSpPr txBox="1"/>
          <p:nvPr/>
        </p:nvSpPr>
        <p:spPr>
          <a:xfrm>
            <a:off x="7092280" y="31316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Mar</a:t>
            </a:r>
            <a:endParaRPr lang="en-GB" dirty="0"/>
          </a:p>
        </p:txBody>
      </p:sp>
      <p:cxnSp>
        <p:nvCxnSpPr>
          <p:cNvPr id="121" name="Straight Connector 9"/>
          <p:cNvCxnSpPr/>
          <p:nvPr/>
        </p:nvCxnSpPr>
        <p:spPr>
          <a:xfrm>
            <a:off x="7524328" y="5497935"/>
            <a:ext cx="0" cy="16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ubrik 1"/>
          <p:cNvSpPr txBox="1">
            <a:spLocks/>
          </p:cNvSpPr>
          <p:nvPr/>
        </p:nvSpPr>
        <p:spPr bwMode="auto">
          <a:xfrm>
            <a:off x="466105" y="2918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2800" kern="0" dirty="0" err="1" smtClean="0"/>
              <a:t>Prediction</a:t>
            </a:r>
            <a:r>
              <a:rPr lang="sv-SE" sz="2800" kern="0" dirty="0" smtClean="0"/>
              <a:t> systems and mode</a:t>
            </a:r>
            <a:endParaRPr lang="sv-SE" kern="0" dirty="0"/>
          </a:p>
        </p:txBody>
      </p:sp>
      <p:pic>
        <p:nvPicPr>
          <p:cNvPr id="2050" name="Picture 2" descr="ESCAPE | ECMW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88311"/>
            <a:ext cx="1800200" cy="3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Rektangel 2047"/>
          <p:cNvSpPr/>
          <p:nvPr/>
        </p:nvSpPr>
        <p:spPr>
          <a:xfrm>
            <a:off x="-396552" y="1691857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dirty="0"/>
              <a:t>45 </a:t>
            </a:r>
            <a:r>
              <a:rPr lang="fr-FR" dirty="0" err="1"/>
              <a:t>days</a:t>
            </a:r>
            <a:r>
              <a:rPr lang="fr-FR" dirty="0"/>
              <a:t> </a:t>
            </a:r>
            <a:r>
              <a:rPr lang="fr-FR" dirty="0" err="1"/>
              <a:t>ahead</a:t>
            </a:r>
            <a:endParaRPr lang="fr-FR" dirty="0"/>
          </a:p>
          <a:p>
            <a:pPr lvl="1"/>
            <a:r>
              <a:rPr lang="fr-FR" dirty="0" err="1"/>
              <a:t>Issued</a:t>
            </a:r>
            <a:r>
              <a:rPr lang="fr-FR" dirty="0"/>
              <a:t> once a </a:t>
            </a:r>
            <a:r>
              <a:rPr lang="fr-FR" dirty="0" err="1"/>
              <a:t>week</a:t>
            </a:r>
            <a:endParaRPr lang="fr-FR" dirty="0"/>
          </a:p>
        </p:txBody>
      </p:sp>
      <p:sp>
        <p:nvSpPr>
          <p:cNvPr id="126" name="Rektangel 125"/>
          <p:cNvSpPr/>
          <p:nvPr/>
        </p:nvSpPr>
        <p:spPr>
          <a:xfrm>
            <a:off x="-396552" y="4222829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dirty="0" smtClean="0"/>
              <a:t>7 </a:t>
            </a:r>
            <a:r>
              <a:rPr lang="fr-FR" dirty="0" err="1" smtClean="0"/>
              <a:t>months</a:t>
            </a:r>
            <a:r>
              <a:rPr lang="fr-FR" dirty="0" smtClean="0"/>
              <a:t> </a:t>
            </a:r>
            <a:r>
              <a:rPr lang="fr-FR" dirty="0" err="1"/>
              <a:t>ahead</a:t>
            </a:r>
            <a:endParaRPr lang="fr-FR" dirty="0"/>
          </a:p>
          <a:p>
            <a:pPr lvl="1"/>
            <a:r>
              <a:rPr lang="fr-FR" dirty="0" err="1"/>
              <a:t>Issued</a:t>
            </a:r>
            <a:r>
              <a:rPr lang="fr-FR" dirty="0"/>
              <a:t> once a </a:t>
            </a:r>
            <a:r>
              <a:rPr lang="fr-FR" dirty="0" err="1" smtClean="0"/>
              <a:t>month</a:t>
            </a:r>
            <a:endParaRPr lang="fr-FR" dirty="0"/>
          </a:p>
        </p:txBody>
      </p:sp>
      <p:sp>
        <p:nvSpPr>
          <p:cNvPr id="128" name="Rounded Rectangle 3">
            <a:hlinkClick r:id="rId3" action="ppaction://hlinksldjump"/>
          </p:cNvPr>
          <p:cNvSpPr/>
          <p:nvPr/>
        </p:nvSpPr>
        <p:spPr>
          <a:xfrm>
            <a:off x="179512" y="6439644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START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2239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322644"/>
            <a:ext cx="7819096" cy="370052"/>
          </a:xfrm>
        </p:spPr>
        <p:txBody>
          <a:bodyPr/>
          <a:lstStyle/>
          <a:p>
            <a:r>
              <a:rPr lang="sv-SE" dirty="0" smtClean="0"/>
              <a:t>E-HYPE </a:t>
            </a:r>
            <a:r>
              <a:rPr lang="sv-SE" sz="2000" dirty="0" smtClean="0">
                <a:hlinkClick r:id="rId2"/>
              </a:rPr>
              <a:t>http</a:t>
            </a:r>
            <a:r>
              <a:rPr lang="sv-SE" sz="2000" dirty="0">
                <a:hlinkClick r:id="rId2"/>
              </a:rPr>
              <a:t>://</a:t>
            </a:r>
            <a:r>
              <a:rPr lang="sv-SE" sz="2000" dirty="0" smtClean="0">
                <a:hlinkClick r:id="rId2"/>
              </a:rPr>
              <a:t>hypeweb.smhi.se</a:t>
            </a:r>
            <a:endParaRPr lang="sv-SE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627785" y="6243756"/>
            <a:ext cx="5544615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800" dirty="0" err="1"/>
              <a:t>Donnelly</a:t>
            </a:r>
            <a:r>
              <a:rPr lang="sv-SE" sz="800" dirty="0"/>
              <a:t>, C, Andersson, J.C.M. and </a:t>
            </a:r>
            <a:r>
              <a:rPr lang="sv-SE" sz="800" dirty="0" err="1"/>
              <a:t>Arheimer</a:t>
            </a:r>
            <a:r>
              <a:rPr lang="sv-SE" sz="800" dirty="0"/>
              <a:t>, B. (2016): </a:t>
            </a:r>
            <a:r>
              <a:rPr lang="sv-SE" sz="800" dirty="0" err="1"/>
              <a:t>Using</a:t>
            </a:r>
            <a:r>
              <a:rPr lang="sv-SE" sz="800" dirty="0"/>
              <a:t> </a:t>
            </a:r>
            <a:r>
              <a:rPr lang="sv-SE" sz="800" dirty="0" err="1"/>
              <a:t>flow</a:t>
            </a:r>
            <a:r>
              <a:rPr lang="sv-SE" sz="800" dirty="0"/>
              <a:t> </a:t>
            </a:r>
            <a:r>
              <a:rPr lang="sv-SE" sz="800" dirty="0" err="1"/>
              <a:t>signatures</a:t>
            </a:r>
            <a:r>
              <a:rPr lang="sv-SE" sz="800" dirty="0"/>
              <a:t> and </a:t>
            </a:r>
            <a:r>
              <a:rPr lang="sv-SE" sz="800" dirty="0" err="1"/>
              <a:t>catchment</a:t>
            </a:r>
            <a:r>
              <a:rPr lang="sv-SE" sz="800" dirty="0"/>
              <a:t> </a:t>
            </a:r>
            <a:r>
              <a:rPr lang="sv-SE" sz="800" dirty="0" err="1"/>
              <a:t>similarities</a:t>
            </a:r>
            <a:r>
              <a:rPr lang="sv-SE" sz="800" dirty="0"/>
              <a:t> </a:t>
            </a:r>
            <a:r>
              <a:rPr lang="sv-SE" sz="800" dirty="0" err="1"/>
              <a:t>to</a:t>
            </a:r>
            <a:r>
              <a:rPr lang="sv-SE" sz="800" dirty="0"/>
              <a:t> </a:t>
            </a:r>
            <a:r>
              <a:rPr lang="sv-SE" sz="800" dirty="0" err="1"/>
              <a:t>evaluate</a:t>
            </a:r>
            <a:r>
              <a:rPr lang="sv-SE" sz="800" dirty="0"/>
              <a:t> a multi-</a:t>
            </a:r>
            <a:r>
              <a:rPr lang="sv-SE" sz="800" dirty="0" err="1"/>
              <a:t>basin</a:t>
            </a:r>
            <a:r>
              <a:rPr lang="sv-SE" sz="800" dirty="0"/>
              <a:t> </a:t>
            </a:r>
            <a:r>
              <a:rPr lang="sv-SE" sz="800" dirty="0" err="1"/>
              <a:t>model</a:t>
            </a:r>
            <a:r>
              <a:rPr lang="sv-SE" sz="800" dirty="0"/>
              <a:t> (E-HYPE) </a:t>
            </a:r>
            <a:r>
              <a:rPr lang="sv-SE" sz="800" dirty="0" err="1"/>
              <a:t>across</a:t>
            </a:r>
            <a:r>
              <a:rPr lang="sv-SE" sz="800" dirty="0"/>
              <a:t> </a:t>
            </a:r>
            <a:r>
              <a:rPr lang="sv-SE" sz="800" dirty="0" err="1"/>
              <a:t>Europe</a:t>
            </a:r>
            <a:r>
              <a:rPr lang="sv-SE" sz="800" dirty="0"/>
              <a:t>. Hydr. Sciences Journal 61(2):255-273, </a:t>
            </a:r>
            <a:r>
              <a:rPr lang="sv-SE" sz="800" dirty="0" err="1"/>
              <a:t>doi</a:t>
            </a:r>
            <a:r>
              <a:rPr lang="sv-SE" sz="800" dirty="0"/>
              <a:t>: 10.1080/02626667.2015.1027710</a:t>
            </a:r>
            <a:endParaRPr lang="sv-SE" altLang="sv-SE" sz="800" dirty="0"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5636"/>
            <a:ext cx="4100296" cy="230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717032"/>
            <a:ext cx="4199218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65635"/>
            <a:ext cx="3456384" cy="491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3">
            <a:hlinkClick r:id="rId6" action="ppaction://hlinksldjump"/>
          </p:cNvPr>
          <p:cNvSpPr/>
          <p:nvPr/>
        </p:nvSpPr>
        <p:spPr>
          <a:xfrm>
            <a:off x="1331640" y="6453336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NEXT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8608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322644"/>
            <a:ext cx="7819096" cy="370052"/>
          </a:xfrm>
        </p:spPr>
        <p:txBody>
          <a:bodyPr/>
          <a:lstStyle/>
          <a:p>
            <a:r>
              <a:rPr lang="sv-SE" dirty="0" smtClean="0"/>
              <a:t>World-Wide HYPE </a:t>
            </a:r>
            <a:r>
              <a:rPr lang="sv-SE" sz="2000" dirty="0" smtClean="0">
                <a:hlinkClick r:id="rId2"/>
              </a:rPr>
              <a:t>http</a:t>
            </a:r>
            <a:r>
              <a:rPr lang="sv-SE" sz="2000" dirty="0">
                <a:hlinkClick r:id="rId2"/>
              </a:rPr>
              <a:t>://</a:t>
            </a:r>
            <a:r>
              <a:rPr lang="sv-SE" sz="2000" dirty="0" smtClean="0">
                <a:hlinkClick r:id="rId2"/>
              </a:rPr>
              <a:t>hypeweb.smhi.se</a:t>
            </a:r>
            <a:endParaRPr lang="sv-SE" dirty="0"/>
          </a:p>
        </p:txBody>
      </p:sp>
      <p:sp>
        <p:nvSpPr>
          <p:cNvPr id="5" name="Rounded Rectangle 3">
            <a:hlinkClick r:id="rId3" action="ppaction://hlinksldjump"/>
          </p:cNvPr>
          <p:cNvSpPr/>
          <p:nvPr/>
        </p:nvSpPr>
        <p:spPr>
          <a:xfrm>
            <a:off x="179512" y="6439644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START</a:t>
            </a:r>
            <a:endParaRPr lang="sv-SE" sz="11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32723"/>
            <a:ext cx="4176464" cy="49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3598201"/>
            <a:ext cx="3869971" cy="247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03849" y="6243756"/>
            <a:ext cx="5544615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800" dirty="0" err="1"/>
              <a:t>Arheimer</a:t>
            </a:r>
            <a:r>
              <a:rPr lang="sv-SE" sz="800" dirty="0"/>
              <a:t>, B., Pimentel, R., Isberg, K., Crochemore, L., Andersson, J. C. M., </a:t>
            </a:r>
            <a:r>
              <a:rPr lang="sv-SE" sz="800" dirty="0" err="1"/>
              <a:t>Hasan</a:t>
            </a:r>
            <a:r>
              <a:rPr lang="sv-SE" sz="800" dirty="0"/>
              <a:t>, A., and </a:t>
            </a:r>
            <a:r>
              <a:rPr lang="sv-SE" sz="800" dirty="0" err="1"/>
              <a:t>Pineda</a:t>
            </a:r>
            <a:r>
              <a:rPr lang="sv-SE" sz="800" dirty="0"/>
              <a:t>, L.: Global </a:t>
            </a:r>
            <a:r>
              <a:rPr lang="sv-SE" sz="800" dirty="0" err="1"/>
              <a:t>catchment</a:t>
            </a:r>
            <a:r>
              <a:rPr lang="sv-SE" sz="800" dirty="0"/>
              <a:t> </a:t>
            </a:r>
            <a:r>
              <a:rPr lang="sv-SE" sz="800" dirty="0" err="1"/>
              <a:t>modelling</a:t>
            </a:r>
            <a:r>
              <a:rPr lang="sv-SE" sz="800" dirty="0"/>
              <a:t> </a:t>
            </a:r>
            <a:r>
              <a:rPr lang="sv-SE" sz="800" dirty="0" err="1"/>
              <a:t>using</a:t>
            </a:r>
            <a:r>
              <a:rPr lang="sv-SE" sz="800" dirty="0"/>
              <a:t> World-Wide HYPE (WWH), </a:t>
            </a:r>
            <a:r>
              <a:rPr lang="sv-SE" sz="800" dirty="0" err="1"/>
              <a:t>open</a:t>
            </a:r>
            <a:r>
              <a:rPr lang="sv-SE" sz="800" dirty="0"/>
              <a:t> data, and </a:t>
            </a:r>
            <a:r>
              <a:rPr lang="sv-SE" sz="800" dirty="0" err="1"/>
              <a:t>stepwise</a:t>
            </a:r>
            <a:r>
              <a:rPr lang="sv-SE" sz="800" dirty="0"/>
              <a:t> parameter </a:t>
            </a:r>
            <a:r>
              <a:rPr lang="sv-SE" sz="800" dirty="0" err="1"/>
              <a:t>estimation</a:t>
            </a:r>
            <a:r>
              <a:rPr lang="sv-SE" sz="800" dirty="0"/>
              <a:t>, </a:t>
            </a:r>
            <a:r>
              <a:rPr lang="sv-SE" sz="800" dirty="0" err="1"/>
              <a:t>Hydrol</a:t>
            </a:r>
            <a:r>
              <a:rPr lang="sv-SE" sz="800" dirty="0"/>
              <a:t>. Earth </a:t>
            </a:r>
            <a:r>
              <a:rPr lang="sv-SE" sz="800" dirty="0" err="1"/>
              <a:t>Syst</a:t>
            </a:r>
            <a:r>
              <a:rPr lang="sv-SE" sz="800" dirty="0"/>
              <a:t>. </a:t>
            </a:r>
            <a:r>
              <a:rPr lang="sv-SE" sz="800" dirty="0" err="1"/>
              <a:t>Sci</a:t>
            </a:r>
            <a:r>
              <a:rPr lang="sv-SE" sz="800" dirty="0"/>
              <a:t>., 24, 535–559, https://doi.org/10.5194/hess-24-535-2020, 2020</a:t>
            </a:r>
            <a:r>
              <a:rPr lang="sv-SE" sz="800" dirty="0" smtClean="0"/>
              <a:t>. </a:t>
            </a:r>
            <a:endParaRPr lang="sv-SE" altLang="sv-SE" sz="800" dirty="0"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5636"/>
            <a:ext cx="4100296" cy="230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6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winfs-proj\data\proj\Fouh\Global\World-wide HYPE\Analyses\20171020_LC_Qobs_DataAnalysis\20190125_paper\graphs\Map_dm_1961_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4"/>
          <a:stretch/>
        </p:blipFill>
        <p:spPr bwMode="auto">
          <a:xfrm>
            <a:off x="4345539" y="3789040"/>
            <a:ext cx="4762965" cy="308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 bwMode="auto">
          <a:xfrm>
            <a:off x="467544" y="322644"/>
            <a:ext cx="7819096" cy="3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kern="0" dirty="0" err="1" smtClean="0"/>
              <a:t>Hydrological</a:t>
            </a:r>
            <a:r>
              <a:rPr lang="sv-SE" kern="0" dirty="0" smtClean="0"/>
              <a:t> observations</a:t>
            </a:r>
            <a:endParaRPr lang="sv-SE" kern="0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3990"/>
              </p:ext>
            </p:extLst>
          </p:nvPr>
        </p:nvGraphicFramePr>
        <p:xfrm>
          <a:off x="226533" y="861463"/>
          <a:ext cx="7009763" cy="3719665"/>
        </p:xfrm>
        <a:graphic>
          <a:graphicData uri="http://schemas.openxmlformats.org/drawingml/2006/table">
            <a:tbl>
              <a:tblPr firstRow="1" firstCol="1" bandRow="1"/>
              <a:tblGrid>
                <a:gridCol w="1394315"/>
                <a:gridCol w="2682936"/>
                <a:gridCol w="998302"/>
                <a:gridCol w="546792"/>
                <a:gridCol w="1387418"/>
              </a:tblGrid>
              <a:tr h="31702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Short </a:t>
                      </a:r>
                      <a:r>
                        <a:rPr lang="sv-SE" sz="8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Name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800" dirty="0" smtClean="0">
                          <a:effectLst/>
                          <a:latin typeface="Arial"/>
                          <a:ea typeface="Calibri"/>
                        </a:rPr>
                        <a:t>Link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8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Coverage</a:t>
                      </a: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8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Time</a:t>
                      </a: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series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Provider/</a:t>
                      </a:r>
                      <a:r>
                        <a:rPr lang="sv-SE" sz="8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References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GRDC 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hlinkClick r:id="rId3"/>
                        </a:rPr>
                        <a:t>https://www.bafg.de/GRDC/</a:t>
                      </a:r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Global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~6900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Global Runoff Data Center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93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EWA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sng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hlinkClick r:id="rId4"/>
                        </a:rPr>
                        <a:t>https://www.bafg.de/GRDC/EN/04_spcldtbss/42_EWA/ewa.html</a:t>
                      </a:r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endParaRPr lang="sv-SE" sz="800" dirty="0" smtClean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Europe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~120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GRDC – EURO-FRIEND-Water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Russian River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data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sng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hlinkClick r:id="rId5"/>
                        </a:rPr>
                        <a:t>https://rda.ucar.edu/datasets/ds553.2/</a:t>
                      </a:r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endParaRPr lang="sv-SE" sz="800" dirty="0" smtClean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Former Soviet Union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~800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Bodo, 2000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R-</a:t>
                      </a:r>
                      <a:r>
                        <a:rPr lang="es-ES" sz="8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ArcticNet</a:t>
                      </a:r>
                      <a:r>
                        <a:rPr lang="es-E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v 4.0 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u="sng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hlinkClick r:id="rId6"/>
                        </a:rPr>
                        <a:t>http://www.r-arcticnet.sr.unh.edu/v4.0</a:t>
                      </a:r>
                      <a:r>
                        <a:rPr lang="es-ES" sz="900" u="sng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hlinkClick r:id="rId6"/>
                        </a:rPr>
                        <a:t>/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Arctic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~750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Pan-Arctic Project Consortium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RIVDIS v </a:t>
                      </a:r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1.1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u="sng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hlinkClick r:id="rId7"/>
                        </a:rPr>
                        <a:t>https://daac.ornl.gov/RIVDIS/guides/rivdis_guide.html</a:t>
                      </a:r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endParaRPr lang="sv-SE" sz="800" dirty="0" smtClean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Global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~10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Vörösmarty et al., 1998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66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USGS 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800" u="sng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hlinkClick r:id="rId8"/>
                        </a:rPr>
                        <a:t>https://waterdata.usgs.gov/nwis/sw</a:t>
                      </a:r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USA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~6800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U.S. Geological Survey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866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HYDAT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u="sng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hlinkClick r:id="rId9"/>
                        </a:rPr>
                        <a:t>https://www.canada.ca/en/environment-climate-change/services/water-overview/quantity/monitoring/survey/data-products-services/national-archive-hydat.html</a:t>
                      </a:r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endParaRPr lang="sv-SE" sz="800" dirty="0" smtClean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Canada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~5000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Water Survey of Canada (WSC)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Chinese Hydrology Data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Project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sng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</a:rPr>
                        <a:t>https://depts.washington.edu/shuiwen/</a:t>
                      </a:r>
                      <a:endParaRPr lang="sv-SE" sz="800" dirty="0" smtClean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China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~150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Henck et al., 2011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Spanish Water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Authorities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Spain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~20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Ecological Transition Ministry</a:t>
                      </a:r>
                      <a:endParaRPr lang="sv-SE" sz="80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9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WISKI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u="sng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hlinkClick r:id="rId10"/>
                        </a:rPr>
                        <a:t>https://vattenwebb.smhi.se/station/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endParaRPr lang="sv-SE" sz="800" dirty="0" smtClean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Sweden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~400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Swedish Meteorological and Hydrological Institute </a:t>
                      </a:r>
                      <a:endParaRPr lang="sv-SE" sz="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473" marR="57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ounded Rectangle 3">
            <a:hlinkClick r:id="rId11" action="ppaction://hlinksldjump"/>
          </p:cNvPr>
          <p:cNvSpPr/>
          <p:nvPr/>
        </p:nvSpPr>
        <p:spPr>
          <a:xfrm>
            <a:off x="179512" y="6439644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START</a:t>
            </a:r>
            <a:endParaRPr lang="sv-SE" sz="1100" dirty="0"/>
          </a:p>
        </p:txBody>
      </p:sp>
      <p:sp>
        <p:nvSpPr>
          <p:cNvPr id="8" name="Rectangle 10"/>
          <p:cNvSpPr/>
          <p:nvPr/>
        </p:nvSpPr>
        <p:spPr>
          <a:xfrm>
            <a:off x="1763688" y="4650620"/>
            <a:ext cx="1912168" cy="16796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000" dirty="0" smtClean="0">
                <a:ea typeface="Arial"/>
                <a:cs typeface="Raavi" panose="020B0502040204020203" pitchFamily="34" charset="0"/>
              </a:rPr>
              <a:t>Crochemore</a:t>
            </a:r>
            <a:r>
              <a:rPr lang="en-US" sz="1000" baseline="30000" dirty="0" smtClean="0">
                <a:ea typeface="Arial"/>
                <a:cs typeface="Raavi" panose="020B0502040204020203" pitchFamily="34" charset="0"/>
              </a:rPr>
              <a:t> </a:t>
            </a:r>
            <a:r>
              <a:rPr lang="en-US" sz="1000" dirty="0" smtClean="0">
                <a:ea typeface="Arial"/>
                <a:cs typeface="Raavi" panose="020B0502040204020203" pitchFamily="34" charset="0"/>
              </a:rPr>
              <a:t> et al., 2019. Lessons </a:t>
            </a:r>
            <a:r>
              <a:rPr lang="en-US" sz="1000" dirty="0">
                <a:ea typeface="Arial"/>
                <a:cs typeface="Raavi" panose="020B0502040204020203" pitchFamily="34" charset="0"/>
              </a:rPr>
              <a:t>learnt from checking the quality of openly accessible river flow data </a:t>
            </a:r>
            <a:r>
              <a:rPr lang="en-US" sz="1000" dirty="0" smtClean="0">
                <a:ea typeface="Arial"/>
                <a:cs typeface="Raavi" panose="020B0502040204020203" pitchFamily="34" charset="0"/>
              </a:rPr>
              <a:t>worldwide. HSJ, </a:t>
            </a:r>
            <a:r>
              <a:rPr lang="sv-SE" sz="1000" dirty="0">
                <a:hlinkClick r:id="rId12"/>
              </a:rPr>
              <a:t>https://</a:t>
            </a:r>
            <a:r>
              <a:rPr lang="sv-SE" sz="1000" dirty="0" smtClean="0">
                <a:hlinkClick r:id="rId12"/>
              </a:rPr>
              <a:t>doi.org/10.1080/02626667.2019.1659509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6574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467544" y="322644"/>
            <a:ext cx="7819096" cy="3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kern="0" dirty="0" err="1" smtClean="0"/>
              <a:t>Forecasting</a:t>
            </a:r>
            <a:r>
              <a:rPr lang="sv-SE" kern="0" dirty="0" smtClean="0"/>
              <a:t> </a:t>
            </a:r>
            <a:r>
              <a:rPr lang="sv-SE" kern="0" dirty="0" err="1" smtClean="0"/>
              <a:t>skill</a:t>
            </a:r>
            <a:endParaRPr lang="sv-SE" kern="0" dirty="0"/>
          </a:p>
        </p:txBody>
      </p:sp>
      <p:sp>
        <p:nvSpPr>
          <p:cNvPr id="9" name="Rounded Rectangle 3">
            <a:hlinkClick r:id="rId2" action="ppaction://hlinksldjump"/>
          </p:cNvPr>
          <p:cNvSpPr/>
          <p:nvPr/>
        </p:nvSpPr>
        <p:spPr>
          <a:xfrm>
            <a:off x="1331640" y="6453336"/>
            <a:ext cx="792088" cy="260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NEXT</a:t>
            </a:r>
            <a:endParaRPr lang="sv-SE" sz="1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8"/>
          <a:stretch/>
        </p:blipFill>
        <p:spPr bwMode="auto">
          <a:xfrm>
            <a:off x="755576" y="802165"/>
            <a:ext cx="6563117" cy="13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0" r="43060" b="13477"/>
          <a:stretch/>
        </p:blipFill>
        <p:spPr bwMode="auto">
          <a:xfrm>
            <a:off x="2473379" y="2180862"/>
            <a:ext cx="4978941" cy="458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4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335</TotalTime>
  <Words>729</Words>
  <Application>Microsoft Office PowerPoint</Application>
  <PresentationFormat>Bildspel på skärmen (4:3)</PresentationFormat>
  <Paragraphs>190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Default Theme</vt:lpstr>
      <vt:lpstr>SMHI - Svart</vt:lpstr>
      <vt:lpstr>SMHI-PPT-vit</vt:lpstr>
      <vt:lpstr>1_SMHI - Svart</vt:lpstr>
      <vt:lpstr>Continental and global hydro-climatic forecasting services to address user needs for the water-related sectors</vt:lpstr>
      <vt:lpstr>Production line for S2S forecasts</vt:lpstr>
      <vt:lpstr>PowerPoint-presentation</vt:lpstr>
      <vt:lpstr>PowerPoint-presentation</vt:lpstr>
      <vt:lpstr>PowerPoint-presentation</vt:lpstr>
      <vt:lpstr>E-HYPE http://hypeweb.smhi.se</vt:lpstr>
      <vt:lpstr>World-Wide HYPE http://hypeweb.smhi.se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Pechlivanidis Ilias</dc:creator>
  <cp:lastModifiedBy>Pechlivanidis Ilias</cp:lastModifiedBy>
  <cp:revision>17</cp:revision>
  <dcterms:created xsi:type="dcterms:W3CDTF">2020-04-30T09:53:40Z</dcterms:created>
  <dcterms:modified xsi:type="dcterms:W3CDTF">2020-04-30T15:33:58Z</dcterms:modified>
</cp:coreProperties>
</file>