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2" r:id="rId2"/>
    <p:sldId id="396" r:id="rId3"/>
    <p:sldId id="397" r:id="rId4"/>
    <p:sldId id="398" r:id="rId5"/>
    <p:sldId id="380" r:id="rId6"/>
    <p:sldId id="394" r:id="rId7"/>
    <p:sldId id="379" r:id="rId8"/>
    <p:sldId id="395" r:id="rId9"/>
    <p:sldId id="381" r:id="rId10"/>
    <p:sldId id="382" r:id="rId11"/>
    <p:sldId id="383" r:id="rId12"/>
    <p:sldId id="384" r:id="rId13"/>
    <p:sldId id="385" r:id="rId14"/>
    <p:sldId id="386" r:id="rId15"/>
    <p:sldId id="387" r:id="rId16"/>
    <p:sldId id="388" r:id="rId17"/>
    <p:sldId id="389" r:id="rId18"/>
    <p:sldId id="391" r:id="rId19"/>
    <p:sldId id="392" r:id="rId20"/>
    <p:sldId id="393" r:id="rId21"/>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ummary" id="{7841CDDF-1299-4FC8-9E77-461B78D4B758}">
          <p14:sldIdLst>
            <p14:sldId id="352"/>
            <p14:sldId id="396"/>
            <p14:sldId id="397"/>
          </p14:sldIdLst>
        </p14:section>
        <p14:section name="Presentation" id="{DB618135-3675-4F64-BCB6-F79F8383BCCD}">
          <p14:sldIdLst>
            <p14:sldId id="398"/>
            <p14:sldId id="380"/>
            <p14:sldId id="394"/>
            <p14:sldId id="379"/>
            <p14:sldId id="395"/>
            <p14:sldId id="381"/>
            <p14:sldId id="382"/>
            <p14:sldId id="383"/>
            <p14:sldId id="384"/>
            <p14:sldId id="385"/>
            <p14:sldId id="386"/>
            <p14:sldId id="387"/>
            <p14:sldId id="388"/>
            <p14:sldId id="389"/>
            <p14:sldId id="391"/>
            <p14:sldId id="392"/>
            <p14:sldId id="3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E0E0"/>
    <a:srgbClr val="1F5666"/>
    <a:srgbClr val="92BEC9"/>
    <a:srgbClr val="E47B7C"/>
    <a:srgbClr val="C26C77"/>
    <a:srgbClr val="DF5F61"/>
    <a:srgbClr val="5DAD6F"/>
    <a:srgbClr val="F59C8F"/>
    <a:srgbClr val="A5959A"/>
    <a:srgbClr val="EDE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8" autoAdjust="0"/>
    <p:restoredTop sz="83920" autoAdjust="0"/>
  </p:normalViewPr>
  <p:slideViewPr>
    <p:cSldViewPr snapToGrid="0">
      <p:cViewPr varScale="1">
        <p:scale>
          <a:sx n="72" d="100"/>
          <a:sy n="72" d="100"/>
        </p:scale>
        <p:origin x="10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94A46E-AB77-4A33-8AEE-114EFB8933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dirty="0"/>
          </a:p>
        </p:txBody>
      </p:sp>
      <p:sp>
        <p:nvSpPr>
          <p:cNvPr id="3" name="Date Placeholder 2">
            <a:extLst>
              <a:ext uri="{FF2B5EF4-FFF2-40B4-BE49-F238E27FC236}">
                <a16:creationId xmlns:a16="http://schemas.microsoft.com/office/drawing/2014/main" id="{EF482F12-96BD-4A78-A5F0-180E2D419C0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5BE84-81A1-4777-AA67-EED2F5A33449}" type="datetimeFigureOut">
              <a:rPr lang="en-NL" smtClean="0"/>
              <a:t>25/04/2020</a:t>
            </a:fld>
            <a:endParaRPr lang="en-NL" dirty="0"/>
          </a:p>
        </p:txBody>
      </p:sp>
      <p:sp>
        <p:nvSpPr>
          <p:cNvPr id="4" name="Slide Image Placeholder 3">
            <a:extLst>
              <a:ext uri="{FF2B5EF4-FFF2-40B4-BE49-F238E27FC236}">
                <a16:creationId xmlns:a16="http://schemas.microsoft.com/office/drawing/2014/main" id="{DF80F366-635D-41A9-9FFB-ECAA7BE56D9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dirty="0"/>
          </a:p>
        </p:txBody>
      </p:sp>
      <p:sp>
        <p:nvSpPr>
          <p:cNvPr id="5" name="Notes Placeholder 4">
            <a:extLst>
              <a:ext uri="{FF2B5EF4-FFF2-40B4-BE49-F238E27FC236}">
                <a16:creationId xmlns:a16="http://schemas.microsoft.com/office/drawing/2014/main" id="{30A76E33-8464-44EF-985B-4A14147F99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a:extLst>
              <a:ext uri="{FF2B5EF4-FFF2-40B4-BE49-F238E27FC236}">
                <a16:creationId xmlns:a16="http://schemas.microsoft.com/office/drawing/2014/main" id="{88BCA12E-27B5-406F-9C70-0C96BD0CDA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dirty="0"/>
          </a:p>
        </p:txBody>
      </p:sp>
      <p:sp>
        <p:nvSpPr>
          <p:cNvPr id="7" name="Slide Number Placeholder 6">
            <a:extLst>
              <a:ext uri="{FF2B5EF4-FFF2-40B4-BE49-F238E27FC236}">
                <a16:creationId xmlns:a16="http://schemas.microsoft.com/office/drawing/2014/main" id="{86C33A0B-0A56-4169-9DE0-C4F939C2183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A9643-C441-4B6B-8808-BC5F6B90B0E0}" type="slidenum">
              <a:rPr lang="en-NL" smtClean="0"/>
              <a:t>‹#›</a:t>
            </a:fld>
            <a:endParaRPr lang="en-NL"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7C2806F-96C0-4FB8-BEFC-256CE8EB0FDE}"/>
              </a:ext>
            </a:extLst>
          </p:cNvPr>
          <p:cNvSpPr>
            <a:spLocks noGrp="1"/>
          </p:cNvSpPr>
          <p:nvPr>
            <p:ph type="body" idx="1"/>
          </p:nvPr>
        </p:nvSpPr>
        <p:spPr/>
        <p:txBody>
          <a:bodyPr/>
          <a:lstStyle/>
          <a:p>
            <a:r>
              <a:rPr lang="nl-NL" dirty="0"/>
              <a:t>Master Thesis of Ileen Streefkerk (MSc Civil Engineering, Water Management). Cooperation between TU Delft and 510: An Initiative of the Red Cross. Project: NERC SHEAR IPACE.</a:t>
            </a:r>
          </a:p>
          <a:p>
            <a:endParaRPr lang="nl-NL" dirty="0"/>
          </a:p>
          <a:p>
            <a:r>
              <a:rPr lang="nl-NL" b="1" dirty="0"/>
              <a:t>Purpose 510</a:t>
            </a:r>
          </a:p>
          <a:p>
            <a:r>
              <a:rPr lang="nl-NL" sz="1200" b="0" i="0" kern="1200" dirty="0">
                <a:solidFill>
                  <a:schemeClr val="tx1"/>
                </a:solidFill>
                <a:effectLst/>
                <a:latin typeface="+mn-lt"/>
                <a:ea typeface="+mn-ea"/>
                <a:cs typeface="+mn-cs"/>
              </a:rPr>
              <a:t>I</a:t>
            </a:r>
            <a:r>
              <a:rPr lang="en-US" sz="1200" b="0" i="0" kern="1200" dirty="0" err="1">
                <a:solidFill>
                  <a:schemeClr val="tx1"/>
                </a:solidFill>
                <a:effectLst/>
                <a:latin typeface="+mn-lt"/>
                <a:ea typeface="+mn-ea"/>
                <a:cs typeface="+mn-cs"/>
              </a:rPr>
              <a:t>mprove</a:t>
            </a:r>
            <a:r>
              <a:rPr lang="en-US" sz="1200" b="0" i="0" kern="1200" dirty="0">
                <a:solidFill>
                  <a:schemeClr val="tx1"/>
                </a:solidFill>
                <a:effectLst/>
                <a:latin typeface="+mn-lt"/>
                <a:ea typeface="+mn-ea"/>
                <a:cs typeface="+mn-cs"/>
              </a:rPr>
              <a:t> the speed, quality and cost-effectiveness of humanitarian aid by using data &amp; digital products.</a:t>
            </a:r>
            <a:endParaRPr lang="en-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b="1" dirty="0"/>
              <a:t>most important decisions/strategies </a:t>
            </a:r>
            <a:r>
              <a:rPr lang="nl-NL" dirty="0"/>
              <a:t>of the previous slide are summarized above. It shows what </a:t>
            </a:r>
            <a:r>
              <a:rPr lang="nl-NL" b="1" dirty="0"/>
              <a:t>forecast information</a:t>
            </a:r>
            <a:r>
              <a:rPr lang="nl-NL" dirty="0"/>
              <a:t> of the drought indicators farmers would like to receive in what month: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August the timing of the onset can inform the start of the ridge making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September information on whether a drought is expected informed what seed of crop to select and what type of ridge to make.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b="0" dirty="0"/>
              <a:t>In beginning of November updated informtion on the timing of the onset of rain can inform the planting of seeds.</a:t>
            </a:r>
            <a:endParaRPr lang="en-US" b="0" dirty="0"/>
          </a:p>
          <a:p>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10</a:t>
            </a:fld>
            <a:endParaRPr lang="nl-NL"/>
          </a:p>
        </p:txBody>
      </p:sp>
    </p:spTree>
    <p:extLst>
      <p:ext uri="{BB962C8B-B14F-4D97-AF65-F5344CB8AC3E}">
        <p14:creationId xmlns:p14="http://schemas.microsoft.com/office/powerpoint/2010/main" val="7944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Farmers recieve diffent kinds of forecast information. </a:t>
            </a:r>
          </a:p>
          <a:p>
            <a:endParaRPr lang="nl-NL" dirty="0"/>
          </a:p>
          <a:p>
            <a:r>
              <a:rPr lang="nl-NL" dirty="0"/>
              <a:t>The forecast produced by the farmers, the </a:t>
            </a:r>
            <a:r>
              <a:rPr lang="nl-NL" b="1" dirty="0"/>
              <a:t>local knowledge </a:t>
            </a:r>
            <a:r>
              <a:rPr lang="nl-NL" dirty="0"/>
              <a:t>forecast, is based </a:t>
            </a:r>
            <a:r>
              <a:rPr lang="nl-NL" b="1" dirty="0"/>
              <a:t>observations of wind and temperature</a:t>
            </a:r>
            <a:r>
              <a:rPr lang="nl-NL" dirty="0"/>
              <a:t>. For example, when it is cold in June, or Mwera winds (local name for South Easternly winds) prefail in September, they expect a drought in the upcoming rainy season. </a:t>
            </a:r>
          </a:p>
          <a:p>
            <a:endParaRPr lang="nl-NL" dirty="0"/>
          </a:p>
          <a:p>
            <a:r>
              <a:rPr lang="nl-NL" dirty="0"/>
              <a:t>The farmers also recieve a </a:t>
            </a:r>
            <a:r>
              <a:rPr lang="nl-NL" b="1" dirty="0"/>
              <a:t>seasonal forecast from their agricultural extension officers </a:t>
            </a:r>
            <a:r>
              <a:rPr lang="nl-NL" b="0" dirty="0"/>
              <a:t>and is produced by </a:t>
            </a:r>
            <a:r>
              <a:rPr lang="nl-NL" dirty="0"/>
              <a:t>the meteorological office which is based on the </a:t>
            </a:r>
            <a:r>
              <a:rPr lang="nl-NL" b="1" dirty="0"/>
              <a:t>ENSO phenomena</a:t>
            </a:r>
            <a:r>
              <a:rPr lang="nl-NL" dirty="0"/>
              <a:t>. They also recieve </a:t>
            </a:r>
            <a:r>
              <a:rPr lang="nl-NL" b="1" dirty="0"/>
              <a:t>weather updates</a:t>
            </a:r>
            <a:r>
              <a:rPr lang="nl-NL" dirty="0"/>
              <a:t> on the radio. Although the farmers appriciate the forecasts they recieve, a ‘translation’ is needed from ‘technical’ forecast of the national meteorological office to agricultural advise.</a:t>
            </a:r>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11</a:t>
            </a:fld>
            <a:endParaRPr lang="nl-NL"/>
          </a:p>
        </p:txBody>
      </p:sp>
    </p:spTree>
    <p:extLst>
      <p:ext uri="{BB962C8B-B14F-4D97-AF65-F5344CB8AC3E}">
        <p14:creationId xmlns:p14="http://schemas.microsoft.com/office/powerpoint/2010/main" val="1255596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Now, we would like to link the local knowledge and agricultural strategies to a scientific forecasting approach. To do so, </a:t>
            </a:r>
            <a:r>
              <a:rPr lang="nl-NL" b="1" dirty="0"/>
              <a:t>two aims </a:t>
            </a:r>
            <a:r>
              <a:rPr lang="nl-NL" dirty="0"/>
              <a:t>are created. Firstly, </a:t>
            </a:r>
            <a:r>
              <a:rPr lang="nl-NL" b="1" dirty="0"/>
              <a:t>can a forecast model inclused local knowledge indicators to predict drought?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Here, we like to use wind, temperature and ENSO observations in the dry season to predict drought indicators in the rainy season; timing of onset and drought. Drought is expressed in the number of dry spells and a composite drought index. In this presentations we will just focus on the number of dry spells.</a:t>
            </a:r>
          </a:p>
        </p:txBody>
      </p:sp>
      <p:sp>
        <p:nvSpPr>
          <p:cNvPr id="4" name="Slide Number Placeholder 3"/>
          <p:cNvSpPr>
            <a:spLocks noGrp="1"/>
          </p:cNvSpPr>
          <p:nvPr>
            <p:ph type="sldNum" sz="quarter" idx="10"/>
          </p:nvPr>
        </p:nvSpPr>
        <p:spPr/>
        <p:txBody>
          <a:bodyPr/>
          <a:lstStyle/>
          <a:p>
            <a:fld id="{96808D2B-C29D-4575-B417-C470A29D6F69}" type="slidenum">
              <a:rPr lang="nl-NL" smtClean="0"/>
              <a:pPr/>
              <a:t>12</a:t>
            </a:fld>
            <a:endParaRPr lang="nl-NL"/>
          </a:p>
        </p:txBody>
      </p:sp>
    </p:spTree>
    <p:extLst>
      <p:ext uri="{BB962C8B-B14F-4D97-AF65-F5344CB8AC3E}">
        <p14:creationId xmlns:p14="http://schemas.microsoft.com/office/powerpoint/2010/main" val="199903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second aim, we take it a step further. Can the model also predict the </a:t>
            </a:r>
            <a:r>
              <a:rPr lang="en-US" b="1" dirty="0"/>
              <a:t>relevant drought indicators on time</a:t>
            </a:r>
            <a:r>
              <a:rPr lang="en-US" dirty="0"/>
              <a:t>? After an historical analysis, we found that </a:t>
            </a:r>
            <a:r>
              <a:rPr lang="en-US" b="1" dirty="0"/>
              <a:t>3 or more dry spells </a:t>
            </a:r>
            <a:r>
              <a:rPr lang="en-US" dirty="0"/>
              <a:t>(of 5 days) is already critical for the farmer’s practices. The farmers would like to receive that drought indicator information </a:t>
            </a:r>
            <a:r>
              <a:rPr lang="en-US" b="1" dirty="0"/>
              <a:t>in September</a:t>
            </a:r>
            <a:r>
              <a:rPr lang="en-US" dirty="0"/>
              <a:t>. </a:t>
            </a:r>
          </a:p>
        </p:txBody>
      </p:sp>
      <p:sp>
        <p:nvSpPr>
          <p:cNvPr id="4" name="Slide Number Placeholder 3"/>
          <p:cNvSpPr>
            <a:spLocks noGrp="1"/>
          </p:cNvSpPr>
          <p:nvPr>
            <p:ph type="sldNum" sz="quarter" idx="10"/>
          </p:nvPr>
        </p:nvSpPr>
        <p:spPr/>
        <p:txBody>
          <a:bodyPr/>
          <a:lstStyle/>
          <a:p>
            <a:fld id="{96808D2B-C29D-4575-B417-C470A29D6F69}" type="slidenum">
              <a:rPr lang="nl-NL" smtClean="0"/>
              <a:pPr/>
              <a:t>13</a:t>
            </a:fld>
            <a:endParaRPr lang="nl-NL"/>
          </a:p>
        </p:txBody>
      </p:sp>
    </p:spTree>
    <p:extLst>
      <p:ext uri="{BB962C8B-B14F-4D97-AF65-F5344CB8AC3E}">
        <p14:creationId xmlns:p14="http://schemas.microsoft.com/office/powerpoint/2010/main" val="401879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Some steps are undertaken to go from data to output of the forecast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Firstly, the observed data of weather stations, reanalysis data (ERA5) that is informed by local knowledge and the Oceanic Niño Index (ONI) is </a:t>
            </a:r>
            <a:r>
              <a:rPr lang="nl-NL" b="1" dirty="0"/>
              <a:t>preprocessed to form the ‘local knowledge indicators’</a:t>
            </a:r>
            <a:r>
              <a:rPr lang="nl-NL" dirty="0"/>
              <a:t>. It differs per station which data is eventually included in the model; only the indicators that is significant correlated with the drought indicators are considered. Here, some observations were already made. For example, mostly wind and temperature indicators were correlated to the local drought indicators (timing of onset, # of dry spells)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Secondly, the monthly ‘local knowledge’ indicators (which were correlated) acts as </a:t>
            </a:r>
            <a:r>
              <a:rPr lang="nl-NL" b="1" dirty="0"/>
              <a:t>input</a:t>
            </a:r>
            <a:r>
              <a:rPr lang="nl-NL" dirty="0"/>
              <a:t> for the model. It thus differs per station which indicators are included in the model.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the </a:t>
            </a:r>
            <a:r>
              <a:rPr lang="nl-NL" b="1" dirty="0"/>
              <a:t>model</a:t>
            </a:r>
            <a:r>
              <a:rPr lang="nl-NL" dirty="0"/>
              <a:t>, a set of thresholds in set for the indicators, theryby generating either a zero or one. This set of thresholds is optimized by the model.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The </a:t>
            </a:r>
            <a:r>
              <a:rPr lang="nl-NL" b="1" dirty="0"/>
              <a:t>output</a:t>
            </a:r>
            <a:r>
              <a:rPr lang="nl-NL" dirty="0"/>
              <a:t> gives a yearly binary outcome; either zero or one. In other words, the model forecasts in the dry season either a ‘drought’ (= 1) or ‘no drought’ (=0).</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output should then be verified with the observed data.</a:t>
            </a:r>
            <a:endParaRPr lang="en-NL"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14</a:t>
            </a:fld>
            <a:endParaRPr lang="nl-NL"/>
          </a:p>
        </p:txBody>
      </p:sp>
    </p:spTree>
    <p:extLst>
      <p:ext uri="{BB962C8B-B14F-4D97-AF65-F5344CB8AC3E}">
        <p14:creationId xmlns:p14="http://schemas.microsoft.com/office/powerpoint/2010/main" val="262470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This table illustrates how a forecast output can be verified with the observed data (whether a drought was actually observed or not). Different </a:t>
            </a:r>
            <a:r>
              <a:rPr lang="nl-NL" b="1" dirty="0"/>
              <a:t>metrics</a:t>
            </a:r>
            <a:r>
              <a:rPr lang="nl-NL" dirty="0"/>
              <a:t> can be defined to express that verification (HR, POFD, FAR).</a:t>
            </a:r>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15</a:t>
            </a:fld>
            <a:endParaRPr lang="nl-NL"/>
          </a:p>
        </p:txBody>
      </p:sp>
    </p:spTree>
    <p:extLst>
      <p:ext uri="{BB962C8B-B14F-4D97-AF65-F5344CB8AC3E}">
        <p14:creationId xmlns:p14="http://schemas.microsoft.com/office/powerpoint/2010/main" val="619884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plotting the different metrics for different thresholds of ‘drought’, the </a:t>
            </a:r>
            <a:r>
              <a:rPr lang="en-US" b="1" dirty="0"/>
              <a:t>skill of the forecast </a:t>
            </a:r>
            <a:r>
              <a:rPr lang="en-US" dirty="0"/>
              <a:t>can be expressed (how well a forecast performs). So for example, we can try to predict either 2, 4, or 5 dry spells of more, depending on the severity of drought you want to predict.</a:t>
            </a:r>
          </a:p>
        </p:txBody>
      </p:sp>
      <p:sp>
        <p:nvSpPr>
          <p:cNvPr id="4" name="Slide Number Placeholder 3"/>
          <p:cNvSpPr>
            <a:spLocks noGrp="1"/>
          </p:cNvSpPr>
          <p:nvPr>
            <p:ph type="sldNum" sz="quarter" idx="10"/>
          </p:nvPr>
        </p:nvSpPr>
        <p:spPr/>
        <p:txBody>
          <a:bodyPr/>
          <a:lstStyle/>
          <a:p>
            <a:fld id="{96808D2B-C29D-4575-B417-C470A29D6F69}" type="slidenum">
              <a:rPr lang="nl-NL" smtClean="0"/>
              <a:pPr/>
              <a:t>16</a:t>
            </a:fld>
            <a:endParaRPr lang="nl-NL"/>
          </a:p>
        </p:txBody>
      </p:sp>
    </p:spTree>
    <p:extLst>
      <p:ext uri="{BB962C8B-B14F-4D97-AF65-F5344CB8AC3E}">
        <p14:creationId xmlns:p14="http://schemas.microsoft.com/office/powerpoint/2010/main" val="201275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are the results for predicting the number of dry spells, every point represents a weather station. The results show that the model gives </a:t>
            </a:r>
            <a:r>
              <a:rPr lang="en-US" b="1" dirty="0"/>
              <a:t>skill</a:t>
            </a:r>
            <a:r>
              <a:rPr lang="en-US" dirty="0"/>
              <a:t>, however, predicting 5 or more dry spells gives no skill. However, we can conclude that the first aim is reached and that </a:t>
            </a:r>
            <a:r>
              <a:rPr lang="en-US" b="1" dirty="0"/>
              <a:t>indicators that are informed by local knowledge have a predictive value </a:t>
            </a:r>
            <a:r>
              <a:rPr lang="en-US" dirty="0"/>
              <a:t>in predicting the number of dry spells.</a:t>
            </a:r>
          </a:p>
        </p:txBody>
      </p:sp>
      <p:sp>
        <p:nvSpPr>
          <p:cNvPr id="4" name="Slide Number Placeholder 3"/>
          <p:cNvSpPr>
            <a:spLocks noGrp="1"/>
          </p:cNvSpPr>
          <p:nvPr>
            <p:ph type="sldNum" sz="quarter" idx="10"/>
          </p:nvPr>
        </p:nvSpPr>
        <p:spPr/>
        <p:txBody>
          <a:bodyPr/>
          <a:lstStyle/>
          <a:p>
            <a:fld id="{96808D2B-C29D-4575-B417-C470A29D6F69}" type="slidenum">
              <a:rPr lang="nl-NL" smtClean="0"/>
              <a:pPr/>
              <a:t>17</a:t>
            </a:fld>
            <a:endParaRPr lang="nl-NL"/>
          </a:p>
        </p:txBody>
      </p:sp>
    </p:spTree>
    <p:extLst>
      <p:ext uri="{BB962C8B-B14F-4D97-AF65-F5344CB8AC3E}">
        <p14:creationId xmlns:p14="http://schemas.microsoft.com/office/powerpoint/2010/main" val="3261946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results of the second aim are spatially illustrated. The left figure shows the </a:t>
            </a:r>
            <a:r>
              <a:rPr lang="nl-NL" b="1" dirty="0"/>
              <a:t>hit rate</a:t>
            </a:r>
            <a:r>
              <a:rPr lang="nl-NL" dirty="0"/>
              <a:t>, and the right figure the </a:t>
            </a:r>
            <a:r>
              <a:rPr lang="nl-NL" b="1" dirty="0"/>
              <a:t>false alarm ratio</a:t>
            </a:r>
            <a:r>
              <a:rPr lang="nl-NL" dirty="0"/>
              <a:t>. The white dots indicate the </a:t>
            </a:r>
            <a:r>
              <a:rPr lang="nl-NL" b="1" dirty="0"/>
              <a:t>weather stations</a:t>
            </a:r>
            <a:r>
              <a:rPr lang="nl-NL" dirty="0"/>
              <a:t>. Next to the stations are coloured circles and triangles and indicate the results for predicting ‘critical’ dry spells and onset, respectively. </a:t>
            </a:r>
            <a:r>
              <a:rPr lang="nl-NL" b="1" dirty="0"/>
              <a:t>Green indicates a skillfull result, while red indicates no skill</a:t>
            </a:r>
            <a:r>
              <a:rPr lang="nl-NL" dirty="0"/>
              <a:t>. Grey indicates that there are no correlated indicators, meaning there was also no input data for the model. The areas (districts) indicate the results for predicting the ‘drought index’, and have the same colour coding.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It can be observed that Southern locations show more skillfull results. This could have to do with the geographical features ( e.g. the lake and elevation).</a:t>
            </a:r>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18</a:t>
            </a:fld>
            <a:endParaRPr lang="nl-NL"/>
          </a:p>
        </p:txBody>
      </p:sp>
    </p:spTree>
    <p:extLst>
      <p:ext uri="{BB962C8B-B14F-4D97-AF65-F5344CB8AC3E}">
        <p14:creationId xmlns:p14="http://schemas.microsoft.com/office/powerpoint/2010/main" val="1927050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dirty="0">
                <a:latin typeface="Open Sans" panose="020B0606030504020204" pitchFamily="34" charset="0"/>
                <a:ea typeface="Open Sans" panose="020B0606030504020204" pitchFamily="34" charset="0"/>
                <a:cs typeface="Open Sans" panose="020B0606030504020204" pitchFamily="34" charset="0"/>
              </a:rPr>
              <a:t>Some </a:t>
            </a:r>
            <a:r>
              <a:rPr lang="nl-NL" sz="1200" b="1" dirty="0">
                <a:latin typeface="Open Sans" panose="020B0606030504020204" pitchFamily="34" charset="0"/>
                <a:ea typeface="Open Sans" panose="020B0606030504020204" pitchFamily="34" charset="0"/>
                <a:cs typeface="Open Sans" panose="020B0606030504020204" pitchFamily="34" charset="0"/>
              </a:rPr>
              <a:t>conclusions</a:t>
            </a:r>
            <a:r>
              <a:rPr lang="nl-NL" sz="1200" dirty="0">
                <a:latin typeface="Open Sans" panose="020B0606030504020204" pitchFamily="34" charset="0"/>
                <a:ea typeface="Open Sans" panose="020B0606030504020204" pitchFamily="34" charset="0"/>
                <a:cs typeface="Open Sans" panose="020B0606030504020204" pitchFamily="34" charset="0"/>
              </a:rPr>
              <a:t>:</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Forecast Information can be usefull since farmers can adapt their strategies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The current information could be better tailored to the context of farmers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Local knowledge indicators can be captured in a technical approach and have predictive value for predicting drougt indicators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Accuracy of forecast differs per location (increased skill to south)</a:t>
            </a:r>
          </a:p>
          <a:p>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1200" i="1" dirty="0">
                <a:latin typeface="Open Sans" panose="020B0606030504020204" pitchFamily="34" charset="0"/>
                <a:ea typeface="Open Sans" panose="020B0606030504020204" pitchFamily="34" charset="0"/>
                <a:cs typeface="Open Sans" panose="020B0606030504020204" pitchFamily="34" charset="0"/>
              </a:rPr>
              <a:t>Anwswer main question:</a:t>
            </a:r>
          </a:p>
          <a:p>
            <a:r>
              <a:rPr lang="nl-NL" sz="1200" dirty="0">
                <a:latin typeface="Open Sans" panose="020B0606030504020204" pitchFamily="34" charset="0"/>
                <a:ea typeface="Open Sans" panose="020B0606030504020204" pitchFamily="34" charset="0"/>
                <a:cs typeface="Open Sans" panose="020B0606030504020204" pitchFamily="34" charset="0"/>
              </a:rPr>
              <a:t>Inclusion of local knowledge can potentially improve current forecast information for farmers-&gt; increase understanding and trust of farmers</a:t>
            </a:r>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19</a:t>
            </a:fld>
            <a:endParaRPr lang="nl-NL"/>
          </a:p>
        </p:txBody>
      </p:sp>
    </p:spTree>
    <p:extLst>
      <p:ext uri="{BB962C8B-B14F-4D97-AF65-F5344CB8AC3E}">
        <p14:creationId xmlns:p14="http://schemas.microsoft.com/office/powerpoint/2010/main" val="4043274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1" dirty="0">
                <a:latin typeface="Open Sans" panose="020B0606030504020204" pitchFamily="34" charset="0"/>
                <a:ea typeface="Open Sans" panose="020B0606030504020204" pitchFamily="34" charset="0"/>
                <a:cs typeface="Open Sans" panose="020B0606030504020204" pitchFamily="34" charset="0"/>
              </a:rPr>
              <a:t>Conclusions of study</a:t>
            </a:r>
            <a:r>
              <a:rPr lang="nl-NL" sz="1200" dirty="0">
                <a:latin typeface="Open Sans" panose="020B0606030504020204" pitchFamily="34" charset="0"/>
                <a:ea typeface="Open Sans" panose="020B0606030504020204" pitchFamily="34" charset="0"/>
                <a:cs typeface="Open Sans" panose="020B0606030504020204" pitchFamily="34" charset="0"/>
              </a:rPr>
              <a:t>:</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Forecast Information on the upcoming rainfall season can be usefull since farmers can adapt their strategies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The information that is currently received could be better tailored to the context of farmers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Local knowledge indicators (wind, temperature) can be captured in a technical approach and have predictive value for predicting drougt indicators</a:t>
            </a:r>
          </a:p>
          <a:p>
            <a:pPr marL="171450" indent="-171450">
              <a:buFontTx/>
              <a:buChar char="-"/>
            </a:pPr>
            <a:r>
              <a:rPr lang="nl-NL" sz="1200" dirty="0">
                <a:latin typeface="Open Sans" panose="020B0606030504020204" pitchFamily="34" charset="0"/>
                <a:ea typeface="Open Sans" panose="020B0606030504020204" pitchFamily="34" charset="0"/>
                <a:cs typeface="Open Sans" panose="020B0606030504020204" pitchFamily="34" charset="0"/>
              </a:rPr>
              <a:t>Accuracy of forecast differs per location (increased skill to south of Malawi)</a:t>
            </a:r>
          </a:p>
          <a:p>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1200" i="1" dirty="0">
                <a:latin typeface="Open Sans" panose="020B0606030504020204" pitchFamily="34" charset="0"/>
                <a:ea typeface="Open Sans" panose="020B0606030504020204" pitchFamily="34" charset="0"/>
                <a:cs typeface="Open Sans" panose="020B0606030504020204" pitchFamily="34" charset="0"/>
              </a:rPr>
              <a:t>Anwswer main question:</a:t>
            </a:r>
          </a:p>
          <a:p>
            <a:r>
              <a:rPr lang="nl-NL" sz="1200" dirty="0">
                <a:latin typeface="Open Sans" panose="020B0606030504020204" pitchFamily="34" charset="0"/>
                <a:ea typeface="Open Sans" panose="020B0606030504020204" pitchFamily="34" charset="0"/>
                <a:cs typeface="Open Sans" panose="020B0606030504020204" pitchFamily="34" charset="0"/>
              </a:rPr>
              <a:t>Inclusion of local knowledge can potentially improve current forecast information for farmers-&gt; increase understanding and trust of farmers</a:t>
            </a:r>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2</a:t>
            </a:fld>
            <a:endParaRPr lang="nl-NL"/>
          </a:p>
        </p:txBody>
      </p:sp>
    </p:spTree>
    <p:extLst>
      <p:ext uri="{BB962C8B-B14F-4D97-AF65-F5344CB8AC3E}">
        <p14:creationId xmlns:p14="http://schemas.microsoft.com/office/powerpoint/2010/main" val="406706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Open Sans" panose="020B0606030504020204" pitchFamily="34" charset="0"/>
                <a:ea typeface="Open Sans" panose="020B0606030504020204" pitchFamily="34" charset="0"/>
                <a:cs typeface="Open Sans" panose="020B0606030504020204" pitchFamily="34" charset="0"/>
              </a:rPr>
              <a:t>Some </a:t>
            </a:r>
            <a:r>
              <a:rPr lang="nl-NL" sz="1200" b="1" dirty="0">
                <a:latin typeface="Open Sans" panose="020B0606030504020204" pitchFamily="34" charset="0"/>
                <a:ea typeface="Open Sans" panose="020B0606030504020204" pitchFamily="34" charset="0"/>
                <a:cs typeface="Open Sans" panose="020B0606030504020204" pitchFamily="34" charset="0"/>
              </a:rPr>
              <a:t>recommendations</a:t>
            </a:r>
            <a:r>
              <a:rPr lang="nl-NL" sz="1200" dirty="0">
                <a:latin typeface="Open Sans" panose="020B0606030504020204" pitchFamily="34" charset="0"/>
                <a:ea typeface="Open Sans" panose="020B0606030504020204" pitchFamily="34" charset="0"/>
                <a:cs typeface="Open Sans" panose="020B0606030504020204" pitchFamily="34" charset="0"/>
              </a:rPr>
              <a:t> for stakeholders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Forecast model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The robustness of the model has not yet been analysed.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Exploring the inclusion of other existing forecast products (wind or temperature) into the model, might give a longer lead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The farmers </a:t>
            </a:r>
            <a:r>
              <a:rPr lang="nl-NL" sz="1200" dirty="0">
                <a:latin typeface="Open Sans" panose="020B0606030504020204" pitchFamily="34" charset="0"/>
                <a:ea typeface="Open Sans" panose="020B0606030504020204" pitchFamily="34" charset="0"/>
                <a:cs typeface="Open Sans" panose="020B0606030504020204" pitchFamily="34" charset="0"/>
              </a:rPr>
              <a:t>-&gt; important to have continuous feedback with them, since you are desiging a product for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In this study, the threshold setting should be checked in the field and can differ per area.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The skill that is required for the farmer’s strategies might differ per decision and farmer. More can be explored on the willingness to act upon (wrong) forecast.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Stakeholders </a:t>
            </a:r>
            <a:r>
              <a:rPr lang="nl-NL" sz="1200" dirty="0">
                <a:latin typeface="Open Sans" panose="020B0606030504020204" pitchFamily="34" charset="0"/>
                <a:ea typeface="Open Sans" panose="020B0606030504020204" pitchFamily="34" charset="0"/>
                <a:cs typeface="Open Sans" panose="020B0606030504020204" pitchFamily="34" charset="0"/>
              </a:rPr>
              <a:t>involved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Consider including local knowledge, either in communication or in production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Do not give unskillful forecast information, since it can have adverse impact on the farmers.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Build upon existing capacities (e.g. include farmers and schools in weather observations)</a:t>
            </a:r>
            <a:endParaRPr lang="en-NL"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20</a:t>
            </a:fld>
            <a:endParaRPr lang="nl-NL"/>
          </a:p>
        </p:txBody>
      </p:sp>
    </p:spTree>
    <p:extLst>
      <p:ext uri="{BB962C8B-B14F-4D97-AF65-F5344CB8AC3E}">
        <p14:creationId xmlns:p14="http://schemas.microsoft.com/office/powerpoint/2010/main" val="193812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Open Sans" panose="020B0606030504020204" pitchFamily="34" charset="0"/>
                <a:ea typeface="Open Sans" panose="020B0606030504020204" pitchFamily="34" charset="0"/>
                <a:cs typeface="Open Sans" panose="020B0606030504020204" pitchFamily="34" charset="0"/>
              </a:rPr>
              <a:t>Some </a:t>
            </a:r>
            <a:r>
              <a:rPr lang="nl-NL" sz="1200" b="1" dirty="0">
                <a:latin typeface="Open Sans" panose="020B0606030504020204" pitchFamily="34" charset="0"/>
                <a:ea typeface="Open Sans" panose="020B0606030504020204" pitchFamily="34" charset="0"/>
                <a:cs typeface="Open Sans" panose="020B0606030504020204" pitchFamily="34" charset="0"/>
              </a:rPr>
              <a:t>recommendations</a:t>
            </a:r>
            <a:r>
              <a:rPr lang="nl-NL" sz="1200" dirty="0">
                <a:latin typeface="Open Sans" panose="020B0606030504020204" pitchFamily="34" charset="0"/>
                <a:ea typeface="Open Sans" panose="020B0606030504020204" pitchFamily="34" charset="0"/>
                <a:cs typeface="Open Sans" panose="020B0606030504020204" pitchFamily="34" charset="0"/>
              </a:rPr>
              <a:t> for stakeholders involved.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Forecast model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The robustness of the model has not yet been analysed.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Exploring the inclusion of other existing forecast products (wind or temperature) into the model, might give a longer lead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The farmers </a:t>
            </a:r>
            <a:r>
              <a:rPr lang="nl-NL" sz="1200" dirty="0">
                <a:latin typeface="Open Sans" panose="020B0606030504020204" pitchFamily="34" charset="0"/>
                <a:ea typeface="Open Sans" panose="020B0606030504020204" pitchFamily="34" charset="0"/>
                <a:cs typeface="Open Sans" panose="020B0606030504020204" pitchFamily="34" charset="0"/>
              </a:rPr>
              <a:t>-&gt; important to have continuous feedback with them, since you are desiging a product for them.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In this study, the threshold setting (i.e. How many dry spells of what period is critical to farmers) should be checked in the field and can differ per area.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The skill that is required for the farmer’s strategies might differ per decision and farmer. More can be explored on the willingness to act upon (wrong) forecast.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latin typeface="Open Sans" panose="020B0606030504020204" pitchFamily="34" charset="0"/>
                <a:ea typeface="Open Sans" panose="020B0606030504020204" pitchFamily="34" charset="0"/>
                <a:cs typeface="Open Sans" panose="020B0606030504020204" pitchFamily="34" charset="0"/>
              </a:rPr>
              <a:t>Stakeholders </a:t>
            </a:r>
            <a:r>
              <a:rPr lang="nl-NL" sz="1200" dirty="0">
                <a:latin typeface="Open Sans" panose="020B0606030504020204" pitchFamily="34" charset="0"/>
                <a:ea typeface="Open Sans" panose="020B0606030504020204" pitchFamily="34" charset="0"/>
                <a:cs typeface="Open Sans" panose="020B0606030504020204" pitchFamily="34" charset="0"/>
              </a:rPr>
              <a:t>involved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Consider including local knowledge, either in communication or in production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Do not give unskillful forecast information, since it can have adverse impact on the farmers.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dirty="0">
                <a:latin typeface="Open Sans" panose="020B0606030504020204" pitchFamily="34" charset="0"/>
                <a:ea typeface="Open Sans" panose="020B0606030504020204" pitchFamily="34" charset="0"/>
                <a:cs typeface="Open Sans" panose="020B0606030504020204" pitchFamily="34" charset="0"/>
              </a:rPr>
              <a:t>Build upon existing capacities (e.g. include farmers and schools in weather observations)</a:t>
            </a:r>
            <a:endParaRPr lang="en-NL" sz="12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3</a:t>
            </a:fld>
            <a:endParaRPr lang="nl-NL"/>
          </a:p>
        </p:txBody>
      </p:sp>
    </p:spTree>
    <p:extLst>
      <p:ext uri="{BB962C8B-B14F-4D97-AF65-F5344CB8AC3E}">
        <p14:creationId xmlns:p14="http://schemas.microsoft.com/office/powerpoint/2010/main" val="3335075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7C2806F-96C0-4FB8-BEFC-256CE8EB0FDE}"/>
              </a:ext>
            </a:extLst>
          </p:cNvPr>
          <p:cNvSpPr>
            <a:spLocks noGrp="1"/>
          </p:cNvSpPr>
          <p:nvPr>
            <p:ph type="body" idx="1"/>
          </p:nvPr>
        </p:nvSpPr>
        <p:spPr/>
        <p:txBody>
          <a:bodyPr/>
          <a:lstStyle/>
          <a:p>
            <a:r>
              <a:rPr lang="nl-NL" dirty="0"/>
              <a:t>Master Thesis of Ileen Streefkerk (MSc Civil Engineering, Water Management). Cooperation between TU Delft and 510: An Initiative of the Red Cross. </a:t>
            </a:r>
          </a:p>
          <a:p>
            <a:endParaRPr lang="nl-NL" dirty="0"/>
          </a:p>
          <a:p>
            <a:r>
              <a:rPr lang="nl-NL" b="1" dirty="0"/>
              <a:t>Purpose 510</a:t>
            </a:r>
          </a:p>
          <a:p>
            <a:r>
              <a:rPr lang="nl-NL" sz="1200" b="0" i="0" kern="1200" dirty="0">
                <a:solidFill>
                  <a:schemeClr val="tx1"/>
                </a:solidFill>
                <a:effectLst/>
                <a:latin typeface="+mn-lt"/>
                <a:ea typeface="+mn-ea"/>
                <a:cs typeface="+mn-cs"/>
              </a:rPr>
              <a:t>I</a:t>
            </a:r>
            <a:r>
              <a:rPr lang="en-US" sz="1200" b="0" i="0" kern="1200" dirty="0" err="1">
                <a:solidFill>
                  <a:schemeClr val="tx1"/>
                </a:solidFill>
                <a:effectLst/>
                <a:latin typeface="+mn-lt"/>
                <a:ea typeface="+mn-ea"/>
                <a:cs typeface="+mn-cs"/>
              </a:rPr>
              <a:t>mprove</a:t>
            </a:r>
            <a:r>
              <a:rPr lang="en-US" sz="1200" b="0" i="0" kern="1200" dirty="0">
                <a:solidFill>
                  <a:schemeClr val="tx1"/>
                </a:solidFill>
                <a:effectLst/>
                <a:latin typeface="+mn-lt"/>
                <a:ea typeface="+mn-ea"/>
                <a:cs typeface="+mn-cs"/>
              </a:rPr>
              <a:t> the speed, quality and cost-effectiveness of humanitarian aid by using data &amp; digital products.</a:t>
            </a:r>
            <a:endParaRPr lang="en-NL" dirty="0"/>
          </a:p>
        </p:txBody>
      </p:sp>
    </p:spTree>
    <p:extLst>
      <p:ext uri="{BB962C8B-B14F-4D97-AF65-F5344CB8AC3E}">
        <p14:creationId xmlns:p14="http://schemas.microsoft.com/office/powerpoint/2010/main" val="1364788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main research question</a:t>
            </a:r>
            <a:r>
              <a:rPr lang="en-US" dirty="0"/>
              <a:t> is separated in </a:t>
            </a:r>
            <a:r>
              <a:rPr lang="en-US" b="1" dirty="0"/>
              <a:t>two sub-questions</a:t>
            </a:r>
            <a:r>
              <a:rPr lang="en-US" dirty="0"/>
              <a:t>:</a:t>
            </a:r>
          </a:p>
          <a:p>
            <a:pPr marL="228600" indent="-228600">
              <a:buAutoNum type="arabicPeriod"/>
            </a:pPr>
            <a:r>
              <a:rPr lang="en-US" dirty="0"/>
              <a:t>The current situation of smallholder farmers in Malawi.</a:t>
            </a:r>
          </a:p>
          <a:p>
            <a:pPr marL="228600" indent="-228600">
              <a:buAutoNum type="arabicPeriod"/>
            </a:pPr>
            <a:r>
              <a:rPr lang="en-US" dirty="0"/>
              <a:t>The development of a forecast model that is informed by local knowledge of the farmers.</a:t>
            </a:r>
          </a:p>
        </p:txBody>
      </p:sp>
      <p:sp>
        <p:nvSpPr>
          <p:cNvPr id="4" name="Slide Number Placeholder 3"/>
          <p:cNvSpPr>
            <a:spLocks noGrp="1"/>
          </p:cNvSpPr>
          <p:nvPr>
            <p:ph type="sldNum" sz="quarter" idx="10"/>
          </p:nvPr>
        </p:nvSpPr>
        <p:spPr/>
        <p:txBody>
          <a:bodyPr/>
          <a:lstStyle/>
          <a:p>
            <a:fld id="{96808D2B-C29D-4575-B417-C470A29D6F69}" type="slidenum">
              <a:rPr lang="nl-NL" smtClean="0"/>
              <a:pPr/>
              <a:t>5</a:t>
            </a:fld>
            <a:endParaRPr lang="nl-NL"/>
          </a:p>
        </p:txBody>
      </p:sp>
    </p:spTree>
    <p:extLst>
      <p:ext uri="{BB962C8B-B14F-4D97-AF65-F5344CB8AC3E}">
        <p14:creationId xmlns:p14="http://schemas.microsoft.com/office/powerpoint/2010/main" val="2322778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Firstly, background information is given on the topic drought and its impact and drivers in Southern Malawi. Afterwards, the results of the first and second research question are elaborated on. Finally, some conclusions and recommendations are drawn.</a:t>
            </a:r>
          </a:p>
        </p:txBody>
      </p:sp>
      <p:sp>
        <p:nvSpPr>
          <p:cNvPr id="4" name="Slide Number Placeholder 3"/>
          <p:cNvSpPr>
            <a:spLocks noGrp="1"/>
          </p:cNvSpPr>
          <p:nvPr>
            <p:ph type="sldNum" sz="quarter" idx="10"/>
          </p:nvPr>
        </p:nvSpPr>
        <p:spPr/>
        <p:txBody>
          <a:bodyPr/>
          <a:lstStyle/>
          <a:p>
            <a:fld id="{96808D2B-C29D-4575-B417-C470A29D6F69}" type="slidenum">
              <a:rPr lang="nl-NL" smtClean="0"/>
              <a:pPr/>
              <a:t>6</a:t>
            </a:fld>
            <a:endParaRPr lang="nl-NL"/>
          </a:p>
        </p:txBody>
      </p:sp>
    </p:spTree>
    <p:extLst>
      <p:ext uri="{BB962C8B-B14F-4D97-AF65-F5344CB8AC3E}">
        <p14:creationId xmlns:p14="http://schemas.microsoft.com/office/powerpoint/2010/main" val="99957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Drought is typically categorized in 4 types; meteorological, agricultural, hydrological, socio-economic.</a:t>
            </a:r>
          </a:p>
          <a:p>
            <a:r>
              <a:rPr lang="en-US" dirty="0"/>
              <a:t>This research focusses on agricultural drought. </a:t>
            </a:r>
            <a:r>
              <a:rPr lang="en-US" b="1" dirty="0"/>
              <a:t>Agricultural drought </a:t>
            </a:r>
            <a:r>
              <a:rPr lang="en-US" dirty="0"/>
              <a:t>is a deficit in soil moisture which causes a reduced crop yield or total crop failure resulting in devastating consequences for farmers. In Malawi, two season are apparent; the dry and rainy season. The </a:t>
            </a:r>
            <a:r>
              <a:rPr lang="en-US" b="1" dirty="0"/>
              <a:t>rainy season </a:t>
            </a:r>
            <a:r>
              <a:rPr lang="en-US" dirty="0"/>
              <a:t>is typically from November to April and is in line with the growing season of the stable crop maize. This is thus also the period agricultural drought has its impacts on.</a:t>
            </a:r>
          </a:p>
        </p:txBody>
      </p:sp>
      <p:sp>
        <p:nvSpPr>
          <p:cNvPr id="4" name="Slide Number Placeholder 3"/>
          <p:cNvSpPr>
            <a:spLocks noGrp="1"/>
          </p:cNvSpPr>
          <p:nvPr>
            <p:ph type="sldNum" sz="quarter" idx="10"/>
          </p:nvPr>
        </p:nvSpPr>
        <p:spPr/>
        <p:txBody>
          <a:bodyPr/>
          <a:lstStyle/>
          <a:p>
            <a:fld id="{96808D2B-C29D-4575-B417-C470A29D6F69}" type="slidenum">
              <a:rPr lang="nl-NL" smtClean="0"/>
              <a:pPr/>
              <a:t>7</a:t>
            </a:fld>
            <a:endParaRPr lang="nl-NL"/>
          </a:p>
        </p:txBody>
      </p:sp>
    </p:spTree>
    <p:extLst>
      <p:ext uri="{BB962C8B-B14F-4D97-AF65-F5344CB8AC3E}">
        <p14:creationId xmlns:p14="http://schemas.microsoft.com/office/powerpoint/2010/main" val="397285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driver of drought in Malawi is the </a:t>
            </a:r>
            <a:r>
              <a:rPr lang="en-US" b="1" dirty="0"/>
              <a:t>El Nino Southern Oscillation (ENSO) </a:t>
            </a:r>
            <a:r>
              <a:rPr lang="en-US" dirty="0"/>
              <a:t>phenomena. Its impacts on Africa is illustrated in the two left illustrations. On the most right illustration the research districts are shown, all located in the Southern half of Malawi. During El Niño, Southern Malawi is abnormally dry while during La Niña Southern Malawi is abnormally wet during the rainy season.</a:t>
            </a:r>
          </a:p>
        </p:txBody>
      </p:sp>
      <p:sp>
        <p:nvSpPr>
          <p:cNvPr id="4" name="Slide Number Placeholder 3"/>
          <p:cNvSpPr>
            <a:spLocks noGrp="1"/>
          </p:cNvSpPr>
          <p:nvPr>
            <p:ph type="sldNum" sz="quarter" idx="10"/>
          </p:nvPr>
        </p:nvSpPr>
        <p:spPr/>
        <p:txBody>
          <a:bodyPr/>
          <a:lstStyle/>
          <a:p>
            <a:fld id="{96808D2B-C29D-4575-B417-C470A29D6F69}" type="slidenum">
              <a:rPr lang="nl-NL" smtClean="0"/>
              <a:pPr/>
              <a:t>8</a:t>
            </a:fld>
            <a:endParaRPr lang="nl-NL"/>
          </a:p>
        </p:txBody>
      </p:sp>
    </p:spTree>
    <p:extLst>
      <p:ext uri="{BB962C8B-B14F-4D97-AF65-F5344CB8AC3E}">
        <p14:creationId xmlns:p14="http://schemas.microsoft.com/office/powerpoint/2010/main" val="160086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Here, the </a:t>
            </a:r>
            <a:r>
              <a:rPr lang="nl-NL" b="1" i="0" dirty="0"/>
              <a:t>farm calender </a:t>
            </a:r>
            <a:r>
              <a:rPr lang="nl-NL" dirty="0"/>
              <a:t>is illustrated starting in July and ending in June. The dry an rainy season, together with the growth period of the crop is illustrated. On the left we can see the practises farmers (generally speaking) undertake within a year. The </a:t>
            </a:r>
            <a:r>
              <a:rPr lang="nl-NL" b="1" dirty="0"/>
              <a:t>timing and duration of the practises </a:t>
            </a:r>
            <a:r>
              <a:rPr lang="nl-NL" dirty="0"/>
              <a:t>are indicated by the horizontal lines. Some of these practises are influenced by drought, other are not. When a practise is inluenced, a decision should be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For example, the expected timing of the rainy season determines the starting of the ridge making (in August). The onset of rain embarks the beginning of the rainy season. Whether a drought in the upcoming rainy season is expected (in September) determines what type of ridge is made and what type of seeds or crops are selected or bought. When a drought is expected, box ridges should be made and drought-resistand seeds of crops should be selected. These decisions require an investment, either in time (extra box ridge) or money (more expensive seeds). Futhermore, the expected timing of the onset of the rainy season also determines when to plant the seeds. The onset of the rain should therefore not be followed by a dry spell (causing the seeds not to germinate).</a:t>
            </a:r>
            <a:endParaRPr lang="en-US" b="1" dirty="0"/>
          </a:p>
        </p:txBody>
      </p:sp>
      <p:sp>
        <p:nvSpPr>
          <p:cNvPr id="4" name="Slide Number Placeholder 3"/>
          <p:cNvSpPr>
            <a:spLocks noGrp="1"/>
          </p:cNvSpPr>
          <p:nvPr>
            <p:ph type="sldNum" sz="quarter" idx="10"/>
          </p:nvPr>
        </p:nvSpPr>
        <p:spPr/>
        <p:txBody>
          <a:bodyPr/>
          <a:lstStyle/>
          <a:p>
            <a:fld id="{96808D2B-C29D-4575-B417-C470A29D6F69}" type="slidenum">
              <a:rPr lang="nl-NL" smtClean="0"/>
              <a:pPr/>
              <a:t>9</a:t>
            </a:fld>
            <a:endParaRPr lang="nl-NL"/>
          </a:p>
        </p:txBody>
      </p:sp>
    </p:spTree>
    <p:extLst>
      <p:ext uri="{BB962C8B-B14F-4D97-AF65-F5344CB8AC3E}">
        <p14:creationId xmlns:p14="http://schemas.microsoft.com/office/powerpoint/2010/main" val="327105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7178-38F0-45B8-AE42-6CF716ECD7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5A6149E5-30B7-4782-8E81-F6B3C63D6F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58997573-794A-4F33-B210-E5E7FB8D24C3}"/>
              </a:ext>
            </a:extLst>
          </p:cNvPr>
          <p:cNvSpPr>
            <a:spLocks noGrp="1"/>
          </p:cNvSpPr>
          <p:nvPr>
            <p:ph type="dt" sz="half" idx="10"/>
          </p:nvPr>
        </p:nvSpPr>
        <p:spPr/>
        <p:txBody>
          <a:bodyPr/>
          <a:lstStyle/>
          <a:p>
            <a:fld id="{E67B5FF4-0CCA-4721-BBEF-6FF29D1F9813}" type="datetime8">
              <a:rPr lang="en-NL" smtClean="0"/>
              <a:t>25/04/2020 10:07</a:t>
            </a:fld>
            <a:endParaRPr lang="en-NL" dirty="0"/>
          </a:p>
        </p:txBody>
      </p:sp>
      <p:sp>
        <p:nvSpPr>
          <p:cNvPr id="5" name="Footer Placeholder 4">
            <a:extLst>
              <a:ext uri="{FF2B5EF4-FFF2-40B4-BE49-F238E27FC236}">
                <a16:creationId xmlns:a16="http://schemas.microsoft.com/office/drawing/2014/main" id="{04915A72-B9E3-41F0-9212-AC569DBD9AE1}"/>
              </a:ext>
            </a:extLst>
          </p:cNvPr>
          <p:cNvSpPr>
            <a:spLocks noGrp="1"/>
          </p:cNvSpPr>
          <p:nvPr>
            <p:ph type="ftr" sz="quarter" idx="11"/>
          </p:nvPr>
        </p:nvSpPr>
        <p:spPr/>
        <p:txBody>
          <a:bodyPr/>
          <a:lstStyle/>
          <a:p>
            <a:endParaRPr lang="en-NL" dirty="0"/>
          </a:p>
        </p:txBody>
      </p:sp>
      <p:sp>
        <p:nvSpPr>
          <p:cNvPr id="6" name="Slide Number Placeholder 5">
            <a:extLst>
              <a:ext uri="{FF2B5EF4-FFF2-40B4-BE49-F238E27FC236}">
                <a16:creationId xmlns:a16="http://schemas.microsoft.com/office/drawing/2014/main" id="{F987A4DA-F87F-4D11-A764-805008FD93A3}"/>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345490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4EDA-7A1D-4018-9DE5-F3D0BC2A715A}"/>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D4BA5079-41DB-480E-BE4C-C9DA653579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044EBF3D-6D48-498C-965B-A40A4336F0BE}"/>
              </a:ext>
            </a:extLst>
          </p:cNvPr>
          <p:cNvSpPr>
            <a:spLocks noGrp="1"/>
          </p:cNvSpPr>
          <p:nvPr>
            <p:ph type="dt" sz="half" idx="10"/>
          </p:nvPr>
        </p:nvSpPr>
        <p:spPr/>
        <p:txBody>
          <a:bodyPr/>
          <a:lstStyle/>
          <a:p>
            <a:fld id="{1BE1077E-5299-42F9-AE6B-5F8006E16701}" type="datetime8">
              <a:rPr lang="en-NL" smtClean="0"/>
              <a:t>25/04/2020 10:07</a:t>
            </a:fld>
            <a:endParaRPr lang="en-NL" dirty="0"/>
          </a:p>
        </p:txBody>
      </p:sp>
      <p:sp>
        <p:nvSpPr>
          <p:cNvPr id="5" name="Footer Placeholder 4">
            <a:extLst>
              <a:ext uri="{FF2B5EF4-FFF2-40B4-BE49-F238E27FC236}">
                <a16:creationId xmlns:a16="http://schemas.microsoft.com/office/drawing/2014/main" id="{9377736E-5207-4F1C-A1D7-19F78ABFDDA3}"/>
              </a:ext>
            </a:extLst>
          </p:cNvPr>
          <p:cNvSpPr>
            <a:spLocks noGrp="1"/>
          </p:cNvSpPr>
          <p:nvPr>
            <p:ph type="ftr" sz="quarter" idx="11"/>
          </p:nvPr>
        </p:nvSpPr>
        <p:spPr/>
        <p:txBody>
          <a:bodyPr/>
          <a:lstStyle/>
          <a:p>
            <a:endParaRPr lang="en-NL" dirty="0"/>
          </a:p>
        </p:txBody>
      </p:sp>
      <p:sp>
        <p:nvSpPr>
          <p:cNvPr id="6" name="Slide Number Placeholder 5">
            <a:extLst>
              <a:ext uri="{FF2B5EF4-FFF2-40B4-BE49-F238E27FC236}">
                <a16:creationId xmlns:a16="http://schemas.microsoft.com/office/drawing/2014/main" id="{E6A2E518-68BD-48A5-94A0-E7531D85A1A3}"/>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110117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03689-C76E-42C2-83AF-584B449DB7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FC49991C-BDAD-4F20-BABE-F97D8A082F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63334986-41DB-46E7-99BD-C3D7DC6FC3FB}"/>
              </a:ext>
            </a:extLst>
          </p:cNvPr>
          <p:cNvSpPr>
            <a:spLocks noGrp="1"/>
          </p:cNvSpPr>
          <p:nvPr>
            <p:ph type="dt" sz="half" idx="10"/>
          </p:nvPr>
        </p:nvSpPr>
        <p:spPr/>
        <p:txBody>
          <a:bodyPr/>
          <a:lstStyle/>
          <a:p>
            <a:fld id="{C386E33E-6AD1-48C7-A8AB-810AD3AC36F6}" type="datetime8">
              <a:rPr lang="en-NL" smtClean="0"/>
              <a:t>25/04/2020 10:07</a:t>
            </a:fld>
            <a:endParaRPr lang="en-NL" dirty="0"/>
          </a:p>
        </p:txBody>
      </p:sp>
      <p:sp>
        <p:nvSpPr>
          <p:cNvPr id="5" name="Footer Placeholder 4">
            <a:extLst>
              <a:ext uri="{FF2B5EF4-FFF2-40B4-BE49-F238E27FC236}">
                <a16:creationId xmlns:a16="http://schemas.microsoft.com/office/drawing/2014/main" id="{518162C7-18D7-4F20-83C6-551D5E574895}"/>
              </a:ext>
            </a:extLst>
          </p:cNvPr>
          <p:cNvSpPr>
            <a:spLocks noGrp="1"/>
          </p:cNvSpPr>
          <p:nvPr>
            <p:ph type="ftr" sz="quarter" idx="11"/>
          </p:nvPr>
        </p:nvSpPr>
        <p:spPr/>
        <p:txBody>
          <a:bodyPr/>
          <a:lstStyle/>
          <a:p>
            <a:endParaRPr lang="en-NL" dirty="0"/>
          </a:p>
        </p:txBody>
      </p:sp>
      <p:sp>
        <p:nvSpPr>
          <p:cNvPr id="6" name="Slide Number Placeholder 5">
            <a:extLst>
              <a:ext uri="{FF2B5EF4-FFF2-40B4-BE49-F238E27FC236}">
                <a16:creationId xmlns:a16="http://schemas.microsoft.com/office/drawing/2014/main" id="{5018A3FB-DC03-4C53-8F68-570D49CA0E91}"/>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2765191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F3136283-0886-D646-AE4F-4BAC0001C707}"/>
              </a:ext>
            </a:extLst>
          </p:cNvPr>
          <p:cNvSpPr/>
          <p:nvPr userDrawn="1"/>
        </p:nvSpPr>
        <p:spPr>
          <a:xfrm>
            <a:off x="0" y="1065587"/>
            <a:ext cx="12192000" cy="5792413"/>
          </a:xfrm>
          <a:prstGeom prst="rect">
            <a:avLst/>
          </a:prstGeom>
          <a:solidFill>
            <a:srgbClr val="F6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65">
            <a:extLst>
              <a:ext uri="{FF2B5EF4-FFF2-40B4-BE49-F238E27FC236}">
                <a16:creationId xmlns:a16="http://schemas.microsoft.com/office/drawing/2014/main" id="{0A6EA896-C7BA-5840-8F04-09B4A1B5FFCE}"/>
              </a:ext>
            </a:extLst>
          </p:cNvPr>
          <p:cNvSpPr/>
          <p:nvPr userDrawn="1"/>
        </p:nvSpPr>
        <p:spPr>
          <a:xfrm>
            <a:off x="0" y="1"/>
            <a:ext cx="12192000" cy="1065586"/>
          </a:xfrm>
          <a:prstGeom prst="rect">
            <a:avLst/>
          </a:prstGeom>
          <a:gradFill>
            <a:gsLst>
              <a:gs pos="49000">
                <a:srgbClr val="4E8192"/>
              </a:gs>
              <a:gs pos="99000">
                <a:srgbClr val="1A2153"/>
              </a:gs>
              <a:gs pos="16000">
                <a:srgbClr val="B5D0C4"/>
              </a:gs>
            </a:gsLst>
            <a:lin ang="8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latin typeface="Gotham Rounded Bold" panose="02000000000000000000" pitchFamily="2" charset="77"/>
              <a:ea typeface="Open Sans" panose="020B0606030504020204" pitchFamily="34" charset="0"/>
              <a:cs typeface="Open Sans" panose="020B0606030504020204" pitchFamily="34" charset="0"/>
            </a:endParaRPr>
          </a:p>
        </p:txBody>
      </p:sp>
      <p:grpSp>
        <p:nvGrpSpPr>
          <p:cNvPr id="12" name="Group 67">
            <a:extLst>
              <a:ext uri="{FF2B5EF4-FFF2-40B4-BE49-F238E27FC236}">
                <a16:creationId xmlns:a16="http://schemas.microsoft.com/office/drawing/2014/main" id="{05E1B337-9433-AF4C-B68D-4BCD7FAA62B3}"/>
              </a:ext>
            </a:extLst>
          </p:cNvPr>
          <p:cNvGrpSpPr/>
          <p:nvPr userDrawn="1"/>
        </p:nvGrpSpPr>
        <p:grpSpPr>
          <a:xfrm>
            <a:off x="0" y="129740"/>
            <a:ext cx="1727829" cy="1317149"/>
            <a:chOff x="0" y="5222829"/>
            <a:chExt cx="2826914" cy="2154997"/>
          </a:xfrm>
        </p:grpSpPr>
        <p:sp>
          <p:nvSpPr>
            <p:cNvPr id="13" name="object 34">
              <a:extLst>
                <a:ext uri="{FF2B5EF4-FFF2-40B4-BE49-F238E27FC236}">
                  <a16:creationId xmlns:a16="http://schemas.microsoft.com/office/drawing/2014/main" id="{C200A059-0A4E-FE40-85D2-54D7750E1FE5}"/>
                </a:ext>
              </a:extLst>
            </p:cNvPr>
            <p:cNvSpPr/>
            <p:nvPr/>
          </p:nvSpPr>
          <p:spPr>
            <a:xfrm>
              <a:off x="0" y="5222829"/>
              <a:ext cx="2826914" cy="2154997"/>
            </a:xfrm>
            <a:prstGeom prst="rect">
              <a:avLst/>
            </a:prstGeom>
            <a:blipFill>
              <a:blip r:embed="rId2" cstate="print"/>
              <a:stretch>
                <a:fillRect/>
              </a:stretch>
            </a:blipFill>
          </p:spPr>
          <p:txBody>
            <a:bodyPr wrap="square" lIns="0" tIns="0" rIns="0" bIns="0" rtlCol="0"/>
            <a:lstStyle/>
            <a:p>
              <a:endParaRPr/>
            </a:p>
          </p:txBody>
        </p:sp>
        <p:sp>
          <p:nvSpPr>
            <p:cNvPr id="14" name="object 35">
              <a:extLst>
                <a:ext uri="{FF2B5EF4-FFF2-40B4-BE49-F238E27FC236}">
                  <a16:creationId xmlns:a16="http://schemas.microsoft.com/office/drawing/2014/main" id="{C822D632-11FA-8441-8BE1-83B097556D79}"/>
                </a:ext>
              </a:extLst>
            </p:cNvPr>
            <p:cNvSpPr/>
            <p:nvPr/>
          </p:nvSpPr>
          <p:spPr>
            <a:xfrm>
              <a:off x="0" y="5351789"/>
              <a:ext cx="2501265" cy="1009015"/>
            </a:xfrm>
            <a:custGeom>
              <a:avLst/>
              <a:gdLst/>
              <a:ahLst/>
              <a:cxnLst/>
              <a:rect l="l" t="t" r="r" b="b"/>
              <a:pathLst>
                <a:path w="2501265" h="1009014">
                  <a:moveTo>
                    <a:pt x="0" y="1008420"/>
                  </a:moveTo>
                  <a:lnTo>
                    <a:pt x="2500690" y="1008420"/>
                  </a:lnTo>
                  <a:lnTo>
                    <a:pt x="2500690" y="0"/>
                  </a:lnTo>
                  <a:lnTo>
                    <a:pt x="0" y="0"/>
                  </a:lnTo>
                  <a:lnTo>
                    <a:pt x="0" y="1008420"/>
                  </a:lnTo>
                  <a:close/>
                </a:path>
              </a:pathLst>
            </a:custGeom>
            <a:solidFill>
              <a:srgbClr val="FFFFFF"/>
            </a:solidFill>
          </p:spPr>
          <p:txBody>
            <a:bodyPr wrap="square" lIns="0" tIns="0" rIns="0" bIns="0" rtlCol="0"/>
            <a:lstStyle/>
            <a:p>
              <a:endParaRPr/>
            </a:p>
          </p:txBody>
        </p:sp>
        <p:sp>
          <p:nvSpPr>
            <p:cNvPr id="15" name="object 36">
              <a:extLst>
                <a:ext uri="{FF2B5EF4-FFF2-40B4-BE49-F238E27FC236}">
                  <a16:creationId xmlns:a16="http://schemas.microsoft.com/office/drawing/2014/main" id="{495C371D-ADBC-0341-84BF-CA7E2E4B09A0}"/>
                </a:ext>
              </a:extLst>
            </p:cNvPr>
            <p:cNvSpPr/>
            <p:nvPr/>
          </p:nvSpPr>
          <p:spPr>
            <a:xfrm>
              <a:off x="57466" y="5589731"/>
              <a:ext cx="2309715" cy="561404"/>
            </a:xfrm>
            <a:prstGeom prst="rect">
              <a:avLst/>
            </a:prstGeom>
            <a:blipFill>
              <a:blip r:embed="rId3" cstate="print"/>
              <a:stretch>
                <a:fillRect/>
              </a:stretch>
            </a:blipFill>
          </p:spPr>
          <p:txBody>
            <a:bodyPr wrap="square" lIns="0" tIns="0" rIns="0" bIns="0" rtlCol="0"/>
            <a:lstStyle/>
            <a:p>
              <a:endParaRPr/>
            </a:p>
          </p:txBody>
        </p:sp>
      </p:grpSp>
      <p:sp>
        <p:nvSpPr>
          <p:cNvPr id="16" name="Tijdelijke aanduiding voor inhoud 2">
            <a:extLst>
              <a:ext uri="{FF2B5EF4-FFF2-40B4-BE49-F238E27FC236}">
                <a16:creationId xmlns:a16="http://schemas.microsoft.com/office/drawing/2014/main" id="{242E5248-ACE6-394E-B4B6-28D4CF639D75}"/>
              </a:ext>
            </a:extLst>
          </p:cNvPr>
          <p:cNvSpPr>
            <a:spLocks noGrp="1"/>
          </p:cNvSpPr>
          <p:nvPr>
            <p:ph sz="quarter" idx="13"/>
          </p:nvPr>
        </p:nvSpPr>
        <p:spPr>
          <a:xfrm>
            <a:off x="457200" y="1175213"/>
            <a:ext cx="11237913" cy="5213143"/>
          </a:xfrm>
          <a:prstGeom prst="rect">
            <a:avLst/>
          </a:prstGeom>
        </p:spPr>
        <p:txBody>
          <a:bodyPr/>
          <a:lstStyle>
            <a:lvl1pPr>
              <a:defRPr sz="2200"/>
            </a:lvl1pPr>
            <a:lvl2pPr>
              <a:defRPr sz="2200"/>
            </a:lvl2pPr>
            <a:lvl3pPr>
              <a:defRPr sz="2200"/>
            </a:lvl3pPr>
            <a:lvl4pPr>
              <a:defRPr sz="2200"/>
            </a:lvl4pPr>
            <a:lvl5pPr>
              <a:defRPr sz="2200"/>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7" name="Title 5">
            <a:extLst>
              <a:ext uri="{FF2B5EF4-FFF2-40B4-BE49-F238E27FC236}">
                <a16:creationId xmlns:a16="http://schemas.microsoft.com/office/drawing/2014/main" id="{9AF5EF16-6130-1348-A3F6-50500917DC65}"/>
              </a:ext>
            </a:extLst>
          </p:cNvPr>
          <p:cNvSpPr>
            <a:spLocks noGrp="1"/>
          </p:cNvSpPr>
          <p:nvPr>
            <p:ph type="title" hasCustomPrompt="1"/>
          </p:nvPr>
        </p:nvSpPr>
        <p:spPr>
          <a:xfrm>
            <a:off x="206809" y="238752"/>
            <a:ext cx="11738693" cy="558376"/>
          </a:xfrm>
          <a:prstGeom prst="rect">
            <a:avLst/>
          </a:prstGeom>
        </p:spPr>
        <p:txBody>
          <a:bodyPr anchor="ctr">
            <a:normAutofit/>
          </a:bodyPr>
          <a:lstStyle>
            <a:lvl1pPr algn="ctr">
              <a:defRPr sz="2800" baseline="0">
                <a:solidFill>
                  <a:schemeClr val="bg1"/>
                </a:solidFill>
                <a:latin typeface="Gotham Rounded Bold" pitchFamily="50" charset="0"/>
                <a:ea typeface="Open Sans Semibold" charset="0"/>
                <a:cs typeface="Open Sans Semibold" charset="0"/>
              </a:defRPr>
            </a:lvl1pPr>
          </a:lstStyle>
          <a:p>
            <a:r>
              <a:rPr lang="en-US"/>
              <a:t>SHORT TITLE IN GOTHAM ROUNDED FONT CAPS</a:t>
            </a:r>
          </a:p>
        </p:txBody>
      </p:sp>
    </p:spTree>
    <p:extLst>
      <p:ext uri="{BB962C8B-B14F-4D97-AF65-F5344CB8AC3E}">
        <p14:creationId xmlns:p14="http://schemas.microsoft.com/office/powerpoint/2010/main" val="176940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8DE2F-D622-4E21-A541-52A2FDBAAFD3}"/>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078BD25E-E724-4E62-918E-9729425E5C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F8FDB813-1BAF-4C6E-8076-A453208B3A80}"/>
              </a:ext>
            </a:extLst>
          </p:cNvPr>
          <p:cNvSpPr>
            <a:spLocks noGrp="1"/>
          </p:cNvSpPr>
          <p:nvPr>
            <p:ph type="dt" sz="half" idx="10"/>
          </p:nvPr>
        </p:nvSpPr>
        <p:spPr/>
        <p:txBody>
          <a:bodyPr/>
          <a:lstStyle/>
          <a:p>
            <a:fld id="{A21FFBC6-7D7E-4934-8373-88538CAE9AB5}" type="datetime8">
              <a:rPr lang="en-NL" smtClean="0"/>
              <a:t>25/04/2020 10:07</a:t>
            </a:fld>
            <a:endParaRPr lang="en-NL" dirty="0"/>
          </a:p>
        </p:txBody>
      </p:sp>
      <p:sp>
        <p:nvSpPr>
          <p:cNvPr id="5" name="Footer Placeholder 4">
            <a:extLst>
              <a:ext uri="{FF2B5EF4-FFF2-40B4-BE49-F238E27FC236}">
                <a16:creationId xmlns:a16="http://schemas.microsoft.com/office/drawing/2014/main" id="{D10F35B6-0880-4AC1-AC71-32186027A1E4}"/>
              </a:ext>
            </a:extLst>
          </p:cNvPr>
          <p:cNvSpPr>
            <a:spLocks noGrp="1"/>
          </p:cNvSpPr>
          <p:nvPr>
            <p:ph type="ftr" sz="quarter" idx="11"/>
          </p:nvPr>
        </p:nvSpPr>
        <p:spPr/>
        <p:txBody>
          <a:bodyPr/>
          <a:lstStyle/>
          <a:p>
            <a:endParaRPr lang="en-NL" dirty="0"/>
          </a:p>
        </p:txBody>
      </p:sp>
      <p:sp>
        <p:nvSpPr>
          <p:cNvPr id="6" name="Slide Number Placeholder 5">
            <a:extLst>
              <a:ext uri="{FF2B5EF4-FFF2-40B4-BE49-F238E27FC236}">
                <a16:creationId xmlns:a16="http://schemas.microsoft.com/office/drawing/2014/main" id="{01B3F1F6-7E2D-425E-B726-574FC74DCB16}"/>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312103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A2D6-C937-49B0-A142-7C7D6286EF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DB84FEA7-7368-4C8F-A7F0-E9D0B3021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02D103-E7F0-4EEA-A40C-21679D8BB9FE}"/>
              </a:ext>
            </a:extLst>
          </p:cNvPr>
          <p:cNvSpPr>
            <a:spLocks noGrp="1"/>
          </p:cNvSpPr>
          <p:nvPr>
            <p:ph type="dt" sz="half" idx="10"/>
          </p:nvPr>
        </p:nvSpPr>
        <p:spPr/>
        <p:txBody>
          <a:bodyPr/>
          <a:lstStyle/>
          <a:p>
            <a:fld id="{26FD6899-9FE9-414D-8B6C-CF95A983618B}" type="datetime8">
              <a:rPr lang="en-NL" smtClean="0"/>
              <a:t>25/04/2020 10:07</a:t>
            </a:fld>
            <a:endParaRPr lang="en-NL" dirty="0"/>
          </a:p>
        </p:txBody>
      </p:sp>
      <p:sp>
        <p:nvSpPr>
          <p:cNvPr id="5" name="Footer Placeholder 4">
            <a:extLst>
              <a:ext uri="{FF2B5EF4-FFF2-40B4-BE49-F238E27FC236}">
                <a16:creationId xmlns:a16="http://schemas.microsoft.com/office/drawing/2014/main" id="{13EF096F-27EA-408D-9CE6-C52CDB06D7A2}"/>
              </a:ext>
            </a:extLst>
          </p:cNvPr>
          <p:cNvSpPr>
            <a:spLocks noGrp="1"/>
          </p:cNvSpPr>
          <p:nvPr>
            <p:ph type="ftr" sz="quarter" idx="11"/>
          </p:nvPr>
        </p:nvSpPr>
        <p:spPr/>
        <p:txBody>
          <a:bodyPr/>
          <a:lstStyle/>
          <a:p>
            <a:endParaRPr lang="en-NL" dirty="0"/>
          </a:p>
        </p:txBody>
      </p:sp>
      <p:sp>
        <p:nvSpPr>
          <p:cNvPr id="6" name="Slide Number Placeholder 5">
            <a:extLst>
              <a:ext uri="{FF2B5EF4-FFF2-40B4-BE49-F238E27FC236}">
                <a16:creationId xmlns:a16="http://schemas.microsoft.com/office/drawing/2014/main" id="{D01D0486-40A9-491B-9365-28512271E79E}"/>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4231742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E25D-21E5-4483-A09B-83D042677199}"/>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491EE9DC-59E5-4D8B-AD87-8133EEF69E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70C74786-4FE4-4879-ACA0-A547BCAF14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180522EF-CF94-49AB-A0F3-F0365E00AFC5}"/>
              </a:ext>
            </a:extLst>
          </p:cNvPr>
          <p:cNvSpPr>
            <a:spLocks noGrp="1"/>
          </p:cNvSpPr>
          <p:nvPr>
            <p:ph type="dt" sz="half" idx="10"/>
          </p:nvPr>
        </p:nvSpPr>
        <p:spPr/>
        <p:txBody>
          <a:bodyPr/>
          <a:lstStyle/>
          <a:p>
            <a:fld id="{0BA3C5AE-6674-4927-9EF3-9AF43D698C5D}" type="datetime8">
              <a:rPr lang="en-NL" smtClean="0"/>
              <a:t>25/04/2020 10:07</a:t>
            </a:fld>
            <a:endParaRPr lang="en-NL" dirty="0"/>
          </a:p>
        </p:txBody>
      </p:sp>
      <p:sp>
        <p:nvSpPr>
          <p:cNvPr id="6" name="Footer Placeholder 5">
            <a:extLst>
              <a:ext uri="{FF2B5EF4-FFF2-40B4-BE49-F238E27FC236}">
                <a16:creationId xmlns:a16="http://schemas.microsoft.com/office/drawing/2014/main" id="{DAE3D3CD-70A4-4EC5-9555-D5BD4FD1B328}"/>
              </a:ext>
            </a:extLst>
          </p:cNvPr>
          <p:cNvSpPr>
            <a:spLocks noGrp="1"/>
          </p:cNvSpPr>
          <p:nvPr>
            <p:ph type="ftr" sz="quarter" idx="11"/>
          </p:nvPr>
        </p:nvSpPr>
        <p:spPr/>
        <p:txBody>
          <a:bodyPr/>
          <a:lstStyle/>
          <a:p>
            <a:endParaRPr lang="en-NL" dirty="0"/>
          </a:p>
        </p:txBody>
      </p:sp>
      <p:sp>
        <p:nvSpPr>
          <p:cNvPr id="7" name="Slide Number Placeholder 6">
            <a:extLst>
              <a:ext uri="{FF2B5EF4-FFF2-40B4-BE49-F238E27FC236}">
                <a16:creationId xmlns:a16="http://schemas.microsoft.com/office/drawing/2014/main" id="{AA45F82A-519E-4707-97A6-C33B2A69EDA4}"/>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148359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D5B5A-158D-49BD-B1BE-BE7697D9439A}"/>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E96F29FA-28E5-44AF-9DDB-450643C6B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6FED41-CC15-4728-A49E-D52352D839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D9B80067-5FC3-4B39-BEA0-176C2B5F2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5BDC34-291F-4597-A9FE-8883DB6FCA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0AFCBDB9-0553-424E-ADFC-B95A894BF879}"/>
              </a:ext>
            </a:extLst>
          </p:cNvPr>
          <p:cNvSpPr>
            <a:spLocks noGrp="1"/>
          </p:cNvSpPr>
          <p:nvPr>
            <p:ph type="dt" sz="half" idx="10"/>
          </p:nvPr>
        </p:nvSpPr>
        <p:spPr/>
        <p:txBody>
          <a:bodyPr/>
          <a:lstStyle/>
          <a:p>
            <a:fld id="{CA6FCE89-5AC0-4379-BCF7-7B284441B63F}" type="datetime8">
              <a:rPr lang="en-NL" smtClean="0"/>
              <a:t>25/04/2020 10:07</a:t>
            </a:fld>
            <a:endParaRPr lang="en-NL" dirty="0"/>
          </a:p>
        </p:txBody>
      </p:sp>
      <p:sp>
        <p:nvSpPr>
          <p:cNvPr id="8" name="Footer Placeholder 7">
            <a:extLst>
              <a:ext uri="{FF2B5EF4-FFF2-40B4-BE49-F238E27FC236}">
                <a16:creationId xmlns:a16="http://schemas.microsoft.com/office/drawing/2014/main" id="{D07B766C-0399-446D-9995-C15ACF53A82C}"/>
              </a:ext>
            </a:extLst>
          </p:cNvPr>
          <p:cNvSpPr>
            <a:spLocks noGrp="1"/>
          </p:cNvSpPr>
          <p:nvPr>
            <p:ph type="ftr" sz="quarter" idx="11"/>
          </p:nvPr>
        </p:nvSpPr>
        <p:spPr/>
        <p:txBody>
          <a:bodyPr/>
          <a:lstStyle/>
          <a:p>
            <a:endParaRPr lang="en-NL" dirty="0"/>
          </a:p>
        </p:txBody>
      </p:sp>
      <p:sp>
        <p:nvSpPr>
          <p:cNvPr id="9" name="Slide Number Placeholder 8">
            <a:extLst>
              <a:ext uri="{FF2B5EF4-FFF2-40B4-BE49-F238E27FC236}">
                <a16:creationId xmlns:a16="http://schemas.microsoft.com/office/drawing/2014/main" id="{775F2AB2-A02B-4BAD-BB60-2216D2C0ED1E}"/>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77816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7A62-ACA5-4CC8-892B-0109DAA1E4F8}"/>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888B3EF9-9AA4-42E8-B449-BDEA63848505}"/>
              </a:ext>
            </a:extLst>
          </p:cNvPr>
          <p:cNvSpPr>
            <a:spLocks noGrp="1"/>
          </p:cNvSpPr>
          <p:nvPr>
            <p:ph type="dt" sz="half" idx="10"/>
          </p:nvPr>
        </p:nvSpPr>
        <p:spPr/>
        <p:txBody>
          <a:bodyPr/>
          <a:lstStyle/>
          <a:p>
            <a:fld id="{FBF07DA8-EE02-4E02-BC44-ECD386FDA1A6}" type="datetime8">
              <a:rPr lang="en-NL" smtClean="0"/>
              <a:t>25/04/2020 10:07</a:t>
            </a:fld>
            <a:endParaRPr lang="en-NL" dirty="0"/>
          </a:p>
        </p:txBody>
      </p:sp>
      <p:sp>
        <p:nvSpPr>
          <p:cNvPr id="4" name="Footer Placeholder 3">
            <a:extLst>
              <a:ext uri="{FF2B5EF4-FFF2-40B4-BE49-F238E27FC236}">
                <a16:creationId xmlns:a16="http://schemas.microsoft.com/office/drawing/2014/main" id="{0AE8ED33-8900-49F0-80FF-47D4BB4A1F99}"/>
              </a:ext>
            </a:extLst>
          </p:cNvPr>
          <p:cNvSpPr>
            <a:spLocks noGrp="1"/>
          </p:cNvSpPr>
          <p:nvPr>
            <p:ph type="ftr" sz="quarter" idx="11"/>
          </p:nvPr>
        </p:nvSpPr>
        <p:spPr/>
        <p:txBody>
          <a:bodyPr/>
          <a:lstStyle/>
          <a:p>
            <a:endParaRPr lang="en-NL" dirty="0"/>
          </a:p>
        </p:txBody>
      </p:sp>
      <p:sp>
        <p:nvSpPr>
          <p:cNvPr id="5" name="Slide Number Placeholder 4">
            <a:extLst>
              <a:ext uri="{FF2B5EF4-FFF2-40B4-BE49-F238E27FC236}">
                <a16:creationId xmlns:a16="http://schemas.microsoft.com/office/drawing/2014/main" id="{07653D0B-E4D2-48E9-A1B7-D2D29CF4A2F0}"/>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367391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99CD60-B42D-422D-A836-41B51265D3B3}"/>
              </a:ext>
            </a:extLst>
          </p:cNvPr>
          <p:cNvSpPr>
            <a:spLocks noGrp="1"/>
          </p:cNvSpPr>
          <p:nvPr>
            <p:ph type="dt" sz="half" idx="10"/>
          </p:nvPr>
        </p:nvSpPr>
        <p:spPr/>
        <p:txBody>
          <a:bodyPr/>
          <a:lstStyle/>
          <a:p>
            <a:fld id="{B7EA17B7-01F3-4C2F-A0AE-40A5BA55CB2B}" type="datetime8">
              <a:rPr lang="en-NL" smtClean="0"/>
              <a:t>25/04/2020 10:07</a:t>
            </a:fld>
            <a:endParaRPr lang="en-NL" dirty="0"/>
          </a:p>
        </p:txBody>
      </p:sp>
      <p:sp>
        <p:nvSpPr>
          <p:cNvPr id="3" name="Footer Placeholder 2">
            <a:extLst>
              <a:ext uri="{FF2B5EF4-FFF2-40B4-BE49-F238E27FC236}">
                <a16:creationId xmlns:a16="http://schemas.microsoft.com/office/drawing/2014/main" id="{325605B0-782F-426E-B852-A353D217FEFC}"/>
              </a:ext>
            </a:extLst>
          </p:cNvPr>
          <p:cNvSpPr>
            <a:spLocks noGrp="1"/>
          </p:cNvSpPr>
          <p:nvPr>
            <p:ph type="ftr" sz="quarter" idx="11"/>
          </p:nvPr>
        </p:nvSpPr>
        <p:spPr/>
        <p:txBody>
          <a:bodyPr/>
          <a:lstStyle/>
          <a:p>
            <a:endParaRPr lang="en-NL" dirty="0"/>
          </a:p>
        </p:txBody>
      </p:sp>
      <p:sp>
        <p:nvSpPr>
          <p:cNvPr id="4" name="Slide Number Placeholder 3">
            <a:extLst>
              <a:ext uri="{FF2B5EF4-FFF2-40B4-BE49-F238E27FC236}">
                <a16:creationId xmlns:a16="http://schemas.microsoft.com/office/drawing/2014/main" id="{9415E3B6-4D4C-486A-8F02-064D7730AB11}"/>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82730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949A-51AC-4A9B-8546-38DDFD544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8CC88779-91A4-457A-AF20-0AE3678CC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6D371A90-406E-4B2C-A238-FBC015588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54666-B381-4F71-9394-C60D88575593}"/>
              </a:ext>
            </a:extLst>
          </p:cNvPr>
          <p:cNvSpPr>
            <a:spLocks noGrp="1"/>
          </p:cNvSpPr>
          <p:nvPr>
            <p:ph type="dt" sz="half" idx="10"/>
          </p:nvPr>
        </p:nvSpPr>
        <p:spPr/>
        <p:txBody>
          <a:bodyPr/>
          <a:lstStyle/>
          <a:p>
            <a:fld id="{8E3FD0C8-C247-4A4B-B12E-CA2D6DEAE404}" type="datetime8">
              <a:rPr lang="en-NL" smtClean="0"/>
              <a:t>25/04/2020 10:07</a:t>
            </a:fld>
            <a:endParaRPr lang="en-NL" dirty="0"/>
          </a:p>
        </p:txBody>
      </p:sp>
      <p:sp>
        <p:nvSpPr>
          <p:cNvPr id="6" name="Footer Placeholder 5">
            <a:extLst>
              <a:ext uri="{FF2B5EF4-FFF2-40B4-BE49-F238E27FC236}">
                <a16:creationId xmlns:a16="http://schemas.microsoft.com/office/drawing/2014/main" id="{338CACB4-52BF-4B70-9A37-9A9638EE635F}"/>
              </a:ext>
            </a:extLst>
          </p:cNvPr>
          <p:cNvSpPr>
            <a:spLocks noGrp="1"/>
          </p:cNvSpPr>
          <p:nvPr>
            <p:ph type="ftr" sz="quarter" idx="11"/>
          </p:nvPr>
        </p:nvSpPr>
        <p:spPr/>
        <p:txBody>
          <a:bodyPr/>
          <a:lstStyle/>
          <a:p>
            <a:endParaRPr lang="en-NL" dirty="0"/>
          </a:p>
        </p:txBody>
      </p:sp>
      <p:sp>
        <p:nvSpPr>
          <p:cNvPr id="7" name="Slide Number Placeholder 6">
            <a:extLst>
              <a:ext uri="{FF2B5EF4-FFF2-40B4-BE49-F238E27FC236}">
                <a16:creationId xmlns:a16="http://schemas.microsoft.com/office/drawing/2014/main" id="{B4F433C1-982C-4202-8A8E-5119A04AFD58}"/>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103936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BA98C-61DC-49C6-B72C-55B9983EF1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68CCB989-848A-4B77-911E-DDE9953E2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dirty="0"/>
          </a:p>
        </p:txBody>
      </p:sp>
      <p:sp>
        <p:nvSpPr>
          <p:cNvPr id="4" name="Text Placeholder 3">
            <a:extLst>
              <a:ext uri="{FF2B5EF4-FFF2-40B4-BE49-F238E27FC236}">
                <a16:creationId xmlns:a16="http://schemas.microsoft.com/office/drawing/2014/main" id="{942D31C2-E68F-4F79-B12E-A93A305B4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5A2432-9676-4A28-A701-76B951296175}"/>
              </a:ext>
            </a:extLst>
          </p:cNvPr>
          <p:cNvSpPr>
            <a:spLocks noGrp="1"/>
          </p:cNvSpPr>
          <p:nvPr>
            <p:ph type="dt" sz="half" idx="10"/>
          </p:nvPr>
        </p:nvSpPr>
        <p:spPr/>
        <p:txBody>
          <a:bodyPr/>
          <a:lstStyle/>
          <a:p>
            <a:fld id="{D5F52AA8-CFDB-43F3-A6AE-524B1FF01181}" type="datetime8">
              <a:rPr lang="en-NL" smtClean="0"/>
              <a:t>25/04/2020 10:07</a:t>
            </a:fld>
            <a:endParaRPr lang="en-NL" dirty="0"/>
          </a:p>
        </p:txBody>
      </p:sp>
      <p:sp>
        <p:nvSpPr>
          <p:cNvPr id="6" name="Footer Placeholder 5">
            <a:extLst>
              <a:ext uri="{FF2B5EF4-FFF2-40B4-BE49-F238E27FC236}">
                <a16:creationId xmlns:a16="http://schemas.microsoft.com/office/drawing/2014/main" id="{D7179F57-2B6F-41E5-89A5-F53990FAC9B3}"/>
              </a:ext>
            </a:extLst>
          </p:cNvPr>
          <p:cNvSpPr>
            <a:spLocks noGrp="1"/>
          </p:cNvSpPr>
          <p:nvPr>
            <p:ph type="ftr" sz="quarter" idx="11"/>
          </p:nvPr>
        </p:nvSpPr>
        <p:spPr/>
        <p:txBody>
          <a:bodyPr/>
          <a:lstStyle/>
          <a:p>
            <a:endParaRPr lang="en-NL" dirty="0"/>
          </a:p>
        </p:txBody>
      </p:sp>
      <p:sp>
        <p:nvSpPr>
          <p:cNvPr id="7" name="Slide Number Placeholder 6">
            <a:extLst>
              <a:ext uri="{FF2B5EF4-FFF2-40B4-BE49-F238E27FC236}">
                <a16:creationId xmlns:a16="http://schemas.microsoft.com/office/drawing/2014/main" id="{C0E175C3-44D9-4461-8DC6-F67A4DA74396}"/>
              </a:ext>
            </a:extLst>
          </p:cNvPr>
          <p:cNvSpPr>
            <a:spLocks noGrp="1"/>
          </p:cNvSpPr>
          <p:nvPr>
            <p:ph type="sldNum" sz="quarter" idx="12"/>
          </p:nvPr>
        </p:nvSpPr>
        <p:spPr/>
        <p:txBody>
          <a:bodyPr/>
          <a:lstStyle/>
          <a:p>
            <a:fld id="{DDCE1825-33D5-4C92-A321-B3F9F8DD96AC}" type="slidenum">
              <a:rPr lang="en-NL" smtClean="0"/>
              <a:t>‹#›</a:t>
            </a:fld>
            <a:endParaRPr lang="en-NL" dirty="0"/>
          </a:p>
        </p:txBody>
      </p:sp>
    </p:spTree>
    <p:extLst>
      <p:ext uri="{BB962C8B-B14F-4D97-AF65-F5344CB8AC3E}">
        <p14:creationId xmlns:p14="http://schemas.microsoft.com/office/powerpoint/2010/main" val="306452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3CFF1-1110-400F-9F92-10D92527D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L"/>
          </a:p>
        </p:txBody>
      </p:sp>
      <p:sp>
        <p:nvSpPr>
          <p:cNvPr id="3" name="Text Placeholder 2">
            <a:extLst>
              <a:ext uri="{FF2B5EF4-FFF2-40B4-BE49-F238E27FC236}">
                <a16:creationId xmlns:a16="http://schemas.microsoft.com/office/drawing/2014/main" id="{E11A2B97-D28B-4444-B173-DF68F0B1A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11A4C1BC-F3FB-47C1-B6B4-0E951F7D0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22679-3FB0-419A-8D6E-AC30FF869327}" type="datetime8">
              <a:rPr lang="en-NL" smtClean="0"/>
              <a:t>25/04/2020 10:07</a:t>
            </a:fld>
            <a:endParaRPr lang="en-NL" dirty="0"/>
          </a:p>
        </p:txBody>
      </p:sp>
      <p:sp>
        <p:nvSpPr>
          <p:cNvPr id="5" name="Footer Placeholder 4">
            <a:extLst>
              <a:ext uri="{FF2B5EF4-FFF2-40B4-BE49-F238E27FC236}">
                <a16:creationId xmlns:a16="http://schemas.microsoft.com/office/drawing/2014/main" id="{F234AC54-D0AF-471C-9148-E3F8BCD87D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dirty="0"/>
          </a:p>
        </p:txBody>
      </p:sp>
      <p:sp>
        <p:nvSpPr>
          <p:cNvPr id="6" name="Slide Number Placeholder 5">
            <a:extLst>
              <a:ext uri="{FF2B5EF4-FFF2-40B4-BE49-F238E27FC236}">
                <a16:creationId xmlns:a16="http://schemas.microsoft.com/office/drawing/2014/main" id="{F49570DC-F636-4C6C-AAB3-79139BDB8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E1825-33D5-4C92-A321-B3F9F8DD96AC}" type="slidenum">
              <a:rPr lang="en-NL" smtClean="0"/>
              <a:t>‹#›</a:t>
            </a:fld>
            <a:endParaRPr lang="en-NL" dirty="0"/>
          </a:p>
        </p:txBody>
      </p:sp>
    </p:spTree>
    <p:extLst>
      <p:ext uri="{BB962C8B-B14F-4D97-AF65-F5344CB8AC3E}">
        <p14:creationId xmlns:p14="http://schemas.microsoft.com/office/powerpoint/2010/main" val="2670267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repository.tudelft.nl/islandora/object/uuid%3A1efd276a-44cf-4e81-a3d7-6eedc801501e" TargetMode="External"/><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9.png"/><Relationship Id="rId7" Type="http://schemas.openxmlformats.org/officeDocument/2006/relationships/image" Target="../media/image38.sv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29.sv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svg"/><Relationship Id="rId12"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3.png"/><Relationship Id="rId11" Type="http://schemas.openxmlformats.org/officeDocument/2006/relationships/image" Target="../media/image9.jpeg"/><Relationship Id="rId5" Type="http://schemas.openxmlformats.org/officeDocument/2006/relationships/image" Target="../media/image42.svg"/><Relationship Id="rId10" Type="http://schemas.openxmlformats.org/officeDocument/2006/relationships/image" Target="../media/image47.svg"/><Relationship Id="rId4" Type="http://schemas.openxmlformats.org/officeDocument/2006/relationships/image" Target="../media/image41.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7.svg"/><Relationship Id="rId3" Type="http://schemas.openxmlformats.org/officeDocument/2006/relationships/image" Target="../media/image39.png"/><Relationship Id="rId7" Type="http://schemas.openxmlformats.org/officeDocument/2006/relationships/image" Target="../media/image38.svg"/><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image" Target="../media/image44.svg"/><Relationship Id="rId5" Type="http://schemas.openxmlformats.org/officeDocument/2006/relationships/image" Target="../media/image12.png"/><Relationship Id="rId15" Type="http://schemas.openxmlformats.org/officeDocument/2006/relationships/image" Target="../media/image19.png"/><Relationship Id="rId10" Type="http://schemas.openxmlformats.org/officeDocument/2006/relationships/image" Target="../media/image43.png"/><Relationship Id="rId4" Type="http://schemas.openxmlformats.org/officeDocument/2006/relationships/image" Target="../media/image29.svg"/><Relationship Id="rId9" Type="http://schemas.openxmlformats.org/officeDocument/2006/relationships/image" Target="../media/image42.svg"/><Relationship Id="rId1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9.png"/><Relationship Id="rId7"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12.png"/><Relationship Id="rId4" Type="http://schemas.openxmlformats.org/officeDocument/2006/relationships/image" Target="../media/image29.sv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460.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repository.tudelft.nl/islandora/object/uuid%3A1efd276a-44cf-4e81-a3d7-6eedc801501e" TargetMode="External"/><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7.svg"/><Relationship Id="rId18" Type="http://schemas.openxmlformats.org/officeDocument/2006/relationships/image" Target="../media/image32.png"/><Relationship Id="rId3" Type="http://schemas.openxmlformats.org/officeDocument/2006/relationships/image" Target="../media/image9.jpeg"/><Relationship Id="rId7" Type="http://schemas.openxmlformats.org/officeDocument/2006/relationships/image" Target="../media/image23.svg"/><Relationship Id="rId12" Type="http://schemas.openxmlformats.org/officeDocument/2006/relationships/image" Target="../media/image16.png"/><Relationship Id="rId17" Type="http://schemas.openxmlformats.org/officeDocument/2006/relationships/image" Target="../media/image31.svg"/><Relationship Id="rId2" Type="http://schemas.openxmlformats.org/officeDocument/2006/relationships/notesSlide" Target="../notesSlides/notesSlide7.xml"/><Relationship Id="rId16"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29.svg"/><Relationship Id="rId10" Type="http://schemas.openxmlformats.org/officeDocument/2006/relationships/image" Target="../media/image26.png"/><Relationship Id="rId19" Type="http://schemas.openxmlformats.org/officeDocument/2006/relationships/image" Target="../media/image33.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9.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29.svg"/><Relationship Id="rId12"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38.svg"/><Relationship Id="rId10" Type="http://schemas.openxmlformats.org/officeDocument/2006/relationships/image" Target="../media/image32.png"/><Relationship Id="rId4" Type="http://schemas.openxmlformats.org/officeDocument/2006/relationships/image" Target="../media/image37.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6D3C668-DC8D-4190-BE95-21B493A327CC}"/>
              </a:ext>
            </a:extLst>
          </p:cNvPr>
          <p:cNvSpPr>
            <a:spLocks noGrp="1"/>
          </p:cNvSpPr>
          <p:nvPr>
            <p:ph type="sldNum" sz="quarter" idx="12"/>
          </p:nvPr>
        </p:nvSpPr>
        <p:spPr/>
        <p:txBody>
          <a:bodyPr/>
          <a:lstStyle/>
          <a:p>
            <a:fld id="{DDCE1825-33D5-4C92-A321-B3F9F8DD96AC}" type="slidenum">
              <a:rPr lang="en-NL" smtClean="0"/>
              <a:t>1</a:t>
            </a:fld>
            <a:endParaRPr lang="en-NL" dirty="0"/>
          </a:p>
        </p:txBody>
      </p:sp>
      <p:pic>
        <p:nvPicPr>
          <p:cNvPr id="16" name="Picture 15" descr="A close up of a dry grass field&#10;&#10;Description generated with very high confidence">
            <a:extLst>
              <a:ext uri="{FF2B5EF4-FFF2-40B4-BE49-F238E27FC236}">
                <a16:creationId xmlns:a16="http://schemas.microsoft.com/office/drawing/2014/main" id="{46BF02A4-3D6B-4CD8-A126-3B269E0E4BE6}"/>
              </a:ext>
            </a:extLst>
          </p:cNvPr>
          <p:cNvPicPr>
            <a:picLocks noChangeAspect="1"/>
          </p:cNvPicPr>
          <p:nvPr/>
        </p:nvPicPr>
        <p:blipFill rotWithShape="1">
          <a:blip r:embed="rId3">
            <a:extLst>
              <a:ext uri="{28A0092B-C50C-407E-A947-70E740481C1C}">
                <a14:useLocalDpi xmlns:a14="http://schemas.microsoft.com/office/drawing/2010/main" val="0"/>
              </a:ext>
            </a:extLst>
          </a:blip>
          <a:srcRect t="4173" b="10787"/>
          <a:stretch/>
        </p:blipFill>
        <p:spPr>
          <a:xfrm>
            <a:off x="0" y="1"/>
            <a:ext cx="12192000" cy="6858000"/>
          </a:xfrm>
          <a:prstGeom prst="rect">
            <a:avLst/>
          </a:prstGeom>
        </p:spPr>
      </p:pic>
      <p:sp>
        <p:nvSpPr>
          <p:cNvPr id="5" name="Rectangle 4">
            <a:extLst>
              <a:ext uri="{FF2B5EF4-FFF2-40B4-BE49-F238E27FC236}">
                <a16:creationId xmlns:a16="http://schemas.microsoft.com/office/drawing/2014/main" id="{E05DE3E2-45EB-4435-BCDE-DFEA70D71A91}"/>
              </a:ext>
            </a:extLst>
          </p:cNvPr>
          <p:cNvSpPr/>
          <p:nvPr/>
        </p:nvSpPr>
        <p:spPr>
          <a:xfrm>
            <a:off x="2173844" y="386415"/>
            <a:ext cx="7844308" cy="4447008"/>
          </a:xfrm>
          <a:prstGeom prst="rect">
            <a:avLst/>
          </a:prstGeom>
          <a:solidFill>
            <a:srgbClr val="1F566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L" dirty="0"/>
          </a:p>
        </p:txBody>
      </p:sp>
      <p:sp>
        <p:nvSpPr>
          <p:cNvPr id="6" name="TextBox 5">
            <a:extLst>
              <a:ext uri="{FF2B5EF4-FFF2-40B4-BE49-F238E27FC236}">
                <a16:creationId xmlns:a16="http://schemas.microsoft.com/office/drawing/2014/main" id="{9E0BE62C-D376-474F-898C-302317C0ED16}"/>
              </a:ext>
            </a:extLst>
          </p:cNvPr>
          <p:cNvSpPr txBox="1"/>
          <p:nvPr/>
        </p:nvSpPr>
        <p:spPr>
          <a:xfrm>
            <a:off x="2399778" y="383818"/>
            <a:ext cx="7392439" cy="2616101"/>
          </a:xfrm>
          <a:prstGeom prst="rect">
            <a:avLst/>
          </a:prstGeom>
          <a:noFill/>
        </p:spPr>
        <p:txBody>
          <a:bodyPr wrap="square" rtlCol="0">
            <a:spAutoFit/>
          </a:bodyPr>
          <a:lstStyle/>
          <a:p>
            <a:pPr algn="ct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Linking </a:t>
            </a: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Drought Forecast Information </a:t>
            </a:r>
          </a:p>
          <a:p>
            <a:pPr algn="ct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to </a:t>
            </a: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Smallholder Farmer’s Agricultural Strategies and </a:t>
            </a: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Local </a:t>
            </a: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Knowledge </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in Southern Malawi</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endParaRPr lang="nl-NL"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r>
              <a:rPr lang="nl-N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Ileen Streefkerk</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11440B9-72E1-4704-87C3-2B1ED36290BB}"/>
              </a:ext>
            </a:extLst>
          </p:cNvPr>
          <p:cNvSpPr/>
          <p:nvPr/>
        </p:nvSpPr>
        <p:spPr>
          <a:xfrm>
            <a:off x="0" y="5214244"/>
            <a:ext cx="12192000" cy="1384995"/>
          </a:xfrm>
          <a:prstGeom prst="rect">
            <a:avLst/>
          </a:prstGeom>
          <a:solidFill>
            <a:srgbClr val="F4EFE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NL"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descr="A picture containing object&#10;&#10;Description automatically generated">
            <a:extLst>
              <a:ext uri="{FF2B5EF4-FFF2-40B4-BE49-F238E27FC236}">
                <a16:creationId xmlns:a16="http://schemas.microsoft.com/office/drawing/2014/main" id="{2FC0D7C5-B2EC-45C3-91DF-B44A1BF4B360}"/>
              </a:ext>
            </a:extLst>
          </p:cNvPr>
          <p:cNvPicPr>
            <a:picLocks noChangeAspect="1"/>
          </p:cNvPicPr>
          <p:nvPr/>
        </p:nvPicPr>
        <p:blipFill rotWithShape="1">
          <a:blip r:embed="rId4">
            <a:extLst>
              <a:ext uri="{28A0092B-C50C-407E-A947-70E740481C1C}">
                <a14:useLocalDpi xmlns:a14="http://schemas.microsoft.com/office/drawing/2010/main" val="0"/>
              </a:ext>
            </a:extLst>
          </a:blip>
          <a:srcRect b="34750"/>
          <a:stretch/>
        </p:blipFill>
        <p:spPr>
          <a:xfrm>
            <a:off x="7387857" y="5691803"/>
            <a:ext cx="862330" cy="562676"/>
          </a:xfrm>
          <a:prstGeom prst="rect">
            <a:avLst/>
          </a:prstGeom>
        </p:spPr>
      </p:pic>
      <p:pic>
        <p:nvPicPr>
          <p:cNvPr id="12" name="Afbeelding 8" descr="TUDelft_LogoZWART.eps">
            <a:extLst>
              <a:ext uri="{FF2B5EF4-FFF2-40B4-BE49-F238E27FC236}">
                <a16:creationId xmlns:a16="http://schemas.microsoft.com/office/drawing/2014/main" id="{6F0CFFBA-3E26-43AB-B28E-442E1EE1BC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2083" y="5432753"/>
            <a:ext cx="1808906" cy="705474"/>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DEFAFE4E-56FD-43A1-9070-EAA96994DF46}"/>
              </a:ext>
            </a:extLst>
          </p:cNvPr>
          <p:cNvPicPr>
            <a:picLocks noChangeAspect="1"/>
          </p:cNvPicPr>
          <p:nvPr/>
        </p:nvPicPr>
        <p:blipFill rotWithShape="1">
          <a:blip r:embed="rId4">
            <a:extLst>
              <a:ext uri="{28A0092B-C50C-407E-A947-70E740481C1C}">
                <a14:useLocalDpi xmlns:a14="http://schemas.microsoft.com/office/drawing/2010/main" val="0"/>
              </a:ext>
            </a:extLst>
          </a:blip>
          <a:srcRect t="71227" b="1"/>
          <a:stretch/>
        </p:blipFill>
        <p:spPr>
          <a:xfrm>
            <a:off x="8178432" y="5733277"/>
            <a:ext cx="1765256" cy="507902"/>
          </a:xfrm>
          <a:prstGeom prst="rect">
            <a:avLst/>
          </a:prstGeom>
        </p:spPr>
      </p:pic>
      <p:sp>
        <p:nvSpPr>
          <p:cNvPr id="2" name="TextBox 1">
            <a:extLst>
              <a:ext uri="{FF2B5EF4-FFF2-40B4-BE49-F238E27FC236}">
                <a16:creationId xmlns:a16="http://schemas.microsoft.com/office/drawing/2014/main" id="{A9D70BC9-C9E3-4BCE-9964-8FBCBE8554F9}"/>
              </a:ext>
            </a:extLst>
          </p:cNvPr>
          <p:cNvSpPr txBox="1"/>
          <p:nvPr/>
        </p:nvSpPr>
        <p:spPr>
          <a:xfrm>
            <a:off x="586444" y="6165554"/>
            <a:ext cx="1935145" cy="307777"/>
          </a:xfrm>
          <a:prstGeom prst="rect">
            <a:avLst/>
          </a:prstGeom>
          <a:noFill/>
        </p:spPr>
        <p:txBody>
          <a:bodyPr wrap="none" rtlCol="0">
            <a:spAutoFit/>
          </a:bodyPr>
          <a:lstStyle/>
          <a:p>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Link to Thesis Report</a:t>
            </a:r>
            <a:endParaRPr lang="en-NL"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78836E5-BE82-42D7-9AC3-0F5B6B425F99}"/>
              </a:ext>
            </a:extLst>
          </p:cNvPr>
          <p:cNvSpPr txBox="1"/>
          <p:nvPr/>
        </p:nvSpPr>
        <p:spPr>
          <a:xfrm>
            <a:off x="4474017" y="3224173"/>
            <a:ext cx="3243960" cy="1384995"/>
          </a:xfrm>
          <a:prstGeom prst="rect">
            <a:avLst/>
          </a:prstGeom>
          <a:noFill/>
        </p:spPr>
        <p:txBody>
          <a:bodyPr wrap="square" rtlCol="0">
            <a:spAutoFit/>
          </a:bodyPr>
          <a:lstStyle/>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Hessel Winsemius |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Marc van den Homberg | 510</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Micha Werner | IHE</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Tina Comes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Maurits Ertsen |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Neha Mittal	| University of Leeds</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Gumbi Gumbi | Malawi Red Cross Society</a:t>
            </a:r>
          </a:p>
        </p:txBody>
      </p:sp>
      <p:pic>
        <p:nvPicPr>
          <p:cNvPr id="8" name="Picture 7" descr="A close up of a sign&#10;&#10;Description automatically generated">
            <a:extLst>
              <a:ext uri="{FF2B5EF4-FFF2-40B4-BE49-F238E27FC236}">
                <a16:creationId xmlns:a16="http://schemas.microsoft.com/office/drawing/2014/main" id="{EBE08D39-ED08-480A-84EB-FFEB414A7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749" y="5386654"/>
            <a:ext cx="776502" cy="11359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53870188-AB20-498F-AFD9-95CD2F1A4B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9643" y="5057677"/>
            <a:ext cx="1714500" cy="17145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5BA21194-A177-44E5-91B2-178F9D02F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4695" y="5499674"/>
            <a:ext cx="946297" cy="946297"/>
          </a:xfrm>
          <a:prstGeom prst="rect">
            <a:avLst/>
          </a:prstGeom>
        </p:spPr>
      </p:pic>
    </p:spTree>
    <p:extLst>
      <p:ext uri="{BB962C8B-B14F-4D97-AF65-F5344CB8AC3E}">
        <p14:creationId xmlns:p14="http://schemas.microsoft.com/office/powerpoint/2010/main" val="45050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REQUIRED FORECAST INFORMATION IN TIME</a:t>
            </a:r>
          </a:p>
        </p:txBody>
      </p:sp>
      <p:cxnSp>
        <p:nvCxnSpPr>
          <p:cNvPr id="3" name="Straight Connector 2">
            <a:extLst>
              <a:ext uri="{FF2B5EF4-FFF2-40B4-BE49-F238E27FC236}">
                <a16:creationId xmlns:a16="http://schemas.microsoft.com/office/drawing/2014/main" id="{6E12E3B2-DB8C-42B7-8094-81FC6A1D5B3A}"/>
              </a:ext>
            </a:extLst>
          </p:cNvPr>
          <p:cNvCxnSpPr>
            <a:cxnSpLocks/>
          </p:cNvCxnSpPr>
          <p:nvPr/>
        </p:nvCxnSpPr>
        <p:spPr>
          <a:xfrm>
            <a:off x="2580695" y="215635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644B3BD-025D-4B72-B8C2-48E3365D39A6}"/>
              </a:ext>
            </a:extLst>
          </p:cNvPr>
          <p:cNvGrpSpPr/>
          <p:nvPr/>
        </p:nvGrpSpPr>
        <p:grpSpPr>
          <a:xfrm>
            <a:off x="2580695" y="3247353"/>
            <a:ext cx="7685270" cy="131153"/>
            <a:chOff x="756981" y="6492931"/>
            <a:chExt cx="7685270" cy="131153"/>
          </a:xfrm>
        </p:grpSpPr>
        <p:cxnSp>
          <p:nvCxnSpPr>
            <p:cNvPr id="6" name="Straight Connector 5">
              <a:extLst>
                <a:ext uri="{FF2B5EF4-FFF2-40B4-BE49-F238E27FC236}">
                  <a16:creationId xmlns:a16="http://schemas.microsoft.com/office/drawing/2014/main" id="{6AA6F81E-3C64-4A25-8CD8-21C134307544}"/>
                </a:ext>
              </a:extLst>
            </p:cNvPr>
            <p:cNvCxnSpPr>
              <a:cxnSpLocks/>
            </p:cNvCxnSpPr>
            <p:nvPr/>
          </p:nvCxnSpPr>
          <p:spPr>
            <a:xfrm>
              <a:off x="756981" y="6505040"/>
              <a:ext cx="7685270" cy="0"/>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DB5F7B2-5A0E-48B9-82E4-222B3E834E7D}"/>
                </a:ext>
              </a:extLst>
            </p:cNvPr>
            <p:cNvCxnSpPr/>
            <p:nvPr/>
          </p:nvCxnSpPr>
          <p:spPr>
            <a:xfrm flipV="1">
              <a:off x="1360967" y="6507722"/>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B3C8F28-F9EA-41C2-A491-A7993AAA957D}"/>
                </a:ext>
              </a:extLst>
            </p:cNvPr>
            <p:cNvCxnSpPr/>
            <p:nvPr/>
          </p:nvCxnSpPr>
          <p:spPr>
            <a:xfrm flipV="1">
              <a:off x="2002464" y="6495613"/>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781862-7576-4C3F-91B7-3CA67B0E9416}"/>
                </a:ext>
              </a:extLst>
            </p:cNvPr>
            <p:cNvCxnSpPr>
              <a:cxnSpLocks/>
            </p:cNvCxnSpPr>
            <p:nvPr/>
          </p:nvCxnSpPr>
          <p:spPr>
            <a:xfrm flipV="1">
              <a:off x="265459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B08719-6092-4CBD-928E-B2E52E9BF8E0}"/>
                </a:ext>
              </a:extLst>
            </p:cNvPr>
            <p:cNvCxnSpPr>
              <a:cxnSpLocks/>
            </p:cNvCxnSpPr>
            <p:nvPr/>
          </p:nvCxnSpPr>
          <p:spPr>
            <a:xfrm flipV="1">
              <a:off x="3299974"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00002A3-4482-4E6E-AB88-A44405F47511}"/>
                </a:ext>
              </a:extLst>
            </p:cNvPr>
            <p:cNvCxnSpPr>
              <a:cxnSpLocks/>
            </p:cNvCxnSpPr>
            <p:nvPr/>
          </p:nvCxnSpPr>
          <p:spPr>
            <a:xfrm flipV="1">
              <a:off x="39314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4AF819-81B6-44C7-BD33-E5FDB101EFFC}"/>
                </a:ext>
              </a:extLst>
            </p:cNvPr>
            <p:cNvCxnSpPr>
              <a:cxnSpLocks/>
            </p:cNvCxnSpPr>
            <p:nvPr/>
          </p:nvCxnSpPr>
          <p:spPr>
            <a:xfrm flipV="1">
              <a:off x="4543530"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4486B0-81F5-4E55-994F-48F40A68F24D}"/>
                </a:ext>
              </a:extLst>
            </p:cNvPr>
            <p:cNvCxnSpPr>
              <a:cxnSpLocks/>
            </p:cNvCxnSpPr>
            <p:nvPr/>
          </p:nvCxnSpPr>
          <p:spPr>
            <a:xfrm flipV="1">
              <a:off x="521695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CCFC1-C6D0-4E91-A10F-6CADF011BBD3}"/>
                </a:ext>
              </a:extLst>
            </p:cNvPr>
            <p:cNvCxnSpPr>
              <a:cxnSpLocks/>
            </p:cNvCxnSpPr>
            <p:nvPr/>
          </p:nvCxnSpPr>
          <p:spPr>
            <a:xfrm flipV="1">
              <a:off x="590209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176A7F3-6BFD-464A-BDE1-F75DBC0B2D58}"/>
                </a:ext>
              </a:extLst>
            </p:cNvPr>
            <p:cNvCxnSpPr>
              <a:cxnSpLocks/>
            </p:cNvCxnSpPr>
            <p:nvPr/>
          </p:nvCxnSpPr>
          <p:spPr>
            <a:xfrm flipV="1">
              <a:off x="651434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50EFA8-76E5-4364-A786-E7D2F45BC108}"/>
                </a:ext>
              </a:extLst>
            </p:cNvPr>
            <p:cNvCxnSpPr>
              <a:cxnSpLocks/>
            </p:cNvCxnSpPr>
            <p:nvPr/>
          </p:nvCxnSpPr>
          <p:spPr>
            <a:xfrm flipV="1">
              <a:off x="713454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687BBF-E908-468C-857A-2A2AA91D6693}"/>
                </a:ext>
              </a:extLst>
            </p:cNvPr>
            <p:cNvCxnSpPr>
              <a:cxnSpLocks/>
            </p:cNvCxnSpPr>
            <p:nvPr/>
          </p:nvCxnSpPr>
          <p:spPr>
            <a:xfrm flipV="1">
              <a:off x="77785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DB9BFE2E-8F79-4B6D-8ED9-3C0500555499}"/>
              </a:ext>
            </a:extLst>
          </p:cNvPr>
          <p:cNvSpPr txBox="1"/>
          <p:nvPr/>
        </p:nvSpPr>
        <p:spPr>
          <a:xfrm>
            <a:off x="2699844" y="3281366"/>
            <a:ext cx="7566122" cy="280271"/>
          </a:xfrm>
          <a:prstGeom prst="rect">
            <a:avLst/>
          </a:prstGeom>
          <a:noFill/>
        </p:spPr>
        <p:txBody>
          <a:bodyPr wrap="square" rtlCol="0">
            <a:spAutoFit/>
          </a:bodyPr>
          <a:lstStyle/>
          <a:p>
            <a:r>
              <a:rPr lang="nl-NL" sz="1200" dirty="0">
                <a:solidFill>
                  <a:srgbClr val="1F5665"/>
                </a:solidFill>
                <a:latin typeface="Open Sans" panose="020B0606030504020204" pitchFamily="34" charset="0"/>
                <a:ea typeface="Open Sans" panose="020B0606030504020204" pitchFamily="34" charset="0"/>
                <a:cs typeface="Open Sans" panose="020B0606030504020204" pitchFamily="34" charset="0"/>
              </a:rPr>
              <a:t>Jul          Aug         Sep          Oct         Nov          Dec          Jan           Feb          Mar         Apr        May          Jun</a:t>
            </a:r>
            <a:endParaRPr lang="en-NL" sz="1200" dirty="0">
              <a:solidFill>
                <a:srgbClr val="1F56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18">
            <a:extLst>
              <a:ext uri="{FF2B5EF4-FFF2-40B4-BE49-F238E27FC236}">
                <a16:creationId xmlns:a16="http://schemas.microsoft.com/office/drawing/2014/main" id="{4F32EFCA-B9AD-49A8-8BA0-B0B2D4E5C1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915" y="2346590"/>
            <a:ext cx="363580" cy="302984"/>
          </a:xfrm>
          <a:prstGeom prst="rect">
            <a:avLst/>
          </a:prstGeom>
        </p:spPr>
      </p:pic>
      <p:grpSp>
        <p:nvGrpSpPr>
          <p:cNvPr id="20" name="Graphic 142">
            <a:extLst>
              <a:ext uri="{FF2B5EF4-FFF2-40B4-BE49-F238E27FC236}">
                <a16:creationId xmlns:a16="http://schemas.microsoft.com/office/drawing/2014/main" id="{D9C8D5C9-51A8-49C7-96B5-729E6013A5F5}"/>
              </a:ext>
            </a:extLst>
          </p:cNvPr>
          <p:cNvGrpSpPr/>
          <p:nvPr/>
        </p:nvGrpSpPr>
        <p:grpSpPr>
          <a:xfrm>
            <a:off x="3966663" y="2332324"/>
            <a:ext cx="334810" cy="334810"/>
            <a:chOff x="5252740" y="1616520"/>
            <a:chExt cx="247650" cy="247650"/>
          </a:xfrm>
        </p:grpSpPr>
        <p:sp>
          <p:nvSpPr>
            <p:cNvPr id="21" name="Freeform: Shape 20">
              <a:extLst>
                <a:ext uri="{FF2B5EF4-FFF2-40B4-BE49-F238E27FC236}">
                  <a16:creationId xmlns:a16="http://schemas.microsoft.com/office/drawing/2014/main" id="{1C361192-3D21-4EE5-A775-B471419F3436}"/>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22" name="Freeform: Shape 21">
              <a:extLst>
                <a:ext uri="{FF2B5EF4-FFF2-40B4-BE49-F238E27FC236}">
                  <a16:creationId xmlns:a16="http://schemas.microsoft.com/office/drawing/2014/main" id="{1A6F0B93-E84A-4630-8BF2-EFC76355F51F}"/>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23" name="Freeform: Shape 22">
              <a:extLst>
                <a:ext uri="{FF2B5EF4-FFF2-40B4-BE49-F238E27FC236}">
                  <a16:creationId xmlns:a16="http://schemas.microsoft.com/office/drawing/2014/main" id="{C54DA373-9B6A-4DC3-8F41-0B2A71033725}"/>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24" name="Freeform: Shape 23">
              <a:extLst>
                <a:ext uri="{FF2B5EF4-FFF2-40B4-BE49-F238E27FC236}">
                  <a16:creationId xmlns:a16="http://schemas.microsoft.com/office/drawing/2014/main" id="{9A670078-1322-4B7B-9CCA-DAC2EF1619ED}"/>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25" name="Freeform: Shape 24">
              <a:extLst>
                <a:ext uri="{FF2B5EF4-FFF2-40B4-BE49-F238E27FC236}">
                  <a16:creationId xmlns:a16="http://schemas.microsoft.com/office/drawing/2014/main" id="{D3F73086-32BB-476E-B74B-3B70B4F6B0C3}"/>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26" name="Freeform: Shape 25">
              <a:extLst>
                <a:ext uri="{FF2B5EF4-FFF2-40B4-BE49-F238E27FC236}">
                  <a16:creationId xmlns:a16="http://schemas.microsoft.com/office/drawing/2014/main" id="{8A60038B-CB2F-447E-B520-F1730B400362}"/>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27" name="Freeform: Shape 26">
              <a:extLst>
                <a:ext uri="{FF2B5EF4-FFF2-40B4-BE49-F238E27FC236}">
                  <a16:creationId xmlns:a16="http://schemas.microsoft.com/office/drawing/2014/main" id="{59D4A5D9-5C42-4798-B53A-F4FD1D421AF3}"/>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28" name="Freeform: Shape 27">
              <a:extLst>
                <a:ext uri="{FF2B5EF4-FFF2-40B4-BE49-F238E27FC236}">
                  <a16:creationId xmlns:a16="http://schemas.microsoft.com/office/drawing/2014/main" id="{A3146C17-FCD8-4FAA-A68F-245C7D3ECC77}"/>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29" name="Freeform: Shape 28">
              <a:extLst>
                <a:ext uri="{FF2B5EF4-FFF2-40B4-BE49-F238E27FC236}">
                  <a16:creationId xmlns:a16="http://schemas.microsoft.com/office/drawing/2014/main" id="{523AAE50-B982-4C3A-99B8-D9453A6C239F}"/>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30" name="Graphic 142">
            <a:extLst>
              <a:ext uri="{FF2B5EF4-FFF2-40B4-BE49-F238E27FC236}">
                <a16:creationId xmlns:a16="http://schemas.microsoft.com/office/drawing/2014/main" id="{1172ABDC-4B84-4F36-AC75-398644A5FFE0}"/>
              </a:ext>
            </a:extLst>
          </p:cNvPr>
          <p:cNvGrpSpPr/>
          <p:nvPr/>
        </p:nvGrpSpPr>
        <p:grpSpPr>
          <a:xfrm>
            <a:off x="3328965" y="2326000"/>
            <a:ext cx="334810" cy="334810"/>
            <a:chOff x="5252740" y="1616520"/>
            <a:chExt cx="247650" cy="247650"/>
          </a:xfrm>
        </p:grpSpPr>
        <p:sp>
          <p:nvSpPr>
            <p:cNvPr id="31" name="Freeform: Shape 30">
              <a:extLst>
                <a:ext uri="{FF2B5EF4-FFF2-40B4-BE49-F238E27FC236}">
                  <a16:creationId xmlns:a16="http://schemas.microsoft.com/office/drawing/2014/main" id="{B3778E62-8689-4BA1-B7BB-61BE5C1F29D3}"/>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32" name="Freeform: Shape 31">
              <a:extLst>
                <a:ext uri="{FF2B5EF4-FFF2-40B4-BE49-F238E27FC236}">
                  <a16:creationId xmlns:a16="http://schemas.microsoft.com/office/drawing/2014/main" id="{DA425F87-A7DE-4746-8D7B-C9524291E321}"/>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33" name="Freeform: Shape 32">
              <a:extLst>
                <a:ext uri="{FF2B5EF4-FFF2-40B4-BE49-F238E27FC236}">
                  <a16:creationId xmlns:a16="http://schemas.microsoft.com/office/drawing/2014/main" id="{41FE224A-8F4D-43B2-9B21-9E0E96FC6888}"/>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34" name="Freeform: Shape 33">
              <a:extLst>
                <a:ext uri="{FF2B5EF4-FFF2-40B4-BE49-F238E27FC236}">
                  <a16:creationId xmlns:a16="http://schemas.microsoft.com/office/drawing/2014/main" id="{B540BF30-8D15-4669-A8F8-CEDBB1D444F0}"/>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35" name="Freeform: Shape 34">
              <a:extLst>
                <a:ext uri="{FF2B5EF4-FFF2-40B4-BE49-F238E27FC236}">
                  <a16:creationId xmlns:a16="http://schemas.microsoft.com/office/drawing/2014/main" id="{54C5E617-D4F3-4E1B-A0ED-77D4DDA70998}"/>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36" name="Freeform: Shape 35">
              <a:extLst>
                <a:ext uri="{FF2B5EF4-FFF2-40B4-BE49-F238E27FC236}">
                  <a16:creationId xmlns:a16="http://schemas.microsoft.com/office/drawing/2014/main" id="{646B7582-DE09-486F-8043-A25DD6024B24}"/>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37" name="Freeform: Shape 36">
              <a:extLst>
                <a:ext uri="{FF2B5EF4-FFF2-40B4-BE49-F238E27FC236}">
                  <a16:creationId xmlns:a16="http://schemas.microsoft.com/office/drawing/2014/main" id="{7DBA7462-C2ED-4CDD-AE09-7926CFAC043F}"/>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38" name="Freeform: Shape 37">
              <a:extLst>
                <a:ext uri="{FF2B5EF4-FFF2-40B4-BE49-F238E27FC236}">
                  <a16:creationId xmlns:a16="http://schemas.microsoft.com/office/drawing/2014/main" id="{5FDBB3A6-53FA-4DC7-8136-0ECABCF12032}"/>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39" name="Freeform: Shape 38">
              <a:extLst>
                <a:ext uri="{FF2B5EF4-FFF2-40B4-BE49-F238E27FC236}">
                  <a16:creationId xmlns:a16="http://schemas.microsoft.com/office/drawing/2014/main" id="{33EF70AA-69BE-4E53-8DEA-53E4327A9BF9}"/>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40" name="Graphic 142">
            <a:extLst>
              <a:ext uri="{FF2B5EF4-FFF2-40B4-BE49-F238E27FC236}">
                <a16:creationId xmlns:a16="http://schemas.microsoft.com/office/drawing/2014/main" id="{42E51B8A-0439-4954-ADCB-DFF9FD233D47}"/>
              </a:ext>
            </a:extLst>
          </p:cNvPr>
          <p:cNvGrpSpPr/>
          <p:nvPr/>
        </p:nvGrpSpPr>
        <p:grpSpPr>
          <a:xfrm>
            <a:off x="2741455" y="2322255"/>
            <a:ext cx="334810" cy="334810"/>
            <a:chOff x="5252740" y="1616520"/>
            <a:chExt cx="247650" cy="247650"/>
          </a:xfrm>
        </p:grpSpPr>
        <p:sp>
          <p:nvSpPr>
            <p:cNvPr id="41" name="Freeform: Shape 40">
              <a:extLst>
                <a:ext uri="{FF2B5EF4-FFF2-40B4-BE49-F238E27FC236}">
                  <a16:creationId xmlns:a16="http://schemas.microsoft.com/office/drawing/2014/main" id="{C1A19741-7F5F-4C26-B586-171107F68159}"/>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42" name="Freeform: Shape 41">
              <a:extLst>
                <a:ext uri="{FF2B5EF4-FFF2-40B4-BE49-F238E27FC236}">
                  <a16:creationId xmlns:a16="http://schemas.microsoft.com/office/drawing/2014/main" id="{EE00F23E-BB22-4D18-8CC7-195F836FDF24}"/>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43" name="Freeform: Shape 42">
              <a:extLst>
                <a:ext uri="{FF2B5EF4-FFF2-40B4-BE49-F238E27FC236}">
                  <a16:creationId xmlns:a16="http://schemas.microsoft.com/office/drawing/2014/main" id="{3AD3FFF9-C835-45B5-8D58-C62FDAB907B9}"/>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44" name="Freeform: Shape 43">
              <a:extLst>
                <a:ext uri="{FF2B5EF4-FFF2-40B4-BE49-F238E27FC236}">
                  <a16:creationId xmlns:a16="http://schemas.microsoft.com/office/drawing/2014/main" id="{31F153F1-D5D9-432E-BD18-571E158AD352}"/>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45" name="Freeform: Shape 44">
              <a:extLst>
                <a:ext uri="{FF2B5EF4-FFF2-40B4-BE49-F238E27FC236}">
                  <a16:creationId xmlns:a16="http://schemas.microsoft.com/office/drawing/2014/main" id="{1F6099B8-CC0E-420D-ACE4-5A50B3EE4F54}"/>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46" name="Freeform: Shape 45">
              <a:extLst>
                <a:ext uri="{FF2B5EF4-FFF2-40B4-BE49-F238E27FC236}">
                  <a16:creationId xmlns:a16="http://schemas.microsoft.com/office/drawing/2014/main" id="{8249849C-6695-4318-99DD-CF8B3A1AC531}"/>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47" name="Freeform: Shape 46">
              <a:extLst>
                <a:ext uri="{FF2B5EF4-FFF2-40B4-BE49-F238E27FC236}">
                  <a16:creationId xmlns:a16="http://schemas.microsoft.com/office/drawing/2014/main" id="{77055DD6-AC0D-48A4-A3F0-322C7A19D133}"/>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48" name="Freeform: Shape 47">
              <a:extLst>
                <a:ext uri="{FF2B5EF4-FFF2-40B4-BE49-F238E27FC236}">
                  <a16:creationId xmlns:a16="http://schemas.microsoft.com/office/drawing/2014/main" id="{CB1DE188-8027-4F8D-BD75-1401E9FFF627}"/>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49" name="Freeform: Shape 48">
              <a:extLst>
                <a:ext uri="{FF2B5EF4-FFF2-40B4-BE49-F238E27FC236}">
                  <a16:creationId xmlns:a16="http://schemas.microsoft.com/office/drawing/2014/main" id="{6C12C025-8F40-47F0-8157-A965378010BC}"/>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pic>
        <p:nvPicPr>
          <p:cNvPr id="50" name="Graphic 49">
            <a:extLst>
              <a:ext uri="{FF2B5EF4-FFF2-40B4-BE49-F238E27FC236}">
                <a16:creationId xmlns:a16="http://schemas.microsoft.com/office/drawing/2014/main" id="{3D7B2C4A-9593-42D5-9155-517F21FB6E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5091" y="2354080"/>
            <a:ext cx="363580" cy="302984"/>
          </a:xfrm>
          <a:prstGeom prst="rect">
            <a:avLst/>
          </a:prstGeom>
        </p:spPr>
      </p:pic>
      <p:pic>
        <p:nvPicPr>
          <p:cNvPr id="51" name="Graphic 50">
            <a:extLst>
              <a:ext uri="{FF2B5EF4-FFF2-40B4-BE49-F238E27FC236}">
                <a16:creationId xmlns:a16="http://schemas.microsoft.com/office/drawing/2014/main" id="{92C1A789-8A93-4153-BAC2-25AAB05045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9546" y="2329094"/>
            <a:ext cx="363580" cy="302984"/>
          </a:xfrm>
          <a:prstGeom prst="rect">
            <a:avLst/>
          </a:prstGeom>
        </p:spPr>
      </p:pic>
      <p:pic>
        <p:nvPicPr>
          <p:cNvPr id="52" name="Graphic 51">
            <a:extLst>
              <a:ext uri="{FF2B5EF4-FFF2-40B4-BE49-F238E27FC236}">
                <a16:creationId xmlns:a16="http://schemas.microsoft.com/office/drawing/2014/main" id="{9C27C77D-0049-41A8-9E35-2EA4438AF2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7563" y="2335660"/>
            <a:ext cx="363580" cy="302984"/>
          </a:xfrm>
          <a:prstGeom prst="rect">
            <a:avLst/>
          </a:prstGeom>
        </p:spPr>
      </p:pic>
      <p:pic>
        <p:nvPicPr>
          <p:cNvPr id="53" name="Graphic 52">
            <a:extLst>
              <a:ext uri="{FF2B5EF4-FFF2-40B4-BE49-F238E27FC236}">
                <a16:creationId xmlns:a16="http://schemas.microsoft.com/office/drawing/2014/main" id="{E9CB2B0E-A68C-4A7F-9964-AE358796A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3422" y="2334978"/>
            <a:ext cx="363580" cy="302984"/>
          </a:xfrm>
          <a:prstGeom prst="rect">
            <a:avLst/>
          </a:prstGeom>
        </p:spPr>
      </p:pic>
      <p:grpSp>
        <p:nvGrpSpPr>
          <p:cNvPr id="54" name="Graphic 142">
            <a:extLst>
              <a:ext uri="{FF2B5EF4-FFF2-40B4-BE49-F238E27FC236}">
                <a16:creationId xmlns:a16="http://schemas.microsoft.com/office/drawing/2014/main" id="{50479B40-4B66-43F0-956F-9C7584C50BDD}"/>
              </a:ext>
            </a:extLst>
          </p:cNvPr>
          <p:cNvGrpSpPr/>
          <p:nvPr/>
        </p:nvGrpSpPr>
        <p:grpSpPr>
          <a:xfrm>
            <a:off x="4597317" y="2314764"/>
            <a:ext cx="334810" cy="334810"/>
            <a:chOff x="5252740" y="1616520"/>
            <a:chExt cx="247650" cy="247650"/>
          </a:xfrm>
        </p:grpSpPr>
        <p:sp>
          <p:nvSpPr>
            <p:cNvPr id="55" name="Freeform: Shape 54">
              <a:extLst>
                <a:ext uri="{FF2B5EF4-FFF2-40B4-BE49-F238E27FC236}">
                  <a16:creationId xmlns:a16="http://schemas.microsoft.com/office/drawing/2014/main" id="{BCE1F779-D938-46F4-93D7-54ADFF203E91}"/>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56" name="Freeform: Shape 55">
              <a:extLst>
                <a:ext uri="{FF2B5EF4-FFF2-40B4-BE49-F238E27FC236}">
                  <a16:creationId xmlns:a16="http://schemas.microsoft.com/office/drawing/2014/main" id="{ED9D904B-00A7-4666-8F78-8380588B3BCE}"/>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57" name="Freeform: Shape 56">
              <a:extLst>
                <a:ext uri="{FF2B5EF4-FFF2-40B4-BE49-F238E27FC236}">
                  <a16:creationId xmlns:a16="http://schemas.microsoft.com/office/drawing/2014/main" id="{2AAE3D19-36CB-4340-A3C7-C38934FE3376}"/>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58" name="Freeform: Shape 57">
              <a:extLst>
                <a:ext uri="{FF2B5EF4-FFF2-40B4-BE49-F238E27FC236}">
                  <a16:creationId xmlns:a16="http://schemas.microsoft.com/office/drawing/2014/main" id="{FA2C2D80-83C7-4C53-8964-FE3B62027D5C}"/>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59" name="Freeform: Shape 58">
              <a:extLst>
                <a:ext uri="{FF2B5EF4-FFF2-40B4-BE49-F238E27FC236}">
                  <a16:creationId xmlns:a16="http://schemas.microsoft.com/office/drawing/2014/main" id="{E991C180-8697-49A9-922E-5C168D5F0713}"/>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60" name="Freeform: Shape 59">
              <a:extLst>
                <a:ext uri="{FF2B5EF4-FFF2-40B4-BE49-F238E27FC236}">
                  <a16:creationId xmlns:a16="http://schemas.microsoft.com/office/drawing/2014/main" id="{DFBB9DB7-31E7-44F7-A6D3-41174B95DDB7}"/>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61" name="Freeform: Shape 60">
              <a:extLst>
                <a:ext uri="{FF2B5EF4-FFF2-40B4-BE49-F238E27FC236}">
                  <a16:creationId xmlns:a16="http://schemas.microsoft.com/office/drawing/2014/main" id="{49529556-4ABB-4797-BD09-EE05B35C26EE}"/>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62" name="Freeform: Shape 61">
              <a:extLst>
                <a:ext uri="{FF2B5EF4-FFF2-40B4-BE49-F238E27FC236}">
                  <a16:creationId xmlns:a16="http://schemas.microsoft.com/office/drawing/2014/main" id="{6030A456-1FE7-4DD3-91BB-6226EFEB5E44}"/>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63" name="Freeform: Shape 62">
              <a:extLst>
                <a:ext uri="{FF2B5EF4-FFF2-40B4-BE49-F238E27FC236}">
                  <a16:creationId xmlns:a16="http://schemas.microsoft.com/office/drawing/2014/main" id="{49E004A2-F5ED-47BB-9B1F-930D0F1FEE91}"/>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grpSp>
        <p:nvGrpSpPr>
          <p:cNvPr id="64" name="Graphic 142">
            <a:extLst>
              <a:ext uri="{FF2B5EF4-FFF2-40B4-BE49-F238E27FC236}">
                <a16:creationId xmlns:a16="http://schemas.microsoft.com/office/drawing/2014/main" id="{023B9008-F7CD-4081-AC4E-F4DC6E8202D2}"/>
              </a:ext>
            </a:extLst>
          </p:cNvPr>
          <p:cNvGrpSpPr/>
          <p:nvPr/>
        </p:nvGrpSpPr>
        <p:grpSpPr>
          <a:xfrm>
            <a:off x="9119425" y="2300471"/>
            <a:ext cx="334810" cy="334810"/>
            <a:chOff x="5252740" y="1616520"/>
            <a:chExt cx="247650" cy="247650"/>
          </a:xfrm>
        </p:grpSpPr>
        <p:sp>
          <p:nvSpPr>
            <p:cNvPr id="65" name="Freeform: Shape 64">
              <a:extLst>
                <a:ext uri="{FF2B5EF4-FFF2-40B4-BE49-F238E27FC236}">
                  <a16:creationId xmlns:a16="http://schemas.microsoft.com/office/drawing/2014/main" id="{60966815-0C50-4811-87EC-DA01A0B04783}"/>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66" name="Freeform: Shape 65">
              <a:extLst>
                <a:ext uri="{FF2B5EF4-FFF2-40B4-BE49-F238E27FC236}">
                  <a16:creationId xmlns:a16="http://schemas.microsoft.com/office/drawing/2014/main" id="{DE432525-3EE3-4A98-AC61-4CD78B6E7C62}"/>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67" name="Freeform: Shape 66">
              <a:extLst>
                <a:ext uri="{FF2B5EF4-FFF2-40B4-BE49-F238E27FC236}">
                  <a16:creationId xmlns:a16="http://schemas.microsoft.com/office/drawing/2014/main" id="{4B8BD513-15C2-4391-BDD7-A6C1454E6163}"/>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68" name="Freeform: Shape 67">
              <a:extLst>
                <a:ext uri="{FF2B5EF4-FFF2-40B4-BE49-F238E27FC236}">
                  <a16:creationId xmlns:a16="http://schemas.microsoft.com/office/drawing/2014/main" id="{C0B1B571-3145-41D7-8F9D-AA85694A4048}"/>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69" name="Freeform: Shape 68">
              <a:extLst>
                <a:ext uri="{FF2B5EF4-FFF2-40B4-BE49-F238E27FC236}">
                  <a16:creationId xmlns:a16="http://schemas.microsoft.com/office/drawing/2014/main" id="{1740A68B-8B5A-493B-9698-DF006F11E7FF}"/>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70" name="Freeform: Shape 69">
              <a:extLst>
                <a:ext uri="{FF2B5EF4-FFF2-40B4-BE49-F238E27FC236}">
                  <a16:creationId xmlns:a16="http://schemas.microsoft.com/office/drawing/2014/main" id="{9025F2E5-A08A-4A82-A31E-7A651B6304BF}"/>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71" name="Freeform: Shape 70">
              <a:extLst>
                <a:ext uri="{FF2B5EF4-FFF2-40B4-BE49-F238E27FC236}">
                  <a16:creationId xmlns:a16="http://schemas.microsoft.com/office/drawing/2014/main" id="{EDFD3CA4-C170-4886-A866-103871D7B139}"/>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72" name="Freeform: Shape 71">
              <a:extLst>
                <a:ext uri="{FF2B5EF4-FFF2-40B4-BE49-F238E27FC236}">
                  <a16:creationId xmlns:a16="http://schemas.microsoft.com/office/drawing/2014/main" id="{F006E16F-97F7-4785-B822-7D4681BDE57C}"/>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73" name="Freeform: Shape 72">
              <a:extLst>
                <a:ext uri="{FF2B5EF4-FFF2-40B4-BE49-F238E27FC236}">
                  <a16:creationId xmlns:a16="http://schemas.microsoft.com/office/drawing/2014/main" id="{D9784967-7F3D-40BA-AE63-7EC2EB06B5BD}"/>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74" name="Graphic 142">
            <a:extLst>
              <a:ext uri="{FF2B5EF4-FFF2-40B4-BE49-F238E27FC236}">
                <a16:creationId xmlns:a16="http://schemas.microsoft.com/office/drawing/2014/main" id="{292EBC62-20BC-4992-BA9A-161CA4353332}"/>
              </a:ext>
            </a:extLst>
          </p:cNvPr>
          <p:cNvGrpSpPr/>
          <p:nvPr/>
        </p:nvGrpSpPr>
        <p:grpSpPr>
          <a:xfrm>
            <a:off x="9758788" y="2293797"/>
            <a:ext cx="334810" cy="334810"/>
            <a:chOff x="5252740" y="1616520"/>
            <a:chExt cx="247650" cy="247650"/>
          </a:xfrm>
        </p:grpSpPr>
        <p:sp>
          <p:nvSpPr>
            <p:cNvPr id="75" name="Freeform: Shape 74">
              <a:extLst>
                <a:ext uri="{FF2B5EF4-FFF2-40B4-BE49-F238E27FC236}">
                  <a16:creationId xmlns:a16="http://schemas.microsoft.com/office/drawing/2014/main" id="{D9C4523D-DDF6-458E-8AC4-67ADA343F050}"/>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76" name="Freeform: Shape 75">
              <a:extLst>
                <a:ext uri="{FF2B5EF4-FFF2-40B4-BE49-F238E27FC236}">
                  <a16:creationId xmlns:a16="http://schemas.microsoft.com/office/drawing/2014/main" id="{79C11036-2893-4BC2-AB40-8E6DDB9421BB}"/>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77" name="Freeform: Shape 76">
              <a:extLst>
                <a:ext uri="{FF2B5EF4-FFF2-40B4-BE49-F238E27FC236}">
                  <a16:creationId xmlns:a16="http://schemas.microsoft.com/office/drawing/2014/main" id="{D4F840D4-9E18-4857-A925-06EF5CC2D29F}"/>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78" name="Freeform: Shape 77">
              <a:extLst>
                <a:ext uri="{FF2B5EF4-FFF2-40B4-BE49-F238E27FC236}">
                  <a16:creationId xmlns:a16="http://schemas.microsoft.com/office/drawing/2014/main" id="{B2345A57-2045-4747-88C0-F413AFF90DD6}"/>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79" name="Freeform: Shape 78">
              <a:extLst>
                <a:ext uri="{FF2B5EF4-FFF2-40B4-BE49-F238E27FC236}">
                  <a16:creationId xmlns:a16="http://schemas.microsoft.com/office/drawing/2014/main" id="{0BADF160-F9ED-466A-86BA-909CDCEA4FC7}"/>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80" name="Freeform: Shape 79">
              <a:extLst>
                <a:ext uri="{FF2B5EF4-FFF2-40B4-BE49-F238E27FC236}">
                  <a16:creationId xmlns:a16="http://schemas.microsoft.com/office/drawing/2014/main" id="{0DF0801F-29BB-427D-ADBE-4A00BB53056D}"/>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81" name="Freeform: Shape 80">
              <a:extLst>
                <a:ext uri="{FF2B5EF4-FFF2-40B4-BE49-F238E27FC236}">
                  <a16:creationId xmlns:a16="http://schemas.microsoft.com/office/drawing/2014/main" id="{0792196D-12AA-4465-9E9D-10E64D6F960C}"/>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82" name="Freeform: Shape 81">
              <a:extLst>
                <a:ext uri="{FF2B5EF4-FFF2-40B4-BE49-F238E27FC236}">
                  <a16:creationId xmlns:a16="http://schemas.microsoft.com/office/drawing/2014/main" id="{0418F971-6D24-43D0-85B8-3AFE3446DA54}"/>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83" name="Freeform: Shape 82">
              <a:extLst>
                <a:ext uri="{FF2B5EF4-FFF2-40B4-BE49-F238E27FC236}">
                  <a16:creationId xmlns:a16="http://schemas.microsoft.com/office/drawing/2014/main" id="{B05382E7-E097-4AAC-A95A-26FD915E86A9}"/>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pic>
        <p:nvPicPr>
          <p:cNvPr id="84" name="Graphic 83">
            <a:extLst>
              <a:ext uri="{FF2B5EF4-FFF2-40B4-BE49-F238E27FC236}">
                <a16:creationId xmlns:a16="http://schemas.microsoft.com/office/drawing/2014/main" id="{06DF4B39-BC28-47E8-A613-E4BDD3C69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8261" y="2304922"/>
            <a:ext cx="363580" cy="302984"/>
          </a:xfrm>
          <a:prstGeom prst="rect">
            <a:avLst/>
          </a:prstGeom>
        </p:spPr>
      </p:pic>
      <p:grpSp>
        <p:nvGrpSpPr>
          <p:cNvPr id="85" name="Group 84">
            <a:extLst>
              <a:ext uri="{FF2B5EF4-FFF2-40B4-BE49-F238E27FC236}">
                <a16:creationId xmlns:a16="http://schemas.microsoft.com/office/drawing/2014/main" id="{ABB8674B-763E-4861-B30D-41FC0D49DB98}"/>
              </a:ext>
            </a:extLst>
          </p:cNvPr>
          <p:cNvGrpSpPr/>
          <p:nvPr/>
        </p:nvGrpSpPr>
        <p:grpSpPr>
          <a:xfrm>
            <a:off x="1789094" y="2751554"/>
            <a:ext cx="802095" cy="524063"/>
            <a:chOff x="2126805" y="5268506"/>
            <a:chExt cx="802095" cy="524063"/>
          </a:xfrm>
        </p:grpSpPr>
        <p:sp>
          <p:nvSpPr>
            <p:cNvPr id="86" name="Rectangle 85">
              <a:extLst>
                <a:ext uri="{FF2B5EF4-FFF2-40B4-BE49-F238E27FC236}">
                  <a16:creationId xmlns:a16="http://schemas.microsoft.com/office/drawing/2014/main" id="{DCC8AB2B-DA5E-414D-91AE-24F5A9DC170D}"/>
                </a:ext>
              </a:extLst>
            </p:cNvPr>
            <p:cNvSpPr/>
            <p:nvPr/>
          </p:nvSpPr>
          <p:spPr>
            <a:xfrm>
              <a:off x="2644848" y="5268506"/>
              <a:ext cx="284052" cy="369332"/>
            </a:xfrm>
            <a:prstGeom prst="rect">
              <a:avLst/>
            </a:prstGeom>
          </p:spPr>
          <p:txBody>
            <a:bodyPr wrap="none">
              <a:spAutoFit/>
            </a:bodyPr>
            <a:lstStyle/>
            <a:p>
              <a:r>
                <a:rPr lang="en-GB" dirty="0">
                  <a:solidFill>
                    <a:srgbClr val="1F5665"/>
                  </a:solidFill>
                  <a:latin typeface="Open Sans" panose="020B0606030504020204" pitchFamily="34" charset="0"/>
                  <a:cs typeface="Open Sans" panose="020B0606030504020204" pitchFamily="34" charset="0"/>
                </a:rPr>
                <a:t>?</a:t>
              </a:r>
              <a:endParaRPr lang="en-NL" dirty="0"/>
            </a:p>
          </p:txBody>
        </p:sp>
        <p:pic>
          <p:nvPicPr>
            <p:cNvPr id="87" name="Picture 86">
              <a:extLst>
                <a:ext uri="{FF2B5EF4-FFF2-40B4-BE49-F238E27FC236}">
                  <a16:creationId xmlns:a16="http://schemas.microsoft.com/office/drawing/2014/main" id="{2527E077-B098-47EE-886B-6D316CDEB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805" y="5464952"/>
              <a:ext cx="327617" cy="327617"/>
            </a:xfrm>
            <a:prstGeom prst="rect">
              <a:avLst/>
            </a:prstGeom>
          </p:spPr>
        </p:pic>
        <p:pic>
          <p:nvPicPr>
            <p:cNvPr id="88" name="Graphic 87" descr="Thought bubble">
              <a:extLst>
                <a:ext uri="{FF2B5EF4-FFF2-40B4-BE49-F238E27FC236}">
                  <a16:creationId xmlns:a16="http://schemas.microsoft.com/office/drawing/2014/main" id="{6FAC740E-D474-4B7A-B437-D1F083630A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7840" y="5295323"/>
              <a:ext cx="332292" cy="332292"/>
            </a:xfrm>
            <a:prstGeom prst="rect">
              <a:avLst/>
            </a:prstGeom>
          </p:spPr>
        </p:pic>
      </p:grpSp>
      <p:sp>
        <p:nvSpPr>
          <p:cNvPr id="89" name="Oval 88">
            <a:extLst>
              <a:ext uri="{FF2B5EF4-FFF2-40B4-BE49-F238E27FC236}">
                <a16:creationId xmlns:a16="http://schemas.microsoft.com/office/drawing/2014/main" id="{EE565247-FF50-44AF-9518-FAD9761C4BA6}"/>
              </a:ext>
            </a:extLst>
          </p:cNvPr>
          <p:cNvSpPr/>
          <p:nvPr/>
        </p:nvSpPr>
        <p:spPr>
          <a:xfrm>
            <a:off x="3423381" y="3069436"/>
            <a:ext cx="121402" cy="116362"/>
          </a:xfrm>
          <a:prstGeom prst="ellipse">
            <a:avLst/>
          </a:prstGeom>
          <a:solidFill>
            <a:srgbClr val="E05D5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L" dirty="0"/>
          </a:p>
        </p:txBody>
      </p:sp>
      <p:sp>
        <p:nvSpPr>
          <p:cNvPr id="90" name="TextBox 89">
            <a:extLst>
              <a:ext uri="{FF2B5EF4-FFF2-40B4-BE49-F238E27FC236}">
                <a16:creationId xmlns:a16="http://schemas.microsoft.com/office/drawing/2014/main" id="{5C1FF1C5-5968-4F56-8047-52F346286A0F}"/>
              </a:ext>
            </a:extLst>
          </p:cNvPr>
          <p:cNvSpPr txBox="1"/>
          <p:nvPr/>
        </p:nvSpPr>
        <p:spPr>
          <a:xfrm>
            <a:off x="2290039" y="3684214"/>
            <a:ext cx="1979299" cy="523220"/>
          </a:xfrm>
          <a:prstGeom prst="rect">
            <a:avLst/>
          </a:prstGeom>
          <a:noFill/>
        </p:spPr>
        <p:txBody>
          <a:bodyPr wrap="square" rtlCol="0">
            <a:spAutoFit/>
          </a:bodyPr>
          <a:lstStyle/>
          <a:p>
            <a:r>
              <a:rPr lang="nl-NL" sz="1400" dirty="0">
                <a:solidFill>
                  <a:srgbClr val="E05D5F"/>
                </a:solidFill>
                <a:latin typeface="Open Sans SemiBold" panose="020B0706030804020204" pitchFamily="34" charset="0"/>
                <a:ea typeface="Open Sans SemiBold" panose="020B0706030804020204" pitchFamily="34" charset="0"/>
                <a:cs typeface="Open Sans SemiBold" panose="020B0706030804020204" pitchFamily="34" charset="0"/>
              </a:rPr>
              <a:t>Timing of Onset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Start of ridge making</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oup 90">
            <a:extLst>
              <a:ext uri="{FF2B5EF4-FFF2-40B4-BE49-F238E27FC236}">
                <a16:creationId xmlns:a16="http://schemas.microsoft.com/office/drawing/2014/main" id="{4A7CAA59-24DB-46D9-B49A-4C25735AFB17}"/>
              </a:ext>
            </a:extLst>
          </p:cNvPr>
          <p:cNvGrpSpPr/>
          <p:nvPr/>
        </p:nvGrpSpPr>
        <p:grpSpPr>
          <a:xfrm>
            <a:off x="2323505" y="3147131"/>
            <a:ext cx="1150712" cy="913949"/>
            <a:chOff x="1495883" y="2593672"/>
            <a:chExt cx="1064554" cy="913949"/>
          </a:xfrm>
        </p:grpSpPr>
        <p:cxnSp>
          <p:nvCxnSpPr>
            <p:cNvPr id="92" name="Straight Connector 91">
              <a:extLst>
                <a:ext uri="{FF2B5EF4-FFF2-40B4-BE49-F238E27FC236}">
                  <a16:creationId xmlns:a16="http://schemas.microsoft.com/office/drawing/2014/main" id="{CB09CD09-AFD2-4E70-95C6-E821C2429E16}"/>
                </a:ext>
              </a:extLst>
            </p:cNvPr>
            <p:cNvCxnSpPr/>
            <p:nvPr/>
          </p:nvCxnSpPr>
          <p:spPr>
            <a:xfrm>
              <a:off x="2560437" y="2593672"/>
              <a:ext cx="0" cy="525293"/>
            </a:xfrm>
            <a:prstGeom prst="line">
              <a:avLst/>
            </a:prstGeom>
            <a:ln>
              <a:solidFill>
                <a:srgbClr val="E05D5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6898E6-DFEA-495A-A5AD-6BDBCA0A39D9}"/>
                </a:ext>
              </a:extLst>
            </p:cNvPr>
            <p:cNvCxnSpPr>
              <a:cxnSpLocks/>
            </p:cNvCxnSpPr>
            <p:nvPr/>
          </p:nvCxnSpPr>
          <p:spPr>
            <a:xfrm flipH="1">
              <a:off x="1495883" y="3113047"/>
              <a:ext cx="1064554" cy="0"/>
            </a:xfrm>
            <a:prstGeom prst="line">
              <a:avLst/>
            </a:prstGeom>
            <a:ln>
              <a:solidFill>
                <a:srgbClr val="E05D5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ACFB3458-1C2E-4FCE-BF07-BC26EB8F1974}"/>
                </a:ext>
              </a:extLst>
            </p:cNvPr>
            <p:cNvCxnSpPr/>
            <p:nvPr/>
          </p:nvCxnSpPr>
          <p:spPr>
            <a:xfrm>
              <a:off x="1495883" y="3113047"/>
              <a:ext cx="0" cy="394574"/>
            </a:xfrm>
            <a:prstGeom prst="line">
              <a:avLst/>
            </a:prstGeom>
            <a:ln>
              <a:solidFill>
                <a:srgbClr val="E05D5F"/>
              </a:solidFill>
            </a:ln>
          </p:spPr>
          <p:style>
            <a:lnRef idx="1">
              <a:schemeClr val="accent1"/>
            </a:lnRef>
            <a:fillRef idx="0">
              <a:schemeClr val="accent1"/>
            </a:fillRef>
            <a:effectRef idx="0">
              <a:schemeClr val="accent1"/>
            </a:effectRef>
            <a:fontRef idx="minor">
              <a:schemeClr val="tx1"/>
            </a:fontRef>
          </p:style>
        </p:cxnSp>
      </p:grpSp>
      <p:sp>
        <p:nvSpPr>
          <p:cNvPr id="95" name="Oval 94">
            <a:extLst>
              <a:ext uri="{FF2B5EF4-FFF2-40B4-BE49-F238E27FC236}">
                <a16:creationId xmlns:a16="http://schemas.microsoft.com/office/drawing/2014/main" id="{6DAB8156-6909-4A96-A6FA-262F83759545}"/>
              </a:ext>
            </a:extLst>
          </p:cNvPr>
          <p:cNvSpPr/>
          <p:nvPr/>
        </p:nvSpPr>
        <p:spPr>
          <a:xfrm>
            <a:off x="4089325" y="3084347"/>
            <a:ext cx="121402" cy="116362"/>
          </a:xfrm>
          <a:prstGeom prst="ellipse">
            <a:avLst/>
          </a:prstGeom>
          <a:solidFill>
            <a:srgbClr val="F59C8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L" dirty="0"/>
          </a:p>
        </p:txBody>
      </p:sp>
      <p:grpSp>
        <p:nvGrpSpPr>
          <p:cNvPr id="96" name="Group 95">
            <a:extLst>
              <a:ext uri="{FF2B5EF4-FFF2-40B4-BE49-F238E27FC236}">
                <a16:creationId xmlns:a16="http://schemas.microsoft.com/office/drawing/2014/main" id="{7D19C779-AC9F-4ECF-926A-6D7980FB7F7C}"/>
              </a:ext>
            </a:extLst>
          </p:cNvPr>
          <p:cNvGrpSpPr/>
          <p:nvPr/>
        </p:nvGrpSpPr>
        <p:grpSpPr>
          <a:xfrm>
            <a:off x="2463491" y="3131675"/>
            <a:ext cx="1686012" cy="1781214"/>
            <a:chOff x="1705808" y="2593672"/>
            <a:chExt cx="864607" cy="696707"/>
          </a:xfrm>
        </p:grpSpPr>
        <p:cxnSp>
          <p:nvCxnSpPr>
            <p:cNvPr id="97" name="Straight Connector 96">
              <a:extLst>
                <a:ext uri="{FF2B5EF4-FFF2-40B4-BE49-F238E27FC236}">
                  <a16:creationId xmlns:a16="http://schemas.microsoft.com/office/drawing/2014/main" id="{28CC1F7D-919E-4143-B2A0-FE2D9C5F0C91}"/>
                </a:ext>
              </a:extLst>
            </p:cNvPr>
            <p:cNvCxnSpPr/>
            <p:nvPr/>
          </p:nvCxnSpPr>
          <p:spPr>
            <a:xfrm>
              <a:off x="2570415" y="2593672"/>
              <a:ext cx="0" cy="525293"/>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6BE0EFA-0A56-409A-9E38-1D4D484A8C61}"/>
                </a:ext>
              </a:extLst>
            </p:cNvPr>
            <p:cNvCxnSpPr>
              <a:cxnSpLocks/>
            </p:cNvCxnSpPr>
            <p:nvPr/>
          </p:nvCxnSpPr>
          <p:spPr>
            <a:xfrm flipH="1">
              <a:off x="1708103" y="3118229"/>
              <a:ext cx="859876" cy="736"/>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D79A37A-7B99-4417-8436-97108424C415}"/>
                </a:ext>
              </a:extLst>
            </p:cNvPr>
            <p:cNvCxnSpPr>
              <a:cxnSpLocks/>
            </p:cNvCxnSpPr>
            <p:nvPr/>
          </p:nvCxnSpPr>
          <p:spPr>
            <a:xfrm flipH="1">
              <a:off x="1705808" y="3120561"/>
              <a:ext cx="2295" cy="169818"/>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grpSp>
      <p:sp>
        <p:nvSpPr>
          <p:cNvPr id="100" name="Rectangle 99">
            <a:extLst>
              <a:ext uri="{FF2B5EF4-FFF2-40B4-BE49-F238E27FC236}">
                <a16:creationId xmlns:a16="http://schemas.microsoft.com/office/drawing/2014/main" id="{755157F3-F81C-49CA-BAD7-C1B2DFBFDDCA}"/>
              </a:ext>
            </a:extLst>
          </p:cNvPr>
          <p:cNvSpPr/>
          <p:nvPr/>
        </p:nvSpPr>
        <p:spPr>
          <a:xfrm>
            <a:off x="2473219" y="4477231"/>
            <a:ext cx="1979299" cy="738664"/>
          </a:xfrm>
          <a:prstGeom prst="rect">
            <a:avLst/>
          </a:prstGeom>
        </p:spPr>
        <p:txBody>
          <a:bodyPr wrap="square">
            <a:spAutoFit/>
          </a:bodyPr>
          <a:lstStyle/>
          <a:p>
            <a:r>
              <a:rPr lang="nl-NL" sz="1400" dirty="0">
                <a:solidFill>
                  <a:srgbClr val="F59C8F"/>
                </a:solidFill>
                <a:latin typeface="Open Sans SemiBold" panose="020B0706030804020204" pitchFamily="34" charset="0"/>
                <a:ea typeface="Open Sans SemiBold" panose="020B0706030804020204" pitchFamily="34" charset="0"/>
                <a:cs typeface="Open Sans SemiBold" panose="020B0706030804020204" pitchFamily="34" charset="0"/>
              </a:rPr>
              <a:t>Drought?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 Seed selection</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 Type of ridge</a:t>
            </a:r>
          </a:p>
        </p:txBody>
      </p:sp>
      <p:sp>
        <p:nvSpPr>
          <p:cNvPr id="101" name="Oval 100">
            <a:extLst>
              <a:ext uri="{FF2B5EF4-FFF2-40B4-BE49-F238E27FC236}">
                <a16:creationId xmlns:a16="http://schemas.microsoft.com/office/drawing/2014/main" id="{FC20BE9C-D11B-4E15-9BF7-76DED66346CD}"/>
              </a:ext>
            </a:extLst>
          </p:cNvPr>
          <p:cNvSpPr/>
          <p:nvPr/>
        </p:nvSpPr>
        <p:spPr>
          <a:xfrm>
            <a:off x="5059452" y="3075620"/>
            <a:ext cx="121402" cy="116362"/>
          </a:xfrm>
          <a:prstGeom prst="ellipse">
            <a:avLst/>
          </a:prstGeom>
          <a:solidFill>
            <a:srgbClr val="F0DD5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L" dirty="0"/>
          </a:p>
        </p:txBody>
      </p:sp>
      <p:sp>
        <p:nvSpPr>
          <p:cNvPr id="102" name="TextBox 101">
            <a:extLst>
              <a:ext uri="{FF2B5EF4-FFF2-40B4-BE49-F238E27FC236}">
                <a16:creationId xmlns:a16="http://schemas.microsoft.com/office/drawing/2014/main" id="{4237CE4B-2B45-41FA-A7E6-338066830248}"/>
              </a:ext>
            </a:extLst>
          </p:cNvPr>
          <p:cNvSpPr txBox="1"/>
          <p:nvPr/>
        </p:nvSpPr>
        <p:spPr>
          <a:xfrm>
            <a:off x="4260584" y="3702050"/>
            <a:ext cx="1542915" cy="523220"/>
          </a:xfrm>
          <a:prstGeom prst="rect">
            <a:avLst/>
          </a:prstGeom>
          <a:noFill/>
        </p:spPr>
        <p:txBody>
          <a:bodyPr wrap="square" rtlCol="0">
            <a:spAutoFit/>
          </a:bodyPr>
          <a:lstStyle/>
          <a:p>
            <a:r>
              <a:rPr lang="nl-NL" sz="1400" dirty="0">
                <a:solidFill>
                  <a:srgbClr val="F0DD5E"/>
                </a:solidFill>
                <a:latin typeface="Open Sans SemiBold" panose="020B0706030804020204" pitchFamily="34" charset="0"/>
                <a:ea typeface="Open Sans SemiBold" panose="020B0706030804020204" pitchFamily="34" charset="0"/>
                <a:cs typeface="Open Sans SemiBold" panose="020B0706030804020204" pitchFamily="34" charset="0"/>
              </a:rPr>
              <a:t>Timing of Onset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Planting</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3" name="Group 102">
            <a:extLst>
              <a:ext uri="{FF2B5EF4-FFF2-40B4-BE49-F238E27FC236}">
                <a16:creationId xmlns:a16="http://schemas.microsoft.com/office/drawing/2014/main" id="{865BB2A4-8287-4587-86EB-81F659928CE9}"/>
              </a:ext>
            </a:extLst>
          </p:cNvPr>
          <p:cNvGrpSpPr/>
          <p:nvPr/>
        </p:nvGrpSpPr>
        <p:grpSpPr>
          <a:xfrm>
            <a:off x="4260584" y="3181545"/>
            <a:ext cx="859876" cy="913949"/>
            <a:chOff x="1708103" y="2593672"/>
            <a:chExt cx="859876" cy="913949"/>
          </a:xfrm>
        </p:grpSpPr>
        <p:cxnSp>
          <p:nvCxnSpPr>
            <p:cNvPr id="104" name="Straight Connector 103">
              <a:extLst>
                <a:ext uri="{FF2B5EF4-FFF2-40B4-BE49-F238E27FC236}">
                  <a16:creationId xmlns:a16="http://schemas.microsoft.com/office/drawing/2014/main" id="{2BF24769-6F60-4E4A-BA60-B9A078BEE8CE}"/>
                </a:ext>
              </a:extLst>
            </p:cNvPr>
            <p:cNvCxnSpPr>
              <a:cxnSpLocks/>
            </p:cNvCxnSpPr>
            <p:nvPr/>
          </p:nvCxnSpPr>
          <p:spPr>
            <a:xfrm>
              <a:off x="2560437" y="2593672"/>
              <a:ext cx="7542" cy="509538"/>
            </a:xfrm>
            <a:prstGeom prst="line">
              <a:avLst/>
            </a:prstGeom>
            <a:ln>
              <a:solidFill>
                <a:srgbClr val="F0DD5E"/>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732FCBD-BA5C-4ADA-BEBE-71BB4475A41B}"/>
                </a:ext>
              </a:extLst>
            </p:cNvPr>
            <p:cNvCxnSpPr>
              <a:cxnSpLocks/>
            </p:cNvCxnSpPr>
            <p:nvPr/>
          </p:nvCxnSpPr>
          <p:spPr>
            <a:xfrm flipH="1" flipV="1">
              <a:off x="1708103" y="3113047"/>
              <a:ext cx="859876" cy="5182"/>
            </a:xfrm>
            <a:prstGeom prst="line">
              <a:avLst/>
            </a:prstGeom>
            <a:ln>
              <a:solidFill>
                <a:srgbClr val="F0DD5E"/>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F34D644-B643-4E74-ADD3-1D2E82CC6645}"/>
                </a:ext>
              </a:extLst>
            </p:cNvPr>
            <p:cNvCxnSpPr/>
            <p:nvPr/>
          </p:nvCxnSpPr>
          <p:spPr>
            <a:xfrm>
              <a:off x="1710398" y="3113047"/>
              <a:ext cx="0" cy="394574"/>
            </a:xfrm>
            <a:prstGeom prst="line">
              <a:avLst/>
            </a:prstGeom>
            <a:ln>
              <a:solidFill>
                <a:srgbClr val="F0DD5E"/>
              </a:solidFill>
            </a:ln>
          </p:spPr>
          <p:style>
            <a:lnRef idx="1">
              <a:schemeClr val="accent1"/>
            </a:lnRef>
            <a:fillRef idx="0">
              <a:schemeClr val="accent1"/>
            </a:fillRef>
            <a:effectRef idx="0">
              <a:schemeClr val="accent1"/>
            </a:effectRef>
            <a:fontRef idx="minor">
              <a:schemeClr val="tx1"/>
            </a:fontRef>
          </p:style>
        </p:cxnSp>
      </p:grpSp>
      <p:pic>
        <p:nvPicPr>
          <p:cNvPr id="107" name="Picture 2" descr="Logo TU Delft - Maritime Design Forum">
            <a:extLst>
              <a:ext uri="{FF2B5EF4-FFF2-40B4-BE49-F238E27FC236}">
                <a16:creationId xmlns:a16="http://schemas.microsoft.com/office/drawing/2014/main" id="{A46A590A-8F96-412A-9435-A7CEE7D0524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108" name="Oval 107">
            <a:extLst>
              <a:ext uri="{FF2B5EF4-FFF2-40B4-BE49-F238E27FC236}">
                <a16:creationId xmlns:a16="http://schemas.microsoft.com/office/drawing/2014/main" id="{932E46C3-249A-4E45-8CB7-AEE8CEE0DED0}"/>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9" name="Oval 108">
            <a:extLst>
              <a:ext uri="{FF2B5EF4-FFF2-40B4-BE49-F238E27FC236}">
                <a16:creationId xmlns:a16="http://schemas.microsoft.com/office/drawing/2014/main" id="{B34A008B-F176-4B90-B6FA-081723B3AB52}"/>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0" name="Straight Connector 109">
            <a:extLst>
              <a:ext uri="{FF2B5EF4-FFF2-40B4-BE49-F238E27FC236}">
                <a16:creationId xmlns:a16="http://schemas.microsoft.com/office/drawing/2014/main" id="{E3568C9B-D7C8-4880-B683-B8EC102D3236}"/>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D547E61D-BB0C-411A-930F-65AD02BC5854}"/>
              </a:ext>
            </a:extLst>
          </p:cNvPr>
          <p:cNvCxnSpPr>
            <a:cxnSpLocks/>
            <a:stCxn id="108"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8DFAB80-EA01-4481-8DA7-45F3190874FE}"/>
              </a:ext>
            </a:extLst>
          </p:cNvPr>
          <p:cNvCxnSpPr>
            <a:cxnSpLocks/>
            <a:stCxn id="109" idx="0"/>
            <a:endCxn id="108"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13" name="Oval 112">
            <a:extLst>
              <a:ext uri="{FF2B5EF4-FFF2-40B4-BE49-F238E27FC236}">
                <a16:creationId xmlns:a16="http://schemas.microsoft.com/office/drawing/2014/main" id="{8BF7C877-5AB8-4367-A060-C8EEDDB1EABB}"/>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4" name="Oval 113">
            <a:extLst>
              <a:ext uri="{FF2B5EF4-FFF2-40B4-BE49-F238E27FC236}">
                <a16:creationId xmlns:a16="http://schemas.microsoft.com/office/drawing/2014/main" id="{903DD473-3254-4429-9922-BB0ECEFD7091}"/>
              </a:ext>
            </a:extLst>
          </p:cNvPr>
          <p:cNvSpPr/>
          <p:nvPr/>
        </p:nvSpPr>
        <p:spPr>
          <a:xfrm>
            <a:off x="206809" y="3429000"/>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15" name="Picture 114">
            <a:extLst>
              <a:ext uri="{FF2B5EF4-FFF2-40B4-BE49-F238E27FC236}">
                <a16:creationId xmlns:a16="http://schemas.microsoft.com/office/drawing/2014/main" id="{AA79CD20-CE05-4A17-9B7B-FCE3116A3B2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3777" y="3472942"/>
            <a:ext cx="424399" cy="424399"/>
          </a:xfrm>
          <a:prstGeom prst="rect">
            <a:avLst/>
          </a:prstGeom>
        </p:spPr>
      </p:pic>
    </p:spTree>
    <p:extLst>
      <p:ext uri="{BB962C8B-B14F-4D97-AF65-F5344CB8AC3E}">
        <p14:creationId xmlns:p14="http://schemas.microsoft.com/office/powerpoint/2010/main" val="3562896662"/>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p:bldP spid="95" grpId="0" animBg="1"/>
      <p:bldP spid="100" grpId="0"/>
      <p:bldP spid="101"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FORECAST INFORMATION</a:t>
            </a:r>
          </a:p>
        </p:txBody>
      </p:sp>
      <p:pic>
        <p:nvPicPr>
          <p:cNvPr id="3" name="Picture 2" descr="A picture containing text&#10;&#10;Description generated with very high confidence">
            <a:extLst>
              <a:ext uri="{FF2B5EF4-FFF2-40B4-BE49-F238E27FC236}">
                <a16:creationId xmlns:a16="http://schemas.microsoft.com/office/drawing/2014/main" id="{3D7FD59B-5B28-4A17-8B77-070139F267F8}"/>
              </a:ext>
            </a:extLst>
          </p:cNvPr>
          <p:cNvPicPr/>
          <p:nvPr/>
        </p:nvPicPr>
        <p:blipFill rotWithShape="1">
          <a:blip r:embed="rId3" cstate="print">
            <a:extLst>
              <a:ext uri="{28A0092B-C50C-407E-A947-70E740481C1C}">
                <a14:useLocalDpi xmlns:a14="http://schemas.microsoft.com/office/drawing/2010/main" val="0"/>
              </a:ext>
            </a:extLst>
          </a:blip>
          <a:srcRect l="10931" t="9173" r="4349" b="8242"/>
          <a:stretch/>
        </p:blipFill>
        <p:spPr bwMode="auto">
          <a:xfrm>
            <a:off x="9481276" y="2027617"/>
            <a:ext cx="2258986" cy="2937125"/>
          </a:xfrm>
          <a:prstGeom prst="rect">
            <a:avLst/>
          </a:prstGeom>
          <a:ln>
            <a:noFill/>
          </a:ln>
          <a:extLst>
            <a:ext uri="{53640926-AAD7-44D8-BBD7-CCE9431645EC}">
              <a14:shadowObscured xmlns:a14="http://schemas.microsoft.com/office/drawing/2010/main"/>
            </a:ext>
          </a:extLst>
        </p:spPr>
      </p:pic>
      <p:cxnSp>
        <p:nvCxnSpPr>
          <p:cNvPr id="4" name="Straight Connector 3">
            <a:extLst>
              <a:ext uri="{FF2B5EF4-FFF2-40B4-BE49-F238E27FC236}">
                <a16:creationId xmlns:a16="http://schemas.microsoft.com/office/drawing/2014/main" id="{1A92BEA3-1850-4F96-901E-B63901EBB587}"/>
              </a:ext>
            </a:extLst>
          </p:cNvPr>
          <p:cNvCxnSpPr>
            <a:cxnSpLocks/>
          </p:cNvCxnSpPr>
          <p:nvPr/>
        </p:nvCxnSpPr>
        <p:spPr>
          <a:xfrm>
            <a:off x="5397954" y="1963896"/>
            <a:ext cx="0" cy="4618415"/>
          </a:xfrm>
          <a:prstGeom prst="line">
            <a:avLst/>
          </a:prstGeom>
          <a:ln w="19050">
            <a:solidFill>
              <a:srgbClr val="E47B7C"/>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8215D98-A867-4DB9-8C19-761B6939F6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5075" y="3822889"/>
            <a:ext cx="601432" cy="601432"/>
          </a:xfrm>
          <a:prstGeom prst="rect">
            <a:avLst/>
          </a:prstGeom>
        </p:spPr>
      </p:pic>
      <p:pic>
        <p:nvPicPr>
          <p:cNvPr id="7" name="Graphic 6">
            <a:extLst>
              <a:ext uri="{FF2B5EF4-FFF2-40B4-BE49-F238E27FC236}">
                <a16:creationId xmlns:a16="http://schemas.microsoft.com/office/drawing/2014/main" id="{37787147-1406-4785-8DFD-05928F243AF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18308" y="5265562"/>
            <a:ext cx="508198" cy="717456"/>
          </a:xfrm>
          <a:prstGeom prst="rect">
            <a:avLst/>
          </a:prstGeom>
        </p:spPr>
      </p:pic>
      <p:sp>
        <p:nvSpPr>
          <p:cNvPr id="8" name="TextBox 7">
            <a:extLst>
              <a:ext uri="{FF2B5EF4-FFF2-40B4-BE49-F238E27FC236}">
                <a16:creationId xmlns:a16="http://schemas.microsoft.com/office/drawing/2014/main" id="{D8DFEAE5-7F31-4237-8253-4F59FEBEF554}"/>
              </a:ext>
            </a:extLst>
          </p:cNvPr>
          <p:cNvSpPr txBox="1"/>
          <p:nvPr/>
        </p:nvSpPr>
        <p:spPr>
          <a:xfrm>
            <a:off x="1517143" y="3932762"/>
            <a:ext cx="1417311" cy="1815882"/>
          </a:xfrm>
          <a:prstGeom prst="rect">
            <a:avLst/>
          </a:prstGeom>
          <a:noFill/>
        </p:spPr>
        <p:txBody>
          <a:bodyPr wrap="none" rtlCol="0">
            <a:spAutoFit/>
          </a:bodyPr>
          <a:lstStyle/>
          <a:p>
            <a:pPr algn="r"/>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Wind</a:t>
            </a:r>
          </a:p>
          <a:p>
            <a:pPr algn="r"/>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algn="r"/>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algn="r"/>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algn="r"/>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algn="r"/>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algn="r"/>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Temperature</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4" descr="Image may contain: 1 person, smiling, phone, tree and outdoor">
            <a:extLst>
              <a:ext uri="{FF2B5EF4-FFF2-40B4-BE49-F238E27FC236}">
                <a16:creationId xmlns:a16="http://schemas.microsoft.com/office/drawing/2014/main" id="{E5750592-C55C-409E-92D8-C242B73A0A2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43598"/>
          <a:stretch/>
        </p:blipFill>
        <p:spPr bwMode="auto">
          <a:xfrm>
            <a:off x="6280162" y="4131183"/>
            <a:ext cx="2072112" cy="245112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B9F7533-87C4-4DF8-B2F4-FD5907916B2B}"/>
              </a:ext>
            </a:extLst>
          </p:cNvPr>
          <p:cNvSpPr txBox="1"/>
          <p:nvPr/>
        </p:nvSpPr>
        <p:spPr>
          <a:xfrm>
            <a:off x="7138898" y="6338857"/>
            <a:ext cx="569387" cy="276999"/>
          </a:xfrm>
          <a:prstGeom prst="rect">
            <a:avLst/>
          </a:prstGeom>
          <a:noFill/>
        </p:spPr>
        <p:txBody>
          <a:bodyPr wrap="none" rtlCol="0">
            <a:spAutoFit/>
          </a:bodyPr>
          <a:lstStyle/>
          <a:p>
            <a:r>
              <a:rPr lang="nl-NL"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FRT </a:t>
            </a:r>
            <a:r>
              <a:rPr lang="nl-NL" sz="1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NL" sz="1200" baseline="30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0E235DAF-AFF6-4FDE-96E4-1AA8BBA3132D}"/>
              </a:ext>
            </a:extLst>
          </p:cNvPr>
          <p:cNvSpPr txBox="1"/>
          <p:nvPr/>
        </p:nvSpPr>
        <p:spPr>
          <a:xfrm>
            <a:off x="8439456" y="5659853"/>
            <a:ext cx="2001574" cy="584775"/>
          </a:xfrm>
          <a:prstGeom prst="rect">
            <a:avLst/>
          </a:prstGeom>
          <a:noFill/>
        </p:spPr>
        <p:txBody>
          <a:bodyPr wrap="none" rtlCol="0">
            <a:spAutoFit/>
          </a:bodyPr>
          <a:lstStyle/>
          <a:p>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Weather updates </a:t>
            </a:r>
          </a:p>
          <a:p>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on radio</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BB2D29F-D355-4EC3-A7D2-757E77433130}"/>
              </a:ext>
            </a:extLst>
          </p:cNvPr>
          <p:cNvSpPr txBox="1"/>
          <p:nvPr/>
        </p:nvSpPr>
        <p:spPr>
          <a:xfrm>
            <a:off x="6891906" y="2538990"/>
            <a:ext cx="2428678" cy="584775"/>
          </a:xfrm>
          <a:prstGeom prst="rect">
            <a:avLst/>
          </a:prstGeom>
          <a:noFill/>
        </p:spPr>
        <p:txBody>
          <a:bodyPr wrap="none" rtlCol="0">
            <a:spAutoFit/>
          </a:bodyPr>
          <a:lstStyle/>
          <a:p>
            <a:pPr algn="r"/>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Seasonal forecast </a:t>
            </a:r>
          </a:p>
          <a:p>
            <a:pPr algn="r"/>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from extension officers</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C752A08A-1E49-4F3A-9170-E42041A97F0B}"/>
              </a:ext>
            </a:extLst>
          </p:cNvPr>
          <p:cNvSpPr txBox="1"/>
          <p:nvPr/>
        </p:nvSpPr>
        <p:spPr>
          <a:xfrm>
            <a:off x="1306342" y="2501327"/>
            <a:ext cx="3588546" cy="584775"/>
          </a:xfrm>
          <a:prstGeom prst="rect">
            <a:avLst/>
          </a:prstGeom>
          <a:noFill/>
        </p:spPr>
        <p:txBody>
          <a:bodyPr wrap="none" rtlCol="0">
            <a:spAutoFit/>
          </a:bodyPr>
          <a:lstStyle/>
          <a:p>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 forecast</a:t>
            </a:r>
          </a:p>
          <a:p>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based on meteorological indicators:</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A510F778-7F96-4BDD-A14B-3370CF648E70}"/>
              </a:ext>
            </a:extLst>
          </p:cNvPr>
          <p:cNvSpPr txBox="1"/>
          <p:nvPr/>
        </p:nvSpPr>
        <p:spPr>
          <a:xfrm>
            <a:off x="6407565" y="1451976"/>
            <a:ext cx="4848379" cy="369332"/>
          </a:xfrm>
          <a:prstGeom prst="rect">
            <a:avLst/>
          </a:prstGeom>
          <a:noFill/>
        </p:spPr>
        <p:txBody>
          <a:bodyPr wrap="none" rtlCol="0">
            <a:spAutoFit/>
          </a:bodyPr>
          <a:lstStyle/>
          <a:p>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Produced by National Meteorological Office</a:t>
            </a:r>
            <a:endParaRPr lang="en-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AD0D852E-111E-4A82-80F7-18A19293C33B}"/>
              </a:ext>
            </a:extLst>
          </p:cNvPr>
          <p:cNvSpPr txBox="1"/>
          <p:nvPr/>
        </p:nvSpPr>
        <p:spPr>
          <a:xfrm>
            <a:off x="1597562" y="1429863"/>
            <a:ext cx="2480551" cy="369332"/>
          </a:xfrm>
          <a:prstGeom prst="rect">
            <a:avLst/>
          </a:prstGeom>
          <a:noFill/>
        </p:spPr>
        <p:txBody>
          <a:bodyPr wrap="none" rtlCol="0">
            <a:spAutoFit/>
          </a:bodyPr>
          <a:lstStyle/>
          <a:p>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Produced by Farmers</a:t>
            </a:r>
            <a:endParaRPr lang="en-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15">
            <a:extLst>
              <a:ext uri="{FF2B5EF4-FFF2-40B4-BE49-F238E27FC236}">
                <a16:creationId xmlns:a16="http://schemas.microsoft.com/office/drawing/2014/main" id="{B019C372-E878-44A2-B24A-52691F39ADBE}"/>
              </a:ext>
            </a:extLst>
          </p:cNvPr>
          <p:cNvCxnSpPr>
            <a:cxnSpLocks/>
          </p:cNvCxnSpPr>
          <p:nvPr/>
        </p:nvCxnSpPr>
        <p:spPr>
          <a:xfrm flipV="1">
            <a:off x="1631953" y="1819498"/>
            <a:ext cx="2446160" cy="1056"/>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DCD0395-E7DA-4F49-99D4-B4D13D661521}"/>
              </a:ext>
            </a:extLst>
          </p:cNvPr>
          <p:cNvCxnSpPr>
            <a:cxnSpLocks/>
          </p:cNvCxnSpPr>
          <p:nvPr/>
        </p:nvCxnSpPr>
        <p:spPr>
          <a:xfrm>
            <a:off x="6041515" y="1816689"/>
            <a:ext cx="5445635" cy="2809"/>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FE5987D-6860-4AE5-A8A7-FF9DC1C08261}"/>
              </a:ext>
            </a:extLst>
          </p:cNvPr>
          <p:cNvSpPr/>
          <p:nvPr/>
        </p:nvSpPr>
        <p:spPr>
          <a:xfrm>
            <a:off x="5999455" y="2481759"/>
            <a:ext cx="914400" cy="450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ENSO</a:t>
            </a:r>
            <a:endParaRPr lang="en-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9" name="Graphic 18" descr="Sunset scene">
            <a:extLst>
              <a:ext uri="{FF2B5EF4-FFF2-40B4-BE49-F238E27FC236}">
                <a16:creationId xmlns:a16="http://schemas.microsoft.com/office/drawing/2014/main" id="{BAC69F53-40D9-4A40-B14C-CECC8736CA7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58666"/>
          <a:stretch/>
        </p:blipFill>
        <p:spPr>
          <a:xfrm>
            <a:off x="6007488" y="2817365"/>
            <a:ext cx="914400" cy="377959"/>
          </a:xfrm>
          <a:prstGeom prst="rect">
            <a:avLst/>
          </a:prstGeom>
        </p:spPr>
      </p:pic>
      <p:pic>
        <p:nvPicPr>
          <p:cNvPr id="20" name="Picture 2" descr="Logo TU Delft - Maritime Design Forum">
            <a:extLst>
              <a:ext uri="{FF2B5EF4-FFF2-40B4-BE49-F238E27FC236}">
                <a16:creationId xmlns:a16="http://schemas.microsoft.com/office/drawing/2014/main" id="{C7063ED0-F5CB-4C1E-AA01-D7D4E65EEC6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30" name="Oval 29">
            <a:extLst>
              <a:ext uri="{FF2B5EF4-FFF2-40B4-BE49-F238E27FC236}">
                <a16:creationId xmlns:a16="http://schemas.microsoft.com/office/drawing/2014/main" id="{75DC119F-41E2-48AE-8FC3-2BBFEE4A2EB6}"/>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1" name="Oval 30">
            <a:extLst>
              <a:ext uri="{FF2B5EF4-FFF2-40B4-BE49-F238E27FC236}">
                <a16:creationId xmlns:a16="http://schemas.microsoft.com/office/drawing/2014/main" id="{6C36091F-8034-40CC-A5A7-5018A53037A4}"/>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2" name="Straight Connector 31">
            <a:extLst>
              <a:ext uri="{FF2B5EF4-FFF2-40B4-BE49-F238E27FC236}">
                <a16:creationId xmlns:a16="http://schemas.microsoft.com/office/drawing/2014/main" id="{5FBFC7AC-356D-4C72-B02D-6D3C9277532F}"/>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CB35C12-047C-4918-851A-04250C3E845E}"/>
              </a:ext>
            </a:extLst>
          </p:cNvPr>
          <p:cNvCxnSpPr>
            <a:cxnSpLocks/>
            <a:stCxn id="30"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F484321-BCA7-47CF-B421-F67C0BD4DF78}"/>
              </a:ext>
            </a:extLst>
          </p:cNvPr>
          <p:cNvCxnSpPr>
            <a:cxnSpLocks/>
            <a:stCxn id="31" idx="0"/>
            <a:endCxn id="30"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67AEF0B3-AFEF-4BDC-9C92-C728C4910EDB}"/>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6" name="Oval 35">
            <a:extLst>
              <a:ext uri="{FF2B5EF4-FFF2-40B4-BE49-F238E27FC236}">
                <a16:creationId xmlns:a16="http://schemas.microsoft.com/office/drawing/2014/main" id="{F90BC3BA-C6C6-4CD4-9642-2A353A02C118}"/>
              </a:ext>
            </a:extLst>
          </p:cNvPr>
          <p:cNvSpPr/>
          <p:nvPr/>
        </p:nvSpPr>
        <p:spPr>
          <a:xfrm>
            <a:off x="206809" y="3429000"/>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7" name="Picture 36">
            <a:extLst>
              <a:ext uri="{FF2B5EF4-FFF2-40B4-BE49-F238E27FC236}">
                <a16:creationId xmlns:a16="http://schemas.microsoft.com/office/drawing/2014/main" id="{6355D045-CAA3-4185-869E-C24D08F7436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777" y="3472942"/>
            <a:ext cx="424399" cy="424399"/>
          </a:xfrm>
          <a:prstGeom prst="rect">
            <a:avLst/>
          </a:prstGeom>
        </p:spPr>
      </p:pic>
    </p:spTree>
    <p:extLst>
      <p:ext uri="{BB962C8B-B14F-4D97-AF65-F5344CB8AC3E}">
        <p14:creationId xmlns:p14="http://schemas.microsoft.com/office/powerpoint/2010/main" val="1605094366"/>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AIM OF FORECAST MODELS</a:t>
            </a:r>
          </a:p>
        </p:txBody>
      </p:sp>
      <p:sp>
        <p:nvSpPr>
          <p:cNvPr id="3" name="Rectangle 2">
            <a:extLst>
              <a:ext uri="{FF2B5EF4-FFF2-40B4-BE49-F238E27FC236}">
                <a16:creationId xmlns:a16="http://schemas.microsoft.com/office/drawing/2014/main" id="{8E92310B-E1CC-4195-81A3-EB5CE8A506B1}"/>
              </a:ext>
            </a:extLst>
          </p:cNvPr>
          <p:cNvSpPr/>
          <p:nvPr/>
        </p:nvSpPr>
        <p:spPr>
          <a:xfrm>
            <a:off x="1035840" y="1607277"/>
            <a:ext cx="8973097" cy="1477328"/>
          </a:xfrm>
          <a:prstGeom prst="rect">
            <a:avLst/>
          </a:prstGeom>
        </p:spPr>
        <p:txBody>
          <a:bodyPr wrap="none">
            <a:spAutoFit/>
          </a:bodyPr>
          <a:lstStyle/>
          <a:p>
            <a:pPr marL="342900" indent="-342900">
              <a:buFont typeface="+mj-lt"/>
              <a:buAutoNum type="arabicPeriod"/>
            </a:pP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Can a forecast model that includes local knowledge indicators predict drought?</a:t>
            </a: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 name="Straight Connector 3">
            <a:extLst>
              <a:ext uri="{FF2B5EF4-FFF2-40B4-BE49-F238E27FC236}">
                <a16:creationId xmlns:a16="http://schemas.microsoft.com/office/drawing/2014/main" id="{6FE43D60-B3C2-403D-AF44-3DEDF2D2E4A1}"/>
              </a:ext>
            </a:extLst>
          </p:cNvPr>
          <p:cNvCxnSpPr>
            <a:cxnSpLocks/>
          </p:cNvCxnSpPr>
          <p:nvPr/>
        </p:nvCxnSpPr>
        <p:spPr>
          <a:xfrm>
            <a:off x="1992867" y="30955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BA46F8-26EA-42E7-9451-671194D60001}"/>
              </a:ext>
            </a:extLst>
          </p:cNvPr>
          <p:cNvGrpSpPr/>
          <p:nvPr/>
        </p:nvGrpSpPr>
        <p:grpSpPr>
          <a:xfrm>
            <a:off x="2579996" y="4497297"/>
            <a:ext cx="7685270" cy="131153"/>
            <a:chOff x="756981" y="6492931"/>
            <a:chExt cx="7685270" cy="131153"/>
          </a:xfrm>
        </p:grpSpPr>
        <p:cxnSp>
          <p:nvCxnSpPr>
            <p:cNvPr id="7" name="Straight Connector 6">
              <a:extLst>
                <a:ext uri="{FF2B5EF4-FFF2-40B4-BE49-F238E27FC236}">
                  <a16:creationId xmlns:a16="http://schemas.microsoft.com/office/drawing/2014/main" id="{6EB9E0BF-6199-4920-ABCC-34F39CE8BBE4}"/>
                </a:ext>
              </a:extLst>
            </p:cNvPr>
            <p:cNvCxnSpPr>
              <a:cxnSpLocks/>
            </p:cNvCxnSpPr>
            <p:nvPr/>
          </p:nvCxnSpPr>
          <p:spPr>
            <a:xfrm>
              <a:off x="756981" y="6505040"/>
              <a:ext cx="7685270" cy="0"/>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936059E-5AE9-4852-8ADD-16EF3A3D799B}"/>
                </a:ext>
              </a:extLst>
            </p:cNvPr>
            <p:cNvCxnSpPr/>
            <p:nvPr/>
          </p:nvCxnSpPr>
          <p:spPr>
            <a:xfrm flipV="1">
              <a:off x="1360967" y="6507722"/>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4E324D-F44E-4DBE-9EC8-8304B803C0D9}"/>
                </a:ext>
              </a:extLst>
            </p:cNvPr>
            <p:cNvCxnSpPr/>
            <p:nvPr/>
          </p:nvCxnSpPr>
          <p:spPr>
            <a:xfrm flipV="1">
              <a:off x="2002464" y="6495613"/>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45F08BB-ECA2-40B4-B122-FC8AC7D2423E}"/>
                </a:ext>
              </a:extLst>
            </p:cNvPr>
            <p:cNvCxnSpPr>
              <a:cxnSpLocks/>
            </p:cNvCxnSpPr>
            <p:nvPr/>
          </p:nvCxnSpPr>
          <p:spPr>
            <a:xfrm flipV="1">
              <a:off x="265459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71B17B1-E848-46CE-85D0-EE09CE9A5FFE}"/>
                </a:ext>
              </a:extLst>
            </p:cNvPr>
            <p:cNvCxnSpPr>
              <a:cxnSpLocks/>
            </p:cNvCxnSpPr>
            <p:nvPr/>
          </p:nvCxnSpPr>
          <p:spPr>
            <a:xfrm flipV="1">
              <a:off x="3299974"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244602-A907-4245-8AB8-4530F03FC349}"/>
                </a:ext>
              </a:extLst>
            </p:cNvPr>
            <p:cNvCxnSpPr>
              <a:cxnSpLocks/>
            </p:cNvCxnSpPr>
            <p:nvPr/>
          </p:nvCxnSpPr>
          <p:spPr>
            <a:xfrm flipV="1">
              <a:off x="39314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D0E5EBC-481F-4E98-B183-DD12FC168F9D}"/>
                </a:ext>
              </a:extLst>
            </p:cNvPr>
            <p:cNvCxnSpPr>
              <a:cxnSpLocks/>
            </p:cNvCxnSpPr>
            <p:nvPr/>
          </p:nvCxnSpPr>
          <p:spPr>
            <a:xfrm flipV="1">
              <a:off x="4543530"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F894F5-CEC3-4C91-B3F6-22FA44B9A464}"/>
                </a:ext>
              </a:extLst>
            </p:cNvPr>
            <p:cNvCxnSpPr>
              <a:cxnSpLocks/>
            </p:cNvCxnSpPr>
            <p:nvPr/>
          </p:nvCxnSpPr>
          <p:spPr>
            <a:xfrm flipV="1">
              <a:off x="521695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068701-BC54-42F7-83BD-430FB0B5BE66}"/>
                </a:ext>
              </a:extLst>
            </p:cNvPr>
            <p:cNvCxnSpPr>
              <a:cxnSpLocks/>
            </p:cNvCxnSpPr>
            <p:nvPr/>
          </p:nvCxnSpPr>
          <p:spPr>
            <a:xfrm flipV="1">
              <a:off x="590209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E305D78-D07E-4397-A44F-2CA7D9E66F20}"/>
                </a:ext>
              </a:extLst>
            </p:cNvPr>
            <p:cNvCxnSpPr>
              <a:cxnSpLocks/>
            </p:cNvCxnSpPr>
            <p:nvPr/>
          </p:nvCxnSpPr>
          <p:spPr>
            <a:xfrm flipV="1">
              <a:off x="651434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DC02FB-E6D3-498F-BC39-29A3E4F5EBB6}"/>
                </a:ext>
              </a:extLst>
            </p:cNvPr>
            <p:cNvCxnSpPr>
              <a:cxnSpLocks/>
            </p:cNvCxnSpPr>
            <p:nvPr/>
          </p:nvCxnSpPr>
          <p:spPr>
            <a:xfrm flipV="1">
              <a:off x="713454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5A1F9C4-369F-4E9F-B256-12DF22F63E4E}"/>
                </a:ext>
              </a:extLst>
            </p:cNvPr>
            <p:cNvCxnSpPr>
              <a:cxnSpLocks/>
            </p:cNvCxnSpPr>
            <p:nvPr/>
          </p:nvCxnSpPr>
          <p:spPr>
            <a:xfrm flipV="1">
              <a:off x="77785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D5BC96BC-D6F9-4A64-BC92-4C60B27A7395}"/>
              </a:ext>
            </a:extLst>
          </p:cNvPr>
          <p:cNvSpPr txBox="1"/>
          <p:nvPr/>
        </p:nvSpPr>
        <p:spPr>
          <a:xfrm>
            <a:off x="2699145" y="4531310"/>
            <a:ext cx="7566122" cy="280271"/>
          </a:xfrm>
          <a:prstGeom prst="rect">
            <a:avLst/>
          </a:prstGeom>
          <a:noFill/>
        </p:spPr>
        <p:txBody>
          <a:bodyPr wrap="square" rtlCol="0">
            <a:spAutoFit/>
          </a:bodyPr>
          <a:lstStyle/>
          <a:p>
            <a:r>
              <a:rPr lang="nl-NL" sz="1200" dirty="0">
                <a:solidFill>
                  <a:srgbClr val="1F5665"/>
                </a:solidFill>
                <a:latin typeface="Open Sans" panose="020B0606030504020204" pitchFamily="34" charset="0"/>
                <a:ea typeface="Open Sans" panose="020B0606030504020204" pitchFamily="34" charset="0"/>
                <a:cs typeface="Open Sans" panose="020B0606030504020204" pitchFamily="34" charset="0"/>
              </a:rPr>
              <a:t>Jul          Aug         Sep          Oct         Nov          Dec          Jan           Feb          Mar         Apr        May          Jun</a:t>
            </a:r>
            <a:endParaRPr lang="en-NL" sz="1200" dirty="0">
              <a:solidFill>
                <a:srgbClr val="1F56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 name="Graphic 19">
            <a:extLst>
              <a:ext uri="{FF2B5EF4-FFF2-40B4-BE49-F238E27FC236}">
                <a16:creationId xmlns:a16="http://schemas.microsoft.com/office/drawing/2014/main" id="{5BC20211-CED3-4AD5-BA5B-5F75BE77EA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216" y="3596534"/>
            <a:ext cx="363580" cy="302984"/>
          </a:xfrm>
          <a:prstGeom prst="rect">
            <a:avLst/>
          </a:prstGeom>
        </p:spPr>
      </p:pic>
      <p:grpSp>
        <p:nvGrpSpPr>
          <p:cNvPr id="21" name="Graphic 142">
            <a:extLst>
              <a:ext uri="{FF2B5EF4-FFF2-40B4-BE49-F238E27FC236}">
                <a16:creationId xmlns:a16="http://schemas.microsoft.com/office/drawing/2014/main" id="{41A841A5-65CF-4A52-A427-D9B9F103BA71}"/>
              </a:ext>
            </a:extLst>
          </p:cNvPr>
          <p:cNvGrpSpPr/>
          <p:nvPr/>
        </p:nvGrpSpPr>
        <p:grpSpPr>
          <a:xfrm>
            <a:off x="3965964" y="3582268"/>
            <a:ext cx="334810" cy="334810"/>
            <a:chOff x="5252740" y="1616520"/>
            <a:chExt cx="247650" cy="247650"/>
          </a:xfrm>
        </p:grpSpPr>
        <p:sp>
          <p:nvSpPr>
            <p:cNvPr id="22" name="Freeform: Shape 21">
              <a:extLst>
                <a:ext uri="{FF2B5EF4-FFF2-40B4-BE49-F238E27FC236}">
                  <a16:creationId xmlns:a16="http://schemas.microsoft.com/office/drawing/2014/main" id="{DB4493D2-A207-4B40-AC20-8B85F9969464}"/>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23" name="Freeform: Shape 22">
              <a:extLst>
                <a:ext uri="{FF2B5EF4-FFF2-40B4-BE49-F238E27FC236}">
                  <a16:creationId xmlns:a16="http://schemas.microsoft.com/office/drawing/2014/main" id="{F43A47D6-E750-4F75-B63F-D9D20C8DA516}"/>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24" name="Freeform: Shape 23">
              <a:extLst>
                <a:ext uri="{FF2B5EF4-FFF2-40B4-BE49-F238E27FC236}">
                  <a16:creationId xmlns:a16="http://schemas.microsoft.com/office/drawing/2014/main" id="{857E839A-8C11-4605-A6C0-F37B4F5CE00A}"/>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25" name="Freeform: Shape 24">
              <a:extLst>
                <a:ext uri="{FF2B5EF4-FFF2-40B4-BE49-F238E27FC236}">
                  <a16:creationId xmlns:a16="http://schemas.microsoft.com/office/drawing/2014/main" id="{6FD6E268-087F-4F99-8971-7885462CEB39}"/>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26" name="Freeform: Shape 25">
              <a:extLst>
                <a:ext uri="{FF2B5EF4-FFF2-40B4-BE49-F238E27FC236}">
                  <a16:creationId xmlns:a16="http://schemas.microsoft.com/office/drawing/2014/main" id="{E760505F-8A68-4224-87C2-E832BB8A4AB0}"/>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27" name="Freeform: Shape 26">
              <a:extLst>
                <a:ext uri="{FF2B5EF4-FFF2-40B4-BE49-F238E27FC236}">
                  <a16:creationId xmlns:a16="http://schemas.microsoft.com/office/drawing/2014/main" id="{EE0C1EBC-65FC-4849-BB75-6BB8D5A0941A}"/>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28" name="Freeform: Shape 27">
              <a:extLst>
                <a:ext uri="{FF2B5EF4-FFF2-40B4-BE49-F238E27FC236}">
                  <a16:creationId xmlns:a16="http://schemas.microsoft.com/office/drawing/2014/main" id="{95D5E910-8B53-4AF3-98DF-C3786CCF6792}"/>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29" name="Freeform: Shape 28">
              <a:extLst>
                <a:ext uri="{FF2B5EF4-FFF2-40B4-BE49-F238E27FC236}">
                  <a16:creationId xmlns:a16="http://schemas.microsoft.com/office/drawing/2014/main" id="{EEAD36C7-E017-42FE-B6F3-E8D82D050839}"/>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30" name="Freeform: Shape 29">
              <a:extLst>
                <a:ext uri="{FF2B5EF4-FFF2-40B4-BE49-F238E27FC236}">
                  <a16:creationId xmlns:a16="http://schemas.microsoft.com/office/drawing/2014/main" id="{5125B801-47CE-43CB-92B3-1BB4201B3FDE}"/>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31" name="Graphic 142">
            <a:extLst>
              <a:ext uri="{FF2B5EF4-FFF2-40B4-BE49-F238E27FC236}">
                <a16:creationId xmlns:a16="http://schemas.microsoft.com/office/drawing/2014/main" id="{B9EE3755-0228-4976-BF6A-977DF8B79723}"/>
              </a:ext>
            </a:extLst>
          </p:cNvPr>
          <p:cNvGrpSpPr/>
          <p:nvPr/>
        </p:nvGrpSpPr>
        <p:grpSpPr>
          <a:xfrm>
            <a:off x="3328266" y="3575944"/>
            <a:ext cx="334810" cy="334810"/>
            <a:chOff x="5252740" y="1616520"/>
            <a:chExt cx="247650" cy="247650"/>
          </a:xfrm>
        </p:grpSpPr>
        <p:sp>
          <p:nvSpPr>
            <p:cNvPr id="32" name="Freeform: Shape 31">
              <a:extLst>
                <a:ext uri="{FF2B5EF4-FFF2-40B4-BE49-F238E27FC236}">
                  <a16:creationId xmlns:a16="http://schemas.microsoft.com/office/drawing/2014/main" id="{5D80207A-41E3-464A-BAC8-0D4BD398E70F}"/>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33" name="Freeform: Shape 32">
              <a:extLst>
                <a:ext uri="{FF2B5EF4-FFF2-40B4-BE49-F238E27FC236}">
                  <a16:creationId xmlns:a16="http://schemas.microsoft.com/office/drawing/2014/main" id="{9D18B7A7-B274-4558-9691-880826564726}"/>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34" name="Freeform: Shape 33">
              <a:extLst>
                <a:ext uri="{FF2B5EF4-FFF2-40B4-BE49-F238E27FC236}">
                  <a16:creationId xmlns:a16="http://schemas.microsoft.com/office/drawing/2014/main" id="{15A86A39-ABD6-4CB2-AD66-84C57DD2D1BD}"/>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35" name="Freeform: Shape 34">
              <a:extLst>
                <a:ext uri="{FF2B5EF4-FFF2-40B4-BE49-F238E27FC236}">
                  <a16:creationId xmlns:a16="http://schemas.microsoft.com/office/drawing/2014/main" id="{D25293D9-51D9-4C51-B135-AA112E845A94}"/>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36" name="Freeform: Shape 35">
              <a:extLst>
                <a:ext uri="{FF2B5EF4-FFF2-40B4-BE49-F238E27FC236}">
                  <a16:creationId xmlns:a16="http://schemas.microsoft.com/office/drawing/2014/main" id="{1BA4C34B-8461-48C8-A5D0-91794D58A2EA}"/>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37" name="Freeform: Shape 36">
              <a:extLst>
                <a:ext uri="{FF2B5EF4-FFF2-40B4-BE49-F238E27FC236}">
                  <a16:creationId xmlns:a16="http://schemas.microsoft.com/office/drawing/2014/main" id="{C5ED5FB7-427B-4728-AB07-1886D264CCAB}"/>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38" name="Freeform: Shape 37">
              <a:extLst>
                <a:ext uri="{FF2B5EF4-FFF2-40B4-BE49-F238E27FC236}">
                  <a16:creationId xmlns:a16="http://schemas.microsoft.com/office/drawing/2014/main" id="{318917CA-E21D-40DC-B53E-9022F0527A46}"/>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39" name="Freeform: Shape 38">
              <a:extLst>
                <a:ext uri="{FF2B5EF4-FFF2-40B4-BE49-F238E27FC236}">
                  <a16:creationId xmlns:a16="http://schemas.microsoft.com/office/drawing/2014/main" id="{44627367-107A-4EDE-839D-4C776C8B4691}"/>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40" name="Freeform: Shape 39">
              <a:extLst>
                <a:ext uri="{FF2B5EF4-FFF2-40B4-BE49-F238E27FC236}">
                  <a16:creationId xmlns:a16="http://schemas.microsoft.com/office/drawing/2014/main" id="{36EE6617-E936-4171-9ECC-24074055D51E}"/>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41" name="Graphic 142">
            <a:extLst>
              <a:ext uri="{FF2B5EF4-FFF2-40B4-BE49-F238E27FC236}">
                <a16:creationId xmlns:a16="http://schemas.microsoft.com/office/drawing/2014/main" id="{DC31C0AD-CD68-48E6-AD72-21218F55A69E}"/>
              </a:ext>
            </a:extLst>
          </p:cNvPr>
          <p:cNvGrpSpPr/>
          <p:nvPr/>
        </p:nvGrpSpPr>
        <p:grpSpPr>
          <a:xfrm>
            <a:off x="2740756" y="3572199"/>
            <a:ext cx="334810" cy="334810"/>
            <a:chOff x="5252740" y="1616520"/>
            <a:chExt cx="247650" cy="247650"/>
          </a:xfrm>
        </p:grpSpPr>
        <p:sp>
          <p:nvSpPr>
            <p:cNvPr id="42" name="Freeform: Shape 41">
              <a:extLst>
                <a:ext uri="{FF2B5EF4-FFF2-40B4-BE49-F238E27FC236}">
                  <a16:creationId xmlns:a16="http://schemas.microsoft.com/office/drawing/2014/main" id="{623DFC38-2AB3-4F3D-A750-14CBCC2E071B}"/>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43" name="Freeform: Shape 42">
              <a:extLst>
                <a:ext uri="{FF2B5EF4-FFF2-40B4-BE49-F238E27FC236}">
                  <a16:creationId xmlns:a16="http://schemas.microsoft.com/office/drawing/2014/main" id="{B4744EEF-2F0F-4029-B08A-03B131AC6DAF}"/>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44" name="Freeform: Shape 43">
              <a:extLst>
                <a:ext uri="{FF2B5EF4-FFF2-40B4-BE49-F238E27FC236}">
                  <a16:creationId xmlns:a16="http://schemas.microsoft.com/office/drawing/2014/main" id="{EE2B48CB-89E3-4FD3-B6D3-5D48059B3F8D}"/>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45" name="Freeform: Shape 44">
              <a:extLst>
                <a:ext uri="{FF2B5EF4-FFF2-40B4-BE49-F238E27FC236}">
                  <a16:creationId xmlns:a16="http://schemas.microsoft.com/office/drawing/2014/main" id="{6F83DFC2-88FF-48E4-92CF-A535C54C5E6A}"/>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46" name="Freeform: Shape 45">
              <a:extLst>
                <a:ext uri="{FF2B5EF4-FFF2-40B4-BE49-F238E27FC236}">
                  <a16:creationId xmlns:a16="http://schemas.microsoft.com/office/drawing/2014/main" id="{0C6A3261-755C-4DBE-A004-6447AD101705}"/>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47" name="Freeform: Shape 46">
              <a:extLst>
                <a:ext uri="{FF2B5EF4-FFF2-40B4-BE49-F238E27FC236}">
                  <a16:creationId xmlns:a16="http://schemas.microsoft.com/office/drawing/2014/main" id="{9A611621-FBD9-4E42-A73E-D0A4B6F7A7B0}"/>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48" name="Freeform: Shape 47">
              <a:extLst>
                <a:ext uri="{FF2B5EF4-FFF2-40B4-BE49-F238E27FC236}">
                  <a16:creationId xmlns:a16="http://schemas.microsoft.com/office/drawing/2014/main" id="{5391A12F-4966-4BE9-AC0E-E8DD42ED94BD}"/>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49" name="Freeform: Shape 48">
              <a:extLst>
                <a:ext uri="{FF2B5EF4-FFF2-40B4-BE49-F238E27FC236}">
                  <a16:creationId xmlns:a16="http://schemas.microsoft.com/office/drawing/2014/main" id="{09BFF38B-7211-4436-9B05-7007914E375C}"/>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50" name="Freeform: Shape 49">
              <a:extLst>
                <a:ext uri="{FF2B5EF4-FFF2-40B4-BE49-F238E27FC236}">
                  <a16:creationId xmlns:a16="http://schemas.microsoft.com/office/drawing/2014/main" id="{B89CF86A-1E04-4E57-A6C6-4B9869873040}"/>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pic>
        <p:nvPicPr>
          <p:cNvPr id="51" name="Graphic 50">
            <a:extLst>
              <a:ext uri="{FF2B5EF4-FFF2-40B4-BE49-F238E27FC236}">
                <a16:creationId xmlns:a16="http://schemas.microsoft.com/office/drawing/2014/main" id="{CCE0E439-A602-425A-8EE1-3FE081DE3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44392" y="3604024"/>
            <a:ext cx="363580" cy="302984"/>
          </a:xfrm>
          <a:prstGeom prst="rect">
            <a:avLst/>
          </a:prstGeom>
        </p:spPr>
      </p:pic>
      <p:pic>
        <p:nvPicPr>
          <p:cNvPr id="52" name="Graphic 51">
            <a:extLst>
              <a:ext uri="{FF2B5EF4-FFF2-40B4-BE49-F238E27FC236}">
                <a16:creationId xmlns:a16="http://schemas.microsoft.com/office/drawing/2014/main" id="{CB8ADDF4-65EE-43D9-9D46-FF9AE5A78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8847" y="3579038"/>
            <a:ext cx="363580" cy="302984"/>
          </a:xfrm>
          <a:prstGeom prst="rect">
            <a:avLst/>
          </a:prstGeom>
        </p:spPr>
      </p:pic>
      <p:pic>
        <p:nvPicPr>
          <p:cNvPr id="53" name="Graphic 52">
            <a:extLst>
              <a:ext uri="{FF2B5EF4-FFF2-40B4-BE49-F238E27FC236}">
                <a16:creationId xmlns:a16="http://schemas.microsoft.com/office/drawing/2014/main" id="{64587A51-ECE0-4C02-8DDA-D756B3FEBD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6864" y="3585604"/>
            <a:ext cx="363580" cy="302984"/>
          </a:xfrm>
          <a:prstGeom prst="rect">
            <a:avLst/>
          </a:prstGeom>
        </p:spPr>
      </p:pic>
      <p:pic>
        <p:nvPicPr>
          <p:cNvPr id="54" name="Graphic 53">
            <a:extLst>
              <a:ext uri="{FF2B5EF4-FFF2-40B4-BE49-F238E27FC236}">
                <a16:creationId xmlns:a16="http://schemas.microsoft.com/office/drawing/2014/main" id="{2F55C8A3-6FCA-480C-A587-932E1F2C14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32723" y="3584922"/>
            <a:ext cx="363580" cy="302984"/>
          </a:xfrm>
          <a:prstGeom prst="rect">
            <a:avLst/>
          </a:prstGeom>
        </p:spPr>
      </p:pic>
      <p:grpSp>
        <p:nvGrpSpPr>
          <p:cNvPr id="55" name="Graphic 142">
            <a:extLst>
              <a:ext uri="{FF2B5EF4-FFF2-40B4-BE49-F238E27FC236}">
                <a16:creationId xmlns:a16="http://schemas.microsoft.com/office/drawing/2014/main" id="{749C88EE-8A37-418A-BF41-3AF7A73723FB}"/>
              </a:ext>
            </a:extLst>
          </p:cNvPr>
          <p:cNvGrpSpPr/>
          <p:nvPr/>
        </p:nvGrpSpPr>
        <p:grpSpPr>
          <a:xfrm>
            <a:off x="4596618" y="3564708"/>
            <a:ext cx="334810" cy="334810"/>
            <a:chOff x="5252740" y="1616520"/>
            <a:chExt cx="247650" cy="247650"/>
          </a:xfrm>
        </p:grpSpPr>
        <p:sp>
          <p:nvSpPr>
            <p:cNvPr id="56" name="Freeform: Shape 55">
              <a:extLst>
                <a:ext uri="{FF2B5EF4-FFF2-40B4-BE49-F238E27FC236}">
                  <a16:creationId xmlns:a16="http://schemas.microsoft.com/office/drawing/2014/main" id="{765E546C-D7F0-4AE4-8C63-2FF81D4636DA}"/>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57" name="Freeform: Shape 56">
              <a:extLst>
                <a:ext uri="{FF2B5EF4-FFF2-40B4-BE49-F238E27FC236}">
                  <a16:creationId xmlns:a16="http://schemas.microsoft.com/office/drawing/2014/main" id="{6A7B12DD-F1DD-4789-B9EE-FDE1EADBCED3}"/>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58" name="Freeform: Shape 57">
              <a:extLst>
                <a:ext uri="{FF2B5EF4-FFF2-40B4-BE49-F238E27FC236}">
                  <a16:creationId xmlns:a16="http://schemas.microsoft.com/office/drawing/2014/main" id="{C0DDB4E6-3DEE-4035-B044-C4F0CE514898}"/>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59" name="Freeform: Shape 58">
              <a:extLst>
                <a:ext uri="{FF2B5EF4-FFF2-40B4-BE49-F238E27FC236}">
                  <a16:creationId xmlns:a16="http://schemas.microsoft.com/office/drawing/2014/main" id="{3EE01082-06DB-4094-8603-1A8234E40BFA}"/>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60" name="Freeform: Shape 59">
              <a:extLst>
                <a:ext uri="{FF2B5EF4-FFF2-40B4-BE49-F238E27FC236}">
                  <a16:creationId xmlns:a16="http://schemas.microsoft.com/office/drawing/2014/main" id="{DBCFF107-EC04-44E7-9540-7D42A4B74110}"/>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61" name="Freeform: Shape 60">
              <a:extLst>
                <a:ext uri="{FF2B5EF4-FFF2-40B4-BE49-F238E27FC236}">
                  <a16:creationId xmlns:a16="http://schemas.microsoft.com/office/drawing/2014/main" id="{7CF79196-A290-4E34-AE53-B1B478E550FE}"/>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62" name="Freeform: Shape 61">
              <a:extLst>
                <a:ext uri="{FF2B5EF4-FFF2-40B4-BE49-F238E27FC236}">
                  <a16:creationId xmlns:a16="http://schemas.microsoft.com/office/drawing/2014/main" id="{10BF7BD5-C47A-44CA-8259-423082DD5AFE}"/>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63" name="Freeform: Shape 62">
              <a:extLst>
                <a:ext uri="{FF2B5EF4-FFF2-40B4-BE49-F238E27FC236}">
                  <a16:creationId xmlns:a16="http://schemas.microsoft.com/office/drawing/2014/main" id="{FE0B0DE6-7A30-4613-8871-97BE4807854F}"/>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64" name="Freeform: Shape 63">
              <a:extLst>
                <a:ext uri="{FF2B5EF4-FFF2-40B4-BE49-F238E27FC236}">
                  <a16:creationId xmlns:a16="http://schemas.microsoft.com/office/drawing/2014/main" id="{9754B198-18FD-4587-98A8-849EAAAD0A41}"/>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grpSp>
        <p:nvGrpSpPr>
          <p:cNvPr id="65" name="Graphic 142">
            <a:extLst>
              <a:ext uri="{FF2B5EF4-FFF2-40B4-BE49-F238E27FC236}">
                <a16:creationId xmlns:a16="http://schemas.microsoft.com/office/drawing/2014/main" id="{4F28C9BB-EB7F-48B3-998E-CB5D3A661D4D}"/>
              </a:ext>
            </a:extLst>
          </p:cNvPr>
          <p:cNvGrpSpPr/>
          <p:nvPr/>
        </p:nvGrpSpPr>
        <p:grpSpPr>
          <a:xfrm>
            <a:off x="9118726" y="3550415"/>
            <a:ext cx="334810" cy="334810"/>
            <a:chOff x="5252740" y="1616520"/>
            <a:chExt cx="247650" cy="247650"/>
          </a:xfrm>
        </p:grpSpPr>
        <p:sp>
          <p:nvSpPr>
            <p:cNvPr id="66" name="Freeform: Shape 65">
              <a:extLst>
                <a:ext uri="{FF2B5EF4-FFF2-40B4-BE49-F238E27FC236}">
                  <a16:creationId xmlns:a16="http://schemas.microsoft.com/office/drawing/2014/main" id="{13F5E3A9-CDB0-4970-8E62-01F19EE36C2A}"/>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67" name="Freeform: Shape 66">
              <a:extLst>
                <a:ext uri="{FF2B5EF4-FFF2-40B4-BE49-F238E27FC236}">
                  <a16:creationId xmlns:a16="http://schemas.microsoft.com/office/drawing/2014/main" id="{0994D80A-B56B-4B1D-AD39-562747C14CCD}"/>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68" name="Freeform: Shape 67">
              <a:extLst>
                <a:ext uri="{FF2B5EF4-FFF2-40B4-BE49-F238E27FC236}">
                  <a16:creationId xmlns:a16="http://schemas.microsoft.com/office/drawing/2014/main" id="{2A4AE1BF-0FA1-4522-9F5D-AFBBB833B740}"/>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69" name="Freeform: Shape 68">
              <a:extLst>
                <a:ext uri="{FF2B5EF4-FFF2-40B4-BE49-F238E27FC236}">
                  <a16:creationId xmlns:a16="http://schemas.microsoft.com/office/drawing/2014/main" id="{BA78CD14-7CFA-477A-B556-665E6802C74A}"/>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70" name="Freeform: Shape 69">
              <a:extLst>
                <a:ext uri="{FF2B5EF4-FFF2-40B4-BE49-F238E27FC236}">
                  <a16:creationId xmlns:a16="http://schemas.microsoft.com/office/drawing/2014/main" id="{2E9F0751-9362-4027-82B8-983A85C67B0E}"/>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71" name="Freeform: Shape 70">
              <a:extLst>
                <a:ext uri="{FF2B5EF4-FFF2-40B4-BE49-F238E27FC236}">
                  <a16:creationId xmlns:a16="http://schemas.microsoft.com/office/drawing/2014/main" id="{9A73DAA5-CA41-4811-A086-EBA0504D7557}"/>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72" name="Freeform: Shape 71">
              <a:extLst>
                <a:ext uri="{FF2B5EF4-FFF2-40B4-BE49-F238E27FC236}">
                  <a16:creationId xmlns:a16="http://schemas.microsoft.com/office/drawing/2014/main" id="{49E56A8F-E7F7-4C05-931B-1FE22E1E8C91}"/>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73" name="Freeform: Shape 72">
              <a:extLst>
                <a:ext uri="{FF2B5EF4-FFF2-40B4-BE49-F238E27FC236}">
                  <a16:creationId xmlns:a16="http://schemas.microsoft.com/office/drawing/2014/main" id="{1451C111-54AA-4CAC-BD79-917ED37D7921}"/>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74" name="Freeform: Shape 73">
              <a:extLst>
                <a:ext uri="{FF2B5EF4-FFF2-40B4-BE49-F238E27FC236}">
                  <a16:creationId xmlns:a16="http://schemas.microsoft.com/office/drawing/2014/main" id="{0F835C94-76D8-43D7-9B0B-D1755F62074C}"/>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75" name="Graphic 142">
            <a:extLst>
              <a:ext uri="{FF2B5EF4-FFF2-40B4-BE49-F238E27FC236}">
                <a16:creationId xmlns:a16="http://schemas.microsoft.com/office/drawing/2014/main" id="{5B5C0594-74F5-43F5-B6DC-688AE2661DA2}"/>
              </a:ext>
            </a:extLst>
          </p:cNvPr>
          <p:cNvGrpSpPr/>
          <p:nvPr/>
        </p:nvGrpSpPr>
        <p:grpSpPr>
          <a:xfrm>
            <a:off x="9758089" y="3543741"/>
            <a:ext cx="334810" cy="334810"/>
            <a:chOff x="5252740" y="1616520"/>
            <a:chExt cx="247650" cy="247650"/>
          </a:xfrm>
        </p:grpSpPr>
        <p:sp>
          <p:nvSpPr>
            <p:cNvPr id="76" name="Freeform: Shape 75">
              <a:extLst>
                <a:ext uri="{FF2B5EF4-FFF2-40B4-BE49-F238E27FC236}">
                  <a16:creationId xmlns:a16="http://schemas.microsoft.com/office/drawing/2014/main" id="{54D836A0-8F37-4FC1-8D57-8884AE5456F5}"/>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77" name="Freeform: Shape 76">
              <a:extLst>
                <a:ext uri="{FF2B5EF4-FFF2-40B4-BE49-F238E27FC236}">
                  <a16:creationId xmlns:a16="http://schemas.microsoft.com/office/drawing/2014/main" id="{419B3FDA-E530-4CA9-A32F-E9EF9F8C8365}"/>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78" name="Freeform: Shape 77">
              <a:extLst>
                <a:ext uri="{FF2B5EF4-FFF2-40B4-BE49-F238E27FC236}">
                  <a16:creationId xmlns:a16="http://schemas.microsoft.com/office/drawing/2014/main" id="{50D8C62C-4102-49C3-A85D-C9CFCAE7CE21}"/>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79" name="Freeform: Shape 78">
              <a:extLst>
                <a:ext uri="{FF2B5EF4-FFF2-40B4-BE49-F238E27FC236}">
                  <a16:creationId xmlns:a16="http://schemas.microsoft.com/office/drawing/2014/main" id="{BC522CB7-4A75-4D5B-A200-EA170A2E752F}"/>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80" name="Freeform: Shape 79">
              <a:extLst>
                <a:ext uri="{FF2B5EF4-FFF2-40B4-BE49-F238E27FC236}">
                  <a16:creationId xmlns:a16="http://schemas.microsoft.com/office/drawing/2014/main" id="{C16D9AC3-A98F-43C5-96AB-FB3C09CFB803}"/>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81" name="Freeform: Shape 80">
              <a:extLst>
                <a:ext uri="{FF2B5EF4-FFF2-40B4-BE49-F238E27FC236}">
                  <a16:creationId xmlns:a16="http://schemas.microsoft.com/office/drawing/2014/main" id="{FAC9462C-37C1-4F27-AB9D-90550FE60904}"/>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82" name="Freeform: Shape 81">
              <a:extLst>
                <a:ext uri="{FF2B5EF4-FFF2-40B4-BE49-F238E27FC236}">
                  <a16:creationId xmlns:a16="http://schemas.microsoft.com/office/drawing/2014/main" id="{B8372E70-FD80-48FA-8F2D-68887BBF4A3C}"/>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83" name="Freeform: Shape 82">
              <a:extLst>
                <a:ext uri="{FF2B5EF4-FFF2-40B4-BE49-F238E27FC236}">
                  <a16:creationId xmlns:a16="http://schemas.microsoft.com/office/drawing/2014/main" id="{377877F6-726F-4A8E-AF11-2832BD37ACCF}"/>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84" name="Freeform: Shape 83">
              <a:extLst>
                <a:ext uri="{FF2B5EF4-FFF2-40B4-BE49-F238E27FC236}">
                  <a16:creationId xmlns:a16="http://schemas.microsoft.com/office/drawing/2014/main" id="{4CECD506-E2AC-42F3-B9FA-3CF238BFD976}"/>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pic>
        <p:nvPicPr>
          <p:cNvPr id="85" name="Graphic 84">
            <a:extLst>
              <a:ext uri="{FF2B5EF4-FFF2-40B4-BE49-F238E27FC236}">
                <a16:creationId xmlns:a16="http://schemas.microsoft.com/office/drawing/2014/main" id="{FC9C9A08-C739-4666-BEE7-D8FA08208E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7562" y="3554866"/>
            <a:ext cx="363580" cy="302984"/>
          </a:xfrm>
          <a:prstGeom prst="rect">
            <a:avLst/>
          </a:prstGeom>
        </p:spPr>
      </p:pic>
      <p:grpSp>
        <p:nvGrpSpPr>
          <p:cNvPr id="86" name="Group 85">
            <a:extLst>
              <a:ext uri="{FF2B5EF4-FFF2-40B4-BE49-F238E27FC236}">
                <a16:creationId xmlns:a16="http://schemas.microsoft.com/office/drawing/2014/main" id="{B52F084B-1A76-4CCE-B740-AE2CE7A5ADF9}"/>
              </a:ext>
            </a:extLst>
          </p:cNvPr>
          <p:cNvGrpSpPr/>
          <p:nvPr/>
        </p:nvGrpSpPr>
        <p:grpSpPr>
          <a:xfrm>
            <a:off x="1788395" y="4001498"/>
            <a:ext cx="802095" cy="524063"/>
            <a:chOff x="2126805" y="5268506"/>
            <a:chExt cx="802095" cy="524063"/>
          </a:xfrm>
        </p:grpSpPr>
        <p:sp>
          <p:nvSpPr>
            <p:cNvPr id="87" name="Rectangle 86">
              <a:extLst>
                <a:ext uri="{FF2B5EF4-FFF2-40B4-BE49-F238E27FC236}">
                  <a16:creationId xmlns:a16="http://schemas.microsoft.com/office/drawing/2014/main" id="{2B186710-074E-4A14-A449-6AA4A3B3471E}"/>
                </a:ext>
              </a:extLst>
            </p:cNvPr>
            <p:cNvSpPr/>
            <p:nvPr/>
          </p:nvSpPr>
          <p:spPr>
            <a:xfrm>
              <a:off x="2644848" y="5268506"/>
              <a:ext cx="284052" cy="369332"/>
            </a:xfrm>
            <a:prstGeom prst="rect">
              <a:avLst/>
            </a:prstGeom>
          </p:spPr>
          <p:txBody>
            <a:bodyPr wrap="none">
              <a:spAutoFit/>
            </a:bodyPr>
            <a:lstStyle/>
            <a:p>
              <a:r>
                <a:rPr lang="en-GB" dirty="0">
                  <a:solidFill>
                    <a:srgbClr val="1F5665"/>
                  </a:solidFill>
                  <a:latin typeface="Open Sans" panose="020B0606030504020204" pitchFamily="34" charset="0"/>
                  <a:cs typeface="Open Sans" panose="020B0606030504020204" pitchFamily="34" charset="0"/>
                </a:rPr>
                <a:t>?</a:t>
              </a:r>
              <a:endParaRPr lang="en-NL" dirty="0"/>
            </a:p>
          </p:txBody>
        </p:sp>
        <p:pic>
          <p:nvPicPr>
            <p:cNvPr id="88" name="Picture 87">
              <a:extLst>
                <a:ext uri="{FF2B5EF4-FFF2-40B4-BE49-F238E27FC236}">
                  <a16:creationId xmlns:a16="http://schemas.microsoft.com/office/drawing/2014/main" id="{4C81E71B-7506-4636-9D97-80C41CA017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805" y="5464952"/>
              <a:ext cx="327617" cy="327617"/>
            </a:xfrm>
            <a:prstGeom prst="rect">
              <a:avLst/>
            </a:prstGeom>
          </p:spPr>
        </p:pic>
        <p:pic>
          <p:nvPicPr>
            <p:cNvPr id="89" name="Graphic 88" descr="Thought bubble">
              <a:extLst>
                <a:ext uri="{FF2B5EF4-FFF2-40B4-BE49-F238E27FC236}">
                  <a16:creationId xmlns:a16="http://schemas.microsoft.com/office/drawing/2014/main" id="{476B4060-8D53-48BB-B5FB-4E276A92AC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7840" y="5295323"/>
              <a:ext cx="332292" cy="332292"/>
            </a:xfrm>
            <a:prstGeom prst="rect">
              <a:avLst/>
            </a:prstGeom>
          </p:spPr>
        </p:pic>
      </p:grpSp>
      <p:sp>
        <p:nvSpPr>
          <p:cNvPr id="90" name="TextBox 89">
            <a:extLst>
              <a:ext uri="{FF2B5EF4-FFF2-40B4-BE49-F238E27FC236}">
                <a16:creationId xmlns:a16="http://schemas.microsoft.com/office/drawing/2014/main" id="{D19F9482-E57C-4C7A-ABF8-D6A943537764}"/>
              </a:ext>
            </a:extLst>
          </p:cNvPr>
          <p:cNvSpPr txBox="1"/>
          <p:nvPr/>
        </p:nvSpPr>
        <p:spPr>
          <a:xfrm>
            <a:off x="1788396" y="4934158"/>
            <a:ext cx="2554252" cy="523220"/>
          </a:xfrm>
          <a:prstGeom prst="rect">
            <a:avLst/>
          </a:prstGeom>
          <a:noFill/>
        </p:spPr>
        <p:txBody>
          <a:bodyPr wrap="square" rtlCol="0">
            <a:spAutoFit/>
          </a:bodyPr>
          <a:lstStyle/>
          <a:p>
            <a:r>
              <a:rPr lang="nl-NL" sz="1400" dirty="0">
                <a:solidFill>
                  <a:srgbClr val="E05D5F"/>
                </a:solidFill>
                <a:latin typeface="Open Sans SemiBold" panose="020B0706030804020204" pitchFamily="34" charset="0"/>
                <a:ea typeface="Open Sans SemiBold" panose="020B0706030804020204" pitchFamily="34" charset="0"/>
                <a:cs typeface="Open Sans SemiBold" panose="020B0706030804020204" pitchFamily="34" charset="0"/>
              </a:rPr>
              <a:t>Timing of Onset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Start of ridge making</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1" name="Group 90">
            <a:extLst>
              <a:ext uri="{FF2B5EF4-FFF2-40B4-BE49-F238E27FC236}">
                <a16:creationId xmlns:a16="http://schemas.microsoft.com/office/drawing/2014/main" id="{77ADF370-E756-4F51-814B-5955B31D4D5D}"/>
              </a:ext>
            </a:extLst>
          </p:cNvPr>
          <p:cNvGrpSpPr/>
          <p:nvPr/>
        </p:nvGrpSpPr>
        <p:grpSpPr>
          <a:xfrm>
            <a:off x="1841159" y="4916450"/>
            <a:ext cx="1632360" cy="394574"/>
            <a:chOff x="1495883" y="3113047"/>
            <a:chExt cx="1064554" cy="394574"/>
          </a:xfrm>
        </p:grpSpPr>
        <p:cxnSp>
          <p:nvCxnSpPr>
            <p:cNvPr id="92" name="Straight Connector 91">
              <a:extLst>
                <a:ext uri="{FF2B5EF4-FFF2-40B4-BE49-F238E27FC236}">
                  <a16:creationId xmlns:a16="http://schemas.microsoft.com/office/drawing/2014/main" id="{23806A11-F670-4A3A-980B-CA0C578D89B5}"/>
                </a:ext>
              </a:extLst>
            </p:cNvPr>
            <p:cNvCxnSpPr>
              <a:cxnSpLocks/>
            </p:cNvCxnSpPr>
            <p:nvPr/>
          </p:nvCxnSpPr>
          <p:spPr>
            <a:xfrm flipH="1">
              <a:off x="1495883" y="3113047"/>
              <a:ext cx="1064554" cy="0"/>
            </a:xfrm>
            <a:prstGeom prst="line">
              <a:avLst/>
            </a:prstGeom>
            <a:ln>
              <a:solidFill>
                <a:srgbClr val="E05D5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46191E0-7C99-4723-B904-08A2D225B6D6}"/>
                </a:ext>
              </a:extLst>
            </p:cNvPr>
            <p:cNvCxnSpPr/>
            <p:nvPr/>
          </p:nvCxnSpPr>
          <p:spPr>
            <a:xfrm>
              <a:off x="1495883" y="3113047"/>
              <a:ext cx="0" cy="394574"/>
            </a:xfrm>
            <a:prstGeom prst="line">
              <a:avLst/>
            </a:prstGeom>
            <a:ln>
              <a:solidFill>
                <a:srgbClr val="E05D5F"/>
              </a:solidFill>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4CB978C7-AFB1-432A-8F37-3124A984CB96}"/>
              </a:ext>
            </a:extLst>
          </p:cNvPr>
          <p:cNvGrpSpPr/>
          <p:nvPr/>
        </p:nvGrpSpPr>
        <p:grpSpPr>
          <a:xfrm>
            <a:off x="2462793" y="5722713"/>
            <a:ext cx="1681262" cy="440122"/>
            <a:chOff x="1705808" y="3118229"/>
            <a:chExt cx="862171" cy="172150"/>
          </a:xfrm>
        </p:grpSpPr>
        <p:cxnSp>
          <p:nvCxnSpPr>
            <p:cNvPr id="95" name="Straight Connector 94">
              <a:extLst>
                <a:ext uri="{FF2B5EF4-FFF2-40B4-BE49-F238E27FC236}">
                  <a16:creationId xmlns:a16="http://schemas.microsoft.com/office/drawing/2014/main" id="{729CDB5F-5FD5-4584-831A-B6FFE36753DE}"/>
                </a:ext>
              </a:extLst>
            </p:cNvPr>
            <p:cNvCxnSpPr>
              <a:cxnSpLocks/>
            </p:cNvCxnSpPr>
            <p:nvPr/>
          </p:nvCxnSpPr>
          <p:spPr>
            <a:xfrm flipH="1">
              <a:off x="1708103" y="3118229"/>
              <a:ext cx="859876" cy="736"/>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18E75B6-3ECA-46A7-A498-0130B72B2F3E}"/>
                </a:ext>
              </a:extLst>
            </p:cNvPr>
            <p:cNvCxnSpPr>
              <a:cxnSpLocks/>
            </p:cNvCxnSpPr>
            <p:nvPr/>
          </p:nvCxnSpPr>
          <p:spPr>
            <a:xfrm flipH="1">
              <a:off x="1705808" y="3120561"/>
              <a:ext cx="2295" cy="169818"/>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F02FE923-599E-4871-8A70-2ACACAAFE051}"/>
              </a:ext>
            </a:extLst>
          </p:cNvPr>
          <p:cNvSpPr/>
          <p:nvPr/>
        </p:nvSpPr>
        <p:spPr>
          <a:xfrm>
            <a:off x="2472520" y="5727175"/>
            <a:ext cx="1978239" cy="738664"/>
          </a:xfrm>
          <a:prstGeom prst="rect">
            <a:avLst/>
          </a:prstGeom>
        </p:spPr>
        <p:txBody>
          <a:bodyPr wrap="square">
            <a:spAutoFit/>
          </a:bodyPr>
          <a:lstStyle/>
          <a:p>
            <a:r>
              <a:rPr lang="nl-NL" sz="1400" dirty="0">
                <a:solidFill>
                  <a:srgbClr val="F59C8F"/>
                </a:solidFill>
                <a:latin typeface="Open Sans SemiBold" panose="020B0706030804020204" pitchFamily="34" charset="0"/>
                <a:ea typeface="Open Sans SemiBold" panose="020B0706030804020204" pitchFamily="34" charset="0"/>
                <a:cs typeface="Open Sans SemiBold" panose="020B0706030804020204" pitchFamily="34" charset="0"/>
              </a:rPr>
              <a:t>Drought?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 Seed selection</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 Type of ridge</a:t>
            </a:r>
          </a:p>
        </p:txBody>
      </p:sp>
      <p:sp>
        <p:nvSpPr>
          <p:cNvPr id="98" name="TextBox 97">
            <a:extLst>
              <a:ext uri="{FF2B5EF4-FFF2-40B4-BE49-F238E27FC236}">
                <a16:creationId xmlns:a16="http://schemas.microsoft.com/office/drawing/2014/main" id="{AC51C358-BD62-4F79-BEB4-3859EF68791F}"/>
              </a:ext>
            </a:extLst>
          </p:cNvPr>
          <p:cNvSpPr txBox="1"/>
          <p:nvPr/>
        </p:nvSpPr>
        <p:spPr>
          <a:xfrm>
            <a:off x="4259885" y="4951994"/>
            <a:ext cx="2546708" cy="523220"/>
          </a:xfrm>
          <a:prstGeom prst="rect">
            <a:avLst/>
          </a:prstGeom>
          <a:noFill/>
        </p:spPr>
        <p:txBody>
          <a:bodyPr wrap="square" rtlCol="0">
            <a:spAutoFit/>
          </a:bodyPr>
          <a:lstStyle/>
          <a:p>
            <a:r>
              <a:rPr lang="nl-NL" sz="1400" dirty="0">
                <a:solidFill>
                  <a:srgbClr val="F0DD5E"/>
                </a:solidFill>
                <a:latin typeface="Open Sans SemiBold" panose="020B0706030804020204" pitchFamily="34" charset="0"/>
                <a:ea typeface="Open Sans SemiBold" panose="020B0706030804020204" pitchFamily="34" charset="0"/>
                <a:cs typeface="Open Sans SemiBold" panose="020B0706030804020204" pitchFamily="34" charset="0"/>
              </a:rPr>
              <a:t>Timing of Onset</a:t>
            </a:r>
          </a:p>
          <a:p>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Planting</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9" name="Group 98">
            <a:extLst>
              <a:ext uri="{FF2B5EF4-FFF2-40B4-BE49-F238E27FC236}">
                <a16:creationId xmlns:a16="http://schemas.microsoft.com/office/drawing/2014/main" id="{604D08B4-4499-44B3-AA72-2E3AE84B18A6}"/>
              </a:ext>
            </a:extLst>
          </p:cNvPr>
          <p:cNvGrpSpPr/>
          <p:nvPr/>
        </p:nvGrpSpPr>
        <p:grpSpPr>
          <a:xfrm>
            <a:off x="4259885" y="4950864"/>
            <a:ext cx="859876" cy="394574"/>
            <a:chOff x="1708103" y="3113047"/>
            <a:chExt cx="859876" cy="394574"/>
          </a:xfrm>
        </p:grpSpPr>
        <p:cxnSp>
          <p:nvCxnSpPr>
            <p:cNvPr id="100" name="Straight Connector 99">
              <a:extLst>
                <a:ext uri="{FF2B5EF4-FFF2-40B4-BE49-F238E27FC236}">
                  <a16:creationId xmlns:a16="http://schemas.microsoft.com/office/drawing/2014/main" id="{19C922C0-1AEC-4306-A98D-4110C267555D}"/>
                </a:ext>
              </a:extLst>
            </p:cNvPr>
            <p:cNvCxnSpPr>
              <a:cxnSpLocks/>
            </p:cNvCxnSpPr>
            <p:nvPr/>
          </p:nvCxnSpPr>
          <p:spPr>
            <a:xfrm flipH="1" flipV="1">
              <a:off x="1708103" y="3113047"/>
              <a:ext cx="859876" cy="5182"/>
            </a:xfrm>
            <a:prstGeom prst="line">
              <a:avLst/>
            </a:prstGeom>
            <a:ln>
              <a:solidFill>
                <a:srgbClr val="F0DD5E"/>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926806-F4B9-4CBA-A0EA-9C7D7BA8036D}"/>
                </a:ext>
              </a:extLst>
            </p:cNvPr>
            <p:cNvCxnSpPr/>
            <p:nvPr/>
          </p:nvCxnSpPr>
          <p:spPr>
            <a:xfrm>
              <a:off x="1710398" y="3113047"/>
              <a:ext cx="0" cy="394574"/>
            </a:xfrm>
            <a:prstGeom prst="line">
              <a:avLst/>
            </a:prstGeom>
            <a:ln>
              <a:solidFill>
                <a:srgbClr val="F0DD5E"/>
              </a:solidFill>
            </a:ln>
          </p:spPr>
          <p:style>
            <a:lnRef idx="1">
              <a:schemeClr val="accent1"/>
            </a:lnRef>
            <a:fillRef idx="0">
              <a:schemeClr val="accent1"/>
            </a:fillRef>
            <a:effectRef idx="0">
              <a:schemeClr val="accent1"/>
            </a:effectRef>
            <a:fontRef idx="minor">
              <a:schemeClr val="tx1"/>
            </a:fontRef>
          </p:style>
        </p:cxnSp>
      </p:grpSp>
      <p:pic>
        <p:nvPicPr>
          <p:cNvPr id="102" name="Graphic 101">
            <a:extLst>
              <a:ext uri="{FF2B5EF4-FFF2-40B4-BE49-F238E27FC236}">
                <a16:creationId xmlns:a16="http://schemas.microsoft.com/office/drawing/2014/main" id="{B2ED81D9-D5C4-4D56-BF52-6390E64C3A3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42342" y="2411389"/>
            <a:ext cx="601432" cy="601432"/>
          </a:xfrm>
          <a:prstGeom prst="rect">
            <a:avLst/>
          </a:prstGeom>
        </p:spPr>
      </p:pic>
      <p:pic>
        <p:nvPicPr>
          <p:cNvPr id="103" name="Graphic 102">
            <a:extLst>
              <a:ext uri="{FF2B5EF4-FFF2-40B4-BE49-F238E27FC236}">
                <a16:creationId xmlns:a16="http://schemas.microsoft.com/office/drawing/2014/main" id="{42858BE5-79E0-4D82-BA7B-45BA934489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1234" y="2329935"/>
            <a:ext cx="508198" cy="717456"/>
          </a:xfrm>
          <a:prstGeom prst="rect">
            <a:avLst/>
          </a:prstGeom>
        </p:spPr>
      </p:pic>
      <p:sp>
        <p:nvSpPr>
          <p:cNvPr id="104" name="Rectangle 103">
            <a:extLst>
              <a:ext uri="{FF2B5EF4-FFF2-40B4-BE49-F238E27FC236}">
                <a16:creationId xmlns:a16="http://schemas.microsoft.com/office/drawing/2014/main" id="{DFBAFA93-950B-4843-A624-2D8B975A6369}"/>
              </a:ext>
            </a:extLst>
          </p:cNvPr>
          <p:cNvSpPr/>
          <p:nvPr/>
        </p:nvSpPr>
        <p:spPr>
          <a:xfrm>
            <a:off x="4082705" y="2351597"/>
            <a:ext cx="914400" cy="450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ENSO</a:t>
            </a:r>
            <a:endParaRPr lang="en-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5" name="Graphic 104" descr="Sunset scene">
            <a:extLst>
              <a:ext uri="{FF2B5EF4-FFF2-40B4-BE49-F238E27FC236}">
                <a16:creationId xmlns:a16="http://schemas.microsoft.com/office/drawing/2014/main" id="{0A84FE8B-4BDC-4EF2-A225-7D3DE4226B6F}"/>
              </a:ext>
            </a:extLst>
          </p:cNvPr>
          <p:cNvPicPr>
            <a:picLocks noChangeAspect="1"/>
          </p:cNvPicPr>
          <p:nvPr/>
        </p:nvPicPr>
        <p:blipFill rotWithShape="1">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t="58666"/>
          <a:stretch/>
        </p:blipFill>
        <p:spPr>
          <a:xfrm>
            <a:off x="4071290" y="2687203"/>
            <a:ext cx="914400" cy="377959"/>
          </a:xfrm>
          <a:prstGeom prst="rect">
            <a:avLst/>
          </a:prstGeom>
        </p:spPr>
      </p:pic>
      <p:sp>
        <p:nvSpPr>
          <p:cNvPr id="106" name="TextBox 105">
            <a:extLst>
              <a:ext uri="{FF2B5EF4-FFF2-40B4-BE49-F238E27FC236}">
                <a16:creationId xmlns:a16="http://schemas.microsoft.com/office/drawing/2014/main" id="{FA86060D-FCDE-45CD-9783-84DC4F719B54}"/>
              </a:ext>
            </a:extLst>
          </p:cNvPr>
          <p:cNvSpPr txBox="1"/>
          <p:nvPr/>
        </p:nvSpPr>
        <p:spPr>
          <a:xfrm>
            <a:off x="5849007" y="2213779"/>
            <a:ext cx="1717137" cy="830997"/>
          </a:xfrm>
          <a:prstGeom prst="rect">
            <a:avLst/>
          </a:prstGeom>
          <a:noFill/>
        </p:spPr>
        <p:txBody>
          <a:bodyPr wrap="none" rtlCol="0">
            <a:spAutoFit/>
          </a:bodyPr>
          <a:lstStyle/>
          <a:p>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Timing of onset</a:t>
            </a:r>
          </a:p>
          <a:p>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Drought? </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Arrow: Right 106">
            <a:extLst>
              <a:ext uri="{FF2B5EF4-FFF2-40B4-BE49-F238E27FC236}">
                <a16:creationId xmlns:a16="http://schemas.microsoft.com/office/drawing/2014/main" id="{3D4A2524-45ED-4475-B39B-67B71829D9AB}"/>
              </a:ext>
            </a:extLst>
          </p:cNvPr>
          <p:cNvSpPr/>
          <p:nvPr/>
        </p:nvSpPr>
        <p:spPr>
          <a:xfrm>
            <a:off x="5194530" y="2411389"/>
            <a:ext cx="487460" cy="377958"/>
          </a:xfrm>
          <a:prstGeom prst="rightArrow">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08" name="Straight Connector 107">
            <a:extLst>
              <a:ext uri="{FF2B5EF4-FFF2-40B4-BE49-F238E27FC236}">
                <a16:creationId xmlns:a16="http://schemas.microsoft.com/office/drawing/2014/main" id="{D6F79267-B4E4-4DC5-8854-B80B7FECF677}"/>
              </a:ext>
            </a:extLst>
          </p:cNvPr>
          <p:cNvCxnSpPr/>
          <p:nvPr/>
        </p:nvCxnSpPr>
        <p:spPr>
          <a:xfrm flipV="1">
            <a:off x="4233592" y="5815011"/>
            <a:ext cx="517028" cy="66216"/>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9521CA1-8D25-4F4C-B813-E228289C197E}"/>
              </a:ext>
            </a:extLst>
          </p:cNvPr>
          <p:cNvCxnSpPr>
            <a:cxnSpLocks/>
          </p:cNvCxnSpPr>
          <p:nvPr/>
        </p:nvCxnSpPr>
        <p:spPr>
          <a:xfrm>
            <a:off x="4233592" y="5900449"/>
            <a:ext cx="517028" cy="119354"/>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3F6DB057-6386-48A3-93DA-6240496B6D9A}"/>
              </a:ext>
            </a:extLst>
          </p:cNvPr>
          <p:cNvSpPr/>
          <p:nvPr/>
        </p:nvSpPr>
        <p:spPr>
          <a:xfrm>
            <a:off x="4791151" y="5681737"/>
            <a:ext cx="1996958" cy="278389"/>
          </a:xfrm>
          <a:prstGeom prst="rect">
            <a:avLst/>
          </a:prstGeom>
          <a:noFill/>
          <a:ln w="38100">
            <a:solidFill>
              <a:srgbClr val="A595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1" name="Rectangle 110">
            <a:extLst>
              <a:ext uri="{FF2B5EF4-FFF2-40B4-BE49-F238E27FC236}">
                <a16:creationId xmlns:a16="http://schemas.microsoft.com/office/drawing/2014/main" id="{DDFFB90C-C6EB-489D-BC30-AFF80794907B}"/>
              </a:ext>
            </a:extLst>
          </p:cNvPr>
          <p:cNvSpPr/>
          <p:nvPr/>
        </p:nvSpPr>
        <p:spPr>
          <a:xfrm>
            <a:off x="4773719" y="5681744"/>
            <a:ext cx="2088825" cy="523220"/>
          </a:xfrm>
          <a:prstGeom prst="rect">
            <a:avLst/>
          </a:prstGeom>
        </p:spPr>
        <p:txBody>
          <a:bodyPr wrap="square">
            <a:spAutoFit/>
          </a:bodyPr>
          <a:lstStyle/>
          <a:p>
            <a:r>
              <a:rPr lang="nl-NL" sz="1400" dirty="0">
                <a:solidFill>
                  <a:srgbClr val="F59C8F"/>
                </a:solidFill>
                <a:latin typeface="Open Sans SemiBold" panose="020B0706030804020204" pitchFamily="34" charset="0"/>
                <a:ea typeface="Open Sans SemiBold" panose="020B0706030804020204" pitchFamily="34" charset="0"/>
                <a:cs typeface="Open Sans SemiBold" panose="020B0706030804020204" pitchFamily="34" charset="0"/>
              </a:rPr>
              <a:t>Number of Dry Spells</a:t>
            </a:r>
          </a:p>
          <a:p>
            <a:r>
              <a:rPr lang="nl-NL" sz="1400" dirty="0">
                <a:solidFill>
                  <a:srgbClr val="F59C8F"/>
                </a:solidFill>
                <a:latin typeface="Open Sans SemiBold" panose="020B0706030804020204" pitchFamily="34" charset="0"/>
                <a:ea typeface="Open Sans SemiBold" panose="020B0706030804020204" pitchFamily="34" charset="0"/>
                <a:cs typeface="Open Sans SemiBold" panose="020B0706030804020204" pitchFamily="34" charset="0"/>
              </a:rPr>
              <a:t>Drought Index</a:t>
            </a:r>
          </a:p>
        </p:txBody>
      </p:sp>
      <p:pic>
        <p:nvPicPr>
          <p:cNvPr id="112" name="Picture 2" descr="Logo TU Delft - Maritime Design Forum">
            <a:extLst>
              <a:ext uri="{FF2B5EF4-FFF2-40B4-BE49-F238E27FC236}">
                <a16:creationId xmlns:a16="http://schemas.microsoft.com/office/drawing/2014/main" id="{8E798FE1-3427-43A8-9240-D85CEC9C3C9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114" name="Oval 113">
            <a:extLst>
              <a:ext uri="{FF2B5EF4-FFF2-40B4-BE49-F238E27FC236}">
                <a16:creationId xmlns:a16="http://schemas.microsoft.com/office/drawing/2014/main" id="{9AC1BCB6-7BA6-41A0-8166-A3E28508A279}"/>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5" name="Straight Connector 114">
            <a:extLst>
              <a:ext uri="{FF2B5EF4-FFF2-40B4-BE49-F238E27FC236}">
                <a16:creationId xmlns:a16="http://schemas.microsoft.com/office/drawing/2014/main" id="{32651FB5-3106-4CE9-B187-7F85136448EC}"/>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C014AD3-D005-4074-BA63-7FE876C255AB}"/>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385D003-D707-4EE9-8EFF-06682E83AFDC}"/>
              </a:ext>
            </a:extLst>
          </p:cNvPr>
          <p:cNvCxnSpPr>
            <a:cxnSpLocks/>
            <a:stCxn id="114"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18" name="Oval 117">
            <a:extLst>
              <a:ext uri="{FF2B5EF4-FFF2-40B4-BE49-F238E27FC236}">
                <a16:creationId xmlns:a16="http://schemas.microsoft.com/office/drawing/2014/main" id="{1FE70FE9-0479-45EB-BA05-28225758B818}"/>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9" name="Oval 118">
            <a:extLst>
              <a:ext uri="{FF2B5EF4-FFF2-40B4-BE49-F238E27FC236}">
                <a16:creationId xmlns:a16="http://schemas.microsoft.com/office/drawing/2014/main" id="{63E3CFA6-A5E0-4C08-9361-12D05445C114}"/>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1" name="Oval 120">
            <a:extLst>
              <a:ext uri="{FF2B5EF4-FFF2-40B4-BE49-F238E27FC236}">
                <a16:creationId xmlns:a16="http://schemas.microsoft.com/office/drawing/2014/main" id="{FFE2D548-DC9E-4FCB-AF44-CD4A57B94F2D}"/>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22" name="Picture 16">
            <a:extLst>
              <a:ext uri="{FF2B5EF4-FFF2-40B4-BE49-F238E27FC236}">
                <a16:creationId xmlns:a16="http://schemas.microsoft.com/office/drawing/2014/main" id="{DBED1023-62DC-4510-8618-33EC68075B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3330051764"/>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6">
                                            <p:txEl>
                                              <p:pRg st="0" end="0"/>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6">
                                            <p:txEl>
                                              <p:pRg st="2" end="2"/>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0" grpId="0"/>
      <p:bldP spid="97" grpId="0"/>
      <p:bldP spid="98" grpId="0"/>
      <p:bldP spid="104" grpId="0"/>
      <p:bldP spid="107" grpId="0" animBg="1"/>
      <p:bldP spid="110" grpId="0" animBg="1"/>
      <p:bldP spid="1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AIM OF FORECAST MODELS</a:t>
            </a:r>
          </a:p>
        </p:txBody>
      </p:sp>
      <p:sp>
        <p:nvSpPr>
          <p:cNvPr id="112" name="Rectangle 111">
            <a:extLst>
              <a:ext uri="{FF2B5EF4-FFF2-40B4-BE49-F238E27FC236}">
                <a16:creationId xmlns:a16="http://schemas.microsoft.com/office/drawing/2014/main" id="{DCB402F2-1E73-4F8E-86C4-0AEB92D4DB50}"/>
              </a:ext>
            </a:extLst>
          </p:cNvPr>
          <p:cNvSpPr/>
          <p:nvPr/>
        </p:nvSpPr>
        <p:spPr>
          <a:xfrm>
            <a:off x="1035840" y="1607277"/>
            <a:ext cx="5969070" cy="1200329"/>
          </a:xfrm>
          <a:prstGeom prst="rect">
            <a:avLst/>
          </a:prstGeom>
        </p:spPr>
        <p:txBody>
          <a:bodyPr wrap="none">
            <a:spAutoFit/>
          </a:bodyPr>
          <a:lstStyle/>
          <a:p>
            <a:pPr marL="342900" indent="-342900">
              <a:buFont typeface="+mj-lt"/>
              <a:buAutoNum type="arabicPeriod"/>
            </a:pP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Can local knowledge indicators predict drought?</a:t>
            </a: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endPar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mj-lt"/>
              <a:buAutoNum type="arabicPeriod"/>
            </a:pP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Can it predict </a:t>
            </a:r>
            <a:r>
              <a:rPr lang="nl-NL" u="sng" dirty="0">
                <a:solidFill>
                  <a:srgbClr val="1F5666"/>
                </a:solidFill>
                <a:latin typeface="Open Sans" panose="020B0606030504020204" pitchFamily="34" charset="0"/>
                <a:ea typeface="Open Sans" panose="020B0606030504020204" pitchFamily="34" charset="0"/>
                <a:cs typeface="Open Sans" panose="020B0606030504020204" pitchFamily="34" charset="0"/>
              </a:rPr>
              <a:t>relevant</a:t>
            </a: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 drought indicators </a:t>
            </a:r>
            <a:r>
              <a:rPr lang="nl-NL" u="sng" dirty="0">
                <a:solidFill>
                  <a:srgbClr val="1F5666"/>
                </a:solidFill>
                <a:latin typeface="Open Sans" panose="020B0606030504020204" pitchFamily="34" charset="0"/>
                <a:ea typeface="Open Sans" panose="020B0606030504020204" pitchFamily="34" charset="0"/>
                <a:cs typeface="Open Sans" panose="020B0606030504020204" pitchFamily="34" charset="0"/>
              </a:rPr>
              <a:t>on time</a:t>
            </a: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113" name="Straight Connector 112">
            <a:extLst>
              <a:ext uri="{FF2B5EF4-FFF2-40B4-BE49-F238E27FC236}">
                <a16:creationId xmlns:a16="http://schemas.microsoft.com/office/drawing/2014/main" id="{AE66BC5E-A198-47E8-869E-C244483245B7}"/>
              </a:ext>
            </a:extLst>
          </p:cNvPr>
          <p:cNvCxnSpPr>
            <a:cxnSpLocks/>
          </p:cNvCxnSpPr>
          <p:nvPr/>
        </p:nvCxnSpPr>
        <p:spPr>
          <a:xfrm>
            <a:off x="2354817" y="2971675"/>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BB4C5748-7F59-4CB1-951D-8B078F27CA07}"/>
              </a:ext>
            </a:extLst>
          </p:cNvPr>
          <p:cNvGrpSpPr/>
          <p:nvPr/>
        </p:nvGrpSpPr>
        <p:grpSpPr>
          <a:xfrm>
            <a:off x="2575253" y="4494640"/>
            <a:ext cx="7685270" cy="131153"/>
            <a:chOff x="756981" y="6492931"/>
            <a:chExt cx="7685270" cy="131153"/>
          </a:xfrm>
        </p:grpSpPr>
        <p:cxnSp>
          <p:nvCxnSpPr>
            <p:cNvPr id="115" name="Straight Connector 114">
              <a:extLst>
                <a:ext uri="{FF2B5EF4-FFF2-40B4-BE49-F238E27FC236}">
                  <a16:creationId xmlns:a16="http://schemas.microsoft.com/office/drawing/2014/main" id="{15B9B828-87F0-45E7-A6CC-915BC6DC68F7}"/>
                </a:ext>
              </a:extLst>
            </p:cNvPr>
            <p:cNvCxnSpPr>
              <a:cxnSpLocks/>
            </p:cNvCxnSpPr>
            <p:nvPr/>
          </p:nvCxnSpPr>
          <p:spPr>
            <a:xfrm>
              <a:off x="756981" y="6505040"/>
              <a:ext cx="7685270" cy="0"/>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91689EE-3015-46D4-99FB-5948B40AAC0D}"/>
                </a:ext>
              </a:extLst>
            </p:cNvPr>
            <p:cNvCxnSpPr/>
            <p:nvPr/>
          </p:nvCxnSpPr>
          <p:spPr>
            <a:xfrm flipV="1">
              <a:off x="1360967" y="6507722"/>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CCD465C-2837-432E-AD89-30F900D374BF}"/>
                </a:ext>
              </a:extLst>
            </p:cNvPr>
            <p:cNvCxnSpPr/>
            <p:nvPr/>
          </p:nvCxnSpPr>
          <p:spPr>
            <a:xfrm flipV="1">
              <a:off x="2002464" y="6495613"/>
              <a:ext cx="0" cy="116362"/>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647B638F-E8AC-4D5B-92CD-58E72145C4FA}"/>
                </a:ext>
              </a:extLst>
            </p:cNvPr>
            <p:cNvCxnSpPr>
              <a:cxnSpLocks/>
            </p:cNvCxnSpPr>
            <p:nvPr/>
          </p:nvCxnSpPr>
          <p:spPr>
            <a:xfrm flipV="1">
              <a:off x="265459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9AD2249-42D4-437C-B261-9D7D77507AB3}"/>
                </a:ext>
              </a:extLst>
            </p:cNvPr>
            <p:cNvCxnSpPr>
              <a:cxnSpLocks/>
            </p:cNvCxnSpPr>
            <p:nvPr/>
          </p:nvCxnSpPr>
          <p:spPr>
            <a:xfrm flipV="1">
              <a:off x="3299974"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DAA3D0C-2711-491C-BD98-F1D6142BD7FC}"/>
                </a:ext>
              </a:extLst>
            </p:cNvPr>
            <p:cNvCxnSpPr>
              <a:cxnSpLocks/>
            </p:cNvCxnSpPr>
            <p:nvPr/>
          </p:nvCxnSpPr>
          <p:spPr>
            <a:xfrm flipV="1">
              <a:off x="39314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5538826-1F3D-4732-AF33-39E45BA9A37D}"/>
                </a:ext>
              </a:extLst>
            </p:cNvPr>
            <p:cNvCxnSpPr>
              <a:cxnSpLocks/>
            </p:cNvCxnSpPr>
            <p:nvPr/>
          </p:nvCxnSpPr>
          <p:spPr>
            <a:xfrm flipV="1">
              <a:off x="4543530"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0F6B474-E58D-47EB-9514-3588C7A8CC27}"/>
                </a:ext>
              </a:extLst>
            </p:cNvPr>
            <p:cNvCxnSpPr>
              <a:cxnSpLocks/>
            </p:cNvCxnSpPr>
            <p:nvPr/>
          </p:nvCxnSpPr>
          <p:spPr>
            <a:xfrm flipV="1">
              <a:off x="521695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CF0C6F88-6EDE-4758-8013-415864015950}"/>
                </a:ext>
              </a:extLst>
            </p:cNvPr>
            <p:cNvCxnSpPr>
              <a:cxnSpLocks/>
            </p:cNvCxnSpPr>
            <p:nvPr/>
          </p:nvCxnSpPr>
          <p:spPr>
            <a:xfrm flipV="1">
              <a:off x="590209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971158-E773-4684-B895-1E58CDA493D2}"/>
                </a:ext>
              </a:extLst>
            </p:cNvPr>
            <p:cNvCxnSpPr>
              <a:cxnSpLocks/>
            </p:cNvCxnSpPr>
            <p:nvPr/>
          </p:nvCxnSpPr>
          <p:spPr>
            <a:xfrm flipV="1">
              <a:off x="6514341" y="6505040"/>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0A609BA2-F7B1-40EE-8228-078DDA54AD68}"/>
                </a:ext>
              </a:extLst>
            </p:cNvPr>
            <p:cNvCxnSpPr>
              <a:cxnSpLocks/>
            </p:cNvCxnSpPr>
            <p:nvPr/>
          </p:nvCxnSpPr>
          <p:spPr>
            <a:xfrm flipV="1">
              <a:off x="7134544"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4CEF652-993E-4A2F-9C0C-8EB60834EB93}"/>
                </a:ext>
              </a:extLst>
            </p:cNvPr>
            <p:cNvCxnSpPr>
              <a:cxnSpLocks/>
            </p:cNvCxnSpPr>
            <p:nvPr/>
          </p:nvCxnSpPr>
          <p:spPr>
            <a:xfrm flipV="1">
              <a:off x="7778599" y="6492931"/>
              <a:ext cx="0" cy="119044"/>
            </a:xfrm>
            <a:prstGeom prst="line">
              <a:avLst/>
            </a:prstGeom>
            <a:ln w="28575">
              <a:solidFill>
                <a:srgbClr val="1F5665"/>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B37BF63B-3517-4AE8-B2C0-26B683CF37CD}"/>
              </a:ext>
            </a:extLst>
          </p:cNvPr>
          <p:cNvSpPr txBox="1"/>
          <p:nvPr/>
        </p:nvSpPr>
        <p:spPr>
          <a:xfrm>
            <a:off x="2694402" y="4528653"/>
            <a:ext cx="7566122" cy="280271"/>
          </a:xfrm>
          <a:prstGeom prst="rect">
            <a:avLst/>
          </a:prstGeom>
          <a:noFill/>
        </p:spPr>
        <p:txBody>
          <a:bodyPr wrap="square" rtlCol="0">
            <a:spAutoFit/>
          </a:bodyPr>
          <a:lstStyle/>
          <a:p>
            <a:r>
              <a:rPr lang="nl-NL" sz="1200" dirty="0">
                <a:solidFill>
                  <a:srgbClr val="1F5665"/>
                </a:solidFill>
                <a:latin typeface="Open Sans" panose="020B0606030504020204" pitchFamily="34" charset="0"/>
                <a:ea typeface="Open Sans" panose="020B0606030504020204" pitchFamily="34" charset="0"/>
                <a:cs typeface="Open Sans" panose="020B0606030504020204" pitchFamily="34" charset="0"/>
              </a:rPr>
              <a:t>Jul          Aug         Sep          Oct         Nov          Dec          Jan           Feb          Mar         Apr        May          Jun</a:t>
            </a:r>
            <a:endParaRPr lang="en-NL" sz="1200" dirty="0">
              <a:solidFill>
                <a:srgbClr val="1F56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8" name="Graphic 127">
            <a:extLst>
              <a:ext uri="{FF2B5EF4-FFF2-40B4-BE49-F238E27FC236}">
                <a16:creationId xmlns:a16="http://schemas.microsoft.com/office/drawing/2014/main" id="{89B4CD5E-C19E-4133-A7A7-6C2815238E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0473" y="3593877"/>
            <a:ext cx="363580" cy="302984"/>
          </a:xfrm>
          <a:prstGeom prst="rect">
            <a:avLst/>
          </a:prstGeom>
        </p:spPr>
      </p:pic>
      <p:grpSp>
        <p:nvGrpSpPr>
          <p:cNvPr id="129" name="Graphic 142">
            <a:extLst>
              <a:ext uri="{FF2B5EF4-FFF2-40B4-BE49-F238E27FC236}">
                <a16:creationId xmlns:a16="http://schemas.microsoft.com/office/drawing/2014/main" id="{A8D875C3-4B1A-4840-9276-F3EBB1439B3D}"/>
              </a:ext>
            </a:extLst>
          </p:cNvPr>
          <p:cNvGrpSpPr/>
          <p:nvPr/>
        </p:nvGrpSpPr>
        <p:grpSpPr>
          <a:xfrm>
            <a:off x="3961221" y="3579611"/>
            <a:ext cx="334810" cy="334810"/>
            <a:chOff x="5252740" y="1616520"/>
            <a:chExt cx="247650" cy="247650"/>
          </a:xfrm>
        </p:grpSpPr>
        <p:sp>
          <p:nvSpPr>
            <p:cNvPr id="130" name="Freeform: Shape 129">
              <a:extLst>
                <a:ext uri="{FF2B5EF4-FFF2-40B4-BE49-F238E27FC236}">
                  <a16:creationId xmlns:a16="http://schemas.microsoft.com/office/drawing/2014/main" id="{C11B8D0B-4A15-4554-85E0-629C03FDB42A}"/>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131" name="Freeform: Shape 130">
              <a:extLst>
                <a:ext uri="{FF2B5EF4-FFF2-40B4-BE49-F238E27FC236}">
                  <a16:creationId xmlns:a16="http://schemas.microsoft.com/office/drawing/2014/main" id="{8B149D77-55BE-4F51-ADCA-B5586C863DC7}"/>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32" name="Freeform: Shape 131">
              <a:extLst>
                <a:ext uri="{FF2B5EF4-FFF2-40B4-BE49-F238E27FC236}">
                  <a16:creationId xmlns:a16="http://schemas.microsoft.com/office/drawing/2014/main" id="{0454F7A7-4BCD-4E0D-8126-0FF63AECB7F1}"/>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133" name="Freeform: Shape 132">
              <a:extLst>
                <a:ext uri="{FF2B5EF4-FFF2-40B4-BE49-F238E27FC236}">
                  <a16:creationId xmlns:a16="http://schemas.microsoft.com/office/drawing/2014/main" id="{B676838E-775A-4EED-A3D6-979C6C146561}"/>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134" name="Freeform: Shape 133">
              <a:extLst>
                <a:ext uri="{FF2B5EF4-FFF2-40B4-BE49-F238E27FC236}">
                  <a16:creationId xmlns:a16="http://schemas.microsoft.com/office/drawing/2014/main" id="{87CCEAB3-BCC4-4123-A880-9BD814987CFD}"/>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35" name="Freeform: Shape 134">
              <a:extLst>
                <a:ext uri="{FF2B5EF4-FFF2-40B4-BE49-F238E27FC236}">
                  <a16:creationId xmlns:a16="http://schemas.microsoft.com/office/drawing/2014/main" id="{7D5BC3AF-B10F-44BB-BE9B-0E807BA507A5}"/>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136" name="Freeform: Shape 135">
              <a:extLst>
                <a:ext uri="{FF2B5EF4-FFF2-40B4-BE49-F238E27FC236}">
                  <a16:creationId xmlns:a16="http://schemas.microsoft.com/office/drawing/2014/main" id="{F9B838A2-76AC-4B1C-B984-49F25AD4E06D}"/>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137" name="Freeform: Shape 136">
              <a:extLst>
                <a:ext uri="{FF2B5EF4-FFF2-40B4-BE49-F238E27FC236}">
                  <a16:creationId xmlns:a16="http://schemas.microsoft.com/office/drawing/2014/main" id="{DEE8EA46-C3A4-4948-A7FF-B9A4C06D6456}"/>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138" name="Freeform: Shape 137">
              <a:extLst>
                <a:ext uri="{FF2B5EF4-FFF2-40B4-BE49-F238E27FC236}">
                  <a16:creationId xmlns:a16="http://schemas.microsoft.com/office/drawing/2014/main" id="{BC8CA3AC-35DE-4E13-8C00-50D2F32DFF09}"/>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139" name="Graphic 142">
            <a:extLst>
              <a:ext uri="{FF2B5EF4-FFF2-40B4-BE49-F238E27FC236}">
                <a16:creationId xmlns:a16="http://schemas.microsoft.com/office/drawing/2014/main" id="{15F41351-C102-46FE-A4DA-10B5988A30E5}"/>
              </a:ext>
            </a:extLst>
          </p:cNvPr>
          <p:cNvGrpSpPr/>
          <p:nvPr/>
        </p:nvGrpSpPr>
        <p:grpSpPr>
          <a:xfrm>
            <a:off x="3323523" y="3573287"/>
            <a:ext cx="334810" cy="334810"/>
            <a:chOff x="5252740" y="1616520"/>
            <a:chExt cx="247650" cy="247650"/>
          </a:xfrm>
        </p:grpSpPr>
        <p:sp>
          <p:nvSpPr>
            <p:cNvPr id="140" name="Freeform: Shape 139">
              <a:extLst>
                <a:ext uri="{FF2B5EF4-FFF2-40B4-BE49-F238E27FC236}">
                  <a16:creationId xmlns:a16="http://schemas.microsoft.com/office/drawing/2014/main" id="{B1727E1E-7A24-4D0F-AF44-72D5E936E9C0}"/>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141" name="Freeform: Shape 140">
              <a:extLst>
                <a:ext uri="{FF2B5EF4-FFF2-40B4-BE49-F238E27FC236}">
                  <a16:creationId xmlns:a16="http://schemas.microsoft.com/office/drawing/2014/main" id="{E4780D18-69A8-4B29-AA58-BD0C00780B34}"/>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42" name="Freeform: Shape 141">
              <a:extLst>
                <a:ext uri="{FF2B5EF4-FFF2-40B4-BE49-F238E27FC236}">
                  <a16:creationId xmlns:a16="http://schemas.microsoft.com/office/drawing/2014/main" id="{802704F2-FD78-4FD8-A417-6077E1E94BF7}"/>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143" name="Freeform: Shape 142">
              <a:extLst>
                <a:ext uri="{FF2B5EF4-FFF2-40B4-BE49-F238E27FC236}">
                  <a16:creationId xmlns:a16="http://schemas.microsoft.com/office/drawing/2014/main" id="{2136B534-410B-4995-8A81-B0240C2313FB}"/>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144" name="Freeform: Shape 143">
              <a:extLst>
                <a:ext uri="{FF2B5EF4-FFF2-40B4-BE49-F238E27FC236}">
                  <a16:creationId xmlns:a16="http://schemas.microsoft.com/office/drawing/2014/main" id="{5BC03ABD-72A4-4841-8EEF-BDCD04281093}"/>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45" name="Freeform: Shape 144">
              <a:extLst>
                <a:ext uri="{FF2B5EF4-FFF2-40B4-BE49-F238E27FC236}">
                  <a16:creationId xmlns:a16="http://schemas.microsoft.com/office/drawing/2014/main" id="{C1204773-082A-49FB-A5F6-8A4716A7996B}"/>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146" name="Freeform: Shape 145">
              <a:extLst>
                <a:ext uri="{FF2B5EF4-FFF2-40B4-BE49-F238E27FC236}">
                  <a16:creationId xmlns:a16="http://schemas.microsoft.com/office/drawing/2014/main" id="{A60BB5A4-B134-4D20-9998-DC6A306C2296}"/>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147" name="Freeform: Shape 146">
              <a:extLst>
                <a:ext uri="{FF2B5EF4-FFF2-40B4-BE49-F238E27FC236}">
                  <a16:creationId xmlns:a16="http://schemas.microsoft.com/office/drawing/2014/main" id="{EB667698-C18E-4811-B2E4-24A1E91AE5BB}"/>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148" name="Freeform: Shape 147">
              <a:extLst>
                <a:ext uri="{FF2B5EF4-FFF2-40B4-BE49-F238E27FC236}">
                  <a16:creationId xmlns:a16="http://schemas.microsoft.com/office/drawing/2014/main" id="{CBF5CF0F-7C75-49DB-B742-6BBB42362D6A}"/>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149" name="Graphic 142">
            <a:extLst>
              <a:ext uri="{FF2B5EF4-FFF2-40B4-BE49-F238E27FC236}">
                <a16:creationId xmlns:a16="http://schemas.microsoft.com/office/drawing/2014/main" id="{DDBD05F5-DAD0-425B-BE02-09043383DB77}"/>
              </a:ext>
            </a:extLst>
          </p:cNvPr>
          <p:cNvGrpSpPr/>
          <p:nvPr/>
        </p:nvGrpSpPr>
        <p:grpSpPr>
          <a:xfrm>
            <a:off x="2736013" y="3569542"/>
            <a:ext cx="334810" cy="334810"/>
            <a:chOff x="5252740" y="1616520"/>
            <a:chExt cx="247650" cy="247650"/>
          </a:xfrm>
        </p:grpSpPr>
        <p:sp>
          <p:nvSpPr>
            <p:cNvPr id="150" name="Freeform: Shape 149">
              <a:extLst>
                <a:ext uri="{FF2B5EF4-FFF2-40B4-BE49-F238E27FC236}">
                  <a16:creationId xmlns:a16="http://schemas.microsoft.com/office/drawing/2014/main" id="{96865C28-4947-4251-BBC2-E71D964145DB}"/>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151" name="Freeform: Shape 150">
              <a:extLst>
                <a:ext uri="{FF2B5EF4-FFF2-40B4-BE49-F238E27FC236}">
                  <a16:creationId xmlns:a16="http://schemas.microsoft.com/office/drawing/2014/main" id="{84FD46CF-598B-477F-BE2E-4E17ADFE34B0}"/>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52" name="Freeform: Shape 151">
              <a:extLst>
                <a:ext uri="{FF2B5EF4-FFF2-40B4-BE49-F238E27FC236}">
                  <a16:creationId xmlns:a16="http://schemas.microsoft.com/office/drawing/2014/main" id="{6BB4E579-5B78-4BC3-B454-6CF1AAD64333}"/>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153" name="Freeform: Shape 152">
              <a:extLst>
                <a:ext uri="{FF2B5EF4-FFF2-40B4-BE49-F238E27FC236}">
                  <a16:creationId xmlns:a16="http://schemas.microsoft.com/office/drawing/2014/main" id="{3BD1C2BF-5117-4FC2-984A-23F73C346860}"/>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154" name="Freeform: Shape 153">
              <a:extLst>
                <a:ext uri="{FF2B5EF4-FFF2-40B4-BE49-F238E27FC236}">
                  <a16:creationId xmlns:a16="http://schemas.microsoft.com/office/drawing/2014/main" id="{AB339DC6-3669-45AF-A565-FE65669F992F}"/>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55" name="Freeform: Shape 154">
              <a:extLst>
                <a:ext uri="{FF2B5EF4-FFF2-40B4-BE49-F238E27FC236}">
                  <a16:creationId xmlns:a16="http://schemas.microsoft.com/office/drawing/2014/main" id="{F0B1F118-76A2-4901-A5D4-131403CF54E5}"/>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156" name="Freeform: Shape 155">
              <a:extLst>
                <a:ext uri="{FF2B5EF4-FFF2-40B4-BE49-F238E27FC236}">
                  <a16:creationId xmlns:a16="http://schemas.microsoft.com/office/drawing/2014/main" id="{699605D1-C675-4332-96FA-95574CB25E57}"/>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157" name="Freeform: Shape 156">
              <a:extLst>
                <a:ext uri="{FF2B5EF4-FFF2-40B4-BE49-F238E27FC236}">
                  <a16:creationId xmlns:a16="http://schemas.microsoft.com/office/drawing/2014/main" id="{CCFCDBC4-9F08-4AFC-912F-9A79498FC735}"/>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158" name="Freeform: Shape 157">
              <a:extLst>
                <a:ext uri="{FF2B5EF4-FFF2-40B4-BE49-F238E27FC236}">
                  <a16:creationId xmlns:a16="http://schemas.microsoft.com/office/drawing/2014/main" id="{2C8F94BD-125A-4EA3-8007-93D927D21557}"/>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pic>
        <p:nvPicPr>
          <p:cNvPr id="159" name="Graphic 158">
            <a:extLst>
              <a:ext uri="{FF2B5EF4-FFF2-40B4-BE49-F238E27FC236}">
                <a16:creationId xmlns:a16="http://schemas.microsoft.com/office/drawing/2014/main" id="{53D6F907-6DB0-44AF-983E-17D286979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9649" y="3601367"/>
            <a:ext cx="363580" cy="302984"/>
          </a:xfrm>
          <a:prstGeom prst="rect">
            <a:avLst/>
          </a:prstGeom>
        </p:spPr>
      </p:pic>
      <p:pic>
        <p:nvPicPr>
          <p:cNvPr id="160" name="Graphic 159">
            <a:extLst>
              <a:ext uri="{FF2B5EF4-FFF2-40B4-BE49-F238E27FC236}">
                <a16:creationId xmlns:a16="http://schemas.microsoft.com/office/drawing/2014/main" id="{49109449-60F4-4B6F-B930-2114B26513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4104" y="3576381"/>
            <a:ext cx="363580" cy="302984"/>
          </a:xfrm>
          <a:prstGeom prst="rect">
            <a:avLst/>
          </a:prstGeom>
        </p:spPr>
      </p:pic>
      <p:pic>
        <p:nvPicPr>
          <p:cNvPr id="161" name="Graphic 160">
            <a:extLst>
              <a:ext uri="{FF2B5EF4-FFF2-40B4-BE49-F238E27FC236}">
                <a16:creationId xmlns:a16="http://schemas.microsoft.com/office/drawing/2014/main" id="{3C3DBED2-2147-459F-8305-5BF3E33C0F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21" y="3582947"/>
            <a:ext cx="363580" cy="302984"/>
          </a:xfrm>
          <a:prstGeom prst="rect">
            <a:avLst/>
          </a:prstGeom>
        </p:spPr>
      </p:pic>
      <p:pic>
        <p:nvPicPr>
          <p:cNvPr id="162" name="Graphic 161">
            <a:extLst>
              <a:ext uri="{FF2B5EF4-FFF2-40B4-BE49-F238E27FC236}">
                <a16:creationId xmlns:a16="http://schemas.microsoft.com/office/drawing/2014/main" id="{44125EFA-1FEE-470D-B49B-869FA2CE45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980" y="3582265"/>
            <a:ext cx="363580" cy="302984"/>
          </a:xfrm>
          <a:prstGeom prst="rect">
            <a:avLst/>
          </a:prstGeom>
        </p:spPr>
      </p:pic>
      <p:grpSp>
        <p:nvGrpSpPr>
          <p:cNvPr id="163" name="Graphic 142">
            <a:extLst>
              <a:ext uri="{FF2B5EF4-FFF2-40B4-BE49-F238E27FC236}">
                <a16:creationId xmlns:a16="http://schemas.microsoft.com/office/drawing/2014/main" id="{CED8C449-209B-4B2A-9C2C-798AAAE5D1A2}"/>
              </a:ext>
            </a:extLst>
          </p:cNvPr>
          <p:cNvGrpSpPr/>
          <p:nvPr/>
        </p:nvGrpSpPr>
        <p:grpSpPr>
          <a:xfrm>
            <a:off x="4591875" y="3562051"/>
            <a:ext cx="334810" cy="334810"/>
            <a:chOff x="5252740" y="1616520"/>
            <a:chExt cx="247650" cy="247650"/>
          </a:xfrm>
        </p:grpSpPr>
        <p:sp>
          <p:nvSpPr>
            <p:cNvPr id="164" name="Freeform: Shape 163">
              <a:extLst>
                <a:ext uri="{FF2B5EF4-FFF2-40B4-BE49-F238E27FC236}">
                  <a16:creationId xmlns:a16="http://schemas.microsoft.com/office/drawing/2014/main" id="{B79205BB-2CF8-4488-905F-E78408936572}"/>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165" name="Freeform: Shape 164">
              <a:extLst>
                <a:ext uri="{FF2B5EF4-FFF2-40B4-BE49-F238E27FC236}">
                  <a16:creationId xmlns:a16="http://schemas.microsoft.com/office/drawing/2014/main" id="{5B159CE9-15DF-4116-B65B-F13F08091CC9}"/>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166" name="Freeform: Shape 165">
              <a:extLst>
                <a:ext uri="{FF2B5EF4-FFF2-40B4-BE49-F238E27FC236}">
                  <a16:creationId xmlns:a16="http://schemas.microsoft.com/office/drawing/2014/main" id="{550D730C-E941-4849-89FB-04E1C2AFC17A}"/>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167" name="Freeform: Shape 166">
              <a:extLst>
                <a:ext uri="{FF2B5EF4-FFF2-40B4-BE49-F238E27FC236}">
                  <a16:creationId xmlns:a16="http://schemas.microsoft.com/office/drawing/2014/main" id="{5678A74E-71C4-4AAD-822B-83B3101050E8}"/>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168" name="Freeform: Shape 167">
              <a:extLst>
                <a:ext uri="{FF2B5EF4-FFF2-40B4-BE49-F238E27FC236}">
                  <a16:creationId xmlns:a16="http://schemas.microsoft.com/office/drawing/2014/main" id="{5C54716C-8DF6-4AEF-9F97-AA662C87AFB4}"/>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169" name="Freeform: Shape 168">
              <a:extLst>
                <a:ext uri="{FF2B5EF4-FFF2-40B4-BE49-F238E27FC236}">
                  <a16:creationId xmlns:a16="http://schemas.microsoft.com/office/drawing/2014/main" id="{082A6E37-3F1A-4BB2-88DE-0D4ACEE4ACA9}"/>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170" name="Freeform: Shape 169">
              <a:extLst>
                <a:ext uri="{FF2B5EF4-FFF2-40B4-BE49-F238E27FC236}">
                  <a16:creationId xmlns:a16="http://schemas.microsoft.com/office/drawing/2014/main" id="{FA5A9BAD-9D0D-40D4-8BAD-AE320E208DDD}"/>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171" name="Freeform: Shape 170">
              <a:extLst>
                <a:ext uri="{FF2B5EF4-FFF2-40B4-BE49-F238E27FC236}">
                  <a16:creationId xmlns:a16="http://schemas.microsoft.com/office/drawing/2014/main" id="{039C0A0E-29B3-4ADE-A185-E93D100A36A9}"/>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172" name="Freeform: Shape 171">
              <a:extLst>
                <a:ext uri="{FF2B5EF4-FFF2-40B4-BE49-F238E27FC236}">
                  <a16:creationId xmlns:a16="http://schemas.microsoft.com/office/drawing/2014/main" id="{BBE1C0A5-4362-4C43-ACC4-847F83340FDC}"/>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grpSp>
        <p:nvGrpSpPr>
          <p:cNvPr id="173" name="Graphic 142">
            <a:extLst>
              <a:ext uri="{FF2B5EF4-FFF2-40B4-BE49-F238E27FC236}">
                <a16:creationId xmlns:a16="http://schemas.microsoft.com/office/drawing/2014/main" id="{A59D0176-BF35-4E65-B956-DC43C8E7C80C}"/>
              </a:ext>
            </a:extLst>
          </p:cNvPr>
          <p:cNvGrpSpPr/>
          <p:nvPr/>
        </p:nvGrpSpPr>
        <p:grpSpPr>
          <a:xfrm>
            <a:off x="9113983" y="3547758"/>
            <a:ext cx="334810" cy="334810"/>
            <a:chOff x="5252740" y="1616520"/>
            <a:chExt cx="247650" cy="247650"/>
          </a:xfrm>
        </p:grpSpPr>
        <p:sp>
          <p:nvSpPr>
            <p:cNvPr id="174" name="Freeform: Shape 173">
              <a:extLst>
                <a:ext uri="{FF2B5EF4-FFF2-40B4-BE49-F238E27FC236}">
                  <a16:creationId xmlns:a16="http://schemas.microsoft.com/office/drawing/2014/main" id="{45E94ABF-AB48-46F0-B773-6A30595A23F0}"/>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dirty="0"/>
            </a:p>
          </p:txBody>
        </p:sp>
        <p:sp>
          <p:nvSpPr>
            <p:cNvPr id="175" name="Freeform: Shape 174">
              <a:extLst>
                <a:ext uri="{FF2B5EF4-FFF2-40B4-BE49-F238E27FC236}">
                  <a16:creationId xmlns:a16="http://schemas.microsoft.com/office/drawing/2014/main" id="{AF9D0A67-B373-4223-A683-56F3C3DBD4FC}"/>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76" name="Freeform: Shape 175">
              <a:extLst>
                <a:ext uri="{FF2B5EF4-FFF2-40B4-BE49-F238E27FC236}">
                  <a16:creationId xmlns:a16="http://schemas.microsoft.com/office/drawing/2014/main" id="{903137BA-4205-4583-A62E-51764844A948}"/>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dirty="0"/>
            </a:p>
          </p:txBody>
        </p:sp>
        <p:sp>
          <p:nvSpPr>
            <p:cNvPr id="177" name="Freeform: Shape 176">
              <a:extLst>
                <a:ext uri="{FF2B5EF4-FFF2-40B4-BE49-F238E27FC236}">
                  <a16:creationId xmlns:a16="http://schemas.microsoft.com/office/drawing/2014/main" id="{8750DCBA-77D2-4128-BC1B-E42EA759DA99}"/>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dirty="0"/>
            </a:p>
          </p:txBody>
        </p:sp>
        <p:sp>
          <p:nvSpPr>
            <p:cNvPr id="178" name="Freeform: Shape 177">
              <a:extLst>
                <a:ext uri="{FF2B5EF4-FFF2-40B4-BE49-F238E27FC236}">
                  <a16:creationId xmlns:a16="http://schemas.microsoft.com/office/drawing/2014/main" id="{B8E3988E-F150-4DF2-B7A7-602EA14C5E8C}"/>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dirty="0"/>
            </a:p>
          </p:txBody>
        </p:sp>
        <p:sp>
          <p:nvSpPr>
            <p:cNvPr id="179" name="Freeform: Shape 178">
              <a:extLst>
                <a:ext uri="{FF2B5EF4-FFF2-40B4-BE49-F238E27FC236}">
                  <a16:creationId xmlns:a16="http://schemas.microsoft.com/office/drawing/2014/main" id="{C650849C-84A0-4BA1-B739-EB6B28CF9551}"/>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dirty="0"/>
            </a:p>
          </p:txBody>
        </p:sp>
        <p:sp>
          <p:nvSpPr>
            <p:cNvPr id="180" name="Freeform: Shape 179">
              <a:extLst>
                <a:ext uri="{FF2B5EF4-FFF2-40B4-BE49-F238E27FC236}">
                  <a16:creationId xmlns:a16="http://schemas.microsoft.com/office/drawing/2014/main" id="{EDED4E44-88D9-4C2F-96D0-B59686505B5D}"/>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dirty="0"/>
            </a:p>
          </p:txBody>
        </p:sp>
        <p:sp>
          <p:nvSpPr>
            <p:cNvPr id="181" name="Freeform: Shape 180">
              <a:extLst>
                <a:ext uri="{FF2B5EF4-FFF2-40B4-BE49-F238E27FC236}">
                  <a16:creationId xmlns:a16="http://schemas.microsoft.com/office/drawing/2014/main" id="{1F687517-4DEF-4402-8B3C-305165629986}"/>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dirty="0"/>
            </a:p>
          </p:txBody>
        </p:sp>
        <p:sp>
          <p:nvSpPr>
            <p:cNvPr id="182" name="Freeform: Shape 181">
              <a:extLst>
                <a:ext uri="{FF2B5EF4-FFF2-40B4-BE49-F238E27FC236}">
                  <a16:creationId xmlns:a16="http://schemas.microsoft.com/office/drawing/2014/main" id="{382F9C6B-9782-4397-8D53-DD2CF52AF02D}"/>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dirty="0"/>
            </a:p>
          </p:txBody>
        </p:sp>
      </p:grpSp>
      <p:grpSp>
        <p:nvGrpSpPr>
          <p:cNvPr id="183" name="Graphic 142">
            <a:extLst>
              <a:ext uri="{FF2B5EF4-FFF2-40B4-BE49-F238E27FC236}">
                <a16:creationId xmlns:a16="http://schemas.microsoft.com/office/drawing/2014/main" id="{4949B796-DA6B-40BD-A97E-37D49FA68A4F}"/>
              </a:ext>
            </a:extLst>
          </p:cNvPr>
          <p:cNvGrpSpPr/>
          <p:nvPr/>
        </p:nvGrpSpPr>
        <p:grpSpPr>
          <a:xfrm>
            <a:off x="9753346" y="3541084"/>
            <a:ext cx="334810" cy="334810"/>
            <a:chOff x="5252740" y="1616520"/>
            <a:chExt cx="247650" cy="247650"/>
          </a:xfrm>
        </p:grpSpPr>
        <p:sp>
          <p:nvSpPr>
            <p:cNvPr id="184" name="Freeform: Shape 183">
              <a:extLst>
                <a:ext uri="{FF2B5EF4-FFF2-40B4-BE49-F238E27FC236}">
                  <a16:creationId xmlns:a16="http://schemas.microsoft.com/office/drawing/2014/main" id="{C3595246-75EB-4C50-A752-873EB8E9E74F}"/>
                </a:ext>
              </a:extLst>
            </p:cNvPr>
            <p:cNvSpPr/>
            <p:nvPr/>
          </p:nvSpPr>
          <p:spPr>
            <a:xfrm>
              <a:off x="5357515" y="1616520"/>
              <a:ext cx="38100" cy="66675"/>
            </a:xfrm>
            <a:custGeom>
              <a:avLst/>
              <a:gdLst>
                <a:gd name="connsiteX0" fmla="*/ 21431 w 38100"/>
                <a:gd name="connsiteY0" fmla="*/ 64294 h 66675"/>
                <a:gd name="connsiteX1" fmla="*/ 35719 w 38100"/>
                <a:gd name="connsiteY1" fmla="*/ 50006 h 66675"/>
                <a:gd name="connsiteX2" fmla="*/ 35719 w 38100"/>
                <a:gd name="connsiteY2" fmla="*/ 21431 h 66675"/>
                <a:gd name="connsiteX3" fmla="*/ 21431 w 38100"/>
                <a:gd name="connsiteY3" fmla="*/ 7144 h 66675"/>
                <a:gd name="connsiteX4" fmla="*/ 7144 w 38100"/>
                <a:gd name="connsiteY4" fmla="*/ 21431 h 66675"/>
                <a:gd name="connsiteX5" fmla="*/ 7144 w 38100"/>
                <a:gd name="connsiteY5" fmla="*/ 50006 h 66675"/>
                <a:gd name="connsiteX6" fmla="*/ 21431 w 38100"/>
                <a:gd name="connsiteY6" fmla="*/ 6429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21431" y="64294"/>
                  </a:moveTo>
                  <a:cubicBezTo>
                    <a:pt x="29322" y="64293"/>
                    <a:pt x="35719" y="57897"/>
                    <a:pt x="35719" y="50006"/>
                  </a:cubicBezTo>
                  <a:lnTo>
                    <a:pt x="35719" y="21431"/>
                  </a:lnTo>
                  <a:cubicBezTo>
                    <a:pt x="35719" y="13540"/>
                    <a:pt x="29322" y="7144"/>
                    <a:pt x="21431" y="7144"/>
                  </a:cubicBezTo>
                  <a:cubicBezTo>
                    <a:pt x="13541" y="7144"/>
                    <a:pt x="7144" y="13540"/>
                    <a:pt x="7144" y="21431"/>
                  </a:cubicBezTo>
                  <a:lnTo>
                    <a:pt x="7144" y="50006"/>
                  </a:lnTo>
                  <a:cubicBezTo>
                    <a:pt x="7144" y="57897"/>
                    <a:pt x="13541" y="64293"/>
                    <a:pt x="21431" y="64294"/>
                  </a:cubicBezTo>
                  <a:close/>
                </a:path>
              </a:pathLst>
            </a:custGeom>
            <a:solidFill>
              <a:srgbClr val="1D5265"/>
            </a:solidFill>
            <a:ln w="9525" cap="flat">
              <a:noFill/>
              <a:prstDash val="solid"/>
              <a:miter/>
            </a:ln>
          </p:spPr>
          <p:txBody>
            <a:bodyPr rtlCol="0" anchor="ctr"/>
            <a:lstStyle/>
            <a:p>
              <a:endParaRPr lang="en-NL" b="1" dirty="0"/>
            </a:p>
          </p:txBody>
        </p:sp>
        <p:sp>
          <p:nvSpPr>
            <p:cNvPr id="185" name="Freeform: Shape 184">
              <a:extLst>
                <a:ext uri="{FF2B5EF4-FFF2-40B4-BE49-F238E27FC236}">
                  <a16:creationId xmlns:a16="http://schemas.microsoft.com/office/drawing/2014/main" id="{B7E11A39-A202-4053-A6A8-2EDA1240E5F7}"/>
                </a:ext>
              </a:extLst>
            </p:cNvPr>
            <p:cNvSpPr/>
            <p:nvPr/>
          </p:nvSpPr>
          <p:spPr>
            <a:xfrm>
              <a:off x="5357515" y="1797495"/>
              <a:ext cx="38100" cy="66675"/>
            </a:xfrm>
            <a:custGeom>
              <a:avLst/>
              <a:gdLst>
                <a:gd name="connsiteX0" fmla="*/ 7144 w 38100"/>
                <a:gd name="connsiteY0" fmla="*/ 21431 h 66675"/>
                <a:gd name="connsiteX1" fmla="*/ 7144 w 38100"/>
                <a:gd name="connsiteY1" fmla="*/ 50006 h 66675"/>
                <a:gd name="connsiteX2" fmla="*/ 21431 w 38100"/>
                <a:gd name="connsiteY2" fmla="*/ 64294 h 66675"/>
                <a:gd name="connsiteX3" fmla="*/ 35719 w 38100"/>
                <a:gd name="connsiteY3" fmla="*/ 50006 h 66675"/>
                <a:gd name="connsiteX4" fmla="*/ 35719 w 38100"/>
                <a:gd name="connsiteY4" fmla="*/ 21431 h 66675"/>
                <a:gd name="connsiteX5" fmla="*/ 21431 w 38100"/>
                <a:gd name="connsiteY5" fmla="*/ 7144 h 66675"/>
                <a:gd name="connsiteX6" fmla="*/ 7144 w 38100"/>
                <a:gd name="connsiteY6" fmla="*/ 21431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100" h="66675">
                  <a:moveTo>
                    <a:pt x="7144" y="21431"/>
                  </a:moveTo>
                  <a:lnTo>
                    <a:pt x="7144" y="50006"/>
                  </a:lnTo>
                  <a:cubicBezTo>
                    <a:pt x="7144" y="57897"/>
                    <a:pt x="13541" y="64294"/>
                    <a:pt x="21431" y="64294"/>
                  </a:cubicBezTo>
                  <a:cubicBezTo>
                    <a:pt x="29322" y="64294"/>
                    <a:pt x="35719" y="57897"/>
                    <a:pt x="35719" y="50006"/>
                  </a:cubicBezTo>
                  <a:lnTo>
                    <a:pt x="35719" y="21431"/>
                  </a:lnTo>
                  <a:cubicBezTo>
                    <a:pt x="35719" y="13541"/>
                    <a:pt x="29322" y="7144"/>
                    <a:pt x="21431" y="7144"/>
                  </a:cubicBez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186" name="Freeform: Shape 185">
              <a:extLst>
                <a:ext uri="{FF2B5EF4-FFF2-40B4-BE49-F238E27FC236}">
                  <a16:creationId xmlns:a16="http://schemas.microsoft.com/office/drawing/2014/main" id="{930ED721-73E1-48FC-8869-D0C2DD360CED}"/>
                </a:ext>
              </a:extLst>
            </p:cNvPr>
            <p:cNvSpPr/>
            <p:nvPr/>
          </p:nvSpPr>
          <p:spPr>
            <a:xfrm>
              <a:off x="5411397" y="1647146"/>
              <a:ext cx="57150" cy="57150"/>
            </a:xfrm>
            <a:custGeom>
              <a:avLst/>
              <a:gdLst>
                <a:gd name="connsiteX0" fmla="*/ 31534 w 57150"/>
                <a:gd name="connsiteY0" fmla="*/ 51802 h 57150"/>
                <a:gd name="connsiteX1" fmla="*/ 51739 w 57150"/>
                <a:gd name="connsiteY1" fmla="*/ 31596 h 57150"/>
                <a:gd name="connsiteX2" fmla="*/ 51864 w 57150"/>
                <a:gd name="connsiteY2" fmla="*/ 11391 h 57150"/>
                <a:gd name="connsiteX3" fmla="*/ 31659 w 57150"/>
                <a:gd name="connsiteY3" fmla="*/ 11266 h 57150"/>
                <a:gd name="connsiteX4" fmla="*/ 31534 w 57150"/>
                <a:gd name="connsiteY4" fmla="*/ 11391 h 57150"/>
                <a:gd name="connsiteX5" fmla="*/ 11329 w 57150"/>
                <a:gd name="connsiteY5" fmla="*/ 31596 h 57150"/>
                <a:gd name="connsiteX6" fmla="*/ 11329 w 57150"/>
                <a:gd name="connsiteY6" fmla="*/ 51802 h 57150"/>
                <a:gd name="connsiteX7" fmla="*/ 31534 w 57150"/>
                <a:gd name="connsiteY7" fmla="*/ 5180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57150">
                  <a:moveTo>
                    <a:pt x="31534" y="51802"/>
                  </a:moveTo>
                  <a:lnTo>
                    <a:pt x="51739" y="31596"/>
                  </a:lnTo>
                  <a:cubicBezTo>
                    <a:pt x="57353" y="26051"/>
                    <a:pt x="57410" y="17005"/>
                    <a:pt x="51864" y="11391"/>
                  </a:cubicBezTo>
                  <a:cubicBezTo>
                    <a:pt x="46319" y="5777"/>
                    <a:pt x="37273" y="5721"/>
                    <a:pt x="31659" y="11266"/>
                  </a:cubicBezTo>
                  <a:cubicBezTo>
                    <a:pt x="31617" y="11308"/>
                    <a:pt x="31576" y="11349"/>
                    <a:pt x="31534" y="11391"/>
                  </a:cubicBezTo>
                  <a:lnTo>
                    <a:pt x="11329" y="31596"/>
                  </a:lnTo>
                  <a:cubicBezTo>
                    <a:pt x="5749" y="37176"/>
                    <a:pt x="5749" y="46222"/>
                    <a:pt x="11329" y="51802"/>
                  </a:cubicBezTo>
                  <a:cubicBezTo>
                    <a:pt x="16908" y="57382"/>
                    <a:pt x="25954" y="57382"/>
                    <a:pt x="31534" y="51802"/>
                  </a:cubicBezTo>
                  <a:close/>
                </a:path>
              </a:pathLst>
            </a:custGeom>
            <a:solidFill>
              <a:srgbClr val="1D5265"/>
            </a:solidFill>
            <a:ln w="9525" cap="flat">
              <a:noFill/>
              <a:prstDash val="solid"/>
              <a:miter/>
            </a:ln>
          </p:spPr>
          <p:txBody>
            <a:bodyPr rtlCol="0" anchor="ctr"/>
            <a:lstStyle/>
            <a:p>
              <a:endParaRPr lang="en-NL" b="1" dirty="0"/>
            </a:p>
          </p:txBody>
        </p:sp>
        <p:sp>
          <p:nvSpPr>
            <p:cNvPr id="187" name="Freeform: Shape 186">
              <a:extLst>
                <a:ext uri="{FF2B5EF4-FFF2-40B4-BE49-F238E27FC236}">
                  <a16:creationId xmlns:a16="http://schemas.microsoft.com/office/drawing/2014/main" id="{181E7FC2-AB16-4964-9FD0-E23CEF455440}"/>
                </a:ext>
              </a:extLst>
            </p:cNvPr>
            <p:cNvSpPr/>
            <p:nvPr/>
          </p:nvSpPr>
          <p:spPr>
            <a:xfrm>
              <a:off x="5283490" y="1775177"/>
              <a:ext cx="57150" cy="57150"/>
            </a:xfrm>
            <a:custGeom>
              <a:avLst/>
              <a:gdLst>
                <a:gd name="connsiteX0" fmla="*/ 31472 w 57150"/>
                <a:gd name="connsiteY0" fmla="*/ 11329 h 57150"/>
                <a:gd name="connsiteX1" fmla="*/ 11266 w 57150"/>
                <a:gd name="connsiteY1" fmla="*/ 31534 h 57150"/>
                <a:gd name="connsiteX2" fmla="*/ 11391 w 57150"/>
                <a:gd name="connsiteY2" fmla="*/ 51739 h 57150"/>
                <a:gd name="connsiteX3" fmla="*/ 31472 w 57150"/>
                <a:gd name="connsiteY3" fmla="*/ 51739 h 57150"/>
                <a:gd name="connsiteX4" fmla="*/ 51677 w 57150"/>
                <a:gd name="connsiteY4" fmla="*/ 31534 h 57150"/>
                <a:gd name="connsiteX5" fmla="*/ 51677 w 57150"/>
                <a:gd name="connsiteY5" fmla="*/ 11329 h 57150"/>
                <a:gd name="connsiteX6" fmla="*/ 31472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31472" y="11329"/>
                  </a:moveTo>
                  <a:lnTo>
                    <a:pt x="11266" y="31534"/>
                  </a:lnTo>
                  <a:cubicBezTo>
                    <a:pt x="5721" y="37148"/>
                    <a:pt x="5777" y="46194"/>
                    <a:pt x="11391" y="51739"/>
                  </a:cubicBezTo>
                  <a:cubicBezTo>
                    <a:pt x="16956" y="57236"/>
                    <a:pt x="25907" y="57236"/>
                    <a:pt x="31472" y="51739"/>
                  </a:cubicBezTo>
                  <a:lnTo>
                    <a:pt x="51677" y="31534"/>
                  </a:lnTo>
                  <a:cubicBezTo>
                    <a:pt x="57257" y="25954"/>
                    <a:pt x="57257" y="16908"/>
                    <a:pt x="51677" y="11329"/>
                  </a:cubicBezTo>
                  <a:cubicBezTo>
                    <a:pt x="46098" y="5749"/>
                    <a:pt x="37051" y="5749"/>
                    <a:pt x="31472" y="11329"/>
                  </a:cubicBezTo>
                  <a:close/>
                </a:path>
              </a:pathLst>
            </a:custGeom>
            <a:solidFill>
              <a:srgbClr val="1D5265"/>
            </a:solidFill>
            <a:ln w="9525" cap="flat">
              <a:noFill/>
              <a:prstDash val="solid"/>
              <a:miter/>
            </a:ln>
          </p:spPr>
          <p:txBody>
            <a:bodyPr rtlCol="0" anchor="ctr"/>
            <a:lstStyle/>
            <a:p>
              <a:endParaRPr lang="en-NL" b="1" dirty="0"/>
            </a:p>
          </p:txBody>
        </p:sp>
        <p:sp>
          <p:nvSpPr>
            <p:cNvPr id="188" name="Freeform: Shape 187">
              <a:extLst>
                <a:ext uri="{FF2B5EF4-FFF2-40B4-BE49-F238E27FC236}">
                  <a16:creationId xmlns:a16="http://schemas.microsoft.com/office/drawing/2014/main" id="{356F4593-70C8-444C-99BA-A371E0F1A3A6}"/>
                </a:ext>
              </a:extLst>
            </p:cNvPr>
            <p:cNvSpPr/>
            <p:nvPr/>
          </p:nvSpPr>
          <p:spPr>
            <a:xfrm>
              <a:off x="5433715" y="1721295"/>
              <a:ext cx="66675" cy="38100"/>
            </a:xfrm>
            <a:custGeom>
              <a:avLst/>
              <a:gdLst>
                <a:gd name="connsiteX0" fmla="*/ 7144 w 66675"/>
                <a:gd name="connsiteY0" fmla="*/ 21431 h 38100"/>
                <a:gd name="connsiteX1" fmla="*/ 21431 w 66675"/>
                <a:gd name="connsiteY1" fmla="*/ 35719 h 38100"/>
                <a:gd name="connsiteX2" fmla="*/ 50006 w 66675"/>
                <a:gd name="connsiteY2" fmla="*/ 35719 h 38100"/>
                <a:gd name="connsiteX3" fmla="*/ 64294 w 66675"/>
                <a:gd name="connsiteY3" fmla="*/ 21431 h 38100"/>
                <a:gd name="connsiteX4" fmla="*/ 50006 w 66675"/>
                <a:gd name="connsiteY4" fmla="*/ 7144 h 38100"/>
                <a:gd name="connsiteX5" fmla="*/ 21431 w 66675"/>
                <a:gd name="connsiteY5" fmla="*/ 7144 h 38100"/>
                <a:gd name="connsiteX6" fmla="*/ 7144 w 66675"/>
                <a:gd name="connsiteY6" fmla="*/ 2143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7144" y="21431"/>
                  </a:moveTo>
                  <a:cubicBezTo>
                    <a:pt x="7144" y="29322"/>
                    <a:pt x="13541" y="35719"/>
                    <a:pt x="21431" y="35719"/>
                  </a:cubicBezTo>
                  <a:lnTo>
                    <a:pt x="50006" y="35719"/>
                  </a:lnTo>
                  <a:cubicBezTo>
                    <a:pt x="57897" y="35719"/>
                    <a:pt x="64294" y="29322"/>
                    <a:pt x="64294" y="21431"/>
                  </a:cubicBezTo>
                  <a:cubicBezTo>
                    <a:pt x="64294" y="13541"/>
                    <a:pt x="57897" y="7144"/>
                    <a:pt x="50006" y="7144"/>
                  </a:cubicBezTo>
                  <a:lnTo>
                    <a:pt x="21431" y="7144"/>
                  </a:lnTo>
                  <a:cubicBezTo>
                    <a:pt x="13541" y="7144"/>
                    <a:pt x="7144" y="13541"/>
                    <a:pt x="7144" y="21431"/>
                  </a:cubicBezTo>
                  <a:close/>
                </a:path>
              </a:pathLst>
            </a:custGeom>
            <a:solidFill>
              <a:srgbClr val="1D5265"/>
            </a:solidFill>
            <a:ln w="9525" cap="flat">
              <a:noFill/>
              <a:prstDash val="solid"/>
              <a:miter/>
            </a:ln>
          </p:spPr>
          <p:txBody>
            <a:bodyPr rtlCol="0" anchor="ctr"/>
            <a:lstStyle/>
            <a:p>
              <a:endParaRPr lang="en-NL" b="1" dirty="0"/>
            </a:p>
          </p:txBody>
        </p:sp>
        <p:sp>
          <p:nvSpPr>
            <p:cNvPr id="189" name="Freeform: Shape 188">
              <a:extLst>
                <a:ext uri="{FF2B5EF4-FFF2-40B4-BE49-F238E27FC236}">
                  <a16:creationId xmlns:a16="http://schemas.microsoft.com/office/drawing/2014/main" id="{E406F2A4-8194-495F-A895-99E9C073F1B8}"/>
                </a:ext>
              </a:extLst>
            </p:cNvPr>
            <p:cNvSpPr/>
            <p:nvPr/>
          </p:nvSpPr>
          <p:spPr>
            <a:xfrm>
              <a:off x="5252740" y="1721295"/>
              <a:ext cx="66675" cy="38100"/>
            </a:xfrm>
            <a:custGeom>
              <a:avLst/>
              <a:gdLst>
                <a:gd name="connsiteX0" fmla="*/ 21431 w 66675"/>
                <a:gd name="connsiteY0" fmla="*/ 35719 h 38100"/>
                <a:gd name="connsiteX1" fmla="*/ 50006 w 66675"/>
                <a:gd name="connsiteY1" fmla="*/ 35719 h 38100"/>
                <a:gd name="connsiteX2" fmla="*/ 64294 w 66675"/>
                <a:gd name="connsiteY2" fmla="*/ 21431 h 38100"/>
                <a:gd name="connsiteX3" fmla="*/ 50006 w 66675"/>
                <a:gd name="connsiteY3" fmla="*/ 7144 h 38100"/>
                <a:gd name="connsiteX4" fmla="*/ 21431 w 66675"/>
                <a:gd name="connsiteY4" fmla="*/ 7144 h 38100"/>
                <a:gd name="connsiteX5" fmla="*/ 7144 w 66675"/>
                <a:gd name="connsiteY5" fmla="*/ 21431 h 38100"/>
                <a:gd name="connsiteX6" fmla="*/ 21431 w 66675"/>
                <a:gd name="connsiteY6" fmla="*/ 35719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 h="38100">
                  <a:moveTo>
                    <a:pt x="21431" y="35719"/>
                  </a:moveTo>
                  <a:lnTo>
                    <a:pt x="50006" y="35719"/>
                  </a:lnTo>
                  <a:cubicBezTo>
                    <a:pt x="57897" y="35719"/>
                    <a:pt x="64294" y="29322"/>
                    <a:pt x="64294" y="21431"/>
                  </a:cubicBezTo>
                  <a:cubicBezTo>
                    <a:pt x="64294" y="13541"/>
                    <a:pt x="57897" y="7144"/>
                    <a:pt x="50006" y="7144"/>
                  </a:cubicBezTo>
                  <a:lnTo>
                    <a:pt x="21431" y="7144"/>
                  </a:lnTo>
                  <a:cubicBezTo>
                    <a:pt x="13540" y="7144"/>
                    <a:pt x="7144" y="13541"/>
                    <a:pt x="7144" y="21431"/>
                  </a:cubicBezTo>
                  <a:cubicBezTo>
                    <a:pt x="7144" y="29322"/>
                    <a:pt x="13540" y="35719"/>
                    <a:pt x="21431" y="35719"/>
                  </a:cubicBezTo>
                  <a:close/>
                </a:path>
              </a:pathLst>
            </a:custGeom>
            <a:solidFill>
              <a:srgbClr val="1D5265"/>
            </a:solidFill>
            <a:ln w="9525" cap="flat">
              <a:noFill/>
              <a:prstDash val="solid"/>
              <a:miter/>
            </a:ln>
          </p:spPr>
          <p:txBody>
            <a:bodyPr rtlCol="0" anchor="ctr"/>
            <a:lstStyle/>
            <a:p>
              <a:endParaRPr lang="en-NL" b="1" dirty="0"/>
            </a:p>
          </p:txBody>
        </p:sp>
        <p:sp>
          <p:nvSpPr>
            <p:cNvPr id="190" name="Freeform: Shape 189">
              <a:extLst>
                <a:ext uri="{FF2B5EF4-FFF2-40B4-BE49-F238E27FC236}">
                  <a16:creationId xmlns:a16="http://schemas.microsoft.com/office/drawing/2014/main" id="{EE8EF87C-334D-4166-9D44-B9EAF90929FF}"/>
                </a:ext>
              </a:extLst>
            </p:cNvPr>
            <p:cNvSpPr/>
            <p:nvPr/>
          </p:nvSpPr>
          <p:spPr>
            <a:xfrm>
              <a:off x="5411397" y="1775177"/>
              <a:ext cx="57150" cy="57150"/>
            </a:xfrm>
            <a:custGeom>
              <a:avLst/>
              <a:gdLst>
                <a:gd name="connsiteX0" fmla="*/ 11329 w 57150"/>
                <a:gd name="connsiteY0" fmla="*/ 11329 h 57150"/>
                <a:gd name="connsiteX1" fmla="*/ 11329 w 57150"/>
                <a:gd name="connsiteY1" fmla="*/ 31534 h 57150"/>
                <a:gd name="connsiteX2" fmla="*/ 31534 w 57150"/>
                <a:gd name="connsiteY2" fmla="*/ 51739 h 57150"/>
                <a:gd name="connsiteX3" fmla="*/ 51739 w 57150"/>
                <a:gd name="connsiteY3" fmla="*/ 51615 h 57150"/>
                <a:gd name="connsiteX4" fmla="*/ 51739 w 57150"/>
                <a:gd name="connsiteY4" fmla="*/ 31534 h 57150"/>
                <a:gd name="connsiteX5" fmla="*/ 31534 w 57150"/>
                <a:gd name="connsiteY5" fmla="*/ 11329 h 57150"/>
                <a:gd name="connsiteX6" fmla="*/ 11329 w 57150"/>
                <a:gd name="connsiteY6" fmla="*/ 1132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57150">
                  <a:moveTo>
                    <a:pt x="11329" y="11329"/>
                  </a:moveTo>
                  <a:cubicBezTo>
                    <a:pt x="5749" y="16908"/>
                    <a:pt x="5749" y="25954"/>
                    <a:pt x="11329" y="31534"/>
                  </a:cubicBezTo>
                  <a:lnTo>
                    <a:pt x="31534" y="51739"/>
                  </a:lnTo>
                  <a:cubicBezTo>
                    <a:pt x="37148" y="57285"/>
                    <a:pt x="46194" y="57229"/>
                    <a:pt x="51739" y="51615"/>
                  </a:cubicBezTo>
                  <a:cubicBezTo>
                    <a:pt x="57236" y="46050"/>
                    <a:pt x="57236" y="37099"/>
                    <a:pt x="51739" y="31534"/>
                  </a:cubicBezTo>
                  <a:lnTo>
                    <a:pt x="31534" y="11329"/>
                  </a:lnTo>
                  <a:cubicBezTo>
                    <a:pt x="25954" y="5749"/>
                    <a:pt x="16908" y="5749"/>
                    <a:pt x="11329" y="11329"/>
                  </a:cubicBezTo>
                  <a:close/>
                </a:path>
              </a:pathLst>
            </a:custGeom>
            <a:solidFill>
              <a:srgbClr val="1D5265"/>
            </a:solidFill>
            <a:ln w="9525" cap="flat">
              <a:noFill/>
              <a:prstDash val="solid"/>
              <a:miter/>
            </a:ln>
          </p:spPr>
          <p:txBody>
            <a:bodyPr rtlCol="0" anchor="ctr"/>
            <a:lstStyle/>
            <a:p>
              <a:endParaRPr lang="en-NL" b="1" dirty="0"/>
            </a:p>
          </p:txBody>
        </p:sp>
        <p:sp>
          <p:nvSpPr>
            <p:cNvPr id="191" name="Freeform: Shape 190">
              <a:extLst>
                <a:ext uri="{FF2B5EF4-FFF2-40B4-BE49-F238E27FC236}">
                  <a16:creationId xmlns:a16="http://schemas.microsoft.com/office/drawing/2014/main" id="{61F56B0D-802B-4CCD-AD9C-7CC9CBE55BBA}"/>
                </a:ext>
              </a:extLst>
            </p:cNvPr>
            <p:cNvSpPr/>
            <p:nvPr/>
          </p:nvSpPr>
          <p:spPr>
            <a:xfrm>
              <a:off x="5283490" y="1647270"/>
              <a:ext cx="57150" cy="57150"/>
            </a:xfrm>
            <a:custGeom>
              <a:avLst/>
              <a:gdLst>
                <a:gd name="connsiteX0" fmla="*/ 31472 w 57150"/>
                <a:gd name="connsiteY0" fmla="*/ 51677 h 57150"/>
                <a:gd name="connsiteX1" fmla="*/ 51677 w 57150"/>
                <a:gd name="connsiteY1" fmla="*/ 51677 h 57150"/>
                <a:gd name="connsiteX2" fmla="*/ 51677 w 57150"/>
                <a:gd name="connsiteY2" fmla="*/ 31472 h 57150"/>
                <a:gd name="connsiteX3" fmla="*/ 31472 w 57150"/>
                <a:gd name="connsiteY3" fmla="*/ 11266 h 57150"/>
                <a:gd name="connsiteX4" fmla="*/ 11266 w 57150"/>
                <a:gd name="connsiteY4" fmla="*/ 11391 h 57150"/>
                <a:gd name="connsiteX5" fmla="*/ 11266 w 57150"/>
                <a:gd name="connsiteY5" fmla="*/ 3147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57150">
                  <a:moveTo>
                    <a:pt x="31472" y="51677"/>
                  </a:moveTo>
                  <a:cubicBezTo>
                    <a:pt x="37051" y="57257"/>
                    <a:pt x="46098" y="57257"/>
                    <a:pt x="51677" y="51677"/>
                  </a:cubicBezTo>
                  <a:cubicBezTo>
                    <a:pt x="57257" y="46098"/>
                    <a:pt x="57257" y="37051"/>
                    <a:pt x="51677" y="31472"/>
                  </a:cubicBezTo>
                  <a:lnTo>
                    <a:pt x="31472" y="11266"/>
                  </a:lnTo>
                  <a:cubicBezTo>
                    <a:pt x="25858" y="5721"/>
                    <a:pt x="16811" y="5777"/>
                    <a:pt x="11266" y="11391"/>
                  </a:cubicBezTo>
                  <a:cubicBezTo>
                    <a:pt x="5770" y="16956"/>
                    <a:pt x="5770" y="25907"/>
                    <a:pt x="11266" y="31472"/>
                  </a:cubicBezTo>
                  <a:close/>
                </a:path>
              </a:pathLst>
            </a:custGeom>
            <a:solidFill>
              <a:srgbClr val="1D5265"/>
            </a:solidFill>
            <a:ln w="9525" cap="flat">
              <a:noFill/>
              <a:prstDash val="solid"/>
              <a:miter/>
            </a:ln>
          </p:spPr>
          <p:txBody>
            <a:bodyPr rtlCol="0" anchor="ctr"/>
            <a:lstStyle/>
            <a:p>
              <a:endParaRPr lang="en-NL" b="1" dirty="0"/>
            </a:p>
          </p:txBody>
        </p:sp>
        <p:sp>
          <p:nvSpPr>
            <p:cNvPr id="192" name="Freeform: Shape 191">
              <a:extLst>
                <a:ext uri="{FF2B5EF4-FFF2-40B4-BE49-F238E27FC236}">
                  <a16:creationId xmlns:a16="http://schemas.microsoft.com/office/drawing/2014/main" id="{CC1052B0-35C2-43AB-8159-70EE3835E5FA}"/>
                </a:ext>
              </a:extLst>
            </p:cNvPr>
            <p:cNvSpPr/>
            <p:nvPr/>
          </p:nvSpPr>
          <p:spPr>
            <a:xfrm>
              <a:off x="5328940" y="1692720"/>
              <a:ext cx="95250" cy="95250"/>
            </a:xfrm>
            <a:custGeom>
              <a:avLst/>
              <a:gdLst>
                <a:gd name="connsiteX0" fmla="*/ 92869 w 95250"/>
                <a:gd name="connsiteY0" fmla="*/ 50006 h 95250"/>
                <a:gd name="connsiteX1" fmla="*/ 50006 w 95250"/>
                <a:gd name="connsiteY1" fmla="*/ 92869 h 95250"/>
                <a:gd name="connsiteX2" fmla="*/ 7144 w 95250"/>
                <a:gd name="connsiteY2" fmla="*/ 50006 h 95250"/>
                <a:gd name="connsiteX3" fmla="*/ 50006 w 95250"/>
                <a:gd name="connsiteY3" fmla="*/ 7144 h 95250"/>
                <a:gd name="connsiteX4" fmla="*/ 92869 w 95250"/>
                <a:gd name="connsiteY4" fmla="*/ 50006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2869" y="50006"/>
                  </a:moveTo>
                  <a:cubicBezTo>
                    <a:pt x="92869" y="73679"/>
                    <a:pt x="73679" y="92869"/>
                    <a:pt x="50006" y="92869"/>
                  </a:cubicBezTo>
                  <a:cubicBezTo>
                    <a:pt x="26334" y="92869"/>
                    <a:pt x="7144" y="73679"/>
                    <a:pt x="7144" y="50006"/>
                  </a:cubicBezTo>
                  <a:cubicBezTo>
                    <a:pt x="7144" y="26334"/>
                    <a:pt x="26334" y="7144"/>
                    <a:pt x="50006" y="7144"/>
                  </a:cubicBezTo>
                  <a:cubicBezTo>
                    <a:pt x="73679" y="7144"/>
                    <a:pt x="92869" y="26334"/>
                    <a:pt x="92869" y="50006"/>
                  </a:cubicBezTo>
                  <a:close/>
                </a:path>
              </a:pathLst>
            </a:custGeom>
            <a:solidFill>
              <a:srgbClr val="1D5265"/>
            </a:solidFill>
            <a:ln w="9525" cap="flat">
              <a:noFill/>
              <a:prstDash val="solid"/>
              <a:miter/>
            </a:ln>
          </p:spPr>
          <p:txBody>
            <a:bodyPr rtlCol="0" anchor="ctr"/>
            <a:lstStyle/>
            <a:p>
              <a:endParaRPr lang="en-NL" b="1" dirty="0"/>
            </a:p>
          </p:txBody>
        </p:sp>
      </p:grpSp>
      <p:pic>
        <p:nvPicPr>
          <p:cNvPr id="193" name="Graphic 192">
            <a:extLst>
              <a:ext uri="{FF2B5EF4-FFF2-40B4-BE49-F238E27FC236}">
                <a16:creationId xmlns:a16="http://schemas.microsoft.com/office/drawing/2014/main" id="{2DB5BB30-B746-4527-A71B-CA0D1B6AB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22819" y="3552209"/>
            <a:ext cx="363580" cy="302984"/>
          </a:xfrm>
          <a:prstGeom prst="rect">
            <a:avLst/>
          </a:prstGeom>
        </p:spPr>
      </p:pic>
      <p:grpSp>
        <p:nvGrpSpPr>
          <p:cNvPr id="194" name="Group 193">
            <a:extLst>
              <a:ext uri="{FF2B5EF4-FFF2-40B4-BE49-F238E27FC236}">
                <a16:creationId xmlns:a16="http://schemas.microsoft.com/office/drawing/2014/main" id="{18C5CE17-09CB-4A04-B0C8-36C28937CE0F}"/>
              </a:ext>
            </a:extLst>
          </p:cNvPr>
          <p:cNvGrpSpPr/>
          <p:nvPr/>
        </p:nvGrpSpPr>
        <p:grpSpPr>
          <a:xfrm>
            <a:off x="1783652" y="3998841"/>
            <a:ext cx="802095" cy="524063"/>
            <a:chOff x="2126805" y="5268506"/>
            <a:chExt cx="802095" cy="524063"/>
          </a:xfrm>
        </p:grpSpPr>
        <p:sp>
          <p:nvSpPr>
            <p:cNvPr id="195" name="Rectangle 194">
              <a:extLst>
                <a:ext uri="{FF2B5EF4-FFF2-40B4-BE49-F238E27FC236}">
                  <a16:creationId xmlns:a16="http://schemas.microsoft.com/office/drawing/2014/main" id="{F7377FC2-C335-41E4-A3BB-CE03CFCF2620}"/>
                </a:ext>
              </a:extLst>
            </p:cNvPr>
            <p:cNvSpPr/>
            <p:nvPr/>
          </p:nvSpPr>
          <p:spPr>
            <a:xfrm>
              <a:off x="2644848" y="5268506"/>
              <a:ext cx="284052" cy="369332"/>
            </a:xfrm>
            <a:prstGeom prst="rect">
              <a:avLst/>
            </a:prstGeom>
          </p:spPr>
          <p:txBody>
            <a:bodyPr wrap="none">
              <a:spAutoFit/>
            </a:bodyPr>
            <a:lstStyle/>
            <a:p>
              <a:r>
                <a:rPr lang="en-GB" dirty="0">
                  <a:solidFill>
                    <a:srgbClr val="1F5665"/>
                  </a:solidFill>
                  <a:latin typeface="Open Sans" panose="020B0606030504020204" pitchFamily="34" charset="0"/>
                  <a:cs typeface="Open Sans" panose="020B0606030504020204" pitchFamily="34" charset="0"/>
                </a:rPr>
                <a:t>?</a:t>
              </a:r>
              <a:endParaRPr lang="en-NL" dirty="0"/>
            </a:p>
          </p:txBody>
        </p:sp>
        <p:pic>
          <p:nvPicPr>
            <p:cNvPr id="196" name="Picture 195">
              <a:extLst>
                <a:ext uri="{FF2B5EF4-FFF2-40B4-BE49-F238E27FC236}">
                  <a16:creationId xmlns:a16="http://schemas.microsoft.com/office/drawing/2014/main" id="{6B1E69BB-A303-457A-A724-8EE1D8037A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6805" y="5464952"/>
              <a:ext cx="327617" cy="327617"/>
            </a:xfrm>
            <a:prstGeom prst="rect">
              <a:avLst/>
            </a:prstGeom>
          </p:spPr>
        </p:pic>
        <p:pic>
          <p:nvPicPr>
            <p:cNvPr id="197" name="Graphic 196" descr="Thought bubble">
              <a:extLst>
                <a:ext uri="{FF2B5EF4-FFF2-40B4-BE49-F238E27FC236}">
                  <a16:creationId xmlns:a16="http://schemas.microsoft.com/office/drawing/2014/main" id="{25C327E6-F2B9-4F7A-8D50-A13F25F016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7840" y="5295323"/>
              <a:ext cx="332292" cy="332292"/>
            </a:xfrm>
            <a:prstGeom prst="rect">
              <a:avLst/>
            </a:prstGeom>
          </p:spPr>
        </p:pic>
      </p:grpSp>
      <p:sp>
        <p:nvSpPr>
          <p:cNvPr id="198" name="Oval 197">
            <a:extLst>
              <a:ext uri="{FF2B5EF4-FFF2-40B4-BE49-F238E27FC236}">
                <a16:creationId xmlns:a16="http://schemas.microsoft.com/office/drawing/2014/main" id="{1DC2F59A-8E94-4FDD-B281-D160729165A9}"/>
              </a:ext>
            </a:extLst>
          </p:cNvPr>
          <p:cNvSpPr/>
          <p:nvPr/>
        </p:nvSpPr>
        <p:spPr>
          <a:xfrm>
            <a:off x="4083883" y="4331634"/>
            <a:ext cx="121402" cy="116362"/>
          </a:xfrm>
          <a:prstGeom prst="ellipse">
            <a:avLst/>
          </a:prstGeom>
          <a:solidFill>
            <a:srgbClr val="F59C8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NL" dirty="0"/>
          </a:p>
        </p:txBody>
      </p:sp>
      <p:grpSp>
        <p:nvGrpSpPr>
          <p:cNvPr id="199" name="Group 198">
            <a:extLst>
              <a:ext uri="{FF2B5EF4-FFF2-40B4-BE49-F238E27FC236}">
                <a16:creationId xmlns:a16="http://schemas.microsoft.com/office/drawing/2014/main" id="{221193A1-E0A3-4AF7-9EE8-94F158EA0A4A}"/>
              </a:ext>
            </a:extLst>
          </p:cNvPr>
          <p:cNvGrpSpPr/>
          <p:nvPr/>
        </p:nvGrpSpPr>
        <p:grpSpPr>
          <a:xfrm>
            <a:off x="2458049" y="4378962"/>
            <a:ext cx="1686012" cy="1491614"/>
            <a:chOff x="1705808" y="2593672"/>
            <a:chExt cx="864607" cy="696707"/>
          </a:xfrm>
        </p:grpSpPr>
        <p:cxnSp>
          <p:nvCxnSpPr>
            <p:cNvPr id="200" name="Straight Connector 199">
              <a:extLst>
                <a:ext uri="{FF2B5EF4-FFF2-40B4-BE49-F238E27FC236}">
                  <a16:creationId xmlns:a16="http://schemas.microsoft.com/office/drawing/2014/main" id="{21077518-9FCD-4188-841F-9360082F3261}"/>
                </a:ext>
              </a:extLst>
            </p:cNvPr>
            <p:cNvCxnSpPr/>
            <p:nvPr/>
          </p:nvCxnSpPr>
          <p:spPr>
            <a:xfrm>
              <a:off x="2570415" y="2593672"/>
              <a:ext cx="0" cy="525293"/>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C12CE23E-C2A1-4493-8C11-60D9D9B0AC5B}"/>
                </a:ext>
              </a:extLst>
            </p:cNvPr>
            <p:cNvCxnSpPr>
              <a:cxnSpLocks/>
            </p:cNvCxnSpPr>
            <p:nvPr/>
          </p:nvCxnSpPr>
          <p:spPr>
            <a:xfrm flipH="1">
              <a:off x="1708103" y="3118229"/>
              <a:ext cx="859876" cy="736"/>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2626DED-99D5-41A3-8FC4-A666848F0D0F}"/>
                </a:ext>
              </a:extLst>
            </p:cNvPr>
            <p:cNvCxnSpPr>
              <a:cxnSpLocks/>
            </p:cNvCxnSpPr>
            <p:nvPr/>
          </p:nvCxnSpPr>
          <p:spPr>
            <a:xfrm flipH="1">
              <a:off x="1705808" y="3120561"/>
              <a:ext cx="2295" cy="169818"/>
            </a:xfrm>
            <a:prstGeom prst="line">
              <a:avLst/>
            </a:prstGeom>
            <a:ln>
              <a:solidFill>
                <a:srgbClr val="F59C8F"/>
              </a:solidFill>
            </a:ln>
          </p:spPr>
          <p:style>
            <a:lnRef idx="1">
              <a:schemeClr val="accent1"/>
            </a:lnRef>
            <a:fillRef idx="0">
              <a:schemeClr val="accent1"/>
            </a:fillRef>
            <a:effectRef idx="0">
              <a:schemeClr val="accent1"/>
            </a:effectRef>
            <a:fontRef idx="minor">
              <a:schemeClr val="tx1"/>
            </a:fontRef>
          </p:style>
        </p:cxnSp>
      </p:grpSp>
      <p:sp>
        <p:nvSpPr>
          <p:cNvPr id="203" name="Rectangle 202">
            <a:extLst>
              <a:ext uri="{FF2B5EF4-FFF2-40B4-BE49-F238E27FC236}">
                <a16:creationId xmlns:a16="http://schemas.microsoft.com/office/drawing/2014/main" id="{709E05D2-72E8-4008-9BEF-3C963F991DB0}"/>
              </a:ext>
            </a:extLst>
          </p:cNvPr>
          <p:cNvSpPr/>
          <p:nvPr/>
        </p:nvSpPr>
        <p:spPr>
          <a:xfrm>
            <a:off x="2453300" y="5527868"/>
            <a:ext cx="1672311" cy="738664"/>
          </a:xfrm>
          <a:prstGeom prst="rect">
            <a:avLst/>
          </a:prstGeom>
        </p:spPr>
        <p:txBody>
          <a:bodyPr wrap="square">
            <a:spAutoFit/>
          </a:bodyPr>
          <a:lstStyle/>
          <a:p>
            <a:r>
              <a:rPr lang="nl-NL" sz="1400" dirty="0">
                <a:solidFill>
                  <a:srgbClr val="F59C8F"/>
                </a:solidFill>
                <a:latin typeface="Open Sans SemiBold" panose="020B0706030804020204" pitchFamily="34" charset="0"/>
                <a:ea typeface="Open Sans SemiBold" panose="020B0706030804020204" pitchFamily="34" charset="0"/>
                <a:cs typeface="Open Sans SemiBold" panose="020B0706030804020204" pitchFamily="34" charset="0"/>
              </a:rPr>
              <a:t>3+ Dry Spells</a:t>
            </a:r>
          </a:p>
          <a:p>
            <a:r>
              <a:rPr lang="nl-NL" sz="1400" dirty="0">
                <a:latin typeface="Open Sans" panose="020B0606030504020204" pitchFamily="34" charset="0"/>
                <a:ea typeface="Open Sans" panose="020B0606030504020204" pitchFamily="34" charset="0"/>
                <a:cs typeface="Open Sans" panose="020B0606030504020204" pitchFamily="34" charset="0"/>
              </a:rPr>
              <a:t>- Seed selection</a:t>
            </a:r>
          </a:p>
          <a:p>
            <a:r>
              <a:rPr lang="nl-NL" sz="1400" dirty="0">
                <a:latin typeface="Open Sans" panose="020B0606030504020204" pitchFamily="34" charset="0"/>
                <a:ea typeface="Open Sans" panose="020B0606030504020204" pitchFamily="34" charset="0"/>
                <a:cs typeface="Open Sans" panose="020B0606030504020204" pitchFamily="34" charset="0"/>
              </a:rPr>
              <a:t>- Type of ridge</a:t>
            </a:r>
          </a:p>
        </p:txBody>
      </p:sp>
      <p:pic>
        <p:nvPicPr>
          <p:cNvPr id="95" name="Picture 2" descr="Logo TU Delft - Maritime Design Forum">
            <a:extLst>
              <a:ext uri="{FF2B5EF4-FFF2-40B4-BE49-F238E27FC236}">
                <a16:creationId xmlns:a16="http://schemas.microsoft.com/office/drawing/2014/main" id="{EFDDF487-2370-4D57-A1A3-AADB2DBEB9C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96" name="Oval 95">
            <a:extLst>
              <a:ext uri="{FF2B5EF4-FFF2-40B4-BE49-F238E27FC236}">
                <a16:creationId xmlns:a16="http://schemas.microsoft.com/office/drawing/2014/main" id="{AE2354AC-645F-45D3-B991-1378B1FBD0B5}"/>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97" name="Straight Connector 96">
            <a:extLst>
              <a:ext uri="{FF2B5EF4-FFF2-40B4-BE49-F238E27FC236}">
                <a16:creationId xmlns:a16="http://schemas.microsoft.com/office/drawing/2014/main" id="{49084426-E020-4D1E-A159-E8E78C3B9A15}"/>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F820AE47-45F6-4774-A1E7-AD3221B8A86F}"/>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0E06DFF-8C7B-4E65-9FAB-7CB0A83B7230}"/>
              </a:ext>
            </a:extLst>
          </p:cNvPr>
          <p:cNvCxnSpPr>
            <a:cxnSpLocks/>
            <a:stCxn id="96"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00" name="Oval 99">
            <a:extLst>
              <a:ext uri="{FF2B5EF4-FFF2-40B4-BE49-F238E27FC236}">
                <a16:creationId xmlns:a16="http://schemas.microsoft.com/office/drawing/2014/main" id="{54FDCC35-B092-4CE2-B894-CCEEBD9F6825}"/>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1" name="Oval 100">
            <a:extLst>
              <a:ext uri="{FF2B5EF4-FFF2-40B4-BE49-F238E27FC236}">
                <a16:creationId xmlns:a16="http://schemas.microsoft.com/office/drawing/2014/main" id="{3BE6C754-0516-4A87-90CB-A4AFFFB57003}"/>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2" name="Oval 101">
            <a:extLst>
              <a:ext uri="{FF2B5EF4-FFF2-40B4-BE49-F238E27FC236}">
                <a16:creationId xmlns:a16="http://schemas.microsoft.com/office/drawing/2014/main" id="{09787D1B-BE33-4903-BF82-99824311FFB7}"/>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03" name="Picture 16">
            <a:extLst>
              <a:ext uri="{FF2B5EF4-FFF2-40B4-BE49-F238E27FC236}">
                <a16:creationId xmlns:a16="http://schemas.microsoft.com/office/drawing/2014/main" id="{85438593-C7FD-45D8-A365-07B40A2ADA0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2270852799"/>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98" grpId="0" animBg="1"/>
      <p:bldP spid="2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Logo TU Delft - Maritime Design Forum">
            <a:extLst>
              <a:ext uri="{FF2B5EF4-FFF2-40B4-BE49-F238E27FC236}">
                <a16:creationId xmlns:a16="http://schemas.microsoft.com/office/drawing/2014/main" id="{14793A7F-3182-4A6C-9061-CDB03DE39F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FORECAST MODEL</a:t>
            </a:r>
          </a:p>
        </p:txBody>
      </p:sp>
      <p:sp>
        <p:nvSpPr>
          <p:cNvPr id="3" name="Rectangle 2">
            <a:extLst>
              <a:ext uri="{FF2B5EF4-FFF2-40B4-BE49-F238E27FC236}">
                <a16:creationId xmlns:a16="http://schemas.microsoft.com/office/drawing/2014/main" id="{AA74796A-A703-4C4A-B19B-5A9D538FC2B4}"/>
              </a:ext>
            </a:extLst>
          </p:cNvPr>
          <p:cNvSpPr/>
          <p:nvPr/>
        </p:nvSpPr>
        <p:spPr>
          <a:xfrm>
            <a:off x="5850497" y="1681616"/>
            <a:ext cx="1360552" cy="356931"/>
          </a:xfrm>
          <a:prstGeom prst="rect">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 name="Picture 3">
            <a:extLst>
              <a:ext uri="{FF2B5EF4-FFF2-40B4-BE49-F238E27FC236}">
                <a16:creationId xmlns:a16="http://schemas.microsoft.com/office/drawing/2014/main" id="{B322D990-5934-4441-A9E4-82168CB21EE7}"/>
              </a:ext>
            </a:extLst>
          </p:cNvPr>
          <p:cNvPicPr>
            <a:picLocks noChangeAspect="1"/>
          </p:cNvPicPr>
          <p:nvPr/>
        </p:nvPicPr>
        <p:blipFill>
          <a:blip r:embed="rId4"/>
          <a:stretch>
            <a:fillRect/>
          </a:stretch>
        </p:blipFill>
        <p:spPr>
          <a:xfrm>
            <a:off x="1085100" y="2153170"/>
            <a:ext cx="3997487" cy="3278886"/>
          </a:xfrm>
          <a:prstGeom prst="rect">
            <a:avLst/>
          </a:prstGeom>
        </p:spPr>
      </p:pic>
      <p:sp>
        <p:nvSpPr>
          <p:cNvPr id="6" name="Rectangle 5">
            <a:extLst>
              <a:ext uri="{FF2B5EF4-FFF2-40B4-BE49-F238E27FC236}">
                <a16:creationId xmlns:a16="http://schemas.microsoft.com/office/drawing/2014/main" id="{FB968702-0922-42B9-AFA0-23DA6E3CABC9}"/>
              </a:ext>
            </a:extLst>
          </p:cNvPr>
          <p:cNvSpPr/>
          <p:nvPr/>
        </p:nvSpPr>
        <p:spPr>
          <a:xfrm>
            <a:off x="5850505" y="3320034"/>
            <a:ext cx="1360552" cy="1419227"/>
          </a:xfrm>
          <a:prstGeom prst="rect">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Isosceles Triangle 6">
            <a:extLst>
              <a:ext uri="{FF2B5EF4-FFF2-40B4-BE49-F238E27FC236}">
                <a16:creationId xmlns:a16="http://schemas.microsoft.com/office/drawing/2014/main" id="{FB215C61-2F04-4CD5-BF71-BB57E3086BE2}"/>
              </a:ext>
            </a:extLst>
          </p:cNvPr>
          <p:cNvSpPr/>
          <p:nvPr/>
        </p:nvSpPr>
        <p:spPr>
          <a:xfrm rot="10800000">
            <a:off x="5850498" y="4739261"/>
            <a:ext cx="1360550" cy="286002"/>
          </a:xfrm>
          <a:prstGeom prst="triangl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8" name="Rectangle 7">
            <a:extLst>
              <a:ext uri="{FF2B5EF4-FFF2-40B4-BE49-F238E27FC236}">
                <a16:creationId xmlns:a16="http://schemas.microsoft.com/office/drawing/2014/main" id="{9B74B888-D8E0-48C1-89AA-1C7ADAB26C89}"/>
              </a:ext>
            </a:extLst>
          </p:cNvPr>
          <p:cNvSpPr/>
          <p:nvPr/>
        </p:nvSpPr>
        <p:spPr>
          <a:xfrm>
            <a:off x="5850501" y="5036308"/>
            <a:ext cx="1360552" cy="238422"/>
          </a:xfrm>
          <a:prstGeom prst="rect">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Isosceles Triangle 8">
            <a:extLst>
              <a:ext uri="{FF2B5EF4-FFF2-40B4-BE49-F238E27FC236}">
                <a16:creationId xmlns:a16="http://schemas.microsoft.com/office/drawing/2014/main" id="{D26E6920-84E9-4649-AF3E-8BC3E2238F1B}"/>
              </a:ext>
            </a:extLst>
          </p:cNvPr>
          <p:cNvSpPr/>
          <p:nvPr/>
        </p:nvSpPr>
        <p:spPr>
          <a:xfrm rot="10800000">
            <a:off x="5850499" y="5274730"/>
            <a:ext cx="1360550" cy="274958"/>
          </a:xfrm>
          <a:prstGeom prst="triangl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ectangle 9">
            <a:extLst>
              <a:ext uri="{FF2B5EF4-FFF2-40B4-BE49-F238E27FC236}">
                <a16:creationId xmlns:a16="http://schemas.microsoft.com/office/drawing/2014/main" id="{E323C18F-304C-44A7-B21D-126985463E6B}"/>
              </a:ext>
            </a:extLst>
          </p:cNvPr>
          <p:cNvSpPr/>
          <p:nvPr/>
        </p:nvSpPr>
        <p:spPr>
          <a:xfrm>
            <a:off x="8494652" y="4945528"/>
            <a:ext cx="3595974" cy="1788606"/>
          </a:xfrm>
          <a:prstGeom prst="rect">
            <a:avLst/>
          </a:prstGeom>
          <a:noFill/>
          <a:ln w="38100">
            <a:solidFill>
              <a:srgbClr val="E4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Rectangle 10">
            <a:extLst>
              <a:ext uri="{FF2B5EF4-FFF2-40B4-BE49-F238E27FC236}">
                <a16:creationId xmlns:a16="http://schemas.microsoft.com/office/drawing/2014/main" id="{4F503055-D904-4FEF-A963-DF64D62DC478}"/>
              </a:ext>
            </a:extLst>
          </p:cNvPr>
          <p:cNvSpPr/>
          <p:nvPr/>
        </p:nvSpPr>
        <p:spPr>
          <a:xfrm>
            <a:off x="5850505" y="2127863"/>
            <a:ext cx="1360552" cy="925284"/>
          </a:xfrm>
          <a:prstGeom prst="rect">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TextBox 11">
            <a:extLst>
              <a:ext uri="{FF2B5EF4-FFF2-40B4-BE49-F238E27FC236}">
                <a16:creationId xmlns:a16="http://schemas.microsoft.com/office/drawing/2014/main" id="{7E01C9EE-8BEC-433F-931D-65289AA26421}"/>
              </a:ext>
            </a:extLst>
          </p:cNvPr>
          <p:cNvSpPr txBox="1"/>
          <p:nvPr/>
        </p:nvSpPr>
        <p:spPr>
          <a:xfrm>
            <a:off x="5707534" y="1681616"/>
            <a:ext cx="1646476" cy="3785652"/>
          </a:xfrm>
          <a:prstGeom prst="rect">
            <a:avLst/>
          </a:prstGeom>
          <a:noFill/>
        </p:spPr>
        <p:txBody>
          <a:bodyPr wrap="square" rtlCol="0">
            <a:spAutoFit/>
          </a:bodyPr>
          <a:lstStyle/>
          <a:p>
            <a:pPr algn="ctr"/>
            <a:r>
              <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Preprocessing</a:t>
            </a: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Input</a:t>
            </a: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Model</a:t>
            </a: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Output</a:t>
            </a:r>
            <a:endParaRPr lang="en-NL"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0E1B5176-D09D-4A61-97A8-ED30625F507C}"/>
              </a:ext>
            </a:extLst>
          </p:cNvPr>
          <p:cNvSpPr txBox="1"/>
          <p:nvPr/>
        </p:nvSpPr>
        <p:spPr>
          <a:xfrm>
            <a:off x="8521922" y="5041370"/>
            <a:ext cx="3749360" cy="1692771"/>
          </a:xfrm>
          <a:prstGeom prst="rect">
            <a:avLst/>
          </a:prstGeom>
          <a:noFill/>
        </p:spPr>
        <p:txBody>
          <a:bodyPr wrap="none" rtlCol="0">
            <a:spAutoFit/>
          </a:bodyPr>
          <a:lstStyle/>
          <a:p>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Weather Stations</a:t>
            </a:r>
          </a:p>
          <a:p>
            <a:pPr marL="285750" indent="-285750">
              <a:buFont typeface="Arial" panose="020B0604020202020204" pitchFamily="34" charset="0"/>
              <a:buChar char="•"/>
            </a:pP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Min &amp; Max Temperature: 24-54 years</a:t>
            </a:r>
          </a:p>
          <a:p>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Reanalysis data (ERA5)</a:t>
            </a:r>
          </a:p>
          <a:p>
            <a:pPr marL="285750" indent="-285750">
              <a:buFont typeface="Arial" panose="020B0604020202020204" pitchFamily="34" charset="0"/>
              <a:buChar char="•"/>
            </a:pP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RH, Wind (direction &amp; speed): 30 years</a:t>
            </a:r>
            <a:b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br>
            <a:endPar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16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Oceanic Niño Index (ONI)</a:t>
            </a:r>
          </a:p>
          <a:p>
            <a:pPr marL="285750" indent="-285750">
              <a:buFont typeface="Arial" panose="020B0604020202020204" pitchFamily="34" charset="0"/>
              <a:buChar char="•"/>
            </a:pP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70 years</a:t>
            </a:r>
          </a:p>
        </p:txBody>
      </p:sp>
      <p:sp>
        <p:nvSpPr>
          <p:cNvPr id="14" name="Isosceles Triangle 13">
            <a:extLst>
              <a:ext uri="{FF2B5EF4-FFF2-40B4-BE49-F238E27FC236}">
                <a16:creationId xmlns:a16="http://schemas.microsoft.com/office/drawing/2014/main" id="{51E2C83C-15CD-49E4-A2B3-79A39C1B185C}"/>
              </a:ext>
            </a:extLst>
          </p:cNvPr>
          <p:cNvSpPr/>
          <p:nvPr/>
        </p:nvSpPr>
        <p:spPr>
          <a:xfrm rot="10800000">
            <a:off x="5850503" y="3053147"/>
            <a:ext cx="1360550" cy="274958"/>
          </a:xfrm>
          <a:prstGeom prst="triangl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TextBox 14">
            <a:extLst>
              <a:ext uri="{FF2B5EF4-FFF2-40B4-BE49-F238E27FC236}">
                <a16:creationId xmlns:a16="http://schemas.microsoft.com/office/drawing/2014/main" id="{82FFEDA7-C2FD-4584-AEE4-33AEC6878357}"/>
              </a:ext>
            </a:extLst>
          </p:cNvPr>
          <p:cNvSpPr txBox="1"/>
          <p:nvPr/>
        </p:nvSpPr>
        <p:spPr>
          <a:xfrm>
            <a:off x="5139640" y="4997731"/>
            <a:ext cx="612988" cy="276999"/>
          </a:xfrm>
          <a:prstGeom prst="rect">
            <a:avLst/>
          </a:prstGeom>
          <a:noFill/>
        </p:spPr>
        <p:txBody>
          <a:bodyPr wrap="none" rtlCol="0">
            <a:spAutoFit/>
          </a:bodyPr>
          <a:lstStyle/>
          <a:p>
            <a:r>
              <a:rPr lang="nl-NL" sz="1200" dirty="0">
                <a:latin typeface="Open Sans" panose="020B0606030504020204" pitchFamily="34" charset="0"/>
                <a:ea typeface="Open Sans" panose="020B0606030504020204" pitchFamily="34" charset="0"/>
                <a:cs typeface="Open Sans" panose="020B0606030504020204" pitchFamily="34" charset="0"/>
              </a:rPr>
              <a:t>Yearly</a:t>
            </a:r>
            <a:endParaRPr lang="en-NL"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C82CFDB1-6770-46D1-8F0F-4E665E4C40A2}"/>
              </a:ext>
            </a:extLst>
          </p:cNvPr>
          <p:cNvSpPr txBox="1"/>
          <p:nvPr/>
        </p:nvSpPr>
        <p:spPr>
          <a:xfrm>
            <a:off x="5058046" y="2099247"/>
            <a:ext cx="776175" cy="276999"/>
          </a:xfrm>
          <a:prstGeom prst="rect">
            <a:avLst/>
          </a:prstGeom>
          <a:noFill/>
        </p:spPr>
        <p:txBody>
          <a:bodyPr wrap="none" rtlCol="0">
            <a:spAutoFit/>
          </a:bodyPr>
          <a:lstStyle/>
          <a:p>
            <a:r>
              <a:rPr lang="nl-NL" sz="1200" dirty="0">
                <a:latin typeface="Open Sans" panose="020B0606030504020204" pitchFamily="34" charset="0"/>
                <a:ea typeface="Open Sans" panose="020B0606030504020204" pitchFamily="34" charset="0"/>
                <a:cs typeface="Open Sans" panose="020B0606030504020204" pitchFamily="34" charset="0"/>
              </a:rPr>
              <a:t>Monthly</a:t>
            </a:r>
            <a:endParaRPr lang="en-NL"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7" name="Picture 16">
            <a:extLst>
              <a:ext uri="{FF2B5EF4-FFF2-40B4-BE49-F238E27FC236}">
                <a16:creationId xmlns:a16="http://schemas.microsoft.com/office/drawing/2014/main" id="{8EBC7144-B20D-419E-8302-5F8D7F4CCB7B}"/>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8132" y="69238"/>
            <a:ext cx="3203868" cy="4532984"/>
          </a:xfrm>
          <a:prstGeom prst="rect">
            <a:avLst/>
          </a:prstGeom>
          <a:noFill/>
          <a:ln>
            <a:noFill/>
          </a:ln>
        </p:spPr>
      </p:pic>
      <p:sp>
        <p:nvSpPr>
          <p:cNvPr id="18" name="Rectangle 17">
            <a:extLst>
              <a:ext uri="{FF2B5EF4-FFF2-40B4-BE49-F238E27FC236}">
                <a16:creationId xmlns:a16="http://schemas.microsoft.com/office/drawing/2014/main" id="{3AED2A66-CD84-4031-B863-8E5339D8F347}"/>
              </a:ext>
            </a:extLst>
          </p:cNvPr>
          <p:cNvSpPr/>
          <p:nvPr/>
        </p:nvSpPr>
        <p:spPr>
          <a:xfrm>
            <a:off x="1047196" y="2101374"/>
            <a:ext cx="4024505" cy="1140589"/>
          </a:xfrm>
          <a:prstGeom prst="rect">
            <a:avLst/>
          </a:prstGeom>
          <a:noFill/>
          <a:ln w="19050">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Rectangle 18">
            <a:extLst>
              <a:ext uri="{FF2B5EF4-FFF2-40B4-BE49-F238E27FC236}">
                <a16:creationId xmlns:a16="http://schemas.microsoft.com/office/drawing/2014/main" id="{007A80BC-45EC-4922-B72B-7D22B7BAFDB5}"/>
              </a:ext>
            </a:extLst>
          </p:cNvPr>
          <p:cNvSpPr/>
          <p:nvPr/>
        </p:nvSpPr>
        <p:spPr>
          <a:xfrm>
            <a:off x="1047196" y="3244090"/>
            <a:ext cx="4024505" cy="1753641"/>
          </a:xfrm>
          <a:prstGeom prst="rect">
            <a:avLst/>
          </a:prstGeom>
          <a:noFill/>
          <a:ln w="19050">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Rectangle 19">
            <a:extLst>
              <a:ext uri="{FF2B5EF4-FFF2-40B4-BE49-F238E27FC236}">
                <a16:creationId xmlns:a16="http://schemas.microsoft.com/office/drawing/2014/main" id="{9BE0D06C-21D4-4F02-9F1D-3ABAF82ED895}"/>
              </a:ext>
            </a:extLst>
          </p:cNvPr>
          <p:cNvSpPr/>
          <p:nvPr/>
        </p:nvSpPr>
        <p:spPr>
          <a:xfrm>
            <a:off x="1044282" y="4998933"/>
            <a:ext cx="4035391" cy="513381"/>
          </a:xfrm>
          <a:prstGeom prst="rect">
            <a:avLst/>
          </a:prstGeom>
          <a:noFill/>
          <a:ln w="19050">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1" name="Rectangle 20">
            <a:extLst>
              <a:ext uri="{FF2B5EF4-FFF2-40B4-BE49-F238E27FC236}">
                <a16:creationId xmlns:a16="http://schemas.microsoft.com/office/drawing/2014/main" id="{00F97040-5B53-44DC-8BB7-2B737C0A7B48}"/>
              </a:ext>
            </a:extLst>
          </p:cNvPr>
          <p:cNvSpPr/>
          <p:nvPr/>
        </p:nvSpPr>
        <p:spPr>
          <a:xfrm>
            <a:off x="8476659" y="4602229"/>
            <a:ext cx="3634964" cy="335297"/>
          </a:xfrm>
          <a:prstGeom prst="rect">
            <a:avLst/>
          </a:prstGeom>
          <a:solidFill>
            <a:srgbClr val="E47B7C"/>
          </a:solidFill>
          <a:ln>
            <a:solidFill>
              <a:srgbClr val="E4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Open Sans SemiBold" panose="020B0706030804020204" pitchFamily="34" charset="0"/>
                <a:ea typeface="Open Sans SemiBold" panose="020B0706030804020204" pitchFamily="34" charset="0"/>
                <a:cs typeface="Open Sans SemiBold" panose="020B0706030804020204" pitchFamily="34" charset="0"/>
              </a:rPr>
              <a:t>Guided by Local Knowledge</a:t>
            </a:r>
            <a:endParaRPr lang="en-NL" sz="14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cxnSp>
        <p:nvCxnSpPr>
          <p:cNvPr id="22" name="Straight Connector 21">
            <a:extLst>
              <a:ext uri="{FF2B5EF4-FFF2-40B4-BE49-F238E27FC236}">
                <a16:creationId xmlns:a16="http://schemas.microsoft.com/office/drawing/2014/main" id="{56D9CAAD-8177-4C82-9CC5-6035A3C020C3}"/>
              </a:ext>
            </a:extLst>
          </p:cNvPr>
          <p:cNvCxnSpPr/>
          <p:nvPr/>
        </p:nvCxnSpPr>
        <p:spPr>
          <a:xfrm>
            <a:off x="8482819" y="6111393"/>
            <a:ext cx="3599784" cy="0"/>
          </a:xfrm>
          <a:prstGeom prst="line">
            <a:avLst/>
          </a:prstGeom>
          <a:ln w="19050">
            <a:solidFill>
              <a:srgbClr val="E47B7C"/>
            </a:solidFill>
            <a:prstDash val="sysDash"/>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FFA6BA7B-59FE-45D0-8E3B-0E32B60E102B}"/>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5" name="Straight Connector 24">
            <a:extLst>
              <a:ext uri="{FF2B5EF4-FFF2-40B4-BE49-F238E27FC236}">
                <a16:creationId xmlns:a16="http://schemas.microsoft.com/office/drawing/2014/main" id="{D09CD8C9-7524-4479-811F-CD3569A6DE5D}"/>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CF8E45-B526-421F-AD4F-D62CBB065587}"/>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416F37-3BDF-427A-BC04-1118D235701D}"/>
              </a:ext>
            </a:extLst>
          </p:cNvPr>
          <p:cNvCxnSpPr>
            <a:cxnSpLocks/>
            <a:stCxn id="24"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E4C6A31C-1C22-47AF-B8BD-0DBD1B1D8BE6}"/>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9" name="Oval 28">
            <a:extLst>
              <a:ext uri="{FF2B5EF4-FFF2-40B4-BE49-F238E27FC236}">
                <a16:creationId xmlns:a16="http://schemas.microsoft.com/office/drawing/2014/main" id="{74E110DF-FC6E-4EAC-A90F-4043A2AE56B6}"/>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0" name="Oval 29">
            <a:extLst>
              <a:ext uri="{FF2B5EF4-FFF2-40B4-BE49-F238E27FC236}">
                <a16:creationId xmlns:a16="http://schemas.microsoft.com/office/drawing/2014/main" id="{A56357F0-0E8C-4598-9CC1-7E0086F582ED}"/>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1" name="Picture 16">
            <a:extLst>
              <a:ext uri="{FF2B5EF4-FFF2-40B4-BE49-F238E27FC236}">
                <a16:creationId xmlns:a16="http://schemas.microsoft.com/office/drawing/2014/main" id="{B4F1660E-C17F-48BD-8A62-F3D776E313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760614414"/>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3" grpId="0"/>
      <p:bldP spid="14" grpId="0" animBg="1"/>
      <p:bldP spid="15" grpId="0"/>
      <p:bldP spid="16" grpId="0"/>
      <p:bldP spid="18" grpId="0" animBg="1"/>
      <p:bldP spid="19"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FORECAST VERIFICATION</a:t>
            </a:r>
          </a:p>
        </p:txBody>
      </p:sp>
      <p:graphicFrame>
        <p:nvGraphicFramePr>
          <p:cNvPr id="3" name="Table 2">
            <a:extLst>
              <a:ext uri="{FF2B5EF4-FFF2-40B4-BE49-F238E27FC236}">
                <a16:creationId xmlns:a16="http://schemas.microsoft.com/office/drawing/2014/main" id="{4BFCE0FF-B86F-4EFB-B30F-4E839FCB9C02}"/>
              </a:ext>
            </a:extLst>
          </p:cNvPr>
          <p:cNvGraphicFramePr>
            <a:graphicFrameLocks noGrp="1"/>
          </p:cNvGraphicFramePr>
          <p:nvPr>
            <p:extLst>
              <p:ext uri="{D42A27DB-BD31-4B8C-83A1-F6EECF244321}">
                <p14:modId xmlns:p14="http://schemas.microsoft.com/office/powerpoint/2010/main" val="3702519196"/>
              </p:ext>
            </p:extLst>
          </p:nvPr>
        </p:nvGraphicFramePr>
        <p:xfrm>
          <a:off x="1320601" y="2394382"/>
          <a:ext cx="5926521" cy="2971800"/>
        </p:xfrm>
        <a:graphic>
          <a:graphicData uri="http://schemas.openxmlformats.org/drawingml/2006/table">
            <a:tbl>
              <a:tblPr firstRow="1" firstCol="1" bandRow="1"/>
              <a:tblGrid>
                <a:gridCol w="1426286">
                  <a:extLst>
                    <a:ext uri="{9D8B030D-6E8A-4147-A177-3AD203B41FA5}">
                      <a16:colId xmlns:a16="http://schemas.microsoft.com/office/drawing/2014/main" val="1901137173"/>
                    </a:ext>
                  </a:extLst>
                </a:gridCol>
                <a:gridCol w="710032">
                  <a:extLst>
                    <a:ext uri="{9D8B030D-6E8A-4147-A177-3AD203B41FA5}">
                      <a16:colId xmlns:a16="http://schemas.microsoft.com/office/drawing/2014/main" val="3360270078"/>
                    </a:ext>
                  </a:extLst>
                </a:gridCol>
                <a:gridCol w="1929969">
                  <a:extLst>
                    <a:ext uri="{9D8B030D-6E8A-4147-A177-3AD203B41FA5}">
                      <a16:colId xmlns:a16="http://schemas.microsoft.com/office/drawing/2014/main" val="2804200573"/>
                    </a:ext>
                  </a:extLst>
                </a:gridCol>
                <a:gridCol w="1860234">
                  <a:extLst>
                    <a:ext uri="{9D8B030D-6E8A-4147-A177-3AD203B41FA5}">
                      <a16:colId xmlns:a16="http://schemas.microsoft.com/office/drawing/2014/main" val="3427791938"/>
                    </a:ext>
                  </a:extLst>
                </a:gridCol>
              </a:tblGrid>
              <a:tr h="747543">
                <a:tc rowSpan="2" gridSpan="2">
                  <a:txBody>
                    <a:bodyPr/>
                    <a:lstStyle/>
                    <a:p>
                      <a:pPr algn="just">
                        <a:lnSpc>
                          <a:spcPct val="107000"/>
                        </a:lnSpc>
                        <a:spcAft>
                          <a:spcPts val="800"/>
                        </a:spcAft>
                      </a:pP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7740" marR="117740" marT="58870" marB="58870" anchor="ctr">
                    <a:lnL>
                      <a:noFill/>
                    </a:lnL>
                    <a:lnR w="19050" cap="flat" cmpd="sng" algn="ctr">
                      <a:solidFill>
                        <a:srgbClr val="1F5665"/>
                      </a:solidFill>
                      <a:prstDash val="solid"/>
                      <a:round/>
                      <a:headEnd type="none" w="med" len="med"/>
                      <a:tailEnd type="none" w="med" len="med"/>
                    </a:lnR>
                    <a:lnT>
                      <a:noFill/>
                    </a:lnT>
                    <a:lnB w="19050" cap="flat" cmpd="sng" algn="ctr">
                      <a:solidFill>
                        <a:srgbClr val="1F5665"/>
                      </a:solidFill>
                      <a:prstDash val="solid"/>
                      <a:round/>
                      <a:headEnd type="none" w="med" len="med"/>
                      <a:tailEnd type="none" w="med" len="med"/>
                    </a:lnB>
                  </a:tcPr>
                </a:tc>
                <a:tc rowSpan="2" hMerge="1">
                  <a:txBody>
                    <a:bodyPr/>
                    <a:lstStyle/>
                    <a:p>
                      <a:endParaRPr lang="en-NL"/>
                    </a:p>
                  </a:txBody>
                  <a:tcPr/>
                </a:tc>
                <a:tc gridSpan="2">
                  <a:txBody>
                    <a:bodyPr/>
                    <a:lstStyle/>
                    <a:p>
                      <a:pPr algn="ctr">
                        <a:lnSpc>
                          <a:spcPct val="107000"/>
                        </a:lnSpc>
                        <a:spcAft>
                          <a:spcPts val="800"/>
                        </a:spcAft>
                      </a:pPr>
                      <a:r>
                        <a:rPr lang="en-GB" sz="1700" dirty="0">
                          <a:solidFill>
                            <a:srgbClr val="1F5665"/>
                          </a:solidFill>
                          <a:effectLst/>
                          <a:latin typeface="Open Sans" panose="020B0606030504020204" pitchFamily="34" charset="0"/>
                          <a:ea typeface="Calibri" panose="020F0502020204030204" pitchFamily="34" charset="0"/>
                          <a:cs typeface="Open Sans" panose="020B0606030504020204" pitchFamily="34" charset="0"/>
                        </a:rPr>
                        <a:t>Event Observed</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7740" marR="117740" marT="58870" marB="58870" anchor="ctr">
                    <a:lnL w="19050" cap="flat" cmpd="sng" algn="ctr">
                      <a:solidFill>
                        <a:srgbClr val="1F5665"/>
                      </a:solidFill>
                      <a:prstDash val="solid"/>
                      <a:round/>
                      <a:headEnd type="none" w="med" len="med"/>
                      <a:tailEnd type="none" w="med" len="med"/>
                    </a:lnL>
                    <a:lnR>
                      <a:noFill/>
                    </a:lnR>
                    <a:lnT>
                      <a:noFill/>
                    </a:lnT>
                    <a:lnB>
                      <a:noFill/>
                    </a:lnB>
                  </a:tcPr>
                </a:tc>
                <a:tc hMerge="1">
                  <a:txBody>
                    <a:bodyPr/>
                    <a:lstStyle/>
                    <a:p>
                      <a:endParaRPr lang="en-NL"/>
                    </a:p>
                  </a:txBody>
                  <a:tcPr/>
                </a:tc>
                <a:extLst>
                  <a:ext uri="{0D108BD9-81ED-4DB2-BD59-A6C34878D82A}">
                    <a16:rowId xmlns:a16="http://schemas.microsoft.com/office/drawing/2014/main" val="4200132680"/>
                  </a:ext>
                </a:extLst>
              </a:tr>
              <a:tr h="271632">
                <a:tc gridSpan="2" vMerge="1">
                  <a:txBody>
                    <a:bodyPr/>
                    <a:lstStyle/>
                    <a:p>
                      <a:endParaRPr lang="en-NL"/>
                    </a:p>
                  </a:txBody>
                  <a:tcPr/>
                </a:tc>
                <a:tc hMerge="1" vMerge="1">
                  <a:txBody>
                    <a:bodyPr/>
                    <a:lstStyle/>
                    <a:p>
                      <a:endParaRPr lang="en-NL"/>
                    </a:p>
                  </a:txBody>
                  <a:tcPr/>
                </a:tc>
                <a:tc>
                  <a:txBody>
                    <a:bodyPr/>
                    <a:lstStyle/>
                    <a:p>
                      <a:pPr algn="ctr">
                        <a:lnSpc>
                          <a:spcPct val="107000"/>
                        </a:lnSpc>
                        <a:spcAft>
                          <a:spcPts val="800"/>
                        </a:spcAft>
                      </a:pPr>
                      <a:r>
                        <a:rPr lang="en-GB" sz="1700" dirty="0">
                          <a:solidFill>
                            <a:srgbClr val="1F5665"/>
                          </a:solidFill>
                          <a:effectLst/>
                          <a:latin typeface="Open Sans SemiBold" panose="020B0706030804020204" pitchFamily="34" charset="0"/>
                          <a:ea typeface="Calibri" panose="020F0502020204030204" pitchFamily="34" charset="0"/>
                          <a:cs typeface="Times New Roman" panose="02020603050405020304" pitchFamily="18" charset="0"/>
                        </a:rPr>
                        <a:t>Yes (1)</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w="19050" cap="flat" cmpd="sng" algn="ctr">
                      <a:solidFill>
                        <a:srgbClr val="1F5665"/>
                      </a:solidFill>
                      <a:prstDash val="solid"/>
                      <a:round/>
                      <a:headEnd type="none" w="med" len="med"/>
                      <a:tailEnd type="none" w="med" len="med"/>
                    </a:lnL>
                    <a:lnR>
                      <a:noFill/>
                    </a:lnR>
                    <a:lnT>
                      <a:noFill/>
                    </a:lnT>
                    <a:lnB w="19050" cap="flat" cmpd="sng" algn="ctr">
                      <a:solidFill>
                        <a:srgbClr val="1F5665"/>
                      </a:solidFill>
                      <a:prstDash val="solid"/>
                      <a:round/>
                      <a:headEnd type="none" w="med" len="med"/>
                      <a:tailEnd type="none" w="med" len="med"/>
                    </a:lnB>
                  </a:tcPr>
                </a:tc>
                <a:tc>
                  <a:txBody>
                    <a:bodyPr/>
                    <a:lstStyle/>
                    <a:p>
                      <a:pPr algn="ctr">
                        <a:lnSpc>
                          <a:spcPct val="107000"/>
                        </a:lnSpc>
                        <a:spcAft>
                          <a:spcPts val="800"/>
                        </a:spcAft>
                      </a:pPr>
                      <a:r>
                        <a:rPr lang="en-GB" sz="1700" dirty="0">
                          <a:solidFill>
                            <a:srgbClr val="1F5665"/>
                          </a:solidFill>
                          <a:effectLst/>
                          <a:latin typeface="Open Sans SemiBold" panose="020B0706030804020204" pitchFamily="34" charset="0"/>
                          <a:ea typeface="Calibri" panose="020F0502020204030204" pitchFamily="34" charset="0"/>
                          <a:cs typeface="Times New Roman" panose="02020603050405020304" pitchFamily="18" charset="0"/>
                        </a:rPr>
                        <a:t>No (0)</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a:noFill/>
                    </a:lnL>
                    <a:lnR>
                      <a:noFill/>
                    </a:lnR>
                    <a:lnT>
                      <a:noFill/>
                    </a:lnT>
                    <a:lnB w="19050" cap="flat" cmpd="sng" algn="ctr">
                      <a:solidFill>
                        <a:srgbClr val="1F5665"/>
                      </a:solidFill>
                      <a:prstDash val="solid"/>
                      <a:round/>
                      <a:headEnd type="none" w="med" len="med"/>
                      <a:tailEnd type="none" w="med" len="med"/>
                    </a:lnB>
                  </a:tcPr>
                </a:tc>
                <a:extLst>
                  <a:ext uri="{0D108BD9-81ED-4DB2-BD59-A6C34878D82A}">
                    <a16:rowId xmlns:a16="http://schemas.microsoft.com/office/drawing/2014/main" val="123950586"/>
                  </a:ext>
                </a:extLst>
              </a:tr>
              <a:tr h="942975">
                <a:tc rowSpan="2">
                  <a:txBody>
                    <a:bodyPr/>
                    <a:lstStyle/>
                    <a:p>
                      <a:pPr algn="just">
                        <a:lnSpc>
                          <a:spcPct val="107000"/>
                        </a:lnSpc>
                        <a:spcAft>
                          <a:spcPts val="800"/>
                        </a:spcAft>
                      </a:pPr>
                      <a:r>
                        <a:rPr lang="en-GB" sz="1700" dirty="0">
                          <a:solidFill>
                            <a:srgbClr val="1F5665"/>
                          </a:solidFill>
                          <a:effectLst/>
                          <a:latin typeface="Open Sans" panose="020B0606030504020204" pitchFamily="34" charset="0"/>
                          <a:ea typeface="Calibri" panose="020F0502020204030204" pitchFamily="34" charset="0"/>
                          <a:cs typeface="Open Sans" panose="020B0606030504020204" pitchFamily="34" charset="0"/>
                        </a:rPr>
                        <a:t>Event Forecasted</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7740" marR="117740" marT="58870" marB="58870" anchor="ctr">
                    <a:lnL>
                      <a:noFill/>
                    </a:lnL>
                    <a:lnR>
                      <a:noFill/>
                    </a:lnR>
                    <a:lnT w="19050" cap="flat" cmpd="sng" algn="ctr">
                      <a:solidFill>
                        <a:srgbClr val="1F5665"/>
                      </a:solidFill>
                      <a:prstDash val="solid"/>
                      <a:round/>
                      <a:headEnd type="none" w="med" len="med"/>
                      <a:tailEnd type="none" w="med" len="med"/>
                    </a:lnT>
                    <a:lnB>
                      <a:noFill/>
                    </a:lnB>
                  </a:tcPr>
                </a:tc>
                <a:tc>
                  <a:txBody>
                    <a:bodyPr/>
                    <a:lstStyle/>
                    <a:p>
                      <a:pPr algn="r">
                        <a:lnSpc>
                          <a:spcPct val="107000"/>
                        </a:lnSpc>
                        <a:spcAft>
                          <a:spcPts val="800"/>
                        </a:spcAft>
                      </a:pPr>
                      <a:r>
                        <a:rPr lang="en-GB" sz="1700" dirty="0">
                          <a:solidFill>
                            <a:srgbClr val="1F5665"/>
                          </a:solidFill>
                          <a:effectLst/>
                          <a:latin typeface="Open Sans SemiBold" panose="020B0706030804020204" pitchFamily="34" charset="0"/>
                          <a:ea typeface="Calibri" panose="020F0502020204030204" pitchFamily="34" charset="0"/>
                          <a:cs typeface="Times New Roman" panose="02020603050405020304" pitchFamily="18" charset="0"/>
                        </a:rPr>
                        <a:t>Yes (1)</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a:noFill/>
                    </a:lnL>
                    <a:lnR w="19050" cap="flat" cmpd="sng" algn="ctr">
                      <a:solidFill>
                        <a:srgbClr val="1F5665"/>
                      </a:solidFill>
                      <a:prstDash val="solid"/>
                      <a:round/>
                      <a:headEnd type="none" w="med" len="med"/>
                      <a:tailEnd type="none" w="med" len="med"/>
                    </a:lnR>
                    <a:lnT w="19050" cap="flat" cmpd="sng" algn="ctr">
                      <a:solidFill>
                        <a:srgbClr val="1F5665"/>
                      </a:solidFill>
                      <a:prstDash val="solid"/>
                      <a:round/>
                      <a:headEnd type="none" w="med" len="med"/>
                      <a:tailEnd type="none" w="med" len="med"/>
                    </a:lnT>
                    <a:lnB>
                      <a:noFill/>
                    </a:lnB>
                  </a:tcPr>
                </a:tc>
                <a:tc>
                  <a:txBody>
                    <a:bodyPr/>
                    <a:lstStyle/>
                    <a:p>
                      <a:pPr algn="ctr">
                        <a:lnSpc>
                          <a:spcPct val="107000"/>
                        </a:lnSpc>
                        <a:spcAft>
                          <a:spcPts val="800"/>
                        </a:spcAft>
                      </a:pPr>
                      <a:r>
                        <a:rPr lang="en-GB" sz="1700" dirty="0">
                          <a:solidFill>
                            <a:srgbClr val="FFFFFF"/>
                          </a:solidFill>
                          <a:effectLst/>
                          <a:latin typeface="Open Sans" panose="020B0606030504020204" pitchFamily="34" charset="0"/>
                          <a:ea typeface="Calibri" panose="020F0502020204030204" pitchFamily="34" charset="0"/>
                          <a:cs typeface="Open Sans" panose="020B0606030504020204" pitchFamily="34" charset="0"/>
                        </a:rPr>
                        <a:t>Hit</a:t>
                      </a:r>
                      <a:endParaRPr lang="nl-NL" sz="1700" dirty="0">
                        <a:solidFill>
                          <a:srgbClr val="FFFFFF"/>
                        </a:solidFill>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w="19050" cap="flat" cmpd="sng" algn="ctr">
                      <a:solidFill>
                        <a:srgbClr val="1F5665"/>
                      </a:solidFill>
                      <a:prstDash val="solid"/>
                      <a:round/>
                      <a:headEnd type="none" w="med" len="med"/>
                      <a:tailEnd type="none" w="med" len="med"/>
                    </a:lnL>
                    <a:lnR>
                      <a:noFill/>
                    </a:lnR>
                    <a:lnT w="19050" cap="flat" cmpd="sng" algn="ctr">
                      <a:solidFill>
                        <a:srgbClr val="1F5665"/>
                      </a:solidFill>
                      <a:prstDash val="solid"/>
                      <a:round/>
                      <a:headEnd type="none" w="med" len="med"/>
                      <a:tailEnd type="none" w="med" len="med"/>
                    </a:lnT>
                    <a:lnB>
                      <a:noFill/>
                    </a:lnB>
                    <a:solidFill>
                      <a:srgbClr val="1F5665"/>
                    </a:solidFill>
                  </a:tcPr>
                </a:tc>
                <a:tc>
                  <a:txBody>
                    <a:bodyPr/>
                    <a:lstStyle/>
                    <a:p>
                      <a:pPr algn="ctr">
                        <a:lnSpc>
                          <a:spcPct val="107000"/>
                        </a:lnSpc>
                        <a:spcAft>
                          <a:spcPts val="800"/>
                        </a:spcAft>
                      </a:pPr>
                      <a:r>
                        <a:rPr lang="en-GB" sz="1700" dirty="0">
                          <a:solidFill>
                            <a:srgbClr val="1F5665"/>
                          </a:solidFill>
                          <a:effectLst/>
                          <a:latin typeface="Open Sans" panose="020B0606030504020204" pitchFamily="34" charset="0"/>
                          <a:ea typeface="Calibri" panose="020F0502020204030204" pitchFamily="34" charset="0"/>
                          <a:cs typeface="Open Sans" panose="020B0606030504020204" pitchFamily="34" charset="0"/>
                        </a:rPr>
                        <a:t>False Alarm</a:t>
                      </a:r>
                    </a:p>
                  </a:txBody>
                  <a:tcPr marL="118504" marR="118504" marT="0" marB="0" anchor="ctr">
                    <a:lnL>
                      <a:noFill/>
                    </a:lnL>
                    <a:lnR>
                      <a:noFill/>
                    </a:lnR>
                    <a:lnT w="19050" cap="flat" cmpd="sng" algn="ctr">
                      <a:solidFill>
                        <a:srgbClr val="1F5665"/>
                      </a:solidFill>
                      <a:prstDash val="solid"/>
                      <a:round/>
                      <a:headEnd type="none" w="med" len="med"/>
                      <a:tailEnd type="none" w="med" len="med"/>
                    </a:lnT>
                    <a:lnB>
                      <a:noFill/>
                    </a:lnB>
                  </a:tcPr>
                </a:tc>
                <a:extLst>
                  <a:ext uri="{0D108BD9-81ED-4DB2-BD59-A6C34878D82A}">
                    <a16:rowId xmlns:a16="http://schemas.microsoft.com/office/drawing/2014/main" val="913074564"/>
                  </a:ext>
                </a:extLst>
              </a:tr>
              <a:tr h="1009650">
                <a:tc vMerge="1">
                  <a:txBody>
                    <a:bodyPr/>
                    <a:lstStyle/>
                    <a:p>
                      <a:endParaRPr lang="en-NL"/>
                    </a:p>
                  </a:txBody>
                  <a:tcPr/>
                </a:tc>
                <a:tc>
                  <a:txBody>
                    <a:bodyPr/>
                    <a:lstStyle/>
                    <a:p>
                      <a:pPr algn="r">
                        <a:lnSpc>
                          <a:spcPct val="107000"/>
                        </a:lnSpc>
                        <a:spcAft>
                          <a:spcPts val="800"/>
                        </a:spcAft>
                      </a:pPr>
                      <a:r>
                        <a:rPr lang="en-GB" sz="1700" dirty="0">
                          <a:solidFill>
                            <a:srgbClr val="1F5665"/>
                          </a:solidFill>
                          <a:effectLst/>
                          <a:latin typeface="Open Sans SemiBold" panose="020B0706030804020204" pitchFamily="34" charset="0"/>
                          <a:ea typeface="Calibri" panose="020F0502020204030204" pitchFamily="34" charset="0"/>
                          <a:cs typeface="Times New Roman" panose="02020603050405020304" pitchFamily="18" charset="0"/>
                        </a:rPr>
                        <a:t>No (0)</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a:noFill/>
                    </a:lnL>
                    <a:lnR w="19050" cap="flat" cmpd="sng" algn="ctr">
                      <a:solidFill>
                        <a:srgbClr val="1F5665"/>
                      </a:solidFill>
                      <a:prstDash val="solid"/>
                      <a:round/>
                      <a:headEnd type="none" w="med" len="med"/>
                      <a:tailEnd type="none" w="med" len="med"/>
                    </a:lnR>
                    <a:lnT>
                      <a:noFill/>
                    </a:lnT>
                    <a:lnB>
                      <a:noFill/>
                    </a:lnB>
                  </a:tcPr>
                </a:tc>
                <a:tc>
                  <a:txBody>
                    <a:bodyPr/>
                    <a:lstStyle/>
                    <a:p>
                      <a:pPr algn="ctr">
                        <a:lnSpc>
                          <a:spcPct val="107000"/>
                        </a:lnSpc>
                        <a:spcAft>
                          <a:spcPts val="800"/>
                        </a:spcAft>
                      </a:pPr>
                      <a:r>
                        <a:rPr lang="en-GB" sz="1700" dirty="0">
                          <a:solidFill>
                            <a:srgbClr val="1F5665"/>
                          </a:solidFill>
                          <a:effectLst/>
                          <a:latin typeface="Open Sans" panose="020B0606030504020204" pitchFamily="34" charset="0"/>
                          <a:ea typeface="Calibri" panose="020F0502020204030204" pitchFamily="34" charset="0"/>
                          <a:cs typeface="Open Sans" panose="020B0606030504020204" pitchFamily="34" charset="0"/>
                        </a:rPr>
                        <a:t>Miss</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w="19050" cap="flat" cmpd="sng" algn="ctr">
                      <a:solidFill>
                        <a:srgbClr val="1F5665"/>
                      </a:solidFill>
                      <a:prstDash val="solid"/>
                      <a:round/>
                      <a:headEnd type="none" w="med" len="med"/>
                      <a:tailEnd type="none" w="med" len="med"/>
                    </a:lnL>
                    <a:lnR>
                      <a:noFill/>
                    </a:lnR>
                    <a:lnT>
                      <a:noFill/>
                    </a:lnT>
                    <a:lnB>
                      <a:noFill/>
                    </a:lnB>
                  </a:tcPr>
                </a:tc>
                <a:tc>
                  <a:txBody>
                    <a:bodyPr/>
                    <a:lstStyle/>
                    <a:p>
                      <a:pPr algn="ctr">
                        <a:lnSpc>
                          <a:spcPct val="107000"/>
                        </a:lnSpc>
                        <a:spcAft>
                          <a:spcPts val="800"/>
                        </a:spcAft>
                      </a:pPr>
                      <a:r>
                        <a:rPr lang="en-GB" sz="1700" dirty="0">
                          <a:solidFill>
                            <a:srgbClr val="FFFFFF"/>
                          </a:solidFill>
                          <a:effectLst/>
                          <a:latin typeface="Open Sans" panose="020B0606030504020204" pitchFamily="34" charset="0"/>
                          <a:ea typeface="Calibri" panose="020F0502020204030204" pitchFamily="34" charset="0"/>
                          <a:cs typeface="Open Sans" panose="020B0606030504020204" pitchFamily="34" charset="0"/>
                        </a:rPr>
                        <a:t>Correct Negative</a:t>
                      </a:r>
                      <a:endParaRPr lang="en-NL" sz="1700" dirty="0">
                        <a:effectLst/>
                        <a:latin typeface="Open Sans" panose="020B0606030504020204" pitchFamily="34" charset="0"/>
                        <a:ea typeface="Calibri" panose="020F0502020204030204" pitchFamily="34" charset="0"/>
                        <a:cs typeface="Times New Roman" panose="02020603050405020304" pitchFamily="18" charset="0"/>
                      </a:endParaRPr>
                    </a:p>
                  </a:txBody>
                  <a:tcPr marL="118504" marR="118504" marT="0" marB="0" anchor="ctr">
                    <a:lnL>
                      <a:noFill/>
                    </a:lnL>
                    <a:lnR>
                      <a:noFill/>
                    </a:lnR>
                    <a:lnT>
                      <a:noFill/>
                    </a:lnT>
                    <a:lnB>
                      <a:noFill/>
                    </a:lnB>
                    <a:solidFill>
                      <a:srgbClr val="1F5665"/>
                    </a:solidFill>
                  </a:tcPr>
                </a:tc>
                <a:extLst>
                  <a:ext uri="{0D108BD9-81ED-4DB2-BD59-A6C34878D82A}">
                    <a16:rowId xmlns:a16="http://schemas.microsoft.com/office/drawing/2014/main" val="3189699433"/>
                  </a:ext>
                </a:extLst>
              </a:tr>
            </a:tbl>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924F6CC5-6736-4C58-A6F3-94101EC5258A}"/>
                  </a:ext>
                </a:extLst>
              </p:cNvPr>
              <p:cNvSpPr/>
              <p:nvPr/>
            </p:nvSpPr>
            <p:spPr>
              <a:xfrm>
                <a:off x="8638812" y="2944623"/>
                <a:ext cx="2511393" cy="1600438"/>
              </a:xfrm>
              <a:prstGeom prst="rect">
                <a:avLst/>
              </a:prstGeom>
            </p:spPr>
            <p:txBody>
              <a:bodyPr wrap="none">
                <a:spAutoFit/>
              </a:bodyPr>
              <a:lstStyle/>
              <a:p>
                <a:pPr algn="ctr"/>
                <a14:m>
                  <m:oMathPara xmlns:m="http://schemas.openxmlformats.org/officeDocument/2006/math">
                    <m:oMathParaPr>
                      <m:jc m:val="center"/>
                    </m:oMathParaPr>
                    <m:oMath xmlns:m="http://schemas.openxmlformats.org/officeDocument/2006/math">
                      <m:r>
                        <a:rPr lang="en-NL" sz="1400" b="1" i="1" smtClean="0">
                          <a:solidFill>
                            <a:srgbClr val="1F5666"/>
                          </a:solidFill>
                          <a:latin typeface="Cambria Math" panose="02040503050406030204" pitchFamily="18" charset="0"/>
                        </a:rPr>
                        <m:t>𝑯</m:t>
                      </m:r>
                      <m:r>
                        <a:rPr lang="nl-NL" sz="1400" b="1" i="1" smtClean="0">
                          <a:solidFill>
                            <a:srgbClr val="1F5666"/>
                          </a:solidFill>
                          <a:latin typeface="Cambria Math" panose="02040503050406030204" pitchFamily="18" charset="0"/>
                        </a:rPr>
                        <m:t>𝒊𝒕</m:t>
                      </m:r>
                      <m:r>
                        <a:rPr lang="nl-NL" sz="1400" b="1" i="1" smtClean="0">
                          <a:solidFill>
                            <a:srgbClr val="1F5666"/>
                          </a:solidFill>
                          <a:latin typeface="Cambria Math" panose="02040503050406030204" pitchFamily="18" charset="0"/>
                        </a:rPr>
                        <m:t> </m:t>
                      </m:r>
                      <m:r>
                        <a:rPr lang="en-NL" sz="1400" b="1" i="1" smtClean="0">
                          <a:solidFill>
                            <a:srgbClr val="1F5666"/>
                          </a:solidFill>
                          <a:latin typeface="Cambria Math" panose="02040503050406030204" pitchFamily="18" charset="0"/>
                        </a:rPr>
                        <m:t>𝑹</m:t>
                      </m:r>
                      <m:r>
                        <a:rPr lang="nl-NL" sz="1400" b="1" i="1" smtClean="0">
                          <a:solidFill>
                            <a:srgbClr val="1F5666"/>
                          </a:solidFill>
                          <a:latin typeface="Cambria Math" panose="02040503050406030204" pitchFamily="18" charset="0"/>
                        </a:rPr>
                        <m:t>𝒂𝒕𝒆</m:t>
                      </m:r>
                      <m:r>
                        <a:rPr lang="nl-NL" sz="1400" b="1" i="1" smtClean="0">
                          <a:solidFill>
                            <a:srgbClr val="1F5666"/>
                          </a:solidFill>
                          <a:latin typeface="Cambria Math" panose="02040503050406030204" pitchFamily="18" charset="0"/>
                        </a:rPr>
                        <m:t>(</m:t>
                      </m:r>
                      <m:r>
                        <a:rPr lang="nl-NL" sz="1400" b="1" i="1" smtClean="0">
                          <a:solidFill>
                            <a:srgbClr val="1F5666"/>
                          </a:solidFill>
                          <a:latin typeface="Cambria Math" panose="02040503050406030204" pitchFamily="18" charset="0"/>
                        </a:rPr>
                        <m:t>𝑯𝑹</m:t>
                      </m:r>
                      <m:r>
                        <a:rPr lang="nl-NL" sz="1400" b="0" i="0" smtClean="0">
                          <a:solidFill>
                            <a:srgbClr val="1F5666"/>
                          </a:solidFill>
                          <a:latin typeface="Cambria Math" panose="02040503050406030204" pitchFamily="18" charset="0"/>
                        </a:rPr>
                        <m:t>)</m:t>
                      </m:r>
                    </m:oMath>
                  </m:oMathPara>
                </a14:m>
                <a:endParaRPr lang="nl-NL" sz="1400" b="0" i="0" dirty="0">
                  <a:solidFill>
                    <a:srgbClr val="1F5666"/>
                  </a:solidFill>
                  <a:latin typeface="Cambria Math" panose="02040503050406030204" pitchFamily="18" charset="0"/>
                </a:endParaRPr>
              </a:p>
              <a:p>
                <a:pPr algn="ctr"/>
                <a:endParaRPr lang="nl-NL" sz="1400" dirty="0">
                  <a:solidFill>
                    <a:srgbClr val="1F5666"/>
                  </a:solidFill>
                  <a:latin typeface="Cambria Math" panose="02040503050406030204" pitchFamily="18" charset="0"/>
                </a:endParaRPr>
              </a:p>
              <a:p>
                <a:pPr algn="ctr"/>
                <a:endParaRPr lang="nl-NL" sz="1400" b="0" i="0" dirty="0">
                  <a:solidFill>
                    <a:srgbClr val="1F5666"/>
                  </a:solidFill>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NL" sz="1400" b="0" i="0">
                          <a:solidFill>
                            <a:srgbClr val="1F5666"/>
                          </a:solidFill>
                          <a:latin typeface="Cambria Math" panose="02040503050406030204" pitchFamily="18" charset="0"/>
                        </a:rPr>
                        <m:t> </m:t>
                      </m:r>
                    </m:oMath>
                  </m:oMathPara>
                </a14:m>
                <a:endParaRPr lang="nl-NL" sz="1400" b="0" i="0" dirty="0">
                  <a:solidFill>
                    <a:srgbClr val="1F5666"/>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NL" sz="1400" b="0" i="0">
                          <a:solidFill>
                            <a:srgbClr val="1F5666"/>
                          </a:solidFill>
                          <a:latin typeface="Cambria Math" panose="02040503050406030204" pitchFamily="18" charset="0"/>
                        </a:rPr>
                        <m:t>       </m:t>
                      </m:r>
                    </m:oMath>
                  </m:oMathPara>
                </a14:m>
                <a:endParaRPr lang="nl-NL" sz="1400" b="0" i="0" dirty="0">
                  <a:solidFill>
                    <a:srgbClr val="1F5666"/>
                  </a:solidFill>
                  <a:latin typeface="Cambria Math" panose="02040503050406030204" pitchFamily="18" charset="0"/>
                </a:endParaRPr>
              </a:p>
              <a:p>
                <a:pPr algn="ctr"/>
                <a:endParaRPr lang="nl-NL" sz="1400" b="1" i="1" dirty="0">
                  <a:solidFill>
                    <a:srgbClr val="1F5666"/>
                  </a:solidFill>
                  <a:latin typeface="Cambria Math" panose="02040503050406030204" pitchFamily="18" charset="0"/>
                </a:endParaRPr>
              </a:p>
              <a:p>
                <a:pPr algn="ctr"/>
                <a14:m>
                  <m:oMathPara xmlns:m="http://schemas.openxmlformats.org/officeDocument/2006/math">
                    <m:oMathParaPr>
                      <m:jc m:val="center"/>
                    </m:oMathParaPr>
                    <m:oMath xmlns:m="http://schemas.openxmlformats.org/officeDocument/2006/math">
                      <m:r>
                        <a:rPr lang="en-NL" sz="1400" b="1" i="1">
                          <a:solidFill>
                            <a:srgbClr val="1F5666"/>
                          </a:solidFill>
                          <a:latin typeface="Cambria Math" panose="02040503050406030204" pitchFamily="18" charset="0"/>
                        </a:rPr>
                        <m:t>𝑭</m:t>
                      </m:r>
                      <m:r>
                        <a:rPr lang="nl-NL" sz="1400" b="1" i="1" smtClean="0">
                          <a:solidFill>
                            <a:srgbClr val="1F5666"/>
                          </a:solidFill>
                          <a:latin typeface="Cambria Math" panose="02040503050406030204" pitchFamily="18" charset="0"/>
                        </a:rPr>
                        <m:t>𝒂𝒍𝒔𝒆</m:t>
                      </m:r>
                      <m:r>
                        <a:rPr lang="nl-NL" sz="1400" b="1" i="1" smtClean="0">
                          <a:solidFill>
                            <a:srgbClr val="1F5666"/>
                          </a:solidFill>
                          <a:latin typeface="Cambria Math" panose="02040503050406030204" pitchFamily="18" charset="0"/>
                        </a:rPr>
                        <m:t> </m:t>
                      </m:r>
                      <m:r>
                        <a:rPr lang="en-NL" sz="1400" b="1" i="1">
                          <a:solidFill>
                            <a:srgbClr val="1F5666"/>
                          </a:solidFill>
                          <a:latin typeface="Cambria Math" panose="02040503050406030204" pitchFamily="18" charset="0"/>
                        </a:rPr>
                        <m:t>𝑨</m:t>
                      </m:r>
                      <m:r>
                        <a:rPr lang="nl-NL" sz="1400" b="1" i="1" smtClean="0">
                          <a:solidFill>
                            <a:srgbClr val="1F5666"/>
                          </a:solidFill>
                          <a:latin typeface="Cambria Math" panose="02040503050406030204" pitchFamily="18" charset="0"/>
                        </a:rPr>
                        <m:t>𝒍𝒂𝒓𝒎</m:t>
                      </m:r>
                      <m:r>
                        <a:rPr lang="nl-NL" sz="1400" b="1" i="1" smtClean="0">
                          <a:solidFill>
                            <a:srgbClr val="1F5666"/>
                          </a:solidFill>
                          <a:latin typeface="Cambria Math" panose="02040503050406030204" pitchFamily="18" charset="0"/>
                        </a:rPr>
                        <m:t> </m:t>
                      </m:r>
                      <m:r>
                        <a:rPr lang="en-NL" sz="1400" b="1" i="1">
                          <a:solidFill>
                            <a:srgbClr val="1F5666"/>
                          </a:solidFill>
                          <a:latin typeface="Cambria Math" panose="02040503050406030204" pitchFamily="18" charset="0"/>
                        </a:rPr>
                        <m:t>𝑹</m:t>
                      </m:r>
                      <m:r>
                        <a:rPr lang="nl-NL" sz="1400" b="1" i="1" smtClean="0">
                          <a:solidFill>
                            <a:srgbClr val="1F5666"/>
                          </a:solidFill>
                          <a:latin typeface="Cambria Math" panose="02040503050406030204" pitchFamily="18" charset="0"/>
                        </a:rPr>
                        <m:t>𝒂𝒕𝒆</m:t>
                      </m:r>
                      <m:r>
                        <a:rPr lang="nl-NL" sz="1400" b="1" i="1" smtClean="0">
                          <a:solidFill>
                            <a:srgbClr val="1F5666"/>
                          </a:solidFill>
                          <a:latin typeface="Cambria Math" panose="02040503050406030204" pitchFamily="18" charset="0"/>
                        </a:rPr>
                        <m:t> (</m:t>
                      </m:r>
                      <m:r>
                        <a:rPr lang="nl-NL" sz="1400" b="1" i="1" smtClean="0">
                          <a:solidFill>
                            <a:srgbClr val="1F5666"/>
                          </a:solidFill>
                          <a:latin typeface="Cambria Math" panose="02040503050406030204" pitchFamily="18" charset="0"/>
                        </a:rPr>
                        <m:t>𝑭𝑨𝑹</m:t>
                      </m:r>
                      <m:r>
                        <a:rPr lang="nl-NL" sz="1400" b="1" i="1" smtClean="0">
                          <a:solidFill>
                            <a:srgbClr val="1F5666"/>
                          </a:solidFill>
                          <a:latin typeface="Cambria Math" panose="02040503050406030204" pitchFamily="18" charset="0"/>
                        </a:rPr>
                        <m:t>)</m:t>
                      </m:r>
                    </m:oMath>
                  </m:oMathPara>
                </a14:m>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4" name="Rectangle 3">
                <a:extLst>
                  <a:ext uri="{FF2B5EF4-FFF2-40B4-BE49-F238E27FC236}">
                    <a16:creationId xmlns:a16="http://schemas.microsoft.com/office/drawing/2014/main" id="{924F6CC5-6736-4C58-A6F3-94101EC5258A}"/>
                  </a:ext>
                </a:extLst>
              </p:cNvPr>
              <p:cNvSpPr>
                <a:spLocks noRot="1" noChangeAspect="1" noMove="1" noResize="1" noEditPoints="1" noAdjustHandles="1" noChangeArrowheads="1" noChangeShapeType="1" noTextEdit="1"/>
              </p:cNvSpPr>
              <p:nvPr/>
            </p:nvSpPr>
            <p:spPr>
              <a:xfrm>
                <a:off x="8638812" y="2944623"/>
                <a:ext cx="2511393" cy="1600438"/>
              </a:xfrm>
              <a:prstGeom prst="rect">
                <a:avLst/>
              </a:prstGeom>
              <a:blipFill>
                <a:blip r:embed="rId3"/>
                <a:stretch>
                  <a:fillRect b="-760"/>
                </a:stretch>
              </a:blipFill>
            </p:spPr>
            <p:txBody>
              <a:bodyPr/>
              <a:lstStyle/>
              <a:p>
                <a:r>
                  <a:rPr lang="en-NL">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896DAD4-5737-4CD3-A702-3907999AFBAE}"/>
                  </a:ext>
                </a:extLst>
              </p:cNvPr>
              <p:cNvSpPr/>
              <p:nvPr/>
            </p:nvSpPr>
            <p:spPr>
              <a:xfrm>
                <a:off x="8068527" y="3620130"/>
                <a:ext cx="365196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nl-NL" sz="1400" b="1" i="1" smtClean="0">
                          <a:solidFill>
                            <a:srgbClr val="1F5666"/>
                          </a:solidFill>
                          <a:latin typeface="Cambria Math" panose="02040503050406030204" pitchFamily="18" charset="0"/>
                        </a:rPr>
                        <m:t>𝑷𝒓𝒐𝒃𝒂𝒃𝒊𝒍𝒊𝒕𝒚</m:t>
                      </m:r>
                      <m:r>
                        <a:rPr lang="nl-NL" sz="1400" b="1" i="1" smtClean="0">
                          <a:solidFill>
                            <a:srgbClr val="1F5666"/>
                          </a:solidFill>
                          <a:latin typeface="Cambria Math" panose="02040503050406030204" pitchFamily="18" charset="0"/>
                        </a:rPr>
                        <m:t> </m:t>
                      </m:r>
                      <m:r>
                        <a:rPr lang="en-NL" sz="1400" b="1" i="1" smtClean="0">
                          <a:solidFill>
                            <a:srgbClr val="1F5666"/>
                          </a:solidFill>
                          <a:latin typeface="Cambria Math" panose="02040503050406030204" pitchFamily="18" charset="0"/>
                        </a:rPr>
                        <m:t>𝑶</m:t>
                      </m:r>
                      <m:r>
                        <a:rPr lang="nl-NL" sz="1400" b="1" i="1" smtClean="0">
                          <a:solidFill>
                            <a:srgbClr val="1F5666"/>
                          </a:solidFill>
                          <a:latin typeface="Cambria Math" panose="02040503050406030204" pitchFamily="18" charset="0"/>
                        </a:rPr>
                        <m:t>𝒇</m:t>
                      </m:r>
                      <m:r>
                        <a:rPr lang="nl-NL" sz="1400" b="1" i="1" smtClean="0">
                          <a:solidFill>
                            <a:srgbClr val="1F5666"/>
                          </a:solidFill>
                          <a:latin typeface="Cambria Math" panose="02040503050406030204" pitchFamily="18" charset="0"/>
                        </a:rPr>
                        <m:t> </m:t>
                      </m:r>
                      <m:r>
                        <a:rPr lang="en-NL" sz="1400" b="1" i="1" smtClean="0">
                          <a:solidFill>
                            <a:srgbClr val="1F5666"/>
                          </a:solidFill>
                          <a:latin typeface="Cambria Math" panose="02040503050406030204" pitchFamily="18" charset="0"/>
                        </a:rPr>
                        <m:t>𝑭</m:t>
                      </m:r>
                      <m:r>
                        <a:rPr lang="nl-NL" sz="1400" b="1" i="1" smtClean="0">
                          <a:solidFill>
                            <a:srgbClr val="1F5666"/>
                          </a:solidFill>
                          <a:latin typeface="Cambria Math" panose="02040503050406030204" pitchFamily="18" charset="0"/>
                        </a:rPr>
                        <m:t>𝒂𝒍𝒔𝒆</m:t>
                      </m:r>
                      <m:r>
                        <a:rPr lang="nl-NL" sz="1400" b="1" i="1" smtClean="0">
                          <a:solidFill>
                            <a:srgbClr val="1F5666"/>
                          </a:solidFill>
                          <a:latin typeface="Cambria Math" panose="02040503050406030204" pitchFamily="18" charset="0"/>
                        </a:rPr>
                        <m:t> </m:t>
                      </m:r>
                      <m:r>
                        <a:rPr lang="en-NL" sz="1400" b="1" i="1" smtClean="0">
                          <a:solidFill>
                            <a:srgbClr val="1F5666"/>
                          </a:solidFill>
                          <a:latin typeface="Cambria Math" panose="02040503050406030204" pitchFamily="18" charset="0"/>
                        </a:rPr>
                        <m:t>𝑫</m:t>
                      </m:r>
                      <m:r>
                        <a:rPr lang="nl-NL" sz="1400" b="1" i="1" smtClean="0">
                          <a:solidFill>
                            <a:srgbClr val="1F5666"/>
                          </a:solidFill>
                          <a:latin typeface="Cambria Math" panose="02040503050406030204" pitchFamily="18" charset="0"/>
                        </a:rPr>
                        <m:t>𝒆𝒕𝒆𝒄𝒕𝒊𝒐𝒏</m:t>
                      </m:r>
                      <m:r>
                        <a:rPr lang="nl-NL" sz="1400" b="1" i="1" smtClean="0">
                          <a:solidFill>
                            <a:srgbClr val="1F5666"/>
                          </a:solidFill>
                          <a:latin typeface="Cambria Math" panose="02040503050406030204" pitchFamily="18" charset="0"/>
                        </a:rPr>
                        <m:t> (</m:t>
                      </m:r>
                      <m:r>
                        <a:rPr lang="nl-NL" sz="1400" b="1" i="1" smtClean="0">
                          <a:solidFill>
                            <a:srgbClr val="1F5666"/>
                          </a:solidFill>
                          <a:latin typeface="Cambria Math" panose="02040503050406030204" pitchFamily="18" charset="0"/>
                        </a:rPr>
                        <m:t>𝑷𝑶𝑭𝑫</m:t>
                      </m:r>
                      <m:r>
                        <a:rPr lang="nl-NL" sz="1400" b="0" i="0" smtClean="0">
                          <a:solidFill>
                            <a:srgbClr val="1F5666"/>
                          </a:solidFill>
                          <a:latin typeface="Cambria Math" panose="02040503050406030204" pitchFamily="18" charset="0"/>
                        </a:rPr>
                        <m:t>)</m:t>
                      </m:r>
                    </m:oMath>
                  </m:oMathPara>
                </a14:m>
                <a:endParaRPr lang="en-NL" sz="1400" dirty="0">
                  <a:solidFill>
                    <a:srgbClr val="1F5666"/>
                  </a:solidFill>
                </a:endParaRPr>
              </a:p>
            </p:txBody>
          </p:sp>
        </mc:Choice>
        <mc:Fallback xmlns="">
          <p:sp>
            <p:nvSpPr>
              <p:cNvPr id="6" name="Rectangle 5">
                <a:extLst>
                  <a:ext uri="{FF2B5EF4-FFF2-40B4-BE49-F238E27FC236}">
                    <a16:creationId xmlns:a16="http://schemas.microsoft.com/office/drawing/2014/main" id="{B896DAD4-5737-4CD3-A702-3907999AFBAE}"/>
                  </a:ext>
                </a:extLst>
              </p:cNvPr>
              <p:cNvSpPr>
                <a:spLocks noRot="1" noChangeAspect="1" noMove="1" noResize="1" noEditPoints="1" noAdjustHandles="1" noChangeArrowheads="1" noChangeShapeType="1" noTextEdit="1"/>
              </p:cNvSpPr>
              <p:nvPr/>
            </p:nvSpPr>
            <p:spPr>
              <a:xfrm>
                <a:off x="8068527" y="3620130"/>
                <a:ext cx="3651962" cy="307777"/>
              </a:xfrm>
              <a:prstGeom prst="rect">
                <a:avLst/>
              </a:prstGeom>
              <a:blipFill>
                <a:blip r:embed="rId4"/>
                <a:stretch>
                  <a:fillRect b="-8000"/>
                </a:stretch>
              </a:blipFill>
            </p:spPr>
            <p:txBody>
              <a:bodyPr/>
              <a:lstStyle/>
              <a:p>
                <a:r>
                  <a:rPr lang="en-NL">
                    <a:noFill/>
                  </a:rPr>
                  <a:t> </a:t>
                </a:r>
              </a:p>
            </p:txBody>
          </p:sp>
        </mc:Fallback>
      </mc:AlternateContent>
      <p:pic>
        <p:nvPicPr>
          <p:cNvPr id="7" name="Picture 2" descr="Logo TU Delft - Maritime Design Forum">
            <a:extLst>
              <a:ext uri="{FF2B5EF4-FFF2-40B4-BE49-F238E27FC236}">
                <a16:creationId xmlns:a16="http://schemas.microsoft.com/office/drawing/2014/main" id="{18A159EF-983F-4AE9-A40D-EF92187683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a:extLst>
              <a:ext uri="{FF2B5EF4-FFF2-40B4-BE49-F238E27FC236}">
                <a16:creationId xmlns:a16="http://schemas.microsoft.com/office/drawing/2014/main" id="{C36687E3-DB4F-4732-AE35-7F91443CFF50}"/>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9" name="Straight Connector 8">
            <a:extLst>
              <a:ext uri="{FF2B5EF4-FFF2-40B4-BE49-F238E27FC236}">
                <a16:creationId xmlns:a16="http://schemas.microsoft.com/office/drawing/2014/main" id="{295DB1B7-29A2-434E-8036-30D553F8858D}"/>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B129FA-BB7F-45CC-98ED-DC5878902F74}"/>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9C414A-8C97-4DE7-868D-B56EC30C764E}"/>
              </a:ext>
            </a:extLst>
          </p:cNvPr>
          <p:cNvCxnSpPr>
            <a:cxnSpLocks/>
            <a:stCxn id="8"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1836957-B843-431A-A1AA-A0C82BC53E98}"/>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Oval 12">
            <a:extLst>
              <a:ext uri="{FF2B5EF4-FFF2-40B4-BE49-F238E27FC236}">
                <a16:creationId xmlns:a16="http://schemas.microsoft.com/office/drawing/2014/main" id="{C09A51D0-E2E5-496F-83F8-DD53E5177FE0}"/>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Oval 13">
            <a:extLst>
              <a:ext uri="{FF2B5EF4-FFF2-40B4-BE49-F238E27FC236}">
                <a16:creationId xmlns:a16="http://schemas.microsoft.com/office/drawing/2014/main" id="{B9685858-1CC7-4004-AE53-843E83C5BE55}"/>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Picture 16">
            <a:extLst>
              <a:ext uri="{FF2B5EF4-FFF2-40B4-BE49-F238E27FC236}">
                <a16:creationId xmlns:a16="http://schemas.microsoft.com/office/drawing/2014/main" id="{ADA2483B-D9B3-46A2-A40E-3D0673AF90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384186680"/>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FORECAST VERIFICATION</a:t>
            </a:r>
          </a:p>
        </p:txBody>
      </p:sp>
      <p:cxnSp>
        <p:nvCxnSpPr>
          <p:cNvPr id="3" name="Straight Connector 2">
            <a:extLst>
              <a:ext uri="{FF2B5EF4-FFF2-40B4-BE49-F238E27FC236}">
                <a16:creationId xmlns:a16="http://schemas.microsoft.com/office/drawing/2014/main" id="{98905A5C-0B27-45CB-9D2F-F091F0523AC7}"/>
              </a:ext>
            </a:extLst>
          </p:cNvPr>
          <p:cNvCxnSpPr>
            <a:cxnSpLocks/>
          </p:cNvCxnSpPr>
          <p:nvPr/>
        </p:nvCxnSpPr>
        <p:spPr>
          <a:xfrm>
            <a:off x="2656239" y="2184254"/>
            <a:ext cx="0" cy="2880000"/>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E2FEE13-E726-4A59-942A-C495B1EEC601}"/>
              </a:ext>
            </a:extLst>
          </p:cNvPr>
          <p:cNvCxnSpPr>
            <a:cxnSpLocks/>
          </p:cNvCxnSpPr>
          <p:nvPr/>
        </p:nvCxnSpPr>
        <p:spPr>
          <a:xfrm>
            <a:off x="2656239" y="5064255"/>
            <a:ext cx="2880000" cy="0"/>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sp>
        <p:nvSpPr>
          <p:cNvPr id="6" name="Isosceles Triangle 5">
            <a:extLst>
              <a:ext uri="{FF2B5EF4-FFF2-40B4-BE49-F238E27FC236}">
                <a16:creationId xmlns:a16="http://schemas.microsoft.com/office/drawing/2014/main" id="{F0676410-4F35-4B1E-A10B-34F64E949A1E}"/>
              </a:ext>
            </a:extLst>
          </p:cNvPr>
          <p:cNvSpPr/>
          <p:nvPr/>
        </p:nvSpPr>
        <p:spPr>
          <a:xfrm rot="8087939">
            <a:off x="2791749" y="3329501"/>
            <a:ext cx="4034332" cy="2031333"/>
          </a:xfrm>
          <a:prstGeom prst="triangle">
            <a:avLst>
              <a:gd name="adj" fmla="val 49886"/>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7" name="TextBox 6">
            <a:extLst>
              <a:ext uri="{FF2B5EF4-FFF2-40B4-BE49-F238E27FC236}">
                <a16:creationId xmlns:a16="http://schemas.microsoft.com/office/drawing/2014/main" id="{1A763C97-2DD8-4100-8AEB-2BDDE6DBE70A}"/>
              </a:ext>
            </a:extLst>
          </p:cNvPr>
          <p:cNvSpPr txBox="1"/>
          <p:nvPr/>
        </p:nvSpPr>
        <p:spPr>
          <a:xfrm>
            <a:off x="4288550" y="3994039"/>
            <a:ext cx="625492" cy="276999"/>
          </a:xfrm>
          <a:prstGeom prst="rect">
            <a:avLst/>
          </a:prstGeom>
          <a:noFill/>
        </p:spPr>
        <p:txBody>
          <a:bodyPr wrap="none" rtlCol="0">
            <a:spAutoFit/>
          </a:bodyPr>
          <a:lstStyle/>
          <a:p>
            <a:r>
              <a:rPr lang="nl-NL" sz="1200" dirty="0">
                <a:solidFill>
                  <a:schemeClr val="tx1">
                    <a:lumMod val="75000"/>
                    <a:lumOff val="25000"/>
                  </a:schemeClr>
                </a:solidFill>
                <a:latin typeface="+mj-lt"/>
                <a:ea typeface="Open Sans" panose="020B0606030504020204" pitchFamily="34" charset="0"/>
                <a:cs typeface="Open Sans" panose="020B0606030504020204" pitchFamily="34" charset="0"/>
              </a:rPr>
              <a:t>No skill</a:t>
            </a:r>
            <a:endParaRPr lang="en-NL"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DD52F0C4-78FE-4127-B1BB-3342E037114E}"/>
              </a:ext>
            </a:extLst>
          </p:cNvPr>
          <p:cNvSpPr txBox="1"/>
          <p:nvPr/>
        </p:nvSpPr>
        <p:spPr>
          <a:xfrm>
            <a:off x="2845267" y="5114542"/>
            <a:ext cx="2478948" cy="276999"/>
          </a:xfrm>
          <a:prstGeom prst="rect">
            <a:avLst/>
          </a:prstGeom>
          <a:noFill/>
        </p:spPr>
        <p:txBody>
          <a:bodyPr wrap="none" rtlCol="0">
            <a:spAutoFit/>
          </a:bodyPr>
          <a:lstStyle/>
          <a:p>
            <a:r>
              <a:rPr lang="nl-NL" sz="1200" dirty="0">
                <a:latin typeface="+mj-lt"/>
                <a:ea typeface="Open Sans" panose="020B0606030504020204" pitchFamily="34" charset="0"/>
                <a:cs typeface="Open Sans" panose="020B0606030504020204" pitchFamily="34" charset="0"/>
              </a:rPr>
              <a:t>Probability Of False Detection (POFD)</a:t>
            </a:r>
            <a:endParaRPr lang="en-NL" sz="1400" dirty="0">
              <a:latin typeface="+mj-lt"/>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883543A3-3951-4050-B4D5-8DAC0DD2C85E}"/>
              </a:ext>
            </a:extLst>
          </p:cNvPr>
          <p:cNvSpPr/>
          <p:nvPr/>
        </p:nvSpPr>
        <p:spPr>
          <a:xfrm>
            <a:off x="1540259" y="3379180"/>
            <a:ext cx="1112549" cy="307777"/>
          </a:xfrm>
          <a:prstGeom prst="rect">
            <a:avLst/>
          </a:prstGeom>
        </p:spPr>
        <p:txBody>
          <a:bodyPr wrap="none">
            <a:spAutoFit/>
          </a:bodyPr>
          <a:lstStyle/>
          <a:p>
            <a:r>
              <a:rPr lang="nl-NL" sz="1400" dirty="0">
                <a:latin typeface="+mj-lt"/>
                <a:ea typeface="Open Sans" panose="020B0606030504020204" pitchFamily="34" charset="0"/>
                <a:cs typeface="Open Sans" panose="020B0606030504020204" pitchFamily="34" charset="0"/>
              </a:rPr>
              <a:t>Hit Rate (HR)</a:t>
            </a:r>
            <a:endParaRPr lang="en-NL" sz="1400" dirty="0">
              <a:latin typeface="+mj-lt"/>
            </a:endParaRPr>
          </a:p>
        </p:txBody>
      </p:sp>
      <p:cxnSp>
        <p:nvCxnSpPr>
          <p:cNvPr id="10" name="Straight Arrow Connector 9">
            <a:extLst>
              <a:ext uri="{FF2B5EF4-FFF2-40B4-BE49-F238E27FC236}">
                <a16:creationId xmlns:a16="http://schemas.microsoft.com/office/drawing/2014/main" id="{56D5FDD3-26D3-4284-87BC-ED0A75FCFBA7}"/>
              </a:ext>
            </a:extLst>
          </p:cNvPr>
          <p:cNvCxnSpPr>
            <a:cxnSpLocks/>
          </p:cNvCxnSpPr>
          <p:nvPr/>
        </p:nvCxnSpPr>
        <p:spPr>
          <a:xfrm flipH="1" flipV="1">
            <a:off x="3323034" y="2726703"/>
            <a:ext cx="148658" cy="1427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89F2D66D-AE72-442A-B2F3-A2E8000268D5}"/>
              </a:ext>
            </a:extLst>
          </p:cNvPr>
          <p:cNvSpPr/>
          <p:nvPr/>
        </p:nvSpPr>
        <p:spPr>
          <a:xfrm>
            <a:off x="5279298" y="2050436"/>
            <a:ext cx="360000" cy="360000"/>
          </a:xfrm>
          <a:prstGeom prst="ellipse">
            <a:avLst/>
          </a:prstGeom>
          <a:noFill/>
          <a:ln>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2" name="Oval 11">
            <a:extLst>
              <a:ext uri="{FF2B5EF4-FFF2-40B4-BE49-F238E27FC236}">
                <a16:creationId xmlns:a16="http://schemas.microsoft.com/office/drawing/2014/main" id="{55496480-FA53-4812-B0BC-81B18DB386A8}"/>
              </a:ext>
            </a:extLst>
          </p:cNvPr>
          <p:cNvSpPr/>
          <p:nvPr/>
        </p:nvSpPr>
        <p:spPr>
          <a:xfrm>
            <a:off x="2501657" y="4859760"/>
            <a:ext cx="360000" cy="360000"/>
          </a:xfrm>
          <a:prstGeom prst="ellipse">
            <a:avLst/>
          </a:prstGeom>
          <a:noFill/>
          <a:ln>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solidFill>
                <a:srgbClr val="1F5666"/>
              </a:solidFill>
            </a:endParaRPr>
          </a:p>
        </p:txBody>
      </p:sp>
      <p:sp>
        <p:nvSpPr>
          <p:cNvPr id="13" name="TextBox 12">
            <a:extLst>
              <a:ext uri="{FF2B5EF4-FFF2-40B4-BE49-F238E27FC236}">
                <a16:creationId xmlns:a16="http://schemas.microsoft.com/office/drawing/2014/main" id="{EC3118B3-A2D9-49F9-93FC-63CDD7EAEBE5}"/>
              </a:ext>
            </a:extLst>
          </p:cNvPr>
          <p:cNvSpPr txBox="1"/>
          <p:nvPr/>
        </p:nvSpPr>
        <p:spPr>
          <a:xfrm>
            <a:off x="5449880" y="1886554"/>
            <a:ext cx="1226302" cy="646331"/>
          </a:xfrm>
          <a:prstGeom prst="rect">
            <a:avLst/>
          </a:prstGeom>
          <a:noFill/>
        </p:spPr>
        <p:txBody>
          <a:bodyPr wrap="square" rtlCol="0">
            <a:spAutoFit/>
          </a:bodyPr>
          <a:lstStyle/>
          <a:p>
            <a:pPr algn="ctr"/>
            <a:r>
              <a:rPr lang="nl-NL" sz="1200" dirty="0">
                <a:solidFill>
                  <a:srgbClr val="1F5666"/>
                </a:solidFill>
                <a:latin typeface="+mj-lt"/>
              </a:rPr>
              <a:t>Model always forecasts an event</a:t>
            </a:r>
          </a:p>
        </p:txBody>
      </p:sp>
      <p:sp>
        <p:nvSpPr>
          <p:cNvPr id="14" name="TextBox 13">
            <a:extLst>
              <a:ext uri="{FF2B5EF4-FFF2-40B4-BE49-F238E27FC236}">
                <a16:creationId xmlns:a16="http://schemas.microsoft.com/office/drawing/2014/main" id="{2AC66885-E5D3-4881-AFAA-DA479AA0A077}"/>
              </a:ext>
            </a:extLst>
          </p:cNvPr>
          <p:cNvSpPr txBox="1"/>
          <p:nvPr/>
        </p:nvSpPr>
        <p:spPr>
          <a:xfrm>
            <a:off x="1567039" y="4416026"/>
            <a:ext cx="1173326" cy="646331"/>
          </a:xfrm>
          <a:prstGeom prst="rect">
            <a:avLst/>
          </a:prstGeom>
          <a:noFill/>
        </p:spPr>
        <p:txBody>
          <a:bodyPr wrap="square" rtlCol="0">
            <a:spAutoFit/>
          </a:bodyPr>
          <a:lstStyle/>
          <a:p>
            <a:pPr algn="ctr"/>
            <a:r>
              <a:rPr lang="nl-NL" sz="1200" dirty="0">
                <a:solidFill>
                  <a:srgbClr val="1F5666"/>
                </a:solidFill>
                <a:latin typeface="+mj-lt"/>
              </a:rPr>
              <a:t>Model never forecasts an event</a:t>
            </a:r>
            <a:endParaRPr lang="en-NL" sz="1200" dirty="0">
              <a:solidFill>
                <a:srgbClr val="1F5666"/>
              </a:solidFill>
              <a:latin typeface="+mj-lt"/>
            </a:endParaRPr>
          </a:p>
        </p:txBody>
      </p:sp>
      <p:sp>
        <p:nvSpPr>
          <p:cNvPr id="15" name="TextBox 14">
            <a:extLst>
              <a:ext uri="{FF2B5EF4-FFF2-40B4-BE49-F238E27FC236}">
                <a16:creationId xmlns:a16="http://schemas.microsoft.com/office/drawing/2014/main" id="{501D393E-A931-42AD-B6AC-17D19DD3FF26}"/>
              </a:ext>
            </a:extLst>
          </p:cNvPr>
          <p:cNvSpPr txBox="1"/>
          <p:nvPr/>
        </p:nvSpPr>
        <p:spPr>
          <a:xfrm>
            <a:off x="2396912" y="2387638"/>
            <a:ext cx="1052852" cy="276999"/>
          </a:xfrm>
          <a:prstGeom prst="rect">
            <a:avLst/>
          </a:prstGeom>
          <a:noFill/>
        </p:spPr>
        <p:txBody>
          <a:bodyPr wrap="none" rtlCol="0">
            <a:spAutoFit/>
          </a:bodyPr>
          <a:lstStyle/>
          <a:p>
            <a:r>
              <a:rPr lang="nl-NL" sz="1200" dirty="0">
                <a:solidFill>
                  <a:srgbClr val="1F5666"/>
                </a:solidFill>
                <a:latin typeface="+mj-lt"/>
                <a:ea typeface="Open Sans" panose="020B0606030504020204" pitchFamily="34" charset="0"/>
                <a:cs typeface="Open Sans" panose="020B0606030504020204" pitchFamily="34" charset="0"/>
              </a:rPr>
              <a:t>Increased Skill</a:t>
            </a:r>
            <a:endParaRPr lang="en-NL" sz="1200" dirty="0">
              <a:solidFill>
                <a:srgbClr val="1F5666"/>
              </a:solidFill>
              <a:latin typeface="+mj-lt"/>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A920B597-AF28-4E8E-AA16-211B8750E47D}"/>
              </a:ext>
            </a:extLst>
          </p:cNvPr>
          <p:cNvSpPr/>
          <p:nvPr/>
        </p:nvSpPr>
        <p:spPr>
          <a:xfrm>
            <a:off x="2223225" y="2369451"/>
            <a:ext cx="1391396" cy="328748"/>
          </a:xfrm>
          <a:prstGeom prst="ellipse">
            <a:avLst/>
          </a:prstGeom>
          <a:noFill/>
          <a:ln>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17" name="TextBox 16">
            <a:extLst>
              <a:ext uri="{FF2B5EF4-FFF2-40B4-BE49-F238E27FC236}">
                <a16:creationId xmlns:a16="http://schemas.microsoft.com/office/drawing/2014/main" id="{6CD3B992-DDE8-447F-8C66-952B866EAA89}"/>
              </a:ext>
            </a:extLst>
          </p:cNvPr>
          <p:cNvSpPr txBox="1"/>
          <p:nvPr/>
        </p:nvSpPr>
        <p:spPr>
          <a:xfrm>
            <a:off x="2528139" y="5195935"/>
            <a:ext cx="256802" cy="261610"/>
          </a:xfrm>
          <a:prstGeom prst="rect">
            <a:avLst/>
          </a:prstGeom>
          <a:noFill/>
        </p:spPr>
        <p:txBody>
          <a:bodyPr wrap="none" rtlCol="0">
            <a:spAutoFit/>
          </a:bodyPr>
          <a:lstStyle/>
          <a:p>
            <a:r>
              <a:rPr lang="nl-NL" sz="1100" dirty="0"/>
              <a:t>0</a:t>
            </a:r>
            <a:endParaRPr lang="en-NL" sz="1100" dirty="0"/>
          </a:p>
        </p:txBody>
      </p:sp>
      <p:sp>
        <p:nvSpPr>
          <p:cNvPr id="18" name="TextBox 17">
            <a:extLst>
              <a:ext uri="{FF2B5EF4-FFF2-40B4-BE49-F238E27FC236}">
                <a16:creationId xmlns:a16="http://schemas.microsoft.com/office/drawing/2014/main" id="{1F606230-06B4-42EB-A1C6-C58163D10B17}"/>
              </a:ext>
            </a:extLst>
          </p:cNvPr>
          <p:cNvSpPr txBox="1"/>
          <p:nvPr/>
        </p:nvSpPr>
        <p:spPr>
          <a:xfrm>
            <a:off x="5279437" y="5145727"/>
            <a:ext cx="256802" cy="261610"/>
          </a:xfrm>
          <a:prstGeom prst="rect">
            <a:avLst/>
          </a:prstGeom>
          <a:noFill/>
        </p:spPr>
        <p:txBody>
          <a:bodyPr wrap="none" rtlCol="0">
            <a:spAutoFit/>
          </a:bodyPr>
          <a:lstStyle/>
          <a:p>
            <a:r>
              <a:rPr lang="nl-NL" sz="1100" dirty="0"/>
              <a:t>1</a:t>
            </a:r>
            <a:endParaRPr lang="en-NL" sz="1100" dirty="0"/>
          </a:p>
        </p:txBody>
      </p:sp>
      <p:sp>
        <p:nvSpPr>
          <p:cNvPr id="19" name="TextBox 18">
            <a:extLst>
              <a:ext uri="{FF2B5EF4-FFF2-40B4-BE49-F238E27FC236}">
                <a16:creationId xmlns:a16="http://schemas.microsoft.com/office/drawing/2014/main" id="{6A1A876E-5080-42AD-92F9-7329E2270875}"/>
              </a:ext>
            </a:extLst>
          </p:cNvPr>
          <p:cNvSpPr txBox="1"/>
          <p:nvPr/>
        </p:nvSpPr>
        <p:spPr>
          <a:xfrm>
            <a:off x="2340467" y="2198158"/>
            <a:ext cx="256802" cy="261610"/>
          </a:xfrm>
          <a:prstGeom prst="rect">
            <a:avLst/>
          </a:prstGeom>
          <a:noFill/>
        </p:spPr>
        <p:txBody>
          <a:bodyPr wrap="none" rtlCol="0">
            <a:spAutoFit/>
          </a:bodyPr>
          <a:lstStyle/>
          <a:p>
            <a:r>
              <a:rPr lang="nl-NL" sz="1100" dirty="0"/>
              <a:t>1</a:t>
            </a:r>
            <a:endParaRPr lang="en-NL" sz="1100" dirty="0"/>
          </a:p>
        </p:txBody>
      </p:sp>
      <p:cxnSp>
        <p:nvCxnSpPr>
          <p:cNvPr id="20" name="Straight Connector 19">
            <a:extLst>
              <a:ext uri="{FF2B5EF4-FFF2-40B4-BE49-F238E27FC236}">
                <a16:creationId xmlns:a16="http://schemas.microsoft.com/office/drawing/2014/main" id="{2A121DEB-5950-48F2-A842-0F71F5AEDF4F}"/>
              </a:ext>
            </a:extLst>
          </p:cNvPr>
          <p:cNvCxnSpPr>
            <a:cxnSpLocks/>
          </p:cNvCxnSpPr>
          <p:nvPr/>
        </p:nvCxnSpPr>
        <p:spPr>
          <a:xfrm>
            <a:off x="6724277" y="2169772"/>
            <a:ext cx="0" cy="2880000"/>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4461B2-F35D-4B5B-BA34-285FB732B676}"/>
              </a:ext>
            </a:extLst>
          </p:cNvPr>
          <p:cNvCxnSpPr>
            <a:cxnSpLocks/>
          </p:cNvCxnSpPr>
          <p:nvPr/>
        </p:nvCxnSpPr>
        <p:spPr>
          <a:xfrm>
            <a:off x="6724277" y="5049773"/>
            <a:ext cx="2880000" cy="0"/>
          </a:xfrm>
          <a:prstGeom prst="line">
            <a:avLst/>
          </a:prstGeom>
          <a:ln>
            <a:solidFill>
              <a:srgbClr val="92BEC9"/>
            </a:solidFill>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563D0A38-FA31-4BAD-A97E-00BF107BDE65}"/>
              </a:ext>
            </a:extLst>
          </p:cNvPr>
          <p:cNvSpPr/>
          <p:nvPr/>
        </p:nvSpPr>
        <p:spPr>
          <a:xfrm rot="8087939">
            <a:off x="6859787" y="3315019"/>
            <a:ext cx="4034332" cy="2031333"/>
          </a:xfrm>
          <a:prstGeom prst="triangle">
            <a:avLst>
              <a:gd name="adj" fmla="val 49886"/>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3" name="TextBox 22">
            <a:extLst>
              <a:ext uri="{FF2B5EF4-FFF2-40B4-BE49-F238E27FC236}">
                <a16:creationId xmlns:a16="http://schemas.microsoft.com/office/drawing/2014/main" id="{94D61499-EF79-499B-A324-E54A18DD209F}"/>
              </a:ext>
            </a:extLst>
          </p:cNvPr>
          <p:cNvSpPr txBox="1"/>
          <p:nvPr/>
        </p:nvSpPr>
        <p:spPr>
          <a:xfrm>
            <a:off x="8356588" y="3979557"/>
            <a:ext cx="625492" cy="276999"/>
          </a:xfrm>
          <a:prstGeom prst="rect">
            <a:avLst/>
          </a:prstGeom>
          <a:noFill/>
        </p:spPr>
        <p:txBody>
          <a:bodyPr wrap="none" rtlCol="0">
            <a:spAutoFit/>
          </a:bodyPr>
          <a:lstStyle/>
          <a:p>
            <a:r>
              <a:rPr lang="nl-NL" sz="1200" dirty="0">
                <a:solidFill>
                  <a:schemeClr val="tx1">
                    <a:lumMod val="75000"/>
                    <a:lumOff val="25000"/>
                  </a:schemeClr>
                </a:solidFill>
                <a:latin typeface="+mj-lt"/>
                <a:ea typeface="Open Sans" panose="020B0606030504020204" pitchFamily="34" charset="0"/>
                <a:cs typeface="Open Sans" panose="020B0606030504020204" pitchFamily="34" charset="0"/>
              </a:rPr>
              <a:t>No skill</a:t>
            </a:r>
            <a:endParaRPr lang="en-NL" dirty="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24" name="TextBox 23">
            <a:extLst>
              <a:ext uri="{FF2B5EF4-FFF2-40B4-BE49-F238E27FC236}">
                <a16:creationId xmlns:a16="http://schemas.microsoft.com/office/drawing/2014/main" id="{BAFC4614-1CB6-4254-B6CB-435F02A567B7}"/>
              </a:ext>
            </a:extLst>
          </p:cNvPr>
          <p:cNvSpPr txBox="1"/>
          <p:nvPr/>
        </p:nvSpPr>
        <p:spPr>
          <a:xfrm>
            <a:off x="7423923" y="5081260"/>
            <a:ext cx="1565172" cy="276999"/>
          </a:xfrm>
          <a:prstGeom prst="rect">
            <a:avLst/>
          </a:prstGeom>
          <a:noFill/>
        </p:spPr>
        <p:txBody>
          <a:bodyPr wrap="none" rtlCol="0">
            <a:spAutoFit/>
          </a:bodyPr>
          <a:lstStyle/>
          <a:p>
            <a:r>
              <a:rPr lang="nl-NL" sz="1200" dirty="0">
                <a:latin typeface="+mj-lt"/>
                <a:ea typeface="Open Sans" panose="020B0606030504020204" pitchFamily="34" charset="0"/>
                <a:cs typeface="Open Sans" panose="020B0606030504020204" pitchFamily="34" charset="0"/>
              </a:rPr>
              <a:t>False Alarm Rate (FAR)</a:t>
            </a:r>
            <a:endParaRPr lang="en-NL" sz="1400" dirty="0">
              <a:latin typeface="+mj-lt"/>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E50A511D-01CE-4390-AF87-EBA999867BB4}"/>
              </a:ext>
            </a:extLst>
          </p:cNvPr>
          <p:cNvSpPr txBox="1"/>
          <p:nvPr/>
        </p:nvSpPr>
        <p:spPr>
          <a:xfrm>
            <a:off x="6877370" y="2352861"/>
            <a:ext cx="815608" cy="461665"/>
          </a:xfrm>
          <a:prstGeom prst="rect">
            <a:avLst/>
          </a:prstGeom>
          <a:noFill/>
        </p:spPr>
        <p:txBody>
          <a:bodyPr wrap="none" rtlCol="0">
            <a:spAutoFit/>
          </a:bodyPr>
          <a:lstStyle/>
          <a:p>
            <a:pPr algn="ctr"/>
            <a:r>
              <a:rPr lang="nl-NL" sz="1200" dirty="0">
                <a:solidFill>
                  <a:srgbClr val="1F5666"/>
                </a:solidFill>
                <a:latin typeface="+mj-lt"/>
                <a:ea typeface="Open Sans" panose="020B0606030504020204" pitchFamily="34" charset="0"/>
                <a:cs typeface="Open Sans" panose="020B0606030504020204" pitchFamily="34" charset="0"/>
              </a:rPr>
              <a:t>Increased </a:t>
            </a:r>
          </a:p>
          <a:p>
            <a:pPr algn="ctr"/>
            <a:r>
              <a:rPr lang="nl-NL" sz="1200" dirty="0">
                <a:solidFill>
                  <a:srgbClr val="1F5666"/>
                </a:solidFill>
                <a:latin typeface="+mj-lt"/>
                <a:ea typeface="Open Sans" panose="020B0606030504020204" pitchFamily="34" charset="0"/>
                <a:cs typeface="Open Sans" panose="020B0606030504020204" pitchFamily="34" charset="0"/>
              </a:rPr>
              <a:t>Skill</a:t>
            </a:r>
            <a:endParaRPr lang="en-NL" sz="1200" dirty="0">
              <a:solidFill>
                <a:srgbClr val="1F5666"/>
              </a:solidFill>
              <a:latin typeface="+mj-lt"/>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386F3B39-532B-48EE-A71A-9AC7EACC9448}"/>
              </a:ext>
            </a:extLst>
          </p:cNvPr>
          <p:cNvSpPr/>
          <p:nvPr/>
        </p:nvSpPr>
        <p:spPr>
          <a:xfrm>
            <a:off x="6862097" y="2236741"/>
            <a:ext cx="830881" cy="710931"/>
          </a:xfrm>
          <a:prstGeom prst="ellipse">
            <a:avLst/>
          </a:prstGeom>
          <a:noFill/>
          <a:ln>
            <a:solidFill>
              <a:srgbClr val="1F5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sp>
        <p:nvSpPr>
          <p:cNvPr id="27" name="TextBox 26">
            <a:extLst>
              <a:ext uri="{FF2B5EF4-FFF2-40B4-BE49-F238E27FC236}">
                <a16:creationId xmlns:a16="http://schemas.microsoft.com/office/drawing/2014/main" id="{1140CEE0-BD63-46DE-8BE2-74103CEC2F90}"/>
              </a:ext>
            </a:extLst>
          </p:cNvPr>
          <p:cNvSpPr txBox="1"/>
          <p:nvPr/>
        </p:nvSpPr>
        <p:spPr>
          <a:xfrm>
            <a:off x="6595968" y="5148163"/>
            <a:ext cx="256802" cy="261610"/>
          </a:xfrm>
          <a:prstGeom prst="rect">
            <a:avLst/>
          </a:prstGeom>
          <a:noFill/>
        </p:spPr>
        <p:txBody>
          <a:bodyPr wrap="none" rtlCol="0">
            <a:spAutoFit/>
          </a:bodyPr>
          <a:lstStyle/>
          <a:p>
            <a:r>
              <a:rPr lang="nl-NL" sz="1100" dirty="0"/>
              <a:t>0</a:t>
            </a:r>
            <a:endParaRPr lang="en-NL" sz="1100" dirty="0"/>
          </a:p>
        </p:txBody>
      </p:sp>
      <p:sp>
        <p:nvSpPr>
          <p:cNvPr id="28" name="TextBox 27">
            <a:extLst>
              <a:ext uri="{FF2B5EF4-FFF2-40B4-BE49-F238E27FC236}">
                <a16:creationId xmlns:a16="http://schemas.microsoft.com/office/drawing/2014/main" id="{F258C705-CF33-4A93-B20E-6D6614D68B4B}"/>
              </a:ext>
            </a:extLst>
          </p:cNvPr>
          <p:cNvSpPr txBox="1"/>
          <p:nvPr/>
        </p:nvSpPr>
        <p:spPr>
          <a:xfrm>
            <a:off x="9347475" y="5131245"/>
            <a:ext cx="256802" cy="261610"/>
          </a:xfrm>
          <a:prstGeom prst="rect">
            <a:avLst/>
          </a:prstGeom>
          <a:noFill/>
        </p:spPr>
        <p:txBody>
          <a:bodyPr wrap="none" rtlCol="0">
            <a:spAutoFit/>
          </a:bodyPr>
          <a:lstStyle/>
          <a:p>
            <a:r>
              <a:rPr lang="nl-NL" sz="1100" dirty="0"/>
              <a:t>1</a:t>
            </a:r>
            <a:endParaRPr lang="en-NL" sz="1100" dirty="0"/>
          </a:p>
        </p:txBody>
      </p:sp>
      <p:sp>
        <p:nvSpPr>
          <p:cNvPr id="29" name="TextBox 28">
            <a:extLst>
              <a:ext uri="{FF2B5EF4-FFF2-40B4-BE49-F238E27FC236}">
                <a16:creationId xmlns:a16="http://schemas.microsoft.com/office/drawing/2014/main" id="{B1D1D694-D48D-4232-88FF-371159832F83}"/>
              </a:ext>
            </a:extLst>
          </p:cNvPr>
          <p:cNvSpPr txBox="1"/>
          <p:nvPr/>
        </p:nvSpPr>
        <p:spPr>
          <a:xfrm>
            <a:off x="6408505" y="2183676"/>
            <a:ext cx="256802" cy="261610"/>
          </a:xfrm>
          <a:prstGeom prst="rect">
            <a:avLst/>
          </a:prstGeom>
          <a:noFill/>
        </p:spPr>
        <p:txBody>
          <a:bodyPr wrap="none" rtlCol="0">
            <a:spAutoFit/>
          </a:bodyPr>
          <a:lstStyle/>
          <a:p>
            <a:r>
              <a:rPr lang="nl-NL" sz="1100" dirty="0"/>
              <a:t>1</a:t>
            </a:r>
            <a:endParaRPr lang="en-NL" sz="1100" dirty="0"/>
          </a:p>
        </p:txBody>
      </p:sp>
      <p:cxnSp>
        <p:nvCxnSpPr>
          <p:cNvPr id="30" name="Straight Arrow Connector 29">
            <a:extLst>
              <a:ext uri="{FF2B5EF4-FFF2-40B4-BE49-F238E27FC236}">
                <a16:creationId xmlns:a16="http://schemas.microsoft.com/office/drawing/2014/main" id="{C3E4A3C6-4946-4954-8269-200CED9447A3}"/>
              </a:ext>
            </a:extLst>
          </p:cNvPr>
          <p:cNvCxnSpPr>
            <a:cxnSpLocks/>
          </p:cNvCxnSpPr>
          <p:nvPr/>
        </p:nvCxnSpPr>
        <p:spPr>
          <a:xfrm flipH="1" flipV="1">
            <a:off x="7662021" y="2917014"/>
            <a:ext cx="148658" cy="1427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7961467-12DD-4693-A904-5E5D392F8C71}"/>
              </a:ext>
            </a:extLst>
          </p:cNvPr>
          <p:cNvSpPr/>
          <p:nvPr/>
        </p:nvSpPr>
        <p:spPr>
          <a:xfrm>
            <a:off x="5637664" y="3334471"/>
            <a:ext cx="1112549" cy="307777"/>
          </a:xfrm>
          <a:prstGeom prst="rect">
            <a:avLst/>
          </a:prstGeom>
        </p:spPr>
        <p:txBody>
          <a:bodyPr wrap="none">
            <a:spAutoFit/>
          </a:bodyPr>
          <a:lstStyle/>
          <a:p>
            <a:r>
              <a:rPr lang="nl-NL" sz="1400" dirty="0">
                <a:latin typeface="+mj-lt"/>
                <a:ea typeface="Open Sans" panose="020B0606030504020204" pitchFamily="34" charset="0"/>
                <a:cs typeface="Open Sans" panose="020B0606030504020204" pitchFamily="34" charset="0"/>
              </a:rPr>
              <a:t>Hit Rate (HR)</a:t>
            </a:r>
            <a:endParaRPr lang="en-NL" sz="1400" dirty="0">
              <a:latin typeface="+mj-lt"/>
            </a:endParaRPr>
          </a:p>
        </p:txBody>
      </p:sp>
      <p:sp>
        <p:nvSpPr>
          <p:cNvPr id="32" name="Arc 31">
            <a:extLst>
              <a:ext uri="{FF2B5EF4-FFF2-40B4-BE49-F238E27FC236}">
                <a16:creationId xmlns:a16="http://schemas.microsoft.com/office/drawing/2014/main" id="{444D4032-7316-4F74-B563-67299480300E}"/>
              </a:ext>
            </a:extLst>
          </p:cNvPr>
          <p:cNvSpPr/>
          <p:nvPr/>
        </p:nvSpPr>
        <p:spPr>
          <a:xfrm rot="16200000">
            <a:off x="2667671" y="2186727"/>
            <a:ext cx="5538261" cy="5561125"/>
          </a:xfrm>
          <a:prstGeom prst="arc">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L" dirty="0"/>
          </a:p>
        </p:txBody>
      </p:sp>
      <p:pic>
        <p:nvPicPr>
          <p:cNvPr id="33" name="Picture 2" descr="Logo TU Delft - Maritime Design Forum">
            <a:extLst>
              <a:ext uri="{FF2B5EF4-FFF2-40B4-BE49-F238E27FC236}">
                <a16:creationId xmlns:a16="http://schemas.microsoft.com/office/drawing/2014/main" id="{0C30C963-9956-413F-950D-5068477739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extLst>
              <a:ext uri="{FF2B5EF4-FFF2-40B4-BE49-F238E27FC236}">
                <a16:creationId xmlns:a16="http://schemas.microsoft.com/office/drawing/2014/main" id="{60F89763-220E-46BE-8EFA-33064FE9BFB1}"/>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35" name="Straight Connector 34">
            <a:extLst>
              <a:ext uri="{FF2B5EF4-FFF2-40B4-BE49-F238E27FC236}">
                <a16:creationId xmlns:a16="http://schemas.microsoft.com/office/drawing/2014/main" id="{DE99FEEF-0A85-46A7-AEA0-37496F5356BA}"/>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BD5DD18-4362-410D-80B7-0ED10D91E0E6}"/>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D1E33D8-4939-4329-A07B-450799416A13}"/>
              </a:ext>
            </a:extLst>
          </p:cNvPr>
          <p:cNvCxnSpPr>
            <a:cxnSpLocks/>
            <a:stCxn id="34"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5F003833-2EDA-444C-9BE5-D3E566E705B6}"/>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39" name="Oval 38">
            <a:extLst>
              <a:ext uri="{FF2B5EF4-FFF2-40B4-BE49-F238E27FC236}">
                <a16:creationId xmlns:a16="http://schemas.microsoft.com/office/drawing/2014/main" id="{9AFC117E-D1CA-4835-AC8B-5D75EC04B93C}"/>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0" name="Oval 39">
            <a:extLst>
              <a:ext uri="{FF2B5EF4-FFF2-40B4-BE49-F238E27FC236}">
                <a16:creationId xmlns:a16="http://schemas.microsoft.com/office/drawing/2014/main" id="{A0D05A7A-7C77-4C9E-910F-C44090C9DC36}"/>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41" name="Picture 16">
            <a:extLst>
              <a:ext uri="{FF2B5EF4-FFF2-40B4-BE49-F238E27FC236}">
                <a16:creationId xmlns:a16="http://schemas.microsoft.com/office/drawing/2014/main" id="{C8BFAAED-B6AF-4922-A686-F255C1773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3240216800"/>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1) LOCAL KNOWLEDGE INDICATORS PREDICTIVE?</a:t>
            </a:r>
          </a:p>
        </p:txBody>
      </p:sp>
      <p:pic>
        <p:nvPicPr>
          <p:cNvPr id="3" name="Picture 2">
            <a:extLst>
              <a:ext uri="{FF2B5EF4-FFF2-40B4-BE49-F238E27FC236}">
                <a16:creationId xmlns:a16="http://schemas.microsoft.com/office/drawing/2014/main" id="{409A6BAB-1174-4106-A9E6-2AC5BEC70890}"/>
              </a:ext>
            </a:extLst>
          </p:cNvPr>
          <p:cNvPicPr>
            <a:picLocks noChangeAspect="1"/>
          </p:cNvPicPr>
          <p:nvPr/>
        </p:nvPicPr>
        <p:blipFill>
          <a:blip r:embed="rId3"/>
          <a:stretch>
            <a:fillRect/>
          </a:stretch>
        </p:blipFill>
        <p:spPr>
          <a:xfrm>
            <a:off x="5886450" y="2425311"/>
            <a:ext cx="4819650" cy="3409950"/>
          </a:xfrm>
          <a:prstGeom prst="rect">
            <a:avLst/>
          </a:prstGeom>
        </p:spPr>
      </p:pic>
      <p:pic>
        <p:nvPicPr>
          <p:cNvPr id="4" name="Picture 3">
            <a:extLst>
              <a:ext uri="{FF2B5EF4-FFF2-40B4-BE49-F238E27FC236}">
                <a16:creationId xmlns:a16="http://schemas.microsoft.com/office/drawing/2014/main" id="{3611E79E-CD9C-4E6B-A7C6-A4FB913BC5A1}"/>
              </a:ext>
            </a:extLst>
          </p:cNvPr>
          <p:cNvPicPr>
            <a:picLocks noChangeAspect="1"/>
          </p:cNvPicPr>
          <p:nvPr/>
        </p:nvPicPr>
        <p:blipFill>
          <a:blip r:embed="rId4"/>
          <a:stretch>
            <a:fillRect/>
          </a:stretch>
        </p:blipFill>
        <p:spPr>
          <a:xfrm>
            <a:off x="2129693" y="2383647"/>
            <a:ext cx="3781425" cy="3457575"/>
          </a:xfrm>
          <a:prstGeom prst="rect">
            <a:avLst/>
          </a:prstGeom>
        </p:spPr>
      </p:pic>
      <p:sp>
        <p:nvSpPr>
          <p:cNvPr id="6" name="Freeform: Shape 5">
            <a:extLst>
              <a:ext uri="{FF2B5EF4-FFF2-40B4-BE49-F238E27FC236}">
                <a16:creationId xmlns:a16="http://schemas.microsoft.com/office/drawing/2014/main" id="{F5E9DCA5-FAF2-4A8B-A2FE-A03C69674E60}"/>
              </a:ext>
            </a:extLst>
          </p:cNvPr>
          <p:cNvSpPr/>
          <p:nvPr/>
        </p:nvSpPr>
        <p:spPr>
          <a:xfrm rot="309113">
            <a:off x="2792849" y="2430628"/>
            <a:ext cx="2753977" cy="2973935"/>
          </a:xfrm>
          <a:custGeom>
            <a:avLst/>
            <a:gdLst>
              <a:gd name="connsiteX0" fmla="*/ 15258 w 2663208"/>
              <a:gd name="connsiteY0" fmla="*/ 2676525 h 2676525"/>
              <a:gd name="connsiteX1" fmla="*/ 396258 w 2663208"/>
              <a:gd name="connsiteY1" fmla="*/ 390525 h 2676525"/>
              <a:gd name="connsiteX2" fmla="*/ 2663208 w 2663208"/>
              <a:gd name="connsiteY2" fmla="*/ 0 h 2676525"/>
            </a:gdLst>
            <a:ahLst/>
            <a:cxnLst>
              <a:cxn ang="0">
                <a:pos x="connsiteX0" y="connsiteY0"/>
              </a:cxn>
              <a:cxn ang="0">
                <a:pos x="connsiteX1" y="connsiteY1"/>
              </a:cxn>
              <a:cxn ang="0">
                <a:pos x="connsiteX2" y="connsiteY2"/>
              </a:cxn>
            </a:cxnLst>
            <a:rect l="l" t="t" r="r" b="b"/>
            <a:pathLst>
              <a:path w="2663208" h="2676525">
                <a:moveTo>
                  <a:pt x="15258" y="2676525"/>
                </a:moveTo>
                <a:cubicBezTo>
                  <a:pt x="-14905" y="1756568"/>
                  <a:pt x="-45067" y="836612"/>
                  <a:pt x="396258" y="390525"/>
                </a:cubicBezTo>
                <a:cubicBezTo>
                  <a:pt x="837583" y="-55563"/>
                  <a:pt x="2210771" y="38100"/>
                  <a:pt x="2663208" y="0"/>
                </a:cubicBezTo>
              </a:path>
            </a:pathLst>
          </a:cu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Oval 6">
            <a:extLst>
              <a:ext uri="{FF2B5EF4-FFF2-40B4-BE49-F238E27FC236}">
                <a16:creationId xmlns:a16="http://schemas.microsoft.com/office/drawing/2014/main" id="{EA22833E-9F5A-4E9D-A696-B0AE230D2E06}"/>
              </a:ext>
            </a:extLst>
          </p:cNvPr>
          <p:cNvSpPr/>
          <p:nvPr/>
        </p:nvSpPr>
        <p:spPr>
          <a:xfrm>
            <a:off x="7200900" y="3695700"/>
            <a:ext cx="1095375" cy="1468712"/>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8" name="Picture 2" descr="Logo TU Delft - Maritime Design Forum">
            <a:extLst>
              <a:ext uri="{FF2B5EF4-FFF2-40B4-BE49-F238E27FC236}">
                <a16:creationId xmlns:a16="http://schemas.microsoft.com/office/drawing/2014/main" id="{51D4CCAB-E2BB-47C7-81CC-F07074322D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ADA49D9-C445-4908-A010-FACC2D54E1BA}"/>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0" name="Straight Connector 9">
            <a:extLst>
              <a:ext uri="{FF2B5EF4-FFF2-40B4-BE49-F238E27FC236}">
                <a16:creationId xmlns:a16="http://schemas.microsoft.com/office/drawing/2014/main" id="{B49EB987-8518-4B31-B501-AF268CD4A535}"/>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D0AE52-468A-4F02-9F97-EAED9933FEE6}"/>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71E6564-1108-45B1-A59E-F4A228CC24DE}"/>
              </a:ext>
            </a:extLst>
          </p:cNvPr>
          <p:cNvCxnSpPr>
            <a:cxnSpLocks/>
            <a:stCxn id="9"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683D0F58-4AD0-4866-8824-EDBA86F75B32}"/>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Oval 13">
            <a:extLst>
              <a:ext uri="{FF2B5EF4-FFF2-40B4-BE49-F238E27FC236}">
                <a16:creationId xmlns:a16="http://schemas.microsoft.com/office/drawing/2014/main" id="{00DF7687-A832-47F8-A9C7-327EBDC3AB2D}"/>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Oval 14">
            <a:extLst>
              <a:ext uri="{FF2B5EF4-FFF2-40B4-BE49-F238E27FC236}">
                <a16:creationId xmlns:a16="http://schemas.microsoft.com/office/drawing/2014/main" id="{FEE7F8CB-E4F8-4993-A428-7BBB91AD9B3D}"/>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6" name="Picture 16">
            <a:extLst>
              <a:ext uri="{FF2B5EF4-FFF2-40B4-BE49-F238E27FC236}">
                <a16:creationId xmlns:a16="http://schemas.microsoft.com/office/drawing/2014/main" id="{091E9DA8-CB05-4D34-A83F-79BAE64873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864567929"/>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2) PREDICTING RELEVANT &amp; TIMELY INFORMATION</a:t>
            </a:r>
          </a:p>
        </p:txBody>
      </p:sp>
      <p:pic>
        <p:nvPicPr>
          <p:cNvPr id="3" name="Picture 482">
            <a:extLst>
              <a:ext uri="{FF2B5EF4-FFF2-40B4-BE49-F238E27FC236}">
                <a16:creationId xmlns:a16="http://schemas.microsoft.com/office/drawing/2014/main" id="{93A3383A-9FE2-48F4-BD48-0828871B28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5019" y="1089572"/>
            <a:ext cx="4076704" cy="5768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map&#10;&#10;Description automatically generated">
            <a:extLst>
              <a:ext uri="{FF2B5EF4-FFF2-40B4-BE49-F238E27FC236}">
                <a16:creationId xmlns:a16="http://schemas.microsoft.com/office/drawing/2014/main" id="{1DE47107-391C-4629-B017-44C9D6102E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7637" y="1089572"/>
            <a:ext cx="4078363" cy="5768428"/>
          </a:xfrm>
          <a:prstGeom prst="rect">
            <a:avLst/>
          </a:prstGeom>
        </p:spPr>
      </p:pic>
      <p:pic>
        <p:nvPicPr>
          <p:cNvPr id="6" name="Picture 2" descr="Logo TU Delft - Maritime Design Forum">
            <a:extLst>
              <a:ext uri="{FF2B5EF4-FFF2-40B4-BE49-F238E27FC236}">
                <a16:creationId xmlns:a16="http://schemas.microsoft.com/office/drawing/2014/main" id="{151C5D31-CFFC-46DD-A518-7E26A006909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93AF307D-77F1-4958-B7E6-69F9183A6255}"/>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ED8309F9-923A-4F89-9528-D1A1C41990DD}"/>
              </a:ext>
            </a:extLst>
          </p:cNvPr>
          <p:cNvCxnSpPr>
            <a:cxnSpLocks/>
          </p:cNvCxnSpPr>
          <p:nvPr/>
        </p:nvCxnSpPr>
        <p:spPr>
          <a:xfrm flipH="1">
            <a:off x="471511" y="3053154"/>
            <a:ext cx="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165543-5D1A-47EF-A51D-0AD8D203E127}"/>
              </a:ext>
            </a:extLst>
          </p:cNvPr>
          <p:cNvCxnSpPr>
            <a:cxnSpLocks/>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7A256A-F70F-4758-9B54-C5323E530C3F}"/>
              </a:ext>
            </a:extLst>
          </p:cNvPr>
          <p:cNvCxnSpPr>
            <a:cxnSpLocks/>
            <a:stCxn id="7" idx="0"/>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A69B0-8F58-4F4D-9288-AB295F756733}"/>
              </a:ext>
            </a:extLst>
          </p:cNvPr>
          <p:cNvSpPr/>
          <p:nvPr/>
        </p:nvSpPr>
        <p:spPr>
          <a:xfrm>
            <a:off x="357845" y="285895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Oval 11">
            <a:extLst>
              <a:ext uri="{FF2B5EF4-FFF2-40B4-BE49-F238E27FC236}">
                <a16:creationId xmlns:a16="http://schemas.microsoft.com/office/drawing/2014/main" id="{9866E391-4D50-4E6F-BC18-070F7F6FBB58}"/>
              </a:ext>
            </a:extLst>
          </p:cNvPr>
          <p:cNvSpPr/>
          <p:nvPr/>
        </p:nvSpPr>
        <p:spPr>
          <a:xfrm>
            <a:off x="190387" y="4186164"/>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Oval 12">
            <a:extLst>
              <a:ext uri="{FF2B5EF4-FFF2-40B4-BE49-F238E27FC236}">
                <a16:creationId xmlns:a16="http://schemas.microsoft.com/office/drawing/2014/main" id="{A1279046-B496-45E1-A996-2061B1005195}"/>
              </a:ext>
            </a:extLst>
          </p:cNvPr>
          <p:cNvSpPr/>
          <p:nvPr/>
        </p:nvSpPr>
        <p:spPr>
          <a:xfrm>
            <a:off x="357845" y="360043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4" name="Picture 16">
            <a:extLst>
              <a:ext uri="{FF2B5EF4-FFF2-40B4-BE49-F238E27FC236}">
                <a16:creationId xmlns:a16="http://schemas.microsoft.com/office/drawing/2014/main" id="{B040A37E-F703-4299-A328-3945DD6C49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336" y="4246552"/>
            <a:ext cx="412164" cy="412164"/>
          </a:xfrm>
          <a:prstGeom prst="rect">
            <a:avLst/>
          </a:prstGeom>
        </p:spPr>
      </p:pic>
    </p:spTree>
    <p:extLst>
      <p:ext uri="{BB962C8B-B14F-4D97-AF65-F5344CB8AC3E}">
        <p14:creationId xmlns:p14="http://schemas.microsoft.com/office/powerpoint/2010/main" val="839751170"/>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CONCLUSIONS</a:t>
            </a:r>
          </a:p>
        </p:txBody>
      </p:sp>
      <p:sp>
        <p:nvSpPr>
          <p:cNvPr id="3" name="Content Placeholder 2">
            <a:extLst>
              <a:ext uri="{FF2B5EF4-FFF2-40B4-BE49-F238E27FC236}">
                <a16:creationId xmlns:a16="http://schemas.microsoft.com/office/drawing/2014/main" id="{A8FE786E-ACA9-4B9B-908B-E179FDD51B86}"/>
              </a:ext>
            </a:extLst>
          </p:cNvPr>
          <p:cNvSpPr txBox="1">
            <a:spLocks/>
          </p:cNvSpPr>
          <p:nvPr/>
        </p:nvSpPr>
        <p:spPr>
          <a:xfrm>
            <a:off x="1469573" y="1967715"/>
            <a:ext cx="6686550" cy="26905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Tailoring of forecast information to farmers</a:t>
            </a: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 indicators have predictive value</a:t>
            </a: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accuracy differs per location</a:t>
            </a:r>
          </a:p>
          <a:p>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Inclusion of local knowledge can potentially improve current forecast information for farmers</a:t>
            </a:r>
          </a:p>
        </p:txBody>
      </p:sp>
      <p:pic>
        <p:nvPicPr>
          <p:cNvPr id="4" name="Picture 2" descr="Logo TU Delft - Maritime Design Forum">
            <a:extLst>
              <a:ext uri="{FF2B5EF4-FFF2-40B4-BE49-F238E27FC236}">
                <a16:creationId xmlns:a16="http://schemas.microsoft.com/office/drawing/2014/main" id="{78FB6CB1-7912-474D-A1E1-1398DFF0AB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88ACA05-68F8-4DA5-A2C7-E7F697A914CE}"/>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Oval 6">
            <a:extLst>
              <a:ext uri="{FF2B5EF4-FFF2-40B4-BE49-F238E27FC236}">
                <a16:creationId xmlns:a16="http://schemas.microsoft.com/office/drawing/2014/main" id="{BF5B56BD-C6E3-4B18-A1A3-81B4BFDAA590}"/>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0604160E-9601-45AA-B60A-5B5330F5335F}"/>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0EFD2-77B2-4E6F-8683-4E5B4578FDC1}"/>
              </a:ext>
            </a:extLst>
          </p:cNvPr>
          <p:cNvCxnSpPr>
            <a:cxnSpLocks/>
            <a:stCxn id="6"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5067BC-58FC-4FA8-83DA-6AC6CEADC9AC}"/>
              </a:ext>
            </a:extLst>
          </p:cNvPr>
          <p:cNvCxnSpPr>
            <a:cxnSpLocks/>
            <a:stCxn id="7" idx="0"/>
            <a:endCxn id="6"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2E157B0-00B0-4CB8-87D5-F511F8562CD0}"/>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Oval 11">
            <a:extLst>
              <a:ext uri="{FF2B5EF4-FFF2-40B4-BE49-F238E27FC236}">
                <a16:creationId xmlns:a16="http://schemas.microsoft.com/office/drawing/2014/main" id="{3797318D-AA20-433C-B233-637D796BC354}"/>
              </a:ext>
            </a:extLst>
          </p:cNvPr>
          <p:cNvSpPr/>
          <p:nvPr/>
        </p:nvSpPr>
        <p:spPr>
          <a:xfrm>
            <a:off x="206809" y="499612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Oval 13">
            <a:extLst>
              <a:ext uri="{FF2B5EF4-FFF2-40B4-BE49-F238E27FC236}">
                <a16:creationId xmlns:a16="http://schemas.microsoft.com/office/drawing/2014/main" id="{657AC82C-000C-47C4-8AFF-758E60167476}"/>
              </a:ext>
            </a:extLst>
          </p:cNvPr>
          <p:cNvSpPr/>
          <p:nvPr/>
        </p:nvSpPr>
        <p:spPr>
          <a:xfrm>
            <a:off x="366137" y="3595892"/>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Graphic 14" descr="Group brainstorm">
            <a:extLst>
              <a:ext uri="{FF2B5EF4-FFF2-40B4-BE49-F238E27FC236}">
                <a16:creationId xmlns:a16="http://schemas.microsoft.com/office/drawing/2014/main" id="{EB04C355-DCBC-4EB9-A6EA-BB6897EB6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877" y="5016686"/>
            <a:ext cx="453528" cy="453528"/>
          </a:xfrm>
          <a:prstGeom prst="rect">
            <a:avLst/>
          </a:prstGeom>
        </p:spPr>
      </p:pic>
    </p:spTree>
    <p:extLst>
      <p:ext uri="{BB962C8B-B14F-4D97-AF65-F5344CB8AC3E}">
        <p14:creationId xmlns:p14="http://schemas.microsoft.com/office/powerpoint/2010/main" val="1318799637"/>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CONCLUSIONS</a:t>
            </a:r>
          </a:p>
        </p:txBody>
      </p:sp>
      <p:sp>
        <p:nvSpPr>
          <p:cNvPr id="3" name="Content Placeholder 2">
            <a:extLst>
              <a:ext uri="{FF2B5EF4-FFF2-40B4-BE49-F238E27FC236}">
                <a16:creationId xmlns:a16="http://schemas.microsoft.com/office/drawing/2014/main" id="{A8FE786E-ACA9-4B9B-908B-E179FDD51B86}"/>
              </a:ext>
            </a:extLst>
          </p:cNvPr>
          <p:cNvSpPr txBox="1">
            <a:spLocks/>
          </p:cNvSpPr>
          <p:nvPr/>
        </p:nvSpPr>
        <p:spPr>
          <a:xfrm>
            <a:off x="1469573" y="1967715"/>
            <a:ext cx="6686550" cy="26905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Tailoring of forecast information to farmers</a:t>
            </a: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 indicators have predictive value</a:t>
            </a: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accuracy differs per location</a:t>
            </a:r>
          </a:p>
          <a:p>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Inclusion of local knowledge can potentially improve current forecast information for farmers</a:t>
            </a:r>
          </a:p>
        </p:txBody>
      </p:sp>
      <p:pic>
        <p:nvPicPr>
          <p:cNvPr id="4" name="Picture 2" descr="Logo TU Delft - Maritime Design Forum">
            <a:extLst>
              <a:ext uri="{FF2B5EF4-FFF2-40B4-BE49-F238E27FC236}">
                <a16:creationId xmlns:a16="http://schemas.microsoft.com/office/drawing/2014/main" id="{78FB6CB1-7912-474D-A1E1-1398DFF0AB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88ACA05-68F8-4DA5-A2C7-E7F697A914CE}"/>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7" name="Oval 6">
            <a:extLst>
              <a:ext uri="{FF2B5EF4-FFF2-40B4-BE49-F238E27FC236}">
                <a16:creationId xmlns:a16="http://schemas.microsoft.com/office/drawing/2014/main" id="{BF5B56BD-C6E3-4B18-A1A3-81B4BFDAA590}"/>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8" name="Straight Connector 7">
            <a:extLst>
              <a:ext uri="{FF2B5EF4-FFF2-40B4-BE49-F238E27FC236}">
                <a16:creationId xmlns:a16="http://schemas.microsoft.com/office/drawing/2014/main" id="{0604160E-9601-45AA-B60A-5B5330F5335F}"/>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D0EFD2-77B2-4E6F-8683-4E5B4578FDC1}"/>
              </a:ext>
            </a:extLst>
          </p:cNvPr>
          <p:cNvCxnSpPr>
            <a:cxnSpLocks/>
            <a:stCxn id="6"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55067BC-58FC-4FA8-83DA-6AC6CEADC9AC}"/>
              </a:ext>
            </a:extLst>
          </p:cNvPr>
          <p:cNvCxnSpPr>
            <a:cxnSpLocks/>
            <a:stCxn id="7" idx="0"/>
            <a:endCxn id="6"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2E157B0-00B0-4CB8-87D5-F511F8562CD0}"/>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Oval 11">
            <a:extLst>
              <a:ext uri="{FF2B5EF4-FFF2-40B4-BE49-F238E27FC236}">
                <a16:creationId xmlns:a16="http://schemas.microsoft.com/office/drawing/2014/main" id="{3797318D-AA20-433C-B233-637D796BC354}"/>
              </a:ext>
            </a:extLst>
          </p:cNvPr>
          <p:cNvSpPr/>
          <p:nvPr/>
        </p:nvSpPr>
        <p:spPr>
          <a:xfrm>
            <a:off x="206809" y="499612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4" name="Oval 13">
            <a:extLst>
              <a:ext uri="{FF2B5EF4-FFF2-40B4-BE49-F238E27FC236}">
                <a16:creationId xmlns:a16="http://schemas.microsoft.com/office/drawing/2014/main" id="{657AC82C-000C-47C4-8AFF-758E60167476}"/>
              </a:ext>
            </a:extLst>
          </p:cNvPr>
          <p:cNvSpPr/>
          <p:nvPr/>
        </p:nvSpPr>
        <p:spPr>
          <a:xfrm>
            <a:off x="366137" y="3595892"/>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 name="Graphic 14" descr="Group brainstorm">
            <a:extLst>
              <a:ext uri="{FF2B5EF4-FFF2-40B4-BE49-F238E27FC236}">
                <a16:creationId xmlns:a16="http://schemas.microsoft.com/office/drawing/2014/main" id="{EB04C355-DCBC-4EB9-A6EA-BB6897EB6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877" y="5016686"/>
            <a:ext cx="453528" cy="453528"/>
          </a:xfrm>
          <a:prstGeom prst="rect">
            <a:avLst/>
          </a:prstGeom>
        </p:spPr>
      </p:pic>
    </p:spTree>
    <p:extLst>
      <p:ext uri="{BB962C8B-B14F-4D97-AF65-F5344CB8AC3E}">
        <p14:creationId xmlns:p14="http://schemas.microsoft.com/office/powerpoint/2010/main" val="3855282214"/>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RECOMMENDATIONS</a:t>
            </a:r>
          </a:p>
        </p:txBody>
      </p:sp>
      <p:sp>
        <p:nvSpPr>
          <p:cNvPr id="3" name="Content Placeholder 2">
            <a:extLst>
              <a:ext uri="{FF2B5EF4-FFF2-40B4-BE49-F238E27FC236}">
                <a16:creationId xmlns:a16="http://schemas.microsoft.com/office/drawing/2014/main" id="{483FA314-F8B0-4E17-AEFF-DECC4D3A8083}"/>
              </a:ext>
            </a:extLst>
          </p:cNvPr>
          <p:cNvSpPr txBox="1">
            <a:spLocks/>
          </p:cNvSpPr>
          <p:nvPr/>
        </p:nvSpPr>
        <p:spPr>
          <a:xfrm>
            <a:off x="819665" y="1805107"/>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model informed by local knowledge</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Robustness of model</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Include forecast products </a:t>
            </a:r>
          </a:p>
          <a:p>
            <a:pPr lvl="1"/>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Continuous feedback from farmers</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Threshold setting</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Required skill</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Etc.</a:t>
            </a:r>
          </a:p>
          <a:p>
            <a:pPr marL="457200" lvl="1" indent="0">
              <a:buFont typeface="Arial" panose="020B0604020202020204" pitchFamily="34" charset="0"/>
              <a:buNone/>
            </a:pPr>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Stakeholders</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Do not provide unskillful information</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Build upon existing capacities</a:t>
            </a:r>
          </a:p>
        </p:txBody>
      </p:sp>
      <p:pic>
        <p:nvPicPr>
          <p:cNvPr id="4" name="Picture 3">
            <a:extLst>
              <a:ext uri="{FF2B5EF4-FFF2-40B4-BE49-F238E27FC236}">
                <a16:creationId xmlns:a16="http://schemas.microsoft.com/office/drawing/2014/main" id="{5613DA34-51C2-4164-B1B8-D9B393920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89" y="3392982"/>
            <a:ext cx="904799" cy="904795"/>
          </a:xfrm>
          <a:prstGeom prst="rect">
            <a:avLst/>
          </a:prstGeom>
        </p:spPr>
      </p:pic>
      <p:pic>
        <p:nvPicPr>
          <p:cNvPr id="6" name="Graphic 5">
            <a:extLst>
              <a:ext uri="{FF2B5EF4-FFF2-40B4-BE49-F238E27FC236}">
                <a16:creationId xmlns:a16="http://schemas.microsoft.com/office/drawing/2014/main" id="{313461C2-9E19-40F1-AF08-5D4A3E4946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4509" y="5054730"/>
            <a:ext cx="760951" cy="760951"/>
          </a:xfrm>
          <a:prstGeom prst="rect">
            <a:avLst/>
          </a:prstGeom>
        </p:spPr>
      </p:pic>
      <p:pic>
        <p:nvPicPr>
          <p:cNvPr id="7" name="Picture 6">
            <a:extLst>
              <a:ext uri="{FF2B5EF4-FFF2-40B4-BE49-F238E27FC236}">
                <a16:creationId xmlns:a16="http://schemas.microsoft.com/office/drawing/2014/main" id="{72A771F4-7D74-4120-9C92-7D1D872CA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989" y="1843088"/>
            <a:ext cx="858471" cy="858471"/>
          </a:xfrm>
          <a:prstGeom prst="rect">
            <a:avLst/>
          </a:prstGeom>
        </p:spPr>
      </p:pic>
      <p:pic>
        <p:nvPicPr>
          <p:cNvPr id="8" name="Picture 2" descr="Logo TU Delft - Maritime Design Forum">
            <a:extLst>
              <a:ext uri="{FF2B5EF4-FFF2-40B4-BE49-F238E27FC236}">
                <a16:creationId xmlns:a16="http://schemas.microsoft.com/office/drawing/2014/main" id="{330BC1B3-143A-488F-8445-24609BB75F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0F68DBC-393A-48DF-B892-DE6D9D935579}"/>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Oval 9">
            <a:extLst>
              <a:ext uri="{FF2B5EF4-FFF2-40B4-BE49-F238E27FC236}">
                <a16:creationId xmlns:a16="http://schemas.microsoft.com/office/drawing/2014/main" id="{CC0D652B-4C3A-4693-9EF4-4144F27FDC94}"/>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 name="Straight Connector 10">
            <a:extLst>
              <a:ext uri="{FF2B5EF4-FFF2-40B4-BE49-F238E27FC236}">
                <a16:creationId xmlns:a16="http://schemas.microsoft.com/office/drawing/2014/main" id="{5366D29F-D167-42A4-BF79-D698DE7FF80E}"/>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42D582-DA70-4F64-A082-C271D79F57CE}"/>
              </a:ext>
            </a:extLst>
          </p:cNvPr>
          <p:cNvCxnSpPr>
            <a:cxnSpLocks/>
            <a:stCxn id="9"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0796BA-8BDA-4842-B1D9-D2E3AC1017E7}"/>
              </a:ext>
            </a:extLst>
          </p:cNvPr>
          <p:cNvCxnSpPr>
            <a:cxnSpLocks/>
            <a:stCxn id="10" idx="0"/>
            <a:endCxn id="9"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D48ED35-18AE-4698-BA67-740C68902EFC}"/>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Oval 14">
            <a:extLst>
              <a:ext uri="{FF2B5EF4-FFF2-40B4-BE49-F238E27FC236}">
                <a16:creationId xmlns:a16="http://schemas.microsoft.com/office/drawing/2014/main" id="{4D9DD2E9-01D4-4AD8-BE0B-C523A90734E1}"/>
              </a:ext>
            </a:extLst>
          </p:cNvPr>
          <p:cNvSpPr/>
          <p:nvPr/>
        </p:nvSpPr>
        <p:spPr>
          <a:xfrm>
            <a:off x="206809" y="499612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Oval 15">
            <a:extLst>
              <a:ext uri="{FF2B5EF4-FFF2-40B4-BE49-F238E27FC236}">
                <a16:creationId xmlns:a16="http://schemas.microsoft.com/office/drawing/2014/main" id="{CC7F3167-4963-4D34-92F2-577F5505DEEE}"/>
              </a:ext>
            </a:extLst>
          </p:cNvPr>
          <p:cNvSpPr/>
          <p:nvPr/>
        </p:nvSpPr>
        <p:spPr>
          <a:xfrm>
            <a:off x="366137" y="3595892"/>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7" name="Graphic 16" descr="Group brainstorm">
            <a:extLst>
              <a:ext uri="{FF2B5EF4-FFF2-40B4-BE49-F238E27FC236}">
                <a16:creationId xmlns:a16="http://schemas.microsoft.com/office/drawing/2014/main" id="{443F864C-BEEB-4E13-9A34-F3565B7FCF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877" y="5016686"/>
            <a:ext cx="453528" cy="453528"/>
          </a:xfrm>
          <a:prstGeom prst="rect">
            <a:avLst/>
          </a:prstGeom>
        </p:spPr>
      </p:pic>
    </p:spTree>
    <p:extLst>
      <p:ext uri="{BB962C8B-B14F-4D97-AF65-F5344CB8AC3E}">
        <p14:creationId xmlns:p14="http://schemas.microsoft.com/office/powerpoint/2010/main" val="2541267903"/>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RECOMMENDATIONS</a:t>
            </a:r>
          </a:p>
        </p:txBody>
      </p:sp>
      <p:sp>
        <p:nvSpPr>
          <p:cNvPr id="3" name="Content Placeholder 2">
            <a:extLst>
              <a:ext uri="{FF2B5EF4-FFF2-40B4-BE49-F238E27FC236}">
                <a16:creationId xmlns:a16="http://schemas.microsoft.com/office/drawing/2014/main" id="{483FA314-F8B0-4E17-AEFF-DECC4D3A8083}"/>
              </a:ext>
            </a:extLst>
          </p:cNvPr>
          <p:cNvSpPr txBox="1">
            <a:spLocks/>
          </p:cNvSpPr>
          <p:nvPr/>
        </p:nvSpPr>
        <p:spPr>
          <a:xfrm>
            <a:off x="819665" y="1805107"/>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model informed by local knowledge</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Robustness of model</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Include forecast products </a:t>
            </a:r>
          </a:p>
          <a:p>
            <a:pPr lvl="1"/>
            <a:endPar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Continuous feedback from farmers</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Threshold setting</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Required skill</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Etc.</a:t>
            </a:r>
          </a:p>
          <a:p>
            <a:pPr marL="457200" lvl="1" indent="0">
              <a:buFont typeface="Arial" panose="020B0604020202020204" pitchFamily="34" charset="0"/>
              <a:buNone/>
            </a:pPr>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Stakeholders</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Do not provide unskillful information</a:t>
            </a:r>
          </a:p>
          <a:p>
            <a:pPr lvl="1"/>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Build upon existing capacities</a:t>
            </a:r>
          </a:p>
        </p:txBody>
      </p:sp>
      <p:pic>
        <p:nvPicPr>
          <p:cNvPr id="4" name="Picture 3">
            <a:extLst>
              <a:ext uri="{FF2B5EF4-FFF2-40B4-BE49-F238E27FC236}">
                <a16:creationId xmlns:a16="http://schemas.microsoft.com/office/drawing/2014/main" id="{5613DA34-51C2-4164-B1B8-D9B393920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89" y="3392982"/>
            <a:ext cx="904799" cy="904795"/>
          </a:xfrm>
          <a:prstGeom prst="rect">
            <a:avLst/>
          </a:prstGeom>
        </p:spPr>
      </p:pic>
      <p:pic>
        <p:nvPicPr>
          <p:cNvPr id="6" name="Graphic 5">
            <a:extLst>
              <a:ext uri="{FF2B5EF4-FFF2-40B4-BE49-F238E27FC236}">
                <a16:creationId xmlns:a16="http://schemas.microsoft.com/office/drawing/2014/main" id="{313461C2-9E19-40F1-AF08-5D4A3E4946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74509" y="5054730"/>
            <a:ext cx="760951" cy="760951"/>
          </a:xfrm>
          <a:prstGeom prst="rect">
            <a:avLst/>
          </a:prstGeom>
        </p:spPr>
      </p:pic>
      <p:pic>
        <p:nvPicPr>
          <p:cNvPr id="7" name="Picture 6">
            <a:extLst>
              <a:ext uri="{FF2B5EF4-FFF2-40B4-BE49-F238E27FC236}">
                <a16:creationId xmlns:a16="http://schemas.microsoft.com/office/drawing/2014/main" id="{72A771F4-7D74-4120-9C92-7D1D872CA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6989" y="1843088"/>
            <a:ext cx="858471" cy="858471"/>
          </a:xfrm>
          <a:prstGeom prst="rect">
            <a:avLst/>
          </a:prstGeom>
        </p:spPr>
      </p:pic>
      <p:pic>
        <p:nvPicPr>
          <p:cNvPr id="8" name="Picture 2" descr="Logo TU Delft - Maritime Design Forum">
            <a:extLst>
              <a:ext uri="{FF2B5EF4-FFF2-40B4-BE49-F238E27FC236}">
                <a16:creationId xmlns:a16="http://schemas.microsoft.com/office/drawing/2014/main" id="{330BC1B3-143A-488F-8445-24609BB75F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80F68DBC-393A-48DF-B892-DE6D9D935579}"/>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Oval 9">
            <a:extLst>
              <a:ext uri="{FF2B5EF4-FFF2-40B4-BE49-F238E27FC236}">
                <a16:creationId xmlns:a16="http://schemas.microsoft.com/office/drawing/2014/main" id="{CC0D652B-4C3A-4693-9EF4-4144F27FDC94}"/>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1" name="Straight Connector 10">
            <a:extLst>
              <a:ext uri="{FF2B5EF4-FFF2-40B4-BE49-F238E27FC236}">
                <a16:creationId xmlns:a16="http://schemas.microsoft.com/office/drawing/2014/main" id="{5366D29F-D167-42A4-BF79-D698DE7FF80E}"/>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C42D582-DA70-4F64-A082-C271D79F57CE}"/>
              </a:ext>
            </a:extLst>
          </p:cNvPr>
          <p:cNvCxnSpPr>
            <a:cxnSpLocks/>
            <a:stCxn id="9"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A0796BA-8BDA-4842-B1D9-D2E3AC1017E7}"/>
              </a:ext>
            </a:extLst>
          </p:cNvPr>
          <p:cNvCxnSpPr>
            <a:cxnSpLocks/>
            <a:stCxn id="10" idx="0"/>
            <a:endCxn id="9"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D48ED35-18AE-4698-BA67-740C68902EFC}"/>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 name="Oval 14">
            <a:extLst>
              <a:ext uri="{FF2B5EF4-FFF2-40B4-BE49-F238E27FC236}">
                <a16:creationId xmlns:a16="http://schemas.microsoft.com/office/drawing/2014/main" id="{4D9DD2E9-01D4-4AD8-BE0B-C523A90734E1}"/>
              </a:ext>
            </a:extLst>
          </p:cNvPr>
          <p:cNvSpPr/>
          <p:nvPr/>
        </p:nvSpPr>
        <p:spPr>
          <a:xfrm>
            <a:off x="206809" y="499612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Oval 15">
            <a:extLst>
              <a:ext uri="{FF2B5EF4-FFF2-40B4-BE49-F238E27FC236}">
                <a16:creationId xmlns:a16="http://schemas.microsoft.com/office/drawing/2014/main" id="{CC7F3167-4963-4D34-92F2-577F5505DEEE}"/>
              </a:ext>
            </a:extLst>
          </p:cNvPr>
          <p:cNvSpPr/>
          <p:nvPr/>
        </p:nvSpPr>
        <p:spPr>
          <a:xfrm>
            <a:off x="366137" y="3595892"/>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7" name="Graphic 16" descr="Group brainstorm">
            <a:extLst>
              <a:ext uri="{FF2B5EF4-FFF2-40B4-BE49-F238E27FC236}">
                <a16:creationId xmlns:a16="http://schemas.microsoft.com/office/drawing/2014/main" id="{443F864C-BEEB-4E13-9A34-F3565B7FCF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2877" y="5016686"/>
            <a:ext cx="453528" cy="453528"/>
          </a:xfrm>
          <a:prstGeom prst="rect">
            <a:avLst/>
          </a:prstGeom>
        </p:spPr>
      </p:pic>
    </p:spTree>
    <p:extLst>
      <p:ext uri="{BB962C8B-B14F-4D97-AF65-F5344CB8AC3E}">
        <p14:creationId xmlns:p14="http://schemas.microsoft.com/office/powerpoint/2010/main" val="2667339048"/>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86D3C668-DC8D-4190-BE95-21B493A327CC}"/>
              </a:ext>
            </a:extLst>
          </p:cNvPr>
          <p:cNvSpPr>
            <a:spLocks noGrp="1"/>
          </p:cNvSpPr>
          <p:nvPr>
            <p:ph type="sldNum" sz="quarter" idx="12"/>
          </p:nvPr>
        </p:nvSpPr>
        <p:spPr/>
        <p:txBody>
          <a:bodyPr/>
          <a:lstStyle/>
          <a:p>
            <a:fld id="{DDCE1825-33D5-4C92-A321-B3F9F8DD96AC}" type="slidenum">
              <a:rPr lang="en-NL" smtClean="0"/>
              <a:t>4</a:t>
            </a:fld>
            <a:endParaRPr lang="en-NL" dirty="0"/>
          </a:p>
        </p:txBody>
      </p:sp>
      <p:pic>
        <p:nvPicPr>
          <p:cNvPr id="16" name="Picture 15" descr="A close up of a dry grass field&#10;&#10;Description generated with very high confidence">
            <a:extLst>
              <a:ext uri="{FF2B5EF4-FFF2-40B4-BE49-F238E27FC236}">
                <a16:creationId xmlns:a16="http://schemas.microsoft.com/office/drawing/2014/main" id="{46BF02A4-3D6B-4CD8-A126-3B269E0E4BE6}"/>
              </a:ext>
            </a:extLst>
          </p:cNvPr>
          <p:cNvPicPr>
            <a:picLocks noChangeAspect="1"/>
          </p:cNvPicPr>
          <p:nvPr/>
        </p:nvPicPr>
        <p:blipFill rotWithShape="1">
          <a:blip r:embed="rId3">
            <a:extLst>
              <a:ext uri="{28A0092B-C50C-407E-A947-70E740481C1C}">
                <a14:useLocalDpi xmlns:a14="http://schemas.microsoft.com/office/drawing/2010/main" val="0"/>
              </a:ext>
            </a:extLst>
          </a:blip>
          <a:srcRect t="4173" b="10787"/>
          <a:stretch/>
        </p:blipFill>
        <p:spPr>
          <a:xfrm>
            <a:off x="0" y="1"/>
            <a:ext cx="12192000" cy="6858000"/>
          </a:xfrm>
          <a:prstGeom prst="rect">
            <a:avLst/>
          </a:prstGeom>
        </p:spPr>
      </p:pic>
      <p:sp>
        <p:nvSpPr>
          <p:cNvPr id="5" name="Rectangle 4">
            <a:extLst>
              <a:ext uri="{FF2B5EF4-FFF2-40B4-BE49-F238E27FC236}">
                <a16:creationId xmlns:a16="http://schemas.microsoft.com/office/drawing/2014/main" id="{E05DE3E2-45EB-4435-BCDE-DFEA70D71A91}"/>
              </a:ext>
            </a:extLst>
          </p:cNvPr>
          <p:cNvSpPr/>
          <p:nvPr/>
        </p:nvSpPr>
        <p:spPr>
          <a:xfrm>
            <a:off x="2173844" y="386415"/>
            <a:ext cx="7844308" cy="4447008"/>
          </a:xfrm>
          <a:prstGeom prst="rect">
            <a:avLst/>
          </a:prstGeom>
          <a:solidFill>
            <a:srgbClr val="1F5665">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NL" dirty="0"/>
          </a:p>
        </p:txBody>
      </p:sp>
      <p:sp>
        <p:nvSpPr>
          <p:cNvPr id="6" name="TextBox 5">
            <a:extLst>
              <a:ext uri="{FF2B5EF4-FFF2-40B4-BE49-F238E27FC236}">
                <a16:creationId xmlns:a16="http://schemas.microsoft.com/office/drawing/2014/main" id="{9E0BE62C-D376-474F-898C-302317C0ED16}"/>
              </a:ext>
            </a:extLst>
          </p:cNvPr>
          <p:cNvSpPr txBox="1"/>
          <p:nvPr/>
        </p:nvSpPr>
        <p:spPr>
          <a:xfrm>
            <a:off x="2399778" y="383818"/>
            <a:ext cx="7392439" cy="2616101"/>
          </a:xfrm>
          <a:prstGeom prst="rect">
            <a:avLst/>
          </a:prstGeom>
          <a:noFill/>
        </p:spPr>
        <p:txBody>
          <a:bodyPr wrap="square" rtlCol="0">
            <a:spAutoFit/>
          </a:bodyPr>
          <a:lstStyle/>
          <a:p>
            <a:pPr algn="ct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Linking </a:t>
            </a: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Drought Forecast Information </a:t>
            </a:r>
          </a:p>
          <a:p>
            <a:pPr algn="ct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to </a:t>
            </a: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Smallholder Farmer’s Agricultural Strategies and </a:t>
            </a:r>
            <a:r>
              <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Local </a:t>
            </a: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Knowledge </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r>
              <a:rPr lang="x-none"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rPr>
              <a:t>in Southern Malawi</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endParaRPr lang="nl-NL"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a:p>
            <a:pPr algn="ctr"/>
            <a:r>
              <a:rPr lang="nl-NL"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Ileen Streefkerk</a:t>
            </a:r>
            <a:endParaRPr lang="nl-NL" sz="3200" b="1" dirty="0">
              <a:solidFill>
                <a:schemeClr val="bg1"/>
              </a:solidFill>
              <a:latin typeface="TU Delft-UltraLight" panose="02000000000000000000" pitchFamily="2"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511440B9-72E1-4704-87C3-2B1ED36290BB}"/>
              </a:ext>
            </a:extLst>
          </p:cNvPr>
          <p:cNvSpPr/>
          <p:nvPr/>
        </p:nvSpPr>
        <p:spPr>
          <a:xfrm>
            <a:off x="0" y="5214244"/>
            <a:ext cx="12192000" cy="1384995"/>
          </a:xfrm>
          <a:prstGeom prst="rect">
            <a:avLst/>
          </a:prstGeom>
          <a:solidFill>
            <a:srgbClr val="F4EFE9">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pPr algn="ctr"/>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nl-NL" sz="1400"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a:p>
            <a:endParaRPr lang="en-NL" dirty="0">
              <a:solidFill>
                <a:srgbClr val="1F5665"/>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pic>
        <p:nvPicPr>
          <p:cNvPr id="3" name="Picture 2" descr="A picture containing object&#10;&#10;Description automatically generated">
            <a:extLst>
              <a:ext uri="{FF2B5EF4-FFF2-40B4-BE49-F238E27FC236}">
                <a16:creationId xmlns:a16="http://schemas.microsoft.com/office/drawing/2014/main" id="{2FC0D7C5-B2EC-45C3-91DF-B44A1BF4B360}"/>
              </a:ext>
            </a:extLst>
          </p:cNvPr>
          <p:cNvPicPr>
            <a:picLocks noChangeAspect="1"/>
          </p:cNvPicPr>
          <p:nvPr/>
        </p:nvPicPr>
        <p:blipFill rotWithShape="1">
          <a:blip r:embed="rId4">
            <a:extLst>
              <a:ext uri="{28A0092B-C50C-407E-A947-70E740481C1C}">
                <a14:useLocalDpi xmlns:a14="http://schemas.microsoft.com/office/drawing/2010/main" val="0"/>
              </a:ext>
            </a:extLst>
          </a:blip>
          <a:srcRect b="34750"/>
          <a:stretch/>
        </p:blipFill>
        <p:spPr>
          <a:xfrm>
            <a:off x="7387857" y="5691803"/>
            <a:ext cx="862330" cy="562676"/>
          </a:xfrm>
          <a:prstGeom prst="rect">
            <a:avLst/>
          </a:prstGeom>
        </p:spPr>
      </p:pic>
      <p:pic>
        <p:nvPicPr>
          <p:cNvPr id="12" name="Afbeelding 8" descr="TUDelft_LogoZWART.eps">
            <a:extLst>
              <a:ext uri="{FF2B5EF4-FFF2-40B4-BE49-F238E27FC236}">
                <a16:creationId xmlns:a16="http://schemas.microsoft.com/office/drawing/2014/main" id="{6F0CFFBA-3E26-43AB-B28E-442E1EE1BC0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2083" y="5432753"/>
            <a:ext cx="1808906" cy="705474"/>
          </a:xfrm>
          <a:prstGeom prst="rect">
            <a:avLst/>
          </a:prstGeom>
        </p:spPr>
      </p:pic>
      <p:pic>
        <p:nvPicPr>
          <p:cNvPr id="13" name="Picture 12" descr="A picture containing object&#10;&#10;Description automatically generated">
            <a:extLst>
              <a:ext uri="{FF2B5EF4-FFF2-40B4-BE49-F238E27FC236}">
                <a16:creationId xmlns:a16="http://schemas.microsoft.com/office/drawing/2014/main" id="{DEFAFE4E-56FD-43A1-9070-EAA96994DF46}"/>
              </a:ext>
            </a:extLst>
          </p:cNvPr>
          <p:cNvPicPr>
            <a:picLocks noChangeAspect="1"/>
          </p:cNvPicPr>
          <p:nvPr/>
        </p:nvPicPr>
        <p:blipFill rotWithShape="1">
          <a:blip r:embed="rId4">
            <a:extLst>
              <a:ext uri="{28A0092B-C50C-407E-A947-70E740481C1C}">
                <a14:useLocalDpi xmlns:a14="http://schemas.microsoft.com/office/drawing/2010/main" val="0"/>
              </a:ext>
            </a:extLst>
          </a:blip>
          <a:srcRect t="71227" b="1"/>
          <a:stretch/>
        </p:blipFill>
        <p:spPr>
          <a:xfrm>
            <a:off x="8178432" y="5733277"/>
            <a:ext cx="1765256" cy="507902"/>
          </a:xfrm>
          <a:prstGeom prst="rect">
            <a:avLst/>
          </a:prstGeom>
        </p:spPr>
      </p:pic>
      <p:sp>
        <p:nvSpPr>
          <p:cNvPr id="2" name="TextBox 1">
            <a:extLst>
              <a:ext uri="{FF2B5EF4-FFF2-40B4-BE49-F238E27FC236}">
                <a16:creationId xmlns:a16="http://schemas.microsoft.com/office/drawing/2014/main" id="{A9D70BC9-C9E3-4BCE-9964-8FBCBE8554F9}"/>
              </a:ext>
            </a:extLst>
          </p:cNvPr>
          <p:cNvSpPr txBox="1"/>
          <p:nvPr/>
        </p:nvSpPr>
        <p:spPr>
          <a:xfrm>
            <a:off x="586444" y="6165554"/>
            <a:ext cx="1935145" cy="307777"/>
          </a:xfrm>
          <a:prstGeom prst="rect">
            <a:avLst/>
          </a:prstGeom>
          <a:noFill/>
        </p:spPr>
        <p:txBody>
          <a:bodyPr wrap="none" rtlCol="0">
            <a:spAutoFit/>
          </a:bodyPr>
          <a:lstStyle/>
          <a:p>
            <a:r>
              <a:rPr lang="nl-NL" sz="1400"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Link to Thesis Report</a:t>
            </a:r>
            <a:endParaRPr lang="en-NL"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278836E5-BE82-42D7-9AC3-0F5B6B425F99}"/>
              </a:ext>
            </a:extLst>
          </p:cNvPr>
          <p:cNvSpPr txBox="1"/>
          <p:nvPr/>
        </p:nvSpPr>
        <p:spPr>
          <a:xfrm>
            <a:off x="4474017" y="3224173"/>
            <a:ext cx="3243960" cy="1384995"/>
          </a:xfrm>
          <a:prstGeom prst="rect">
            <a:avLst/>
          </a:prstGeom>
          <a:noFill/>
        </p:spPr>
        <p:txBody>
          <a:bodyPr wrap="square" rtlCol="0">
            <a:spAutoFit/>
          </a:bodyPr>
          <a:lstStyle/>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Hessel Winsemius |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Marc van den Homberg | 510</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Micha Werner | IHE</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Tina Comes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Maurits Ertsen | TU Delft</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Neha Mittal	| University of Leeds</a:t>
            </a:r>
          </a:p>
          <a:p>
            <a:pPr algn="ctr"/>
            <a:r>
              <a:rPr lang="nl-NL" sz="1200" dirty="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Gumbi Gumbi | Malawi Red Cross Society</a:t>
            </a:r>
          </a:p>
        </p:txBody>
      </p:sp>
      <p:pic>
        <p:nvPicPr>
          <p:cNvPr id="8" name="Picture 7" descr="A close up of a sign&#10;&#10;Description automatically generated">
            <a:extLst>
              <a:ext uri="{FF2B5EF4-FFF2-40B4-BE49-F238E27FC236}">
                <a16:creationId xmlns:a16="http://schemas.microsoft.com/office/drawing/2014/main" id="{EBE08D39-ED08-480A-84EB-FFEB414A7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7749" y="5386654"/>
            <a:ext cx="776502" cy="1135912"/>
          </a:xfrm>
          <a:prstGeom prst="rect">
            <a:avLst/>
          </a:prstGeom>
        </p:spPr>
      </p:pic>
      <p:pic>
        <p:nvPicPr>
          <p:cNvPr id="11" name="Picture 10" descr="A close up of a logo&#10;&#10;Description automatically generated">
            <a:extLst>
              <a:ext uri="{FF2B5EF4-FFF2-40B4-BE49-F238E27FC236}">
                <a16:creationId xmlns:a16="http://schemas.microsoft.com/office/drawing/2014/main" id="{53870188-AB20-498F-AFD9-95CD2F1A4B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9643" y="5057677"/>
            <a:ext cx="1714500" cy="1714500"/>
          </a:xfrm>
          <a:prstGeom prst="rect">
            <a:avLst/>
          </a:prstGeom>
        </p:spPr>
      </p:pic>
      <p:pic>
        <p:nvPicPr>
          <p:cNvPr id="19" name="Picture 18" descr="A close up of a sign&#10;&#10;Description automatically generated">
            <a:extLst>
              <a:ext uri="{FF2B5EF4-FFF2-40B4-BE49-F238E27FC236}">
                <a16:creationId xmlns:a16="http://schemas.microsoft.com/office/drawing/2014/main" id="{5BA21194-A177-44E5-91B2-178F9D02FD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4695" y="5499674"/>
            <a:ext cx="946297" cy="946297"/>
          </a:xfrm>
          <a:prstGeom prst="rect">
            <a:avLst/>
          </a:prstGeom>
        </p:spPr>
      </p:pic>
    </p:spTree>
    <p:extLst>
      <p:ext uri="{BB962C8B-B14F-4D97-AF65-F5344CB8AC3E}">
        <p14:creationId xmlns:p14="http://schemas.microsoft.com/office/powerpoint/2010/main" val="3762415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MAIN RESEARCH QUESTIONS</a:t>
            </a:r>
          </a:p>
        </p:txBody>
      </p:sp>
      <p:sp>
        <p:nvSpPr>
          <p:cNvPr id="3" name="Content Placeholder 2">
            <a:extLst>
              <a:ext uri="{FF2B5EF4-FFF2-40B4-BE49-F238E27FC236}">
                <a16:creationId xmlns:a16="http://schemas.microsoft.com/office/drawing/2014/main" id="{88A384FE-A4F4-4368-AB30-6EC308E2C15B}"/>
              </a:ext>
            </a:extLst>
          </p:cNvPr>
          <p:cNvSpPr txBox="1">
            <a:spLocks/>
          </p:cNvSpPr>
          <p:nvPr/>
        </p:nvSpPr>
        <p:spPr>
          <a:xfrm>
            <a:off x="2585709" y="1770062"/>
            <a:ext cx="7020582" cy="10858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GB"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Can </a:t>
            </a:r>
            <a:r>
              <a:rPr lang="en-GB" sz="20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drought forecast</a:t>
            </a:r>
            <a:r>
              <a:rPr lang="en-GB"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 information for </a:t>
            </a:r>
            <a:r>
              <a:rPr lang="en-GB" sz="20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smallholder farmers</a:t>
            </a:r>
            <a:r>
              <a:rPr lang="en-GB"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 be improved by linking it to </a:t>
            </a:r>
            <a:r>
              <a:rPr lang="en-GB" sz="20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agricultural strategies </a:t>
            </a:r>
            <a:r>
              <a:rPr lang="en-GB"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and </a:t>
            </a:r>
            <a:r>
              <a:rPr lang="en-GB" sz="2000" b="1" dirty="0">
                <a:solidFill>
                  <a:srgbClr val="1F5666"/>
                </a:solidFill>
                <a:latin typeface="Open Sans" panose="020B0606030504020204" pitchFamily="34" charset="0"/>
                <a:ea typeface="Open Sans" panose="020B0606030504020204" pitchFamily="34" charset="0"/>
                <a:cs typeface="Open Sans" panose="020B0606030504020204" pitchFamily="34" charset="0"/>
              </a:rPr>
              <a:t>local knowledge </a:t>
            </a:r>
            <a:r>
              <a:rPr lang="en-GB"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in Southern Malawi?</a:t>
            </a:r>
            <a:endParaRPr lang="en-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FC107A1-479C-4093-B284-E9080385D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750" y="4002089"/>
            <a:ext cx="1010841" cy="1010837"/>
          </a:xfrm>
          <a:prstGeom prst="rect">
            <a:avLst/>
          </a:prstGeom>
        </p:spPr>
      </p:pic>
      <p:pic>
        <p:nvPicPr>
          <p:cNvPr id="6" name="Picture 5">
            <a:extLst>
              <a:ext uri="{FF2B5EF4-FFF2-40B4-BE49-F238E27FC236}">
                <a16:creationId xmlns:a16="http://schemas.microsoft.com/office/drawing/2014/main" id="{2041DC17-1948-492E-B669-7540AF75D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3621" y="4002088"/>
            <a:ext cx="865057" cy="865057"/>
          </a:xfrm>
          <a:prstGeom prst="rect">
            <a:avLst/>
          </a:prstGeom>
        </p:spPr>
      </p:pic>
      <p:sp>
        <p:nvSpPr>
          <p:cNvPr id="7" name="TextBox 6">
            <a:extLst>
              <a:ext uri="{FF2B5EF4-FFF2-40B4-BE49-F238E27FC236}">
                <a16:creationId xmlns:a16="http://schemas.microsoft.com/office/drawing/2014/main" id="{05A065C2-F94B-40CC-A237-BC26A767D0AC}"/>
              </a:ext>
            </a:extLst>
          </p:cNvPr>
          <p:cNvSpPr txBox="1"/>
          <p:nvPr/>
        </p:nvSpPr>
        <p:spPr>
          <a:xfrm>
            <a:off x="3071525" y="4867146"/>
            <a:ext cx="1927131" cy="523220"/>
          </a:xfrm>
          <a:prstGeom prst="rect">
            <a:avLst/>
          </a:prstGeom>
          <a:noFill/>
        </p:spPr>
        <p:txBody>
          <a:bodyPr wrap="none" rtlCol="0">
            <a:spAutoFit/>
          </a:bodyPr>
          <a:lstStyle/>
          <a:p>
            <a:pPr algn="ct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Current Situation of </a:t>
            </a:r>
          </a:p>
          <a:p>
            <a:pPr algn="ct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Smallholder Farmers</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EB0F5DD4-DD79-4585-9B1F-A7D0E42BC896}"/>
              </a:ext>
            </a:extLst>
          </p:cNvPr>
          <p:cNvSpPr txBox="1"/>
          <p:nvPr/>
        </p:nvSpPr>
        <p:spPr>
          <a:xfrm>
            <a:off x="6633481" y="4867145"/>
            <a:ext cx="2335511" cy="523220"/>
          </a:xfrm>
          <a:prstGeom prst="rect">
            <a:avLst/>
          </a:prstGeom>
          <a:noFill/>
        </p:spPr>
        <p:txBody>
          <a:bodyPr wrap="none" rtlCol="0">
            <a:spAutoFit/>
          </a:bodyPr>
          <a:lstStyle/>
          <a:p>
            <a:pPr algn="ct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Model informed </a:t>
            </a:r>
          </a:p>
          <a:p>
            <a:pPr algn="ctr"/>
            <a:r>
              <a:rPr lang="nl-NL" sz="1400" dirty="0">
                <a:solidFill>
                  <a:srgbClr val="1F5666"/>
                </a:solidFill>
                <a:latin typeface="Open Sans" panose="020B0606030504020204" pitchFamily="34" charset="0"/>
                <a:ea typeface="Open Sans" panose="020B0606030504020204" pitchFamily="34" charset="0"/>
                <a:cs typeface="Open Sans" panose="020B0606030504020204" pitchFamily="34" charset="0"/>
              </a:rPr>
              <a:t>by Local Knowledge</a:t>
            </a:r>
            <a:endParaRPr lang="en-NL" sz="14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Logo TU Delft - Maritime Design Forum">
            <a:extLst>
              <a:ext uri="{FF2B5EF4-FFF2-40B4-BE49-F238E27FC236}">
                <a16:creationId xmlns:a16="http://schemas.microsoft.com/office/drawing/2014/main" id="{016756B4-6A25-4CB7-91D1-76B1892363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318672"/>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B1ADC784-D192-4661-A1DB-2C916873695B}"/>
              </a:ext>
            </a:extLst>
          </p:cNvPr>
          <p:cNvSpPr/>
          <p:nvPr/>
        </p:nvSpPr>
        <p:spPr>
          <a:xfrm>
            <a:off x="1972309" y="4011370"/>
            <a:ext cx="638907" cy="625137"/>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Oval 12">
            <a:extLst>
              <a:ext uri="{FF2B5EF4-FFF2-40B4-BE49-F238E27FC236}">
                <a16:creationId xmlns:a16="http://schemas.microsoft.com/office/drawing/2014/main" id="{8F7C06A6-8CE0-4EC4-8B6A-AB389B7D0A42}"/>
              </a:ext>
            </a:extLst>
          </p:cNvPr>
          <p:cNvSpPr/>
          <p:nvPr/>
        </p:nvSpPr>
        <p:spPr>
          <a:xfrm>
            <a:off x="1972310" y="3216511"/>
            <a:ext cx="638907" cy="625137"/>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Oval 9">
            <a:extLst>
              <a:ext uri="{FF2B5EF4-FFF2-40B4-BE49-F238E27FC236}">
                <a16:creationId xmlns:a16="http://schemas.microsoft.com/office/drawing/2014/main" id="{A5A22663-8285-408D-BAC9-EA3B1771A1FE}"/>
              </a:ext>
            </a:extLst>
          </p:cNvPr>
          <p:cNvSpPr/>
          <p:nvPr/>
        </p:nvSpPr>
        <p:spPr>
          <a:xfrm>
            <a:off x="1972308" y="4843719"/>
            <a:ext cx="638907" cy="625137"/>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Oval 1">
            <a:extLst>
              <a:ext uri="{FF2B5EF4-FFF2-40B4-BE49-F238E27FC236}">
                <a16:creationId xmlns:a16="http://schemas.microsoft.com/office/drawing/2014/main" id="{8B04F4A2-AFBE-4D08-8912-0CCBEA4012B4}"/>
              </a:ext>
            </a:extLst>
          </p:cNvPr>
          <p:cNvSpPr/>
          <p:nvPr/>
        </p:nvSpPr>
        <p:spPr>
          <a:xfrm>
            <a:off x="1972309" y="2421652"/>
            <a:ext cx="638907" cy="625137"/>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CONTENT</a:t>
            </a:r>
          </a:p>
        </p:txBody>
      </p:sp>
      <p:sp>
        <p:nvSpPr>
          <p:cNvPr id="3" name="Content Placeholder 2">
            <a:extLst>
              <a:ext uri="{FF2B5EF4-FFF2-40B4-BE49-F238E27FC236}">
                <a16:creationId xmlns:a16="http://schemas.microsoft.com/office/drawing/2014/main" id="{96F43C85-6F7C-44A8-934D-9E62A8C2DA96}"/>
              </a:ext>
            </a:extLst>
          </p:cNvPr>
          <p:cNvSpPr txBox="1">
            <a:spLocks/>
          </p:cNvSpPr>
          <p:nvPr/>
        </p:nvSpPr>
        <p:spPr>
          <a:xfrm>
            <a:off x="3112982" y="2552298"/>
            <a:ext cx="7545493" cy="29686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Background</a:t>
            </a:r>
          </a:p>
          <a:p>
            <a:pPr marL="0" indent="0">
              <a:buFont typeface="Arial" panose="020B0604020202020204" pitchFamily="34" charset="0"/>
              <a:buNone/>
            </a:pPr>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Situation of Smallholder Farmers</a:t>
            </a:r>
          </a:p>
          <a:p>
            <a:pPr marL="0" indent="0">
              <a:buFont typeface="Arial" panose="020B0604020202020204" pitchFamily="34" charset="0"/>
              <a:buNone/>
            </a:pPr>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Forecast Model informed by Local Knowledge</a:t>
            </a:r>
          </a:p>
          <a:p>
            <a:pPr marL="0" indent="0">
              <a:buFont typeface="Arial" panose="020B0604020202020204" pitchFamily="34" charset="0"/>
              <a:buNone/>
            </a:pPr>
            <a:endPar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a:p>
            <a:pPr marL="0" indent="0">
              <a:buFont typeface="Arial" panose="020B0604020202020204" pitchFamily="34" charset="0"/>
              <a:buNone/>
            </a:pPr>
            <a:r>
              <a:rPr lang="nl-NL" sz="2000" dirty="0">
                <a:solidFill>
                  <a:srgbClr val="1F5666"/>
                </a:solidFill>
                <a:latin typeface="Open Sans" panose="020B0606030504020204" pitchFamily="34" charset="0"/>
                <a:ea typeface="Open Sans" panose="020B0606030504020204" pitchFamily="34" charset="0"/>
                <a:cs typeface="Open Sans" panose="020B0606030504020204" pitchFamily="34" charset="0"/>
              </a:rPr>
              <a:t>Conclusions &amp; Recommendations</a:t>
            </a:r>
            <a:endParaRPr lang="en-NL" sz="2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Graphic 7" descr="Group brainstorm">
            <a:extLst>
              <a:ext uri="{FF2B5EF4-FFF2-40B4-BE49-F238E27FC236}">
                <a16:creationId xmlns:a16="http://schemas.microsoft.com/office/drawing/2014/main" id="{928E059A-8042-436E-8920-BFEA95A362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42396" y="4906161"/>
            <a:ext cx="500252" cy="500252"/>
          </a:xfrm>
          <a:prstGeom prst="rect">
            <a:avLst/>
          </a:prstGeom>
        </p:spPr>
      </p:pic>
      <p:pic>
        <p:nvPicPr>
          <p:cNvPr id="9" name="Graphic 8" descr="Rainy scene">
            <a:extLst>
              <a:ext uri="{FF2B5EF4-FFF2-40B4-BE49-F238E27FC236}">
                <a16:creationId xmlns:a16="http://schemas.microsoft.com/office/drawing/2014/main" id="{BF1A2033-772F-4F1E-B73E-F97D9DE32F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6486" y="2488413"/>
            <a:ext cx="457200" cy="457200"/>
          </a:xfrm>
          <a:prstGeom prst="rect">
            <a:avLst/>
          </a:prstGeom>
        </p:spPr>
      </p:pic>
      <p:pic>
        <p:nvPicPr>
          <p:cNvPr id="11" name="Picture 2" descr="Logo TU Delft - Maritime Design Forum">
            <a:extLst>
              <a:ext uri="{FF2B5EF4-FFF2-40B4-BE49-F238E27FC236}">
                <a16:creationId xmlns:a16="http://schemas.microsoft.com/office/drawing/2014/main" id="{25A880A9-805E-441F-B06D-61EE65E7D39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E937D23-8FED-4D21-BC15-3F7B1FE880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3435" y="3289503"/>
            <a:ext cx="500251" cy="500251"/>
          </a:xfrm>
          <a:prstGeom prst="rect">
            <a:avLst/>
          </a:prstGeom>
        </p:spPr>
      </p:pic>
      <p:pic>
        <p:nvPicPr>
          <p:cNvPr id="14" name="Picture 16">
            <a:extLst>
              <a:ext uri="{FF2B5EF4-FFF2-40B4-BE49-F238E27FC236}">
                <a16:creationId xmlns:a16="http://schemas.microsoft.com/office/drawing/2014/main" id="{A487C71A-1158-4634-9ED6-813B79EB93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3436" y="4063264"/>
            <a:ext cx="500250" cy="500250"/>
          </a:xfrm>
          <a:prstGeom prst="rect">
            <a:avLst/>
          </a:prstGeom>
        </p:spPr>
      </p:pic>
      <p:cxnSp>
        <p:nvCxnSpPr>
          <p:cNvPr id="17" name="Straight Connector 16">
            <a:extLst>
              <a:ext uri="{FF2B5EF4-FFF2-40B4-BE49-F238E27FC236}">
                <a16:creationId xmlns:a16="http://schemas.microsoft.com/office/drawing/2014/main" id="{9D554E95-388D-42A5-9E63-AF1A3C77EC5B}"/>
              </a:ext>
            </a:extLst>
          </p:cNvPr>
          <p:cNvCxnSpPr>
            <a:stCxn id="2" idx="4"/>
            <a:endCxn id="13" idx="0"/>
          </p:cNvCxnSpPr>
          <p:nvPr/>
        </p:nvCxnSpPr>
        <p:spPr>
          <a:xfrm>
            <a:off x="2291763" y="3046789"/>
            <a:ext cx="1" cy="16972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903C2A-4FCE-408B-B02D-A91DBD06AE68}"/>
              </a:ext>
            </a:extLst>
          </p:cNvPr>
          <p:cNvCxnSpPr>
            <a:cxnSpLocks/>
            <a:stCxn id="15" idx="0"/>
            <a:endCxn id="13" idx="4"/>
          </p:cNvCxnSpPr>
          <p:nvPr/>
        </p:nvCxnSpPr>
        <p:spPr>
          <a:xfrm flipV="1">
            <a:off x="2291763" y="3841648"/>
            <a:ext cx="1" cy="16972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15910F-6F4C-4053-91D2-0A40C2A35845}"/>
              </a:ext>
            </a:extLst>
          </p:cNvPr>
          <p:cNvCxnSpPr>
            <a:cxnSpLocks/>
            <a:stCxn id="10" idx="0"/>
            <a:endCxn id="15" idx="4"/>
          </p:cNvCxnSpPr>
          <p:nvPr/>
        </p:nvCxnSpPr>
        <p:spPr>
          <a:xfrm flipV="1">
            <a:off x="2291762" y="4636507"/>
            <a:ext cx="1" cy="20721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515881"/>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BACKGROUND | TYPES OF DROUGHT</a:t>
            </a:r>
          </a:p>
        </p:txBody>
      </p:sp>
      <p:pic>
        <p:nvPicPr>
          <p:cNvPr id="4" name="Picture 2" descr="Logo TU Delft - Maritime Design Forum">
            <a:extLst>
              <a:ext uri="{FF2B5EF4-FFF2-40B4-BE49-F238E27FC236}">
                <a16:creationId xmlns:a16="http://schemas.microsoft.com/office/drawing/2014/main" id="{E059112B-46E8-4841-B0DE-02348555F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F89DE687-3582-4EEB-99F1-BF6067AAC12E}"/>
              </a:ext>
            </a:extLst>
          </p:cNvPr>
          <p:cNvSpPr/>
          <p:nvPr/>
        </p:nvSpPr>
        <p:spPr>
          <a:xfrm>
            <a:off x="4291646" y="1993782"/>
            <a:ext cx="1819275" cy="1771650"/>
          </a:xfrm>
          <a:prstGeom prst="roundRect">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r>
              <a:rPr lang="nl-NL" sz="1600" dirty="0">
                <a:latin typeface="Open Sans" panose="020B0606030504020204" pitchFamily="34" charset="0"/>
                <a:ea typeface="Open Sans" panose="020B0606030504020204" pitchFamily="34" charset="0"/>
                <a:cs typeface="Open Sans" panose="020B0606030504020204" pitchFamily="34" charset="0"/>
              </a:rPr>
              <a:t>Agricultural</a:t>
            </a:r>
            <a:endParaRPr lang="en-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F51D5DF8-CCA3-47DA-A768-249C2AA6706F}"/>
              </a:ext>
            </a:extLst>
          </p:cNvPr>
          <p:cNvSpPr/>
          <p:nvPr/>
        </p:nvSpPr>
        <p:spPr>
          <a:xfrm>
            <a:off x="2148523" y="1980255"/>
            <a:ext cx="1819275" cy="1771650"/>
          </a:xfrm>
          <a:prstGeom prst="roundRect">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r>
              <a:rPr lang="nl-NL" sz="1600" dirty="0">
                <a:latin typeface="Open Sans" panose="020B0606030504020204" pitchFamily="34" charset="0"/>
                <a:ea typeface="Open Sans" panose="020B0606030504020204" pitchFamily="34" charset="0"/>
                <a:cs typeface="Open Sans" panose="020B0606030504020204" pitchFamily="34" charset="0"/>
              </a:rPr>
              <a:t>Meteorological</a:t>
            </a:r>
            <a:endParaRPr lang="en-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Rounded Corners 8">
            <a:extLst>
              <a:ext uri="{FF2B5EF4-FFF2-40B4-BE49-F238E27FC236}">
                <a16:creationId xmlns:a16="http://schemas.microsoft.com/office/drawing/2014/main" id="{A4F40EC5-28AF-4697-921B-4038BB7119CA}"/>
              </a:ext>
            </a:extLst>
          </p:cNvPr>
          <p:cNvSpPr/>
          <p:nvPr/>
        </p:nvSpPr>
        <p:spPr>
          <a:xfrm>
            <a:off x="6434771" y="1980255"/>
            <a:ext cx="1819275" cy="1771650"/>
          </a:xfrm>
          <a:prstGeom prst="roundRect">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r>
              <a:rPr lang="nl-NL" sz="1600" dirty="0">
                <a:latin typeface="Open Sans" panose="020B0606030504020204" pitchFamily="34" charset="0"/>
                <a:ea typeface="Open Sans" panose="020B0606030504020204" pitchFamily="34" charset="0"/>
                <a:cs typeface="Open Sans" panose="020B0606030504020204" pitchFamily="34" charset="0"/>
              </a:rPr>
              <a:t>Hydrological</a:t>
            </a:r>
            <a:endParaRPr lang="en-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9">
            <a:extLst>
              <a:ext uri="{FF2B5EF4-FFF2-40B4-BE49-F238E27FC236}">
                <a16:creationId xmlns:a16="http://schemas.microsoft.com/office/drawing/2014/main" id="{2EA5107E-0EDC-407C-8823-E7C5551D21A1}"/>
              </a:ext>
            </a:extLst>
          </p:cNvPr>
          <p:cNvSpPr/>
          <p:nvPr/>
        </p:nvSpPr>
        <p:spPr>
          <a:xfrm>
            <a:off x="4291646" y="1998975"/>
            <a:ext cx="1819275" cy="1771650"/>
          </a:xfrm>
          <a:prstGeom prst="roundRect">
            <a:avLst/>
          </a:prstGeom>
          <a:solidFill>
            <a:srgbClr val="E47B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r>
              <a:rPr lang="nl-NL" sz="1600" dirty="0">
                <a:latin typeface="Open Sans" panose="020B0606030504020204" pitchFamily="34" charset="0"/>
                <a:ea typeface="Open Sans" panose="020B0606030504020204" pitchFamily="34" charset="0"/>
                <a:cs typeface="Open Sans" panose="020B0606030504020204" pitchFamily="34" charset="0"/>
              </a:rPr>
              <a:t>Agricultural</a:t>
            </a:r>
            <a:endParaRPr lang="en-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Rounded Corners 10">
            <a:extLst>
              <a:ext uri="{FF2B5EF4-FFF2-40B4-BE49-F238E27FC236}">
                <a16:creationId xmlns:a16="http://schemas.microsoft.com/office/drawing/2014/main" id="{DA96FF5A-7A5F-438C-BDAF-402F736C31BC}"/>
              </a:ext>
            </a:extLst>
          </p:cNvPr>
          <p:cNvSpPr/>
          <p:nvPr/>
        </p:nvSpPr>
        <p:spPr>
          <a:xfrm>
            <a:off x="8577895" y="1980255"/>
            <a:ext cx="1819275" cy="1771650"/>
          </a:xfrm>
          <a:prstGeom prst="roundRect">
            <a:avLst/>
          </a:prstGeom>
          <a:solidFill>
            <a:srgbClr val="92B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300000"/>
              </a:lnSpc>
            </a:pPr>
            <a:endParaRPr lang="en-NL"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F6BE667-FE4E-430A-A9FD-DBF2B13F1FE7}"/>
              </a:ext>
            </a:extLst>
          </p:cNvPr>
          <p:cNvSpPr/>
          <p:nvPr/>
        </p:nvSpPr>
        <p:spPr>
          <a:xfrm>
            <a:off x="4749274" y="4494353"/>
            <a:ext cx="4864689" cy="1771650"/>
          </a:xfrm>
          <a:prstGeom prst="rect">
            <a:avLst/>
          </a:prstGeom>
          <a:noFill/>
          <a:ln w="28575">
            <a:solidFill>
              <a:srgbClr val="E4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dirty="0"/>
          </a:p>
        </p:txBody>
      </p:sp>
      <p:pic>
        <p:nvPicPr>
          <p:cNvPr id="13" name="Graphic 12" descr="Piggy Bank">
            <a:extLst>
              <a:ext uri="{FF2B5EF4-FFF2-40B4-BE49-F238E27FC236}">
                <a16:creationId xmlns:a16="http://schemas.microsoft.com/office/drawing/2014/main" id="{8783B7EC-3F42-4BB9-BB9B-CB6576914E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54275" y="2878005"/>
            <a:ext cx="666514" cy="666514"/>
          </a:xfrm>
          <a:prstGeom prst="rect">
            <a:avLst/>
          </a:prstGeom>
        </p:spPr>
      </p:pic>
      <p:pic>
        <p:nvPicPr>
          <p:cNvPr id="14" name="Graphic 13" descr="Partial sun">
            <a:extLst>
              <a:ext uri="{FF2B5EF4-FFF2-40B4-BE49-F238E27FC236}">
                <a16:creationId xmlns:a16="http://schemas.microsoft.com/office/drawing/2014/main" id="{C91AAD28-A5C3-482A-9B4C-94F9BF94FD8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24903" y="2864846"/>
            <a:ext cx="666514" cy="666514"/>
          </a:xfrm>
          <a:prstGeom prst="rect">
            <a:avLst/>
          </a:prstGeom>
        </p:spPr>
      </p:pic>
      <p:pic>
        <p:nvPicPr>
          <p:cNvPr id="15" name="Graphic 14" descr="Highway scene">
            <a:extLst>
              <a:ext uri="{FF2B5EF4-FFF2-40B4-BE49-F238E27FC236}">
                <a16:creationId xmlns:a16="http://schemas.microsoft.com/office/drawing/2014/main" id="{2F8EE7A0-ADC8-46CA-B6D9-4785B5C2CE9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1150" y="2862444"/>
            <a:ext cx="666514" cy="666514"/>
          </a:xfrm>
          <a:prstGeom prst="rect">
            <a:avLst/>
          </a:prstGeom>
        </p:spPr>
      </p:pic>
      <p:pic>
        <p:nvPicPr>
          <p:cNvPr id="16" name="Graphic 15" descr="Plant">
            <a:extLst>
              <a:ext uri="{FF2B5EF4-FFF2-40B4-BE49-F238E27FC236}">
                <a16:creationId xmlns:a16="http://schemas.microsoft.com/office/drawing/2014/main" id="{223ED238-5868-438C-8D11-AC9FA7B99D1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68027" y="2878005"/>
            <a:ext cx="666514" cy="666514"/>
          </a:xfrm>
          <a:prstGeom prst="rect">
            <a:avLst/>
          </a:prstGeom>
        </p:spPr>
      </p:pic>
      <p:sp>
        <p:nvSpPr>
          <p:cNvPr id="17" name="Rectangle 16">
            <a:extLst>
              <a:ext uri="{FF2B5EF4-FFF2-40B4-BE49-F238E27FC236}">
                <a16:creationId xmlns:a16="http://schemas.microsoft.com/office/drawing/2014/main" id="{3CAB9E61-BFEC-4670-B0C8-85C823B22DFD}"/>
              </a:ext>
            </a:extLst>
          </p:cNvPr>
          <p:cNvSpPr/>
          <p:nvPr/>
        </p:nvSpPr>
        <p:spPr>
          <a:xfrm>
            <a:off x="8645795" y="2084602"/>
            <a:ext cx="1683473" cy="699359"/>
          </a:xfrm>
          <a:prstGeom prst="rect">
            <a:avLst/>
          </a:prstGeom>
        </p:spPr>
        <p:txBody>
          <a:bodyPr wrap="none">
            <a:spAutoFit/>
          </a:bodyPr>
          <a:lstStyle/>
          <a:p>
            <a:pPr algn="ctr">
              <a:lnSpc>
                <a:spcPct val="300000"/>
              </a:lnSpc>
            </a:pPr>
            <a:r>
              <a:rPr lang="nl-NL"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Socio-Economic</a:t>
            </a:r>
            <a:endParaRPr lang="en-N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02493158-198C-4CB9-908D-3CD63A9CBD51}"/>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9" name="Oval 18">
            <a:extLst>
              <a:ext uri="{FF2B5EF4-FFF2-40B4-BE49-F238E27FC236}">
                <a16:creationId xmlns:a16="http://schemas.microsoft.com/office/drawing/2014/main" id="{A25913D8-55DF-4A2D-84D8-C2E631871386}"/>
              </a:ext>
            </a:extLst>
          </p:cNvPr>
          <p:cNvSpPr/>
          <p:nvPr/>
        </p:nvSpPr>
        <p:spPr>
          <a:xfrm>
            <a:off x="366137" y="360335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0" name="Oval 19">
            <a:extLst>
              <a:ext uri="{FF2B5EF4-FFF2-40B4-BE49-F238E27FC236}">
                <a16:creationId xmlns:a16="http://schemas.microsoft.com/office/drawing/2014/main" id="{52DB5119-E0B4-46E1-8F9F-521538307E83}"/>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26" name="Straight Connector 25">
            <a:extLst>
              <a:ext uri="{FF2B5EF4-FFF2-40B4-BE49-F238E27FC236}">
                <a16:creationId xmlns:a16="http://schemas.microsoft.com/office/drawing/2014/main" id="{4CFC6D17-076D-4C8A-A981-6679A0ACAE87}"/>
              </a:ext>
            </a:extLst>
          </p:cNvPr>
          <p:cNvCxnSpPr>
            <a:cxnSpLocks/>
            <a:endCxn id="19" idx="0"/>
          </p:cNvCxnSpPr>
          <p:nvPr/>
        </p:nvCxnSpPr>
        <p:spPr>
          <a:xfrm flipH="1">
            <a:off x="471511" y="305315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57B573-8D97-4242-B0EC-FF2A7483E5FF}"/>
              </a:ext>
            </a:extLst>
          </p:cNvPr>
          <p:cNvCxnSpPr>
            <a:cxnSpLocks/>
            <a:stCxn id="18" idx="0"/>
            <a:endCxn id="19" idx="4"/>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0036EDB-AAE2-475B-B258-813F008F48CB}"/>
              </a:ext>
            </a:extLst>
          </p:cNvPr>
          <p:cNvCxnSpPr>
            <a:cxnSpLocks/>
            <a:stCxn id="20" idx="0"/>
            <a:endCxn id="18"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1A1BF2EE-911F-414E-8539-59EAC413F207}"/>
              </a:ext>
            </a:extLst>
          </p:cNvPr>
          <p:cNvSpPr/>
          <p:nvPr/>
        </p:nvSpPr>
        <p:spPr>
          <a:xfrm>
            <a:off x="198679" y="268006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74" name="Graphic 73" descr="Rainy scene">
            <a:extLst>
              <a:ext uri="{FF2B5EF4-FFF2-40B4-BE49-F238E27FC236}">
                <a16:creationId xmlns:a16="http://schemas.microsoft.com/office/drawing/2014/main" id="{8E9E306B-1F74-42DD-9722-39B4A960A7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2855" y="2746829"/>
            <a:ext cx="351164" cy="351164"/>
          </a:xfrm>
          <a:prstGeom prst="rect">
            <a:avLst/>
          </a:prstGeom>
        </p:spPr>
      </p:pic>
      <p:pic>
        <p:nvPicPr>
          <p:cNvPr id="75" name="Graphic 74">
            <a:extLst>
              <a:ext uri="{FF2B5EF4-FFF2-40B4-BE49-F238E27FC236}">
                <a16:creationId xmlns:a16="http://schemas.microsoft.com/office/drawing/2014/main" id="{DA311849-CD11-4B08-B9C6-A8099ABCAF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71604" y="4718670"/>
            <a:ext cx="382161" cy="318468"/>
          </a:xfrm>
          <a:prstGeom prst="rect">
            <a:avLst/>
          </a:prstGeom>
        </p:spPr>
      </p:pic>
      <p:pic>
        <p:nvPicPr>
          <p:cNvPr id="76" name="Graphic 75">
            <a:extLst>
              <a:ext uri="{FF2B5EF4-FFF2-40B4-BE49-F238E27FC236}">
                <a16:creationId xmlns:a16="http://schemas.microsoft.com/office/drawing/2014/main" id="{4DEE60E5-8043-4E42-BBC2-42E0CB17548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790172" y="4714096"/>
            <a:ext cx="382161" cy="318468"/>
          </a:xfrm>
          <a:prstGeom prst="rect">
            <a:avLst/>
          </a:prstGeom>
        </p:spPr>
      </p:pic>
      <p:grpSp>
        <p:nvGrpSpPr>
          <p:cNvPr id="77" name="Groep 6">
            <a:extLst>
              <a:ext uri="{FF2B5EF4-FFF2-40B4-BE49-F238E27FC236}">
                <a16:creationId xmlns:a16="http://schemas.microsoft.com/office/drawing/2014/main" id="{94E4BDE1-29BE-46D9-A079-2064BA42022F}"/>
              </a:ext>
            </a:extLst>
          </p:cNvPr>
          <p:cNvGrpSpPr/>
          <p:nvPr/>
        </p:nvGrpSpPr>
        <p:grpSpPr>
          <a:xfrm>
            <a:off x="1537136" y="5007368"/>
            <a:ext cx="9667957" cy="939340"/>
            <a:chOff x="-5327644" y="2436846"/>
            <a:chExt cx="12637169" cy="1123783"/>
          </a:xfrm>
          <a:solidFill>
            <a:srgbClr val="1D5265"/>
          </a:solidFill>
        </p:grpSpPr>
        <p:grpSp>
          <p:nvGrpSpPr>
            <p:cNvPr id="78" name="Groep 7">
              <a:extLst>
                <a:ext uri="{FF2B5EF4-FFF2-40B4-BE49-F238E27FC236}">
                  <a16:creationId xmlns:a16="http://schemas.microsoft.com/office/drawing/2014/main" id="{E107D16B-0994-4641-986D-160CFA6CF086}"/>
                </a:ext>
              </a:extLst>
            </p:cNvPr>
            <p:cNvGrpSpPr/>
            <p:nvPr/>
          </p:nvGrpSpPr>
          <p:grpSpPr>
            <a:xfrm>
              <a:off x="-5327644" y="2436846"/>
              <a:ext cx="12637168" cy="1123783"/>
              <a:chOff x="-5327644" y="2436846"/>
              <a:chExt cx="12637168" cy="1123783"/>
            </a:xfrm>
            <a:grpFill/>
          </p:grpSpPr>
          <p:grpSp>
            <p:nvGrpSpPr>
              <p:cNvPr id="100" name="Groep 30">
                <a:extLst>
                  <a:ext uri="{FF2B5EF4-FFF2-40B4-BE49-F238E27FC236}">
                    <a16:creationId xmlns:a16="http://schemas.microsoft.com/office/drawing/2014/main" id="{06645413-2197-4A39-AB6F-5544714A79E9}"/>
                  </a:ext>
                </a:extLst>
              </p:cNvPr>
              <p:cNvGrpSpPr/>
              <p:nvPr/>
            </p:nvGrpSpPr>
            <p:grpSpPr>
              <a:xfrm>
                <a:off x="-5327644" y="2436846"/>
                <a:ext cx="12637168" cy="1123783"/>
                <a:chOff x="-5327644" y="2436846"/>
                <a:chExt cx="12637168" cy="1123783"/>
              </a:xfrm>
              <a:grpFill/>
            </p:grpSpPr>
            <p:grpSp>
              <p:nvGrpSpPr>
                <p:cNvPr id="105" name="Groep 45">
                  <a:extLst>
                    <a:ext uri="{FF2B5EF4-FFF2-40B4-BE49-F238E27FC236}">
                      <a16:creationId xmlns:a16="http://schemas.microsoft.com/office/drawing/2014/main" id="{5E99387C-7A64-4D58-BB53-98BDAD1E491B}"/>
                    </a:ext>
                  </a:extLst>
                </p:cNvPr>
                <p:cNvGrpSpPr/>
                <p:nvPr/>
              </p:nvGrpSpPr>
              <p:grpSpPr>
                <a:xfrm>
                  <a:off x="-5327644" y="3400540"/>
                  <a:ext cx="12637168" cy="160089"/>
                  <a:chOff x="-5327644" y="4543273"/>
                  <a:chExt cx="12637168" cy="160089"/>
                </a:xfrm>
                <a:grpFill/>
              </p:grpSpPr>
              <p:cxnSp>
                <p:nvCxnSpPr>
                  <p:cNvPr id="144" name="Rechte verbindingslijn 84">
                    <a:extLst>
                      <a:ext uri="{FF2B5EF4-FFF2-40B4-BE49-F238E27FC236}">
                        <a16:creationId xmlns:a16="http://schemas.microsoft.com/office/drawing/2014/main" id="{ECA1E195-736B-492A-99A8-F2B10D16CA1B}"/>
                      </a:ext>
                    </a:extLst>
                  </p:cNvPr>
                  <p:cNvCxnSpPr>
                    <a:cxnSpLocks/>
                  </p:cNvCxnSpPr>
                  <p:nvPr/>
                </p:nvCxnSpPr>
                <p:spPr>
                  <a:xfrm flipV="1">
                    <a:off x="2132674"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5" name="Rechte verbindingslijn 85">
                    <a:extLst>
                      <a:ext uri="{FF2B5EF4-FFF2-40B4-BE49-F238E27FC236}">
                        <a16:creationId xmlns:a16="http://schemas.microsoft.com/office/drawing/2014/main" id="{4DA892A8-1D10-427B-945A-A3D697604CD9}"/>
                      </a:ext>
                    </a:extLst>
                  </p:cNvPr>
                  <p:cNvCxnSpPr>
                    <a:cxnSpLocks/>
                  </p:cNvCxnSpPr>
                  <p:nvPr/>
                </p:nvCxnSpPr>
                <p:spPr>
                  <a:xfrm>
                    <a:off x="-5327644" y="4559362"/>
                    <a:ext cx="12637168" cy="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6" name="Rechte verbindingslijn 86">
                    <a:extLst>
                      <a:ext uri="{FF2B5EF4-FFF2-40B4-BE49-F238E27FC236}">
                        <a16:creationId xmlns:a16="http://schemas.microsoft.com/office/drawing/2014/main" id="{09E2D0CF-5C6D-4659-85F7-409A9AE17478}"/>
                      </a:ext>
                    </a:extLst>
                  </p:cNvPr>
                  <p:cNvCxnSpPr>
                    <a:cxnSpLocks/>
                  </p:cNvCxnSpPr>
                  <p:nvPr/>
                </p:nvCxnSpPr>
                <p:spPr>
                  <a:xfrm flipV="1">
                    <a:off x="1060781"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7" name="Rechte verbindingslijn 87">
                    <a:extLst>
                      <a:ext uri="{FF2B5EF4-FFF2-40B4-BE49-F238E27FC236}">
                        <a16:creationId xmlns:a16="http://schemas.microsoft.com/office/drawing/2014/main" id="{03D80465-ABFF-4E39-B392-5878AFE9775A}"/>
                      </a:ext>
                    </a:extLst>
                  </p:cNvPr>
                  <p:cNvCxnSpPr>
                    <a:cxnSpLocks/>
                  </p:cNvCxnSpPr>
                  <p:nvPr/>
                </p:nvCxnSpPr>
                <p:spPr>
                  <a:xfrm flipV="1">
                    <a:off x="3225062"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8" name="Rechte verbindingslijn 88">
                    <a:extLst>
                      <a:ext uri="{FF2B5EF4-FFF2-40B4-BE49-F238E27FC236}">
                        <a16:creationId xmlns:a16="http://schemas.microsoft.com/office/drawing/2014/main" id="{384C101B-1575-49C7-84F8-68C67558C5C7}"/>
                      </a:ext>
                    </a:extLst>
                  </p:cNvPr>
                  <p:cNvCxnSpPr>
                    <a:cxnSpLocks/>
                  </p:cNvCxnSpPr>
                  <p:nvPr/>
                </p:nvCxnSpPr>
                <p:spPr>
                  <a:xfrm flipV="1">
                    <a:off x="4239268"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89">
                    <a:extLst>
                      <a:ext uri="{FF2B5EF4-FFF2-40B4-BE49-F238E27FC236}">
                        <a16:creationId xmlns:a16="http://schemas.microsoft.com/office/drawing/2014/main" id="{BDB832D2-6D01-4F2D-B771-41065FF15CAC}"/>
                      </a:ext>
                    </a:extLst>
                  </p:cNvPr>
                  <p:cNvCxnSpPr>
                    <a:cxnSpLocks/>
                  </p:cNvCxnSpPr>
                  <p:nvPr/>
                </p:nvCxnSpPr>
                <p:spPr>
                  <a:xfrm flipV="1">
                    <a:off x="5194060"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0" name="Rechte verbindingslijn 90">
                    <a:extLst>
                      <a:ext uri="{FF2B5EF4-FFF2-40B4-BE49-F238E27FC236}">
                        <a16:creationId xmlns:a16="http://schemas.microsoft.com/office/drawing/2014/main" id="{D2A9327F-3523-4E86-ABB4-FE056422B8BA}"/>
                      </a:ext>
                    </a:extLst>
                  </p:cNvPr>
                  <p:cNvCxnSpPr>
                    <a:cxnSpLocks/>
                  </p:cNvCxnSpPr>
                  <p:nvPr/>
                </p:nvCxnSpPr>
                <p:spPr>
                  <a:xfrm flipV="1">
                    <a:off x="6254948"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1" name="Rechte verbindingslijn 91">
                    <a:extLst>
                      <a:ext uri="{FF2B5EF4-FFF2-40B4-BE49-F238E27FC236}">
                        <a16:creationId xmlns:a16="http://schemas.microsoft.com/office/drawing/2014/main" id="{27FDD9D2-AD12-467D-88E0-AAB95C5F2542}"/>
                      </a:ext>
                    </a:extLst>
                  </p:cNvPr>
                  <p:cNvCxnSpPr>
                    <a:cxnSpLocks/>
                  </p:cNvCxnSpPr>
                  <p:nvPr/>
                </p:nvCxnSpPr>
                <p:spPr>
                  <a:xfrm flipV="1">
                    <a:off x="7308586" y="4553301"/>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2" name="Rechte verbindingslijn 92">
                    <a:extLst>
                      <a:ext uri="{FF2B5EF4-FFF2-40B4-BE49-F238E27FC236}">
                        <a16:creationId xmlns:a16="http://schemas.microsoft.com/office/drawing/2014/main" id="{4AD57C19-4002-4A69-80BF-5C4AA1D5E06F}"/>
                      </a:ext>
                    </a:extLst>
                  </p:cNvPr>
                  <p:cNvCxnSpPr>
                    <a:cxnSpLocks/>
                  </p:cNvCxnSpPr>
                  <p:nvPr/>
                </p:nvCxnSpPr>
                <p:spPr>
                  <a:xfrm flipV="1">
                    <a:off x="-4222" y="4553894"/>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3" name="Rechte verbindingslijn 93">
                    <a:extLst>
                      <a:ext uri="{FF2B5EF4-FFF2-40B4-BE49-F238E27FC236}">
                        <a16:creationId xmlns:a16="http://schemas.microsoft.com/office/drawing/2014/main" id="{0BE54046-5A90-4A0A-B8C3-FB42A4CE86AC}"/>
                      </a:ext>
                    </a:extLst>
                  </p:cNvPr>
                  <p:cNvCxnSpPr>
                    <a:cxnSpLocks/>
                  </p:cNvCxnSpPr>
                  <p:nvPr/>
                </p:nvCxnSpPr>
                <p:spPr>
                  <a:xfrm flipV="1">
                    <a:off x="-5312756"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4" name="Rechte verbindingslijn 94">
                    <a:extLst>
                      <a:ext uri="{FF2B5EF4-FFF2-40B4-BE49-F238E27FC236}">
                        <a16:creationId xmlns:a16="http://schemas.microsoft.com/office/drawing/2014/main" id="{2E3B905C-26B6-49DF-BFEC-5CFA9D98B4DE}"/>
                      </a:ext>
                    </a:extLst>
                  </p:cNvPr>
                  <p:cNvCxnSpPr>
                    <a:cxnSpLocks/>
                  </p:cNvCxnSpPr>
                  <p:nvPr/>
                </p:nvCxnSpPr>
                <p:spPr>
                  <a:xfrm flipV="1">
                    <a:off x="-4263661"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5" name="Rechte verbindingslijn 95">
                    <a:extLst>
                      <a:ext uri="{FF2B5EF4-FFF2-40B4-BE49-F238E27FC236}">
                        <a16:creationId xmlns:a16="http://schemas.microsoft.com/office/drawing/2014/main" id="{89C252FD-1708-4ACB-A7F2-C80E48CB536E}"/>
                      </a:ext>
                    </a:extLst>
                  </p:cNvPr>
                  <p:cNvCxnSpPr>
                    <a:cxnSpLocks/>
                  </p:cNvCxnSpPr>
                  <p:nvPr/>
                </p:nvCxnSpPr>
                <p:spPr>
                  <a:xfrm flipV="1">
                    <a:off x="-3245846"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6" name="Rechte verbindingslijn 96">
                    <a:extLst>
                      <a:ext uri="{FF2B5EF4-FFF2-40B4-BE49-F238E27FC236}">
                        <a16:creationId xmlns:a16="http://schemas.microsoft.com/office/drawing/2014/main" id="{3C17CF89-CD58-4831-9455-F608250FCCF9}"/>
                      </a:ext>
                    </a:extLst>
                  </p:cNvPr>
                  <p:cNvCxnSpPr>
                    <a:cxnSpLocks/>
                  </p:cNvCxnSpPr>
                  <p:nvPr/>
                </p:nvCxnSpPr>
                <p:spPr>
                  <a:xfrm flipV="1">
                    <a:off x="-2182635"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57" name="Rechte verbindingslijn 97">
                    <a:extLst>
                      <a:ext uri="{FF2B5EF4-FFF2-40B4-BE49-F238E27FC236}">
                        <a16:creationId xmlns:a16="http://schemas.microsoft.com/office/drawing/2014/main" id="{876D34D2-B111-4F6D-BA25-75D0F750996B}"/>
                      </a:ext>
                    </a:extLst>
                  </p:cNvPr>
                  <p:cNvCxnSpPr>
                    <a:cxnSpLocks/>
                  </p:cNvCxnSpPr>
                  <p:nvPr/>
                </p:nvCxnSpPr>
                <p:spPr>
                  <a:xfrm flipV="1">
                    <a:off x="-1100202" y="4553301"/>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grpSp>
            <p:pic>
              <p:nvPicPr>
                <p:cNvPr id="106" name="Graphic 105">
                  <a:extLst>
                    <a:ext uri="{FF2B5EF4-FFF2-40B4-BE49-F238E27FC236}">
                      <a16:creationId xmlns:a16="http://schemas.microsoft.com/office/drawing/2014/main" id="{E6FF9D17-182B-42EB-82AA-5D45AAA81615}"/>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44708" t="-87038" b="-1"/>
                <a:stretch/>
              </p:blipFill>
              <p:spPr>
                <a:xfrm>
                  <a:off x="4206608" y="2436846"/>
                  <a:ext cx="139335" cy="538667"/>
                </a:xfrm>
                <a:prstGeom prst="rect">
                  <a:avLst/>
                </a:prstGeom>
              </p:spPr>
            </p:pic>
            <p:cxnSp>
              <p:nvCxnSpPr>
                <p:cNvPr id="107" name="Rechte verbindingslijn 47">
                  <a:extLst>
                    <a:ext uri="{FF2B5EF4-FFF2-40B4-BE49-F238E27FC236}">
                      <a16:creationId xmlns:a16="http://schemas.microsoft.com/office/drawing/2014/main" id="{12D81335-64AB-4450-A293-E04D8F4B46DF}"/>
                    </a:ext>
                  </a:extLst>
                </p:cNvPr>
                <p:cNvCxnSpPr>
                  <a:cxnSpLocks/>
                </p:cNvCxnSpPr>
                <p:nvPr/>
              </p:nvCxnSpPr>
              <p:spPr>
                <a:xfrm>
                  <a:off x="4239618" y="2962236"/>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08" name="Graphic 107">
                  <a:extLst>
                    <a:ext uri="{FF2B5EF4-FFF2-40B4-BE49-F238E27FC236}">
                      <a16:creationId xmlns:a16="http://schemas.microsoft.com/office/drawing/2014/main" id="{6CEE8D99-FDD6-430F-BD29-61545B0A01CE}"/>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52802"/>
                <a:stretch/>
              </p:blipFill>
              <p:spPr>
                <a:xfrm>
                  <a:off x="4085564" y="2653553"/>
                  <a:ext cx="118940" cy="321960"/>
                </a:xfrm>
                <a:prstGeom prst="rect">
                  <a:avLst/>
                </a:prstGeom>
              </p:spPr>
            </p:pic>
            <p:cxnSp>
              <p:nvCxnSpPr>
                <p:cNvPr id="109" name="Rechte verbindingslijn 49">
                  <a:extLst>
                    <a:ext uri="{FF2B5EF4-FFF2-40B4-BE49-F238E27FC236}">
                      <a16:creationId xmlns:a16="http://schemas.microsoft.com/office/drawing/2014/main" id="{366C80E6-D325-4B2A-8F1C-3AE99E5A4489}"/>
                    </a:ext>
                  </a:extLst>
                </p:cNvPr>
                <p:cNvCxnSpPr>
                  <a:cxnSpLocks/>
                </p:cNvCxnSpPr>
                <p:nvPr/>
              </p:nvCxnSpPr>
              <p:spPr>
                <a:xfrm>
                  <a:off x="4131919" y="2947614"/>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10" name="Graphic 109">
                  <a:extLst>
                    <a:ext uri="{FF2B5EF4-FFF2-40B4-BE49-F238E27FC236}">
                      <a16:creationId xmlns:a16="http://schemas.microsoft.com/office/drawing/2014/main" id="{34A3056F-09D9-4AF9-BF7A-4927900864BE}"/>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60172"/>
                <a:stretch/>
              </p:blipFill>
              <p:spPr>
                <a:xfrm>
                  <a:off x="3930332" y="2653553"/>
                  <a:ext cx="100368" cy="321960"/>
                </a:xfrm>
                <a:prstGeom prst="rect">
                  <a:avLst/>
                </a:prstGeom>
              </p:spPr>
            </p:pic>
            <p:cxnSp>
              <p:nvCxnSpPr>
                <p:cNvPr id="111" name="Rechte verbindingslijn 51">
                  <a:extLst>
                    <a:ext uri="{FF2B5EF4-FFF2-40B4-BE49-F238E27FC236}">
                      <a16:creationId xmlns:a16="http://schemas.microsoft.com/office/drawing/2014/main" id="{C7275AEA-E46C-46E0-8DE8-5821E4208E5D}"/>
                    </a:ext>
                  </a:extLst>
                </p:cNvPr>
                <p:cNvCxnSpPr>
                  <a:cxnSpLocks/>
                </p:cNvCxnSpPr>
                <p:nvPr/>
              </p:nvCxnSpPr>
              <p:spPr>
                <a:xfrm>
                  <a:off x="3976687" y="2947614"/>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12" name="Graphic 111">
                  <a:extLst>
                    <a:ext uri="{FF2B5EF4-FFF2-40B4-BE49-F238E27FC236}">
                      <a16:creationId xmlns:a16="http://schemas.microsoft.com/office/drawing/2014/main" id="{021EC264-4895-43A5-BED4-E30A55D1110D}"/>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60217"/>
                <a:stretch/>
              </p:blipFill>
              <p:spPr>
                <a:xfrm>
                  <a:off x="3775212" y="2689334"/>
                  <a:ext cx="100254" cy="321960"/>
                </a:xfrm>
                <a:prstGeom prst="rect">
                  <a:avLst/>
                </a:prstGeom>
              </p:spPr>
            </p:pic>
            <p:cxnSp>
              <p:nvCxnSpPr>
                <p:cNvPr id="113" name="Rechte verbindingslijn 53">
                  <a:extLst>
                    <a:ext uri="{FF2B5EF4-FFF2-40B4-BE49-F238E27FC236}">
                      <a16:creationId xmlns:a16="http://schemas.microsoft.com/office/drawing/2014/main" id="{A51F0F81-BA30-408F-9D7D-68E8BCF1EEFE}"/>
                    </a:ext>
                  </a:extLst>
                </p:cNvPr>
                <p:cNvCxnSpPr>
                  <a:cxnSpLocks/>
                </p:cNvCxnSpPr>
                <p:nvPr/>
              </p:nvCxnSpPr>
              <p:spPr>
                <a:xfrm>
                  <a:off x="3821567" y="2983395"/>
                  <a:ext cx="0" cy="427173"/>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14" name="Graphic 113">
                  <a:extLst>
                    <a:ext uri="{FF2B5EF4-FFF2-40B4-BE49-F238E27FC236}">
                      <a16:creationId xmlns:a16="http://schemas.microsoft.com/office/drawing/2014/main" id="{22D701D9-DFCC-4E5A-9A0D-8F1725D6EDBF}"/>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59318"/>
                <a:stretch/>
              </p:blipFill>
              <p:spPr>
                <a:xfrm>
                  <a:off x="3625012" y="2721878"/>
                  <a:ext cx="102520" cy="321960"/>
                </a:xfrm>
                <a:prstGeom prst="rect">
                  <a:avLst/>
                </a:prstGeom>
              </p:spPr>
            </p:pic>
            <p:cxnSp>
              <p:nvCxnSpPr>
                <p:cNvPr id="115" name="Rechte verbindingslijn 55">
                  <a:extLst>
                    <a:ext uri="{FF2B5EF4-FFF2-40B4-BE49-F238E27FC236}">
                      <a16:creationId xmlns:a16="http://schemas.microsoft.com/office/drawing/2014/main" id="{795E5D1B-2F5F-4983-9619-B4691FBE9898}"/>
                    </a:ext>
                  </a:extLst>
                </p:cNvPr>
                <p:cNvCxnSpPr>
                  <a:cxnSpLocks/>
                </p:cNvCxnSpPr>
                <p:nvPr/>
              </p:nvCxnSpPr>
              <p:spPr>
                <a:xfrm>
                  <a:off x="3671367" y="3015939"/>
                  <a:ext cx="0" cy="394629"/>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16" name="Graphic 115">
                  <a:extLst>
                    <a:ext uri="{FF2B5EF4-FFF2-40B4-BE49-F238E27FC236}">
                      <a16:creationId xmlns:a16="http://schemas.microsoft.com/office/drawing/2014/main" id="{D50C30C2-4919-443C-9386-B013E652E86D}"/>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0217"/>
                <a:stretch/>
              </p:blipFill>
              <p:spPr>
                <a:xfrm>
                  <a:off x="3477076" y="2760557"/>
                  <a:ext cx="100252" cy="321960"/>
                </a:xfrm>
                <a:prstGeom prst="rect">
                  <a:avLst/>
                </a:prstGeom>
              </p:spPr>
            </p:pic>
            <p:cxnSp>
              <p:nvCxnSpPr>
                <p:cNvPr id="117" name="Rechte verbindingslijn 57">
                  <a:extLst>
                    <a:ext uri="{FF2B5EF4-FFF2-40B4-BE49-F238E27FC236}">
                      <a16:creationId xmlns:a16="http://schemas.microsoft.com/office/drawing/2014/main" id="{50EBB140-E6C9-4D0A-B204-EEBA3EA95B9C}"/>
                    </a:ext>
                  </a:extLst>
                </p:cNvPr>
                <p:cNvCxnSpPr>
                  <a:cxnSpLocks/>
                </p:cNvCxnSpPr>
                <p:nvPr/>
              </p:nvCxnSpPr>
              <p:spPr>
                <a:xfrm>
                  <a:off x="3519621" y="3054618"/>
                  <a:ext cx="0" cy="361608"/>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18" name="Graphic 117">
                  <a:extLst>
                    <a:ext uri="{FF2B5EF4-FFF2-40B4-BE49-F238E27FC236}">
                      <a16:creationId xmlns:a16="http://schemas.microsoft.com/office/drawing/2014/main" id="{3C8C5F5A-053B-4C3A-AC76-655DE376729C}"/>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60218"/>
                <a:stretch/>
              </p:blipFill>
              <p:spPr>
                <a:xfrm>
                  <a:off x="3328223" y="2801186"/>
                  <a:ext cx="100251" cy="321960"/>
                </a:xfrm>
                <a:prstGeom prst="rect">
                  <a:avLst/>
                </a:prstGeom>
              </p:spPr>
            </p:pic>
            <p:cxnSp>
              <p:nvCxnSpPr>
                <p:cNvPr id="119" name="Rechte verbindingslijn 59">
                  <a:extLst>
                    <a:ext uri="{FF2B5EF4-FFF2-40B4-BE49-F238E27FC236}">
                      <a16:creationId xmlns:a16="http://schemas.microsoft.com/office/drawing/2014/main" id="{1A242AB5-791E-43B6-B02C-86B5B450252C}"/>
                    </a:ext>
                  </a:extLst>
                </p:cNvPr>
                <p:cNvCxnSpPr>
                  <a:cxnSpLocks/>
                </p:cNvCxnSpPr>
                <p:nvPr/>
              </p:nvCxnSpPr>
              <p:spPr>
                <a:xfrm>
                  <a:off x="3371114" y="3095247"/>
                  <a:ext cx="0" cy="329943"/>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20" name="Graphic 119">
                  <a:extLst>
                    <a:ext uri="{FF2B5EF4-FFF2-40B4-BE49-F238E27FC236}">
                      <a16:creationId xmlns:a16="http://schemas.microsoft.com/office/drawing/2014/main" id="{D5F7B844-C097-4C82-9A59-6D30BA909079}"/>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58379"/>
                <a:stretch/>
              </p:blipFill>
              <p:spPr>
                <a:xfrm>
                  <a:off x="3180288" y="2844451"/>
                  <a:ext cx="104886" cy="321960"/>
                </a:xfrm>
                <a:prstGeom prst="rect">
                  <a:avLst/>
                </a:prstGeom>
              </p:spPr>
            </p:pic>
            <p:cxnSp>
              <p:nvCxnSpPr>
                <p:cNvPr id="121" name="Rechte verbindingslijn 61">
                  <a:extLst>
                    <a:ext uri="{FF2B5EF4-FFF2-40B4-BE49-F238E27FC236}">
                      <a16:creationId xmlns:a16="http://schemas.microsoft.com/office/drawing/2014/main" id="{621E768C-AA5C-4A83-9BB3-9DE8FCE1F26E}"/>
                    </a:ext>
                  </a:extLst>
                </p:cNvPr>
                <p:cNvCxnSpPr>
                  <a:cxnSpLocks/>
                </p:cNvCxnSpPr>
                <p:nvPr/>
              </p:nvCxnSpPr>
              <p:spPr>
                <a:xfrm>
                  <a:off x="3223179" y="3138512"/>
                  <a:ext cx="0" cy="307345"/>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122" name="Graphic 121">
                  <a:extLst>
                    <a:ext uri="{FF2B5EF4-FFF2-40B4-BE49-F238E27FC236}">
                      <a16:creationId xmlns:a16="http://schemas.microsoft.com/office/drawing/2014/main" id="{73CF9941-5FE3-44AB-9E92-38F0A27E32D4}"/>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58529"/>
                <a:stretch/>
              </p:blipFill>
              <p:spPr>
                <a:xfrm>
                  <a:off x="3018642" y="2886621"/>
                  <a:ext cx="93483" cy="288000"/>
                </a:xfrm>
                <a:prstGeom prst="rect">
                  <a:avLst/>
                </a:prstGeom>
              </p:spPr>
            </p:pic>
            <p:cxnSp>
              <p:nvCxnSpPr>
                <p:cNvPr id="123" name="Rechte verbindingslijn 63">
                  <a:extLst>
                    <a:ext uri="{FF2B5EF4-FFF2-40B4-BE49-F238E27FC236}">
                      <a16:creationId xmlns:a16="http://schemas.microsoft.com/office/drawing/2014/main" id="{DE0D1A61-EB6A-4E7D-A893-F25E7D9F554D}"/>
                    </a:ext>
                  </a:extLst>
                </p:cNvPr>
                <p:cNvCxnSpPr>
                  <a:cxnSpLocks/>
                </p:cNvCxnSpPr>
                <p:nvPr/>
              </p:nvCxnSpPr>
              <p:spPr>
                <a:xfrm>
                  <a:off x="3059974" y="3169944"/>
                  <a:ext cx="0" cy="255246"/>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124" name="Graphic 123">
                  <a:extLst>
                    <a:ext uri="{FF2B5EF4-FFF2-40B4-BE49-F238E27FC236}">
                      <a16:creationId xmlns:a16="http://schemas.microsoft.com/office/drawing/2014/main" id="{2AD3BDE0-B96D-47CC-B5F3-A48E8B01EE2E}"/>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11792" r="58531"/>
                <a:stretch/>
              </p:blipFill>
              <p:spPr>
                <a:xfrm>
                  <a:off x="2863410" y="2940407"/>
                  <a:ext cx="93479" cy="288000"/>
                </a:xfrm>
                <a:prstGeom prst="rect">
                  <a:avLst/>
                </a:prstGeom>
              </p:spPr>
            </p:pic>
            <p:cxnSp>
              <p:nvCxnSpPr>
                <p:cNvPr id="125" name="Rechte verbindingslijn 65">
                  <a:extLst>
                    <a:ext uri="{FF2B5EF4-FFF2-40B4-BE49-F238E27FC236}">
                      <a16:creationId xmlns:a16="http://schemas.microsoft.com/office/drawing/2014/main" id="{6C5E5E1F-C3BF-4D6E-96A5-0FD70EE987AC}"/>
                    </a:ext>
                  </a:extLst>
                </p:cNvPr>
                <p:cNvCxnSpPr>
                  <a:cxnSpLocks/>
                </p:cNvCxnSpPr>
                <p:nvPr/>
              </p:nvCxnSpPr>
              <p:spPr>
                <a:xfrm>
                  <a:off x="2903359" y="3222596"/>
                  <a:ext cx="0" cy="187972"/>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126" name="Graphic 125">
                  <a:extLst>
                    <a:ext uri="{FF2B5EF4-FFF2-40B4-BE49-F238E27FC236}">
                      <a16:creationId xmlns:a16="http://schemas.microsoft.com/office/drawing/2014/main" id="{2F3C5681-AE12-44A3-9483-5D22A69CF3C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0609"/>
                <a:stretch/>
              </p:blipFill>
              <p:spPr>
                <a:xfrm>
                  <a:off x="2708292" y="2989635"/>
                  <a:ext cx="77694" cy="252000"/>
                </a:xfrm>
                <a:prstGeom prst="rect">
                  <a:avLst/>
                </a:prstGeom>
              </p:spPr>
            </p:pic>
            <p:pic>
              <p:nvPicPr>
                <p:cNvPr id="127" name="Graphic 126">
                  <a:extLst>
                    <a:ext uri="{FF2B5EF4-FFF2-40B4-BE49-F238E27FC236}">
                      <a16:creationId xmlns:a16="http://schemas.microsoft.com/office/drawing/2014/main" id="{FC83B527-6A85-442C-BEF3-4A22F00CC086}"/>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2" t="-11792" r="59681"/>
                <a:stretch/>
              </p:blipFill>
              <p:spPr>
                <a:xfrm>
                  <a:off x="2558092" y="3022179"/>
                  <a:ext cx="79524" cy="252000"/>
                </a:xfrm>
                <a:prstGeom prst="rect">
                  <a:avLst/>
                </a:prstGeom>
              </p:spPr>
            </p:pic>
            <p:pic>
              <p:nvPicPr>
                <p:cNvPr id="128" name="Graphic 127">
                  <a:extLst>
                    <a:ext uri="{FF2B5EF4-FFF2-40B4-BE49-F238E27FC236}">
                      <a16:creationId xmlns:a16="http://schemas.microsoft.com/office/drawing/2014/main" id="{BC51460F-6EE3-484C-A5D2-19726B6D7B0D}"/>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0829"/>
                <a:stretch/>
              </p:blipFill>
              <p:spPr>
                <a:xfrm>
                  <a:off x="2410155" y="3069822"/>
                  <a:ext cx="77261" cy="252000"/>
                </a:xfrm>
                <a:prstGeom prst="rect">
                  <a:avLst/>
                </a:prstGeom>
              </p:spPr>
            </p:pic>
            <p:pic>
              <p:nvPicPr>
                <p:cNvPr id="129" name="Graphic 128">
                  <a:extLst>
                    <a:ext uri="{FF2B5EF4-FFF2-40B4-BE49-F238E27FC236}">
                      <a16:creationId xmlns:a16="http://schemas.microsoft.com/office/drawing/2014/main" id="{3520DD32-1EF1-4350-B63B-E66954DBD350}"/>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0829"/>
                <a:stretch/>
              </p:blipFill>
              <p:spPr>
                <a:xfrm>
                  <a:off x="2261302" y="3110451"/>
                  <a:ext cx="77261" cy="252000"/>
                </a:xfrm>
                <a:prstGeom prst="rect">
                  <a:avLst/>
                </a:prstGeom>
              </p:spPr>
            </p:pic>
            <p:cxnSp>
              <p:nvCxnSpPr>
                <p:cNvPr id="130" name="Rechte verbindingslijn 70">
                  <a:extLst>
                    <a:ext uri="{FF2B5EF4-FFF2-40B4-BE49-F238E27FC236}">
                      <a16:creationId xmlns:a16="http://schemas.microsoft.com/office/drawing/2014/main" id="{6672F514-432E-4649-A40C-DB87F94AD195}"/>
                    </a:ext>
                  </a:extLst>
                </p:cNvPr>
                <p:cNvCxnSpPr>
                  <a:cxnSpLocks/>
                </p:cNvCxnSpPr>
                <p:nvPr/>
              </p:nvCxnSpPr>
              <p:spPr>
                <a:xfrm>
                  <a:off x="2298055" y="3357009"/>
                  <a:ext cx="0" cy="59989"/>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131" name="Graphic 130">
                  <a:extLst>
                    <a:ext uri="{FF2B5EF4-FFF2-40B4-BE49-F238E27FC236}">
                      <a16:creationId xmlns:a16="http://schemas.microsoft.com/office/drawing/2014/main" id="{25EE5DF2-3515-4DD1-B9F9-21637E02F025}"/>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1367"/>
                <a:stretch/>
              </p:blipFill>
              <p:spPr>
                <a:xfrm>
                  <a:off x="2113368" y="3131306"/>
                  <a:ext cx="76198" cy="252000"/>
                </a:xfrm>
                <a:prstGeom prst="rect">
                  <a:avLst/>
                </a:prstGeom>
              </p:spPr>
            </p:pic>
            <p:pic>
              <p:nvPicPr>
                <p:cNvPr id="132" name="Graphic 131">
                  <a:extLst>
                    <a:ext uri="{FF2B5EF4-FFF2-40B4-BE49-F238E27FC236}">
                      <a16:creationId xmlns:a16="http://schemas.microsoft.com/office/drawing/2014/main" id="{0EFA7E70-0083-4122-B5F6-8567565A217D}"/>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3" r="58784" b="-1"/>
                <a:stretch/>
              </p:blipFill>
              <p:spPr>
                <a:xfrm>
                  <a:off x="1968900" y="3185166"/>
                  <a:ext cx="69684" cy="216000"/>
                </a:xfrm>
                <a:prstGeom prst="rect">
                  <a:avLst/>
                </a:prstGeom>
              </p:spPr>
            </p:pic>
            <p:pic>
              <p:nvPicPr>
                <p:cNvPr id="133" name="Graphic 132">
                  <a:extLst>
                    <a:ext uri="{FF2B5EF4-FFF2-40B4-BE49-F238E27FC236}">
                      <a16:creationId xmlns:a16="http://schemas.microsoft.com/office/drawing/2014/main" id="{0C83BA1E-7074-4A7B-9D06-B6007BBC6CD9}"/>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2659"/>
                <a:stretch/>
              </p:blipFill>
              <p:spPr>
                <a:xfrm>
                  <a:off x="1824202" y="3217558"/>
                  <a:ext cx="52609" cy="180000"/>
                </a:xfrm>
                <a:prstGeom prst="rect">
                  <a:avLst/>
                </a:prstGeom>
              </p:spPr>
            </p:pic>
            <p:pic>
              <p:nvPicPr>
                <p:cNvPr id="134" name="Graphic 133">
                  <a:extLst>
                    <a:ext uri="{FF2B5EF4-FFF2-40B4-BE49-F238E27FC236}">
                      <a16:creationId xmlns:a16="http://schemas.microsoft.com/office/drawing/2014/main" id="{C11D155B-382E-4349-9FCF-EE7D5DFB4BC4}"/>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61524"/>
                <a:stretch/>
              </p:blipFill>
              <p:spPr>
                <a:xfrm>
                  <a:off x="1685603" y="3217558"/>
                  <a:ext cx="54207" cy="180000"/>
                </a:xfrm>
                <a:prstGeom prst="rect">
                  <a:avLst/>
                </a:prstGeom>
              </p:spPr>
            </p:pic>
            <p:pic>
              <p:nvPicPr>
                <p:cNvPr id="135" name="Graphic 134">
                  <a:extLst>
                    <a:ext uri="{FF2B5EF4-FFF2-40B4-BE49-F238E27FC236}">
                      <a16:creationId xmlns:a16="http://schemas.microsoft.com/office/drawing/2014/main" id="{E0CFF5DD-32B7-4411-96AD-D30B505FE774}"/>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 t="-11792" r="59581"/>
                <a:stretch/>
              </p:blipFill>
              <p:spPr>
                <a:xfrm>
                  <a:off x="1551234" y="3213253"/>
                  <a:ext cx="56945" cy="180000"/>
                </a:xfrm>
                <a:prstGeom prst="rect">
                  <a:avLst/>
                </a:prstGeom>
              </p:spPr>
            </p:pic>
            <p:pic>
              <p:nvPicPr>
                <p:cNvPr id="136" name="Graphic 135">
                  <a:extLst>
                    <a:ext uri="{FF2B5EF4-FFF2-40B4-BE49-F238E27FC236}">
                      <a16:creationId xmlns:a16="http://schemas.microsoft.com/office/drawing/2014/main" id="{4BC1E9F1-A8A6-49B1-9833-21E800E15D6F}"/>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2" t="-11792" r="59943"/>
                <a:stretch/>
              </p:blipFill>
              <p:spPr>
                <a:xfrm>
                  <a:off x="1420017" y="3217558"/>
                  <a:ext cx="56434" cy="180000"/>
                </a:xfrm>
                <a:prstGeom prst="rect">
                  <a:avLst/>
                </a:prstGeom>
              </p:spPr>
            </p:pic>
            <p:pic>
              <p:nvPicPr>
                <p:cNvPr id="137" name="Graphic 136">
                  <a:extLst>
                    <a:ext uri="{FF2B5EF4-FFF2-40B4-BE49-F238E27FC236}">
                      <a16:creationId xmlns:a16="http://schemas.microsoft.com/office/drawing/2014/main" id="{8BBFFD5F-DDE8-4AC7-94D4-6F53535A821F}"/>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2" t="-11792" r="59943"/>
                <a:stretch/>
              </p:blipFill>
              <p:spPr>
                <a:xfrm>
                  <a:off x="1285648" y="3217558"/>
                  <a:ext cx="56434" cy="180000"/>
                </a:xfrm>
                <a:prstGeom prst="rect">
                  <a:avLst/>
                </a:prstGeom>
              </p:spPr>
            </p:pic>
            <p:pic>
              <p:nvPicPr>
                <p:cNvPr id="138" name="Graphic 137">
                  <a:extLst>
                    <a:ext uri="{FF2B5EF4-FFF2-40B4-BE49-F238E27FC236}">
                      <a16:creationId xmlns:a16="http://schemas.microsoft.com/office/drawing/2014/main" id="{E383D4FD-217B-4A54-9841-A147C26E2DBE}"/>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2" t="-11792" r="57903"/>
                <a:stretch/>
              </p:blipFill>
              <p:spPr>
                <a:xfrm>
                  <a:off x="1144687" y="3221335"/>
                  <a:ext cx="59308" cy="180000"/>
                </a:xfrm>
                <a:prstGeom prst="rect">
                  <a:avLst/>
                </a:prstGeom>
              </p:spPr>
            </p:pic>
            <p:pic>
              <p:nvPicPr>
                <p:cNvPr id="139" name="Graphic 138">
                  <a:extLst>
                    <a:ext uri="{FF2B5EF4-FFF2-40B4-BE49-F238E27FC236}">
                      <a16:creationId xmlns:a16="http://schemas.microsoft.com/office/drawing/2014/main" id="{0DEB7EBA-0E6A-4E7B-8DEF-3865CAFB22AF}"/>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1060" t="-14136" r="58047" b="2345"/>
                <a:stretch/>
              </p:blipFill>
              <p:spPr>
                <a:xfrm>
                  <a:off x="1026047" y="3221166"/>
                  <a:ext cx="60601" cy="180000"/>
                </a:xfrm>
                <a:prstGeom prst="rect">
                  <a:avLst/>
                </a:prstGeom>
              </p:spPr>
            </p:pic>
            <p:cxnSp>
              <p:nvCxnSpPr>
                <p:cNvPr id="140" name="Rechte verbindingslijn 80">
                  <a:extLst>
                    <a:ext uri="{FF2B5EF4-FFF2-40B4-BE49-F238E27FC236}">
                      <a16:creationId xmlns:a16="http://schemas.microsoft.com/office/drawing/2014/main" id="{E045EAB0-8768-4718-890F-50EFB854FAD4}"/>
                    </a:ext>
                  </a:extLst>
                </p:cNvPr>
                <p:cNvCxnSpPr>
                  <a:cxnSpLocks/>
                </p:cNvCxnSpPr>
                <p:nvPr/>
              </p:nvCxnSpPr>
              <p:spPr>
                <a:xfrm>
                  <a:off x="2146358" y="3371171"/>
                  <a:ext cx="0" cy="59989"/>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1" name="Rechte verbindingslijn 81">
                  <a:extLst>
                    <a:ext uri="{FF2B5EF4-FFF2-40B4-BE49-F238E27FC236}">
                      <a16:creationId xmlns:a16="http://schemas.microsoft.com/office/drawing/2014/main" id="{5018C08B-783C-4182-A4E2-4416B3FEAEEC}"/>
                    </a:ext>
                  </a:extLst>
                </p:cNvPr>
                <p:cNvCxnSpPr>
                  <a:cxnSpLocks/>
                </p:cNvCxnSpPr>
                <p:nvPr/>
              </p:nvCxnSpPr>
              <p:spPr>
                <a:xfrm>
                  <a:off x="2446645" y="3311182"/>
                  <a:ext cx="0" cy="105816"/>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2" name="Rechte verbindingslijn 82">
                  <a:extLst>
                    <a:ext uri="{FF2B5EF4-FFF2-40B4-BE49-F238E27FC236}">
                      <a16:creationId xmlns:a16="http://schemas.microsoft.com/office/drawing/2014/main" id="{11A209D7-E2F7-4340-B543-57C64F0C2814}"/>
                    </a:ext>
                  </a:extLst>
                </p:cNvPr>
                <p:cNvCxnSpPr>
                  <a:cxnSpLocks/>
                </p:cNvCxnSpPr>
                <p:nvPr/>
              </p:nvCxnSpPr>
              <p:spPr>
                <a:xfrm>
                  <a:off x="2595235" y="3251193"/>
                  <a:ext cx="0" cy="159375"/>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43" name="Rechte verbindingslijn 83">
                  <a:extLst>
                    <a:ext uri="{FF2B5EF4-FFF2-40B4-BE49-F238E27FC236}">
                      <a16:creationId xmlns:a16="http://schemas.microsoft.com/office/drawing/2014/main" id="{C2018C88-025D-4568-80A3-11474A156D5D}"/>
                    </a:ext>
                  </a:extLst>
                </p:cNvPr>
                <p:cNvCxnSpPr>
                  <a:cxnSpLocks/>
                </p:cNvCxnSpPr>
                <p:nvPr/>
              </p:nvCxnSpPr>
              <p:spPr>
                <a:xfrm>
                  <a:off x="2743825" y="3213253"/>
                  <a:ext cx="0" cy="203745"/>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grpSp>
          <p:sp>
            <p:nvSpPr>
              <p:cNvPr id="101" name="Ovaal 38">
                <a:extLst>
                  <a:ext uri="{FF2B5EF4-FFF2-40B4-BE49-F238E27FC236}">
                    <a16:creationId xmlns:a16="http://schemas.microsoft.com/office/drawing/2014/main" id="{48787EFD-C94F-489A-A860-07CEE41F8F81}"/>
                  </a:ext>
                </a:extLst>
              </p:cNvPr>
              <p:cNvSpPr/>
              <p:nvPr/>
            </p:nvSpPr>
            <p:spPr>
              <a:xfrm>
                <a:off x="-510983" y="3344003"/>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102" name="Ovaal 39">
                <a:extLst>
                  <a:ext uri="{FF2B5EF4-FFF2-40B4-BE49-F238E27FC236}">
                    <a16:creationId xmlns:a16="http://schemas.microsoft.com/office/drawing/2014/main" id="{071A0E8A-3BF7-4FF8-81E5-EA712AE24779}"/>
                  </a:ext>
                </a:extLst>
              </p:cNvPr>
              <p:cNvSpPr/>
              <p:nvPr/>
            </p:nvSpPr>
            <p:spPr>
              <a:xfrm>
                <a:off x="-196747" y="3341512"/>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103" name="Ovaal 40">
                <a:extLst>
                  <a:ext uri="{FF2B5EF4-FFF2-40B4-BE49-F238E27FC236}">
                    <a16:creationId xmlns:a16="http://schemas.microsoft.com/office/drawing/2014/main" id="{55B64D5A-1E88-485B-8314-EE072914B89F}"/>
                  </a:ext>
                </a:extLst>
              </p:cNvPr>
              <p:cNvSpPr/>
              <p:nvPr/>
            </p:nvSpPr>
            <p:spPr>
              <a:xfrm>
                <a:off x="98775" y="3343687"/>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104" name="Ovaal 41">
                <a:extLst>
                  <a:ext uri="{FF2B5EF4-FFF2-40B4-BE49-F238E27FC236}">
                    <a16:creationId xmlns:a16="http://schemas.microsoft.com/office/drawing/2014/main" id="{F007273B-EA90-4C5C-8E1A-3CE288E8A206}"/>
                  </a:ext>
                </a:extLst>
              </p:cNvPr>
              <p:cNvSpPr/>
              <p:nvPr/>
            </p:nvSpPr>
            <p:spPr>
              <a:xfrm>
                <a:off x="420193" y="3349233"/>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grpSp>
        <p:cxnSp>
          <p:nvCxnSpPr>
            <p:cNvPr id="79" name="Rechte verbindingslijn 8">
              <a:extLst>
                <a:ext uri="{FF2B5EF4-FFF2-40B4-BE49-F238E27FC236}">
                  <a16:creationId xmlns:a16="http://schemas.microsoft.com/office/drawing/2014/main" id="{0C4D3000-30E3-4DAA-98FB-7BB39B326CF2}"/>
                </a:ext>
              </a:extLst>
            </p:cNvPr>
            <p:cNvCxnSpPr>
              <a:cxnSpLocks/>
            </p:cNvCxnSpPr>
            <p:nvPr/>
          </p:nvCxnSpPr>
          <p:spPr>
            <a:xfrm>
              <a:off x="4373380" y="3260218"/>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9">
              <a:extLst>
                <a:ext uri="{FF2B5EF4-FFF2-40B4-BE49-F238E27FC236}">
                  <a16:creationId xmlns:a16="http://schemas.microsoft.com/office/drawing/2014/main" id="{AC93E0FB-E434-4AB6-B34C-60A4568614BC}"/>
                </a:ext>
              </a:extLst>
            </p:cNvPr>
            <p:cNvCxnSpPr>
              <a:cxnSpLocks/>
            </p:cNvCxnSpPr>
            <p:nvPr/>
          </p:nvCxnSpPr>
          <p:spPr>
            <a:xfrm>
              <a:off x="4528828" y="326536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10">
              <a:extLst>
                <a:ext uri="{FF2B5EF4-FFF2-40B4-BE49-F238E27FC236}">
                  <a16:creationId xmlns:a16="http://schemas.microsoft.com/office/drawing/2014/main" id="{BCC8CED3-5E8E-4241-A1D4-9308C4F2EB88}"/>
                </a:ext>
              </a:extLst>
            </p:cNvPr>
            <p:cNvCxnSpPr>
              <a:cxnSpLocks/>
            </p:cNvCxnSpPr>
            <p:nvPr/>
          </p:nvCxnSpPr>
          <p:spPr>
            <a:xfrm>
              <a:off x="4687324" y="3265777"/>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11">
              <a:extLst>
                <a:ext uri="{FF2B5EF4-FFF2-40B4-BE49-F238E27FC236}">
                  <a16:creationId xmlns:a16="http://schemas.microsoft.com/office/drawing/2014/main" id="{3094EC42-E179-47F1-8BB1-90B5E54974B1}"/>
                </a:ext>
              </a:extLst>
            </p:cNvPr>
            <p:cNvCxnSpPr>
              <a:cxnSpLocks/>
            </p:cNvCxnSpPr>
            <p:nvPr/>
          </p:nvCxnSpPr>
          <p:spPr>
            <a:xfrm>
              <a:off x="483972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12">
              <a:extLst>
                <a:ext uri="{FF2B5EF4-FFF2-40B4-BE49-F238E27FC236}">
                  <a16:creationId xmlns:a16="http://schemas.microsoft.com/office/drawing/2014/main" id="{8F449B9A-C9C3-412F-8576-1B0FF81F736F}"/>
                </a:ext>
              </a:extLst>
            </p:cNvPr>
            <p:cNvCxnSpPr>
              <a:cxnSpLocks/>
            </p:cNvCxnSpPr>
            <p:nvPr/>
          </p:nvCxnSpPr>
          <p:spPr>
            <a:xfrm>
              <a:off x="499517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13">
              <a:extLst>
                <a:ext uri="{FF2B5EF4-FFF2-40B4-BE49-F238E27FC236}">
                  <a16:creationId xmlns:a16="http://schemas.microsoft.com/office/drawing/2014/main" id="{A30A541E-F345-4274-A48E-D37DD1886AED}"/>
                </a:ext>
              </a:extLst>
            </p:cNvPr>
            <p:cNvCxnSpPr>
              <a:cxnSpLocks/>
            </p:cNvCxnSpPr>
            <p:nvPr/>
          </p:nvCxnSpPr>
          <p:spPr>
            <a:xfrm>
              <a:off x="515366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14">
              <a:extLst>
                <a:ext uri="{FF2B5EF4-FFF2-40B4-BE49-F238E27FC236}">
                  <a16:creationId xmlns:a16="http://schemas.microsoft.com/office/drawing/2014/main" id="{569BA6C3-A196-4792-BFDF-7DB194AD1725}"/>
                </a:ext>
              </a:extLst>
            </p:cNvPr>
            <p:cNvCxnSpPr>
              <a:cxnSpLocks/>
            </p:cNvCxnSpPr>
            <p:nvPr/>
          </p:nvCxnSpPr>
          <p:spPr>
            <a:xfrm>
              <a:off x="529692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15">
              <a:extLst>
                <a:ext uri="{FF2B5EF4-FFF2-40B4-BE49-F238E27FC236}">
                  <a16:creationId xmlns:a16="http://schemas.microsoft.com/office/drawing/2014/main" id="{7BE9349C-1051-4FE1-84D2-A94F602C7371}"/>
                </a:ext>
              </a:extLst>
            </p:cNvPr>
            <p:cNvCxnSpPr>
              <a:cxnSpLocks/>
            </p:cNvCxnSpPr>
            <p:nvPr/>
          </p:nvCxnSpPr>
          <p:spPr>
            <a:xfrm>
              <a:off x="545237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16">
              <a:extLst>
                <a:ext uri="{FF2B5EF4-FFF2-40B4-BE49-F238E27FC236}">
                  <a16:creationId xmlns:a16="http://schemas.microsoft.com/office/drawing/2014/main" id="{9A15EBE5-6978-4347-9FAC-2E6AD22463B0}"/>
                </a:ext>
              </a:extLst>
            </p:cNvPr>
            <p:cNvCxnSpPr>
              <a:cxnSpLocks/>
            </p:cNvCxnSpPr>
            <p:nvPr/>
          </p:nvCxnSpPr>
          <p:spPr>
            <a:xfrm>
              <a:off x="561086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17">
              <a:extLst>
                <a:ext uri="{FF2B5EF4-FFF2-40B4-BE49-F238E27FC236}">
                  <a16:creationId xmlns:a16="http://schemas.microsoft.com/office/drawing/2014/main" id="{C6B8E71E-D2EF-4580-9AF2-930AEE3B0415}"/>
                </a:ext>
              </a:extLst>
            </p:cNvPr>
            <p:cNvCxnSpPr>
              <a:cxnSpLocks/>
            </p:cNvCxnSpPr>
            <p:nvPr/>
          </p:nvCxnSpPr>
          <p:spPr>
            <a:xfrm>
              <a:off x="576936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18">
              <a:extLst>
                <a:ext uri="{FF2B5EF4-FFF2-40B4-BE49-F238E27FC236}">
                  <a16:creationId xmlns:a16="http://schemas.microsoft.com/office/drawing/2014/main" id="{66D553B9-A75C-47EE-B109-4BBF1D684ED6}"/>
                </a:ext>
              </a:extLst>
            </p:cNvPr>
            <p:cNvCxnSpPr>
              <a:cxnSpLocks/>
            </p:cNvCxnSpPr>
            <p:nvPr/>
          </p:nvCxnSpPr>
          <p:spPr>
            <a:xfrm>
              <a:off x="592481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19">
              <a:extLst>
                <a:ext uri="{FF2B5EF4-FFF2-40B4-BE49-F238E27FC236}">
                  <a16:creationId xmlns:a16="http://schemas.microsoft.com/office/drawing/2014/main" id="{74978956-A5CF-467E-BCC0-07D0DDD3E504}"/>
                </a:ext>
              </a:extLst>
            </p:cNvPr>
            <p:cNvCxnSpPr>
              <a:cxnSpLocks/>
            </p:cNvCxnSpPr>
            <p:nvPr/>
          </p:nvCxnSpPr>
          <p:spPr>
            <a:xfrm>
              <a:off x="6083308" y="326281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20">
              <a:extLst>
                <a:ext uri="{FF2B5EF4-FFF2-40B4-BE49-F238E27FC236}">
                  <a16:creationId xmlns:a16="http://schemas.microsoft.com/office/drawing/2014/main" id="{9025108D-7CA2-452E-9D7D-225C921874F2}"/>
                </a:ext>
              </a:extLst>
            </p:cNvPr>
            <p:cNvCxnSpPr>
              <a:cxnSpLocks/>
            </p:cNvCxnSpPr>
            <p:nvPr/>
          </p:nvCxnSpPr>
          <p:spPr>
            <a:xfrm>
              <a:off x="6254448" y="326086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21">
              <a:extLst>
                <a:ext uri="{FF2B5EF4-FFF2-40B4-BE49-F238E27FC236}">
                  <a16:creationId xmlns:a16="http://schemas.microsoft.com/office/drawing/2014/main" id="{7189CF4E-CD07-4944-B508-8AFF0E8B6A5E}"/>
                </a:ext>
              </a:extLst>
            </p:cNvPr>
            <p:cNvCxnSpPr>
              <a:cxnSpLocks/>
            </p:cNvCxnSpPr>
            <p:nvPr/>
          </p:nvCxnSpPr>
          <p:spPr>
            <a:xfrm>
              <a:off x="608330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22">
              <a:extLst>
                <a:ext uri="{FF2B5EF4-FFF2-40B4-BE49-F238E27FC236}">
                  <a16:creationId xmlns:a16="http://schemas.microsoft.com/office/drawing/2014/main" id="{181A9172-DDE3-4FC6-9C1B-37FA2D320B8C}"/>
                </a:ext>
              </a:extLst>
            </p:cNvPr>
            <p:cNvCxnSpPr>
              <a:cxnSpLocks/>
            </p:cNvCxnSpPr>
            <p:nvPr/>
          </p:nvCxnSpPr>
          <p:spPr>
            <a:xfrm>
              <a:off x="6408841" y="3251943"/>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23">
              <a:extLst>
                <a:ext uri="{FF2B5EF4-FFF2-40B4-BE49-F238E27FC236}">
                  <a16:creationId xmlns:a16="http://schemas.microsoft.com/office/drawing/2014/main" id="{4DA8E9CF-A6F6-4EB1-AEB5-F58DCB906C3B}"/>
                </a:ext>
              </a:extLst>
            </p:cNvPr>
            <p:cNvCxnSpPr>
              <a:cxnSpLocks/>
            </p:cNvCxnSpPr>
            <p:nvPr/>
          </p:nvCxnSpPr>
          <p:spPr>
            <a:xfrm>
              <a:off x="6564289" y="3257087"/>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24">
              <a:extLst>
                <a:ext uri="{FF2B5EF4-FFF2-40B4-BE49-F238E27FC236}">
                  <a16:creationId xmlns:a16="http://schemas.microsoft.com/office/drawing/2014/main" id="{090CB469-2DB7-4CEC-8810-239F8930FB7F}"/>
                </a:ext>
              </a:extLst>
            </p:cNvPr>
            <p:cNvCxnSpPr>
              <a:cxnSpLocks/>
            </p:cNvCxnSpPr>
            <p:nvPr/>
          </p:nvCxnSpPr>
          <p:spPr>
            <a:xfrm>
              <a:off x="6722785" y="325750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25">
              <a:extLst>
                <a:ext uri="{FF2B5EF4-FFF2-40B4-BE49-F238E27FC236}">
                  <a16:creationId xmlns:a16="http://schemas.microsoft.com/office/drawing/2014/main" id="{4124E708-AB9A-4E56-8879-50E9244091AB}"/>
                </a:ext>
              </a:extLst>
            </p:cNvPr>
            <p:cNvCxnSpPr>
              <a:cxnSpLocks/>
            </p:cNvCxnSpPr>
            <p:nvPr/>
          </p:nvCxnSpPr>
          <p:spPr>
            <a:xfrm>
              <a:off x="6867565" y="3252026"/>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26">
              <a:extLst>
                <a:ext uri="{FF2B5EF4-FFF2-40B4-BE49-F238E27FC236}">
                  <a16:creationId xmlns:a16="http://schemas.microsoft.com/office/drawing/2014/main" id="{A7D44AFB-7886-47CF-9EF1-D12AA04DCB21}"/>
                </a:ext>
              </a:extLst>
            </p:cNvPr>
            <p:cNvCxnSpPr>
              <a:cxnSpLocks/>
            </p:cNvCxnSpPr>
            <p:nvPr/>
          </p:nvCxnSpPr>
          <p:spPr>
            <a:xfrm>
              <a:off x="7023013" y="325717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27">
              <a:extLst>
                <a:ext uri="{FF2B5EF4-FFF2-40B4-BE49-F238E27FC236}">
                  <a16:creationId xmlns:a16="http://schemas.microsoft.com/office/drawing/2014/main" id="{7E95579A-2ECA-4BF4-A958-2F48B5948760}"/>
                </a:ext>
              </a:extLst>
            </p:cNvPr>
            <p:cNvCxnSpPr>
              <a:cxnSpLocks/>
            </p:cNvCxnSpPr>
            <p:nvPr/>
          </p:nvCxnSpPr>
          <p:spPr>
            <a:xfrm>
              <a:off x="7173889" y="325758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28">
              <a:extLst>
                <a:ext uri="{FF2B5EF4-FFF2-40B4-BE49-F238E27FC236}">
                  <a16:creationId xmlns:a16="http://schemas.microsoft.com/office/drawing/2014/main" id="{17D4DF67-9002-4131-A3C3-58141265B5FD}"/>
                </a:ext>
              </a:extLst>
            </p:cNvPr>
            <p:cNvCxnSpPr>
              <a:cxnSpLocks/>
            </p:cNvCxnSpPr>
            <p:nvPr/>
          </p:nvCxnSpPr>
          <p:spPr>
            <a:xfrm>
              <a:off x="7309525" y="3252026"/>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grpSp>
      <p:pic>
        <p:nvPicPr>
          <p:cNvPr id="158" name="Graphic 157">
            <a:extLst>
              <a:ext uri="{FF2B5EF4-FFF2-40B4-BE49-F238E27FC236}">
                <a16:creationId xmlns:a16="http://schemas.microsoft.com/office/drawing/2014/main" id="{2850E989-A838-4063-985B-9870F41D9F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592841" y="4708730"/>
            <a:ext cx="382161" cy="318468"/>
          </a:xfrm>
          <a:prstGeom prst="rect">
            <a:avLst/>
          </a:prstGeom>
        </p:spPr>
      </p:pic>
      <p:pic>
        <p:nvPicPr>
          <p:cNvPr id="159" name="Graphic 158">
            <a:extLst>
              <a:ext uri="{FF2B5EF4-FFF2-40B4-BE49-F238E27FC236}">
                <a16:creationId xmlns:a16="http://schemas.microsoft.com/office/drawing/2014/main" id="{0C055E86-B453-483B-8C1E-CE448DB506D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402577" y="4702697"/>
            <a:ext cx="382161" cy="318468"/>
          </a:xfrm>
          <a:prstGeom prst="rect">
            <a:avLst/>
          </a:prstGeom>
        </p:spPr>
      </p:pic>
      <p:pic>
        <p:nvPicPr>
          <p:cNvPr id="160" name="Graphic 159">
            <a:extLst>
              <a:ext uri="{FF2B5EF4-FFF2-40B4-BE49-F238E27FC236}">
                <a16:creationId xmlns:a16="http://schemas.microsoft.com/office/drawing/2014/main" id="{7A990CC0-C716-4389-87DA-543FAF96BD0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202458" y="4702697"/>
            <a:ext cx="382161" cy="318468"/>
          </a:xfrm>
          <a:prstGeom prst="rect">
            <a:avLst/>
          </a:prstGeom>
        </p:spPr>
      </p:pic>
      <p:pic>
        <p:nvPicPr>
          <p:cNvPr id="161" name="Graphic 160">
            <a:extLst>
              <a:ext uri="{FF2B5EF4-FFF2-40B4-BE49-F238E27FC236}">
                <a16:creationId xmlns:a16="http://schemas.microsoft.com/office/drawing/2014/main" id="{137D7AE2-0287-428F-BE24-08657F014C8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76635" y="4708730"/>
            <a:ext cx="382161" cy="318468"/>
          </a:xfrm>
          <a:prstGeom prst="rect">
            <a:avLst/>
          </a:prstGeom>
        </p:spPr>
      </p:pic>
      <p:pic>
        <p:nvPicPr>
          <p:cNvPr id="162" name="Graphic 161">
            <a:extLst>
              <a:ext uri="{FF2B5EF4-FFF2-40B4-BE49-F238E27FC236}">
                <a16:creationId xmlns:a16="http://schemas.microsoft.com/office/drawing/2014/main" id="{815B2BD8-3AAE-4C06-AAC0-1E72A2155A2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9781320" y="4694456"/>
            <a:ext cx="410844" cy="410844"/>
          </a:xfrm>
          <a:prstGeom prst="rect">
            <a:avLst/>
          </a:prstGeom>
        </p:spPr>
      </p:pic>
      <p:pic>
        <p:nvPicPr>
          <p:cNvPr id="163" name="Graphic 162">
            <a:extLst>
              <a:ext uri="{FF2B5EF4-FFF2-40B4-BE49-F238E27FC236}">
                <a16:creationId xmlns:a16="http://schemas.microsoft.com/office/drawing/2014/main" id="{9978A21E-39EE-4465-B6D4-777FBB28E2A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574116" y="4692258"/>
            <a:ext cx="410844" cy="410844"/>
          </a:xfrm>
          <a:prstGeom prst="rect">
            <a:avLst/>
          </a:prstGeom>
        </p:spPr>
      </p:pic>
      <p:pic>
        <p:nvPicPr>
          <p:cNvPr id="164" name="Graphic 163">
            <a:extLst>
              <a:ext uri="{FF2B5EF4-FFF2-40B4-BE49-F238E27FC236}">
                <a16:creationId xmlns:a16="http://schemas.microsoft.com/office/drawing/2014/main" id="{5EA143C9-AE0D-4750-AA42-96C9EA66708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466311" y="4675066"/>
            <a:ext cx="410844" cy="410844"/>
          </a:xfrm>
          <a:prstGeom prst="rect">
            <a:avLst/>
          </a:prstGeom>
        </p:spPr>
      </p:pic>
      <p:pic>
        <p:nvPicPr>
          <p:cNvPr id="165" name="Graphic 164">
            <a:extLst>
              <a:ext uri="{FF2B5EF4-FFF2-40B4-BE49-F238E27FC236}">
                <a16:creationId xmlns:a16="http://schemas.microsoft.com/office/drawing/2014/main" id="{BFB014E0-561B-4D88-91F7-6848F4EE8B9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70613" y="4678366"/>
            <a:ext cx="410844" cy="410844"/>
          </a:xfrm>
          <a:prstGeom prst="rect">
            <a:avLst/>
          </a:prstGeom>
        </p:spPr>
      </p:pic>
      <p:pic>
        <p:nvPicPr>
          <p:cNvPr id="166" name="Graphic 165">
            <a:extLst>
              <a:ext uri="{FF2B5EF4-FFF2-40B4-BE49-F238E27FC236}">
                <a16:creationId xmlns:a16="http://schemas.microsoft.com/office/drawing/2014/main" id="{43716DFF-AD83-4876-83FA-4A82C37ED15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058570" y="4675066"/>
            <a:ext cx="410844" cy="410844"/>
          </a:xfrm>
          <a:prstGeom prst="rect">
            <a:avLst/>
          </a:prstGeom>
        </p:spPr>
      </p:pic>
      <p:sp>
        <p:nvSpPr>
          <p:cNvPr id="167" name="Tekstvak 107">
            <a:extLst>
              <a:ext uri="{FF2B5EF4-FFF2-40B4-BE49-F238E27FC236}">
                <a16:creationId xmlns:a16="http://schemas.microsoft.com/office/drawing/2014/main" id="{6F78764E-F8D6-45C9-AD6F-E983DE62AEAF}"/>
              </a:ext>
            </a:extLst>
          </p:cNvPr>
          <p:cNvSpPr txBox="1"/>
          <p:nvPr/>
        </p:nvSpPr>
        <p:spPr>
          <a:xfrm>
            <a:off x="6450040" y="5971718"/>
            <a:ext cx="811287"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Jan</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8" name="Tekstvak 108">
            <a:extLst>
              <a:ext uri="{FF2B5EF4-FFF2-40B4-BE49-F238E27FC236}">
                <a16:creationId xmlns:a16="http://schemas.microsoft.com/office/drawing/2014/main" id="{B655D950-AEE4-41FE-ABF7-4222E9CED7BB}"/>
              </a:ext>
            </a:extLst>
          </p:cNvPr>
          <p:cNvSpPr txBox="1"/>
          <p:nvPr/>
        </p:nvSpPr>
        <p:spPr>
          <a:xfrm>
            <a:off x="7289085" y="5971718"/>
            <a:ext cx="75854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Feb</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 name="Tekstvak 109">
            <a:extLst>
              <a:ext uri="{FF2B5EF4-FFF2-40B4-BE49-F238E27FC236}">
                <a16:creationId xmlns:a16="http://schemas.microsoft.com/office/drawing/2014/main" id="{CBEED76C-7CD1-4765-B2CA-FE495A88FD38}"/>
              </a:ext>
            </a:extLst>
          </p:cNvPr>
          <p:cNvSpPr txBox="1"/>
          <p:nvPr/>
        </p:nvSpPr>
        <p:spPr>
          <a:xfrm>
            <a:off x="8072615" y="5971718"/>
            <a:ext cx="75854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Mar</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0" name="Tekstvak 110">
            <a:extLst>
              <a:ext uri="{FF2B5EF4-FFF2-40B4-BE49-F238E27FC236}">
                <a16:creationId xmlns:a16="http://schemas.microsoft.com/office/drawing/2014/main" id="{414552DA-8BA1-4724-B524-77AF9020B24B}"/>
              </a:ext>
            </a:extLst>
          </p:cNvPr>
          <p:cNvSpPr txBox="1"/>
          <p:nvPr/>
        </p:nvSpPr>
        <p:spPr>
          <a:xfrm>
            <a:off x="8856146" y="5971718"/>
            <a:ext cx="758546"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Apr</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Tekstvak 111">
            <a:extLst>
              <a:ext uri="{FF2B5EF4-FFF2-40B4-BE49-F238E27FC236}">
                <a16:creationId xmlns:a16="http://schemas.microsoft.com/office/drawing/2014/main" id="{5AD5DC93-4997-49BB-8600-6843738DC7EC}"/>
              </a:ext>
            </a:extLst>
          </p:cNvPr>
          <p:cNvSpPr txBox="1"/>
          <p:nvPr/>
        </p:nvSpPr>
        <p:spPr>
          <a:xfrm>
            <a:off x="9639678" y="5971718"/>
            <a:ext cx="758546"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May</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2" name="Tekstvak 112">
            <a:extLst>
              <a:ext uri="{FF2B5EF4-FFF2-40B4-BE49-F238E27FC236}">
                <a16:creationId xmlns:a16="http://schemas.microsoft.com/office/drawing/2014/main" id="{F2D6317C-B1FB-4AA6-810F-5CD8BF90D461}"/>
              </a:ext>
            </a:extLst>
          </p:cNvPr>
          <p:cNvSpPr txBox="1"/>
          <p:nvPr/>
        </p:nvSpPr>
        <p:spPr>
          <a:xfrm>
            <a:off x="10423211" y="5971718"/>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Jun</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Tekstvak 113">
            <a:extLst>
              <a:ext uri="{FF2B5EF4-FFF2-40B4-BE49-F238E27FC236}">
                <a16:creationId xmlns:a16="http://schemas.microsoft.com/office/drawing/2014/main" id="{7D8B07AF-C3C7-484A-9184-15848A6AF63C}"/>
              </a:ext>
            </a:extLst>
          </p:cNvPr>
          <p:cNvSpPr txBox="1"/>
          <p:nvPr/>
        </p:nvSpPr>
        <p:spPr>
          <a:xfrm>
            <a:off x="1589937" y="5963711"/>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Jul</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4" name="Tekstvak 114">
            <a:extLst>
              <a:ext uri="{FF2B5EF4-FFF2-40B4-BE49-F238E27FC236}">
                <a16:creationId xmlns:a16="http://schemas.microsoft.com/office/drawing/2014/main" id="{0CECC675-4888-4822-9EEB-E9EE1C0949C4}"/>
              </a:ext>
            </a:extLst>
          </p:cNvPr>
          <p:cNvSpPr txBox="1"/>
          <p:nvPr/>
        </p:nvSpPr>
        <p:spPr>
          <a:xfrm>
            <a:off x="2371028" y="5963711"/>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Aug</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5" name="Tekstvak 115">
            <a:extLst>
              <a:ext uri="{FF2B5EF4-FFF2-40B4-BE49-F238E27FC236}">
                <a16:creationId xmlns:a16="http://schemas.microsoft.com/office/drawing/2014/main" id="{FD73E505-C9B6-40A8-82E5-1D259A56BDA3}"/>
              </a:ext>
            </a:extLst>
          </p:cNvPr>
          <p:cNvSpPr txBox="1"/>
          <p:nvPr/>
        </p:nvSpPr>
        <p:spPr>
          <a:xfrm>
            <a:off x="3157003" y="5963711"/>
            <a:ext cx="802601"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Sep</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6" name="Tekstvak 116">
            <a:extLst>
              <a:ext uri="{FF2B5EF4-FFF2-40B4-BE49-F238E27FC236}">
                <a16:creationId xmlns:a16="http://schemas.microsoft.com/office/drawing/2014/main" id="{4D46CDA4-635A-4C77-A8B4-CD9BDD88179F}"/>
              </a:ext>
            </a:extLst>
          </p:cNvPr>
          <p:cNvSpPr txBox="1"/>
          <p:nvPr/>
        </p:nvSpPr>
        <p:spPr>
          <a:xfrm>
            <a:off x="3989474" y="5963711"/>
            <a:ext cx="748801" cy="276999"/>
          </a:xfrm>
          <a:prstGeom prst="rect">
            <a:avLst/>
          </a:prstGeom>
          <a:noFill/>
        </p:spPr>
        <p:txBody>
          <a:bodyPr wrap="square" rtlCol="0">
            <a:spAutoFit/>
          </a:bodyPr>
          <a:lstStyle/>
          <a:p>
            <a:pPr algn="ctr"/>
            <a:r>
              <a:rPr lang="nl-NL" sz="1200" dirty="0">
                <a:solidFill>
                  <a:srgbClr val="1D5265"/>
                </a:solidFill>
                <a:latin typeface="Open Sans" panose="020B0606030504020204" pitchFamily="34" charset="0"/>
                <a:ea typeface="Open Sans" panose="020B0606030504020204" pitchFamily="34" charset="0"/>
                <a:cs typeface="Open Sans" panose="020B0606030504020204" pitchFamily="34" charset="0"/>
              </a:rPr>
              <a:t>Oct</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7" name="Tekstvak 117">
            <a:extLst>
              <a:ext uri="{FF2B5EF4-FFF2-40B4-BE49-F238E27FC236}">
                <a16:creationId xmlns:a16="http://schemas.microsoft.com/office/drawing/2014/main" id="{E443989C-579D-4A5C-969F-385EEE9FB782}"/>
              </a:ext>
            </a:extLst>
          </p:cNvPr>
          <p:cNvSpPr txBox="1"/>
          <p:nvPr/>
        </p:nvSpPr>
        <p:spPr>
          <a:xfrm>
            <a:off x="4768145" y="5966263"/>
            <a:ext cx="756105" cy="276999"/>
          </a:xfrm>
          <a:prstGeom prst="rect">
            <a:avLst/>
          </a:prstGeom>
          <a:noFill/>
        </p:spPr>
        <p:txBody>
          <a:bodyPr wrap="square" rtlCol="0">
            <a:spAutoFit/>
          </a:bodyPr>
          <a:lstStyle/>
          <a:p>
            <a:pPr algn="ctr"/>
            <a:r>
              <a:rPr lang="nl-NL" sz="1200" dirty="0">
                <a:solidFill>
                  <a:srgbClr val="1D5265"/>
                </a:solidFill>
                <a:latin typeface="Open Sans" panose="020B0606030504020204" pitchFamily="34" charset="0"/>
                <a:ea typeface="Open Sans" panose="020B0606030504020204" pitchFamily="34" charset="0"/>
                <a:cs typeface="Open Sans" panose="020B0606030504020204" pitchFamily="34" charset="0"/>
              </a:rPr>
              <a:t>Nov</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8" name="Tekstvak 118">
            <a:extLst>
              <a:ext uri="{FF2B5EF4-FFF2-40B4-BE49-F238E27FC236}">
                <a16:creationId xmlns:a16="http://schemas.microsoft.com/office/drawing/2014/main" id="{6AEE1D11-1DCE-43C6-BF14-4278ABF60225}"/>
              </a:ext>
            </a:extLst>
          </p:cNvPr>
          <p:cNvSpPr txBox="1"/>
          <p:nvPr/>
        </p:nvSpPr>
        <p:spPr>
          <a:xfrm>
            <a:off x="5551675" y="5961714"/>
            <a:ext cx="802601"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Dec</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79" name="Graphic 178">
            <a:extLst>
              <a:ext uri="{FF2B5EF4-FFF2-40B4-BE49-F238E27FC236}">
                <a16:creationId xmlns:a16="http://schemas.microsoft.com/office/drawing/2014/main" id="{CB2D90E3-3E9B-4F68-B695-808D0DE0E88D}"/>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25365" y="4675066"/>
            <a:ext cx="410844" cy="410844"/>
          </a:xfrm>
          <a:prstGeom prst="rect">
            <a:avLst/>
          </a:prstGeom>
        </p:spPr>
      </p:pic>
    </p:spTree>
    <p:extLst>
      <p:ext uri="{BB962C8B-B14F-4D97-AF65-F5344CB8AC3E}">
        <p14:creationId xmlns:p14="http://schemas.microsoft.com/office/powerpoint/2010/main" val="1016516831"/>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BACKGROUND | DRIVERS OF DROUGHT</a:t>
            </a:r>
          </a:p>
        </p:txBody>
      </p:sp>
      <p:pic>
        <p:nvPicPr>
          <p:cNvPr id="4" name="Picture 2" descr="Logo TU Delft - Maritime Design Forum">
            <a:extLst>
              <a:ext uri="{FF2B5EF4-FFF2-40B4-BE49-F238E27FC236}">
                <a16:creationId xmlns:a16="http://schemas.microsoft.com/office/drawing/2014/main" id="{E059112B-46E8-4841-B0DE-02348555FB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map&#10;&#10;Description automatically generated">
            <a:extLst>
              <a:ext uri="{FF2B5EF4-FFF2-40B4-BE49-F238E27FC236}">
                <a16:creationId xmlns:a16="http://schemas.microsoft.com/office/drawing/2014/main" id="{24439223-25D2-418D-A417-25BD28AC9400}"/>
              </a:ext>
            </a:extLst>
          </p:cNvPr>
          <p:cNvPicPr/>
          <p:nvPr/>
        </p:nvPicPr>
        <p:blipFill rotWithShape="1">
          <a:blip r:embed="rId4" cstate="print">
            <a:extLst>
              <a:ext uri="{28A0092B-C50C-407E-A947-70E740481C1C}">
                <a14:useLocalDpi xmlns:a14="http://schemas.microsoft.com/office/drawing/2010/main" val="0"/>
              </a:ext>
            </a:extLst>
          </a:blip>
          <a:srcRect l="5064" r="3065"/>
          <a:stretch/>
        </p:blipFill>
        <p:spPr>
          <a:xfrm>
            <a:off x="8573843" y="1455282"/>
            <a:ext cx="3295636" cy="5073211"/>
          </a:xfrm>
          <a:prstGeom prst="rect">
            <a:avLst/>
          </a:prstGeom>
        </p:spPr>
      </p:pic>
      <p:pic>
        <p:nvPicPr>
          <p:cNvPr id="19" name="Picture 90">
            <a:extLst>
              <a:ext uri="{FF2B5EF4-FFF2-40B4-BE49-F238E27FC236}">
                <a16:creationId xmlns:a16="http://schemas.microsoft.com/office/drawing/2014/main" id="{C3E2E1EC-D524-4CF1-8DBE-D86E6A8D68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201" y="2318270"/>
            <a:ext cx="2775862" cy="3161254"/>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02AF0CF4-0DC6-429E-B2C7-36CD0A838D0F}"/>
              </a:ext>
            </a:extLst>
          </p:cNvPr>
          <p:cNvSpPr/>
          <p:nvPr/>
        </p:nvSpPr>
        <p:spPr>
          <a:xfrm rot="283410">
            <a:off x="2686394" y="4113424"/>
            <a:ext cx="1123134" cy="761826"/>
          </a:xfrm>
          <a:prstGeom prst="ellipse">
            <a:avLst/>
          </a:prstGeom>
          <a:solidFill>
            <a:srgbClr val="EDE3B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21" name="Picture 89">
            <a:extLst>
              <a:ext uri="{FF2B5EF4-FFF2-40B4-BE49-F238E27FC236}">
                <a16:creationId xmlns:a16="http://schemas.microsoft.com/office/drawing/2014/main" id="{045B6812-8F82-426C-B8A2-C1D2F0E00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0662" y="2312987"/>
            <a:ext cx="2897938" cy="3161861"/>
          </a:xfrm>
          <a:prstGeom prst="rect">
            <a:avLst/>
          </a:prstGeom>
          <a:noFill/>
          <a:extLst>
            <a:ext uri="{909E8E84-426E-40DD-AFC4-6F175D3DCCD1}">
              <a14:hiddenFill xmlns:a14="http://schemas.microsoft.com/office/drawing/2010/main">
                <a:solidFill>
                  <a:srgbClr val="FFFFFF"/>
                </a:solidFill>
              </a14:hiddenFill>
            </a:ext>
          </a:extLst>
        </p:spPr>
      </p:pic>
      <p:sp>
        <p:nvSpPr>
          <p:cNvPr id="22" name="Oval 21">
            <a:extLst>
              <a:ext uri="{FF2B5EF4-FFF2-40B4-BE49-F238E27FC236}">
                <a16:creationId xmlns:a16="http://schemas.microsoft.com/office/drawing/2014/main" id="{BC004E54-69C8-4886-89FF-2CC4DA5B703E}"/>
              </a:ext>
            </a:extLst>
          </p:cNvPr>
          <p:cNvSpPr/>
          <p:nvPr/>
        </p:nvSpPr>
        <p:spPr>
          <a:xfrm>
            <a:off x="3169303" y="3897874"/>
            <a:ext cx="235472" cy="390131"/>
          </a:xfrm>
          <a:prstGeom prst="ellipse">
            <a:avLst/>
          </a:prstGeom>
          <a:noFill/>
          <a:ln w="28575">
            <a:solidFill>
              <a:srgbClr val="E4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3" name="Oval 22">
            <a:extLst>
              <a:ext uri="{FF2B5EF4-FFF2-40B4-BE49-F238E27FC236}">
                <a16:creationId xmlns:a16="http://schemas.microsoft.com/office/drawing/2014/main" id="{75E3FF32-CEEF-4CB9-894D-953D0C36A46E}"/>
              </a:ext>
            </a:extLst>
          </p:cNvPr>
          <p:cNvSpPr/>
          <p:nvPr/>
        </p:nvSpPr>
        <p:spPr>
          <a:xfrm>
            <a:off x="6144470" y="3899897"/>
            <a:ext cx="235472" cy="390131"/>
          </a:xfrm>
          <a:prstGeom prst="ellipse">
            <a:avLst/>
          </a:prstGeom>
          <a:noFill/>
          <a:ln w="28575">
            <a:solidFill>
              <a:srgbClr val="E47B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4" name="TextBox 23">
            <a:extLst>
              <a:ext uri="{FF2B5EF4-FFF2-40B4-BE49-F238E27FC236}">
                <a16:creationId xmlns:a16="http://schemas.microsoft.com/office/drawing/2014/main" id="{DF5418AA-7E3F-40E8-A3CD-1C5A2AE25662}"/>
              </a:ext>
            </a:extLst>
          </p:cNvPr>
          <p:cNvSpPr txBox="1"/>
          <p:nvPr/>
        </p:nvSpPr>
        <p:spPr>
          <a:xfrm>
            <a:off x="2499265" y="1854049"/>
            <a:ext cx="3991798" cy="369332"/>
          </a:xfrm>
          <a:prstGeom prst="rect">
            <a:avLst/>
          </a:prstGeom>
          <a:noFill/>
        </p:spPr>
        <p:txBody>
          <a:bodyPr wrap="none" rtlCol="0">
            <a:spAutoFit/>
          </a:bodyPr>
          <a:lstStyle/>
          <a:p>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El Niño	</a:t>
            </a:r>
            <a:r>
              <a:rPr lang="nl-NL" dirty="0">
                <a:solidFill>
                  <a:srgbClr val="1F5666"/>
                </a:solidFill>
                <a:latin typeface="Open Sans" panose="020B0606030504020204" pitchFamily="34" charset="0"/>
                <a:ea typeface="Open Sans" panose="020B0606030504020204" pitchFamily="34" charset="0"/>
                <a:cs typeface="Open Sans" panose="020B0606030504020204" pitchFamily="34" charset="0"/>
              </a:rPr>
              <a:t>		</a:t>
            </a:r>
            <a:r>
              <a:rPr lang="nl-NL" sz="1600" dirty="0">
                <a:solidFill>
                  <a:srgbClr val="1F5666"/>
                </a:solidFill>
                <a:latin typeface="Open Sans" panose="020B0606030504020204" pitchFamily="34" charset="0"/>
                <a:ea typeface="Open Sans" panose="020B0606030504020204" pitchFamily="34" charset="0"/>
                <a:cs typeface="Open Sans" panose="020B0606030504020204" pitchFamily="34" charset="0"/>
              </a:rPr>
              <a:t>      La Niña</a:t>
            </a:r>
            <a:endParaRPr lang="en-NL" sz="16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extLst>
              <a:ext uri="{FF2B5EF4-FFF2-40B4-BE49-F238E27FC236}">
                <a16:creationId xmlns:a16="http://schemas.microsoft.com/office/drawing/2014/main" id="{BDFDAE9F-6CCF-457D-A892-F491FBA84D99}"/>
              </a:ext>
            </a:extLst>
          </p:cNvPr>
          <p:cNvSpPr txBox="1"/>
          <p:nvPr/>
        </p:nvSpPr>
        <p:spPr>
          <a:xfrm>
            <a:off x="4166766" y="5227682"/>
            <a:ext cx="450764" cy="276999"/>
          </a:xfrm>
          <a:prstGeom prst="rect">
            <a:avLst/>
          </a:prstGeom>
          <a:noFill/>
        </p:spPr>
        <p:txBody>
          <a:bodyPr wrap="none" rtlCol="0">
            <a:spAutoFit/>
          </a:bodyPr>
          <a:lstStyle/>
          <a:p>
            <a:r>
              <a:rPr lang="nl-NL" sz="1200" dirty="0">
                <a:solidFill>
                  <a:srgbClr val="1F5666"/>
                </a:solidFill>
                <a:latin typeface="Open Sans" panose="020B0606030504020204" pitchFamily="34" charset="0"/>
                <a:ea typeface="Open Sans" panose="020B0606030504020204" pitchFamily="34" charset="0"/>
                <a:cs typeface="Open Sans" panose="020B0606030504020204" pitchFamily="34" charset="0"/>
              </a:rPr>
              <a:t>IRI</a:t>
            </a:r>
            <a:r>
              <a:rPr lang="nl-NL" sz="1200" baseline="30000" dirty="0">
                <a:solidFill>
                  <a:srgbClr val="1F5666"/>
                </a:solidFill>
                <a:latin typeface="Open Sans" panose="020B0606030504020204" pitchFamily="34" charset="0"/>
                <a:ea typeface="Open Sans" panose="020B0606030504020204" pitchFamily="34" charset="0"/>
                <a:cs typeface="Open Sans" panose="020B0606030504020204" pitchFamily="34" charset="0"/>
              </a:rPr>
              <a:t>©</a:t>
            </a:r>
            <a:endParaRPr lang="en-NL" sz="1400" baseline="30000" dirty="0">
              <a:solidFill>
                <a:srgbClr val="1F566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5398E5D1-2A46-4105-ACD7-706222B11C8F}"/>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7" name="Oval 26">
            <a:extLst>
              <a:ext uri="{FF2B5EF4-FFF2-40B4-BE49-F238E27FC236}">
                <a16:creationId xmlns:a16="http://schemas.microsoft.com/office/drawing/2014/main" id="{9FB90A80-B3BB-4712-8054-14B547171CD1}"/>
              </a:ext>
            </a:extLst>
          </p:cNvPr>
          <p:cNvSpPr/>
          <p:nvPr/>
        </p:nvSpPr>
        <p:spPr>
          <a:xfrm>
            <a:off x="366137" y="3603357"/>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8" name="Oval 27">
            <a:extLst>
              <a:ext uri="{FF2B5EF4-FFF2-40B4-BE49-F238E27FC236}">
                <a16:creationId xmlns:a16="http://schemas.microsoft.com/office/drawing/2014/main" id="{6B487B6D-7E5A-421C-AAEB-3AD651734A73}"/>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9" name="Oval 28">
            <a:extLst>
              <a:ext uri="{FF2B5EF4-FFF2-40B4-BE49-F238E27FC236}">
                <a16:creationId xmlns:a16="http://schemas.microsoft.com/office/drawing/2014/main" id="{135A7603-AF91-40BA-8CB4-53ECC267CA80}"/>
              </a:ext>
            </a:extLst>
          </p:cNvPr>
          <p:cNvSpPr/>
          <p:nvPr/>
        </p:nvSpPr>
        <p:spPr>
          <a:xfrm>
            <a:off x="198679" y="2680068"/>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30" name="Graphic 29" descr="Rainy scene">
            <a:extLst>
              <a:ext uri="{FF2B5EF4-FFF2-40B4-BE49-F238E27FC236}">
                <a16:creationId xmlns:a16="http://schemas.microsoft.com/office/drawing/2014/main" id="{AF980DDE-CC3D-4E01-B5B1-02FF525209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2855" y="2746829"/>
            <a:ext cx="351164" cy="351164"/>
          </a:xfrm>
          <a:prstGeom prst="rect">
            <a:avLst/>
          </a:prstGeom>
        </p:spPr>
      </p:pic>
      <p:cxnSp>
        <p:nvCxnSpPr>
          <p:cNvPr id="31" name="Straight Connector 30">
            <a:extLst>
              <a:ext uri="{FF2B5EF4-FFF2-40B4-BE49-F238E27FC236}">
                <a16:creationId xmlns:a16="http://schemas.microsoft.com/office/drawing/2014/main" id="{4A9B12F0-2742-4FDE-9FA5-9122D5ED33F6}"/>
              </a:ext>
            </a:extLst>
          </p:cNvPr>
          <p:cNvCxnSpPr>
            <a:cxnSpLocks/>
            <a:stCxn id="29" idx="4"/>
            <a:endCxn id="27" idx="0"/>
          </p:cNvCxnSpPr>
          <p:nvPr/>
        </p:nvCxnSpPr>
        <p:spPr>
          <a:xfrm>
            <a:off x="471511" y="3213971"/>
            <a:ext cx="0" cy="389386"/>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46BD4E-3F82-4D52-8D45-16A918A846F5}"/>
              </a:ext>
            </a:extLst>
          </p:cNvPr>
          <p:cNvCxnSpPr>
            <a:cxnSpLocks/>
            <a:stCxn id="26" idx="0"/>
            <a:endCxn id="27" idx="4"/>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B32E6D5-F9A2-4548-B09B-D436ACC90C16}"/>
              </a:ext>
            </a:extLst>
          </p:cNvPr>
          <p:cNvCxnSpPr>
            <a:cxnSpLocks/>
            <a:stCxn id="28" idx="0"/>
            <a:endCxn id="26"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130262"/>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6BFCA-94FB-DA47-8706-D71AB389B14D}"/>
              </a:ext>
            </a:extLst>
          </p:cNvPr>
          <p:cNvSpPr>
            <a:spLocks noGrp="1"/>
          </p:cNvSpPr>
          <p:nvPr>
            <p:ph type="title"/>
          </p:nvPr>
        </p:nvSpPr>
        <p:spPr/>
        <p:txBody>
          <a:bodyPr>
            <a:normAutofit/>
          </a:bodyPr>
          <a:lstStyle/>
          <a:p>
            <a:r>
              <a:rPr lang="en-US" sz="2400" dirty="0"/>
              <a:t>AGRICULTURAL STRATEGIES</a:t>
            </a:r>
          </a:p>
        </p:txBody>
      </p:sp>
      <p:cxnSp>
        <p:nvCxnSpPr>
          <p:cNvPr id="3" name="Straight Connector 2">
            <a:extLst>
              <a:ext uri="{FF2B5EF4-FFF2-40B4-BE49-F238E27FC236}">
                <a16:creationId xmlns:a16="http://schemas.microsoft.com/office/drawing/2014/main" id="{1A1427FF-1FDC-4A34-8A4B-BA874ACE33DF}"/>
              </a:ext>
            </a:extLst>
          </p:cNvPr>
          <p:cNvCxnSpPr>
            <a:cxnSpLocks/>
          </p:cNvCxnSpPr>
          <p:nvPr/>
        </p:nvCxnSpPr>
        <p:spPr>
          <a:xfrm>
            <a:off x="2366575" y="4178974"/>
            <a:ext cx="4009908" cy="0"/>
          </a:xfrm>
          <a:prstGeom prst="line">
            <a:avLst/>
          </a:prstGeom>
          <a:ln>
            <a:solidFill>
              <a:srgbClr val="A5959A"/>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116B8D9-7636-411D-A263-9C7CDBCB4BAC}"/>
              </a:ext>
            </a:extLst>
          </p:cNvPr>
          <p:cNvCxnSpPr>
            <a:cxnSpLocks/>
          </p:cNvCxnSpPr>
          <p:nvPr/>
        </p:nvCxnSpPr>
        <p:spPr>
          <a:xfrm flipV="1">
            <a:off x="2377575" y="4478833"/>
            <a:ext cx="7294383" cy="0"/>
          </a:xfrm>
          <a:prstGeom prst="line">
            <a:avLst/>
          </a:prstGeom>
          <a:ln>
            <a:solidFill>
              <a:srgbClr val="A5959A"/>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F107F04-6E8A-4DB5-98CD-9E9A02E892F8}"/>
              </a:ext>
            </a:extLst>
          </p:cNvPr>
          <p:cNvCxnSpPr>
            <a:cxnSpLocks/>
          </p:cNvCxnSpPr>
          <p:nvPr/>
        </p:nvCxnSpPr>
        <p:spPr>
          <a:xfrm>
            <a:off x="2359995" y="4778094"/>
            <a:ext cx="8020968" cy="13950"/>
          </a:xfrm>
          <a:prstGeom prst="line">
            <a:avLst/>
          </a:prstGeom>
          <a:ln>
            <a:solidFill>
              <a:srgbClr val="E47B7C"/>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6ECE97C-4AB4-497B-96CA-8ECC048A3A38}"/>
              </a:ext>
            </a:extLst>
          </p:cNvPr>
          <p:cNvCxnSpPr>
            <a:cxnSpLocks/>
          </p:cNvCxnSpPr>
          <p:nvPr/>
        </p:nvCxnSpPr>
        <p:spPr>
          <a:xfrm>
            <a:off x="2390897" y="3868923"/>
            <a:ext cx="3985586" cy="0"/>
          </a:xfrm>
          <a:prstGeom prst="line">
            <a:avLst/>
          </a:prstGeom>
          <a:ln>
            <a:solidFill>
              <a:srgbClr val="E47B7C"/>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D0BB990-E44B-4090-8162-4FCB5FE73300}"/>
              </a:ext>
            </a:extLst>
          </p:cNvPr>
          <p:cNvCxnSpPr>
            <a:cxnSpLocks/>
          </p:cNvCxnSpPr>
          <p:nvPr/>
        </p:nvCxnSpPr>
        <p:spPr>
          <a:xfrm>
            <a:off x="2366575" y="3553891"/>
            <a:ext cx="3243941" cy="0"/>
          </a:xfrm>
          <a:prstGeom prst="line">
            <a:avLst/>
          </a:prstGeom>
          <a:ln>
            <a:solidFill>
              <a:srgbClr val="E47B7C"/>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6DB5095-35A3-4570-B86F-524EC2B19842}"/>
              </a:ext>
            </a:extLst>
          </p:cNvPr>
          <p:cNvGrpSpPr/>
          <p:nvPr/>
        </p:nvGrpSpPr>
        <p:grpSpPr>
          <a:xfrm>
            <a:off x="4146811" y="6296739"/>
            <a:ext cx="802095" cy="524063"/>
            <a:chOff x="1473657" y="5214076"/>
            <a:chExt cx="802095" cy="524063"/>
          </a:xfrm>
        </p:grpSpPr>
        <p:sp>
          <p:nvSpPr>
            <p:cNvPr id="10" name="Rectangle 9">
              <a:extLst>
                <a:ext uri="{FF2B5EF4-FFF2-40B4-BE49-F238E27FC236}">
                  <a16:creationId xmlns:a16="http://schemas.microsoft.com/office/drawing/2014/main" id="{D9AA167C-A852-486A-A25F-737DBC5A9504}"/>
                </a:ext>
              </a:extLst>
            </p:cNvPr>
            <p:cNvSpPr/>
            <p:nvPr/>
          </p:nvSpPr>
          <p:spPr>
            <a:xfrm>
              <a:off x="1991700" y="5214076"/>
              <a:ext cx="284052" cy="369332"/>
            </a:xfrm>
            <a:prstGeom prst="rect">
              <a:avLst/>
            </a:prstGeom>
          </p:spPr>
          <p:txBody>
            <a:bodyPr wrap="none">
              <a:spAutoFit/>
            </a:bodyPr>
            <a:lstStyle/>
            <a:p>
              <a:r>
                <a:rPr lang="en-GB" dirty="0">
                  <a:solidFill>
                    <a:srgbClr val="1F5665"/>
                  </a:solidFill>
                  <a:latin typeface="Open Sans" panose="020B0606030504020204" pitchFamily="34" charset="0"/>
                  <a:cs typeface="Open Sans" panose="020B0606030504020204" pitchFamily="34" charset="0"/>
                </a:rPr>
                <a:t>?</a:t>
              </a:r>
              <a:endParaRPr lang="en-NL" dirty="0"/>
            </a:p>
          </p:txBody>
        </p:sp>
        <p:pic>
          <p:nvPicPr>
            <p:cNvPr id="11" name="Picture 10">
              <a:extLst>
                <a:ext uri="{FF2B5EF4-FFF2-40B4-BE49-F238E27FC236}">
                  <a16:creationId xmlns:a16="http://schemas.microsoft.com/office/drawing/2014/main" id="{9DF643E2-FCD4-4980-809D-0F3AC3FE1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657" y="5410522"/>
              <a:ext cx="327617" cy="327617"/>
            </a:xfrm>
            <a:prstGeom prst="rect">
              <a:avLst/>
            </a:prstGeom>
          </p:spPr>
        </p:pic>
        <p:pic>
          <p:nvPicPr>
            <p:cNvPr id="12" name="Graphic 11" descr="Thought bubble">
              <a:extLst>
                <a:ext uri="{FF2B5EF4-FFF2-40B4-BE49-F238E27FC236}">
                  <a16:creationId xmlns:a16="http://schemas.microsoft.com/office/drawing/2014/main" id="{D2A8B5DF-CCC3-4C46-90F6-44FFCBF7C8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4692" y="5240893"/>
              <a:ext cx="332292" cy="332292"/>
            </a:xfrm>
            <a:prstGeom prst="rect">
              <a:avLst/>
            </a:prstGeom>
          </p:spPr>
        </p:pic>
      </p:grpSp>
      <p:pic>
        <p:nvPicPr>
          <p:cNvPr id="13" name="Graphic 12">
            <a:extLst>
              <a:ext uri="{FF2B5EF4-FFF2-40B4-BE49-F238E27FC236}">
                <a16:creationId xmlns:a16="http://schemas.microsoft.com/office/drawing/2014/main" id="{8EA3D1ED-283D-4E69-B238-85752CC0432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84613" y="1571888"/>
            <a:ext cx="382161" cy="318468"/>
          </a:xfrm>
          <a:prstGeom prst="rect">
            <a:avLst/>
          </a:prstGeom>
        </p:spPr>
      </p:pic>
      <p:pic>
        <p:nvPicPr>
          <p:cNvPr id="14" name="Graphic 13">
            <a:extLst>
              <a:ext uri="{FF2B5EF4-FFF2-40B4-BE49-F238E27FC236}">
                <a16:creationId xmlns:a16="http://schemas.microsoft.com/office/drawing/2014/main" id="{2758CF48-1A22-4E55-8374-2F0F1716C7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03181" y="1567314"/>
            <a:ext cx="382161" cy="318468"/>
          </a:xfrm>
          <a:prstGeom prst="rect">
            <a:avLst/>
          </a:prstGeom>
        </p:spPr>
      </p:pic>
      <p:grpSp>
        <p:nvGrpSpPr>
          <p:cNvPr id="15" name="Groep 6">
            <a:extLst>
              <a:ext uri="{FF2B5EF4-FFF2-40B4-BE49-F238E27FC236}">
                <a16:creationId xmlns:a16="http://schemas.microsoft.com/office/drawing/2014/main" id="{84A16DFF-CFFD-42BE-A5D3-2D4A9BA89796}"/>
              </a:ext>
            </a:extLst>
          </p:cNvPr>
          <p:cNvGrpSpPr/>
          <p:nvPr/>
        </p:nvGrpSpPr>
        <p:grpSpPr>
          <a:xfrm>
            <a:off x="2378039" y="4954614"/>
            <a:ext cx="9667957" cy="939340"/>
            <a:chOff x="-5327644" y="2436846"/>
            <a:chExt cx="12637169" cy="1123783"/>
          </a:xfrm>
          <a:solidFill>
            <a:srgbClr val="1D5265"/>
          </a:solidFill>
        </p:grpSpPr>
        <p:grpSp>
          <p:nvGrpSpPr>
            <p:cNvPr id="16" name="Groep 7">
              <a:extLst>
                <a:ext uri="{FF2B5EF4-FFF2-40B4-BE49-F238E27FC236}">
                  <a16:creationId xmlns:a16="http://schemas.microsoft.com/office/drawing/2014/main" id="{585998C1-A4E1-42C5-B46D-893986B458D9}"/>
                </a:ext>
              </a:extLst>
            </p:cNvPr>
            <p:cNvGrpSpPr/>
            <p:nvPr/>
          </p:nvGrpSpPr>
          <p:grpSpPr>
            <a:xfrm>
              <a:off x="-5327644" y="2436846"/>
              <a:ext cx="12637168" cy="1123783"/>
              <a:chOff x="-5327644" y="2436846"/>
              <a:chExt cx="12637168" cy="1123783"/>
            </a:xfrm>
            <a:grpFill/>
          </p:grpSpPr>
          <p:grpSp>
            <p:nvGrpSpPr>
              <p:cNvPr id="38" name="Groep 30">
                <a:extLst>
                  <a:ext uri="{FF2B5EF4-FFF2-40B4-BE49-F238E27FC236}">
                    <a16:creationId xmlns:a16="http://schemas.microsoft.com/office/drawing/2014/main" id="{96B14943-AFAF-4FEC-95B9-E88D011B4F30}"/>
                  </a:ext>
                </a:extLst>
              </p:cNvPr>
              <p:cNvGrpSpPr/>
              <p:nvPr/>
            </p:nvGrpSpPr>
            <p:grpSpPr>
              <a:xfrm>
                <a:off x="-5327644" y="2436846"/>
                <a:ext cx="12637168" cy="1123783"/>
                <a:chOff x="-5327644" y="2436846"/>
                <a:chExt cx="12637168" cy="1123783"/>
              </a:xfrm>
              <a:grpFill/>
            </p:grpSpPr>
            <p:grpSp>
              <p:nvGrpSpPr>
                <p:cNvPr id="43" name="Groep 45">
                  <a:extLst>
                    <a:ext uri="{FF2B5EF4-FFF2-40B4-BE49-F238E27FC236}">
                      <a16:creationId xmlns:a16="http://schemas.microsoft.com/office/drawing/2014/main" id="{DAE2862F-F30E-4D3F-AF70-3C92BDDD482C}"/>
                    </a:ext>
                  </a:extLst>
                </p:cNvPr>
                <p:cNvGrpSpPr/>
                <p:nvPr/>
              </p:nvGrpSpPr>
              <p:grpSpPr>
                <a:xfrm>
                  <a:off x="-5327644" y="3400540"/>
                  <a:ext cx="12637168" cy="160089"/>
                  <a:chOff x="-5327644" y="4543273"/>
                  <a:chExt cx="12637168" cy="160089"/>
                </a:xfrm>
                <a:grpFill/>
              </p:grpSpPr>
              <p:cxnSp>
                <p:nvCxnSpPr>
                  <p:cNvPr id="82" name="Rechte verbindingslijn 84">
                    <a:extLst>
                      <a:ext uri="{FF2B5EF4-FFF2-40B4-BE49-F238E27FC236}">
                        <a16:creationId xmlns:a16="http://schemas.microsoft.com/office/drawing/2014/main" id="{FBFE5D0C-5975-4C39-8E39-13F270EB0FEB}"/>
                      </a:ext>
                    </a:extLst>
                  </p:cNvPr>
                  <p:cNvCxnSpPr>
                    <a:cxnSpLocks/>
                  </p:cNvCxnSpPr>
                  <p:nvPr/>
                </p:nvCxnSpPr>
                <p:spPr>
                  <a:xfrm flipV="1">
                    <a:off x="2132674"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5">
                    <a:extLst>
                      <a:ext uri="{FF2B5EF4-FFF2-40B4-BE49-F238E27FC236}">
                        <a16:creationId xmlns:a16="http://schemas.microsoft.com/office/drawing/2014/main" id="{DE07A827-F3BE-496A-A790-DB459303B91E}"/>
                      </a:ext>
                    </a:extLst>
                  </p:cNvPr>
                  <p:cNvCxnSpPr>
                    <a:cxnSpLocks/>
                  </p:cNvCxnSpPr>
                  <p:nvPr/>
                </p:nvCxnSpPr>
                <p:spPr>
                  <a:xfrm>
                    <a:off x="-5327644" y="4559362"/>
                    <a:ext cx="12637168" cy="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6">
                    <a:extLst>
                      <a:ext uri="{FF2B5EF4-FFF2-40B4-BE49-F238E27FC236}">
                        <a16:creationId xmlns:a16="http://schemas.microsoft.com/office/drawing/2014/main" id="{AE698829-9C84-4835-B7E1-7848F1469BD2}"/>
                      </a:ext>
                    </a:extLst>
                  </p:cNvPr>
                  <p:cNvCxnSpPr>
                    <a:cxnSpLocks/>
                  </p:cNvCxnSpPr>
                  <p:nvPr/>
                </p:nvCxnSpPr>
                <p:spPr>
                  <a:xfrm flipV="1">
                    <a:off x="1060781"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5" name="Rechte verbindingslijn 87">
                    <a:extLst>
                      <a:ext uri="{FF2B5EF4-FFF2-40B4-BE49-F238E27FC236}">
                        <a16:creationId xmlns:a16="http://schemas.microsoft.com/office/drawing/2014/main" id="{952ABEBB-371E-4029-8392-62D9819EFD7B}"/>
                      </a:ext>
                    </a:extLst>
                  </p:cNvPr>
                  <p:cNvCxnSpPr>
                    <a:cxnSpLocks/>
                  </p:cNvCxnSpPr>
                  <p:nvPr/>
                </p:nvCxnSpPr>
                <p:spPr>
                  <a:xfrm flipV="1">
                    <a:off x="3225062"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6" name="Rechte verbindingslijn 88">
                    <a:extLst>
                      <a:ext uri="{FF2B5EF4-FFF2-40B4-BE49-F238E27FC236}">
                        <a16:creationId xmlns:a16="http://schemas.microsoft.com/office/drawing/2014/main" id="{093FCFB8-07E2-4BCA-82E7-B2905810EEDF}"/>
                      </a:ext>
                    </a:extLst>
                  </p:cNvPr>
                  <p:cNvCxnSpPr>
                    <a:cxnSpLocks/>
                  </p:cNvCxnSpPr>
                  <p:nvPr/>
                </p:nvCxnSpPr>
                <p:spPr>
                  <a:xfrm flipV="1">
                    <a:off x="4239268"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7" name="Rechte verbindingslijn 89">
                    <a:extLst>
                      <a:ext uri="{FF2B5EF4-FFF2-40B4-BE49-F238E27FC236}">
                        <a16:creationId xmlns:a16="http://schemas.microsoft.com/office/drawing/2014/main" id="{B747D6F5-3336-48FD-993C-9056D9D21ED3}"/>
                      </a:ext>
                    </a:extLst>
                  </p:cNvPr>
                  <p:cNvCxnSpPr>
                    <a:cxnSpLocks/>
                  </p:cNvCxnSpPr>
                  <p:nvPr/>
                </p:nvCxnSpPr>
                <p:spPr>
                  <a:xfrm flipV="1">
                    <a:off x="5194060"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8" name="Rechte verbindingslijn 90">
                    <a:extLst>
                      <a:ext uri="{FF2B5EF4-FFF2-40B4-BE49-F238E27FC236}">
                        <a16:creationId xmlns:a16="http://schemas.microsoft.com/office/drawing/2014/main" id="{41FB544C-AF66-48B9-9B3F-447B9FF8563C}"/>
                      </a:ext>
                    </a:extLst>
                  </p:cNvPr>
                  <p:cNvCxnSpPr>
                    <a:cxnSpLocks/>
                  </p:cNvCxnSpPr>
                  <p:nvPr/>
                </p:nvCxnSpPr>
                <p:spPr>
                  <a:xfrm flipV="1">
                    <a:off x="6254948" y="4559362"/>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9" name="Rechte verbindingslijn 91">
                    <a:extLst>
                      <a:ext uri="{FF2B5EF4-FFF2-40B4-BE49-F238E27FC236}">
                        <a16:creationId xmlns:a16="http://schemas.microsoft.com/office/drawing/2014/main" id="{6F95B28D-F119-4B0A-9F10-69833207AEBC}"/>
                      </a:ext>
                    </a:extLst>
                  </p:cNvPr>
                  <p:cNvCxnSpPr>
                    <a:cxnSpLocks/>
                  </p:cNvCxnSpPr>
                  <p:nvPr/>
                </p:nvCxnSpPr>
                <p:spPr>
                  <a:xfrm flipV="1">
                    <a:off x="7308586" y="4553301"/>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92">
                    <a:extLst>
                      <a:ext uri="{FF2B5EF4-FFF2-40B4-BE49-F238E27FC236}">
                        <a16:creationId xmlns:a16="http://schemas.microsoft.com/office/drawing/2014/main" id="{B7851A46-9237-4FA6-9B85-0DCDD12EB13E}"/>
                      </a:ext>
                    </a:extLst>
                  </p:cNvPr>
                  <p:cNvCxnSpPr>
                    <a:cxnSpLocks/>
                  </p:cNvCxnSpPr>
                  <p:nvPr/>
                </p:nvCxnSpPr>
                <p:spPr>
                  <a:xfrm flipV="1">
                    <a:off x="-4222" y="4553894"/>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3">
                    <a:extLst>
                      <a:ext uri="{FF2B5EF4-FFF2-40B4-BE49-F238E27FC236}">
                        <a16:creationId xmlns:a16="http://schemas.microsoft.com/office/drawing/2014/main" id="{32AC7453-F924-43A2-94B5-70C67EAE1247}"/>
                      </a:ext>
                    </a:extLst>
                  </p:cNvPr>
                  <p:cNvCxnSpPr>
                    <a:cxnSpLocks/>
                  </p:cNvCxnSpPr>
                  <p:nvPr/>
                </p:nvCxnSpPr>
                <p:spPr>
                  <a:xfrm flipV="1">
                    <a:off x="-5312756"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4">
                    <a:extLst>
                      <a:ext uri="{FF2B5EF4-FFF2-40B4-BE49-F238E27FC236}">
                        <a16:creationId xmlns:a16="http://schemas.microsoft.com/office/drawing/2014/main" id="{285D4333-3D51-461B-81B1-2B549FB652BE}"/>
                      </a:ext>
                    </a:extLst>
                  </p:cNvPr>
                  <p:cNvCxnSpPr>
                    <a:cxnSpLocks/>
                  </p:cNvCxnSpPr>
                  <p:nvPr/>
                </p:nvCxnSpPr>
                <p:spPr>
                  <a:xfrm flipV="1">
                    <a:off x="-4263661"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5">
                    <a:extLst>
                      <a:ext uri="{FF2B5EF4-FFF2-40B4-BE49-F238E27FC236}">
                        <a16:creationId xmlns:a16="http://schemas.microsoft.com/office/drawing/2014/main" id="{A6E54DDC-31F5-4295-9A77-522A91250B38}"/>
                      </a:ext>
                    </a:extLst>
                  </p:cNvPr>
                  <p:cNvCxnSpPr>
                    <a:cxnSpLocks/>
                  </p:cNvCxnSpPr>
                  <p:nvPr/>
                </p:nvCxnSpPr>
                <p:spPr>
                  <a:xfrm flipV="1">
                    <a:off x="-3245846"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4" name="Rechte verbindingslijn 96">
                    <a:extLst>
                      <a:ext uri="{FF2B5EF4-FFF2-40B4-BE49-F238E27FC236}">
                        <a16:creationId xmlns:a16="http://schemas.microsoft.com/office/drawing/2014/main" id="{67A8A79D-96E8-4215-A3EA-3E9756AB80DF}"/>
                      </a:ext>
                    </a:extLst>
                  </p:cNvPr>
                  <p:cNvCxnSpPr>
                    <a:cxnSpLocks/>
                  </p:cNvCxnSpPr>
                  <p:nvPr/>
                </p:nvCxnSpPr>
                <p:spPr>
                  <a:xfrm flipV="1">
                    <a:off x="-2182635" y="4543273"/>
                    <a:ext cx="0" cy="144003"/>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7">
                    <a:extLst>
                      <a:ext uri="{FF2B5EF4-FFF2-40B4-BE49-F238E27FC236}">
                        <a16:creationId xmlns:a16="http://schemas.microsoft.com/office/drawing/2014/main" id="{2663E705-0B4D-43A4-BCEA-0B482C791F94}"/>
                      </a:ext>
                    </a:extLst>
                  </p:cNvPr>
                  <p:cNvCxnSpPr>
                    <a:cxnSpLocks/>
                  </p:cNvCxnSpPr>
                  <p:nvPr/>
                </p:nvCxnSpPr>
                <p:spPr>
                  <a:xfrm flipV="1">
                    <a:off x="-1100202" y="4553301"/>
                    <a:ext cx="0" cy="144000"/>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grpSp>
            <p:pic>
              <p:nvPicPr>
                <p:cNvPr id="44" name="Graphic 43">
                  <a:extLst>
                    <a:ext uri="{FF2B5EF4-FFF2-40B4-BE49-F238E27FC236}">
                      <a16:creationId xmlns:a16="http://schemas.microsoft.com/office/drawing/2014/main" id="{4324EA66-E0D9-4FBE-B6CA-C40D34917E83}"/>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44708" t="-87038" b="-1"/>
                <a:stretch/>
              </p:blipFill>
              <p:spPr>
                <a:xfrm>
                  <a:off x="4206608" y="2436846"/>
                  <a:ext cx="139335" cy="538667"/>
                </a:xfrm>
                <a:prstGeom prst="rect">
                  <a:avLst/>
                </a:prstGeom>
              </p:spPr>
            </p:pic>
            <p:cxnSp>
              <p:nvCxnSpPr>
                <p:cNvPr id="45" name="Rechte verbindingslijn 47">
                  <a:extLst>
                    <a:ext uri="{FF2B5EF4-FFF2-40B4-BE49-F238E27FC236}">
                      <a16:creationId xmlns:a16="http://schemas.microsoft.com/office/drawing/2014/main" id="{4E738FC2-2E6E-4459-85FC-727F4B715581}"/>
                    </a:ext>
                  </a:extLst>
                </p:cNvPr>
                <p:cNvCxnSpPr>
                  <a:cxnSpLocks/>
                </p:cNvCxnSpPr>
                <p:nvPr/>
              </p:nvCxnSpPr>
              <p:spPr>
                <a:xfrm>
                  <a:off x="4239618" y="2962236"/>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46" name="Graphic 45">
                  <a:extLst>
                    <a:ext uri="{FF2B5EF4-FFF2-40B4-BE49-F238E27FC236}">
                      <a16:creationId xmlns:a16="http://schemas.microsoft.com/office/drawing/2014/main" id="{230CB70C-1D22-4090-8006-B5127A6E1272}"/>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52802"/>
                <a:stretch/>
              </p:blipFill>
              <p:spPr>
                <a:xfrm>
                  <a:off x="4085564" y="2653553"/>
                  <a:ext cx="118940" cy="321960"/>
                </a:xfrm>
                <a:prstGeom prst="rect">
                  <a:avLst/>
                </a:prstGeom>
              </p:spPr>
            </p:pic>
            <p:cxnSp>
              <p:nvCxnSpPr>
                <p:cNvPr id="47" name="Rechte verbindingslijn 49">
                  <a:extLst>
                    <a:ext uri="{FF2B5EF4-FFF2-40B4-BE49-F238E27FC236}">
                      <a16:creationId xmlns:a16="http://schemas.microsoft.com/office/drawing/2014/main" id="{2EA735AC-D50B-4776-863A-4BB34E852FA5}"/>
                    </a:ext>
                  </a:extLst>
                </p:cNvPr>
                <p:cNvCxnSpPr>
                  <a:cxnSpLocks/>
                </p:cNvCxnSpPr>
                <p:nvPr/>
              </p:nvCxnSpPr>
              <p:spPr>
                <a:xfrm>
                  <a:off x="4131919" y="2947614"/>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48" name="Graphic 47">
                  <a:extLst>
                    <a:ext uri="{FF2B5EF4-FFF2-40B4-BE49-F238E27FC236}">
                      <a16:creationId xmlns:a16="http://schemas.microsoft.com/office/drawing/2014/main" id="{B107799F-1FF3-4825-AC4C-77FA828C21E7}"/>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60172"/>
                <a:stretch/>
              </p:blipFill>
              <p:spPr>
                <a:xfrm>
                  <a:off x="3930332" y="2653553"/>
                  <a:ext cx="100368" cy="321960"/>
                </a:xfrm>
                <a:prstGeom prst="rect">
                  <a:avLst/>
                </a:prstGeom>
              </p:spPr>
            </p:pic>
            <p:cxnSp>
              <p:nvCxnSpPr>
                <p:cNvPr id="49" name="Rechte verbindingslijn 51">
                  <a:extLst>
                    <a:ext uri="{FF2B5EF4-FFF2-40B4-BE49-F238E27FC236}">
                      <a16:creationId xmlns:a16="http://schemas.microsoft.com/office/drawing/2014/main" id="{C5186D5D-3E45-4CE3-A330-8F79556681BA}"/>
                    </a:ext>
                  </a:extLst>
                </p:cNvPr>
                <p:cNvCxnSpPr>
                  <a:cxnSpLocks/>
                </p:cNvCxnSpPr>
                <p:nvPr/>
              </p:nvCxnSpPr>
              <p:spPr>
                <a:xfrm>
                  <a:off x="3976687" y="2947614"/>
                  <a:ext cx="0" cy="462954"/>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50" name="Graphic 49">
                  <a:extLst>
                    <a:ext uri="{FF2B5EF4-FFF2-40B4-BE49-F238E27FC236}">
                      <a16:creationId xmlns:a16="http://schemas.microsoft.com/office/drawing/2014/main" id="{281722B9-442D-4595-976F-F000506CEAE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60217"/>
                <a:stretch/>
              </p:blipFill>
              <p:spPr>
                <a:xfrm>
                  <a:off x="3775212" y="2689334"/>
                  <a:ext cx="100254" cy="321960"/>
                </a:xfrm>
                <a:prstGeom prst="rect">
                  <a:avLst/>
                </a:prstGeom>
              </p:spPr>
            </p:pic>
            <p:cxnSp>
              <p:nvCxnSpPr>
                <p:cNvPr id="51" name="Rechte verbindingslijn 53">
                  <a:extLst>
                    <a:ext uri="{FF2B5EF4-FFF2-40B4-BE49-F238E27FC236}">
                      <a16:creationId xmlns:a16="http://schemas.microsoft.com/office/drawing/2014/main" id="{BF206995-6A1C-4FCC-B7CF-F12913327E7E}"/>
                    </a:ext>
                  </a:extLst>
                </p:cNvPr>
                <p:cNvCxnSpPr>
                  <a:cxnSpLocks/>
                </p:cNvCxnSpPr>
                <p:nvPr/>
              </p:nvCxnSpPr>
              <p:spPr>
                <a:xfrm>
                  <a:off x="3821567" y="2983395"/>
                  <a:ext cx="0" cy="427173"/>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A09812E9-FD21-4EFB-8A3C-B8B89D22E587}"/>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59318"/>
                <a:stretch/>
              </p:blipFill>
              <p:spPr>
                <a:xfrm>
                  <a:off x="3625012" y="2721878"/>
                  <a:ext cx="102520" cy="321960"/>
                </a:xfrm>
                <a:prstGeom prst="rect">
                  <a:avLst/>
                </a:prstGeom>
              </p:spPr>
            </p:pic>
            <p:cxnSp>
              <p:nvCxnSpPr>
                <p:cNvPr id="53" name="Rechte verbindingslijn 55">
                  <a:extLst>
                    <a:ext uri="{FF2B5EF4-FFF2-40B4-BE49-F238E27FC236}">
                      <a16:creationId xmlns:a16="http://schemas.microsoft.com/office/drawing/2014/main" id="{7E7640AC-FFC8-483D-A71D-0615E0F71238}"/>
                    </a:ext>
                  </a:extLst>
                </p:cNvPr>
                <p:cNvCxnSpPr>
                  <a:cxnSpLocks/>
                </p:cNvCxnSpPr>
                <p:nvPr/>
              </p:nvCxnSpPr>
              <p:spPr>
                <a:xfrm>
                  <a:off x="3671367" y="3015939"/>
                  <a:ext cx="0" cy="394629"/>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54" name="Graphic 53">
                  <a:extLst>
                    <a:ext uri="{FF2B5EF4-FFF2-40B4-BE49-F238E27FC236}">
                      <a16:creationId xmlns:a16="http://schemas.microsoft.com/office/drawing/2014/main" id="{DAA5C987-1ED9-4725-A7FC-A9886945219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0217"/>
                <a:stretch/>
              </p:blipFill>
              <p:spPr>
                <a:xfrm>
                  <a:off x="3477076" y="2760557"/>
                  <a:ext cx="100252" cy="321960"/>
                </a:xfrm>
                <a:prstGeom prst="rect">
                  <a:avLst/>
                </a:prstGeom>
              </p:spPr>
            </p:pic>
            <p:cxnSp>
              <p:nvCxnSpPr>
                <p:cNvPr id="55" name="Rechte verbindingslijn 57">
                  <a:extLst>
                    <a:ext uri="{FF2B5EF4-FFF2-40B4-BE49-F238E27FC236}">
                      <a16:creationId xmlns:a16="http://schemas.microsoft.com/office/drawing/2014/main" id="{CEFBF4D9-47D1-4C84-A77F-4FCBA161E3AC}"/>
                    </a:ext>
                  </a:extLst>
                </p:cNvPr>
                <p:cNvCxnSpPr>
                  <a:cxnSpLocks/>
                </p:cNvCxnSpPr>
                <p:nvPr/>
              </p:nvCxnSpPr>
              <p:spPr>
                <a:xfrm>
                  <a:off x="3519621" y="3054618"/>
                  <a:ext cx="0" cy="361608"/>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56" name="Graphic 55">
                  <a:extLst>
                    <a:ext uri="{FF2B5EF4-FFF2-40B4-BE49-F238E27FC236}">
                      <a16:creationId xmlns:a16="http://schemas.microsoft.com/office/drawing/2014/main" id="{AD2140A5-14A7-40E0-A900-6C71CA48F001}"/>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60218"/>
                <a:stretch/>
              </p:blipFill>
              <p:spPr>
                <a:xfrm>
                  <a:off x="3328223" y="2801186"/>
                  <a:ext cx="100251" cy="321960"/>
                </a:xfrm>
                <a:prstGeom prst="rect">
                  <a:avLst/>
                </a:prstGeom>
              </p:spPr>
            </p:pic>
            <p:cxnSp>
              <p:nvCxnSpPr>
                <p:cNvPr id="57" name="Rechte verbindingslijn 59">
                  <a:extLst>
                    <a:ext uri="{FF2B5EF4-FFF2-40B4-BE49-F238E27FC236}">
                      <a16:creationId xmlns:a16="http://schemas.microsoft.com/office/drawing/2014/main" id="{4886A5B1-21E8-42EB-8890-35FD903D6B99}"/>
                    </a:ext>
                  </a:extLst>
                </p:cNvPr>
                <p:cNvCxnSpPr>
                  <a:cxnSpLocks/>
                </p:cNvCxnSpPr>
                <p:nvPr/>
              </p:nvCxnSpPr>
              <p:spPr>
                <a:xfrm>
                  <a:off x="3371114" y="3095247"/>
                  <a:ext cx="0" cy="329943"/>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58" name="Graphic 57">
                  <a:extLst>
                    <a:ext uri="{FF2B5EF4-FFF2-40B4-BE49-F238E27FC236}">
                      <a16:creationId xmlns:a16="http://schemas.microsoft.com/office/drawing/2014/main" id="{3AFFD3CA-A451-4414-A1C1-B993A914D34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58379"/>
                <a:stretch/>
              </p:blipFill>
              <p:spPr>
                <a:xfrm>
                  <a:off x="3180288" y="2844451"/>
                  <a:ext cx="104886" cy="321960"/>
                </a:xfrm>
                <a:prstGeom prst="rect">
                  <a:avLst/>
                </a:prstGeom>
              </p:spPr>
            </p:pic>
            <p:cxnSp>
              <p:nvCxnSpPr>
                <p:cNvPr id="59" name="Rechte verbindingslijn 61">
                  <a:extLst>
                    <a:ext uri="{FF2B5EF4-FFF2-40B4-BE49-F238E27FC236}">
                      <a16:creationId xmlns:a16="http://schemas.microsoft.com/office/drawing/2014/main" id="{4EB0A4A3-C35E-4ACD-8158-9C10C9E7F8FB}"/>
                    </a:ext>
                  </a:extLst>
                </p:cNvPr>
                <p:cNvCxnSpPr>
                  <a:cxnSpLocks/>
                </p:cNvCxnSpPr>
                <p:nvPr/>
              </p:nvCxnSpPr>
              <p:spPr>
                <a:xfrm>
                  <a:off x="3223179" y="3138512"/>
                  <a:ext cx="0" cy="307345"/>
                </a:xfrm>
                <a:prstGeom prst="line">
                  <a:avLst/>
                </a:prstGeom>
                <a:grpFill/>
                <a:ln w="25400">
                  <a:solidFill>
                    <a:srgbClr val="1D5265"/>
                  </a:solidFill>
                </a:ln>
              </p:spPr>
              <p:style>
                <a:lnRef idx="1">
                  <a:schemeClr val="accent1"/>
                </a:lnRef>
                <a:fillRef idx="0">
                  <a:schemeClr val="accent1"/>
                </a:fillRef>
                <a:effectRef idx="0">
                  <a:schemeClr val="accent1"/>
                </a:effectRef>
                <a:fontRef idx="minor">
                  <a:schemeClr val="tx1"/>
                </a:fontRef>
              </p:style>
            </p:cxnSp>
            <p:pic>
              <p:nvPicPr>
                <p:cNvPr id="60" name="Graphic 59">
                  <a:extLst>
                    <a:ext uri="{FF2B5EF4-FFF2-40B4-BE49-F238E27FC236}">
                      <a16:creationId xmlns:a16="http://schemas.microsoft.com/office/drawing/2014/main" id="{18B229F3-E0D6-4AB2-A89E-F902C0CABA0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58529"/>
                <a:stretch/>
              </p:blipFill>
              <p:spPr>
                <a:xfrm>
                  <a:off x="3018642" y="2886621"/>
                  <a:ext cx="93483" cy="288000"/>
                </a:xfrm>
                <a:prstGeom prst="rect">
                  <a:avLst/>
                </a:prstGeom>
              </p:spPr>
            </p:pic>
            <p:cxnSp>
              <p:nvCxnSpPr>
                <p:cNvPr id="61" name="Rechte verbindingslijn 63">
                  <a:extLst>
                    <a:ext uri="{FF2B5EF4-FFF2-40B4-BE49-F238E27FC236}">
                      <a16:creationId xmlns:a16="http://schemas.microsoft.com/office/drawing/2014/main" id="{43B14F5F-A1AC-4B16-9E53-470A0EA980C3}"/>
                    </a:ext>
                  </a:extLst>
                </p:cNvPr>
                <p:cNvCxnSpPr>
                  <a:cxnSpLocks/>
                </p:cNvCxnSpPr>
                <p:nvPr/>
              </p:nvCxnSpPr>
              <p:spPr>
                <a:xfrm>
                  <a:off x="3059974" y="3169944"/>
                  <a:ext cx="0" cy="255246"/>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62" name="Graphic 61">
                  <a:extLst>
                    <a:ext uri="{FF2B5EF4-FFF2-40B4-BE49-F238E27FC236}">
                      <a16:creationId xmlns:a16="http://schemas.microsoft.com/office/drawing/2014/main" id="{749A8FB5-0AAF-4B61-931F-352E2AD9DCBC}"/>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t="-11792" r="58531"/>
                <a:stretch/>
              </p:blipFill>
              <p:spPr>
                <a:xfrm>
                  <a:off x="2863410" y="2940407"/>
                  <a:ext cx="93479" cy="288000"/>
                </a:xfrm>
                <a:prstGeom prst="rect">
                  <a:avLst/>
                </a:prstGeom>
              </p:spPr>
            </p:pic>
            <p:cxnSp>
              <p:nvCxnSpPr>
                <p:cNvPr id="63" name="Rechte verbindingslijn 65">
                  <a:extLst>
                    <a:ext uri="{FF2B5EF4-FFF2-40B4-BE49-F238E27FC236}">
                      <a16:creationId xmlns:a16="http://schemas.microsoft.com/office/drawing/2014/main" id="{6275185B-D11D-4F04-837B-4BA22D6B6100}"/>
                    </a:ext>
                  </a:extLst>
                </p:cNvPr>
                <p:cNvCxnSpPr>
                  <a:cxnSpLocks/>
                </p:cNvCxnSpPr>
                <p:nvPr/>
              </p:nvCxnSpPr>
              <p:spPr>
                <a:xfrm>
                  <a:off x="2903359" y="3222596"/>
                  <a:ext cx="0" cy="187972"/>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535E2F9B-74F3-4A47-9C7C-43C3BB7812E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0609"/>
                <a:stretch/>
              </p:blipFill>
              <p:spPr>
                <a:xfrm>
                  <a:off x="2708292" y="2989635"/>
                  <a:ext cx="77694" cy="252000"/>
                </a:xfrm>
                <a:prstGeom prst="rect">
                  <a:avLst/>
                </a:prstGeom>
              </p:spPr>
            </p:pic>
            <p:pic>
              <p:nvPicPr>
                <p:cNvPr id="65" name="Graphic 64">
                  <a:extLst>
                    <a:ext uri="{FF2B5EF4-FFF2-40B4-BE49-F238E27FC236}">
                      <a16:creationId xmlns:a16="http://schemas.microsoft.com/office/drawing/2014/main" id="{285E6216-142F-4AA0-8DA9-1C528579CD2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 t="-11792" r="59681"/>
                <a:stretch/>
              </p:blipFill>
              <p:spPr>
                <a:xfrm>
                  <a:off x="2558092" y="3022179"/>
                  <a:ext cx="79524" cy="252000"/>
                </a:xfrm>
                <a:prstGeom prst="rect">
                  <a:avLst/>
                </a:prstGeom>
              </p:spPr>
            </p:pic>
            <p:pic>
              <p:nvPicPr>
                <p:cNvPr id="66" name="Graphic 65">
                  <a:extLst>
                    <a:ext uri="{FF2B5EF4-FFF2-40B4-BE49-F238E27FC236}">
                      <a16:creationId xmlns:a16="http://schemas.microsoft.com/office/drawing/2014/main" id="{A6DA3663-A8BE-42C1-9081-69E338FD41B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0829"/>
                <a:stretch/>
              </p:blipFill>
              <p:spPr>
                <a:xfrm>
                  <a:off x="2410155" y="3069822"/>
                  <a:ext cx="77261" cy="252000"/>
                </a:xfrm>
                <a:prstGeom prst="rect">
                  <a:avLst/>
                </a:prstGeom>
              </p:spPr>
            </p:pic>
            <p:pic>
              <p:nvPicPr>
                <p:cNvPr id="67" name="Graphic 66">
                  <a:extLst>
                    <a:ext uri="{FF2B5EF4-FFF2-40B4-BE49-F238E27FC236}">
                      <a16:creationId xmlns:a16="http://schemas.microsoft.com/office/drawing/2014/main" id="{921F0C3D-942A-4580-8243-2079A57629D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0829"/>
                <a:stretch/>
              </p:blipFill>
              <p:spPr>
                <a:xfrm>
                  <a:off x="2261302" y="3110451"/>
                  <a:ext cx="77261" cy="252000"/>
                </a:xfrm>
                <a:prstGeom prst="rect">
                  <a:avLst/>
                </a:prstGeom>
              </p:spPr>
            </p:pic>
            <p:cxnSp>
              <p:nvCxnSpPr>
                <p:cNvPr id="68" name="Rechte verbindingslijn 70">
                  <a:extLst>
                    <a:ext uri="{FF2B5EF4-FFF2-40B4-BE49-F238E27FC236}">
                      <a16:creationId xmlns:a16="http://schemas.microsoft.com/office/drawing/2014/main" id="{49D633EB-6806-4399-870B-A6360088DC16}"/>
                    </a:ext>
                  </a:extLst>
                </p:cNvPr>
                <p:cNvCxnSpPr>
                  <a:cxnSpLocks/>
                </p:cNvCxnSpPr>
                <p:nvPr/>
              </p:nvCxnSpPr>
              <p:spPr>
                <a:xfrm>
                  <a:off x="2298055" y="3357009"/>
                  <a:ext cx="0" cy="59989"/>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pic>
              <p:nvPicPr>
                <p:cNvPr id="69" name="Graphic 68">
                  <a:extLst>
                    <a:ext uri="{FF2B5EF4-FFF2-40B4-BE49-F238E27FC236}">
                      <a16:creationId xmlns:a16="http://schemas.microsoft.com/office/drawing/2014/main" id="{20C517F7-2050-4932-B7D7-63AA699EE1C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1367"/>
                <a:stretch/>
              </p:blipFill>
              <p:spPr>
                <a:xfrm>
                  <a:off x="2113368" y="3131306"/>
                  <a:ext cx="76198" cy="252000"/>
                </a:xfrm>
                <a:prstGeom prst="rect">
                  <a:avLst/>
                </a:prstGeom>
              </p:spPr>
            </p:pic>
            <p:pic>
              <p:nvPicPr>
                <p:cNvPr id="70" name="Graphic 69">
                  <a:extLst>
                    <a:ext uri="{FF2B5EF4-FFF2-40B4-BE49-F238E27FC236}">
                      <a16:creationId xmlns:a16="http://schemas.microsoft.com/office/drawing/2014/main" id="{1D087C97-72AC-4528-817B-3B0EAD710298}"/>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3" r="58784" b="-1"/>
                <a:stretch/>
              </p:blipFill>
              <p:spPr>
                <a:xfrm>
                  <a:off x="1968900" y="3185166"/>
                  <a:ext cx="69684" cy="216000"/>
                </a:xfrm>
                <a:prstGeom prst="rect">
                  <a:avLst/>
                </a:prstGeom>
              </p:spPr>
            </p:pic>
            <p:pic>
              <p:nvPicPr>
                <p:cNvPr id="71" name="Graphic 70">
                  <a:extLst>
                    <a:ext uri="{FF2B5EF4-FFF2-40B4-BE49-F238E27FC236}">
                      <a16:creationId xmlns:a16="http://schemas.microsoft.com/office/drawing/2014/main" id="{5FB8E8B6-6B5F-4F58-B952-89AA0D0C1804}"/>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2659"/>
                <a:stretch/>
              </p:blipFill>
              <p:spPr>
                <a:xfrm>
                  <a:off x="1824202" y="3217558"/>
                  <a:ext cx="52609" cy="180000"/>
                </a:xfrm>
                <a:prstGeom prst="rect">
                  <a:avLst/>
                </a:prstGeom>
              </p:spPr>
            </p:pic>
            <p:pic>
              <p:nvPicPr>
                <p:cNvPr id="72" name="Graphic 71">
                  <a:extLst>
                    <a:ext uri="{FF2B5EF4-FFF2-40B4-BE49-F238E27FC236}">
                      <a16:creationId xmlns:a16="http://schemas.microsoft.com/office/drawing/2014/main" id="{50F98641-E7B5-4694-A7F2-220997A754B6}"/>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61524"/>
                <a:stretch/>
              </p:blipFill>
              <p:spPr>
                <a:xfrm>
                  <a:off x="1685603" y="3217558"/>
                  <a:ext cx="54207" cy="180000"/>
                </a:xfrm>
                <a:prstGeom prst="rect">
                  <a:avLst/>
                </a:prstGeom>
              </p:spPr>
            </p:pic>
            <p:pic>
              <p:nvPicPr>
                <p:cNvPr id="73" name="Graphic 72">
                  <a:extLst>
                    <a:ext uri="{FF2B5EF4-FFF2-40B4-BE49-F238E27FC236}">
                      <a16:creationId xmlns:a16="http://schemas.microsoft.com/office/drawing/2014/main" id="{FA4977E2-4412-4BFC-9B62-AEB1A65A7BEE}"/>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 t="-11792" r="59581"/>
                <a:stretch/>
              </p:blipFill>
              <p:spPr>
                <a:xfrm>
                  <a:off x="1551234" y="3213253"/>
                  <a:ext cx="56945" cy="180000"/>
                </a:xfrm>
                <a:prstGeom prst="rect">
                  <a:avLst/>
                </a:prstGeom>
              </p:spPr>
            </p:pic>
            <p:pic>
              <p:nvPicPr>
                <p:cNvPr id="74" name="Graphic 73">
                  <a:extLst>
                    <a:ext uri="{FF2B5EF4-FFF2-40B4-BE49-F238E27FC236}">
                      <a16:creationId xmlns:a16="http://schemas.microsoft.com/office/drawing/2014/main" id="{0B7A3913-F3FC-48AC-A6EA-A67855DEFFB0}"/>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 t="-11792" r="59943"/>
                <a:stretch/>
              </p:blipFill>
              <p:spPr>
                <a:xfrm>
                  <a:off x="1420017" y="3217558"/>
                  <a:ext cx="56434" cy="180000"/>
                </a:xfrm>
                <a:prstGeom prst="rect">
                  <a:avLst/>
                </a:prstGeom>
              </p:spPr>
            </p:pic>
            <p:pic>
              <p:nvPicPr>
                <p:cNvPr id="75" name="Graphic 74">
                  <a:extLst>
                    <a:ext uri="{FF2B5EF4-FFF2-40B4-BE49-F238E27FC236}">
                      <a16:creationId xmlns:a16="http://schemas.microsoft.com/office/drawing/2014/main" id="{C54F8758-5CFB-46BA-84C8-2C8D2106D2E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 t="-11792" r="59943"/>
                <a:stretch/>
              </p:blipFill>
              <p:spPr>
                <a:xfrm>
                  <a:off x="1285648" y="3217558"/>
                  <a:ext cx="56434" cy="180000"/>
                </a:xfrm>
                <a:prstGeom prst="rect">
                  <a:avLst/>
                </a:prstGeom>
              </p:spPr>
            </p:pic>
            <p:pic>
              <p:nvPicPr>
                <p:cNvPr id="76" name="Graphic 75">
                  <a:extLst>
                    <a:ext uri="{FF2B5EF4-FFF2-40B4-BE49-F238E27FC236}">
                      <a16:creationId xmlns:a16="http://schemas.microsoft.com/office/drawing/2014/main" id="{AE19C970-CC33-43BF-BB22-BAF62A2E52EF}"/>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2" t="-11792" r="57903"/>
                <a:stretch/>
              </p:blipFill>
              <p:spPr>
                <a:xfrm>
                  <a:off x="1144687" y="3221335"/>
                  <a:ext cx="59308" cy="180000"/>
                </a:xfrm>
                <a:prstGeom prst="rect">
                  <a:avLst/>
                </a:prstGeom>
              </p:spPr>
            </p:pic>
            <p:pic>
              <p:nvPicPr>
                <p:cNvPr id="77" name="Graphic 76">
                  <a:extLst>
                    <a:ext uri="{FF2B5EF4-FFF2-40B4-BE49-F238E27FC236}">
                      <a16:creationId xmlns:a16="http://schemas.microsoft.com/office/drawing/2014/main" id="{B455C257-06C2-421B-BDD0-8B680F175F9A}"/>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l="-1060" t="-14136" r="58047" b="2345"/>
                <a:stretch/>
              </p:blipFill>
              <p:spPr>
                <a:xfrm>
                  <a:off x="1026047" y="3221166"/>
                  <a:ext cx="60601" cy="180000"/>
                </a:xfrm>
                <a:prstGeom prst="rect">
                  <a:avLst/>
                </a:prstGeom>
              </p:spPr>
            </p:pic>
            <p:cxnSp>
              <p:nvCxnSpPr>
                <p:cNvPr id="78" name="Rechte verbindingslijn 80">
                  <a:extLst>
                    <a:ext uri="{FF2B5EF4-FFF2-40B4-BE49-F238E27FC236}">
                      <a16:creationId xmlns:a16="http://schemas.microsoft.com/office/drawing/2014/main" id="{2FC321DE-3B49-43F8-B5F5-841927A7F011}"/>
                    </a:ext>
                  </a:extLst>
                </p:cNvPr>
                <p:cNvCxnSpPr>
                  <a:cxnSpLocks/>
                </p:cNvCxnSpPr>
                <p:nvPr/>
              </p:nvCxnSpPr>
              <p:spPr>
                <a:xfrm>
                  <a:off x="2146358" y="3371171"/>
                  <a:ext cx="0" cy="59989"/>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79" name="Rechte verbindingslijn 81">
                  <a:extLst>
                    <a:ext uri="{FF2B5EF4-FFF2-40B4-BE49-F238E27FC236}">
                      <a16:creationId xmlns:a16="http://schemas.microsoft.com/office/drawing/2014/main" id="{5C178226-42E9-4B3D-9691-0A5CF54E96EE}"/>
                    </a:ext>
                  </a:extLst>
                </p:cNvPr>
                <p:cNvCxnSpPr>
                  <a:cxnSpLocks/>
                </p:cNvCxnSpPr>
                <p:nvPr/>
              </p:nvCxnSpPr>
              <p:spPr>
                <a:xfrm>
                  <a:off x="2446645" y="3311182"/>
                  <a:ext cx="0" cy="105816"/>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0" name="Rechte verbindingslijn 82">
                  <a:extLst>
                    <a:ext uri="{FF2B5EF4-FFF2-40B4-BE49-F238E27FC236}">
                      <a16:creationId xmlns:a16="http://schemas.microsoft.com/office/drawing/2014/main" id="{1C42299B-8770-4158-8FFE-355898E7767A}"/>
                    </a:ext>
                  </a:extLst>
                </p:cNvPr>
                <p:cNvCxnSpPr>
                  <a:cxnSpLocks/>
                </p:cNvCxnSpPr>
                <p:nvPr/>
              </p:nvCxnSpPr>
              <p:spPr>
                <a:xfrm>
                  <a:off x="2595235" y="3251193"/>
                  <a:ext cx="0" cy="159375"/>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3">
                  <a:extLst>
                    <a:ext uri="{FF2B5EF4-FFF2-40B4-BE49-F238E27FC236}">
                      <a16:creationId xmlns:a16="http://schemas.microsoft.com/office/drawing/2014/main" id="{82030FCA-F1EA-4B3F-99C2-313B18B9A3A3}"/>
                    </a:ext>
                  </a:extLst>
                </p:cNvPr>
                <p:cNvCxnSpPr>
                  <a:cxnSpLocks/>
                </p:cNvCxnSpPr>
                <p:nvPr/>
              </p:nvCxnSpPr>
              <p:spPr>
                <a:xfrm>
                  <a:off x="2743825" y="3213253"/>
                  <a:ext cx="0" cy="203745"/>
                </a:xfrm>
                <a:prstGeom prst="line">
                  <a:avLst/>
                </a:prstGeom>
                <a:grpFill/>
                <a:ln w="19050">
                  <a:solidFill>
                    <a:srgbClr val="1D5265"/>
                  </a:solidFill>
                </a:ln>
              </p:spPr>
              <p:style>
                <a:lnRef idx="1">
                  <a:schemeClr val="accent1"/>
                </a:lnRef>
                <a:fillRef idx="0">
                  <a:schemeClr val="accent1"/>
                </a:fillRef>
                <a:effectRef idx="0">
                  <a:schemeClr val="accent1"/>
                </a:effectRef>
                <a:fontRef idx="minor">
                  <a:schemeClr val="tx1"/>
                </a:fontRef>
              </p:style>
            </p:cxnSp>
          </p:grpSp>
          <p:sp>
            <p:nvSpPr>
              <p:cNvPr id="39" name="Ovaal 38">
                <a:extLst>
                  <a:ext uri="{FF2B5EF4-FFF2-40B4-BE49-F238E27FC236}">
                    <a16:creationId xmlns:a16="http://schemas.microsoft.com/office/drawing/2014/main" id="{6B5AAF9A-10A8-47CE-8DD6-14D1E90A9291}"/>
                  </a:ext>
                </a:extLst>
              </p:cNvPr>
              <p:cNvSpPr/>
              <p:nvPr/>
            </p:nvSpPr>
            <p:spPr>
              <a:xfrm>
                <a:off x="-510983" y="3344003"/>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40" name="Ovaal 39">
                <a:extLst>
                  <a:ext uri="{FF2B5EF4-FFF2-40B4-BE49-F238E27FC236}">
                    <a16:creationId xmlns:a16="http://schemas.microsoft.com/office/drawing/2014/main" id="{0214B8EA-3262-4C77-AFF2-4AC8A930D53B}"/>
                  </a:ext>
                </a:extLst>
              </p:cNvPr>
              <p:cNvSpPr/>
              <p:nvPr/>
            </p:nvSpPr>
            <p:spPr>
              <a:xfrm>
                <a:off x="-196747" y="3341512"/>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41" name="Ovaal 40">
                <a:extLst>
                  <a:ext uri="{FF2B5EF4-FFF2-40B4-BE49-F238E27FC236}">
                    <a16:creationId xmlns:a16="http://schemas.microsoft.com/office/drawing/2014/main" id="{F88C2A1E-F965-4B4E-B30F-4BC47681BB66}"/>
                  </a:ext>
                </a:extLst>
              </p:cNvPr>
              <p:cNvSpPr/>
              <p:nvPr/>
            </p:nvSpPr>
            <p:spPr>
              <a:xfrm>
                <a:off x="98775" y="3343687"/>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sp>
            <p:nvSpPr>
              <p:cNvPr id="42" name="Ovaal 41">
                <a:extLst>
                  <a:ext uri="{FF2B5EF4-FFF2-40B4-BE49-F238E27FC236}">
                    <a16:creationId xmlns:a16="http://schemas.microsoft.com/office/drawing/2014/main" id="{00E14FC1-0B43-4F2B-A57F-6C14EE8D8784}"/>
                  </a:ext>
                </a:extLst>
              </p:cNvPr>
              <p:cNvSpPr/>
              <p:nvPr/>
            </p:nvSpPr>
            <p:spPr>
              <a:xfrm>
                <a:off x="420193" y="3349233"/>
                <a:ext cx="35999" cy="35999"/>
              </a:xfrm>
              <a:prstGeom prst="ellipse">
                <a:avLst/>
              </a:prstGeom>
              <a:grpFill/>
              <a:ln>
                <a:solidFill>
                  <a:srgbClr val="1D52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5" dirty="0"/>
              </a:p>
            </p:txBody>
          </p:sp>
        </p:grpSp>
        <p:cxnSp>
          <p:nvCxnSpPr>
            <p:cNvPr id="17" name="Rechte verbindingslijn 8">
              <a:extLst>
                <a:ext uri="{FF2B5EF4-FFF2-40B4-BE49-F238E27FC236}">
                  <a16:creationId xmlns:a16="http://schemas.microsoft.com/office/drawing/2014/main" id="{33379D76-7BAE-4908-8661-E82646962CF2}"/>
                </a:ext>
              </a:extLst>
            </p:cNvPr>
            <p:cNvCxnSpPr>
              <a:cxnSpLocks/>
            </p:cNvCxnSpPr>
            <p:nvPr/>
          </p:nvCxnSpPr>
          <p:spPr>
            <a:xfrm>
              <a:off x="4373380" y="3260218"/>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9">
              <a:extLst>
                <a:ext uri="{FF2B5EF4-FFF2-40B4-BE49-F238E27FC236}">
                  <a16:creationId xmlns:a16="http://schemas.microsoft.com/office/drawing/2014/main" id="{0A4615CA-F19E-45B5-BB18-0BD45CE887F0}"/>
                </a:ext>
              </a:extLst>
            </p:cNvPr>
            <p:cNvCxnSpPr>
              <a:cxnSpLocks/>
            </p:cNvCxnSpPr>
            <p:nvPr/>
          </p:nvCxnSpPr>
          <p:spPr>
            <a:xfrm>
              <a:off x="4528828" y="326536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0">
              <a:extLst>
                <a:ext uri="{FF2B5EF4-FFF2-40B4-BE49-F238E27FC236}">
                  <a16:creationId xmlns:a16="http://schemas.microsoft.com/office/drawing/2014/main" id="{F3FA67CA-2528-47C1-A883-B4A333BCC6D4}"/>
                </a:ext>
              </a:extLst>
            </p:cNvPr>
            <p:cNvCxnSpPr>
              <a:cxnSpLocks/>
            </p:cNvCxnSpPr>
            <p:nvPr/>
          </p:nvCxnSpPr>
          <p:spPr>
            <a:xfrm>
              <a:off x="4687324" y="3265777"/>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1">
              <a:extLst>
                <a:ext uri="{FF2B5EF4-FFF2-40B4-BE49-F238E27FC236}">
                  <a16:creationId xmlns:a16="http://schemas.microsoft.com/office/drawing/2014/main" id="{15C153AE-DB7F-409D-96B3-315B002727BA}"/>
                </a:ext>
              </a:extLst>
            </p:cNvPr>
            <p:cNvCxnSpPr>
              <a:cxnSpLocks/>
            </p:cNvCxnSpPr>
            <p:nvPr/>
          </p:nvCxnSpPr>
          <p:spPr>
            <a:xfrm>
              <a:off x="483972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12">
              <a:extLst>
                <a:ext uri="{FF2B5EF4-FFF2-40B4-BE49-F238E27FC236}">
                  <a16:creationId xmlns:a16="http://schemas.microsoft.com/office/drawing/2014/main" id="{D1F609B0-C994-461C-A521-7E9831A41296}"/>
                </a:ext>
              </a:extLst>
            </p:cNvPr>
            <p:cNvCxnSpPr>
              <a:cxnSpLocks/>
            </p:cNvCxnSpPr>
            <p:nvPr/>
          </p:nvCxnSpPr>
          <p:spPr>
            <a:xfrm>
              <a:off x="499517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13">
              <a:extLst>
                <a:ext uri="{FF2B5EF4-FFF2-40B4-BE49-F238E27FC236}">
                  <a16:creationId xmlns:a16="http://schemas.microsoft.com/office/drawing/2014/main" id="{07FC9DC3-4453-43BC-B3B3-0432E40EFD7B}"/>
                </a:ext>
              </a:extLst>
            </p:cNvPr>
            <p:cNvCxnSpPr>
              <a:cxnSpLocks/>
            </p:cNvCxnSpPr>
            <p:nvPr/>
          </p:nvCxnSpPr>
          <p:spPr>
            <a:xfrm>
              <a:off x="515366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14">
              <a:extLst>
                <a:ext uri="{FF2B5EF4-FFF2-40B4-BE49-F238E27FC236}">
                  <a16:creationId xmlns:a16="http://schemas.microsoft.com/office/drawing/2014/main" id="{1632D992-EC0A-4318-9443-38BC9D0871BA}"/>
                </a:ext>
              </a:extLst>
            </p:cNvPr>
            <p:cNvCxnSpPr>
              <a:cxnSpLocks/>
            </p:cNvCxnSpPr>
            <p:nvPr/>
          </p:nvCxnSpPr>
          <p:spPr>
            <a:xfrm>
              <a:off x="529692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4" name="Rechte verbindingslijn 15">
              <a:extLst>
                <a:ext uri="{FF2B5EF4-FFF2-40B4-BE49-F238E27FC236}">
                  <a16:creationId xmlns:a16="http://schemas.microsoft.com/office/drawing/2014/main" id="{1A53E300-3365-42A3-AE8D-04EF64498CF1}"/>
                </a:ext>
              </a:extLst>
            </p:cNvPr>
            <p:cNvCxnSpPr>
              <a:cxnSpLocks/>
            </p:cNvCxnSpPr>
            <p:nvPr/>
          </p:nvCxnSpPr>
          <p:spPr>
            <a:xfrm>
              <a:off x="545237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16">
              <a:extLst>
                <a:ext uri="{FF2B5EF4-FFF2-40B4-BE49-F238E27FC236}">
                  <a16:creationId xmlns:a16="http://schemas.microsoft.com/office/drawing/2014/main" id="{1DFA158E-EA25-42B4-A84F-32018CBB609F}"/>
                </a:ext>
              </a:extLst>
            </p:cNvPr>
            <p:cNvCxnSpPr>
              <a:cxnSpLocks/>
            </p:cNvCxnSpPr>
            <p:nvPr/>
          </p:nvCxnSpPr>
          <p:spPr>
            <a:xfrm>
              <a:off x="561086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17">
              <a:extLst>
                <a:ext uri="{FF2B5EF4-FFF2-40B4-BE49-F238E27FC236}">
                  <a16:creationId xmlns:a16="http://schemas.microsoft.com/office/drawing/2014/main" id="{84E3D268-BD9A-451F-8234-F96EAEC3E4B4}"/>
                </a:ext>
              </a:extLst>
            </p:cNvPr>
            <p:cNvCxnSpPr>
              <a:cxnSpLocks/>
            </p:cNvCxnSpPr>
            <p:nvPr/>
          </p:nvCxnSpPr>
          <p:spPr>
            <a:xfrm>
              <a:off x="5769364" y="3260301"/>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18">
              <a:extLst>
                <a:ext uri="{FF2B5EF4-FFF2-40B4-BE49-F238E27FC236}">
                  <a16:creationId xmlns:a16="http://schemas.microsoft.com/office/drawing/2014/main" id="{6017D3AC-E889-489C-94C0-0A307B0CE3E3}"/>
                </a:ext>
              </a:extLst>
            </p:cNvPr>
            <p:cNvCxnSpPr>
              <a:cxnSpLocks/>
            </p:cNvCxnSpPr>
            <p:nvPr/>
          </p:nvCxnSpPr>
          <p:spPr>
            <a:xfrm>
              <a:off x="5924812" y="326544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19">
              <a:extLst>
                <a:ext uri="{FF2B5EF4-FFF2-40B4-BE49-F238E27FC236}">
                  <a16:creationId xmlns:a16="http://schemas.microsoft.com/office/drawing/2014/main" id="{57541E15-E608-4113-AFA5-0076D75D1803}"/>
                </a:ext>
              </a:extLst>
            </p:cNvPr>
            <p:cNvCxnSpPr>
              <a:cxnSpLocks/>
            </p:cNvCxnSpPr>
            <p:nvPr/>
          </p:nvCxnSpPr>
          <p:spPr>
            <a:xfrm>
              <a:off x="6083308" y="326281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0">
              <a:extLst>
                <a:ext uri="{FF2B5EF4-FFF2-40B4-BE49-F238E27FC236}">
                  <a16:creationId xmlns:a16="http://schemas.microsoft.com/office/drawing/2014/main" id="{60C2C15B-1B0D-4F29-9125-6962249D08CB}"/>
                </a:ext>
              </a:extLst>
            </p:cNvPr>
            <p:cNvCxnSpPr>
              <a:cxnSpLocks/>
            </p:cNvCxnSpPr>
            <p:nvPr/>
          </p:nvCxnSpPr>
          <p:spPr>
            <a:xfrm>
              <a:off x="6254448" y="326086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1">
              <a:extLst>
                <a:ext uri="{FF2B5EF4-FFF2-40B4-BE49-F238E27FC236}">
                  <a16:creationId xmlns:a16="http://schemas.microsoft.com/office/drawing/2014/main" id="{79D8CEA7-F113-4909-9A23-C827EBBCB20D}"/>
                </a:ext>
              </a:extLst>
            </p:cNvPr>
            <p:cNvCxnSpPr>
              <a:cxnSpLocks/>
            </p:cNvCxnSpPr>
            <p:nvPr/>
          </p:nvCxnSpPr>
          <p:spPr>
            <a:xfrm>
              <a:off x="6083308" y="326586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22">
              <a:extLst>
                <a:ext uri="{FF2B5EF4-FFF2-40B4-BE49-F238E27FC236}">
                  <a16:creationId xmlns:a16="http://schemas.microsoft.com/office/drawing/2014/main" id="{A70A5174-3EE6-4495-9727-5CF31D4A4319}"/>
                </a:ext>
              </a:extLst>
            </p:cNvPr>
            <p:cNvCxnSpPr>
              <a:cxnSpLocks/>
            </p:cNvCxnSpPr>
            <p:nvPr/>
          </p:nvCxnSpPr>
          <p:spPr>
            <a:xfrm>
              <a:off x="6408841" y="3251943"/>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23">
              <a:extLst>
                <a:ext uri="{FF2B5EF4-FFF2-40B4-BE49-F238E27FC236}">
                  <a16:creationId xmlns:a16="http://schemas.microsoft.com/office/drawing/2014/main" id="{8426EF5B-B6D8-40CE-9B5A-CE6DB94AE19E}"/>
                </a:ext>
              </a:extLst>
            </p:cNvPr>
            <p:cNvCxnSpPr>
              <a:cxnSpLocks/>
            </p:cNvCxnSpPr>
            <p:nvPr/>
          </p:nvCxnSpPr>
          <p:spPr>
            <a:xfrm>
              <a:off x="6564289" y="3257087"/>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24">
              <a:extLst>
                <a:ext uri="{FF2B5EF4-FFF2-40B4-BE49-F238E27FC236}">
                  <a16:creationId xmlns:a16="http://schemas.microsoft.com/office/drawing/2014/main" id="{7CE39D95-F28E-4F61-8291-C5E33BC4C269}"/>
                </a:ext>
              </a:extLst>
            </p:cNvPr>
            <p:cNvCxnSpPr>
              <a:cxnSpLocks/>
            </p:cNvCxnSpPr>
            <p:nvPr/>
          </p:nvCxnSpPr>
          <p:spPr>
            <a:xfrm>
              <a:off x="6722785" y="3257502"/>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4" name="Rechte verbindingslijn 25">
              <a:extLst>
                <a:ext uri="{FF2B5EF4-FFF2-40B4-BE49-F238E27FC236}">
                  <a16:creationId xmlns:a16="http://schemas.microsoft.com/office/drawing/2014/main" id="{944BC5EB-7A65-4FC2-AA92-493BD3CEC4B5}"/>
                </a:ext>
              </a:extLst>
            </p:cNvPr>
            <p:cNvCxnSpPr>
              <a:cxnSpLocks/>
            </p:cNvCxnSpPr>
            <p:nvPr/>
          </p:nvCxnSpPr>
          <p:spPr>
            <a:xfrm>
              <a:off x="6867565" y="3252026"/>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26">
              <a:extLst>
                <a:ext uri="{FF2B5EF4-FFF2-40B4-BE49-F238E27FC236}">
                  <a16:creationId xmlns:a16="http://schemas.microsoft.com/office/drawing/2014/main" id="{3F98C7A2-6121-4BDD-861C-8C1F53BD754C}"/>
                </a:ext>
              </a:extLst>
            </p:cNvPr>
            <p:cNvCxnSpPr>
              <a:cxnSpLocks/>
            </p:cNvCxnSpPr>
            <p:nvPr/>
          </p:nvCxnSpPr>
          <p:spPr>
            <a:xfrm>
              <a:off x="7023013" y="3257170"/>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27">
              <a:extLst>
                <a:ext uri="{FF2B5EF4-FFF2-40B4-BE49-F238E27FC236}">
                  <a16:creationId xmlns:a16="http://schemas.microsoft.com/office/drawing/2014/main" id="{C678D625-2085-4AC7-875C-776213CB92FE}"/>
                </a:ext>
              </a:extLst>
            </p:cNvPr>
            <p:cNvCxnSpPr>
              <a:cxnSpLocks/>
            </p:cNvCxnSpPr>
            <p:nvPr/>
          </p:nvCxnSpPr>
          <p:spPr>
            <a:xfrm>
              <a:off x="7173889" y="3257585"/>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28">
              <a:extLst>
                <a:ext uri="{FF2B5EF4-FFF2-40B4-BE49-F238E27FC236}">
                  <a16:creationId xmlns:a16="http://schemas.microsoft.com/office/drawing/2014/main" id="{2B7A289C-7BDC-4192-A010-47D0D7B61C99}"/>
                </a:ext>
              </a:extLst>
            </p:cNvPr>
            <p:cNvCxnSpPr>
              <a:cxnSpLocks/>
            </p:cNvCxnSpPr>
            <p:nvPr/>
          </p:nvCxnSpPr>
          <p:spPr>
            <a:xfrm>
              <a:off x="7309525" y="3252026"/>
              <a:ext cx="0" cy="164972"/>
            </a:xfrm>
            <a:prstGeom prst="line">
              <a:avLst/>
            </a:prstGeom>
            <a:grpFill/>
            <a:ln w="28575">
              <a:solidFill>
                <a:srgbClr val="1D5265"/>
              </a:solidFill>
            </a:ln>
          </p:spPr>
          <p:style>
            <a:lnRef idx="1">
              <a:schemeClr val="accent1"/>
            </a:lnRef>
            <a:fillRef idx="0">
              <a:schemeClr val="accent1"/>
            </a:fillRef>
            <a:effectRef idx="0">
              <a:schemeClr val="accent1"/>
            </a:effectRef>
            <a:fontRef idx="minor">
              <a:schemeClr val="tx1"/>
            </a:fontRef>
          </p:style>
        </p:cxnSp>
      </p:grpSp>
      <p:pic>
        <p:nvPicPr>
          <p:cNvPr id="96" name="Graphic 95">
            <a:extLst>
              <a:ext uri="{FF2B5EF4-FFF2-40B4-BE49-F238E27FC236}">
                <a16:creationId xmlns:a16="http://schemas.microsoft.com/office/drawing/2014/main" id="{364501DB-D47C-48CF-A54A-A2CD97B7B7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05850" y="1561948"/>
            <a:ext cx="382161" cy="318468"/>
          </a:xfrm>
          <a:prstGeom prst="rect">
            <a:avLst/>
          </a:prstGeom>
        </p:spPr>
      </p:pic>
      <p:pic>
        <p:nvPicPr>
          <p:cNvPr id="97" name="Graphic 96">
            <a:extLst>
              <a:ext uri="{FF2B5EF4-FFF2-40B4-BE49-F238E27FC236}">
                <a16:creationId xmlns:a16="http://schemas.microsoft.com/office/drawing/2014/main" id="{17135036-DCA7-4A35-AB4E-435EAB7C2E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15586" y="1555915"/>
            <a:ext cx="382161" cy="318468"/>
          </a:xfrm>
          <a:prstGeom prst="rect">
            <a:avLst/>
          </a:prstGeom>
        </p:spPr>
      </p:pic>
      <p:pic>
        <p:nvPicPr>
          <p:cNvPr id="98" name="Graphic 97">
            <a:extLst>
              <a:ext uri="{FF2B5EF4-FFF2-40B4-BE49-F238E27FC236}">
                <a16:creationId xmlns:a16="http://schemas.microsoft.com/office/drawing/2014/main" id="{CB30A7B3-7546-456F-A635-DA9CDB14D0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467" y="1555915"/>
            <a:ext cx="382161" cy="318468"/>
          </a:xfrm>
          <a:prstGeom prst="rect">
            <a:avLst/>
          </a:prstGeom>
        </p:spPr>
      </p:pic>
      <p:pic>
        <p:nvPicPr>
          <p:cNvPr id="99" name="Graphic 98">
            <a:extLst>
              <a:ext uri="{FF2B5EF4-FFF2-40B4-BE49-F238E27FC236}">
                <a16:creationId xmlns:a16="http://schemas.microsoft.com/office/drawing/2014/main" id="{3F921A7F-F51D-417F-BFF9-CC7FEED4358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89644" y="1561948"/>
            <a:ext cx="382161" cy="318468"/>
          </a:xfrm>
          <a:prstGeom prst="rect">
            <a:avLst/>
          </a:prstGeom>
        </p:spPr>
      </p:pic>
      <p:pic>
        <p:nvPicPr>
          <p:cNvPr id="100" name="Graphic 99">
            <a:extLst>
              <a:ext uri="{FF2B5EF4-FFF2-40B4-BE49-F238E27FC236}">
                <a16:creationId xmlns:a16="http://schemas.microsoft.com/office/drawing/2014/main" id="{FD926F15-B2AC-4808-A6B0-8CED528A412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594329" y="1547674"/>
            <a:ext cx="410844" cy="410844"/>
          </a:xfrm>
          <a:prstGeom prst="rect">
            <a:avLst/>
          </a:prstGeom>
        </p:spPr>
      </p:pic>
      <p:pic>
        <p:nvPicPr>
          <p:cNvPr id="101" name="Graphic 100">
            <a:extLst>
              <a:ext uri="{FF2B5EF4-FFF2-40B4-BE49-F238E27FC236}">
                <a16:creationId xmlns:a16="http://schemas.microsoft.com/office/drawing/2014/main" id="{E9DFD9A5-8D51-45F1-A431-361969D372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387125" y="1545476"/>
            <a:ext cx="410844" cy="410844"/>
          </a:xfrm>
          <a:prstGeom prst="rect">
            <a:avLst/>
          </a:prstGeom>
        </p:spPr>
      </p:pic>
      <p:pic>
        <p:nvPicPr>
          <p:cNvPr id="102" name="Graphic 101">
            <a:extLst>
              <a:ext uri="{FF2B5EF4-FFF2-40B4-BE49-F238E27FC236}">
                <a16:creationId xmlns:a16="http://schemas.microsoft.com/office/drawing/2014/main" id="{D0F3FB54-5B67-4BD7-BB84-06079CD2BD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79320" y="1528284"/>
            <a:ext cx="410844" cy="410844"/>
          </a:xfrm>
          <a:prstGeom prst="rect">
            <a:avLst/>
          </a:prstGeom>
        </p:spPr>
      </p:pic>
      <p:pic>
        <p:nvPicPr>
          <p:cNvPr id="103" name="Graphic 102">
            <a:extLst>
              <a:ext uri="{FF2B5EF4-FFF2-40B4-BE49-F238E27FC236}">
                <a16:creationId xmlns:a16="http://schemas.microsoft.com/office/drawing/2014/main" id="{4F56BA82-6C7E-4E10-B0DF-93792755AE2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3622" y="1531584"/>
            <a:ext cx="410844" cy="410844"/>
          </a:xfrm>
          <a:prstGeom prst="rect">
            <a:avLst/>
          </a:prstGeom>
        </p:spPr>
      </p:pic>
      <p:pic>
        <p:nvPicPr>
          <p:cNvPr id="104" name="Graphic 103">
            <a:extLst>
              <a:ext uri="{FF2B5EF4-FFF2-40B4-BE49-F238E27FC236}">
                <a16:creationId xmlns:a16="http://schemas.microsoft.com/office/drawing/2014/main" id="{0D630D74-A166-47F2-8D26-2A0B9543F4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1579" y="1528284"/>
            <a:ext cx="410844" cy="410844"/>
          </a:xfrm>
          <a:prstGeom prst="rect">
            <a:avLst/>
          </a:prstGeom>
        </p:spPr>
      </p:pic>
      <p:sp>
        <p:nvSpPr>
          <p:cNvPr id="105" name="Tekstvak 107">
            <a:extLst>
              <a:ext uri="{FF2B5EF4-FFF2-40B4-BE49-F238E27FC236}">
                <a16:creationId xmlns:a16="http://schemas.microsoft.com/office/drawing/2014/main" id="{98B9A55D-22D8-4E52-9521-AEDD5E4BF6C1}"/>
              </a:ext>
            </a:extLst>
          </p:cNvPr>
          <p:cNvSpPr txBox="1"/>
          <p:nvPr/>
        </p:nvSpPr>
        <p:spPr>
          <a:xfrm>
            <a:off x="7290943" y="5918964"/>
            <a:ext cx="811287"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Jan</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6" name="Tekstvak 108">
            <a:extLst>
              <a:ext uri="{FF2B5EF4-FFF2-40B4-BE49-F238E27FC236}">
                <a16:creationId xmlns:a16="http://schemas.microsoft.com/office/drawing/2014/main" id="{5C202720-63A1-43C4-8E60-780852C097C2}"/>
              </a:ext>
            </a:extLst>
          </p:cNvPr>
          <p:cNvSpPr txBox="1"/>
          <p:nvPr/>
        </p:nvSpPr>
        <p:spPr>
          <a:xfrm>
            <a:off x="8129988" y="5918964"/>
            <a:ext cx="75854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Feb</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Tekstvak 109">
            <a:extLst>
              <a:ext uri="{FF2B5EF4-FFF2-40B4-BE49-F238E27FC236}">
                <a16:creationId xmlns:a16="http://schemas.microsoft.com/office/drawing/2014/main" id="{7018EEDB-9005-47FF-BCB8-5F8EBD70D949}"/>
              </a:ext>
            </a:extLst>
          </p:cNvPr>
          <p:cNvSpPr txBox="1"/>
          <p:nvPr/>
        </p:nvSpPr>
        <p:spPr>
          <a:xfrm>
            <a:off x="8913518" y="5918964"/>
            <a:ext cx="75854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Mar</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8" name="Tekstvak 110">
            <a:extLst>
              <a:ext uri="{FF2B5EF4-FFF2-40B4-BE49-F238E27FC236}">
                <a16:creationId xmlns:a16="http://schemas.microsoft.com/office/drawing/2014/main" id="{93F12826-50D4-4D64-949B-BEF7827B8CFE}"/>
              </a:ext>
            </a:extLst>
          </p:cNvPr>
          <p:cNvSpPr txBox="1"/>
          <p:nvPr/>
        </p:nvSpPr>
        <p:spPr>
          <a:xfrm>
            <a:off x="9697049" y="5918964"/>
            <a:ext cx="758546"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Apr</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9" name="Tekstvak 111">
            <a:extLst>
              <a:ext uri="{FF2B5EF4-FFF2-40B4-BE49-F238E27FC236}">
                <a16:creationId xmlns:a16="http://schemas.microsoft.com/office/drawing/2014/main" id="{F5AF410E-DDB6-464F-BAAD-0F1891E19C43}"/>
              </a:ext>
            </a:extLst>
          </p:cNvPr>
          <p:cNvSpPr txBox="1"/>
          <p:nvPr/>
        </p:nvSpPr>
        <p:spPr>
          <a:xfrm>
            <a:off x="10480581" y="5918964"/>
            <a:ext cx="758546"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May</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0" name="Tekstvak 112">
            <a:extLst>
              <a:ext uri="{FF2B5EF4-FFF2-40B4-BE49-F238E27FC236}">
                <a16:creationId xmlns:a16="http://schemas.microsoft.com/office/drawing/2014/main" id="{82E0FCF7-E675-49B3-BE95-1B022FE9C3E2}"/>
              </a:ext>
            </a:extLst>
          </p:cNvPr>
          <p:cNvSpPr txBox="1"/>
          <p:nvPr/>
        </p:nvSpPr>
        <p:spPr>
          <a:xfrm>
            <a:off x="11264114" y="5918964"/>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Jun</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1" name="Tekstvak 113">
            <a:extLst>
              <a:ext uri="{FF2B5EF4-FFF2-40B4-BE49-F238E27FC236}">
                <a16:creationId xmlns:a16="http://schemas.microsoft.com/office/drawing/2014/main" id="{08624EAC-2B37-42CB-9235-4F9670E0FF6E}"/>
              </a:ext>
            </a:extLst>
          </p:cNvPr>
          <p:cNvSpPr txBox="1"/>
          <p:nvPr/>
        </p:nvSpPr>
        <p:spPr>
          <a:xfrm>
            <a:off x="2430840" y="5910957"/>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Jul</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2" name="Tekstvak 114">
            <a:extLst>
              <a:ext uri="{FF2B5EF4-FFF2-40B4-BE49-F238E27FC236}">
                <a16:creationId xmlns:a16="http://schemas.microsoft.com/office/drawing/2014/main" id="{E4081002-11D5-4BC7-B37A-6DF56D352ED7}"/>
              </a:ext>
            </a:extLst>
          </p:cNvPr>
          <p:cNvSpPr txBox="1"/>
          <p:nvPr/>
        </p:nvSpPr>
        <p:spPr>
          <a:xfrm>
            <a:off x="3211931" y="5910957"/>
            <a:ext cx="756105"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Aug</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3" name="Tekstvak 115">
            <a:extLst>
              <a:ext uri="{FF2B5EF4-FFF2-40B4-BE49-F238E27FC236}">
                <a16:creationId xmlns:a16="http://schemas.microsoft.com/office/drawing/2014/main" id="{948972DA-B020-4258-969A-F65C094424B8}"/>
              </a:ext>
            </a:extLst>
          </p:cNvPr>
          <p:cNvSpPr txBox="1"/>
          <p:nvPr/>
        </p:nvSpPr>
        <p:spPr>
          <a:xfrm>
            <a:off x="3997906" y="5910957"/>
            <a:ext cx="802601"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Sep</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4" name="Tekstvak 116">
            <a:extLst>
              <a:ext uri="{FF2B5EF4-FFF2-40B4-BE49-F238E27FC236}">
                <a16:creationId xmlns:a16="http://schemas.microsoft.com/office/drawing/2014/main" id="{5E22FAF8-58CF-4C9A-B52F-0AE94D81A705}"/>
              </a:ext>
            </a:extLst>
          </p:cNvPr>
          <p:cNvSpPr txBox="1"/>
          <p:nvPr/>
        </p:nvSpPr>
        <p:spPr>
          <a:xfrm>
            <a:off x="4830377" y="5910957"/>
            <a:ext cx="748801" cy="276999"/>
          </a:xfrm>
          <a:prstGeom prst="rect">
            <a:avLst/>
          </a:prstGeom>
          <a:noFill/>
        </p:spPr>
        <p:txBody>
          <a:bodyPr wrap="square" rtlCol="0">
            <a:spAutoFit/>
          </a:bodyPr>
          <a:lstStyle/>
          <a:p>
            <a:pPr algn="ctr"/>
            <a:r>
              <a:rPr lang="nl-NL" sz="1200" dirty="0">
                <a:solidFill>
                  <a:srgbClr val="1D5265"/>
                </a:solidFill>
                <a:latin typeface="Open Sans" panose="020B0606030504020204" pitchFamily="34" charset="0"/>
                <a:ea typeface="Open Sans" panose="020B0606030504020204" pitchFamily="34" charset="0"/>
                <a:cs typeface="Open Sans" panose="020B0606030504020204" pitchFamily="34" charset="0"/>
              </a:rPr>
              <a:t>Oct</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5" name="Tekstvak 117">
            <a:extLst>
              <a:ext uri="{FF2B5EF4-FFF2-40B4-BE49-F238E27FC236}">
                <a16:creationId xmlns:a16="http://schemas.microsoft.com/office/drawing/2014/main" id="{07FB9FF1-FFB2-4AC3-A7DC-01C775F0C42B}"/>
              </a:ext>
            </a:extLst>
          </p:cNvPr>
          <p:cNvSpPr txBox="1"/>
          <p:nvPr/>
        </p:nvSpPr>
        <p:spPr>
          <a:xfrm>
            <a:off x="5609048" y="5913509"/>
            <a:ext cx="756105" cy="276999"/>
          </a:xfrm>
          <a:prstGeom prst="rect">
            <a:avLst/>
          </a:prstGeom>
          <a:noFill/>
        </p:spPr>
        <p:txBody>
          <a:bodyPr wrap="square" rtlCol="0">
            <a:spAutoFit/>
          </a:bodyPr>
          <a:lstStyle/>
          <a:p>
            <a:pPr algn="ctr"/>
            <a:r>
              <a:rPr lang="nl-NL" sz="1200" dirty="0">
                <a:solidFill>
                  <a:srgbClr val="1D5265"/>
                </a:solidFill>
                <a:latin typeface="Open Sans" panose="020B0606030504020204" pitchFamily="34" charset="0"/>
                <a:ea typeface="Open Sans" panose="020B0606030504020204" pitchFamily="34" charset="0"/>
                <a:cs typeface="Open Sans" panose="020B0606030504020204" pitchFamily="34" charset="0"/>
              </a:rPr>
              <a:t>Nov</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6" name="Tekstvak 118">
            <a:extLst>
              <a:ext uri="{FF2B5EF4-FFF2-40B4-BE49-F238E27FC236}">
                <a16:creationId xmlns:a16="http://schemas.microsoft.com/office/drawing/2014/main" id="{3433C253-8ABC-42CA-9C51-5A7A30A9AA68}"/>
              </a:ext>
            </a:extLst>
          </p:cNvPr>
          <p:cNvSpPr txBox="1"/>
          <p:nvPr/>
        </p:nvSpPr>
        <p:spPr>
          <a:xfrm>
            <a:off x="6392578" y="5908960"/>
            <a:ext cx="802601" cy="276999"/>
          </a:xfrm>
          <a:prstGeom prst="rect">
            <a:avLst/>
          </a:prstGeom>
          <a:noFill/>
        </p:spPr>
        <p:txBody>
          <a:bodyPr wrap="square" rtlCol="0">
            <a:spAutoFit/>
          </a:bodyPr>
          <a:lstStyle/>
          <a:p>
            <a:pPr algn="ctr"/>
            <a:r>
              <a:rPr lang="nl-NL" sz="1200">
                <a:solidFill>
                  <a:srgbClr val="1D5265"/>
                </a:solidFill>
                <a:latin typeface="Open Sans" panose="020B0606030504020204" pitchFamily="34" charset="0"/>
                <a:ea typeface="Open Sans" panose="020B0606030504020204" pitchFamily="34" charset="0"/>
                <a:cs typeface="Open Sans" panose="020B0606030504020204" pitchFamily="34" charset="0"/>
              </a:rPr>
              <a:t>Dec</a:t>
            </a:r>
            <a:endParaRPr lang="en-GB" sz="1200" dirty="0">
              <a:solidFill>
                <a:srgbClr val="1D5265"/>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7" name="Graphic 116">
            <a:extLst>
              <a:ext uri="{FF2B5EF4-FFF2-40B4-BE49-F238E27FC236}">
                <a16:creationId xmlns:a16="http://schemas.microsoft.com/office/drawing/2014/main" id="{3A4D0754-6E7B-4E34-AA92-69DB1F466A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38374" y="1528284"/>
            <a:ext cx="410844" cy="410844"/>
          </a:xfrm>
          <a:prstGeom prst="rect">
            <a:avLst/>
          </a:prstGeom>
        </p:spPr>
      </p:pic>
      <p:sp>
        <p:nvSpPr>
          <p:cNvPr id="118" name="Rectangle 117">
            <a:extLst>
              <a:ext uri="{FF2B5EF4-FFF2-40B4-BE49-F238E27FC236}">
                <a16:creationId xmlns:a16="http://schemas.microsoft.com/office/drawing/2014/main" id="{571A9224-13D5-482B-8B1C-6834ECF78526}"/>
              </a:ext>
            </a:extLst>
          </p:cNvPr>
          <p:cNvSpPr/>
          <p:nvPr/>
        </p:nvSpPr>
        <p:spPr>
          <a:xfrm>
            <a:off x="9016747" y="2146986"/>
            <a:ext cx="3019793" cy="523220"/>
          </a:xfrm>
          <a:prstGeom prst="rect">
            <a:avLst/>
          </a:prstGeom>
        </p:spPr>
        <p:txBody>
          <a:bodyPr wrap="square">
            <a:spAutoFit/>
          </a:bodyPr>
          <a:lstStyle/>
          <a:p>
            <a:pPr fontAlgn="b"/>
            <a:r>
              <a:rPr lang="en-US" sz="1400" dirty="0">
                <a:solidFill>
                  <a:srgbClr val="1D5265"/>
                </a:solidFill>
                <a:latin typeface="Open Sans SemiBold" panose="020B0706030804020204" pitchFamily="34" charset="0"/>
              </a:rPr>
              <a:t>Influenced by Drought</a:t>
            </a:r>
          </a:p>
          <a:p>
            <a:pPr fontAlgn="b"/>
            <a:r>
              <a:rPr lang="en-US" sz="1400" dirty="0">
                <a:solidFill>
                  <a:srgbClr val="1D5265"/>
                </a:solidFill>
                <a:latin typeface="Open Sans SemiBold" panose="020B0706030804020204" pitchFamily="34" charset="0"/>
              </a:rPr>
              <a:t>Not Influenced by Drought</a:t>
            </a:r>
          </a:p>
        </p:txBody>
      </p:sp>
      <p:cxnSp>
        <p:nvCxnSpPr>
          <p:cNvPr id="119" name="Straight Connector 118">
            <a:extLst>
              <a:ext uri="{FF2B5EF4-FFF2-40B4-BE49-F238E27FC236}">
                <a16:creationId xmlns:a16="http://schemas.microsoft.com/office/drawing/2014/main" id="{62EC4284-4F21-4240-AF88-8FF0CC75B941}"/>
              </a:ext>
            </a:extLst>
          </p:cNvPr>
          <p:cNvCxnSpPr>
            <a:cxnSpLocks/>
          </p:cNvCxnSpPr>
          <p:nvPr/>
        </p:nvCxnSpPr>
        <p:spPr>
          <a:xfrm>
            <a:off x="8548350" y="2268264"/>
            <a:ext cx="486067" cy="0"/>
          </a:xfrm>
          <a:prstGeom prst="line">
            <a:avLst/>
          </a:prstGeom>
          <a:ln w="19050">
            <a:solidFill>
              <a:srgbClr val="DD5557"/>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8614B34-8544-4E49-82B0-092B973211A2}"/>
              </a:ext>
            </a:extLst>
          </p:cNvPr>
          <p:cNvCxnSpPr>
            <a:cxnSpLocks/>
          </p:cNvCxnSpPr>
          <p:nvPr/>
        </p:nvCxnSpPr>
        <p:spPr>
          <a:xfrm>
            <a:off x="8548350" y="2522264"/>
            <a:ext cx="486067" cy="0"/>
          </a:xfrm>
          <a:prstGeom prst="line">
            <a:avLst/>
          </a:prstGeom>
          <a:ln w="19050">
            <a:solidFill>
              <a:srgbClr val="968389"/>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9493203-7315-463A-8E2A-1237168979E9}"/>
              </a:ext>
            </a:extLst>
          </p:cNvPr>
          <p:cNvCxnSpPr>
            <a:cxnSpLocks/>
          </p:cNvCxnSpPr>
          <p:nvPr/>
        </p:nvCxnSpPr>
        <p:spPr>
          <a:xfrm flipV="1">
            <a:off x="2389429" y="2331764"/>
            <a:ext cx="1578607" cy="0"/>
          </a:xfrm>
          <a:prstGeom prst="line">
            <a:avLst/>
          </a:prstGeom>
          <a:ln w="28575">
            <a:solidFill>
              <a:srgbClr val="A5959A"/>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59570B2-A9AA-4717-AA04-0CB78678CD96}"/>
              </a:ext>
            </a:extLst>
          </p:cNvPr>
          <p:cNvCxnSpPr>
            <a:cxnSpLocks/>
          </p:cNvCxnSpPr>
          <p:nvPr/>
        </p:nvCxnSpPr>
        <p:spPr>
          <a:xfrm flipV="1">
            <a:off x="2366575" y="2660329"/>
            <a:ext cx="2394672" cy="0"/>
          </a:xfrm>
          <a:prstGeom prst="line">
            <a:avLst/>
          </a:prstGeom>
          <a:ln w="28575">
            <a:solidFill>
              <a:srgbClr val="A5959A"/>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2EE63F1-1FEF-4F64-93E3-6472A568BEDB}"/>
              </a:ext>
            </a:extLst>
          </p:cNvPr>
          <p:cNvCxnSpPr>
            <a:cxnSpLocks/>
          </p:cNvCxnSpPr>
          <p:nvPr/>
        </p:nvCxnSpPr>
        <p:spPr>
          <a:xfrm flipV="1">
            <a:off x="3133348" y="2960391"/>
            <a:ext cx="2394672" cy="0"/>
          </a:xfrm>
          <a:prstGeom prst="line">
            <a:avLst/>
          </a:prstGeom>
          <a:ln w="28575">
            <a:solidFill>
              <a:srgbClr val="E47B7C"/>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0E2CF9D-A314-4C3F-89F0-B8433824F35A}"/>
              </a:ext>
            </a:extLst>
          </p:cNvPr>
          <p:cNvCxnSpPr>
            <a:cxnSpLocks/>
          </p:cNvCxnSpPr>
          <p:nvPr/>
        </p:nvCxnSpPr>
        <p:spPr>
          <a:xfrm flipV="1">
            <a:off x="3972047" y="3239992"/>
            <a:ext cx="829928" cy="0"/>
          </a:xfrm>
          <a:prstGeom prst="line">
            <a:avLst/>
          </a:prstGeom>
          <a:ln w="28575">
            <a:solidFill>
              <a:srgbClr val="E47B7C"/>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748FEA2-C11F-4250-9DD1-511CD2D76F96}"/>
              </a:ext>
            </a:extLst>
          </p:cNvPr>
          <p:cNvCxnSpPr>
            <a:cxnSpLocks/>
          </p:cNvCxnSpPr>
          <p:nvPr/>
        </p:nvCxnSpPr>
        <p:spPr>
          <a:xfrm flipV="1">
            <a:off x="5610516" y="3553891"/>
            <a:ext cx="829928" cy="0"/>
          </a:xfrm>
          <a:prstGeom prst="line">
            <a:avLst/>
          </a:prstGeom>
          <a:ln w="28575">
            <a:solidFill>
              <a:srgbClr val="E47B7C"/>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9D9371B-FAB2-410F-AAD3-DCE861291B62}"/>
              </a:ext>
            </a:extLst>
          </p:cNvPr>
          <p:cNvCxnSpPr>
            <a:cxnSpLocks/>
          </p:cNvCxnSpPr>
          <p:nvPr/>
        </p:nvCxnSpPr>
        <p:spPr>
          <a:xfrm flipV="1">
            <a:off x="6407343" y="3868923"/>
            <a:ext cx="1578607" cy="0"/>
          </a:xfrm>
          <a:prstGeom prst="line">
            <a:avLst/>
          </a:prstGeom>
          <a:ln w="28575">
            <a:solidFill>
              <a:srgbClr val="E47B7C"/>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84930DB-6F83-4AF3-AAD7-EECE3ED24477}"/>
              </a:ext>
            </a:extLst>
          </p:cNvPr>
          <p:cNvCxnSpPr>
            <a:cxnSpLocks/>
          </p:cNvCxnSpPr>
          <p:nvPr/>
        </p:nvCxnSpPr>
        <p:spPr>
          <a:xfrm>
            <a:off x="6438798" y="4176802"/>
            <a:ext cx="3233160" cy="14081"/>
          </a:xfrm>
          <a:prstGeom prst="line">
            <a:avLst/>
          </a:prstGeom>
          <a:ln w="28575">
            <a:solidFill>
              <a:srgbClr val="A5959A"/>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2BAF517-983F-4236-8969-20A41DCCC674}"/>
              </a:ext>
            </a:extLst>
          </p:cNvPr>
          <p:cNvCxnSpPr>
            <a:cxnSpLocks/>
          </p:cNvCxnSpPr>
          <p:nvPr/>
        </p:nvCxnSpPr>
        <p:spPr>
          <a:xfrm flipV="1">
            <a:off x="9718437" y="4466062"/>
            <a:ext cx="1578607" cy="0"/>
          </a:xfrm>
          <a:prstGeom prst="line">
            <a:avLst/>
          </a:prstGeom>
          <a:ln w="28575">
            <a:solidFill>
              <a:srgbClr val="A5959A"/>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02DB6C7-232A-42B5-A414-0205739B36CF}"/>
              </a:ext>
            </a:extLst>
          </p:cNvPr>
          <p:cNvCxnSpPr>
            <a:cxnSpLocks/>
          </p:cNvCxnSpPr>
          <p:nvPr/>
        </p:nvCxnSpPr>
        <p:spPr>
          <a:xfrm flipV="1">
            <a:off x="10398144" y="4792044"/>
            <a:ext cx="1578607" cy="0"/>
          </a:xfrm>
          <a:prstGeom prst="line">
            <a:avLst/>
          </a:prstGeom>
          <a:ln w="28575">
            <a:solidFill>
              <a:srgbClr val="E47B7C"/>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C8EF05BB-CD31-4F02-823B-F7C055D4831C}"/>
              </a:ext>
            </a:extLst>
          </p:cNvPr>
          <p:cNvCxnSpPr/>
          <p:nvPr/>
        </p:nvCxnSpPr>
        <p:spPr>
          <a:xfrm>
            <a:off x="2373956" y="2953464"/>
            <a:ext cx="737233" cy="0"/>
          </a:xfrm>
          <a:prstGeom prst="line">
            <a:avLst/>
          </a:prstGeom>
          <a:ln>
            <a:solidFill>
              <a:srgbClr val="E47B7C"/>
            </a:solidFill>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136FB6BC-94B8-4675-8492-22BB577F4AF7}"/>
              </a:ext>
            </a:extLst>
          </p:cNvPr>
          <p:cNvCxnSpPr>
            <a:cxnSpLocks/>
          </p:cNvCxnSpPr>
          <p:nvPr/>
        </p:nvCxnSpPr>
        <p:spPr>
          <a:xfrm>
            <a:off x="2376010" y="3257647"/>
            <a:ext cx="1559735" cy="0"/>
          </a:xfrm>
          <a:prstGeom prst="line">
            <a:avLst/>
          </a:prstGeom>
          <a:ln>
            <a:solidFill>
              <a:srgbClr val="E47B7C"/>
            </a:solidFill>
            <a:prstDash val="dash"/>
          </a:ln>
        </p:spPr>
        <p:style>
          <a:lnRef idx="1">
            <a:schemeClr val="accent1"/>
          </a:lnRef>
          <a:fillRef idx="0">
            <a:schemeClr val="accent1"/>
          </a:fillRef>
          <a:effectRef idx="0">
            <a:schemeClr val="accent1"/>
          </a:effectRef>
          <a:fontRef idx="minor">
            <a:schemeClr val="tx1"/>
          </a:fontRef>
        </p:style>
      </p:cxnSp>
      <p:pic>
        <p:nvPicPr>
          <p:cNvPr id="137" name="Picture 2" descr="Logo TU Delft - Maritime Design Forum">
            <a:extLst>
              <a:ext uri="{FF2B5EF4-FFF2-40B4-BE49-F238E27FC236}">
                <a16:creationId xmlns:a16="http://schemas.microsoft.com/office/drawing/2014/main" id="{F5FA7B91-1E64-424C-AEA0-9B9F23A2B168}"/>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766" b="15368"/>
          <a:stretch/>
        </p:blipFill>
        <p:spPr bwMode="auto">
          <a:xfrm>
            <a:off x="10658475" y="209895"/>
            <a:ext cx="1533525" cy="616090"/>
          </a:xfrm>
          <a:prstGeom prst="rect">
            <a:avLst/>
          </a:prstGeom>
          <a:noFill/>
          <a:extLst>
            <a:ext uri="{909E8E84-426E-40DD-AFC4-6F175D3DCCD1}">
              <a14:hiddenFill xmlns:a14="http://schemas.microsoft.com/office/drawing/2010/main">
                <a:solidFill>
                  <a:srgbClr val="FFFFFF"/>
                </a:solidFill>
              </a14:hiddenFill>
            </a:ext>
          </a:extLst>
        </p:spPr>
      </p:pic>
      <p:sp>
        <p:nvSpPr>
          <p:cNvPr id="149" name="Oval 148">
            <a:extLst>
              <a:ext uri="{FF2B5EF4-FFF2-40B4-BE49-F238E27FC236}">
                <a16:creationId xmlns:a16="http://schemas.microsoft.com/office/drawing/2014/main" id="{9D01B37A-E485-49BE-BFD3-3E6DCA5030BE}"/>
              </a:ext>
            </a:extLst>
          </p:cNvPr>
          <p:cNvSpPr/>
          <p:nvPr/>
        </p:nvSpPr>
        <p:spPr>
          <a:xfrm>
            <a:off x="366137" y="4358178"/>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0" name="Oval 149">
            <a:extLst>
              <a:ext uri="{FF2B5EF4-FFF2-40B4-BE49-F238E27FC236}">
                <a16:creationId xmlns:a16="http://schemas.microsoft.com/office/drawing/2014/main" id="{36F12439-9295-497D-B9F1-543A00A41320}"/>
              </a:ext>
            </a:extLst>
          </p:cNvPr>
          <p:cNvSpPr/>
          <p:nvPr/>
        </p:nvSpPr>
        <p:spPr>
          <a:xfrm>
            <a:off x="366137" y="5159976"/>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cxnSp>
        <p:nvCxnSpPr>
          <p:cNvPr id="151" name="Straight Connector 150">
            <a:extLst>
              <a:ext uri="{FF2B5EF4-FFF2-40B4-BE49-F238E27FC236}">
                <a16:creationId xmlns:a16="http://schemas.microsoft.com/office/drawing/2014/main" id="{85E3FA8F-7ABF-4804-9FB6-760CC1BB4442}"/>
              </a:ext>
            </a:extLst>
          </p:cNvPr>
          <p:cNvCxnSpPr>
            <a:cxnSpLocks/>
          </p:cNvCxnSpPr>
          <p:nvPr/>
        </p:nvCxnSpPr>
        <p:spPr>
          <a:xfrm flipH="1">
            <a:off x="471511" y="3037914"/>
            <a:ext cx="8130" cy="550203"/>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FF105FFA-B407-4757-B9E9-59E6C34DBD6D}"/>
              </a:ext>
            </a:extLst>
          </p:cNvPr>
          <p:cNvCxnSpPr>
            <a:cxnSpLocks/>
            <a:stCxn id="149" idx="0"/>
          </p:cNvCxnSpPr>
          <p:nvPr/>
        </p:nvCxnSpPr>
        <p:spPr>
          <a:xfrm flipV="1">
            <a:off x="471511" y="3809563"/>
            <a:ext cx="0" cy="548615"/>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D0AEEFD6-2ABB-4B0D-A7E6-F3B016068C21}"/>
              </a:ext>
            </a:extLst>
          </p:cNvPr>
          <p:cNvCxnSpPr>
            <a:cxnSpLocks/>
            <a:stCxn id="150" idx="0"/>
            <a:endCxn id="149" idx="4"/>
          </p:cNvCxnSpPr>
          <p:nvPr/>
        </p:nvCxnSpPr>
        <p:spPr>
          <a:xfrm flipV="1">
            <a:off x="471511" y="4564384"/>
            <a:ext cx="0" cy="595592"/>
          </a:xfrm>
          <a:prstGeom prst="line">
            <a:avLst/>
          </a:prstGeom>
          <a:ln w="12700">
            <a:solidFill>
              <a:srgbClr val="1F5666"/>
            </a:solidFill>
          </a:ln>
        </p:spPr>
        <p:style>
          <a:lnRef idx="1">
            <a:schemeClr val="accent1"/>
          </a:lnRef>
          <a:fillRef idx="0">
            <a:schemeClr val="accent1"/>
          </a:fillRef>
          <a:effectRef idx="0">
            <a:schemeClr val="accent1"/>
          </a:effectRef>
          <a:fontRef idx="minor">
            <a:schemeClr val="tx1"/>
          </a:fontRef>
        </p:style>
      </p:cxnSp>
      <p:sp>
        <p:nvSpPr>
          <p:cNvPr id="154" name="Oval 153">
            <a:extLst>
              <a:ext uri="{FF2B5EF4-FFF2-40B4-BE49-F238E27FC236}">
                <a16:creationId xmlns:a16="http://schemas.microsoft.com/office/drawing/2014/main" id="{35929DF8-8500-4AC9-A3BF-59B0B4181021}"/>
              </a:ext>
            </a:extLst>
          </p:cNvPr>
          <p:cNvSpPr/>
          <p:nvPr/>
        </p:nvSpPr>
        <p:spPr>
          <a:xfrm>
            <a:off x="374267" y="2835121"/>
            <a:ext cx="210748" cy="206206"/>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55" name="Oval 154">
            <a:extLst>
              <a:ext uri="{FF2B5EF4-FFF2-40B4-BE49-F238E27FC236}">
                <a16:creationId xmlns:a16="http://schemas.microsoft.com/office/drawing/2014/main" id="{D87B1668-91C0-46B1-86FC-2629E9453255}"/>
              </a:ext>
            </a:extLst>
          </p:cNvPr>
          <p:cNvSpPr/>
          <p:nvPr/>
        </p:nvSpPr>
        <p:spPr>
          <a:xfrm>
            <a:off x="206809" y="3429000"/>
            <a:ext cx="545664" cy="533903"/>
          </a:xfrm>
          <a:prstGeom prst="ellipse">
            <a:avLst/>
          </a:prstGeom>
          <a:solidFill>
            <a:srgbClr val="1F5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156" name="Picture 155">
            <a:extLst>
              <a:ext uri="{FF2B5EF4-FFF2-40B4-BE49-F238E27FC236}">
                <a16:creationId xmlns:a16="http://schemas.microsoft.com/office/drawing/2014/main" id="{6256834D-EEBE-466F-89FC-E75E1EA0EA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3777" y="3472942"/>
            <a:ext cx="424399" cy="424399"/>
          </a:xfrm>
          <a:prstGeom prst="rect">
            <a:avLst/>
          </a:prstGeom>
        </p:spPr>
      </p:pic>
      <p:graphicFrame>
        <p:nvGraphicFramePr>
          <p:cNvPr id="157" name="Table 156">
            <a:extLst>
              <a:ext uri="{FF2B5EF4-FFF2-40B4-BE49-F238E27FC236}">
                <a16:creationId xmlns:a16="http://schemas.microsoft.com/office/drawing/2014/main" id="{D219DBBD-F48F-4411-86F2-0F14316D9097}"/>
              </a:ext>
            </a:extLst>
          </p:cNvPr>
          <p:cNvGraphicFramePr>
            <a:graphicFrameLocks noGrp="1"/>
          </p:cNvGraphicFramePr>
          <p:nvPr>
            <p:extLst>
              <p:ext uri="{D42A27DB-BD31-4B8C-83A1-F6EECF244321}">
                <p14:modId xmlns:p14="http://schemas.microsoft.com/office/powerpoint/2010/main" val="673242783"/>
              </p:ext>
            </p:extLst>
          </p:nvPr>
        </p:nvGraphicFramePr>
        <p:xfrm>
          <a:off x="475576" y="2147481"/>
          <a:ext cx="1864750" cy="2725732"/>
        </p:xfrm>
        <a:graphic>
          <a:graphicData uri="http://schemas.openxmlformats.org/drawingml/2006/table">
            <a:tbl>
              <a:tblPr/>
              <a:tblGrid>
                <a:gridCol w="1864750">
                  <a:extLst>
                    <a:ext uri="{9D8B030D-6E8A-4147-A177-3AD203B41FA5}">
                      <a16:colId xmlns:a16="http://schemas.microsoft.com/office/drawing/2014/main" val="1357415312"/>
                    </a:ext>
                  </a:extLst>
                </a:gridCol>
              </a:tblGrid>
              <a:tr h="299690">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1D5265"/>
                          </a:solidFill>
                          <a:effectLst/>
                          <a:latin typeface="Open Sans SemiBold" panose="020B0706030804020204" pitchFamily="34" charset="0"/>
                        </a:rPr>
                        <a:t>Clearing &amp; Mulching</a:t>
                      </a:r>
                    </a:p>
                  </a:txBody>
                  <a:tcPr marL="10153" marR="10153" marT="10153" marB="0" anchor="b">
                    <a:lnL>
                      <a:noFill/>
                    </a:lnL>
                    <a:lnR>
                      <a:noFill/>
                    </a:lnR>
                    <a:lnT>
                      <a:noFill/>
                    </a:lnT>
                    <a:lnB>
                      <a:noFill/>
                    </a:lnB>
                    <a:noFill/>
                  </a:tcPr>
                </a:tc>
                <a:extLst>
                  <a:ext uri="{0D108BD9-81ED-4DB2-BD59-A6C34878D82A}">
                    <a16:rowId xmlns:a16="http://schemas.microsoft.com/office/drawing/2014/main" val="2882246854"/>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Manuring</a:t>
                      </a:r>
                    </a:p>
                  </a:txBody>
                  <a:tcPr marL="10153" marR="10153" marT="10153" marB="0" anchor="b">
                    <a:lnL>
                      <a:noFill/>
                    </a:lnL>
                    <a:lnR>
                      <a:noFill/>
                    </a:lnR>
                    <a:lnT>
                      <a:noFill/>
                    </a:lnT>
                    <a:lnB>
                      <a:noFill/>
                    </a:lnB>
                    <a:noFill/>
                  </a:tcPr>
                </a:tc>
                <a:extLst>
                  <a:ext uri="{0D108BD9-81ED-4DB2-BD59-A6C34878D82A}">
                    <a16:rowId xmlns:a16="http://schemas.microsoft.com/office/drawing/2014/main" val="4113272991"/>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Making (box) ridges</a:t>
                      </a:r>
                    </a:p>
                  </a:txBody>
                  <a:tcPr marL="10153" marR="10153" marT="10153" marB="0" anchor="b">
                    <a:lnL>
                      <a:noFill/>
                    </a:lnL>
                    <a:lnR>
                      <a:noFill/>
                    </a:lnR>
                    <a:lnT>
                      <a:noFill/>
                    </a:lnT>
                    <a:lnB>
                      <a:noFill/>
                    </a:lnB>
                    <a:noFill/>
                  </a:tcPr>
                </a:tc>
                <a:extLst>
                  <a:ext uri="{0D108BD9-81ED-4DB2-BD59-A6C34878D82A}">
                    <a16:rowId xmlns:a16="http://schemas.microsoft.com/office/drawing/2014/main" val="4123533103"/>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Seed/Crop Selection</a:t>
                      </a:r>
                    </a:p>
                  </a:txBody>
                  <a:tcPr marL="10153" marR="10153" marT="10153" marB="0" anchor="b">
                    <a:lnL>
                      <a:noFill/>
                    </a:lnL>
                    <a:lnR>
                      <a:noFill/>
                    </a:lnR>
                    <a:lnT>
                      <a:noFill/>
                    </a:lnT>
                    <a:lnB>
                      <a:noFill/>
                    </a:lnB>
                    <a:noFill/>
                  </a:tcPr>
                </a:tc>
                <a:extLst>
                  <a:ext uri="{0D108BD9-81ED-4DB2-BD59-A6C34878D82A}">
                    <a16:rowId xmlns:a16="http://schemas.microsoft.com/office/drawing/2014/main" val="2299427909"/>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Planting</a:t>
                      </a:r>
                    </a:p>
                  </a:txBody>
                  <a:tcPr marL="10153" marR="10153" marT="10153" marB="0" anchor="b">
                    <a:lnL>
                      <a:noFill/>
                    </a:lnL>
                    <a:lnR>
                      <a:noFill/>
                    </a:lnR>
                    <a:lnT>
                      <a:noFill/>
                    </a:lnT>
                    <a:lnB>
                      <a:noFill/>
                    </a:lnB>
                    <a:noFill/>
                  </a:tcPr>
                </a:tc>
                <a:extLst>
                  <a:ext uri="{0D108BD9-81ED-4DB2-BD59-A6C34878D82A}">
                    <a16:rowId xmlns:a16="http://schemas.microsoft.com/office/drawing/2014/main" val="1216330995"/>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Fertilizer appl.</a:t>
                      </a:r>
                    </a:p>
                  </a:txBody>
                  <a:tcPr marL="10153" marR="10153" marT="10153" marB="0" anchor="b">
                    <a:lnL>
                      <a:noFill/>
                    </a:lnL>
                    <a:lnR>
                      <a:noFill/>
                    </a:lnR>
                    <a:lnT>
                      <a:noFill/>
                    </a:lnT>
                    <a:lnB>
                      <a:noFill/>
                    </a:lnB>
                    <a:noFill/>
                  </a:tcPr>
                </a:tc>
                <a:extLst>
                  <a:ext uri="{0D108BD9-81ED-4DB2-BD59-A6C34878D82A}">
                    <a16:rowId xmlns:a16="http://schemas.microsoft.com/office/drawing/2014/main" val="2390819000"/>
                  </a:ext>
                </a:extLst>
              </a:tr>
              <a:tr h="328212">
                <a:tc>
                  <a:txBody>
                    <a:bodyPr/>
                    <a:lstStyle/>
                    <a:p>
                      <a:pPr algn="r" rtl="0" fontAlgn="b"/>
                      <a:r>
                        <a:rPr lang="en-US" sz="1400" b="0" i="0" u="none" strike="noStrike" dirty="0">
                          <a:solidFill>
                            <a:srgbClr val="1D5265"/>
                          </a:solidFill>
                          <a:effectLst/>
                          <a:latin typeface="Open Sans SemiBold" panose="020B0706030804020204" pitchFamily="34" charset="0"/>
                        </a:rPr>
                        <a:t>(Light) Weeding</a:t>
                      </a:r>
                    </a:p>
                  </a:txBody>
                  <a:tcPr marL="10153" marR="10153" marT="10153" marB="0" anchor="b">
                    <a:lnL>
                      <a:noFill/>
                    </a:lnL>
                    <a:lnR>
                      <a:noFill/>
                    </a:lnR>
                    <a:lnT>
                      <a:noFill/>
                    </a:lnT>
                    <a:lnB>
                      <a:noFill/>
                    </a:lnB>
                    <a:noFill/>
                  </a:tcPr>
                </a:tc>
                <a:extLst>
                  <a:ext uri="{0D108BD9-81ED-4DB2-BD59-A6C34878D82A}">
                    <a16:rowId xmlns:a16="http://schemas.microsoft.com/office/drawing/2014/main" val="63234362"/>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Harvesting &amp; Storing </a:t>
                      </a:r>
                    </a:p>
                  </a:txBody>
                  <a:tcPr marL="10153" marR="10153" marT="10153" marB="0" anchor="b">
                    <a:lnL>
                      <a:noFill/>
                    </a:lnL>
                    <a:lnR>
                      <a:noFill/>
                    </a:lnR>
                    <a:lnT>
                      <a:noFill/>
                    </a:lnT>
                    <a:lnB>
                      <a:noFill/>
                    </a:lnB>
                    <a:noFill/>
                  </a:tcPr>
                </a:tc>
                <a:extLst>
                  <a:ext uri="{0D108BD9-81ED-4DB2-BD59-A6C34878D82A}">
                    <a16:rowId xmlns:a16="http://schemas.microsoft.com/office/drawing/2014/main" val="2606840639"/>
                  </a:ext>
                </a:extLst>
              </a:tr>
              <a:tr h="299690">
                <a:tc>
                  <a:txBody>
                    <a:bodyPr/>
                    <a:lstStyle/>
                    <a:p>
                      <a:pPr algn="r" rtl="0" fontAlgn="b"/>
                      <a:r>
                        <a:rPr lang="en-US" sz="1400" b="0" i="0" u="none" strike="noStrike" dirty="0">
                          <a:solidFill>
                            <a:srgbClr val="1D5265"/>
                          </a:solidFill>
                          <a:effectLst/>
                          <a:latin typeface="Open Sans SemiBold" panose="020B0706030804020204" pitchFamily="34" charset="0"/>
                        </a:rPr>
                        <a:t>Grading &amp; Marketing</a:t>
                      </a:r>
                    </a:p>
                  </a:txBody>
                  <a:tcPr marL="10153" marR="10153" marT="10153" marB="0" anchor="b">
                    <a:lnL>
                      <a:noFill/>
                    </a:lnL>
                    <a:lnR>
                      <a:noFill/>
                    </a:lnR>
                    <a:lnT>
                      <a:noFill/>
                    </a:lnT>
                    <a:lnB>
                      <a:noFill/>
                    </a:lnB>
                    <a:noFill/>
                  </a:tcPr>
                </a:tc>
                <a:extLst>
                  <a:ext uri="{0D108BD9-81ED-4DB2-BD59-A6C34878D82A}">
                    <a16:rowId xmlns:a16="http://schemas.microsoft.com/office/drawing/2014/main" val="2567311032"/>
                  </a:ext>
                </a:extLst>
              </a:tr>
            </a:tbl>
          </a:graphicData>
        </a:graphic>
      </p:graphicFrame>
    </p:spTree>
    <p:extLst>
      <p:ext uri="{BB962C8B-B14F-4D97-AF65-F5344CB8AC3E}">
        <p14:creationId xmlns:p14="http://schemas.microsoft.com/office/powerpoint/2010/main" val="1632810869"/>
      </p:ext>
    </p:extLst>
  </p:cSld>
  <p:clrMapOvr>
    <a:masterClrMapping/>
  </p:clrMapOvr>
  <mc:AlternateContent xmlns:mc="http://schemas.openxmlformats.org/markup-compatibility/2006" xmlns:p14="http://schemas.microsoft.com/office/powerpoint/2010/main">
    <mc:Choice Requires="p14">
      <p:transition spd="slow" p14:dur="2000" advTm="13254"/>
    </mc:Choice>
    <mc:Fallback xmlns="">
      <p:transition spd="slow" advTm="13254"/>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45871</TotalTime>
  <Words>2736</Words>
  <Application>Microsoft Office PowerPoint</Application>
  <PresentationFormat>Widescreen</PresentationFormat>
  <Paragraphs>363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Cambria Math</vt:lpstr>
      <vt:lpstr>Gotham Rounded Bold</vt:lpstr>
      <vt:lpstr>Open Sans</vt:lpstr>
      <vt:lpstr>Open Sans SemiBold</vt:lpstr>
      <vt:lpstr>TU Delft-UltraLight</vt:lpstr>
      <vt:lpstr>Office Theme</vt:lpstr>
      <vt:lpstr>PowerPoint Presentation</vt:lpstr>
      <vt:lpstr>CONCLUSIONS</vt:lpstr>
      <vt:lpstr>RECOMMENDATIONS</vt:lpstr>
      <vt:lpstr>PowerPoint Presentation</vt:lpstr>
      <vt:lpstr>MAIN RESEARCH QUESTIONS</vt:lpstr>
      <vt:lpstr>CONTENT</vt:lpstr>
      <vt:lpstr>BACKGROUND | TYPES OF DROUGHT</vt:lpstr>
      <vt:lpstr>BACKGROUND | DRIVERS OF DROUGHT</vt:lpstr>
      <vt:lpstr>AGRICULTURAL STRATEGIES</vt:lpstr>
      <vt:lpstr>REQUIRED FORECAST INFORMATION IN TIME</vt:lpstr>
      <vt:lpstr>FORECAST INFORMATION</vt:lpstr>
      <vt:lpstr>AIM OF FORECAST MODELS</vt:lpstr>
      <vt:lpstr>AIM OF FORECAST MODELS</vt:lpstr>
      <vt:lpstr>FORECAST MODEL</vt:lpstr>
      <vt:lpstr>FORECAST VERIFICATION</vt:lpstr>
      <vt:lpstr>FORECAST VERIFICATION</vt:lpstr>
      <vt:lpstr>1) LOCAL KNOWLEDGE INDICATORS PREDICTIVE?</vt:lpstr>
      <vt:lpstr>2) PREDICTING RELEVANT &amp; TIMELY INFORMATION</vt:lpstr>
      <vt:lpstr>CONCLUSIONS</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Ileen Streefkerk</dc:creator>
  <cp:lastModifiedBy>Ileen Streefkerk</cp:lastModifiedBy>
  <cp:revision>213</cp:revision>
  <dcterms:created xsi:type="dcterms:W3CDTF">2020-01-20T13:44:15Z</dcterms:created>
  <dcterms:modified xsi:type="dcterms:W3CDTF">2020-04-25T09:32:10Z</dcterms:modified>
</cp:coreProperties>
</file>