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42794238" cy="302672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38" d="100"/>
          <a:sy n="38" d="100"/>
        </p:scale>
        <p:origin x="36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9568" y="4953466"/>
            <a:ext cx="36375102" cy="10537496"/>
          </a:xfrm>
        </p:spPr>
        <p:txBody>
          <a:bodyPr anchor="b"/>
          <a:lstStyle>
            <a:lvl1pPr algn="ctr">
              <a:defRPr sz="26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49280" y="15897328"/>
            <a:ext cx="32095679" cy="7307583"/>
          </a:xfrm>
        </p:spPr>
        <p:txBody>
          <a:bodyPr/>
          <a:lstStyle>
            <a:lvl1pPr marL="0" indent="0" algn="ctr">
              <a:buNone/>
              <a:defRPr sz="10592"/>
            </a:lvl1pPr>
            <a:lvl2pPr marL="2017806" indent="0" algn="ctr">
              <a:buNone/>
              <a:defRPr sz="8827"/>
            </a:lvl2pPr>
            <a:lvl3pPr marL="4035613" indent="0" algn="ctr">
              <a:buNone/>
              <a:defRPr sz="7944"/>
            </a:lvl3pPr>
            <a:lvl4pPr marL="6053419" indent="0" algn="ctr">
              <a:buNone/>
              <a:defRPr sz="7061"/>
            </a:lvl4pPr>
            <a:lvl5pPr marL="8071226" indent="0" algn="ctr">
              <a:buNone/>
              <a:defRPr sz="7061"/>
            </a:lvl5pPr>
            <a:lvl6pPr marL="10089032" indent="0" algn="ctr">
              <a:buNone/>
              <a:defRPr sz="7061"/>
            </a:lvl6pPr>
            <a:lvl7pPr marL="12106839" indent="0" algn="ctr">
              <a:buNone/>
              <a:defRPr sz="7061"/>
            </a:lvl7pPr>
            <a:lvl8pPr marL="14124645" indent="0" algn="ctr">
              <a:buNone/>
              <a:defRPr sz="7061"/>
            </a:lvl8pPr>
            <a:lvl9pPr marL="16142452" indent="0" algn="ctr">
              <a:buNone/>
              <a:defRPr sz="7061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ACFF-0691-4A68-BB4E-F4A6F7C79435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6E9D-800E-425D-91AF-13AA5B8ED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776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ACFF-0691-4A68-BB4E-F4A6F7C79435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6E9D-800E-425D-91AF-13AA5B8ED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966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24629" y="1611452"/>
            <a:ext cx="9227508" cy="25650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106" y="1611452"/>
            <a:ext cx="27147595" cy="25650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ACFF-0691-4A68-BB4E-F4A6F7C79435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6E9D-800E-425D-91AF-13AA5B8ED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684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ACFF-0691-4A68-BB4E-F4A6F7C79435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6E9D-800E-425D-91AF-13AA5B8ED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896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9818" y="7545809"/>
            <a:ext cx="36910030" cy="12590343"/>
          </a:xfrm>
        </p:spPr>
        <p:txBody>
          <a:bodyPr anchor="b"/>
          <a:lstStyle>
            <a:lvl1pPr>
              <a:defRPr sz="26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9818" y="20255262"/>
            <a:ext cx="36910030" cy="6620964"/>
          </a:xfrm>
        </p:spPr>
        <p:txBody>
          <a:bodyPr/>
          <a:lstStyle>
            <a:lvl1pPr marL="0" indent="0">
              <a:buNone/>
              <a:defRPr sz="10592">
                <a:solidFill>
                  <a:schemeClr val="tx1"/>
                </a:solidFill>
              </a:defRPr>
            </a:lvl1pPr>
            <a:lvl2pPr marL="2017806" indent="0">
              <a:buNone/>
              <a:defRPr sz="8827">
                <a:solidFill>
                  <a:schemeClr val="tx1">
                    <a:tint val="75000"/>
                  </a:schemeClr>
                </a:solidFill>
              </a:defRPr>
            </a:lvl2pPr>
            <a:lvl3pPr marL="4035613" indent="0">
              <a:buNone/>
              <a:defRPr sz="7944">
                <a:solidFill>
                  <a:schemeClr val="tx1">
                    <a:tint val="75000"/>
                  </a:schemeClr>
                </a:solidFill>
              </a:defRPr>
            </a:lvl3pPr>
            <a:lvl4pPr marL="6053419" indent="0">
              <a:buNone/>
              <a:defRPr sz="7061">
                <a:solidFill>
                  <a:schemeClr val="tx1">
                    <a:tint val="75000"/>
                  </a:schemeClr>
                </a:solidFill>
              </a:defRPr>
            </a:lvl4pPr>
            <a:lvl5pPr marL="8071226" indent="0">
              <a:buNone/>
              <a:defRPr sz="7061">
                <a:solidFill>
                  <a:schemeClr val="tx1">
                    <a:tint val="75000"/>
                  </a:schemeClr>
                </a:solidFill>
              </a:defRPr>
            </a:lvl5pPr>
            <a:lvl6pPr marL="10089032" indent="0">
              <a:buNone/>
              <a:defRPr sz="7061">
                <a:solidFill>
                  <a:schemeClr val="tx1">
                    <a:tint val="75000"/>
                  </a:schemeClr>
                </a:solidFill>
              </a:defRPr>
            </a:lvl6pPr>
            <a:lvl7pPr marL="12106839" indent="0">
              <a:buNone/>
              <a:defRPr sz="7061">
                <a:solidFill>
                  <a:schemeClr val="tx1">
                    <a:tint val="75000"/>
                  </a:schemeClr>
                </a:solidFill>
              </a:defRPr>
            </a:lvl7pPr>
            <a:lvl8pPr marL="14124645" indent="0">
              <a:buNone/>
              <a:defRPr sz="7061">
                <a:solidFill>
                  <a:schemeClr val="tx1">
                    <a:tint val="75000"/>
                  </a:schemeClr>
                </a:solidFill>
              </a:defRPr>
            </a:lvl8pPr>
            <a:lvl9pPr marL="16142452" indent="0">
              <a:buNone/>
              <a:defRPr sz="70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ACFF-0691-4A68-BB4E-F4A6F7C79435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6E9D-800E-425D-91AF-13AA5B8ED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13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104" y="8057261"/>
            <a:ext cx="18187551" cy="1920430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4583" y="8057261"/>
            <a:ext cx="18187551" cy="1920430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ACFF-0691-4A68-BB4E-F4A6F7C79435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6E9D-800E-425D-91AF-13AA5B8ED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54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678" y="1611459"/>
            <a:ext cx="36910030" cy="585027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7682" y="7419688"/>
            <a:ext cx="18103966" cy="3636275"/>
          </a:xfrm>
        </p:spPr>
        <p:txBody>
          <a:bodyPr anchor="b"/>
          <a:lstStyle>
            <a:lvl1pPr marL="0" indent="0">
              <a:buNone/>
              <a:defRPr sz="10592" b="1"/>
            </a:lvl1pPr>
            <a:lvl2pPr marL="2017806" indent="0">
              <a:buNone/>
              <a:defRPr sz="8827" b="1"/>
            </a:lvl2pPr>
            <a:lvl3pPr marL="4035613" indent="0">
              <a:buNone/>
              <a:defRPr sz="7944" b="1"/>
            </a:lvl3pPr>
            <a:lvl4pPr marL="6053419" indent="0">
              <a:buNone/>
              <a:defRPr sz="7061" b="1"/>
            </a:lvl4pPr>
            <a:lvl5pPr marL="8071226" indent="0">
              <a:buNone/>
              <a:defRPr sz="7061" b="1"/>
            </a:lvl5pPr>
            <a:lvl6pPr marL="10089032" indent="0">
              <a:buNone/>
              <a:defRPr sz="7061" b="1"/>
            </a:lvl6pPr>
            <a:lvl7pPr marL="12106839" indent="0">
              <a:buNone/>
              <a:defRPr sz="7061" b="1"/>
            </a:lvl7pPr>
            <a:lvl8pPr marL="14124645" indent="0">
              <a:buNone/>
              <a:defRPr sz="7061" b="1"/>
            </a:lvl8pPr>
            <a:lvl9pPr marL="16142452" indent="0">
              <a:buNone/>
              <a:defRPr sz="7061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7682" y="11055963"/>
            <a:ext cx="18103966" cy="1626165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4585" y="7419688"/>
            <a:ext cx="18193125" cy="3636275"/>
          </a:xfrm>
        </p:spPr>
        <p:txBody>
          <a:bodyPr anchor="b"/>
          <a:lstStyle>
            <a:lvl1pPr marL="0" indent="0">
              <a:buNone/>
              <a:defRPr sz="10592" b="1"/>
            </a:lvl1pPr>
            <a:lvl2pPr marL="2017806" indent="0">
              <a:buNone/>
              <a:defRPr sz="8827" b="1"/>
            </a:lvl2pPr>
            <a:lvl3pPr marL="4035613" indent="0">
              <a:buNone/>
              <a:defRPr sz="7944" b="1"/>
            </a:lvl3pPr>
            <a:lvl4pPr marL="6053419" indent="0">
              <a:buNone/>
              <a:defRPr sz="7061" b="1"/>
            </a:lvl4pPr>
            <a:lvl5pPr marL="8071226" indent="0">
              <a:buNone/>
              <a:defRPr sz="7061" b="1"/>
            </a:lvl5pPr>
            <a:lvl6pPr marL="10089032" indent="0">
              <a:buNone/>
              <a:defRPr sz="7061" b="1"/>
            </a:lvl6pPr>
            <a:lvl7pPr marL="12106839" indent="0">
              <a:buNone/>
              <a:defRPr sz="7061" b="1"/>
            </a:lvl7pPr>
            <a:lvl8pPr marL="14124645" indent="0">
              <a:buNone/>
              <a:defRPr sz="7061" b="1"/>
            </a:lvl8pPr>
            <a:lvl9pPr marL="16142452" indent="0">
              <a:buNone/>
              <a:defRPr sz="7061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4585" y="11055963"/>
            <a:ext cx="18193125" cy="1626165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ACFF-0691-4A68-BB4E-F4A6F7C79435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6E9D-800E-425D-91AF-13AA5B8ED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088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ACFF-0691-4A68-BB4E-F4A6F7C79435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6E9D-800E-425D-91AF-13AA5B8ED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72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ACFF-0691-4A68-BB4E-F4A6F7C79435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6E9D-800E-425D-91AF-13AA5B8ED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6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678" y="2017818"/>
            <a:ext cx="13802256" cy="7062364"/>
          </a:xfrm>
        </p:spPr>
        <p:txBody>
          <a:bodyPr anchor="b"/>
          <a:lstStyle>
            <a:lvl1pPr>
              <a:defRPr sz="1412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3125" y="4357934"/>
            <a:ext cx="21664583" cy="21509383"/>
          </a:xfrm>
        </p:spPr>
        <p:txBody>
          <a:bodyPr/>
          <a:lstStyle>
            <a:lvl1pPr>
              <a:defRPr sz="14123"/>
            </a:lvl1pPr>
            <a:lvl2pPr>
              <a:defRPr sz="12358"/>
            </a:lvl2pPr>
            <a:lvl3pPr>
              <a:defRPr sz="10592"/>
            </a:lvl3pPr>
            <a:lvl4pPr>
              <a:defRPr sz="8827"/>
            </a:lvl4pPr>
            <a:lvl5pPr>
              <a:defRPr sz="8827"/>
            </a:lvl5pPr>
            <a:lvl6pPr>
              <a:defRPr sz="8827"/>
            </a:lvl6pPr>
            <a:lvl7pPr>
              <a:defRPr sz="8827"/>
            </a:lvl7pPr>
            <a:lvl8pPr>
              <a:defRPr sz="8827"/>
            </a:lvl8pPr>
            <a:lvl9pPr>
              <a:defRPr sz="8827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7678" y="9080183"/>
            <a:ext cx="13802256" cy="16822161"/>
          </a:xfrm>
        </p:spPr>
        <p:txBody>
          <a:bodyPr/>
          <a:lstStyle>
            <a:lvl1pPr marL="0" indent="0">
              <a:buNone/>
              <a:defRPr sz="7061"/>
            </a:lvl1pPr>
            <a:lvl2pPr marL="2017806" indent="0">
              <a:buNone/>
              <a:defRPr sz="6179"/>
            </a:lvl2pPr>
            <a:lvl3pPr marL="4035613" indent="0">
              <a:buNone/>
              <a:defRPr sz="5296"/>
            </a:lvl3pPr>
            <a:lvl4pPr marL="6053419" indent="0">
              <a:buNone/>
              <a:defRPr sz="4413"/>
            </a:lvl4pPr>
            <a:lvl5pPr marL="8071226" indent="0">
              <a:buNone/>
              <a:defRPr sz="4413"/>
            </a:lvl5pPr>
            <a:lvl6pPr marL="10089032" indent="0">
              <a:buNone/>
              <a:defRPr sz="4413"/>
            </a:lvl6pPr>
            <a:lvl7pPr marL="12106839" indent="0">
              <a:buNone/>
              <a:defRPr sz="4413"/>
            </a:lvl7pPr>
            <a:lvl8pPr marL="14124645" indent="0">
              <a:buNone/>
              <a:defRPr sz="4413"/>
            </a:lvl8pPr>
            <a:lvl9pPr marL="16142452" indent="0">
              <a:buNone/>
              <a:defRPr sz="441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ACFF-0691-4A68-BB4E-F4A6F7C79435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6E9D-800E-425D-91AF-13AA5B8ED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883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678" y="2017818"/>
            <a:ext cx="13802256" cy="7062364"/>
          </a:xfrm>
        </p:spPr>
        <p:txBody>
          <a:bodyPr anchor="b"/>
          <a:lstStyle>
            <a:lvl1pPr>
              <a:defRPr sz="1412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3125" y="4357934"/>
            <a:ext cx="21664583" cy="21509383"/>
          </a:xfrm>
        </p:spPr>
        <p:txBody>
          <a:bodyPr anchor="t"/>
          <a:lstStyle>
            <a:lvl1pPr marL="0" indent="0">
              <a:buNone/>
              <a:defRPr sz="14123"/>
            </a:lvl1pPr>
            <a:lvl2pPr marL="2017806" indent="0">
              <a:buNone/>
              <a:defRPr sz="12358"/>
            </a:lvl2pPr>
            <a:lvl3pPr marL="4035613" indent="0">
              <a:buNone/>
              <a:defRPr sz="10592"/>
            </a:lvl3pPr>
            <a:lvl4pPr marL="6053419" indent="0">
              <a:buNone/>
              <a:defRPr sz="8827"/>
            </a:lvl4pPr>
            <a:lvl5pPr marL="8071226" indent="0">
              <a:buNone/>
              <a:defRPr sz="8827"/>
            </a:lvl5pPr>
            <a:lvl6pPr marL="10089032" indent="0">
              <a:buNone/>
              <a:defRPr sz="8827"/>
            </a:lvl6pPr>
            <a:lvl7pPr marL="12106839" indent="0">
              <a:buNone/>
              <a:defRPr sz="8827"/>
            </a:lvl7pPr>
            <a:lvl8pPr marL="14124645" indent="0">
              <a:buNone/>
              <a:defRPr sz="8827"/>
            </a:lvl8pPr>
            <a:lvl9pPr marL="16142452" indent="0">
              <a:buNone/>
              <a:defRPr sz="882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7678" y="9080183"/>
            <a:ext cx="13802256" cy="16822161"/>
          </a:xfrm>
        </p:spPr>
        <p:txBody>
          <a:bodyPr/>
          <a:lstStyle>
            <a:lvl1pPr marL="0" indent="0">
              <a:buNone/>
              <a:defRPr sz="7061"/>
            </a:lvl1pPr>
            <a:lvl2pPr marL="2017806" indent="0">
              <a:buNone/>
              <a:defRPr sz="6179"/>
            </a:lvl2pPr>
            <a:lvl3pPr marL="4035613" indent="0">
              <a:buNone/>
              <a:defRPr sz="5296"/>
            </a:lvl3pPr>
            <a:lvl4pPr marL="6053419" indent="0">
              <a:buNone/>
              <a:defRPr sz="4413"/>
            </a:lvl4pPr>
            <a:lvl5pPr marL="8071226" indent="0">
              <a:buNone/>
              <a:defRPr sz="4413"/>
            </a:lvl5pPr>
            <a:lvl6pPr marL="10089032" indent="0">
              <a:buNone/>
              <a:defRPr sz="4413"/>
            </a:lvl6pPr>
            <a:lvl7pPr marL="12106839" indent="0">
              <a:buNone/>
              <a:defRPr sz="4413"/>
            </a:lvl7pPr>
            <a:lvl8pPr marL="14124645" indent="0">
              <a:buNone/>
              <a:defRPr sz="4413"/>
            </a:lvl8pPr>
            <a:lvl9pPr marL="16142452" indent="0">
              <a:buNone/>
              <a:defRPr sz="441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ACFF-0691-4A68-BB4E-F4A6F7C79435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6E9D-800E-425D-91AF-13AA5B8ED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104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2104" y="1611459"/>
            <a:ext cx="36910030" cy="5850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104" y="8057261"/>
            <a:ext cx="36910030" cy="192043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104" y="28053287"/>
            <a:ext cx="9628704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4ACFF-0691-4A68-BB4E-F4A6F7C79435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5592" y="28053287"/>
            <a:ext cx="14443055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23430" y="28053287"/>
            <a:ext cx="9628704" cy="1611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86E9D-800E-425D-91AF-13AA5B8ED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25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035613" rtl="0" eaLnBrk="1" latinLnBrk="0" hangingPunct="1">
        <a:lnSpc>
          <a:spcPct val="90000"/>
        </a:lnSpc>
        <a:spcBef>
          <a:spcPct val="0"/>
        </a:spcBef>
        <a:buNone/>
        <a:defRPr sz="194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8903" indent="-1008903" algn="l" defTabSz="4035613" rtl="0" eaLnBrk="1" latinLnBrk="0" hangingPunct="1">
        <a:lnSpc>
          <a:spcPct val="90000"/>
        </a:lnSpc>
        <a:spcBef>
          <a:spcPts val="4413"/>
        </a:spcBef>
        <a:buFont typeface="Arial" panose="020B0604020202020204" pitchFamily="34" charset="0"/>
        <a:buChar char="•"/>
        <a:defRPr sz="12358" kern="1200">
          <a:solidFill>
            <a:schemeClr val="tx1"/>
          </a:solidFill>
          <a:latin typeface="+mn-lt"/>
          <a:ea typeface="+mn-ea"/>
          <a:cs typeface="+mn-cs"/>
        </a:defRPr>
      </a:lvl1pPr>
      <a:lvl2pPr marL="3026710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10592" kern="1200">
          <a:solidFill>
            <a:schemeClr val="tx1"/>
          </a:solidFill>
          <a:latin typeface="+mn-lt"/>
          <a:ea typeface="+mn-ea"/>
          <a:cs typeface="+mn-cs"/>
        </a:defRPr>
      </a:lvl2pPr>
      <a:lvl3pPr marL="5044516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8827" kern="1200">
          <a:solidFill>
            <a:schemeClr val="tx1"/>
          </a:solidFill>
          <a:latin typeface="+mn-lt"/>
          <a:ea typeface="+mn-ea"/>
          <a:cs typeface="+mn-cs"/>
        </a:defRPr>
      </a:lvl3pPr>
      <a:lvl4pPr marL="7062323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4pPr>
      <a:lvl5pPr marL="9080129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5pPr>
      <a:lvl6pPr marL="11097936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6pPr>
      <a:lvl7pPr marL="13115742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7pPr>
      <a:lvl8pPr marL="15133549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8pPr>
      <a:lvl9pPr marL="17151355" indent="-1008903" algn="l" defTabSz="4035613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1pPr>
      <a:lvl2pPr marL="2017806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2pPr>
      <a:lvl3pPr marL="4035613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3pPr>
      <a:lvl4pPr marL="6053419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4pPr>
      <a:lvl5pPr marL="8071226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5pPr>
      <a:lvl6pPr marL="10089032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6pPr>
      <a:lvl7pPr marL="12106839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7pPr>
      <a:lvl8pPr marL="14124645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8pPr>
      <a:lvl9pPr marL="16142452" algn="l" defTabSz="4035613" rtl="0" eaLnBrk="1" latinLnBrk="0" hangingPunct="1">
        <a:defRPr sz="79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mailto:*marco.Lehmann@wsl.ch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E61B-7D5E-426C-A65B-8C37B074034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38519" y="288042"/>
            <a:ext cx="34334393" cy="20005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/>
              <a:t>A new conceptual framework for the use of hydrogen isotopes in tree </a:t>
            </a:r>
            <a:r>
              <a:rPr lang="en-US" sz="8000" b="1" dirty="0" smtClean="0"/>
              <a:t>rings</a:t>
            </a:r>
          </a:p>
          <a:p>
            <a:pPr algn="ctr"/>
            <a:r>
              <a:rPr lang="en-GB" sz="4400" b="1" dirty="0"/>
              <a:t>Marco M. </a:t>
            </a:r>
            <a:r>
              <a:rPr lang="en-GB" sz="4400" b="1" dirty="0" smtClean="0"/>
              <a:t>Lehmann</a:t>
            </a:r>
            <a:r>
              <a:rPr lang="en-GB" sz="4400" b="1" baseline="30000" dirty="0" smtClean="0"/>
              <a:t>*</a:t>
            </a:r>
            <a:r>
              <a:rPr lang="en-GB" sz="4400" b="1" dirty="0" smtClean="0"/>
              <a:t>, </a:t>
            </a:r>
            <a:r>
              <a:rPr lang="en-GB" sz="4400" b="1" dirty="0"/>
              <a:t>Valentina </a:t>
            </a:r>
            <a:r>
              <a:rPr lang="en-GB" sz="4400" b="1" dirty="0" err="1" smtClean="0"/>
              <a:t>Vitali</a:t>
            </a:r>
            <a:r>
              <a:rPr lang="en-GB" sz="4400" b="1" dirty="0" smtClean="0"/>
              <a:t>, </a:t>
            </a:r>
            <a:r>
              <a:rPr lang="en-GB" sz="4400" b="1" dirty="0"/>
              <a:t>Philipp </a:t>
            </a:r>
            <a:r>
              <a:rPr lang="en-GB" sz="4400" b="1" dirty="0" smtClean="0"/>
              <a:t>Schuler, </a:t>
            </a:r>
            <a:r>
              <a:rPr lang="en-GB" sz="4400" b="1" dirty="0"/>
              <a:t>Markus </a:t>
            </a:r>
            <a:r>
              <a:rPr lang="en-GB" sz="4400" b="1" dirty="0" err="1" smtClean="0"/>
              <a:t>Leuenberger</a:t>
            </a:r>
            <a:r>
              <a:rPr lang="en-GB" sz="4400" b="1" dirty="0" smtClean="0"/>
              <a:t>, </a:t>
            </a:r>
            <a:r>
              <a:rPr lang="en-GB" sz="4400" b="1" dirty="0"/>
              <a:t>Matthias </a:t>
            </a:r>
            <a:r>
              <a:rPr lang="en-GB" sz="4400" b="1" dirty="0" smtClean="0"/>
              <a:t>Saurer</a:t>
            </a:r>
            <a:r>
              <a:rPr lang="en-GB" sz="4400" b="1" baseline="30000" dirty="0"/>
              <a:t> </a:t>
            </a:r>
            <a:r>
              <a:rPr lang="en-GB" sz="4400" b="1" baseline="30000" dirty="0" smtClean="0"/>
              <a:t> </a:t>
            </a:r>
            <a:r>
              <a:rPr lang="en-GB" sz="4400" b="1" baseline="30000" dirty="0" smtClean="0">
                <a:hlinkClick r:id="rId2"/>
              </a:rPr>
              <a:t>*</a:t>
            </a:r>
            <a:r>
              <a:rPr lang="en-GB" sz="4400" b="1" dirty="0" smtClean="0">
                <a:hlinkClick r:id="rId2"/>
              </a:rPr>
              <a:t>marco.Lehmann@wsl.ch</a:t>
            </a:r>
            <a:r>
              <a:rPr lang="en-GB" sz="4400" b="1" dirty="0" smtClean="0"/>
              <a:t> </a:t>
            </a:r>
            <a:endParaRPr lang="en-US" sz="4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86801" y="12496800"/>
            <a:ext cx="20735238" cy="1261428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75063" y="2806525"/>
            <a:ext cx="20175095" cy="6907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333"/>
              </a:spcAft>
            </a:pPr>
            <a:r>
              <a:rPr lang="en-US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analysis of </a:t>
            </a:r>
            <a:r>
              <a:rPr 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  <a:t>hydrogen </a:t>
            </a:r>
            <a:r>
              <a:rPr lang="en-US" sz="5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isotopes </a:t>
            </a:r>
            <a:r>
              <a:rPr lang="en-US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tree-ring cellulose (</a:t>
            </a:r>
            <a:r>
              <a:rPr lang="el-GR" sz="5400" dirty="0">
                <a:latin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5400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54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is </a:t>
            </a:r>
            <a:r>
              <a:rPr 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  <a:t>still</a:t>
            </a:r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  <a:t>rarely applied</a:t>
            </a:r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, but might be a powerful indicator of plant physiological </a:t>
            </a:r>
            <a:r>
              <a:rPr lang="en-US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changes.</a:t>
            </a:r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54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Across </a:t>
            </a:r>
            <a:r>
              <a:rPr lang="en-US" sz="5400" kern="0" dirty="0">
                <a:latin typeface="Calibri" panose="020F0502020204030204" pitchFamily="34" charset="0"/>
                <a:cs typeface="Calibri" panose="020F0502020204030204" pitchFamily="34" charset="0"/>
              </a:rPr>
              <a:t>5 study sites in Europe and Asia </a:t>
            </a:r>
            <a:r>
              <a:rPr lang="en-US" sz="5400" b="1" kern="0" dirty="0">
                <a:latin typeface="Calibri" panose="020F0502020204030204" pitchFamily="34" charset="0"/>
                <a:cs typeface="Calibri" panose="020F0502020204030204" pitchFamily="34" charset="0"/>
              </a:rPr>
              <a:t>we found </a:t>
            </a:r>
            <a:r>
              <a:rPr lang="en-US" sz="5400" b="1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significant relationships </a:t>
            </a:r>
            <a:r>
              <a:rPr lang="en-US" sz="5400" b="1" kern="0" dirty="0">
                <a:latin typeface="Calibri" panose="020F0502020204030204" pitchFamily="34" charset="0"/>
                <a:cs typeface="Calibri" panose="020F0502020204030204" pitchFamily="34" charset="0"/>
              </a:rPr>
              <a:t>between </a:t>
            </a:r>
            <a:r>
              <a:rPr lang="en-US" sz="5400" kern="0" dirty="0">
                <a:latin typeface="Calibri" panose="020F0502020204030204" pitchFamily="34" charset="0"/>
                <a:cs typeface="Calibri" panose="020F0502020204030204" pitchFamily="34" charset="0"/>
              </a:rPr>
              <a:t>the chronologies of </a:t>
            </a:r>
            <a:r>
              <a:rPr lang="en-US" sz="5400" b="1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tree-ring width (</a:t>
            </a:r>
            <a:r>
              <a:rPr lang="en-US" sz="5400" b="1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TRW</a:t>
            </a:r>
            <a:r>
              <a:rPr lang="en-US" sz="5400" b="1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) and </a:t>
            </a:r>
            <a:r>
              <a:rPr lang="el-GR" sz="5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5400" b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54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C </a:t>
            </a:r>
            <a:r>
              <a:rPr lang="en-US" sz="54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5400" kern="0" dirty="0">
                <a:latin typeface="Calibri" panose="020F0502020204030204" pitchFamily="34" charset="0"/>
                <a:cs typeface="Calibri" panose="020F0502020204030204" pitchFamily="34" charset="0"/>
              </a:rPr>
              <a:t>annual </a:t>
            </a:r>
            <a:r>
              <a:rPr lang="en-US" sz="54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resolution (</a:t>
            </a:r>
            <a:r>
              <a:rPr lang="en-US" sz="54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Fig. </a:t>
            </a:r>
            <a:r>
              <a:rPr lang="en-US" sz="5400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1). We </a:t>
            </a:r>
            <a:r>
              <a:rPr lang="en-US" sz="5400" kern="0" dirty="0">
                <a:latin typeface="Calibri" panose="020F0502020204030204" pitchFamily="34" charset="0"/>
                <a:cs typeface="Calibri" panose="020F0502020204030204" pitchFamily="34" charset="0"/>
              </a:rPr>
              <a:t>observed that when precipitation and light are the main growth limiting factors, this relationship was </a:t>
            </a:r>
            <a:r>
              <a:rPr lang="en-US" sz="5400" b="1" kern="0" dirty="0">
                <a:latin typeface="Calibri" panose="020F0502020204030204" pitchFamily="34" charset="0"/>
                <a:cs typeface="Calibri" panose="020F0502020204030204" pitchFamily="34" charset="0"/>
              </a:rPr>
              <a:t>negative</a:t>
            </a:r>
            <a:r>
              <a:rPr lang="en-US" sz="5400" kern="0" dirty="0">
                <a:latin typeface="Calibri" panose="020F0502020204030204" pitchFamily="34" charset="0"/>
                <a:cs typeface="Calibri" panose="020F0502020204030204" pitchFamily="34" charset="0"/>
              </a:rPr>
              <a:t> (r</a:t>
            </a:r>
            <a:r>
              <a:rPr lang="en-US" sz="5400" kern="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5400" kern="0" dirty="0">
                <a:latin typeface="Calibri" panose="020F0502020204030204" pitchFamily="34" charset="0"/>
                <a:cs typeface="Calibri" panose="020F0502020204030204" pitchFamily="34" charset="0"/>
              </a:rPr>
              <a:t> = 0.23 - 0.51); but on a temperature-limited site it was </a:t>
            </a:r>
            <a:r>
              <a:rPr lang="en-US" sz="5400" b="1" kern="0" dirty="0">
                <a:latin typeface="Calibri" panose="020F0502020204030204" pitchFamily="34" charset="0"/>
                <a:cs typeface="Calibri" panose="020F0502020204030204" pitchFamily="34" charset="0"/>
              </a:rPr>
              <a:t>positive </a:t>
            </a:r>
            <a:r>
              <a:rPr lang="en-US" sz="5400" kern="0" dirty="0">
                <a:latin typeface="Calibri" panose="020F0502020204030204" pitchFamily="34" charset="0"/>
                <a:cs typeface="Calibri" panose="020F0502020204030204" pitchFamily="34" charset="0"/>
              </a:rPr>
              <a:t>(r</a:t>
            </a:r>
            <a:r>
              <a:rPr lang="en-US" sz="5400" kern="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5400" kern="0" dirty="0">
                <a:latin typeface="Calibri" panose="020F0502020204030204" pitchFamily="34" charset="0"/>
                <a:cs typeface="Calibri" panose="020F0502020204030204" pitchFamily="34" charset="0"/>
              </a:rPr>
              <a:t> = 0.14).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05716" y="2857325"/>
            <a:ext cx="20910683" cy="10064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Based on the </a:t>
            </a:r>
            <a:r>
              <a:rPr lang="el-GR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5400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54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TRW relationships, </a:t>
            </a:r>
            <a:r>
              <a:rPr lang="en-US" sz="5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we have developed a novel conceptual framework</a:t>
            </a:r>
            <a:r>
              <a:rPr lang="en-US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 that may help </a:t>
            </a:r>
            <a:r>
              <a:rPr lang="en-US" sz="5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to understand if trees used carbon storage or fresh assimilates </a:t>
            </a:r>
            <a:r>
              <a:rPr lang="en-US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 growth and when trees experienced stress conditions (Fig. 2). We strongly believe that this new concept could find </a:t>
            </a:r>
            <a:r>
              <a:rPr lang="en-US" sz="5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widespread application </a:t>
            </a:r>
            <a:r>
              <a:rPr lang="en-US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GB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modern- and paleo-tree physiological and ecological studies focusing on </a:t>
            </a:r>
            <a:r>
              <a:rPr lang="en-GB" sz="5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climate extremes, carbon starvation, abiotic and biotic disturbances, and forest </a:t>
            </a:r>
            <a:r>
              <a:rPr lang="en-GB" sz="5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mortality</a:t>
            </a:r>
            <a:r>
              <a:rPr lang="en-GB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e acknowledge the large remaining gaps </a:t>
            </a:r>
            <a:r>
              <a:rPr lang="en-US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understanding </a:t>
            </a:r>
            <a:r>
              <a:rPr lang="en-US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mechanisms </a:t>
            </a:r>
            <a:r>
              <a:rPr lang="en-US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driving </a:t>
            </a:r>
            <a:r>
              <a:rPr lang="en-US" sz="5400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H-fractionations,</a:t>
            </a:r>
            <a:r>
              <a:rPr lang="en-US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owever, newest developments allow </a:t>
            </a:r>
            <a:r>
              <a:rPr 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  <a:t>cheaper and more straightforward </a:t>
            </a:r>
            <a:r>
              <a:rPr lang="el-GR" sz="5400" b="1" dirty="0">
                <a:latin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5400" b="1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5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 analysis </a:t>
            </a:r>
            <a:r>
              <a:rPr lang="en-US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of organic material helping to overcome this issues. </a:t>
            </a:r>
            <a:r>
              <a:rPr lang="en-US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Thus</a:t>
            </a:r>
            <a:r>
              <a:rPr lang="en-US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main purpose of this presentation is to </a:t>
            </a:r>
            <a:r>
              <a:rPr lang="en-GB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stimulate </a:t>
            </a:r>
            <a:r>
              <a:rPr lang="en-US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scientists </a:t>
            </a:r>
            <a:r>
              <a:rPr lang="en-US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US" sz="5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consider </a:t>
            </a:r>
            <a:r>
              <a:rPr lang="el-GR" sz="5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5400" b="1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5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54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5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as a potential tool </a:t>
            </a:r>
            <a:r>
              <a:rPr lang="en-US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their future research.</a:t>
            </a:r>
            <a:endParaRPr lang="en-US" sz="5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5063" y="25033460"/>
            <a:ext cx="1950842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333"/>
              </a:spcAft>
            </a:pPr>
            <a: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Figure 1: </a:t>
            </a: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(A) and (B): δ</a:t>
            </a:r>
            <a:r>
              <a:rPr lang="en-GB" sz="4000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GB" sz="40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TRW chronology of </a:t>
            </a:r>
            <a:r>
              <a:rPr lang="en-GB" sz="40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Quercus</a:t>
            </a:r>
            <a:r>
              <a:rPr lang="en-GB" sz="4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4000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petraea</a:t>
            </a: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from 1901 to 2002 of a Suisse (CHE) site. (C): Linear relationship (coloured lines) and confidence interval (grey area) between TRW and δ</a:t>
            </a:r>
            <a:r>
              <a:rPr lang="en-GB" sz="4000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GB" sz="40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chronologies across five studies sites. All linear regression models were significant (P &lt; 0.05). TRW-δ</a:t>
            </a:r>
            <a:r>
              <a:rPr lang="en-GB" sz="4000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GB" sz="40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relationships are similar for both, raw TRW and </a:t>
            </a:r>
            <a:r>
              <a:rPr lang="en-GB" sz="4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detrended</a:t>
            </a: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TRW</a:t>
            </a:r>
            <a:r>
              <a:rPr lang="en-GB" sz="4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850158" y="25033460"/>
            <a:ext cx="217916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000" b="1" dirty="0"/>
              <a:t>Figure 2: </a:t>
            </a:r>
            <a:r>
              <a:rPr lang="en-GB" sz="4000" dirty="0"/>
              <a:t>Conceptual figure for the relationship between tree-ring width (TRW) and the hydrogen isotope ratio of tree-ring cellulose (δ</a:t>
            </a:r>
            <a:r>
              <a:rPr lang="en-GB" sz="4000" baseline="30000" dirty="0"/>
              <a:t>2</a:t>
            </a:r>
            <a:r>
              <a:rPr lang="en-GB" sz="4000" dirty="0"/>
              <a:t>H</a:t>
            </a:r>
            <a:r>
              <a:rPr lang="en-GB" sz="4000" baseline="-25000" dirty="0"/>
              <a:t>C</a:t>
            </a:r>
            <a:r>
              <a:rPr lang="en-GB" sz="4000" dirty="0"/>
              <a:t>).</a:t>
            </a:r>
            <a:r>
              <a:rPr lang="en-GB" sz="4000" b="1" dirty="0"/>
              <a:t> </a:t>
            </a:r>
            <a:r>
              <a:rPr lang="en-GB" sz="4000" dirty="0"/>
              <a:t>δ</a:t>
            </a:r>
            <a:r>
              <a:rPr lang="en-GB" sz="4000" baseline="30000" dirty="0"/>
              <a:t>2</a:t>
            </a:r>
            <a:r>
              <a:rPr lang="en-GB" sz="4000" dirty="0"/>
              <a:t>H</a:t>
            </a:r>
            <a:r>
              <a:rPr lang="en-GB" sz="4000" baseline="-25000" dirty="0"/>
              <a:t>C </a:t>
            </a:r>
            <a:r>
              <a:rPr lang="en-GB" sz="4000" dirty="0"/>
              <a:t>values are determined by climatic impacts affecting the δ</a:t>
            </a:r>
            <a:r>
              <a:rPr lang="en-GB" sz="4000" baseline="30000" dirty="0"/>
              <a:t>2</a:t>
            </a:r>
            <a:r>
              <a:rPr lang="en-GB" sz="4000" dirty="0"/>
              <a:t>H values of environmental and plant water via evaporative effects, as well as by physiological changes reflecting the relative use of </a:t>
            </a:r>
            <a:r>
              <a:rPr lang="en-GB" sz="4000" baseline="30000" dirty="0"/>
              <a:t>2</a:t>
            </a:r>
            <a:r>
              <a:rPr lang="en-GB" sz="4000" dirty="0"/>
              <a:t>H-enriched carbon storage vs. </a:t>
            </a:r>
            <a:r>
              <a:rPr lang="en-GB" sz="4000" baseline="30000" dirty="0"/>
              <a:t>2</a:t>
            </a:r>
            <a:r>
              <a:rPr lang="en-GB" sz="4000" dirty="0"/>
              <a:t>H-depleted photosynthetic carbon assimilate. If hydro-climatic influences are low or can be excluded (e.g. via δ</a:t>
            </a:r>
            <a:r>
              <a:rPr lang="en-GB" sz="4000" baseline="30000" dirty="0"/>
              <a:t>2</a:t>
            </a:r>
            <a:r>
              <a:rPr lang="en-GB" sz="4000" dirty="0"/>
              <a:t>H-δ</a:t>
            </a:r>
            <a:r>
              <a:rPr lang="en-GB" sz="4000" baseline="30000" dirty="0"/>
              <a:t>18</a:t>
            </a:r>
            <a:r>
              <a:rPr lang="en-GB" sz="4000" dirty="0"/>
              <a:t>O relationships), δ</a:t>
            </a:r>
            <a:r>
              <a:rPr lang="en-GB" sz="4000" baseline="30000" dirty="0"/>
              <a:t>2</a:t>
            </a:r>
            <a:r>
              <a:rPr lang="en-GB" sz="4000" dirty="0"/>
              <a:t>H</a:t>
            </a:r>
            <a:r>
              <a:rPr lang="en-GB" sz="4000" baseline="-25000" dirty="0"/>
              <a:t>C</a:t>
            </a:r>
            <a:r>
              <a:rPr lang="en-GB" sz="4000" dirty="0"/>
              <a:t> mainly indicates the carbon use strategy of tree under specific environmental conditions. This information can then be combined with tree growth pattern. The TRW-δ</a:t>
            </a:r>
            <a:r>
              <a:rPr lang="en-GB" sz="4000" baseline="30000" dirty="0"/>
              <a:t>2</a:t>
            </a:r>
            <a:r>
              <a:rPr lang="en-GB" sz="4000" dirty="0"/>
              <a:t>H</a:t>
            </a:r>
            <a:r>
              <a:rPr lang="en-GB" sz="4000" baseline="-25000" dirty="0"/>
              <a:t>C</a:t>
            </a:r>
            <a:r>
              <a:rPr lang="en-GB" sz="4000" dirty="0"/>
              <a:t> relationship depends on site-specific limiting factors such as climate (i.e. precipitation, temperature, VPD) and light competition. </a:t>
            </a:r>
            <a:endParaRPr lang="en-US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46" y="235953"/>
            <a:ext cx="2052637" cy="205263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26217" y="207106"/>
            <a:ext cx="2490182" cy="190914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769" y="28053287"/>
            <a:ext cx="8784431" cy="17276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5246" y="9989406"/>
            <a:ext cx="19702684" cy="14750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01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478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WSL Birmensdorf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Marco Lehmann</dc:creator>
  <cp:lastModifiedBy>Marco Lehmann</cp:lastModifiedBy>
  <cp:revision>13</cp:revision>
  <dcterms:created xsi:type="dcterms:W3CDTF">2020-04-27T14:17:35Z</dcterms:created>
  <dcterms:modified xsi:type="dcterms:W3CDTF">2020-05-01T15:27:02Z</dcterms:modified>
</cp:coreProperties>
</file>