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86" r:id="rId3"/>
    <p:sldId id="289" r:id="rId4"/>
    <p:sldId id="290" r:id="rId5"/>
    <p:sldId id="267" r:id="rId6"/>
    <p:sldId id="292" r:id="rId7"/>
    <p:sldId id="269" r:id="rId8"/>
    <p:sldId id="270" r:id="rId9"/>
    <p:sldId id="313" r:id="rId10"/>
    <p:sldId id="262" r:id="rId11"/>
    <p:sldId id="261" r:id="rId12"/>
    <p:sldId id="314" r:id="rId13"/>
    <p:sldId id="263" r:id="rId14"/>
    <p:sldId id="257" r:id="rId15"/>
    <p:sldId id="271" r:id="rId16"/>
    <p:sldId id="316" r:id="rId17"/>
    <p:sldId id="317" r:id="rId18"/>
    <p:sldId id="318" r:id="rId19"/>
    <p:sldId id="319" r:id="rId20"/>
    <p:sldId id="320" r:id="rId21"/>
    <p:sldId id="265" r:id="rId22"/>
    <p:sldId id="268" r:id="rId23"/>
    <p:sldId id="315" r:id="rId24"/>
    <p:sldId id="272" r:id="rId25"/>
    <p:sldId id="291" r:id="rId26"/>
    <p:sldId id="321" r:id="rId27"/>
    <p:sldId id="322" r:id="rId28"/>
    <p:sldId id="323" r:id="rId29"/>
    <p:sldId id="297" r:id="rId30"/>
    <p:sldId id="325" r:id="rId31"/>
    <p:sldId id="326" r:id="rId32"/>
    <p:sldId id="327" r:id="rId33"/>
    <p:sldId id="328" r:id="rId34"/>
    <p:sldId id="305" r:id="rId35"/>
    <p:sldId id="329" r:id="rId36"/>
    <p:sldId id="330" r:id="rId37"/>
    <p:sldId id="306" r:id="rId38"/>
    <p:sldId id="312" r:id="rId39"/>
  </p:sldIdLst>
  <p:sldSz cx="9144000" cy="5143500" type="screen16x9"/>
  <p:notesSz cx="6858000" cy="9144000"/>
  <p:embeddedFontLst>
    <p:embeddedFont>
      <p:font typeface="Roboto" panose="020B060402020202020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Ubuntu" panose="020B0504030602030204" pitchFamily="34" charset="0"/>
      <p:regular r:id="rId46"/>
      <p:bold r:id="rId47"/>
      <p:italic r:id="rId48"/>
      <p:boldItalic r:id="rId49"/>
    </p:embeddedFont>
    <p:embeddedFont>
      <p:font typeface="Caladea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F4"/>
    <a:srgbClr val="FF0505"/>
    <a:srgbClr val="6CA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62C4D8-05CA-42F9-B7CC-5485A5097DDD}">
  <a:tblStyle styleId="{0162C4D8-05CA-42F9-B7CC-5485A5097D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/>
    <p:restoredTop sz="94668"/>
  </p:normalViewPr>
  <p:slideViewPr>
    <p:cSldViewPr snapToGrid="0">
      <p:cViewPr varScale="1">
        <p:scale>
          <a:sx n="65" d="100"/>
          <a:sy n="65" d="100"/>
        </p:scale>
        <p:origin x="58" y="8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3964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9c45342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9c45342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688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9090756a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9090756a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26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9090756a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9090756a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716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9090756a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9090756a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919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91e1f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91e1f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871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077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9090756a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9090756a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849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9090756a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9090756a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824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9090756a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9090756a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747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9090756a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9090756a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460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9090756a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9090756a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89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9090756a_1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9090756a_1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392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9090756a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9090756a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663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9090756a_1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9090756a_1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534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933c8c4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933c8c4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917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9090756a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9090756a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691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9090756a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9090756a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765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933c8c4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933c8c4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900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933c8c4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933c8c4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560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933c8c4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933c8c4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918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9090756a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9090756a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200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933c8c4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933c8c4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867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91e1f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91e1f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3738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933c8c4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933c8c4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714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933c8c4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933c8c4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3631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933c8c4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933c8c4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9609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6050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199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199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16438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199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199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86258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199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199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65966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199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199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88877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9c45342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9c45342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67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91e1f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91e1f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49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9090756a_1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9090756a_1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18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933c8c4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933c8c4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240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9090756a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9090756a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18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9090756a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9090756a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42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933c8c4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933c8c4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92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7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7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9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377" lvl="1" indent="-30479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566" lvl="2" indent="-30479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754" lvl="3" indent="-30479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5943" lvl="4" indent="-30479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131" lvl="5" indent="-30479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320" lvl="6" indent="-30479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509" lvl="7" indent="-30479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697" lvl="8" indent="-304792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443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729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1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3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3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1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7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1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3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3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7" lvl="1" indent="-304792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2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2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2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1" lvl="5" indent="-304792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2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2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2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1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7" lvl="1" indent="-304792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2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2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2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1" lvl="5" indent="-304792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2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2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2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1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1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1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3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3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1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7" lvl="1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1" lvl="5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4289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377" lvl="1" indent="-31749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131" lvl="5" indent="-31749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590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3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3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7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41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7.pn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microsoft.com/office/2007/relationships/media" Target="../media/media3.mp4"/><Relationship Id="rId7" Type="http://schemas.openxmlformats.org/officeDocument/2006/relationships/image" Target="../media/image54.png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7.png"/><Relationship Id="rId4" Type="http://schemas.microsoft.com/office/2007/relationships/media" Target="../media/media4.mp4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8580"/>
            <a:ext cx="9144000" cy="1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422032" y="1860062"/>
            <a:ext cx="8222100" cy="17324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s" sz="3000" b="1" i="1" dirty="0" smtClean="0"/>
              <a:t>Performance Evaluation of different time schemes for a Nonlinear diffusion equation on multi-core and many core platforms</a:t>
            </a:r>
            <a:endParaRPr sz="3000" b="1" i="1"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4396155" y="4286965"/>
            <a:ext cx="4524865" cy="76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Lucas Bessone, Pablo Gamazo, </a:t>
            </a:r>
          </a:p>
          <a:p>
            <a:pPr marL="0" indent="0"/>
            <a:r>
              <a:rPr lang="e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Julián Ramos, and Mario Storti</a:t>
            </a:r>
            <a:endParaRPr sz="20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D:\My Documents\Logos\logo DEP DEL AGUA chic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10" y="0"/>
            <a:ext cx="1485650" cy="166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01" y="115082"/>
            <a:ext cx="1673220" cy="145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2" y="70839"/>
            <a:ext cx="1105190" cy="15385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11080"/>
            <a:ext cx="4290646" cy="12324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56" y="277122"/>
            <a:ext cx="1553208" cy="11520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06" y="115082"/>
            <a:ext cx="2181296" cy="14531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3887"/>
            <a:ext cx="845105" cy="295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100379" y="1664585"/>
            <a:ext cx="2314576" cy="17284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3500" dirty="0" smtClean="0"/>
              <a:t>Non linear diffusion equation</a:t>
            </a:r>
            <a:endParaRPr sz="3500" dirty="0"/>
          </a:p>
        </p:txBody>
      </p:sp>
      <p:sp>
        <p:nvSpPr>
          <p:cNvPr id="17" name="Google Shape;124;p18"/>
          <p:cNvSpPr txBox="1">
            <a:spLocks/>
          </p:cNvSpPr>
          <p:nvPr/>
        </p:nvSpPr>
        <p:spPr>
          <a:xfrm>
            <a:off x="2414955" y="140987"/>
            <a:ext cx="6420886" cy="5484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es-AR" sz="2000" dirty="0" smtClean="0">
                <a:solidFill>
                  <a:schemeClr val="dk2"/>
                </a:solidFill>
              </a:rPr>
              <a:t>In </a:t>
            </a:r>
            <a:r>
              <a:rPr lang="es-AR" sz="2000" dirty="0" err="1" smtClean="0">
                <a:solidFill>
                  <a:schemeClr val="dk2"/>
                </a:solidFill>
              </a:rPr>
              <a:t>this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work</a:t>
            </a:r>
            <a:r>
              <a:rPr lang="es-AR" sz="2000" dirty="0" smtClean="0">
                <a:solidFill>
                  <a:schemeClr val="dk2"/>
                </a:solidFill>
              </a:rPr>
              <a:t>, a </a:t>
            </a:r>
            <a:r>
              <a:rPr lang="es-AR" sz="2000" dirty="0" err="1" smtClean="0">
                <a:solidFill>
                  <a:schemeClr val="dk2"/>
                </a:solidFill>
              </a:rPr>
              <a:t>nonlinear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diffusion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equation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was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solved</a:t>
            </a:r>
            <a:r>
              <a:rPr lang="es-AR" sz="2000" dirty="0" smtClean="0">
                <a:solidFill>
                  <a:schemeClr val="dk2"/>
                </a:solidFill>
              </a:rPr>
              <a:t>:</a:t>
            </a:r>
            <a:endParaRPr lang="es-AR" sz="2000" dirty="0">
              <a:solidFill>
                <a:schemeClr val="dk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2574837" y="634436"/>
                <a:ext cx="6395543" cy="836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𝜕𝜙</m:t>
                        </m:r>
                      </m:num>
                      <m:den>
                        <m:r>
                          <a:rPr lang="es-A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A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s-AR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𝛁</m:t>
                    </m:r>
                    <m:r>
                      <a:rPr lang="es-AR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s-A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d>
                          <m:dPr>
                            <m:ctrlPr>
                              <a:rPr lang="es-AR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s-AR" sz="2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AR" sz="2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s-A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s-AR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s-AR" sz="2200" dirty="0" smtClean="0">
                    <a:solidFill>
                      <a:schemeClr val="bg1"/>
                    </a:solidFill>
                  </a:rPr>
                  <a:t>,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s-AR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A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s-AR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s-A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s-AR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s-A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s-AR" sz="2200" dirty="0" smtClean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s-AR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s-AR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AR" sz="22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s-AR" sz="2200" dirty="0" err="1" smtClean="0">
                    <a:solidFill>
                      <a:schemeClr val="bg1"/>
                    </a:solidFill>
                  </a:rPr>
                  <a:t>on</a:t>
                </a:r>
                <a:r>
                  <a:rPr lang="es-AR" sz="22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AR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m:rPr>
                        <m:sty m:val="p"/>
                      </m:rPr>
                      <a:rPr lang="es-AR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s-AR" sz="22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s-AR" sz="2200" dirty="0" err="1" smtClean="0">
                    <a:solidFill>
                      <a:schemeClr val="bg1"/>
                    </a:solidFill>
                  </a:rPr>
                  <a:t>with</a:t>
                </a:r>
                <a:r>
                  <a:rPr lang="es-AR" sz="22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AR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s-A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s-AR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s-A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s-AR" sz="2200" dirty="0" smtClean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s-AR" sz="2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837" y="634436"/>
                <a:ext cx="6395543" cy="836319"/>
              </a:xfrm>
              <a:prstGeom prst="rect">
                <a:avLst/>
              </a:prstGeom>
              <a:blipFill rotWithShape="0">
                <a:blip r:embed="rId3"/>
                <a:stretch>
                  <a:fillRect b="-1970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124;p18"/>
              <p:cNvSpPr txBox="1">
                <a:spLocks/>
              </p:cNvSpPr>
              <p:nvPr/>
            </p:nvSpPr>
            <p:spPr>
              <a:xfrm>
                <a:off x="2262554" y="1504025"/>
                <a:ext cx="6962469" cy="54847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342900" indent="-342900">
                  <a:spcAft>
                    <a:spcPts val="1600"/>
                  </a:spcAft>
                  <a:buFont typeface="Arial" panose="020B0604020202020204" pitchFamily="34" charset="0"/>
                  <a:buChar char="•"/>
                </a:pPr>
                <a:r>
                  <a:rPr lang="es-AR" sz="2000" dirty="0" smtClean="0">
                    <a:solidFill>
                      <a:schemeClr val="dk2"/>
                    </a:solidFill>
                  </a:rPr>
                  <a:t>For 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the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 case 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study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 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we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 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consider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s-AR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s-A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s-AR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𝑑𝑖𝑎𝑔</m:t>
                    </m:r>
                    <m:d>
                      <m:dPr>
                        <m:ctrlPr>
                          <a:rPr lang="es-A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d>
                          <m:dPr>
                            <m:ctrlPr>
                              <a:rPr lang="es-A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s-AR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endParaRPr lang="es-A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Google Shape;124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554" y="1504025"/>
                <a:ext cx="6962469" cy="548476"/>
              </a:xfrm>
              <a:prstGeom prst="rect">
                <a:avLst/>
              </a:prstGeom>
              <a:blipFill rotWithShape="0">
                <a:blip r:embed="rId4"/>
                <a:stretch>
                  <a:fillRect l="-788" b="-3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Google Shape;124;p18"/>
          <p:cNvSpPr txBox="1">
            <a:spLocks/>
          </p:cNvSpPr>
          <p:nvPr/>
        </p:nvSpPr>
        <p:spPr>
          <a:xfrm>
            <a:off x="2153687" y="1941881"/>
            <a:ext cx="6707826" cy="16116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AR" sz="2000" dirty="0" err="1" smtClean="0">
                <a:solidFill>
                  <a:schemeClr val="dk2"/>
                </a:solidFill>
              </a:rPr>
              <a:t>The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Finite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Volume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method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was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used</a:t>
            </a:r>
            <a:r>
              <a:rPr lang="es-AR" sz="2000" dirty="0" smtClean="0">
                <a:solidFill>
                  <a:schemeClr val="dk2"/>
                </a:solidFill>
              </a:rPr>
              <a:t> in </a:t>
            </a:r>
            <a:r>
              <a:rPr lang="es-AR" sz="2000" dirty="0" err="1" smtClean="0">
                <a:solidFill>
                  <a:schemeClr val="dk2"/>
                </a:solidFill>
              </a:rPr>
              <a:t>uniform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cartesian</a:t>
            </a:r>
            <a:r>
              <a:rPr lang="es-AR" sz="2000" dirty="0" smtClean="0">
                <a:solidFill>
                  <a:schemeClr val="dk2"/>
                </a:solidFill>
              </a:rPr>
              <a:t> meses (</a:t>
            </a:r>
            <a:r>
              <a:rPr lang="es-AR" sz="2000" dirty="0" err="1" smtClean="0">
                <a:solidFill>
                  <a:schemeClr val="dk2"/>
                </a:solidFill>
              </a:rPr>
              <a:t>equivalent</a:t>
            </a:r>
            <a:r>
              <a:rPr lang="es-AR" sz="2000" dirty="0" smtClean="0">
                <a:solidFill>
                  <a:schemeClr val="dk2"/>
                </a:solidFill>
              </a:rPr>
              <a:t> to </a:t>
            </a:r>
            <a:r>
              <a:rPr lang="es-AR" sz="2000" dirty="0" err="1" smtClean="0">
                <a:solidFill>
                  <a:schemeClr val="dk2"/>
                </a:solidFill>
              </a:rPr>
              <a:t>finite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differences</a:t>
            </a:r>
            <a:r>
              <a:rPr lang="es-AR" sz="2000" dirty="0" smtClean="0">
                <a:solidFill>
                  <a:schemeClr val="dk2"/>
                </a:solidFill>
              </a:rPr>
              <a:t>)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AR" sz="2000" dirty="0" err="1" smtClean="0">
                <a:solidFill>
                  <a:schemeClr val="dk2"/>
                </a:solidFill>
              </a:rPr>
              <a:t>Two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method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were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compared</a:t>
            </a:r>
            <a:r>
              <a:rPr lang="es-AR" sz="2000" dirty="0" smtClean="0">
                <a:solidFill>
                  <a:schemeClr val="dk2"/>
                </a:solidFill>
              </a:rPr>
              <a:t>: </a:t>
            </a:r>
            <a:r>
              <a:rPr lang="es-AR" sz="2000" dirty="0" err="1" smtClean="0">
                <a:solidFill>
                  <a:schemeClr val="dk2"/>
                </a:solidFill>
              </a:rPr>
              <a:t>pure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explicit</a:t>
            </a:r>
            <a:r>
              <a:rPr lang="es-AR" sz="2000" dirty="0" smtClean="0">
                <a:solidFill>
                  <a:schemeClr val="dk2"/>
                </a:solidFill>
              </a:rPr>
              <a:t> (Forward Euler) and </a:t>
            </a:r>
            <a:r>
              <a:rPr lang="es-AR" sz="2000" dirty="0" err="1" smtClean="0">
                <a:solidFill>
                  <a:schemeClr val="dk2"/>
                </a:solidFill>
              </a:rPr>
              <a:t>implicit</a:t>
            </a:r>
            <a:r>
              <a:rPr lang="es-AR" sz="2000" dirty="0" smtClean="0">
                <a:solidFill>
                  <a:schemeClr val="dk2"/>
                </a:solidFill>
              </a:rPr>
              <a:t> (Crank Nicolson)</a:t>
            </a:r>
            <a:endParaRPr lang="es-AR" sz="2000" dirty="0">
              <a:solidFill>
                <a:schemeClr val="dk2"/>
              </a:solidFill>
            </a:endParaRPr>
          </a:p>
        </p:txBody>
      </p:sp>
      <p:sp>
        <p:nvSpPr>
          <p:cNvPr id="26" name="Google Shape;124;p18"/>
          <p:cNvSpPr txBox="1">
            <a:spLocks/>
          </p:cNvSpPr>
          <p:nvPr/>
        </p:nvSpPr>
        <p:spPr>
          <a:xfrm>
            <a:off x="2153687" y="3939647"/>
            <a:ext cx="4936017" cy="5484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AR" sz="2000" dirty="0" err="1" smtClean="0">
                <a:solidFill>
                  <a:schemeClr val="dk2"/>
                </a:solidFill>
              </a:rPr>
              <a:t>Nomenclature</a:t>
            </a:r>
            <a:r>
              <a:rPr lang="es-AR" sz="2000" dirty="0" smtClean="0">
                <a:solidFill>
                  <a:schemeClr val="dk2"/>
                </a:solidFill>
              </a:rPr>
              <a:t>: </a:t>
            </a:r>
            <a:r>
              <a:rPr lang="es-AR" sz="2000" dirty="0" err="1" smtClean="0">
                <a:solidFill>
                  <a:schemeClr val="dk2"/>
                </a:solidFill>
              </a:rPr>
              <a:t>computational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molecule</a:t>
            </a:r>
            <a:endParaRPr lang="es-AR" sz="2000" dirty="0">
              <a:solidFill>
                <a:schemeClr val="dk2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57" y="3553576"/>
            <a:ext cx="1656956" cy="13206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239280" y="174439"/>
            <a:ext cx="8222100" cy="11013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" dirty="0" smtClean="0"/>
              <a:t>Non linear diffusion equation:</a:t>
            </a:r>
            <a:r>
              <a:rPr lang="es" sz="1400" dirty="0" smtClean="0"/>
              <a:t> </a:t>
            </a:r>
            <a:r>
              <a:rPr lang="es" sz="1400" i="1" dirty="0" smtClean="0"/>
              <a:t> </a:t>
            </a:r>
            <a:endParaRPr sz="1400" i="1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" sz="1600" i="1" dirty="0" smtClean="0"/>
              <a:t>Spatial and temporal discretization</a:t>
            </a:r>
            <a:endParaRPr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6130955" y="585945"/>
                <a:ext cx="2822055" cy="67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𝜕𝜙</m:t>
                          </m:r>
                        </m:num>
                        <m:den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d>
                            <m:dPr>
                              <m:ctrlPr>
                                <a:rPr lang="es-A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s-AR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955" y="585945"/>
                <a:ext cx="2822055" cy="6775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762270" y="2546150"/>
                <a:ext cx="7873437" cy="878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AR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AR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s-AR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s-A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AR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s-A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AR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s-AR" sz="2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AR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A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m:rPr>
                              <m:sty m:val="p"/>
                            </m:rPr>
                            <a:rPr lang="es-AR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s-A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A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s-AR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AR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AR" sz="2200" i="1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s-AR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22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s-AR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AR" sz="2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s-AR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AR" sz="22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s-AR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AR" sz="2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s-AR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AR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s-AR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AR" sz="2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s-A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A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sz="22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s-AR" sz="22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  <m:sup>
                                          <m:r>
                                            <a:rPr lang="es-AR" sz="2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  <m:r>
                                        <a:rPr lang="es-AR" sz="22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A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sz="2200" i="1"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s-AR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A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22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s-AR" sz="22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  <m:sup>
                                      <m:r>
                                        <a:rPr lang="es-AR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s-AR" sz="22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AR" sz="2200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70" y="2546150"/>
                <a:ext cx="7873437" cy="8781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55" y="3213138"/>
            <a:ext cx="2053765" cy="1636881"/>
          </a:xfrm>
          <a:prstGeom prst="rect">
            <a:avLst/>
          </a:prstGeom>
        </p:spPr>
      </p:pic>
      <p:sp>
        <p:nvSpPr>
          <p:cNvPr id="26" name="Google Shape;121;p18"/>
          <p:cNvSpPr txBox="1">
            <a:spLocks/>
          </p:cNvSpPr>
          <p:nvPr/>
        </p:nvSpPr>
        <p:spPr>
          <a:xfrm>
            <a:off x="540173" y="1709503"/>
            <a:ext cx="8223503" cy="93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377" marR="0" lvl="1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566" marR="0" lvl="2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5943" marR="0" lvl="4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131" marR="0" lvl="5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320" marR="0" lvl="6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509" marR="0" lvl="7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697" marR="0" lvl="8" indent="-3174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342900" indent="-342900">
              <a:spcAft>
                <a:spcPts val="1600"/>
              </a:spcAft>
            </a:pPr>
            <a:r>
              <a:rPr lang="es-AR" sz="2200" dirty="0" err="1" smtClean="0">
                <a:solidFill>
                  <a:schemeClr val="tx1"/>
                </a:solidFill>
              </a:rPr>
              <a:t>Explicit</a:t>
            </a:r>
            <a:r>
              <a:rPr lang="es-AR" sz="2200" dirty="0" smtClean="0">
                <a:solidFill>
                  <a:schemeClr val="tx1"/>
                </a:solidFill>
              </a:rPr>
              <a:t> </a:t>
            </a:r>
            <a:r>
              <a:rPr lang="es-AR" sz="2200" dirty="0" err="1" smtClean="0">
                <a:solidFill>
                  <a:schemeClr val="tx1"/>
                </a:solidFill>
              </a:rPr>
              <a:t>scheme</a:t>
            </a:r>
            <a:r>
              <a:rPr lang="es-AR" sz="2200" dirty="0" smtClean="0">
                <a:solidFill>
                  <a:schemeClr val="dk2"/>
                </a:solidFill>
              </a:rPr>
              <a:t>: forward </a:t>
            </a:r>
            <a:r>
              <a:rPr lang="es-AR" sz="2200" dirty="0" err="1" smtClean="0">
                <a:solidFill>
                  <a:schemeClr val="dk2"/>
                </a:solidFill>
              </a:rPr>
              <a:t>differences</a:t>
            </a:r>
            <a:r>
              <a:rPr lang="es-AR" sz="2200" dirty="0" smtClean="0">
                <a:solidFill>
                  <a:schemeClr val="dk2"/>
                </a:solidFill>
              </a:rPr>
              <a:t> in time and </a:t>
            </a:r>
            <a:r>
              <a:rPr lang="es-AR" sz="2200" dirty="0" err="1" smtClean="0">
                <a:solidFill>
                  <a:schemeClr val="dk2"/>
                </a:solidFill>
              </a:rPr>
              <a:t>centered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scheme</a:t>
            </a:r>
            <a:r>
              <a:rPr lang="es-AR" sz="2200" dirty="0" smtClean="0">
                <a:solidFill>
                  <a:schemeClr val="dk2"/>
                </a:solidFill>
              </a:rPr>
              <a:t> (CD) in </a:t>
            </a:r>
            <a:r>
              <a:rPr lang="es-AR" sz="2200" dirty="0" err="1" smtClean="0">
                <a:solidFill>
                  <a:schemeClr val="dk2"/>
                </a:solidFill>
              </a:rPr>
              <a:t>space</a:t>
            </a:r>
            <a:endParaRPr lang="es-AR" sz="2200" dirty="0">
              <a:solidFill>
                <a:schemeClr val="dk2"/>
              </a:solidFill>
            </a:endParaRPr>
          </a:p>
        </p:txBody>
      </p:sp>
      <p:sp>
        <p:nvSpPr>
          <p:cNvPr id="27" name="Google Shape;121;p18"/>
          <p:cNvSpPr txBox="1">
            <a:spLocks/>
          </p:cNvSpPr>
          <p:nvPr/>
        </p:nvSpPr>
        <p:spPr>
          <a:xfrm>
            <a:off x="540173" y="3599205"/>
            <a:ext cx="5582400" cy="147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377" marR="0" lvl="1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566" marR="0" lvl="2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5943" marR="0" lvl="4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131" marR="0" lvl="5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320" marR="0" lvl="6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509" marR="0" lvl="7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697" marR="0" lvl="8" indent="-3174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342900" indent="-342900">
              <a:spcAft>
                <a:spcPts val="1600"/>
              </a:spcAft>
            </a:pPr>
            <a:r>
              <a:rPr lang="es-AR" sz="2200" dirty="0" err="1" smtClean="0">
                <a:solidFill>
                  <a:schemeClr val="dk2"/>
                </a:solidFill>
              </a:rPr>
              <a:t>Boundary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conditions</a:t>
            </a:r>
            <a:r>
              <a:rPr lang="es-AR" sz="2200" dirty="0" smtClean="0">
                <a:solidFill>
                  <a:schemeClr val="dk2"/>
                </a:solidFill>
              </a:rPr>
              <a:t>: </a:t>
            </a:r>
            <a:r>
              <a:rPr lang="es-AR" sz="2200" dirty="0" err="1" smtClean="0">
                <a:solidFill>
                  <a:schemeClr val="dk2"/>
                </a:solidFill>
              </a:rPr>
              <a:t>second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order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approximations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were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implemented</a:t>
            </a:r>
            <a:r>
              <a:rPr lang="es-AR" sz="2200" dirty="0" smtClean="0">
                <a:solidFill>
                  <a:schemeClr val="dk2"/>
                </a:solidFill>
              </a:rPr>
              <a:t> at </a:t>
            </a:r>
            <a:r>
              <a:rPr lang="es-AR" sz="2200" dirty="0" err="1" smtClean="0">
                <a:solidFill>
                  <a:schemeClr val="dk2"/>
                </a:solidFill>
              </a:rPr>
              <a:t>the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boundary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for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all</a:t>
            </a:r>
            <a:r>
              <a:rPr lang="es-AR" sz="2200" dirty="0" smtClean="0">
                <a:solidFill>
                  <a:schemeClr val="dk2"/>
                </a:solidFill>
              </a:rPr>
              <a:t> cases </a:t>
            </a:r>
            <a:r>
              <a:rPr lang="es-AR" sz="2200" dirty="0" err="1" smtClean="0">
                <a:solidFill>
                  <a:schemeClr val="dk2"/>
                </a:solidFill>
              </a:rPr>
              <a:t>analyzed</a:t>
            </a:r>
            <a:endParaRPr lang="es-AR" sz="2200" dirty="0">
              <a:solidFill>
                <a:schemeClr val="dk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239280" y="174439"/>
            <a:ext cx="8222100" cy="11013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" dirty="0" smtClean="0"/>
              <a:t>Non linear diffusion equation:</a:t>
            </a:r>
            <a:r>
              <a:rPr lang="es" sz="1400" dirty="0" smtClean="0"/>
              <a:t> </a:t>
            </a:r>
            <a:r>
              <a:rPr lang="es" sz="1400" i="1" dirty="0" smtClean="0"/>
              <a:t> </a:t>
            </a:r>
            <a:endParaRPr sz="1400" i="1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" sz="1600" i="1" dirty="0" smtClean="0"/>
              <a:t>Spatial and temporal discretization</a:t>
            </a:r>
            <a:endParaRPr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6130955" y="585945"/>
                <a:ext cx="2822055" cy="67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𝜕𝜙</m:t>
                          </m:r>
                        </m:num>
                        <m:den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d>
                            <m:dPr>
                              <m:ctrlPr>
                                <a:rPr lang="es-A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s-AR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955" y="585945"/>
                <a:ext cx="2822055" cy="6775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Google Shape;121;p18"/>
          <p:cNvSpPr txBox="1">
            <a:spLocks/>
          </p:cNvSpPr>
          <p:nvPr/>
        </p:nvSpPr>
        <p:spPr>
          <a:xfrm>
            <a:off x="540173" y="1709503"/>
            <a:ext cx="8223503" cy="93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377" marR="0" lvl="1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566" marR="0" lvl="2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5943" marR="0" lvl="4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131" marR="0" lvl="5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320" marR="0" lvl="6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509" marR="0" lvl="7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697" marR="0" lvl="8" indent="-3174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342900" indent="-342900">
              <a:spcAft>
                <a:spcPts val="1600"/>
              </a:spcAft>
            </a:pPr>
            <a:r>
              <a:rPr lang="es-AR" sz="2200" dirty="0" err="1" smtClean="0">
                <a:solidFill>
                  <a:schemeClr val="tx1"/>
                </a:solidFill>
              </a:rPr>
              <a:t>Implicit</a:t>
            </a:r>
            <a:r>
              <a:rPr lang="es-AR" sz="2200" dirty="0" smtClean="0">
                <a:solidFill>
                  <a:schemeClr val="tx1"/>
                </a:solidFill>
              </a:rPr>
              <a:t> </a:t>
            </a:r>
            <a:r>
              <a:rPr lang="es-AR" sz="2200" dirty="0" err="1" smtClean="0">
                <a:solidFill>
                  <a:schemeClr val="tx1"/>
                </a:solidFill>
              </a:rPr>
              <a:t>scheme</a:t>
            </a:r>
            <a:r>
              <a:rPr lang="es-AR" sz="2200" dirty="0" smtClean="0">
                <a:solidFill>
                  <a:schemeClr val="dk2"/>
                </a:solidFill>
              </a:rPr>
              <a:t>: time </a:t>
            </a:r>
            <a:r>
              <a:rPr lang="es-AR" sz="2200" dirty="0" err="1" smtClean="0">
                <a:solidFill>
                  <a:schemeClr val="dk2"/>
                </a:solidFill>
              </a:rPr>
              <a:t>centered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differences</a:t>
            </a:r>
            <a:r>
              <a:rPr lang="es-AR" sz="2200" dirty="0" smtClean="0">
                <a:solidFill>
                  <a:schemeClr val="dk2"/>
                </a:solidFill>
              </a:rPr>
              <a:t> and </a:t>
            </a:r>
            <a:r>
              <a:rPr lang="es-AR" sz="2200" dirty="0" err="1" smtClean="0">
                <a:solidFill>
                  <a:schemeClr val="dk2"/>
                </a:solidFill>
              </a:rPr>
              <a:t>space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centered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scheme</a:t>
            </a:r>
            <a:r>
              <a:rPr lang="es-AR" sz="2200" dirty="0" smtClean="0">
                <a:solidFill>
                  <a:schemeClr val="dk2"/>
                </a:solidFill>
              </a:rPr>
              <a:t> (CD)</a:t>
            </a:r>
            <a:endParaRPr lang="es-AR" sz="2200" dirty="0">
              <a:solidFill>
                <a:schemeClr val="dk2"/>
              </a:solidFill>
            </a:endParaRPr>
          </a:p>
        </p:txBody>
      </p:sp>
      <p:sp>
        <p:nvSpPr>
          <p:cNvPr id="27" name="Google Shape;121;p18"/>
          <p:cNvSpPr txBox="1">
            <a:spLocks/>
          </p:cNvSpPr>
          <p:nvPr/>
        </p:nvSpPr>
        <p:spPr>
          <a:xfrm>
            <a:off x="540173" y="4201185"/>
            <a:ext cx="8713730" cy="94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377" marR="0" lvl="1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566" marR="0" lvl="2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5943" marR="0" lvl="4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131" marR="0" lvl="5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320" marR="0" lvl="6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509" marR="0" lvl="7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697" marR="0" lvl="8" indent="-3174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342900" indent="-342900">
              <a:spcAft>
                <a:spcPts val="1600"/>
              </a:spcAft>
            </a:pPr>
            <a:r>
              <a:rPr lang="es-AR" sz="2200" dirty="0" smtClean="0">
                <a:solidFill>
                  <a:schemeClr val="dk2"/>
                </a:solidFill>
              </a:rPr>
              <a:t>At </a:t>
            </a:r>
            <a:r>
              <a:rPr lang="es-AR" sz="2200" dirty="0" err="1" smtClean="0">
                <a:solidFill>
                  <a:schemeClr val="dk2"/>
                </a:solidFill>
              </a:rPr>
              <a:t>each</a:t>
            </a:r>
            <a:r>
              <a:rPr lang="es-AR" sz="2200" dirty="0" smtClean="0">
                <a:solidFill>
                  <a:schemeClr val="dk2"/>
                </a:solidFill>
              </a:rPr>
              <a:t> time </a:t>
            </a:r>
            <a:r>
              <a:rPr lang="es-AR" sz="2200" dirty="0" err="1" smtClean="0">
                <a:solidFill>
                  <a:schemeClr val="dk2"/>
                </a:solidFill>
              </a:rPr>
              <a:t>step</a:t>
            </a:r>
            <a:r>
              <a:rPr lang="es-AR" sz="2200" dirty="0" smtClean="0">
                <a:solidFill>
                  <a:schemeClr val="dk2"/>
                </a:solidFill>
              </a:rPr>
              <a:t>, a </a:t>
            </a:r>
            <a:r>
              <a:rPr lang="es-AR" sz="2200" dirty="0" err="1" smtClean="0">
                <a:solidFill>
                  <a:schemeClr val="dk2"/>
                </a:solidFill>
              </a:rPr>
              <a:t>nonlinear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system</a:t>
            </a:r>
            <a:r>
              <a:rPr lang="es-AR" sz="2200" dirty="0" smtClean="0">
                <a:solidFill>
                  <a:schemeClr val="dk2"/>
                </a:solidFill>
              </a:rPr>
              <a:t> of </a:t>
            </a:r>
            <a:r>
              <a:rPr lang="es-AR" sz="2200" dirty="0" err="1" smtClean="0">
                <a:solidFill>
                  <a:schemeClr val="dk2"/>
                </a:solidFill>
              </a:rPr>
              <a:t>equations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must</a:t>
            </a:r>
            <a:r>
              <a:rPr lang="es-AR" sz="2200" dirty="0" smtClean="0">
                <a:solidFill>
                  <a:schemeClr val="dk2"/>
                </a:solidFill>
              </a:rPr>
              <a:t> be </a:t>
            </a:r>
            <a:r>
              <a:rPr lang="es-AR" sz="2200" dirty="0" err="1" smtClean="0">
                <a:solidFill>
                  <a:schemeClr val="dk2"/>
                </a:solidFill>
              </a:rPr>
              <a:t>solved</a:t>
            </a:r>
            <a:r>
              <a:rPr lang="es-AR" sz="2200" dirty="0" smtClean="0">
                <a:solidFill>
                  <a:schemeClr val="dk2"/>
                </a:solidFill>
              </a:rPr>
              <a:t>. </a:t>
            </a:r>
            <a:r>
              <a:rPr lang="es-AR" sz="2200" dirty="0" err="1" smtClean="0">
                <a:solidFill>
                  <a:schemeClr val="dk2"/>
                </a:solidFill>
              </a:rPr>
              <a:t>For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this</a:t>
            </a:r>
            <a:r>
              <a:rPr lang="es-AR" sz="2200" dirty="0" smtClean="0">
                <a:solidFill>
                  <a:schemeClr val="dk2"/>
                </a:solidFill>
              </a:rPr>
              <a:t>, </a:t>
            </a:r>
            <a:r>
              <a:rPr lang="es-AR" sz="2200" dirty="0" err="1" smtClean="0">
                <a:solidFill>
                  <a:schemeClr val="dk2"/>
                </a:solidFill>
              </a:rPr>
              <a:t>the</a:t>
            </a:r>
            <a:r>
              <a:rPr lang="es-AR" sz="2200" dirty="0" smtClean="0">
                <a:solidFill>
                  <a:schemeClr val="dk2"/>
                </a:solidFill>
              </a:rPr>
              <a:t> Newton-</a:t>
            </a:r>
            <a:r>
              <a:rPr lang="es-AR" sz="2200" dirty="0" err="1" smtClean="0">
                <a:solidFill>
                  <a:schemeClr val="dk2"/>
                </a:solidFill>
              </a:rPr>
              <a:t>Raphson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method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was</a:t>
            </a:r>
            <a:r>
              <a:rPr lang="es-AR" sz="2200" dirty="0" smtClean="0">
                <a:solidFill>
                  <a:schemeClr val="dk2"/>
                </a:solidFill>
              </a:rPr>
              <a:t> </a:t>
            </a:r>
            <a:r>
              <a:rPr lang="es-AR" sz="2200" dirty="0" err="1" smtClean="0">
                <a:solidFill>
                  <a:schemeClr val="dk2"/>
                </a:solidFill>
              </a:rPr>
              <a:t>used</a:t>
            </a:r>
            <a:r>
              <a:rPr lang="es-AR" sz="2200" dirty="0" smtClean="0">
                <a:solidFill>
                  <a:schemeClr val="dk2"/>
                </a:solidFill>
              </a:rPr>
              <a:t>.</a:t>
            </a:r>
            <a:endParaRPr lang="es-AR" sz="2200" dirty="0">
              <a:solidFill>
                <a:schemeClr val="dk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940619" y="2619438"/>
                <a:ext cx="7422608" cy="1616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s-A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>
                                  <m:r>
                                    <a:rPr lang="es-A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A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es-AR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p>
                        <m:sSup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𝜅</m:t>
                          </m:r>
                          <m:sSup>
                            <m:sSupPr>
                              <m:ctrlP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s-AR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𝑁𝐵</m:t>
                              </m:r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s-A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s-A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s-A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AR" sz="1800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sz="18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AR" sz="18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  <m:r>
                                            <a:rPr lang="es-AR" sz="18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r>
                                        <a:rPr lang="es-AR" sz="18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es-A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s-A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AR" sz="1800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sz="1800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AR" sz="18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  <m:r>
                                            <a:rPr lang="es-AR" sz="18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s-AR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s-A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s-A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AR" sz="1800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AR" sz="18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  <m:r>
                                            <a:rPr lang="es-A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s-AR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AR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AR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s-AR" sz="1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s-A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AR" sz="1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>
                                  <m:r>
                                    <a:rPr lang="es-AR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s-AR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𝜅</m:t>
                          </m:r>
                          <m:sSup>
                            <m:s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𝑁𝐵</m:t>
                              </m:r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s-A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s-AR" sz="180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AR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AR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s-AR" sz="1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p>
                                          </m:sSubSup>
                                          <m:r>
                                            <a:rPr lang="es-AR" sz="18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r>
                                        <a:rPr lang="es-AR" sz="18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es-A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s-AR" sz="180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AR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AR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s-AR" sz="1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p>
                                          </m:sSubSup>
                                          <m:r>
                                            <a:rPr lang="es-AR" sz="18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s-AR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s-A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s-AR" sz="180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AR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AR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s-AR" sz="1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p>
                                          </m:sSubSup>
                                          <m:r>
                                            <a:rPr lang="es-AR" sz="1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s-AR" sz="180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AR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AR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s-AR" sz="1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s-AR" sz="1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AR" sz="1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9" y="2619438"/>
                <a:ext cx="7422608" cy="16167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97965" y="-7435"/>
            <a:ext cx="1060174" cy="5158365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7" r="23898"/>
          <a:stretch/>
        </p:blipFill>
        <p:spPr>
          <a:xfrm>
            <a:off x="2" y="0"/>
            <a:ext cx="3717233" cy="515093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" y="-4"/>
            <a:ext cx="3717233" cy="5143504"/>
          </a:xfrm>
          <a:prstGeom prst="rect">
            <a:avLst/>
          </a:prstGeom>
          <a:solidFill>
            <a:schemeClr val="bg2">
              <a:lumMod val="5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65499" y="1830600"/>
            <a:ext cx="2696362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3600" dirty="0" smtClean="0">
                <a:solidFill>
                  <a:schemeClr val="lt1"/>
                </a:solidFill>
              </a:rPr>
              <a:t>Hardware &amp; Software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2"/>
          </p:nvPr>
        </p:nvSpPr>
        <p:spPr>
          <a:xfrm>
            <a:off x="3823397" y="364361"/>
            <a:ext cx="5320603" cy="44147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Computer equipment 1</a:t>
            </a:r>
            <a:r>
              <a:rPr lang="en-US" dirty="0" smtClean="0"/>
              <a:t>: </a:t>
            </a:r>
          </a:p>
          <a:p>
            <a:pPr marL="285750" indent="-285750"/>
            <a:r>
              <a:rPr lang="en-US" sz="1500" dirty="0" smtClean="0"/>
              <a:t>Dell PowerEdge R720, 2 Intel Xeon CPU E5-2620v2 processors.</a:t>
            </a:r>
          </a:p>
          <a:p>
            <a:pPr marL="285750" indent="-285750"/>
            <a:r>
              <a:rPr lang="en-US" sz="1500" dirty="0" smtClean="0"/>
              <a:t>12 (6x2) Cores of 2,1 GHz, Sandy-Bridge architecture with 128GB DDR3 RAM.</a:t>
            </a:r>
          </a:p>
          <a:p>
            <a:pPr marL="285750" indent="-285750"/>
            <a:r>
              <a:rPr lang="en-US" sz="1500" dirty="0" smtClean="0"/>
              <a:t>GPU NVIDIA K40, 2880 CUDA cores running at 745MHz, with 12GB DDR5 connected to CPU via PCI-e.</a:t>
            </a:r>
          </a:p>
          <a:p>
            <a:pPr marL="0" indent="0">
              <a:buNone/>
            </a:pPr>
            <a:r>
              <a:rPr lang="en-US" b="1" dirty="0" smtClean="0"/>
              <a:t>Computers </a:t>
            </a:r>
            <a:r>
              <a:rPr lang="en-US" b="1" dirty="0"/>
              <a:t>equipment 2: </a:t>
            </a:r>
          </a:p>
          <a:p>
            <a:pPr marL="285750" indent="-285750"/>
            <a:r>
              <a:rPr lang="en-US" sz="1500" dirty="0" smtClean="0"/>
              <a:t>Dell PowerEdge R740, 2 Intel Xeon Gold 6138 .</a:t>
            </a:r>
          </a:p>
          <a:p>
            <a:pPr marL="285750" indent="-285750"/>
            <a:r>
              <a:rPr lang="en-US" sz="1500" dirty="0"/>
              <a:t>4</a:t>
            </a:r>
            <a:r>
              <a:rPr lang="en-US" sz="1500" dirty="0" smtClean="0"/>
              <a:t>0 (20x2) Cores of 2GHz, with 128GB DDR4.</a:t>
            </a:r>
          </a:p>
          <a:p>
            <a:pPr marL="285750" indent="-285750"/>
            <a:endParaRPr lang="en-US" sz="1500" dirty="0" smtClean="0"/>
          </a:p>
          <a:p>
            <a:pPr marL="285750" indent="-285750"/>
            <a:r>
              <a:rPr lang="en-US" sz="1500" dirty="0" smtClean="0"/>
              <a:t>CentOS Linux v7.5 operating system</a:t>
            </a:r>
          </a:p>
          <a:p>
            <a:pPr marL="285750" indent="-285750"/>
            <a:r>
              <a:rPr lang="en-US" sz="1500" dirty="0" smtClean="0"/>
              <a:t>CUDA GCC 4,8,5 compiler, </a:t>
            </a:r>
            <a:r>
              <a:rPr lang="en-US" sz="1500" dirty="0" err="1" smtClean="0"/>
              <a:t>nvcc</a:t>
            </a:r>
            <a:r>
              <a:rPr lang="en-US" sz="1500" dirty="0" smtClean="0"/>
              <a:t> v9.1 and </a:t>
            </a:r>
            <a:r>
              <a:rPr lang="en-US" sz="1500" dirty="0" err="1" smtClean="0"/>
              <a:t>OpenMP</a:t>
            </a:r>
            <a:r>
              <a:rPr lang="en-US" sz="1500" dirty="0" smtClean="0"/>
              <a:t> compiler.</a:t>
            </a:r>
          </a:p>
          <a:p>
            <a:pPr marL="285750" indent="-285750"/>
            <a:r>
              <a:rPr lang="en-US" sz="1500" dirty="0" smtClean="0"/>
              <a:t>Double precision (DP) implementations.</a:t>
            </a:r>
          </a:p>
          <a:p>
            <a:pPr marL="285750" indent="-285750"/>
            <a:r>
              <a:rPr lang="en-US" sz="1500" dirty="0" smtClean="0"/>
              <a:t>Linear algebra operations via </a:t>
            </a:r>
            <a:r>
              <a:rPr lang="en-US" sz="1500" dirty="0" err="1" smtClean="0"/>
              <a:t>CuBlas</a:t>
            </a:r>
            <a:r>
              <a:rPr lang="en-US" sz="1500" dirty="0" smtClean="0"/>
              <a:t>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0" y="0"/>
            <a:ext cx="9154470" cy="51435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" y="-4"/>
            <a:ext cx="9144000" cy="5143504"/>
          </a:xfrm>
          <a:prstGeom prst="rect">
            <a:avLst/>
          </a:prstGeom>
          <a:solidFill>
            <a:schemeClr val="bg2">
              <a:lumMod val="50000"/>
              <a:alpha val="81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Google Shape;164;p21"/>
          <p:cNvSpPr txBox="1">
            <a:spLocks noGrp="1"/>
          </p:cNvSpPr>
          <p:nvPr>
            <p:ph type="title"/>
          </p:nvPr>
        </p:nvSpPr>
        <p:spPr>
          <a:xfrm>
            <a:off x="152400" y="488250"/>
            <a:ext cx="8671559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dirty="0" smtClean="0"/>
              <a:t>GPU and CPU implementation details</a:t>
            </a:r>
            <a:endParaRPr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145694" y="236065"/>
            <a:ext cx="8222100" cy="10721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AR" dirty="0" err="1" smtClean="0"/>
              <a:t>Implementation</a:t>
            </a:r>
            <a:r>
              <a:rPr lang="es-AR" dirty="0" smtClean="0"/>
              <a:t> </a:t>
            </a:r>
            <a:r>
              <a:rPr lang="es-AR" dirty="0" err="1" smtClean="0"/>
              <a:t>details</a:t>
            </a:r>
            <a:r>
              <a:rPr lang="es-AR" dirty="0" smtClean="0"/>
              <a:t>.</a:t>
            </a:r>
            <a:br>
              <a:rPr lang="es-AR" dirty="0" smtClean="0"/>
            </a:br>
            <a:r>
              <a:rPr lang="es-AR" dirty="0" err="1" smtClean="0"/>
              <a:t>Parallelization</a:t>
            </a:r>
            <a:r>
              <a:rPr lang="es-AR" dirty="0" smtClean="0"/>
              <a:t> of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explicit</a:t>
            </a:r>
            <a:r>
              <a:rPr lang="es-AR" dirty="0" smtClean="0"/>
              <a:t> </a:t>
            </a:r>
            <a:r>
              <a:rPr lang="es-AR" dirty="0" err="1" smtClean="0"/>
              <a:t>method</a:t>
            </a:r>
            <a:endParaRPr dirty="0"/>
          </a:p>
        </p:txBody>
      </p:sp>
      <p:sp>
        <p:nvSpPr>
          <p:cNvPr id="26" name="Google Shape;121;p18"/>
          <p:cNvSpPr txBox="1">
            <a:spLocks/>
          </p:cNvSpPr>
          <p:nvPr/>
        </p:nvSpPr>
        <p:spPr>
          <a:xfrm>
            <a:off x="0" y="1738119"/>
            <a:ext cx="4262183" cy="32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377" marR="0" lvl="1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566" marR="0" lvl="2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5943" marR="0" lvl="4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131" marR="0" lvl="5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320" marR="0" lvl="6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509" marR="0" lvl="7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697" marR="0" lvl="8" indent="-3174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342900" indent="-342900"/>
            <a:r>
              <a:rPr lang="es-AR" sz="2000" dirty="0" err="1" smtClean="0">
                <a:solidFill>
                  <a:schemeClr val="dk2"/>
                </a:solidFill>
              </a:rPr>
              <a:t>CUDA’s</a:t>
            </a:r>
            <a:r>
              <a:rPr lang="es-AR" sz="2000" dirty="0" smtClean="0">
                <a:solidFill>
                  <a:schemeClr val="dk2"/>
                </a:solidFill>
              </a:rPr>
              <a:t> SIMT (Single </a:t>
            </a:r>
            <a:r>
              <a:rPr lang="es-AR" sz="2000" dirty="0" err="1" smtClean="0">
                <a:solidFill>
                  <a:schemeClr val="dk2"/>
                </a:solidFill>
              </a:rPr>
              <a:t>Instruction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Multiple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Threads</a:t>
            </a:r>
            <a:r>
              <a:rPr lang="es-AR" sz="2000" dirty="0" smtClean="0">
                <a:solidFill>
                  <a:schemeClr val="dk2"/>
                </a:solidFill>
              </a:rPr>
              <a:t>) </a:t>
            </a:r>
            <a:r>
              <a:rPr lang="es-AR" sz="2000" dirty="0" err="1" smtClean="0">
                <a:solidFill>
                  <a:schemeClr val="dk2"/>
                </a:solidFill>
              </a:rPr>
              <a:t>architecture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was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taken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into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account</a:t>
            </a:r>
            <a:r>
              <a:rPr lang="es-AR" sz="2000" dirty="0" smtClean="0">
                <a:solidFill>
                  <a:schemeClr val="dk2"/>
                </a:solidFill>
              </a:rPr>
              <a:t>.</a:t>
            </a:r>
          </a:p>
          <a:p>
            <a:pPr marL="342900" indent="-342900"/>
            <a:r>
              <a:rPr lang="es-AR" sz="2000" dirty="0" err="1" smtClean="0">
                <a:solidFill>
                  <a:schemeClr val="dk2"/>
                </a:solidFill>
              </a:rPr>
              <a:t>The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following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scheme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was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adopted</a:t>
            </a:r>
            <a:r>
              <a:rPr lang="es-AR" sz="2000" dirty="0" smtClean="0">
                <a:solidFill>
                  <a:schemeClr val="dk2"/>
                </a:solidFill>
              </a:rPr>
              <a:t>: 8 </a:t>
            </a:r>
            <a:r>
              <a:rPr lang="es-AR" sz="2000" dirty="0" err="1" smtClean="0">
                <a:solidFill>
                  <a:schemeClr val="dk2"/>
                </a:solidFill>
              </a:rPr>
              <a:t>kernels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for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the</a:t>
            </a:r>
            <a:r>
              <a:rPr lang="es-AR" sz="2000" dirty="0" smtClean="0">
                <a:solidFill>
                  <a:schemeClr val="dk2"/>
                </a:solidFill>
              </a:rPr>
              <a:t> vértices of </a:t>
            </a:r>
            <a:r>
              <a:rPr lang="es-AR" sz="2000" dirty="0" err="1" smtClean="0">
                <a:solidFill>
                  <a:schemeClr val="dk2"/>
                </a:solidFill>
              </a:rPr>
              <a:t>the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domain</a:t>
            </a:r>
            <a:r>
              <a:rPr lang="es-AR" sz="2000" dirty="0" smtClean="0">
                <a:solidFill>
                  <a:schemeClr val="dk2"/>
                </a:solidFill>
              </a:rPr>
              <a:t>, 12 </a:t>
            </a:r>
            <a:r>
              <a:rPr lang="es-AR" sz="2000" dirty="0" err="1" smtClean="0">
                <a:solidFill>
                  <a:schemeClr val="dk2"/>
                </a:solidFill>
              </a:rPr>
              <a:t>kernels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for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the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edges</a:t>
            </a:r>
            <a:r>
              <a:rPr lang="es-AR" sz="2000" dirty="0" smtClean="0">
                <a:solidFill>
                  <a:schemeClr val="dk2"/>
                </a:solidFill>
              </a:rPr>
              <a:t>, 6 </a:t>
            </a:r>
            <a:r>
              <a:rPr lang="es-AR" sz="2000" dirty="0" err="1" smtClean="0">
                <a:solidFill>
                  <a:schemeClr val="dk2"/>
                </a:solidFill>
              </a:rPr>
              <a:t>kernels</a:t>
            </a:r>
            <a:r>
              <a:rPr lang="es-AR" sz="2000" dirty="0" smtClean="0">
                <a:solidFill>
                  <a:schemeClr val="dk2"/>
                </a:solidFill>
              </a:rPr>
              <a:t> to </a:t>
            </a:r>
            <a:r>
              <a:rPr lang="es-AR" sz="2000" dirty="0" err="1" smtClean="0">
                <a:solidFill>
                  <a:schemeClr val="dk2"/>
                </a:solidFill>
              </a:rPr>
              <a:t>process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the</a:t>
            </a:r>
            <a:r>
              <a:rPr lang="es-AR" sz="2000" dirty="0" smtClean="0">
                <a:solidFill>
                  <a:schemeClr val="dk2"/>
                </a:solidFill>
              </a:rPr>
              <a:t> faces, 1 </a:t>
            </a:r>
            <a:r>
              <a:rPr lang="es-AR" sz="2000" dirty="0" err="1" smtClean="0">
                <a:solidFill>
                  <a:schemeClr val="dk2"/>
                </a:solidFill>
              </a:rPr>
              <a:t>kernel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for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the</a:t>
            </a:r>
            <a:r>
              <a:rPr lang="es-AR" sz="2000" dirty="0" smtClean="0">
                <a:solidFill>
                  <a:schemeClr val="dk2"/>
                </a:solidFill>
              </a:rPr>
              <a:t> interior of </a:t>
            </a:r>
            <a:r>
              <a:rPr lang="es-AR" sz="2000" dirty="0" err="1" smtClean="0">
                <a:solidFill>
                  <a:schemeClr val="dk2"/>
                </a:solidFill>
              </a:rPr>
              <a:t>the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domain</a:t>
            </a:r>
            <a:r>
              <a:rPr lang="es-AR" sz="2000" dirty="0" smtClean="0">
                <a:solidFill>
                  <a:schemeClr val="dk2"/>
                </a:solidFill>
              </a:rPr>
              <a:t>.</a:t>
            </a:r>
            <a:endParaRPr lang="es-AR" sz="2000" dirty="0">
              <a:solidFill>
                <a:schemeClr val="dk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75" y="1632611"/>
            <a:ext cx="3384687" cy="21766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016" y="3313671"/>
            <a:ext cx="1887415" cy="1639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145694" y="236065"/>
            <a:ext cx="8222100" cy="10721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AR" dirty="0" err="1" smtClean="0"/>
              <a:t>Implementation</a:t>
            </a:r>
            <a:r>
              <a:rPr lang="es-AR" dirty="0" smtClean="0"/>
              <a:t> </a:t>
            </a:r>
            <a:r>
              <a:rPr lang="es-AR" dirty="0" err="1" smtClean="0"/>
              <a:t>details</a:t>
            </a:r>
            <a:r>
              <a:rPr lang="es-AR" dirty="0" smtClean="0"/>
              <a:t>.</a:t>
            </a:r>
            <a:br>
              <a:rPr lang="es-AR" dirty="0" smtClean="0"/>
            </a:br>
            <a:r>
              <a:rPr lang="es-AR" dirty="0" err="1" smtClean="0"/>
              <a:t>Algorithm</a:t>
            </a:r>
            <a:r>
              <a:rPr lang="es-AR" dirty="0" smtClean="0"/>
              <a:t>: </a:t>
            </a:r>
            <a:r>
              <a:rPr lang="es-AR" dirty="0" err="1" smtClean="0"/>
              <a:t>explicit</a:t>
            </a:r>
            <a:r>
              <a:rPr lang="es-AR" dirty="0" smtClean="0"/>
              <a:t> </a:t>
            </a:r>
            <a:r>
              <a:rPr lang="es-AR" dirty="0" err="1" smtClean="0"/>
              <a:t>method</a:t>
            </a:r>
            <a:endParaRPr dirty="0"/>
          </a:p>
        </p:txBody>
      </p:sp>
      <p:grpSp>
        <p:nvGrpSpPr>
          <p:cNvPr id="13" name="Grupo 12"/>
          <p:cNvGrpSpPr/>
          <p:nvPr/>
        </p:nvGrpSpPr>
        <p:grpSpPr>
          <a:xfrm>
            <a:off x="145694" y="1606538"/>
            <a:ext cx="8872070" cy="3418715"/>
            <a:chOff x="45352" y="1708138"/>
            <a:chExt cx="8872070" cy="341871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186" y="1979732"/>
              <a:ext cx="1731462" cy="1477543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562" y="1979875"/>
              <a:ext cx="1878860" cy="1443317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5441" y="3530226"/>
              <a:ext cx="1670127" cy="128897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872" y="3417496"/>
              <a:ext cx="1714861" cy="13576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Google Shape;121;p18"/>
                <p:cNvSpPr txBox="1">
                  <a:spLocks/>
                </p:cNvSpPr>
                <p:nvPr/>
              </p:nvSpPr>
              <p:spPr>
                <a:xfrm>
                  <a:off x="45352" y="1708138"/>
                  <a:ext cx="6013938" cy="341871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189" marR="0" lvl="0" indent="-342891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800"/>
                    <a:buFont typeface="Roboto"/>
                    <a:buChar char="●"/>
                    <a:defRPr sz="18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1pPr>
                  <a:lvl2pPr marL="914377" marR="0" lvl="1" indent="-317492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Roboto"/>
                    <a:buChar char="○"/>
                    <a:defRPr sz="14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2pPr>
                  <a:lvl3pPr marL="1371566" marR="0" lvl="2" indent="-317492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Roboto"/>
                    <a:buChar char="■"/>
                    <a:defRPr sz="14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3pPr>
                  <a:lvl4pPr marL="1828754" marR="0" lvl="3" indent="-317492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Roboto"/>
                    <a:buChar char="●"/>
                    <a:defRPr sz="14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4pPr>
                  <a:lvl5pPr marL="2285943" marR="0" lvl="4" indent="-317492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Roboto"/>
                    <a:buChar char="○"/>
                    <a:defRPr sz="14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5pPr>
                  <a:lvl6pPr marL="2743131" marR="0" lvl="5" indent="-317492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Roboto"/>
                    <a:buChar char="■"/>
                    <a:defRPr sz="14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6pPr>
                  <a:lvl7pPr marL="3200320" marR="0" lvl="6" indent="-317492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Roboto"/>
                    <a:buChar char="●"/>
                    <a:defRPr sz="14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7pPr>
                  <a:lvl8pPr marL="3657509" marR="0" lvl="7" indent="-317492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Roboto"/>
                    <a:buChar char="○"/>
                    <a:defRPr sz="14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8pPr>
                  <a:lvl9pPr marL="4114697" marR="0" lvl="8" indent="-317492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1600"/>
                    </a:spcAft>
                    <a:buClr>
                      <a:schemeClr val="lt2"/>
                    </a:buClr>
                    <a:buSzPts val="1400"/>
                    <a:buFont typeface="Roboto"/>
                    <a:buChar char="■"/>
                    <a:defRPr sz="14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9pPr>
                </a:lstStyle>
                <a:p>
                  <a:pPr marL="342900" indent="-34290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s-AR" sz="150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5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AR" sz="15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  <m:sup>
                          <m:r>
                            <a:rPr lang="es-AR" sz="15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s-AR" sz="15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sSup>
                        <m:sSupPr>
                          <m:ctrlPr>
                            <a:rPr lang="es-AR" sz="15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5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AR" sz="15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s-AR" sz="1500" dirty="0">
                      <a:solidFill>
                        <a:schemeClr val="dk2"/>
                      </a:solidFill>
                    </a:rPr>
                    <a:t> (</a:t>
                  </a:r>
                  <a:r>
                    <a:rPr lang="es-AR" sz="1500" dirty="0" err="1">
                      <a:solidFill>
                        <a:schemeClr val="dk2"/>
                      </a:solidFill>
                    </a:rPr>
                    <a:t>initial</a:t>
                  </a:r>
                  <a:r>
                    <a:rPr lang="es-AR" sz="1500" dirty="0">
                      <a:solidFill>
                        <a:schemeClr val="dk2"/>
                      </a:solidFill>
                    </a:rPr>
                    <a:t> </a:t>
                  </a:r>
                  <a:r>
                    <a:rPr lang="es-AR" sz="1500" dirty="0" err="1">
                      <a:solidFill>
                        <a:schemeClr val="dk2"/>
                      </a:solidFill>
                    </a:rPr>
                    <a:t>state</a:t>
                  </a:r>
                  <a:r>
                    <a:rPr lang="es-AR" sz="1500" dirty="0">
                      <a:solidFill>
                        <a:schemeClr val="dk2"/>
                      </a:solidFill>
                    </a:rPr>
                    <a:t> vector),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s-AR" sz="15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5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AR" sz="15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𝑜𝑢𝑡𝑝𝑢𝑡</m:t>
                          </m:r>
                        </m:sub>
                        <m:sup>
                          <m:r>
                            <a:rPr lang="es-AR" sz="15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s-AR" sz="15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s-AR" sz="15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500" b="0" i="0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s-AR" sz="15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AR" sz="15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sz="15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a14:m>
                  <a:r>
                    <a:rPr lang="es-AR" sz="1500" dirty="0">
                      <a:solidFill>
                        <a:schemeClr val="dk2"/>
                      </a:solidFill>
                    </a:rPr>
                    <a:t> (new </a:t>
                  </a:r>
                  <a:r>
                    <a:rPr lang="es-AR" sz="1500" dirty="0" err="1">
                      <a:solidFill>
                        <a:schemeClr val="dk2"/>
                      </a:solidFill>
                    </a:rPr>
                    <a:t>solution</a:t>
                  </a:r>
                  <a:r>
                    <a:rPr lang="es-AR" sz="1500" dirty="0">
                      <a:solidFill>
                        <a:schemeClr val="dk2"/>
                      </a:solidFill>
                    </a:rPr>
                    <a:t>)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es-AR" sz="15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AR" sz="15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s-AR" sz="15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AR" sz="15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 sz="15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AR" sz="15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s-AR" sz="1500" dirty="0">
                    <a:solidFill>
                      <a:schemeClr val="dk2"/>
                    </a:solidFill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s-AR" sz="1500" dirty="0" err="1" smtClean="0">
                      <a:solidFill>
                        <a:schemeClr val="dk2"/>
                      </a:solidFill>
                    </a:rPr>
                    <a:t>Update</a:t>
                  </a:r>
                  <a:r>
                    <a:rPr lang="es-AR" sz="1500" dirty="0" smtClean="0">
                      <a:solidFill>
                        <a:schemeClr val="dk2"/>
                      </a:solidFill>
                    </a:rPr>
                    <a:t> </a:t>
                  </a:r>
                  <a:r>
                    <a:rPr lang="es-AR" sz="1500" dirty="0" err="1" smtClean="0">
                      <a:solidFill>
                        <a:schemeClr val="dk2"/>
                      </a:solidFill>
                    </a:rPr>
                    <a:t>solution</a:t>
                  </a:r>
                  <a:r>
                    <a:rPr lang="es-AR" sz="1500" dirty="0" smtClean="0">
                      <a:solidFill>
                        <a:schemeClr val="dk2"/>
                      </a:solidFill>
                    </a:rPr>
                    <a:t>: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endParaRPr lang="es-AR" sz="1500" dirty="0">
                    <a:solidFill>
                      <a:schemeClr val="dk2"/>
                    </a:solidFill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endParaRPr lang="es-AR" sz="1500" dirty="0" smtClean="0">
                    <a:solidFill>
                      <a:schemeClr val="dk2"/>
                    </a:solidFill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endParaRPr lang="es-AR" sz="1500" dirty="0">
                    <a:solidFill>
                      <a:schemeClr val="dk2"/>
                    </a:solidFill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endParaRPr lang="es-AR" sz="1500" dirty="0" smtClean="0">
                    <a:solidFill>
                      <a:schemeClr val="dk2"/>
                    </a:solidFill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endParaRPr lang="es-AR" sz="1500" dirty="0">
                    <a:solidFill>
                      <a:schemeClr val="dk2"/>
                    </a:solidFill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endParaRPr lang="es-AR" sz="1500" dirty="0" smtClean="0">
                    <a:solidFill>
                      <a:schemeClr val="dk2"/>
                    </a:solidFill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s-AR" sz="1500" dirty="0" err="1" smtClean="0">
                      <a:solidFill>
                        <a:schemeClr val="dk2"/>
                      </a:solidFill>
                    </a:rPr>
                    <a:t>Device</a:t>
                  </a:r>
                  <a:r>
                    <a:rPr lang="es-AR" sz="1500" dirty="0" smtClean="0">
                      <a:solidFill>
                        <a:schemeClr val="dk2"/>
                      </a:solidFill>
                    </a:rPr>
                    <a:t> </a:t>
                  </a:r>
                  <a:r>
                    <a:rPr lang="es-AR" sz="1500" dirty="0" err="1" smtClean="0">
                      <a:solidFill>
                        <a:schemeClr val="dk2"/>
                      </a:solidFill>
                    </a:rPr>
                    <a:t>sincronization</a:t>
                  </a:r>
                  <a:endParaRPr lang="es-AR" sz="1500" dirty="0" smtClean="0">
                    <a:solidFill>
                      <a:schemeClr val="dk2"/>
                    </a:solidFill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s-AR" sz="1500" dirty="0" smtClean="0">
                      <a:solidFill>
                        <a:schemeClr val="dk2"/>
                      </a:solidFill>
                    </a:rPr>
                    <a:t>Pointer swap: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s-AR" sz="15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5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AR" sz="15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  <m:sup>
                          <m:r>
                            <a:rPr lang="es-AR" sz="15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s-AR" sz="1500" b="0" i="1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sSubSup>
                        <m:sSubSupPr>
                          <m:ctrlPr>
                            <a:rPr lang="es-AR" sz="15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5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AR" sz="15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𝑜𝑢𝑡𝑝𝑢𝑡</m:t>
                          </m:r>
                        </m:sub>
                        <m:sup>
                          <m:r>
                            <a:rPr lang="es-AR" sz="15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endParaRPr lang="es-AR" sz="1500" dirty="0" smtClean="0">
                    <a:solidFill>
                      <a:schemeClr val="dk2"/>
                    </a:solidFill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s-AR" sz="1500" dirty="0" err="1" smtClean="0">
                      <a:solidFill>
                        <a:schemeClr val="dk2"/>
                      </a:solidFill>
                    </a:rPr>
                    <a:t>While</a:t>
                  </a:r>
                  <a:r>
                    <a:rPr lang="es-AR" sz="1500" dirty="0" smtClean="0">
                      <a:solidFill>
                        <a:schemeClr val="dk2"/>
                      </a:solidFill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s-AR" sz="1500" b="0" i="1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AR" sz="1500" b="0" i="1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AR" sz="1500" b="0" i="1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s-AR" sz="1500" dirty="0" smtClean="0">
                      <a:solidFill>
                        <a:schemeClr val="dk2"/>
                      </a:solidFill>
                    </a:rPr>
                    <a:t>) </a:t>
                  </a:r>
                  <a:r>
                    <a:rPr lang="es-AR" sz="1500" dirty="0" err="1" smtClean="0">
                      <a:solidFill>
                        <a:schemeClr val="dk2"/>
                      </a:solidFill>
                    </a:rPr>
                    <a:t>go</a:t>
                  </a:r>
                  <a:r>
                    <a:rPr lang="es-AR" sz="1500" dirty="0" smtClean="0">
                      <a:solidFill>
                        <a:schemeClr val="dk2"/>
                      </a:solidFill>
                    </a:rPr>
                    <a:t> back to </a:t>
                  </a:r>
                  <a:r>
                    <a:rPr lang="es-AR" sz="1500" dirty="0" err="1" smtClean="0">
                      <a:solidFill>
                        <a:schemeClr val="dk2"/>
                      </a:solidFill>
                    </a:rPr>
                    <a:t>step</a:t>
                  </a:r>
                  <a:r>
                    <a:rPr lang="es-AR" sz="1500" dirty="0" smtClean="0">
                      <a:solidFill>
                        <a:schemeClr val="dk2"/>
                      </a:solidFill>
                    </a:rPr>
                    <a:t> 2, </a:t>
                  </a:r>
                  <a:r>
                    <a:rPr lang="es-AR" sz="1500" dirty="0" err="1" smtClean="0">
                      <a:solidFill>
                        <a:schemeClr val="dk2"/>
                      </a:solidFill>
                    </a:rPr>
                    <a:t>else</a:t>
                  </a:r>
                  <a:r>
                    <a:rPr lang="es-AR" sz="1500" dirty="0" smtClean="0">
                      <a:solidFill>
                        <a:schemeClr val="dk2"/>
                      </a:solidFill>
                    </a:rPr>
                    <a:t> </a:t>
                  </a:r>
                  <a:r>
                    <a:rPr lang="es-AR" sz="1500" dirty="0" err="1" smtClean="0">
                      <a:solidFill>
                        <a:schemeClr val="dk2"/>
                      </a:solidFill>
                    </a:rPr>
                    <a:t>return</a:t>
                  </a:r>
                  <a:endParaRPr lang="es-AR" sz="1500" dirty="0" smtClean="0">
                    <a:solidFill>
                      <a:schemeClr val="dk2"/>
                    </a:solidFill>
                  </a:endParaRPr>
                </a:p>
                <a:p>
                  <a:pPr marL="342900" indent="-342900"/>
                  <a:endParaRPr lang="es-AR" sz="1500" b="0" dirty="0" smtClean="0">
                    <a:solidFill>
                      <a:schemeClr val="dk2"/>
                    </a:solidFill>
                  </a:endParaRPr>
                </a:p>
                <a:p>
                  <a:pPr marL="342900" indent="-342900"/>
                  <a:endParaRPr lang="es-AR" sz="1500" dirty="0">
                    <a:solidFill>
                      <a:schemeClr val="dk2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Google Shape;121;p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52" y="1708138"/>
                  <a:ext cx="6013938" cy="341871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13" b="-7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63" y="2663193"/>
              <a:ext cx="2084407" cy="1508604"/>
            </a:xfrm>
            <a:prstGeom prst="rect">
              <a:avLst/>
            </a:prstGeom>
          </p:spPr>
        </p:pic>
        <p:cxnSp>
          <p:nvCxnSpPr>
            <p:cNvPr id="11" name="Conector recto de flecha 10"/>
            <p:cNvCxnSpPr/>
            <p:nvPr/>
          </p:nvCxnSpPr>
          <p:spPr>
            <a:xfrm flipH="1">
              <a:off x="1002543" y="1965451"/>
              <a:ext cx="247507" cy="0"/>
            </a:xfrm>
            <a:prstGeom prst="straightConnector1">
              <a:avLst/>
            </a:prstGeom>
            <a:ln w="22225">
              <a:solidFill>
                <a:schemeClr val="bg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/>
            <p:cNvCxnSpPr/>
            <p:nvPr/>
          </p:nvCxnSpPr>
          <p:spPr>
            <a:xfrm flipH="1">
              <a:off x="3962756" y="1953728"/>
              <a:ext cx="247507" cy="0"/>
            </a:xfrm>
            <a:prstGeom prst="straightConnector1">
              <a:avLst/>
            </a:prstGeom>
            <a:ln w="22225">
              <a:solidFill>
                <a:schemeClr val="bg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 flipH="1">
              <a:off x="598506" y="2238626"/>
              <a:ext cx="247507" cy="0"/>
            </a:xfrm>
            <a:prstGeom prst="straightConnector1">
              <a:avLst/>
            </a:prstGeom>
            <a:ln w="22225">
              <a:solidFill>
                <a:schemeClr val="bg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/>
            <p:cNvCxnSpPr/>
            <p:nvPr/>
          </p:nvCxnSpPr>
          <p:spPr>
            <a:xfrm flipH="1">
              <a:off x="2249580" y="4649020"/>
              <a:ext cx="354103" cy="609"/>
            </a:xfrm>
            <a:prstGeom prst="straightConnector1">
              <a:avLst/>
            </a:prstGeom>
            <a:ln w="22225">
              <a:solidFill>
                <a:schemeClr val="bg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145694" y="236065"/>
            <a:ext cx="8222100" cy="10721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AR" dirty="0" err="1" smtClean="0"/>
              <a:t>Implementation</a:t>
            </a:r>
            <a:r>
              <a:rPr lang="es-AR" dirty="0" smtClean="0"/>
              <a:t> </a:t>
            </a:r>
            <a:r>
              <a:rPr lang="es-AR" dirty="0" err="1" smtClean="0"/>
              <a:t>details</a:t>
            </a:r>
            <a:r>
              <a:rPr lang="es-AR" dirty="0" smtClean="0"/>
              <a:t>.</a:t>
            </a:r>
            <a:br>
              <a:rPr lang="es-AR" dirty="0" smtClean="0"/>
            </a:br>
            <a:r>
              <a:rPr lang="es-AR" dirty="0" err="1" smtClean="0"/>
              <a:t>Algorithm</a:t>
            </a:r>
            <a:r>
              <a:rPr lang="es-AR" dirty="0" smtClean="0"/>
              <a:t>: </a:t>
            </a:r>
            <a:r>
              <a:rPr lang="es-AR" dirty="0" err="1" smtClean="0"/>
              <a:t>implicit</a:t>
            </a:r>
            <a:r>
              <a:rPr lang="es-AR" dirty="0" smtClean="0"/>
              <a:t> </a:t>
            </a:r>
            <a:r>
              <a:rPr lang="es-AR" dirty="0" err="1" smtClean="0"/>
              <a:t>method</a:t>
            </a:r>
            <a:endParaRPr dirty="0"/>
          </a:p>
        </p:txBody>
      </p:sp>
      <p:sp>
        <p:nvSpPr>
          <p:cNvPr id="17" name="Google Shape;121;p18"/>
          <p:cNvSpPr txBox="1">
            <a:spLocks/>
          </p:cNvSpPr>
          <p:nvPr/>
        </p:nvSpPr>
        <p:spPr>
          <a:xfrm>
            <a:off x="145694" y="2040656"/>
            <a:ext cx="4033520" cy="26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377" marR="0" lvl="1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566" marR="0" lvl="2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5943" marR="0" lvl="4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131" marR="0" lvl="5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320" marR="0" lvl="6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509" marR="0" lvl="7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697" marR="0" lvl="8" indent="-3174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342900" indent="-342900"/>
            <a:r>
              <a:rPr lang="es-AR" sz="2000" dirty="0" err="1" smtClean="0">
                <a:solidFill>
                  <a:schemeClr val="dk2"/>
                </a:solidFill>
              </a:rPr>
              <a:t>The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matrix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is</a:t>
            </a:r>
            <a:r>
              <a:rPr lang="es-AR" sz="2000" dirty="0" smtClean="0">
                <a:solidFill>
                  <a:schemeClr val="dk2"/>
                </a:solidFill>
              </a:rPr>
              <a:t> SPD and </a:t>
            </a:r>
            <a:r>
              <a:rPr lang="es-AR" sz="2000" dirty="0" err="1" smtClean="0">
                <a:solidFill>
                  <a:schemeClr val="dk2"/>
                </a:solidFill>
              </a:rPr>
              <a:t>the</a:t>
            </a:r>
            <a:r>
              <a:rPr lang="es-AR" sz="2000" dirty="0" smtClean="0">
                <a:solidFill>
                  <a:schemeClr val="dk2"/>
                </a:solidFill>
              </a:rPr>
              <a:t> CG (</a:t>
            </a:r>
            <a:r>
              <a:rPr lang="es-AR" sz="2000" dirty="0" err="1" smtClean="0">
                <a:solidFill>
                  <a:schemeClr val="dk2"/>
                </a:solidFill>
              </a:rPr>
              <a:t>Conjugate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Gradient</a:t>
            </a:r>
            <a:r>
              <a:rPr lang="es-AR" sz="2000" dirty="0" smtClean="0">
                <a:solidFill>
                  <a:schemeClr val="dk2"/>
                </a:solidFill>
              </a:rPr>
              <a:t>) </a:t>
            </a:r>
            <a:r>
              <a:rPr lang="es-AR" sz="2000" dirty="0" err="1" smtClean="0">
                <a:solidFill>
                  <a:schemeClr val="dk2"/>
                </a:solidFill>
              </a:rPr>
              <a:t>solver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was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used</a:t>
            </a:r>
            <a:r>
              <a:rPr lang="es-AR" sz="2000" dirty="0" smtClean="0">
                <a:solidFill>
                  <a:schemeClr val="dk2"/>
                </a:solidFill>
              </a:rPr>
              <a:t> (</a:t>
            </a:r>
            <a:r>
              <a:rPr lang="es-AR" sz="2000" dirty="0" err="1" smtClean="0">
                <a:solidFill>
                  <a:schemeClr val="dk2"/>
                </a:solidFill>
              </a:rPr>
              <a:t>using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matrix</a:t>
            </a:r>
            <a:r>
              <a:rPr lang="es-AR" sz="2000" dirty="0" smtClean="0">
                <a:solidFill>
                  <a:schemeClr val="dk2"/>
                </a:solidFill>
              </a:rPr>
              <a:t> free </a:t>
            </a:r>
            <a:r>
              <a:rPr lang="es-AR" sz="2000" dirty="0" err="1" smtClean="0">
                <a:solidFill>
                  <a:schemeClr val="dk2"/>
                </a:solidFill>
              </a:rPr>
              <a:t>style</a:t>
            </a:r>
            <a:r>
              <a:rPr lang="es-AR" sz="2000" dirty="0" smtClean="0">
                <a:solidFill>
                  <a:schemeClr val="dk2"/>
                </a:solidFill>
              </a:rPr>
              <a:t>).</a:t>
            </a:r>
          </a:p>
          <a:p>
            <a:pPr marL="342900" indent="-342900"/>
            <a:r>
              <a:rPr lang="es-AR" sz="2000" dirty="0" err="1" smtClean="0">
                <a:solidFill>
                  <a:schemeClr val="dk2"/>
                </a:solidFill>
              </a:rPr>
              <a:t>Processing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methodology</a:t>
            </a:r>
            <a:r>
              <a:rPr lang="es-AR" sz="2000" dirty="0" smtClean="0">
                <a:solidFill>
                  <a:schemeClr val="dk2"/>
                </a:solidFill>
              </a:rPr>
              <a:t> similar to </a:t>
            </a:r>
            <a:r>
              <a:rPr lang="es-AR" sz="2000" dirty="0" err="1" smtClean="0">
                <a:solidFill>
                  <a:schemeClr val="dk2"/>
                </a:solidFill>
              </a:rPr>
              <a:t>explicit</a:t>
            </a:r>
            <a:r>
              <a:rPr lang="es-AR" sz="2000" dirty="0" smtClean="0">
                <a:solidFill>
                  <a:schemeClr val="dk2"/>
                </a:solidFill>
              </a:rPr>
              <a:t>: </a:t>
            </a:r>
            <a:r>
              <a:rPr lang="es-AR" sz="2000" dirty="0" err="1" smtClean="0">
                <a:solidFill>
                  <a:schemeClr val="dk2"/>
                </a:solidFill>
              </a:rPr>
              <a:t>via</a:t>
            </a:r>
            <a:r>
              <a:rPr lang="es-AR" sz="2000" dirty="0" smtClean="0">
                <a:solidFill>
                  <a:schemeClr val="dk2"/>
                </a:solidFill>
              </a:rPr>
              <a:t> non-</a:t>
            </a:r>
            <a:r>
              <a:rPr lang="es-AR" sz="2000" dirty="0" err="1" smtClean="0">
                <a:solidFill>
                  <a:schemeClr val="dk2"/>
                </a:solidFill>
              </a:rPr>
              <a:t>concurrent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kernels</a:t>
            </a:r>
            <a:r>
              <a:rPr lang="es-AR" sz="2000" dirty="0" smtClean="0">
                <a:solidFill>
                  <a:schemeClr val="dk2"/>
                </a:solidFill>
              </a:rPr>
              <a:t>.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4348037" y="2822217"/>
            <a:ext cx="4633403" cy="1955951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Google Shape;121;p18"/>
          <p:cNvSpPr txBox="1">
            <a:spLocks/>
          </p:cNvSpPr>
          <p:nvPr/>
        </p:nvSpPr>
        <p:spPr>
          <a:xfrm>
            <a:off x="4439477" y="1878096"/>
            <a:ext cx="4277803" cy="78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377" marR="0" lvl="1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566" marR="0" lvl="2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5943" marR="0" lvl="4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131" marR="0" lvl="5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320" marR="0" lvl="6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509" marR="0" lvl="7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697" marR="0" lvl="8" indent="-3174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342900" indent="-342900"/>
            <a:r>
              <a:rPr lang="es-AR" sz="2000" dirty="0" err="1" smtClean="0">
                <a:solidFill>
                  <a:schemeClr val="dk2"/>
                </a:solidFill>
              </a:rPr>
              <a:t>The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calculations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consist</a:t>
            </a:r>
            <a:r>
              <a:rPr lang="es-AR" sz="2000" dirty="0" smtClean="0">
                <a:solidFill>
                  <a:schemeClr val="dk2"/>
                </a:solidFill>
              </a:rPr>
              <a:t> of </a:t>
            </a:r>
            <a:r>
              <a:rPr lang="es-AR" sz="2000" dirty="0" err="1" smtClean="0">
                <a:solidFill>
                  <a:schemeClr val="dk2"/>
                </a:solidFill>
              </a:rPr>
              <a:t>the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following</a:t>
            </a:r>
            <a:r>
              <a:rPr lang="es-AR" sz="2000" dirty="0" smtClean="0">
                <a:solidFill>
                  <a:schemeClr val="dk2"/>
                </a:solidFill>
              </a:rPr>
              <a:t> </a:t>
            </a:r>
            <a:r>
              <a:rPr lang="es-AR" sz="2000" dirty="0" err="1" smtClean="0">
                <a:solidFill>
                  <a:schemeClr val="dk2"/>
                </a:solidFill>
              </a:rPr>
              <a:t>kernels</a:t>
            </a:r>
            <a:r>
              <a:rPr lang="es-AR" sz="2000" dirty="0" smtClean="0">
                <a:solidFill>
                  <a:schemeClr val="dk2"/>
                </a:solidFill>
              </a:rPr>
              <a:t>:</a:t>
            </a:r>
            <a:endParaRPr lang="es-AR" sz="2000" dirty="0">
              <a:solidFill>
                <a:schemeClr val="dk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121;p18"/>
              <p:cNvSpPr txBox="1">
                <a:spLocks/>
              </p:cNvSpPr>
              <p:nvPr/>
            </p:nvSpPr>
            <p:spPr>
              <a:xfrm>
                <a:off x="4533645" y="2822217"/>
                <a:ext cx="4262183" cy="19559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189" marR="0" lvl="0" indent="-342891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800"/>
                  <a:buFont typeface="Roboto"/>
                  <a:buChar char="●"/>
                  <a:defRPr sz="18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1pPr>
                <a:lvl2pPr marL="914377" marR="0" lvl="1" indent="-3174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Roboto"/>
                  <a:buChar char="○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2pPr>
                <a:lvl3pPr marL="1371566" marR="0" lvl="2" indent="-3174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Roboto"/>
                  <a:buChar char="■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3pPr>
                <a:lvl4pPr marL="1828754" marR="0" lvl="3" indent="-3174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Roboto"/>
                  <a:buChar char="●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4pPr>
                <a:lvl5pPr marL="2285943" marR="0" lvl="4" indent="-3174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Roboto"/>
                  <a:buChar char="○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5pPr>
                <a:lvl6pPr marL="2743131" marR="0" lvl="5" indent="-3174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Roboto"/>
                  <a:buChar char="■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6pPr>
                <a:lvl7pPr marL="3200320" marR="0" lvl="6" indent="-3174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Roboto"/>
                  <a:buChar char="●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7pPr>
                <a:lvl8pPr marL="3657509" marR="0" lvl="7" indent="-3174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Roboto"/>
                  <a:buChar char="○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8pPr>
                <a:lvl9pPr marL="4114697" marR="0" lvl="8" indent="-3174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lt2"/>
                  </a:buClr>
                  <a:buSzPts val="1400"/>
                  <a:buFont typeface="Roboto"/>
                  <a:buChar char="■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9pPr>
              </a:lstStyle>
              <a:p>
                <a:pPr marL="342900" indent="-342900"/>
                <a:r>
                  <a:rPr lang="es-AR" sz="2000" dirty="0" smtClean="0">
                    <a:solidFill>
                      <a:schemeClr val="dk2"/>
                    </a:solidFill>
                  </a:rPr>
                  <a:t>Product of a 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row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 of 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the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 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matrix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AR" sz="2000" b="1" i="1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s-AR" sz="2000" i="1">
                        <a:solidFill>
                          <a:schemeClr val="dk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AR" sz="2000" i="1">
                            <a:solidFill>
                              <a:schemeClr val="dk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>
                            <a:solidFill>
                              <a:schemeClr val="dk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d>
                          <m:dPr>
                            <m:ctrlPr>
                              <a:rPr lang="es-AR" sz="2000" i="1">
                                <a:solidFill>
                                  <a:schemeClr val="dk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2000" i="1">
                                <a:solidFill>
                                  <a:schemeClr val="dk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s-AR" sz="2000" i="1">
                        <a:solidFill>
                          <a:schemeClr val="dk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sz="2000" dirty="0" smtClean="0">
                    <a:solidFill>
                      <a:schemeClr val="dk2"/>
                    </a:solidFill>
                  </a:rPr>
                  <a:t> 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by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 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an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 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auxiliary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 vector of 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the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 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solver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 (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the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 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matrix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 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is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 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not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 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saved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).</a:t>
                </a:r>
              </a:p>
              <a:p>
                <a:pPr marL="342900" indent="-342900"/>
                <a:r>
                  <a:rPr lang="es-AR" sz="2000" dirty="0" smtClean="0">
                    <a:solidFill>
                      <a:schemeClr val="dk2"/>
                    </a:solidFill>
                  </a:rPr>
                  <a:t>Residual </a:t>
                </a:r>
                <a:r>
                  <a:rPr lang="es-AR" sz="2000" dirty="0" err="1" smtClean="0">
                    <a:solidFill>
                      <a:schemeClr val="dk2"/>
                    </a:solidFill>
                  </a:rPr>
                  <a:t>computation</a:t>
                </a:r>
                <a:r>
                  <a:rPr lang="es-AR" sz="2000" dirty="0" smtClean="0">
                    <a:solidFill>
                      <a:schemeClr val="dk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AR" sz="2000" b="1" i="1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s-AR" sz="2000" b="0" i="1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AR" sz="2000" b="0" i="1" smtClean="0">
                            <a:solidFill>
                              <a:schemeClr val="dk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b="0" i="1" smtClean="0">
                            <a:solidFill>
                              <a:schemeClr val="dk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d>
                          <m:dPr>
                            <m:ctrlPr>
                              <a:rPr lang="es-AR" sz="2000" b="0" i="1" smtClean="0">
                                <a:solidFill>
                                  <a:schemeClr val="dk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2000" b="0" i="1" smtClean="0">
                                <a:solidFill>
                                  <a:schemeClr val="dk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s-AR" sz="2000" b="0" i="1" smtClean="0">
                        <a:solidFill>
                          <a:schemeClr val="dk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sz="2000" dirty="0" smtClean="0">
                    <a:solidFill>
                      <a:schemeClr val="dk2"/>
                    </a:solidFill>
                  </a:rPr>
                  <a:t>.</a:t>
                </a:r>
                <a:endParaRPr lang="es-AR" sz="2000" dirty="0">
                  <a:solidFill>
                    <a:schemeClr val="dk2"/>
                  </a:solidFill>
                </a:endParaRPr>
              </a:p>
            </p:txBody>
          </p:sp>
        </mc:Choice>
        <mc:Fallback xmlns="">
          <p:sp>
            <p:nvSpPr>
              <p:cNvPr id="20" name="Google Shape;121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645" y="2822217"/>
                <a:ext cx="4262183" cy="1955951"/>
              </a:xfrm>
              <a:prstGeom prst="rect">
                <a:avLst/>
              </a:prstGeom>
              <a:blipFill rotWithShape="0">
                <a:blip r:embed="rId3"/>
                <a:stretch>
                  <a:fillRect l="-1001" b="-3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145694" y="236065"/>
            <a:ext cx="8222100" cy="10721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AR" dirty="0" err="1" smtClean="0"/>
              <a:t>Implementation</a:t>
            </a:r>
            <a:r>
              <a:rPr lang="es-AR" dirty="0" smtClean="0"/>
              <a:t> </a:t>
            </a:r>
            <a:r>
              <a:rPr lang="es-AR" dirty="0" err="1" smtClean="0"/>
              <a:t>details</a:t>
            </a:r>
            <a:r>
              <a:rPr lang="es-AR" dirty="0"/>
              <a:t/>
            </a:r>
            <a:br>
              <a:rPr lang="es-AR" dirty="0"/>
            </a:br>
            <a:r>
              <a:rPr lang="es-AR" dirty="0" err="1" smtClean="0"/>
              <a:t>Comparison</a:t>
            </a:r>
            <a:r>
              <a:rPr lang="es-AR" dirty="0" smtClean="0"/>
              <a:t> </a:t>
            </a:r>
            <a:r>
              <a:rPr lang="es-AR" dirty="0" err="1" smtClean="0"/>
              <a:t>explicit</a:t>
            </a:r>
            <a:r>
              <a:rPr lang="es-AR" dirty="0" smtClean="0"/>
              <a:t> - </a:t>
            </a:r>
            <a:r>
              <a:rPr lang="es-AR" dirty="0" err="1" smtClean="0"/>
              <a:t>implicit</a:t>
            </a:r>
            <a:endParaRPr dirty="0"/>
          </a:p>
        </p:txBody>
      </p:sp>
      <p:sp>
        <p:nvSpPr>
          <p:cNvPr id="7" name="CuadroTexto 6"/>
          <p:cNvSpPr txBox="1"/>
          <p:nvPr/>
        </p:nvSpPr>
        <p:spPr>
          <a:xfrm>
            <a:off x="140462" y="1774071"/>
            <a:ext cx="983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 err="1" smtClean="0"/>
              <a:t>Explicit</a:t>
            </a:r>
            <a:endParaRPr lang="es-AR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1156231" y="1659745"/>
                <a:ext cx="7892566" cy="7982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A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A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s-A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s-A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A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s-A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A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s-AR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AR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A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m:rPr>
                              <m:sty m:val="p"/>
                            </m:rPr>
                            <a:rPr lang="es-AR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s-A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A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sz="20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s-AR" sz="20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  <m:sup>
                                          <m:r>
                                            <a:rPr lang="es-AR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  <m:r>
                                        <a:rPr lang="es-AR" sz="20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sz="2000" i="1"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s-A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A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20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s-AR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  <m:sup>
                                      <m:r>
                                        <a:rPr lang="es-AR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231" y="1659745"/>
                <a:ext cx="7892566" cy="7982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/>
          <p:cNvGrpSpPr/>
          <p:nvPr/>
        </p:nvGrpSpPr>
        <p:grpSpPr>
          <a:xfrm>
            <a:off x="233680" y="2489066"/>
            <a:ext cx="4531360" cy="2447898"/>
            <a:chOff x="1878998" y="2617474"/>
            <a:chExt cx="5640338" cy="3457316"/>
          </a:xfrm>
        </p:grpSpPr>
        <p:sp>
          <p:nvSpPr>
            <p:cNvPr id="10" name="Rectángulo redondeado 9"/>
            <p:cNvSpPr/>
            <p:nvPr/>
          </p:nvSpPr>
          <p:spPr>
            <a:xfrm>
              <a:off x="1878998" y="2617474"/>
              <a:ext cx="5640338" cy="3457316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2269018" y="2808884"/>
              <a:ext cx="5250317" cy="521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AR" sz="1800" dirty="0" smtClean="0"/>
                <a:t>Residual in </a:t>
              </a:r>
              <a:r>
                <a:rPr lang="es-AR" sz="1800" dirty="0" err="1" smtClean="0"/>
                <a:t>the</a:t>
              </a:r>
              <a:r>
                <a:rPr lang="es-AR" sz="1800" dirty="0" smtClean="0"/>
                <a:t> </a:t>
              </a:r>
              <a:r>
                <a:rPr lang="es-AR" sz="1800" dirty="0" err="1" smtClean="0"/>
                <a:t>implicit</a:t>
              </a:r>
              <a:r>
                <a:rPr lang="es-AR" sz="1800" dirty="0" smtClean="0"/>
                <a:t> </a:t>
              </a:r>
              <a:r>
                <a:rPr lang="es-AR" sz="1800" dirty="0" err="1" smtClean="0"/>
                <a:t>algorithm</a:t>
              </a:r>
              <a:r>
                <a:rPr lang="es-AR" sz="1800" dirty="0" smtClean="0"/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/>
                <p:cNvSpPr txBox="1"/>
                <p:nvPr/>
              </p:nvSpPr>
              <p:spPr>
                <a:xfrm>
                  <a:off x="1968051" y="3215832"/>
                  <a:ext cx="5457526" cy="25886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A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A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A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s-A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A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A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bSup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s-AR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s-AR" sz="16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s-A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sz="16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s-AR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r>
                                  <a:rPr lang="es-AR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s-A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sz="16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s-AR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s-A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A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s-AR" sz="16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s-AR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s-A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oMath>
                    </m:oMathPara>
                  </a14:m>
                  <a:endParaRPr lang="es-AR" sz="16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s-A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AR" sz="16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s-AR" sz="1600" i="1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sub>
                                          <m:sup>
                                            <m:r>
                                              <a:rPr lang="es-AR" sz="16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</m:sSub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−6</m:t>
                            </m:r>
                            <m:sSup>
                              <m:sSup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s-AR" sz="16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s-A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AR" sz="16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s-AR" sz="1600" i="1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sub>
                                          <m:sup>
                                            <m:r>
                                              <a:rPr lang="es-A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s-A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s-A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b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−6</m:t>
                            </m:r>
                            <m:sSup>
                              <m:sSup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  <m:sup>
                                        <m:r>
                                          <a:rPr lang="es-AR" sz="16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s-AR" sz="16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AR" sz="16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s-AR" sz="1600" dirty="0"/>
                </a:p>
              </p:txBody>
            </p:sp>
          </mc:Choice>
          <mc:Fallback xmlns="">
            <p:sp>
              <p:nvSpPr>
                <p:cNvPr id="12" name="Cuadro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8051" y="3215832"/>
                  <a:ext cx="5457526" cy="258868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upo 12"/>
          <p:cNvGrpSpPr/>
          <p:nvPr/>
        </p:nvGrpSpPr>
        <p:grpSpPr>
          <a:xfrm>
            <a:off x="4847789" y="2489066"/>
            <a:ext cx="4082186" cy="2468880"/>
            <a:chOff x="7886684" y="2780278"/>
            <a:chExt cx="4064831" cy="3414075"/>
          </a:xfrm>
        </p:grpSpPr>
        <p:sp>
          <p:nvSpPr>
            <p:cNvPr id="14" name="Rectángulo redondeado 13"/>
            <p:cNvSpPr/>
            <p:nvPr/>
          </p:nvSpPr>
          <p:spPr>
            <a:xfrm>
              <a:off x="7886684" y="2780278"/>
              <a:ext cx="4064831" cy="3414075"/>
            </a:xfrm>
            <a:prstGeom prst="roundRect">
              <a:avLst/>
            </a:prstGeom>
            <a:solidFill>
              <a:schemeClr val="accent1">
                <a:alpha val="5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8920238" y="3004953"/>
              <a:ext cx="1997721" cy="595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AR" sz="2200" dirty="0" err="1" smtClean="0"/>
                <a:t>Jacobian</a:t>
              </a:r>
              <a:r>
                <a:rPr lang="es-AR" sz="2200" dirty="0" smtClean="0"/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/>
                <p:cNvSpPr txBox="1"/>
                <p:nvPr/>
              </p:nvSpPr>
              <p:spPr>
                <a:xfrm>
                  <a:off x="8140326" y="3540286"/>
                  <a:ext cx="3656227" cy="8666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AR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s-AR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s-AR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oMath>
                    </m:oMathPara>
                  </a14:m>
                  <a:endParaRPr lang="es-AR" sz="1800" dirty="0" smtClean="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326" y="3540286"/>
                  <a:ext cx="3656227" cy="86664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/>
                <p:cNvSpPr txBox="1"/>
                <p:nvPr/>
              </p:nvSpPr>
              <p:spPr>
                <a:xfrm>
                  <a:off x="8306597" y="4542756"/>
                  <a:ext cx="3225003" cy="12483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  <m:sup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s-A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1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oMath>
                    </m:oMathPara>
                  </a14:m>
                  <a:endParaRPr lang="es-AR" sz="1800" b="0" dirty="0" smtClean="0"/>
                </a:p>
                <a:p>
                  <a:pPr algn="ctr"/>
                  <a:r>
                    <a:rPr lang="es-AR" sz="1800" dirty="0" err="1" smtClean="0"/>
                    <a:t>with</a:t>
                  </a:r>
                  <a:r>
                    <a:rPr lang="es-AR" sz="1800" dirty="0" smtClean="0"/>
                    <a:t> </a:t>
                  </a:r>
                  <a14:m>
                    <m:oMath xmlns:m="http://schemas.openxmlformats.org/officeDocument/2006/math">
                      <m:r>
                        <a:rPr lang="es-AR" sz="18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AR" sz="1800" i="1">
                          <a:latin typeface="Cambria Math" panose="02040503050406030204" pitchFamily="18" charset="0"/>
                        </a:rPr>
                        <m:t>~</m:t>
                      </m:r>
                      <m:d>
                        <m:dPr>
                          <m:begChr m:val="{"/>
                          <m:endChr m:val="}"/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a14:m>
                  <a:endParaRPr lang="es-AR" sz="1800" dirty="0" smtClean="0"/>
                </a:p>
              </p:txBody>
            </p:sp>
          </mc:Choice>
          <mc:Fallback xmlns="">
            <p:sp>
              <p:nvSpPr>
                <p:cNvPr id="21" name="Cuadro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6597" y="4542756"/>
                  <a:ext cx="3225003" cy="124835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2162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145694" y="236065"/>
            <a:ext cx="8222100" cy="10721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AR" dirty="0" err="1" smtClean="0"/>
              <a:t>Implementation</a:t>
            </a:r>
            <a:r>
              <a:rPr lang="es-AR" dirty="0" smtClean="0"/>
              <a:t> </a:t>
            </a:r>
            <a:r>
              <a:rPr lang="es-AR" dirty="0" err="1" smtClean="0"/>
              <a:t>details</a:t>
            </a:r>
            <a:r>
              <a:rPr lang="es-AR" dirty="0" smtClean="0"/>
              <a:t>.</a:t>
            </a:r>
            <a:br>
              <a:rPr lang="es-AR" dirty="0" smtClean="0"/>
            </a:br>
            <a:r>
              <a:rPr lang="es-AR" dirty="0" err="1" smtClean="0"/>
              <a:t>Algorithm</a:t>
            </a:r>
            <a:r>
              <a:rPr lang="es-AR" dirty="0" smtClean="0"/>
              <a:t>: </a:t>
            </a:r>
            <a:r>
              <a:rPr lang="es-AR" dirty="0" err="1" smtClean="0"/>
              <a:t>implicit</a:t>
            </a:r>
            <a:r>
              <a:rPr lang="es-AR" dirty="0" smtClean="0"/>
              <a:t> </a:t>
            </a:r>
            <a:r>
              <a:rPr lang="es-AR" dirty="0" err="1" smtClean="0"/>
              <a:t>method</a:t>
            </a:r>
            <a:endParaRPr dirty="0"/>
          </a:p>
        </p:txBody>
      </p:sp>
      <p:grpSp>
        <p:nvGrpSpPr>
          <p:cNvPr id="4" name="Grupo 3"/>
          <p:cNvGrpSpPr/>
          <p:nvPr/>
        </p:nvGrpSpPr>
        <p:grpSpPr>
          <a:xfrm>
            <a:off x="834873" y="1724785"/>
            <a:ext cx="7532921" cy="3418715"/>
            <a:chOff x="834873" y="1641707"/>
            <a:chExt cx="7532921" cy="3418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Google Shape;121;p18"/>
                <p:cNvSpPr txBox="1">
                  <a:spLocks/>
                </p:cNvSpPr>
                <p:nvPr/>
              </p:nvSpPr>
              <p:spPr>
                <a:xfrm>
                  <a:off x="834873" y="1641707"/>
                  <a:ext cx="7532921" cy="341871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189" marR="0" lvl="0" indent="-342891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800"/>
                    <a:buFont typeface="Roboto"/>
                    <a:buChar char="●"/>
                    <a:defRPr sz="18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1pPr>
                  <a:lvl2pPr marL="914377" marR="0" lvl="1" indent="-317492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Roboto"/>
                    <a:buChar char="○"/>
                    <a:defRPr sz="14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2pPr>
                  <a:lvl3pPr marL="1371566" marR="0" lvl="2" indent="-317492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Roboto"/>
                    <a:buChar char="■"/>
                    <a:defRPr sz="14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3pPr>
                  <a:lvl4pPr marL="1828754" marR="0" lvl="3" indent="-317492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Roboto"/>
                    <a:buChar char="●"/>
                    <a:defRPr sz="14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4pPr>
                  <a:lvl5pPr marL="2285943" marR="0" lvl="4" indent="-317492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Roboto"/>
                    <a:buChar char="○"/>
                    <a:defRPr sz="14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5pPr>
                  <a:lvl6pPr marL="2743131" marR="0" lvl="5" indent="-317492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Roboto"/>
                    <a:buChar char="■"/>
                    <a:defRPr sz="14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6pPr>
                  <a:lvl7pPr marL="3200320" marR="0" lvl="6" indent="-317492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Roboto"/>
                    <a:buChar char="●"/>
                    <a:defRPr sz="14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7pPr>
                  <a:lvl8pPr marL="3657509" marR="0" lvl="7" indent="-317492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Roboto"/>
                    <a:buChar char="○"/>
                    <a:defRPr sz="14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8pPr>
                  <a:lvl9pPr marL="4114697" marR="0" lvl="8" indent="-317492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1600"/>
                    </a:spcAft>
                    <a:buClr>
                      <a:schemeClr val="lt2"/>
                    </a:buClr>
                    <a:buSzPts val="1400"/>
                    <a:buFont typeface="Roboto"/>
                    <a:buChar char="■"/>
                    <a:defRPr sz="1400" b="0" i="0" u="none" strike="noStrike" cap="none">
                      <a:solidFill>
                        <a:schemeClr val="lt2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lvl9pPr>
                </a:lstStyle>
                <a:p>
                  <a:pPr marL="342900" indent="-34290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s-AR" sz="140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  <m:sup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s-AR" sz="14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sSup>
                        <m:sSupPr>
                          <m:ctrlPr>
                            <a:rPr lang="es-AR" sz="14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s-AR" sz="1400" dirty="0">
                      <a:solidFill>
                        <a:schemeClr val="dk2"/>
                      </a:solidFill>
                    </a:rPr>
                    <a:t> (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initial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state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vector),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s-AR" sz="14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𝑜𝑢𝑡𝑝𝑢𝑡</m:t>
                          </m:r>
                        </m:sub>
                        <m:sup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s-AR" sz="14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s-AR" sz="14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a14:m>
                  <a:r>
                    <a:rPr lang="es-AR" sz="1400" dirty="0">
                      <a:solidFill>
                        <a:schemeClr val="dk2"/>
                      </a:solidFill>
                    </a:rPr>
                    <a:t> (new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solution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)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es-AR" sz="14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AR" sz="14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s-AR" sz="14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AR" sz="14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 sz="14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AR" sz="14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s-AR" sz="1400" dirty="0" smtClean="0">
                      <a:solidFill>
                        <a:schemeClr val="dk2"/>
                      </a:solidFill>
                    </a:rPr>
                    <a:t>.</a:t>
                  </a:r>
                  <a:endParaRPr lang="es-AR" sz="1400" dirty="0">
                    <a:solidFill>
                      <a:schemeClr val="dk2"/>
                    </a:solidFill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s-AR" sz="1400" dirty="0">
                      <a:solidFill>
                        <a:schemeClr val="dk2"/>
                      </a:solidFill>
                    </a:rPr>
                    <a:t>Compute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initial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residual </a:t>
                  </a:r>
                  <a14:m>
                    <m:oMath xmlns:m="http://schemas.openxmlformats.org/officeDocument/2006/math">
                      <m:r>
                        <a:rPr lang="es-AR" sz="14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s-AR" sz="14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AR" sz="1400" i="1">
                                  <a:solidFill>
                                    <a:schemeClr val="dk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400">
                                  <a:solidFill>
                                    <a:schemeClr val="dk2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s-AR" sz="1400" i="1">
                                      <a:solidFill>
                                        <a:schemeClr val="dk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1400">
                                      <a:solidFill>
                                        <a:schemeClr val="dk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a14:m>
                  <a:r>
                    <a:rPr lang="es-AR" sz="1400" dirty="0">
                      <a:solidFill>
                        <a:schemeClr val="dk2"/>
                      </a:solidFill>
                    </a:rPr>
                    <a:t> via non-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concurrent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kernels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,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sincronization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s-AR" sz="1400" dirty="0">
                      <a:solidFill>
                        <a:schemeClr val="dk2"/>
                      </a:solidFill>
                    </a:rPr>
                    <a:t>Compute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the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norm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of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initial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residual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s-AR" sz="14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d>
                            <m:dPr>
                              <m:ctrlPr>
                                <a:rPr lang="es-AR" sz="1400" i="1">
                                  <a:solidFill>
                                    <a:schemeClr val="dk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1400">
                                  <a:solidFill>
                                    <a:schemeClr val="dk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es-AR" sz="1400" dirty="0" smtClean="0">
                      <a:solidFill>
                        <a:schemeClr val="dk2"/>
                      </a:solidFill>
                    </a:rPr>
                    <a:t>.</a:t>
                  </a:r>
                  <a:endParaRPr lang="es-AR" sz="1400" dirty="0">
                    <a:solidFill>
                      <a:schemeClr val="dk2"/>
                    </a:solidFill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s-AR" sz="1400" dirty="0" err="1">
                      <a:solidFill>
                        <a:schemeClr val="dk2"/>
                      </a:solidFill>
                    </a:rPr>
                    <a:t>Solve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the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linear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system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with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CG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solver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s-AR" sz="14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s-AR" sz="14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sSup>
                        <m:sSupPr>
                          <m:ctrlPr>
                            <a:rPr lang="es-AR" sz="14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AR" sz="14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 sz="140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s-AR" sz="14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es-AR" sz="1400" dirty="0">
                      <a:solidFill>
                        <a:schemeClr val="dk2"/>
                      </a:solidFill>
                    </a:rPr>
                    <a:t>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axpy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operation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with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non-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concurrent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kernels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, </a:t>
                  </a:r>
                  <a:r>
                    <a:rPr lang="es-AR" sz="1400" dirty="0" err="1" smtClean="0">
                      <a:solidFill>
                        <a:schemeClr val="dk2"/>
                      </a:solidFill>
                    </a:rPr>
                    <a:t>sincronization</a:t>
                  </a:r>
                  <a:r>
                    <a:rPr lang="es-AR" sz="1400" dirty="0" smtClean="0">
                      <a:solidFill>
                        <a:schemeClr val="dk2"/>
                      </a:solidFill>
                    </a:rPr>
                    <a:t>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s-AR" sz="1400" dirty="0" smtClean="0">
                      <a:solidFill>
                        <a:schemeClr val="dk2"/>
                      </a:solidFill>
                    </a:rPr>
                    <a:t>Compute residual vector </a:t>
                  </a:r>
                  <a14:m>
                    <m:oMath xmlns:m="http://schemas.openxmlformats.org/officeDocument/2006/math">
                      <m:r>
                        <a:rPr lang="es-AR" sz="1400" b="0" i="1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AR" sz="1400" b="0" i="1" smtClean="0">
                                  <a:solidFill>
                                    <a:schemeClr val="dk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400" b="0" i="1" smtClean="0">
                                  <a:solidFill>
                                    <a:schemeClr val="dk2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s-AR" sz="1400" b="0" i="1" smtClean="0">
                                  <a:solidFill>
                                    <a:schemeClr val="dk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1400" b="0" i="1" smtClean="0">
                                  <a:solidFill>
                                    <a:schemeClr val="dk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AR" sz="1400" b="0" i="1" smtClean="0">
                                  <a:solidFill>
                                    <a:schemeClr val="dk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s-AR" sz="1500" dirty="0" smtClean="0">
                      <a:solidFill>
                        <a:schemeClr val="dk2"/>
                      </a:solidFill>
                    </a:rPr>
                    <a:t> 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with non-concurrent kernels,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sincronization</a:t>
                  </a:r>
                  <a:r>
                    <a:rPr lang="es-AR" sz="1400" dirty="0" smtClean="0">
                      <a:solidFill>
                        <a:schemeClr val="dk2"/>
                      </a:solidFill>
                    </a:rPr>
                    <a:t>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s-AR" sz="1400" dirty="0" smtClean="0">
                      <a:solidFill>
                        <a:schemeClr val="dk2"/>
                      </a:solidFill>
                    </a:rPr>
                    <a:t>Compute </a:t>
                  </a:r>
                  <a:r>
                    <a:rPr lang="es-AR" sz="1400" dirty="0" err="1" smtClean="0">
                      <a:solidFill>
                        <a:schemeClr val="dk2"/>
                      </a:solidFill>
                    </a:rPr>
                    <a:t>the</a:t>
                  </a:r>
                  <a:r>
                    <a:rPr lang="es-AR" sz="1400" dirty="0" smtClean="0">
                      <a:solidFill>
                        <a:schemeClr val="dk2"/>
                      </a:solidFill>
                    </a:rPr>
                    <a:t> residual </a:t>
                  </a:r>
                  <a:r>
                    <a:rPr lang="es-AR" sz="1400" dirty="0" err="1" smtClean="0">
                      <a:solidFill>
                        <a:schemeClr val="dk2"/>
                      </a:solidFill>
                    </a:rPr>
                    <a:t>norm</a:t>
                  </a:r>
                  <a:r>
                    <a:rPr lang="es-AR" sz="1400" dirty="0" smtClean="0">
                      <a:solidFill>
                        <a:schemeClr val="dk2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s-AR" sz="14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d>
                            <m:dPr>
                              <m:ctrlPr>
                                <a:rPr lang="es-AR" sz="1400" i="1">
                                  <a:solidFill>
                                    <a:schemeClr val="dk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s-AR" sz="1400" b="0" i="0" smtClean="0">
                                  <a:solidFill>
                                    <a:schemeClr val="dk2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es-AR" sz="1400" dirty="0" smtClean="0">
                      <a:solidFill>
                        <a:schemeClr val="dk2"/>
                      </a:solidFill>
                    </a:rPr>
                    <a:t>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s-AR" sz="1400" dirty="0" err="1" smtClean="0">
                      <a:solidFill>
                        <a:schemeClr val="dk2"/>
                      </a:solidFill>
                    </a:rPr>
                    <a:t>If</a:t>
                  </a:r>
                  <a:r>
                    <a:rPr lang="es-AR" sz="1400" dirty="0" smtClean="0">
                      <a:solidFill>
                        <a:schemeClr val="dk2"/>
                      </a:solidFill>
                    </a:rPr>
                    <a:t>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AR" sz="1400" b="0" i="1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s-AR" sz="1400" b="0" i="1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sSub>
                        <m:sSubPr>
                          <m:ctrlP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es-AR" sz="1400" b="0" i="1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s-AR" sz="1400" b="0" i="1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1400" b="0" i="1" smtClean="0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sSub>
                        <m:sSubPr>
                          <m:ctrlP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𝑎𝑏𝑠</m:t>
                          </m:r>
                        </m:sub>
                      </m:sSub>
                    </m:oMath>
                  </a14:m>
                  <a:r>
                    <a:rPr lang="es-AR" sz="1400" dirty="0" smtClean="0">
                      <a:solidFill>
                        <a:schemeClr val="dk2"/>
                      </a:solidFill>
                    </a:rPr>
                    <a:t>) back to </a:t>
                  </a:r>
                  <a:r>
                    <a:rPr lang="es-AR" sz="1400" dirty="0" err="1" smtClean="0">
                      <a:solidFill>
                        <a:schemeClr val="dk2"/>
                      </a:solidFill>
                    </a:rPr>
                    <a:t>step</a:t>
                  </a:r>
                  <a:r>
                    <a:rPr lang="es-AR" sz="1400" dirty="0" smtClean="0">
                      <a:solidFill>
                        <a:schemeClr val="dk2"/>
                      </a:solidFill>
                    </a:rPr>
                    <a:t> 5, </a:t>
                  </a:r>
                  <a:r>
                    <a:rPr lang="es-AR" sz="1400" dirty="0" err="1" smtClean="0">
                      <a:solidFill>
                        <a:schemeClr val="dk2"/>
                      </a:solidFill>
                    </a:rPr>
                    <a:t>else</a:t>
                  </a:r>
                  <a:r>
                    <a:rPr lang="es-AR" sz="1400" dirty="0" smtClean="0">
                      <a:solidFill>
                        <a:schemeClr val="dk2"/>
                      </a:solidFill>
                    </a:rPr>
                    <a:t> </a:t>
                  </a:r>
                  <a:r>
                    <a:rPr lang="es-AR" sz="1400" dirty="0" err="1" smtClean="0">
                      <a:solidFill>
                        <a:schemeClr val="dk2"/>
                      </a:solidFill>
                    </a:rPr>
                    <a:t>continue</a:t>
                  </a:r>
                  <a:r>
                    <a:rPr lang="es-AR" sz="1400" dirty="0" smtClean="0">
                      <a:solidFill>
                        <a:schemeClr val="dk2"/>
                      </a:solidFill>
                    </a:rPr>
                    <a:t> (and set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a14:m>
                  <a:r>
                    <a:rPr lang="es-AR" sz="1400" dirty="0" smtClean="0">
                      <a:solidFill>
                        <a:schemeClr val="dk2"/>
                      </a:solidFill>
                    </a:rPr>
                    <a:t> as </a:t>
                  </a:r>
                  <a:r>
                    <a:rPr lang="es-AR" sz="1400" dirty="0" err="1" smtClean="0">
                      <a:solidFill>
                        <a:schemeClr val="dk2"/>
                      </a:solidFill>
                    </a:rPr>
                    <a:t>updated</a:t>
                  </a:r>
                  <a:r>
                    <a:rPr lang="es-AR" sz="1400" dirty="0" smtClean="0">
                      <a:solidFill>
                        <a:schemeClr val="dk2"/>
                      </a:solidFill>
                    </a:rPr>
                    <a:t> </a:t>
                  </a:r>
                  <a:r>
                    <a:rPr lang="es-AR" sz="1400" dirty="0" err="1" smtClean="0">
                      <a:solidFill>
                        <a:schemeClr val="dk2"/>
                      </a:solidFill>
                    </a:rPr>
                    <a:t>solution</a:t>
                  </a:r>
                  <a:r>
                    <a:rPr lang="es-AR" sz="1400" dirty="0" smtClean="0">
                      <a:solidFill>
                        <a:schemeClr val="dk2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sz="1400" b="0" i="1" smtClean="0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a14:m>
                  <a:r>
                    <a:rPr lang="es-AR" sz="1400" dirty="0" smtClean="0">
                      <a:solidFill>
                        <a:schemeClr val="dk2"/>
                      </a:solidFill>
                    </a:rPr>
                    <a:t>).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</a:t>
                  </a:r>
                  <a:endParaRPr lang="es-AR" sz="1400" dirty="0" smtClean="0">
                    <a:solidFill>
                      <a:schemeClr val="dk2"/>
                    </a:solidFill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s-AR" sz="1400" dirty="0" smtClean="0">
                      <a:solidFill>
                        <a:schemeClr val="dk2"/>
                      </a:solidFill>
                    </a:rPr>
                    <a:t>Pointer 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swap: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s-AR" sz="14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4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  <m:sup>
                          <m:r>
                            <a:rPr lang="es-AR" sz="14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s-AR" sz="1400" i="1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sSubSup>
                        <m:sSubSupPr>
                          <m:ctrlPr>
                            <a:rPr lang="es-AR" sz="14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4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𝑜𝑢𝑡𝑝𝑢𝑡</m:t>
                          </m:r>
                        </m:sub>
                        <m:sup>
                          <m:r>
                            <a:rPr lang="es-AR" sz="1400" i="1">
                              <a:solidFill>
                                <a:schemeClr val="dk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s-AR" sz="1400" dirty="0" smtClean="0">
                      <a:solidFill>
                        <a:schemeClr val="dk2"/>
                      </a:solidFill>
                    </a:rPr>
                    <a:t>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s-AR" sz="1400" dirty="0">
                      <a:solidFill>
                        <a:schemeClr val="dk2"/>
                      </a:solidFill>
                    </a:rPr>
                    <a:t>While (</a:t>
                  </a:r>
                  <a14:m>
                    <m:oMath xmlns:m="http://schemas.openxmlformats.org/officeDocument/2006/math">
                      <m:r>
                        <a:rPr lang="es-AR" sz="1400" i="1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AR" sz="1400" i="1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AR" sz="1400" i="1">
                          <a:solidFill>
                            <a:schemeClr val="dk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s-AR" sz="1400" dirty="0">
                      <a:solidFill>
                        <a:schemeClr val="dk2"/>
                      </a:solidFill>
                    </a:rPr>
                    <a:t>)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go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back to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step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2, </a:t>
                  </a:r>
                  <a:r>
                    <a:rPr lang="es-AR" sz="1400" dirty="0" err="1">
                      <a:solidFill>
                        <a:schemeClr val="dk2"/>
                      </a:solidFill>
                    </a:rPr>
                    <a:t>else</a:t>
                  </a:r>
                  <a:r>
                    <a:rPr lang="es-AR" sz="1400" dirty="0">
                      <a:solidFill>
                        <a:schemeClr val="dk2"/>
                      </a:solidFill>
                    </a:rPr>
                    <a:t> </a:t>
                  </a:r>
                  <a:r>
                    <a:rPr lang="es-AR" sz="1400" dirty="0" err="1" smtClean="0">
                      <a:solidFill>
                        <a:schemeClr val="dk2"/>
                      </a:solidFill>
                    </a:rPr>
                    <a:t>return</a:t>
                  </a:r>
                  <a:r>
                    <a:rPr lang="es-AR" sz="1400" dirty="0" smtClean="0">
                      <a:solidFill>
                        <a:schemeClr val="dk2"/>
                      </a:solidFill>
                    </a:rPr>
                    <a:t>.</a:t>
                  </a:r>
                  <a:endParaRPr lang="es-AR" sz="1500" b="0" dirty="0" smtClean="0">
                    <a:solidFill>
                      <a:schemeClr val="dk2"/>
                    </a:solidFill>
                  </a:endParaRPr>
                </a:p>
                <a:p>
                  <a:pPr marL="342900" indent="-342900"/>
                  <a:endParaRPr lang="es-AR" sz="1500" dirty="0">
                    <a:solidFill>
                      <a:schemeClr val="dk2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Google Shape;121;p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873" y="1641707"/>
                  <a:ext cx="7532921" cy="34187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28" b="-10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onector recto de flecha 10"/>
            <p:cNvCxnSpPr/>
            <p:nvPr/>
          </p:nvCxnSpPr>
          <p:spPr>
            <a:xfrm flipH="1">
              <a:off x="1745172" y="1899020"/>
              <a:ext cx="247507" cy="0"/>
            </a:xfrm>
            <a:prstGeom prst="straightConnector1">
              <a:avLst/>
            </a:prstGeom>
            <a:ln w="22225">
              <a:solidFill>
                <a:schemeClr val="bg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/>
            <p:cNvCxnSpPr/>
            <p:nvPr/>
          </p:nvCxnSpPr>
          <p:spPr>
            <a:xfrm flipH="1">
              <a:off x="4477579" y="1888193"/>
              <a:ext cx="247507" cy="0"/>
            </a:xfrm>
            <a:prstGeom prst="straightConnector1">
              <a:avLst/>
            </a:prstGeom>
            <a:ln w="22225">
              <a:solidFill>
                <a:schemeClr val="bg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 flipH="1">
              <a:off x="1388028" y="2172195"/>
              <a:ext cx="247507" cy="0"/>
            </a:xfrm>
            <a:prstGeom prst="straightConnector1">
              <a:avLst/>
            </a:prstGeom>
            <a:ln w="22225">
              <a:solidFill>
                <a:schemeClr val="bg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/>
            <p:cNvCxnSpPr/>
            <p:nvPr/>
          </p:nvCxnSpPr>
          <p:spPr>
            <a:xfrm flipH="1">
              <a:off x="2898355" y="4534468"/>
              <a:ext cx="354103" cy="609"/>
            </a:xfrm>
            <a:prstGeom prst="straightConnector1">
              <a:avLst/>
            </a:prstGeom>
            <a:ln w="22225">
              <a:solidFill>
                <a:schemeClr val="bg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/>
            <p:nvPr/>
          </p:nvCxnSpPr>
          <p:spPr>
            <a:xfrm flipH="1">
              <a:off x="1768618" y="3180380"/>
              <a:ext cx="247507" cy="0"/>
            </a:xfrm>
            <a:prstGeom prst="straightConnector1">
              <a:avLst/>
            </a:prstGeom>
            <a:ln w="22225">
              <a:solidFill>
                <a:schemeClr val="bg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46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" y="-4"/>
            <a:ext cx="9143999" cy="5143504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490253" y="488250"/>
            <a:ext cx="8138108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dirty="0" smtClean="0"/>
              <a:t>HPC platform</a:t>
            </a:r>
            <a:endParaRPr dirty="0"/>
          </a:p>
          <a:p>
            <a:pPr algn="ctr"/>
            <a:r>
              <a:rPr lang="es" dirty="0" smtClean="0"/>
              <a:t>CPU vs </a:t>
            </a:r>
            <a:r>
              <a:rPr lang="es" dirty="0"/>
              <a:t>GPU</a:t>
            </a:r>
            <a:endParaRPr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145694" y="236065"/>
            <a:ext cx="8222100" cy="10721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AR" dirty="0" err="1" smtClean="0"/>
              <a:t>Implementation</a:t>
            </a:r>
            <a:r>
              <a:rPr lang="es-AR" dirty="0" smtClean="0"/>
              <a:t> </a:t>
            </a:r>
            <a:r>
              <a:rPr lang="es-AR" dirty="0" err="1" smtClean="0"/>
              <a:t>details</a:t>
            </a:r>
            <a:r>
              <a:rPr lang="es-AR" dirty="0" smtClean="0"/>
              <a:t>.</a:t>
            </a:r>
            <a:br>
              <a:rPr lang="es-AR" dirty="0" smtClean="0"/>
            </a:br>
            <a:r>
              <a:rPr lang="es-AR" dirty="0" smtClean="0"/>
              <a:t>CPU </a:t>
            </a:r>
            <a:r>
              <a:rPr lang="es-AR" dirty="0" err="1" smtClean="0"/>
              <a:t>implementation</a:t>
            </a:r>
            <a:endParaRPr dirty="0"/>
          </a:p>
        </p:txBody>
      </p:sp>
      <p:sp>
        <p:nvSpPr>
          <p:cNvPr id="12" name="Google Shape;121;p18"/>
          <p:cNvSpPr txBox="1">
            <a:spLocks/>
          </p:cNvSpPr>
          <p:nvPr/>
        </p:nvSpPr>
        <p:spPr>
          <a:xfrm>
            <a:off x="685800" y="1860039"/>
            <a:ext cx="8031480" cy="280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377" marR="0" lvl="1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566" marR="0" lvl="2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5943" marR="0" lvl="4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131" marR="0" lvl="5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320" marR="0" lvl="6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509" marR="0" lvl="7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697" marR="0" lvl="8" indent="-3174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342900" indent="-342900"/>
            <a:r>
              <a:rPr lang="es-AR" sz="2500" dirty="0" smtClean="0">
                <a:solidFill>
                  <a:schemeClr val="dk2"/>
                </a:solidFill>
              </a:rPr>
              <a:t>As </a:t>
            </a:r>
            <a:r>
              <a:rPr lang="es-AR" sz="2500" dirty="0" err="1" smtClean="0">
                <a:solidFill>
                  <a:schemeClr val="dk2"/>
                </a:solidFill>
              </a:rPr>
              <a:t>for</a:t>
            </a:r>
            <a:r>
              <a:rPr lang="es-AR" sz="2500" dirty="0" smtClean="0">
                <a:solidFill>
                  <a:schemeClr val="dk2"/>
                </a:solidFill>
              </a:rPr>
              <a:t> CPU </a:t>
            </a:r>
            <a:r>
              <a:rPr lang="es-AR" sz="2500" dirty="0" err="1" smtClean="0">
                <a:solidFill>
                  <a:schemeClr val="dk2"/>
                </a:solidFill>
              </a:rPr>
              <a:t>solutions</a:t>
            </a:r>
            <a:r>
              <a:rPr lang="es-AR" sz="2500" dirty="0" smtClean="0">
                <a:solidFill>
                  <a:schemeClr val="dk2"/>
                </a:solidFill>
              </a:rPr>
              <a:t>, </a:t>
            </a:r>
            <a:r>
              <a:rPr lang="es-AR" sz="2500" dirty="0" err="1" smtClean="0">
                <a:solidFill>
                  <a:schemeClr val="dk2"/>
                </a:solidFill>
              </a:rPr>
              <a:t>they</a:t>
            </a:r>
            <a:r>
              <a:rPr lang="es-AR" sz="2500" dirty="0" smtClean="0">
                <a:solidFill>
                  <a:schemeClr val="dk2"/>
                </a:solidFill>
              </a:rPr>
              <a:t> are </a:t>
            </a:r>
            <a:r>
              <a:rPr lang="es-AR" sz="2500" dirty="0" err="1" smtClean="0">
                <a:solidFill>
                  <a:schemeClr val="dk2"/>
                </a:solidFill>
              </a:rPr>
              <a:t>built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similarly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using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OpenMP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directives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for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parallel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execution</a:t>
            </a:r>
            <a:r>
              <a:rPr lang="es-AR" sz="2500" dirty="0" smtClean="0">
                <a:solidFill>
                  <a:schemeClr val="dk2"/>
                </a:solidFill>
              </a:rPr>
              <a:t> of </a:t>
            </a:r>
            <a:r>
              <a:rPr lang="es-AR" sz="2500" dirty="0" err="1" smtClean="0">
                <a:solidFill>
                  <a:schemeClr val="dk2"/>
                </a:solidFill>
              </a:rPr>
              <a:t>different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loops</a:t>
            </a:r>
            <a:r>
              <a:rPr lang="es-AR" sz="2500" dirty="0" smtClean="0">
                <a:solidFill>
                  <a:schemeClr val="dk2"/>
                </a:solidFill>
              </a:rPr>
              <a:t>. </a:t>
            </a:r>
            <a:r>
              <a:rPr lang="es-AR" sz="2500" dirty="0" err="1" smtClean="0">
                <a:solidFill>
                  <a:schemeClr val="dk2"/>
                </a:solidFill>
              </a:rPr>
              <a:t>This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means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that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the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same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operations</a:t>
            </a:r>
            <a:r>
              <a:rPr lang="es-AR" sz="2500" dirty="0" smtClean="0">
                <a:solidFill>
                  <a:schemeClr val="dk2"/>
                </a:solidFill>
              </a:rPr>
              <a:t> are </a:t>
            </a:r>
            <a:r>
              <a:rPr lang="es-AR" sz="2500" dirty="0" err="1" smtClean="0">
                <a:solidFill>
                  <a:schemeClr val="dk2"/>
                </a:solidFill>
              </a:rPr>
              <a:t>performed</a:t>
            </a:r>
            <a:r>
              <a:rPr lang="es-AR" sz="2500" dirty="0" smtClean="0">
                <a:solidFill>
                  <a:schemeClr val="dk2"/>
                </a:solidFill>
              </a:rPr>
              <a:t> as in </a:t>
            </a:r>
            <a:r>
              <a:rPr lang="es-AR" sz="2500" dirty="0" err="1" smtClean="0">
                <a:solidFill>
                  <a:schemeClr val="dk2"/>
                </a:solidFill>
              </a:rPr>
              <a:t>the</a:t>
            </a:r>
            <a:r>
              <a:rPr lang="es-AR" sz="2500" dirty="0" smtClean="0">
                <a:solidFill>
                  <a:schemeClr val="dk2"/>
                </a:solidFill>
              </a:rPr>
              <a:t> GPU </a:t>
            </a:r>
            <a:r>
              <a:rPr lang="es-AR" sz="2500" dirty="0" err="1" smtClean="0">
                <a:solidFill>
                  <a:schemeClr val="dk2"/>
                </a:solidFill>
              </a:rPr>
              <a:t>code</a:t>
            </a:r>
            <a:r>
              <a:rPr lang="es-AR" sz="2500" dirty="0" smtClean="0">
                <a:solidFill>
                  <a:schemeClr val="dk2"/>
                </a:solidFill>
              </a:rPr>
              <a:t>, </a:t>
            </a:r>
            <a:r>
              <a:rPr lang="es-AR" sz="2500" dirty="0" err="1" smtClean="0">
                <a:solidFill>
                  <a:schemeClr val="dk2"/>
                </a:solidFill>
              </a:rPr>
              <a:t>obtaining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the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same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numerical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result</a:t>
            </a:r>
            <a:r>
              <a:rPr lang="es-AR" sz="2500" dirty="0" smtClean="0">
                <a:solidFill>
                  <a:schemeClr val="dk2"/>
                </a:solidFill>
              </a:rPr>
              <a:t>. </a:t>
            </a:r>
            <a:r>
              <a:rPr lang="es-AR" sz="2500" dirty="0" err="1" smtClean="0">
                <a:solidFill>
                  <a:schemeClr val="dk2"/>
                </a:solidFill>
              </a:rPr>
              <a:t>There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isn’t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much</a:t>
            </a:r>
            <a:r>
              <a:rPr lang="es-AR" sz="2500" dirty="0" smtClean="0">
                <a:solidFill>
                  <a:schemeClr val="dk2"/>
                </a:solidFill>
              </a:rPr>
              <a:t> more </a:t>
            </a:r>
            <a:r>
              <a:rPr lang="es-AR" sz="2500" dirty="0" err="1" smtClean="0">
                <a:solidFill>
                  <a:schemeClr val="dk2"/>
                </a:solidFill>
              </a:rPr>
              <a:t>detail</a:t>
            </a:r>
            <a:r>
              <a:rPr lang="es-AR" sz="2500" dirty="0" smtClean="0">
                <a:solidFill>
                  <a:schemeClr val="dk2"/>
                </a:solidFill>
              </a:rPr>
              <a:t> to </a:t>
            </a:r>
            <a:r>
              <a:rPr lang="es-AR" sz="2500" dirty="0" err="1" smtClean="0">
                <a:solidFill>
                  <a:schemeClr val="dk2"/>
                </a:solidFill>
              </a:rPr>
              <a:t>say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about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the</a:t>
            </a:r>
            <a:r>
              <a:rPr lang="es-AR" sz="2500" dirty="0" smtClean="0">
                <a:solidFill>
                  <a:schemeClr val="dk2"/>
                </a:solidFill>
              </a:rPr>
              <a:t> CPU </a:t>
            </a:r>
            <a:r>
              <a:rPr lang="es-AR" sz="2500" dirty="0" err="1" smtClean="0">
                <a:solidFill>
                  <a:schemeClr val="dk2"/>
                </a:solidFill>
              </a:rPr>
              <a:t>OpenMP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implementation</a:t>
            </a:r>
            <a:r>
              <a:rPr lang="es-AR" sz="2500" dirty="0" smtClean="0">
                <a:solidFill>
                  <a:schemeClr val="dk2"/>
                </a:solidFill>
              </a:rPr>
              <a:t>.</a:t>
            </a:r>
            <a:endParaRPr lang="es-AR" sz="2500" dirty="0">
              <a:solidFill>
                <a:schemeClr val="dk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46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" y="-4"/>
            <a:ext cx="9143999" cy="5143504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490253" y="488250"/>
            <a:ext cx="8138108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AR" dirty="0" smtClean="0"/>
              <a:t>Case </a:t>
            </a:r>
            <a:r>
              <a:rPr lang="es-AR" dirty="0" err="1" smtClean="0"/>
              <a:t>study</a:t>
            </a:r>
            <a:r>
              <a:rPr lang="es-AR" dirty="0" smtClean="0"/>
              <a:t>: </a:t>
            </a:r>
            <a:br>
              <a:rPr lang="es-AR" dirty="0" smtClean="0"/>
            </a:br>
            <a:r>
              <a:rPr lang="es-AR" dirty="0" err="1" smtClean="0"/>
              <a:t>analytical</a:t>
            </a:r>
            <a:r>
              <a:rPr lang="es-AR" dirty="0" smtClean="0"/>
              <a:t> </a:t>
            </a:r>
            <a:r>
              <a:rPr lang="es-AR" dirty="0" err="1" smtClean="0"/>
              <a:t>solution</a:t>
            </a:r>
            <a:endParaRPr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256555" y="216124"/>
            <a:ext cx="2808000" cy="1292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s" sz="1600" dirty="0" smtClean="0"/>
              <a:t>To evaluate the errors in the different implementations, the following analytical solution was considered: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170;p22"/>
              <p:cNvSpPr txBox="1">
                <a:spLocks/>
              </p:cNvSpPr>
              <p:nvPr/>
            </p:nvSpPr>
            <p:spPr>
              <a:xfrm>
                <a:off x="399648" y="2815130"/>
                <a:ext cx="2521814" cy="12926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189" marR="0" lvl="0" indent="-304792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1pPr>
                <a:lvl2pPr marL="914377" marR="0" lvl="1" indent="-3047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"/>
                  <a:buChar char="○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2pPr>
                <a:lvl3pPr marL="1371566" marR="0" lvl="2" indent="-3047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"/>
                  <a:buChar char="■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3pPr>
                <a:lvl4pPr marL="1828754" marR="0" lvl="3" indent="-3047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4pPr>
                <a:lvl5pPr marL="2285943" marR="0" lvl="4" indent="-3047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"/>
                  <a:buChar char="○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5pPr>
                <a:lvl6pPr marL="2743131" marR="0" lvl="5" indent="-3047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"/>
                  <a:buChar char="■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6pPr>
                <a:lvl7pPr marL="3200320" marR="0" lvl="6" indent="-3047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7pPr>
                <a:lvl8pPr marL="3657509" marR="0" lvl="7" indent="-3047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"/>
                  <a:buChar char="○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8pPr>
                <a:lvl9pPr marL="4114697" marR="0" lvl="8" indent="-3047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lt1"/>
                  </a:buClr>
                  <a:buSzPts val="1200"/>
                  <a:buFont typeface="Roboto"/>
                  <a:buChar char="■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9pPr>
              </a:lstStyle>
              <a:p>
                <a:pPr marL="0" indent="0">
                  <a:spcAft>
                    <a:spcPts val="1600"/>
                  </a:spcAft>
                  <a:buFont typeface="Roboto"/>
                  <a:buNone/>
                </a:pPr>
                <a:r>
                  <a:rPr lang="en-US" sz="1600" dirty="0" smtClean="0"/>
                  <a:t>Then </a:t>
                </a:r>
                <a14:m>
                  <m:oMath xmlns:m="http://schemas.openxmlformats.org/officeDocument/2006/math">
                    <m:r>
                      <a:rPr lang="es-AR" sz="160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/>
                  <a:t> is calculated so that </a:t>
                </a:r>
                <a14:m>
                  <m:oMath xmlns:m="http://schemas.openxmlformats.org/officeDocument/2006/math">
                    <m:r>
                      <a:rPr lang="es-AR" sz="160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s-AR" sz="160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sz="1600" b="1" i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s-AR" sz="160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160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AR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satisfies the differential equation:</a:t>
                </a:r>
              </a:p>
            </p:txBody>
          </p:sp>
        </mc:Choice>
        <mc:Fallback xmlns="">
          <p:sp>
            <p:nvSpPr>
              <p:cNvPr id="20" name="Google Shape;170;p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48" y="2815130"/>
                <a:ext cx="2521814" cy="1292636"/>
              </a:xfrm>
              <a:prstGeom prst="rect">
                <a:avLst/>
              </a:prstGeom>
              <a:blipFill rotWithShape="0">
                <a:blip r:embed="rId3"/>
                <a:stretch>
                  <a:fillRect l="-14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ángulo redondeado 25"/>
          <p:cNvSpPr/>
          <p:nvPr/>
        </p:nvSpPr>
        <p:spPr>
          <a:xfrm>
            <a:off x="3460051" y="659270"/>
            <a:ext cx="5414318" cy="595099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/>
              <p:cNvSpPr txBox="1"/>
              <p:nvPr/>
            </p:nvSpPr>
            <p:spPr>
              <a:xfrm>
                <a:off x="3652230" y="746822"/>
                <a:ext cx="5109376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2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A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sz="2200" b="0" i="1" smtClean="0">
                          <a:latin typeface="Cambria Math" panose="02040503050406030204" pitchFamily="18" charset="0"/>
                        </a:rPr>
                        <m:t>=160</m:t>
                      </m:r>
                      <m:sSup>
                        <m:sSupPr>
                          <m:ctrlPr>
                            <a:rPr lang="es-AR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s-A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A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s-A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A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A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s-A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s-AR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A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A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AR" sz="2200" dirty="0"/>
              </a:p>
            </p:txBody>
          </p:sp>
        </mc:Choice>
        <mc:Fallback xmlns=""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230" y="746822"/>
                <a:ext cx="5109376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2029" b="-3818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agen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66" y="2441346"/>
            <a:ext cx="5463504" cy="20402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145694" y="236065"/>
            <a:ext cx="8222100" cy="10721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AR" dirty="0" err="1" smtClean="0"/>
              <a:t>Numerical</a:t>
            </a:r>
            <a:r>
              <a:rPr lang="es-AR" dirty="0" smtClean="0"/>
              <a:t> </a:t>
            </a:r>
            <a:r>
              <a:rPr lang="es-AR" dirty="0" err="1" smtClean="0"/>
              <a:t>result</a:t>
            </a:r>
            <a:r>
              <a:rPr lang="es-AR" dirty="0" smtClean="0"/>
              <a:t>:</a:t>
            </a:r>
            <a:endParaRPr dirty="0"/>
          </a:p>
        </p:txBody>
      </p:sp>
      <p:grpSp>
        <p:nvGrpSpPr>
          <p:cNvPr id="2" name="Grupo 1"/>
          <p:cNvGrpSpPr/>
          <p:nvPr/>
        </p:nvGrpSpPr>
        <p:grpSpPr>
          <a:xfrm>
            <a:off x="1157793" y="1920240"/>
            <a:ext cx="7210001" cy="2886425"/>
            <a:chOff x="2497878" y="2432674"/>
            <a:chExt cx="8696699" cy="3303631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251"/>
            <a:stretch/>
          </p:blipFill>
          <p:spPr>
            <a:xfrm>
              <a:off x="2497878" y="2461487"/>
              <a:ext cx="1434199" cy="1400695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667"/>
            <a:stretch/>
          </p:blipFill>
          <p:spPr>
            <a:xfrm>
              <a:off x="3894043" y="2457331"/>
              <a:ext cx="1426996" cy="1404851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28"/>
            <a:stretch/>
          </p:blipFill>
          <p:spPr>
            <a:xfrm>
              <a:off x="5298521" y="2440706"/>
              <a:ext cx="1434629" cy="1421476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63"/>
            <a:stretch/>
          </p:blipFill>
          <p:spPr>
            <a:xfrm>
              <a:off x="6673670" y="2481072"/>
              <a:ext cx="1460018" cy="1404851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603"/>
            <a:stretch/>
          </p:blipFill>
          <p:spPr>
            <a:xfrm>
              <a:off x="8052974" y="2432674"/>
              <a:ext cx="1434951" cy="1413164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904" y="2493015"/>
              <a:ext cx="1745673" cy="1413164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904" y="4210089"/>
              <a:ext cx="1548661" cy="1526216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951" y="4210089"/>
              <a:ext cx="1548661" cy="1526216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112" y="4210089"/>
              <a:ext cx="1541180" cy="1526216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032" y="4210089"/>
              <a:ext cx="1541180" cy="1526216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763" y="4210089"/>
              <a:ext cx="1548661" cy="1526216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974" y="4210089"/>
              <a:ext cx="1548661" cy="1526216"/>
            </a:xfrm>
            <a:prstGeom prst="rect">
              <a:avLst/>
            </a:prstGeom>
          </p:spPr>
        </p:pic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dif_non_lin_corte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27"/>
                </p14:media>
              </p:ext>
            </p:extLst>
          </p:nvPr>
        </p:nvPicPr>
        <p:blipFill rotWithShape="1">
          <a:blip r:embed="rId7"/>
          <a:srcRect l="13887" t="3658" r="30002" b="6504"/>
          <a:stretch>
            <a:fillRect/>
          </a:stretch>
        </p:blipFill>
        <p:spPr>
          <a:xfrm>
            <a:off x="594641" y="2340578"/>
            <a:ext cx="1842286" cy="1994085"/>
          </a:xfrm>
          <a:prstGeom prst="rect">
            <a:avLst/>
          </a:prstGeom>
        </p:spPr>
      </p:pic>
      <p:pic>
        <p:nvPicPr>
          <p:cNvPr id="27" name="dif_non_li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3">
                  <p14:trim st="527"/>
                </p14:media>
              </p:ext>
            </p:extLst>
          </p:nvPr>
        </p:nvPicPr>
        <p:blipFill rotWithShape="1">
          <a:blip r:embed="rId8"/>
          <a:srcRect l="7304" t="9394" r="13946" b="5559"/>
          <a:stretch>
            <a:fillRect/>
          </a:stretch>
        </p:blipFill>
        <p:spPr>
          <a:xfrm>
            <a:off x="5410200" y="2156084"/>
            <a:ext cx="3353318" cy="2448219"/>
          </a:xfrm>
          <a:prstGeom prst="rect">
            <a:avLst/>
          </a:prstGeom>
        </p:spPr>
      </p:pic>
      <p:pic>
        <p:nvPicPr>
          <p:cNvPr id="28" name="dif_non_lin_corte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4">
                  <p14:trim st="527"/>
                </p14:media>
              </p:ext>
            </p:extLst>
          </p:nvPr>
        </p:nvPicPr>
        <p:blipFill rotWithShape="1">
          <a:blip r:embed="rId9"/>
          <a:srcRect l="20021" t="27549" r="16420" b="5959"/>
          <a:stretch>
            <a:fillRect/>
          </a:stretch>
        </p:blipFill>
        <p:spPr>
          <a:xfrm>
            <a:off x="2812753" y="2497653"/>
            <a:ext cx="2597447" cy="1837010"/>
          </a:xfrm>
          <a:prstGeom prst="rect">
            <a:avLst/>
          </a:prstGeom>
        </p:spPr>
      </p:pic>
      <p:sp>
        <p:nvSpPr>
          <p:cNvPr id="7" name="Google Shape;144;p20"/>
          <p:cNvSpPr txBox="1">
            <a:spLocks/>
          </p:cNvSpPr>
          <p:nvPr/>
        </p:nvSpPr>
        <p:spPr>
          <a:xfrm>
            <a:off x="145694" y="236065"/>
            <a:ext cx="8222100" cy="107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s-AR" smtClean="0"/>
              <a:t>Numerical result:</a:t>
            </a:r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8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2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4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2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video>
              <p:cMediaNode vol="80000">
                <p:cTn id="29" repeatCount="indefinite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video>
              <p:cMediaNode vol="80000">
                <p:cTn id="30" repeatCount="indefinite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279415" y="1941928"/>
            <a:ext cx="2808000" cy="15456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" sz="2800" dirty="0" smtClean="0"/>
              <a:t>Error analysis and numerical convergence</a:t>
            </a:r>
            <a:endParaRPr sz="2800" dirty="0"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387297" y="316523"/>
            <a:ext cx="2808000" cy="7971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s" sz="1600" dirty="0" smtClean="0"/>
              <a:t>The following configurations were considered:</a:t>
            </a:r>
            <a:endParaRPr lang="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19" y="842249"/>
            <a:ext cx="5670252" cy="2837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170;p22"/>
              <p:cNvSpPr txBox="1">
                <a:spLocks/>
              </p:cNvSpPr>
              <p:nvPr/>
            </p:nvSpPr>
            <p:spPr>
              <a:xfrm>
                <a:off x="3203342" y="3889134"/>
                <a:ext cx="5976606" cy="827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189" marR="0" lvl="0" indent="-304792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1pPr>
                <a:lvl2pPr marL="914377" marR="0" lvl="1" indent="-3047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"/>
                  <a:buChar char="○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2pPr>
                <a:lvl3pPr marL="1371566" marR="0" lvl="2" indent="-3047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"/>
                  <a:buChar char="■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3pPr>
                <a:lvl4pPr marL="1828754" marR="0" lvl="3" indent="-3047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4pPr>
                <a:lvl5pPr marL="2285943" marR="0" lvl="4" indent="-3047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"/>
                  <a:buChar char="○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5pPr>
                <a:lvl6pPr marL="2743131" marR="0" lvl="5" indent="-3047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"/>
                  <a:buChar char="■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6pPr>
                <a:lvl7pPr marL="3200320" marR="0" lvl="6" indent="-3047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7pPr>
                <a:lvl8pPr marL="3657509" marR="0" lvl="7" indent="-3047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"/>
                  <a:buChar char="○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8pPr>
                <a:lvl9pPr marL="4114697" marR="0" lvl="8" indent="-304792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lt1"/>
                  </a:buClr>
                  <a:buSzPts val="1200"/>
                  <a:buFont typeface="Roboto"/>
                  <a:buChar char="■"/>
                  <a:defRPr sz="1200" b="0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9pPr>
              </a:lstStyle>
              <a:p>
                <a:pPr marL="0" indent="0">
                  <a:spcAft>
                    <a:spcPts val="1600"/>
                  </a:spcAft>
                  <a:buNone/>
                </a:pPr>
                <a:r>
                  <a:rPr lang="es" sz="1600" dirty="0" smtClean="0">
                    <a:solidFill>
                      <a:schemeClr val="bg2"/>
                    </a:solidFill>
                  </a:rPr>
                  <a:t>Error calculated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sz="16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RMS</m:t>
                    </m:r>
                    <m:r>
                      <a:rPr lang="es-AR" sz="16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A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AR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ctrlPr>
                              <a:rPr lang="es-AR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AR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AR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AR" sz="16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AR" sz="16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sz="16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s-AR" sz="16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AR" sz="16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𝑒𝑥𝑎𝑐</m:t>
                                        </m:r>
                                      </m:sub>
                                    </m:sSub>
                                    <m:r>
                                      <a:rPr lang="es-AR" sz="16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AR" sz="16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sz="16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s-AR" sz="16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AR" sz="16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𝑛𝑢𝑚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s-AR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s" sz="16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9" name="Google Shape;170;p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342" y="3889134"/>
                <a:ext cx="5976606" cy="827646"/>
              </a:xfrm>
              <a:prstGeom prst="rect">
                <a:avLst/>
              </a:prstGeom>
              <a:blipFill rotWithShape="0">
                <a:blip r:embed="rId4"/>
                <a:stretch>
                  <a:fillRect l="-5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56519" y="3371515"/>
            <a:ext cx="2419252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Dimension of the test cases analyzed</a:t>
            </a:r>
            <a:endParaRPr lang="en-US" sz="1050" dirty="0"/>
          </a:p>
        </p:txBody>
      </p:sp>
      <p:sp>
        <p:nvSpPr>
          <p:cNvPr id="8" name="CuadroTexto 7"/>
          <p:cNvSpPr txBox="1"/>
          <p:nvPr/>
        </p:nvSpPr>
        <p:spPr>
          <a:xfrm>
            <a:off x="6025212" y="3371515"/>
            <a:ext cx="311201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(*) problem to big to solve with the implicit scheme, only the explicit scheme was applied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189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104154" y="1400908"/>
            <a:ext cx="3073385" cy="15456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" sz="2800" dirty="0" smtClean="0"/>
              <a:t>Temporal scheme convergence</a:t>
            </a:r>
            <a:endParaRPr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20" y="297180"/>
            <a:ext cx="5342210" cy="44348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203215" y="1469488"/>
            <a:ext cx="2684766" cy="15456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" sz="2800" dirty="0" smtClean="0"/>
              <a:t>Spatial scheme convergence</a:t>
            </a:r>
            <a:endParaRPr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87" y="1303019"/>
            <a:ext cx="5799413" cy="23942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145694" y="236065"/>
            <a:ext cx="8222100" cy="10721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AR" dirty="0" smtClean="0"/>
              <a:t>Performance </a:t>
            </a:r>
            <a:r>
              <a:rPr lang="es-AR" dirty="0" err="1" smtClean="0"/>
              <a:t>analysis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sz="2000" dirty="0" err="1" smtClean="0"/>
              <a:t>This</a:t>
            </a:r>
            <a:r>
              <a:rPr lang="es-AR" sz="2000" dirty="0" smtClean="0"/>
              <a:t> </a:t>
            </a:r>
            <a:r>
              <a:rPr lang="es-AR" sz="2000" dirty="0" err="1" smtClean="0"/>
              <a:t>is</a:t>
            </a:r>
            <a:r>
              <a:rPr lang="es-AR" sz="2000" dirty="0" smtClean="0"/>
              <a:t> a </a:t>
            </a:r>
            <a:r>
              <a:rPr lang="es-AR" sz="2000" dirty="0" err="1" smtClean="0"/>
              <a:t>measure</a:t>
            </a:r>
            <a:r>
              <a:rPr lang="es-AR" sz="2000" dirty="0" smtClean="0"/>
              <a:t> of </a:t>
            </a:r>
            <a:r>
              <a:rPr lang="es-AR" sz="2000" dirty="0" err="1" smtClean="0"/>
              <a:t>how</a:t>
            </a:r>
            <a:r>
              <a:rPr lang="es-AR" sz="2000" dirty="0" smtClean="0"/>
              <a:t> </a:t>
            </a:r>
            <a:r>
              <a:rPr lang="es-AR" sz="2000" dirty="0" err="1" smtClean="0"/>
              <a:t>parallelism</a:t>
            </a:r>
            <a:r>
              <a:rPr lang="es-AR" sz="2000" dirty="0" smtClean="0"/>
              <a:t> </a:t>
            </a:r>
            <a:r>
              <a:rPr lang="es-AR" sz="2000" dirty="0" err="1" smtClean="0"/>
              <a:t>is</a:t>
            </a:r>
            <a:r>
              <a:rPr lang="es-AR" sz="2000" dirty="0" smtClean="0"/>
              <a:t> </a:t>
            </a:r>
            <a:r>
              <a:rPr lang="es-AR" sz="2000" dirty="0" err="1" smtClean="0"/>
              <a:t>exploited</a:t>
            </a:r>
            <a:endParaRPr sz="2000" dirty="0"/>
          </a:p>
        </p:txBody>
      </p:sp>
      <p:sp>
        <p:nvSpPr>
          <p:cNvPr id="12" name="Google Shape;121;p18"/>
          <p:cNvSpPr txBox="1">
            <a:spLocks/>
          </p:cNvSpPr>
          <p:nvPr/>
        </p:nvSpPr>
        <p:spPr>
          <a:xfrm>
            <a:off x="560790" y="1728452"/>
            <a:ext cx="8031480" cy="102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377" marR="0" lvl="1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566" marR="0" lvl="2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5943" marR="0" lvl="4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131" marR="0" lvl="5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320" marR="0" lvl="6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509" marR="0" lvl="7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697" marR="0" lvl="8" indent="-3174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342900" indent="-342900"/>
            <a:r>
              <a:rPr lang="es-AR" sz="2500" dirty="0" err="1" smtClean="0">
                <a:solidFill>
                  <a:schemeClr val="dk2"/>
                </a:solidFill>
              </a:rPr>
              <a:t>The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speed</a:t>
            </a:r>
            <a:r>
              <a:rPr lang="es-AR" sz="2500" dirty="0" smtClean="0">
                <a:solidFill>
                  <a:schemeClr val="dk2"/>
                </a:solidFill>
              </a:rPr>
              <a:t> at </a:t>
            </a:r>
            <a:r>
              <a:rPr lang="es-AR" sz="2500" dirty="0" err="1" smtClean="0">
                <a:solidFill>
                  <a:schemeClr val="dk2"/>
                </a:solidFill>
              </a:rPr>
              <a:t>which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the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cells</a:t>
            </a:r>
            <a:r>
              <a:rPr lang="es-AR" sz="2500" dirty="0" smtClean="0">
                <a:solidFill>
                  <a:schemeClr val="dk2"/>
                </a:solidFill>
              </a:rPr>
              <a:t> are </a:t>
            </a:r>
            <a:r>
              <a:rPr lang="es-AR" sz="2500" dirty="0" err="1" smtClean="0">
                <a:solidFill>
                  <a:schemeClr val="dk2"/>
                </a:solidFill>
              </a:rPr>
              <a:t>processed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was</a:t>
            </a:r>
            <a:r>
              <a:rPr lang="es-AR" sz="2500" dirty="0" smtClean="0">
                <a:solidFill>
                  <a:schemeClr val="dk2"/>
                </a:solidFill>
              </a:rPr>
              <a:t> </a:t>
            </a:r>
            <a:r>
              <a:rPr lang="es-AR" sz="2500" dirty="0" err="1" smtClean="0">
                <a:solidFill>
                  <a:schemeClr val="dk2"/>
                </a:solidFill>
              </a:rPr>
              <a:t>evaluated</a:t>
            </a:r>
            <a:r>
              <a:rPr lang="es-AR" sz="2500" dirty="0" smtClean="0">
                <a:solidFill>
                  <a:schemeClr val="dk2"/>
                </a:solidFill>
              </a:rPr>
              <a:t> as </a:t>
            </a:r>
            <a:r>
              <a:rPr lang="es-AR" sz="2500" dirty="0" err="1" smtClean="0">
                <a:solidFill>
                  <a:schemeClr val="dk2"/>
                </a:solidFill>
              </a:rPr>
              <a:t>follows</a:t>
            </a:r>
            <a:r>
              <a:rPr lang="es-AR" sz="2500" dirty="0" smtClean="0">
                <a:solidFill>
                  <a:schemeClr val="dk2"/>
                </a:solidFill>
              </a:rPr>
              <a:t>:</a:t>
            </a:r>
            <a:endParaRPr lang="es-AR" sz="2500" dirty="0">
              <a:solidFill>
                <a:schemeClr val="dk2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731520" y="2769578"/>
            <a:ext cx="8171900" cy="2206882"/>
          </a:xfrm>
          <a:prstGeom prst="round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980797" y="2992968"/>
                <a:ext cx="4433713" cy="684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s-A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𝑠𝑡𝑒𝑝𝑠</m:t>
                              </m:r>
                            </m:sub>
                          </m:sSub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s-AR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es-A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𝑀𝑐𝑒𝑙𝑙𝑠</m:t>
                              </m:r>
                            </m:num>
                            <m:den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797" y="2992968"/>
                <a:ext cx="4433713" cy="6849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910533" y="2958608"/>
            <a:ext cx="25005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500" dirty="0" err="1" smtClean="0"/>
              <a:t>explicit</a:t>
            </a:r>
            <a:r>
              <a:rPr lang="es-AR" sz="2500" dirty="0" smtClean="0"/>
              <a:t> case:</a:t>
            </a:r>
            <a:endParaRPr lang="es-AR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2980797" y="3941075"/>
                <a:ext cx="5611473" cy="718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s-A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AR" sz="2000" b="0" i="1" smtClean="0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  <m:r>
                                    <a:rPr lang="es-AR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AR" sz="2000" b="0" i="1" smtClean="0">
                                      <a:latin typeface="Cambria Math" panose="02040503050406030204" pitchFamily="18" charset="0"/>
                                    </a:rPr>
                                    <m:t>𝐶𝐺</m:t>
                                  </m:r>
                                </m:sub>
                              </m:s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AR" sz="2000" b="0" i="1" smtClean="0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  <m:r>
                                    <a:rPr lang="es-AR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AR" sz="2000" b="0" i="1" smtClean="0">
                                      <a:latin typeface="Cambria Math" panose="02040503050406030204" pitchFamily="18" charset="0"/>
                                    </a:rPr>
                                    <m:t>𝑁𝑅</m:t>
                                  </m:r>
                                </m:sub>
                              </m:s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s-AR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es-A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𝑀𝑐𝑒𝑙𝑙𝑠</m:t>
                              </m:r>
                            </m:num>
                            <m:den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797" y="3941075"/>
                <a:ext cx="5611473" cy="7186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910533" y="4061877"/>
            <a:ext cx="25005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500" dirty="0" err="1" smtClean="0"/>
              <a:t>Implicit</a:t>
            </a:r>
            <a:r>
              <a:rPr lang="es-AR" sz="2500" dirty="0" smtClean="0"/>
              <a:t> case:</a:t>
            </a:r>
            <a:endParaRPr lang="es-AR" sz="25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226074" y="67481"/>
            <a:ext cx="2808000" cy="6605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" sz="2800" dirty="0" smtClean="0"/>
              <a:t>Performance: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Google Shape;170;p2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9949" y="650690"/>
                <a:ext cx="3127814" cy="428012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spcAft>
                    <a:spcPts val="1600"/>
                  </a:spcAft>
                  <a:buNone/>
                </a:pPr>
                <a:r>
                  <a:rPr lang="es" sz="1600" dirty="0" smtClean="0"/>
                  <a:t>Both schemes take great advantage of the computing power of the GPU.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s" sz="1600" dirty="0" smtClean="0"/>
                  <a:t>The explicit performs two global memory reads/writes for each time step: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  <m:r>
                      <a:rPr lang="es-A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A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𝑜𝑢𝑡𝑝𝑢𝑡</m:t>
                        </m:r>
                      </m:sub>
                    </m:sSub>
                    <m:r>
                      <a:rPr lang="es-A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" sz="1600" dirty="0" smtClean="0"/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s" sz="1600" dirty="0" smtClean="0"/>
                  <a:t>While in the implicit 3 are required for CG and the residue respectively:</a:t>
                </a:r>
              </a:p>
              <a:p>
                <a:pPr marL="0" indent="0" algn="ctr">
                  <a:spcAft>
                    <a:spcPts val="1600"/>
                  </a:spcAft>
                  <a:buNone/>
                </a:pPr>
                <a:r>
                  <a:rPr lang="es" sz="16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s-AR" sz="1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  <m:sup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s-AR" sz="16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s-AR" sz="1600" b="0" i="0" smtClean="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s-A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𝑜𝑢𝑡𝑝𝑢𝑡</m:t>
                        </m:r>
                      </m:sub>
                      <m:sup>
                        <m:d>
                          <m:dPr>
                            <m:ctrlP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s-AR" sz="16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s-A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AR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" sz="1600" dirty="0" smtClean="0"/>
              </a:p>
              <a:p>
                <a:pPr marL="0" indent="0" algn="ctr">
                  <a:spcAft>
                    <a:spcPts val="1600"/>
                  </a:spcAft>
                  <a:buNone/>
                </a:pPr>
                <a:r>
                  <a:rPr lang="es" sz="16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AR" sz="16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d>
                          <m:dPr>
                            <m:ctrlP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s-AR" sz="16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s-A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s-AR" sz="16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AR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" sz="1600" dirty="0"/>
              </a:p>
              <a:p>
                <a:pPr marL="0" indent="0">
                  <a:spcAft>
                    <a:spcPts val="1600"/>
                  </a:spcAft>
                  <a:buNone/>
                </a:pPr>
                <a:endParaRPr lang="es" sz="1600" dirty="0" smtClean="0"/>
              </a:p>
              <a:p>
                <a:pPr marL="0" indent="0">
                  <a:spcAft>
                    <a:spcPts val="1600"/>
                  </a:spcAft>
                  <a:buNone/>
                </a:pPr>
                <a:endParaRPr lang="es" sz="1600" dirty="0"/>
              </a:p>
              <a:p>
                <a:pPr marL="0" indent="0">
                  <a:spcAft>
                    <a:spcPts val="1600"/>
                  </a:spcAft>
                  <a:buNone/>
                </a:pPr>
                <a:endParaRPr lang="es" sz="1600" dirty="0"/>
              </a:p>
            </p:txBody>
          </p:sp>
        </mc:Choice>
        <mc:Fallback xmlns="">
          <p:sp>
            <p:nvSpPr>
              <p:cNvPr id="170" name="Google Shape;170;p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49" y="650690"/>
                <a:ext cx="3127814" cy="4280126"/>
              </a:xfrm>
              <a:prstGeom prst="rect">
                <a:avLst/>
              </a:prstGeom>
              <a:blipFill rotWithShape="0">
                <a:blip r:embed="rId3"/>
                <a:stretch>
                  <a:fillRect l="-1170" r="-13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01" y="650690"/>
            <a:ext cx="5525412" cy="40486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r="21265"/>
          <a:stretch/>
        </p:blipFill>
        <p:spPr>
          <a:xfrm>
            <a:off x="-21265" y="0"/>
            <a:ext cx="4607442" cy="515093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" y="-4"/>
            <a:ext cx="4585347" cy="5143504"/>
          </a:xfrm>
          <a:prstGeom prst="rect">
            <a:avLst/>
          </a:prstGeom>
          <a:solidFill>
            <a:schemeClr val="bg2">
              <a:lumMod val="50000"/>
              <a:alpha val="84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87419" y="10258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7200" b="1" dirty="0" smtClean="0">
                <a:solidFill>
                  <a:schemeClr val="lt1"/>
                </a:solidFill>
              </a:rPr>
              <a:t>CPU</a:t>
            </a:r>
            <a:endParaRPr sz="7200" b="1" dirty="0">
              <a:solidFill>
                <a:schemeClr val="lt1"/>
              </a:solidFill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2"/>
          </p:nvPr>
        </p:nvSpPr>
        <p:spPr>
          <a:xfrm>
            <a:off x="4972766" y="-100136"/>
            <a:ext cx="3837000" cy="4010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298" indent="0" algn="ctr">
              <a:buNone/>
            </a:pPr>
            <a:r>
              <a:rPr lang="en-US" dirty="0" smtClean="0"/>
              <a:t>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main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fast clock speeds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Optimized latency across large caches</a:t>
            </a:r>
          </a:p>
          <a:p>
            <a:pPr marL="114298" indent="0" algn="ctr">
              <a:buNone/>
            </a:pPr>
            <a:r>
              <a:rPr lang="en-US" dirty="0" smtClean="0"/>
              <a:t>WEAKNESSES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Few threads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Relatively low memory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 of cache is very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ratio performance/watt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-39340" y="2695795"/>
            <a:ext cx="4624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AR" b="1" dirty="0">
                <a:solidFill>
                  <a:schemeClr val="bg1"/>
                </a:solidFill>
              </a:rPr>
              <a:t>Intel </a:t>
            </a:r>
            <a:r>
              <a:rPr lang="es-AR" b="1" dirty="0" err="1">
                <a:solidFill>
                  <a:schemeClr val="bg1"/>
                </a:solidFill>
              </a:rPr>
              <a:t>Xeon</a:t>
            </a:r>
            <a:r>
              <a:rPr lang="es-AR" b="1" dirty="0">
                <a:solidFill>
                  <a:schemeClr val="bg1"/>
                </a:solidFill>
              </a:rPr>
              <a:t> E5-2620 v2 </a:t>
            </a:r>
            <a:r>
              <a:rPr lang="es-AR" dirty="0">
                <a:solidFill>
                  <a:schemeClr val="bg1"/>
                </a:solidFill>
              </a:rPr>
              <a:t>(</a:t>
            </a:r>
            <a:r>
              <a:rPr lang="es-AR" dirty="0" smtClean="0">
                <a:solidFill>
                  <a:schemeClr val="bg1"/>
                </a:solidFill>
              </a:rPr>
              <a:t>Oct/2013</a:t>
            </a:r>
            <a:r>
              <a:rPr lang="es-AR" dirty="0">
                <a:solidFill>
                  <a:schemeClr val="bg1"/>
                </a:solidFill>
              </a:rPr>
              <a:t>) ($</a:t>
            </a:r>
            <a:r>
              <a:rPr lang="es-AR" dirty="0" err="1">
                <a:solidFill>
                  <a:schemeClr val="bg1"/>
                </a:solidFill>
              </a:rPr>
              <a:t>Usd</a:t>
            </a:r>
            <a:r>
              <a:rPr lang="es-AR" dirty="0">
                <a:solidFill>
                  <a:schemeClr val="bg1"/>
                </a:solidFill>
              </a:rPr>
              <a:t> 400x2)</a:t>
            </a: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chemeClr val="bg1"/>
                </a:solidFill>
              </a:rPr>
              <a:t>Max </a:t>
            </a:r>
            <a:r>
              <a:rPr lang="es-AR" dirty="0" err="1">
                <a:solidFill>
                  <a:schemeClr val="bg1"/>
                </a:solidFill>
              </a:rPr>
              <a:t>Bandwich</a:t>
            </a:r>
            <a:r>
              <a:rPr lang="es-AR" dirty="0">
                <a:solidFill>
                  <a:schemeClr val="bg1"/>
                </a:solidFill>
              </a:rPr>
              <a:t> </a:t>
            </a:r>
            <a:r>
              <a:rPr lang="es-AR" b="1" dirty="0">
                <a:solidFill>
                  <a:schemeClr val="bg1"/>
                </a:solidFill>
              </a:rPr>
              <a:t>51,2GB/s, </a:t>
            </a:r>
            <a:r>
              <a:rPr lang="es-AR" dirty="0" err="1">
                <a:solidFill>
                  <a:schemeClr val="bg1"/>
                </a:solidFill>
              </a:rPr>
              <a:t>Cores</a:t>
            </a:r>
            <a:r>
              <a:rPr lang="es-AR" dirty="0">
                <a:solidFill>
                  <a:schemeClr val="bg1"/>
                </a:solidFill>
              </a:rPr>
              <a:t>: </a:t>
            </a:r>
            <a:r>
              <a:rPr lang="es-AR" b="1" dirty="0">
                <a:solidFill>
                  <a:schemeClr val="bg1"/>
                </a:solidFill>
              </a:rPr>
              <a:t>6x2=12</a:t>
            </a: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chemeClr val="bg1"/>
                </a:solidFill>
              </a:rPr>
              <a:t>Max </a:t>
            </a:r>
            <a:r>
              <a:rPr lang="es-AR" dirty="0" err="1">
                <a:solidFill>
                  <a:schemeClr val="bg1"/>
                </a:solidFill>
              </a:rPr>
              <a:t>Memory</a:t>
            </a:r>
            <a:r>
              <a:rPr lang="es-AR" dirty="0">
                <a:solidFill>
                  <a:schemeClr val="bg1"/>
                </a:solidFill>
              </a:rPr>
              <a:t> </a:t>
            </a:r>
            <a:r>
              <a:rPr lang="es-AR" b="1" dirty="0">
                <a:solidFill>
                  <a:schemeClr val="bg1"/>
                </a:solidFill>
              </a:rPr>
              <a:t>768GB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-39340" y="3809783"/>
            <a:ext cx="4471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AR" b="1" dirty="0">
                <a:solidFill>
                  <a:schemeClr val="bg1"/>
                </a:solidFill>
              </a:rPr>
              <a:t>Intel </a:t>
            </a:r>
            <a:r>
              <a:rPr lang="es-AR" b="1" dirty="0" err="1">
                <a:solidFill>
                  <a:schemeClr val="bg1"/>
                </a:solidFill>
              </a:rPr>
              <a:t>Xeon</a:t>
            </a:r>
            <a:r>
              <a:rPr lang="es-AR" b="1" dirty="0">
                <a:solidFill>
                  <a:schemeClr val="bg1"/>
                </a:solidFill>
              </a:rPr>
              <a:t> Gold 6138 </a:t>
            </a:r>
            <a:r>
              <a:rPr lang="es-AR" dirty="0">
                <a:solidFill>
                  <a:schemeClr val="bg1"/>
                </a:solidFill>
              </a:rPr>
              <a:t>(</a:t>
            </a:r>
            <a:r>
              <a:rPr lang="es-AR" dirty="0" smtClean="0">
                <a:solidFill>
                  <a:schemeClr val="bg1"/>
                </a:solidFill>
              </a:rPr>
              <a:t>jul/2017</a:t>
            </a:r>
            <a:r>
              <a:rPr lang="es-AR" dirty="0">
                <a:solidFill>
                  <a:schemeClr val="bg1"/>
                </a:solidFill>
              </a:rPr>
              <a:t>) ($</a:t>
            </a:r>
            <a:r>
              <a:rPr lang="es-AR" dirty="0" err="1">
                <a:solidFill>
                  <a:schemeClr val="bg1"/>
                </a:solidFill>
              </a:rPr>
              <a:t>Usd</a:t>
            </a:r>
            <a:r>
              <a:rPr lang="es-AR" dirty="0">
                <a:solidFill>
                  <a:schemeClr val="bg1"/>
                </a:solidFill>
              </a:rPr>
              <a:t> 2612x2)</a:t>
            </a: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chemeClr val="bg1"/>
                </a:solidFill>
              </a:rPr>
              <a:t>Max </a:t>
            </a:r>
            <a:r>
              <a:rPr lang="es-AR" dirty="0" err="1">
                <a:solidFill>
                  <a:schemeClr val="bg1"/>
                </a:solidFill>
              </a:rPr>
              <a:t>Bandwich</a:t>
            </a:r>
            <a:r>
              <a:rPr lang="es-AR" dirty="0">
                <a:solidFill>
                  <a:schemeClr val="bg1"/>
                </a:solidFill>
              </a:rPr>
              <a:t> </a:t>
            </a:r>
            <a:r>
              <a:rPr lang="es-AR" b="1" dirty="0">
                <a:solidFill>
                  <a:schemeClr val="bg1"/>
                </a:solidFill>
              </a:rPr>
              <a:t>119,21GB/s , </a:t>
            </a:r>
            <a:r>
              <a:rPr lang="es-AR" dirty="0" err="1">
                <a:solidFill>
                  <a:schemeClr val="bg1"/>
                </a:solidFill>
              </a:rPr>
              <a:t>Cores</a:t>
            </a:r>
            <a:r>
              <a:rPr lang="es-AR" dirty="0">
                <a:solidFill>
                  <a:schemeClr val="bg1"/>
                </a:solidFill>
              </a:rPr>
              <a:t>: </a:t>
            </a:r>
            <a:r>
              <a:rPr lang="es-AR" b="1" dirty="0">
                <a:solidFill>
                  <a:schemeClr val="bg1"/>
                </a:solidFill>
              </a:rPr>
              <a:t>20x2=40</a:t>
            </a: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chemeClr val="bg1"/>
                </a:solidFill>
              </a:rPr>
              <a:t>Max </a:t>
            </a:r>
            <a:r>
              <a:rPr lang="es-AR" dirty="0" err="1">
                <a:solidFill>
                  <a:schemeClr val="bg1"/>
                </a:solidFill>
              </a:rPr>
              <a:t>Memory</a:t>
            </a:r>
            <a:r>
              <a:rPr lang="es-AR" dirty="0">
                <a:solidFill>
                  <a:schemeClr val="bg1"/>
                </a:solidFill>
              </a:rPr>
              <a:t> </a:t>
            </a:r>
            <a:r>
              <a:rPr lang="es-AR" b="1" dirty="0">
                <a:solidFill>
                  <a:schemeClr val="bg1"/>
                </a:solidFill>
              </a:rPr>
              <a:t>768GB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972766" y="4179028"/>
            <a:ext cx="3982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Caladea" panose="02040503050406030204" pitchFamily="18" charset="0"/>
              </a:rPr>
              <a:t>Few threads can run very quickly</a:t>
            </a:r>
          </a:p>
        </p:txBody>
      </p:sp>
    </p:spTree>
    <p:extLst>
      <p:ext uri="{BB962C8B-B14F-4D97-AF65-F5344CB8AC3E}">
        <p14:creationId xmlns:p14="http://schemas.microsoft.com/office/powerpoint/2010/main" val="39929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226074" y="67481"/>
            <a:ext cx="2808000" cy="6605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" sz="2800" dirty="0" smtClean="0"/>
              <a:t>Performance: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Google Shape;170;p2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9949" y="650690"/>
                <a:ext cx="3127814" cy="428012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spcAft>
                    <a:spcPts val="1600"/>
                  </a:spcAft>
                  <a:buNone/>
                </a:pPr>
                <a:r>
                  <a:rPr lang="es" sz="1600" dirty="0" smtClean="0"/>
                  <a:t>Both schemes take great advantage of the computing power of the GPU.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s" sz="1600" dirty="0" smtClean="0"/>
                  <a:t>The explicit performs two global memory reads/writes for each time step: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  <m:r>
                      <a:rPr lang="es-A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A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𝑜𝑢𝑡𝑝𝑢𝑡</m:t>
                        </m:r>
                      </m:sub>
                    </m:sSub>
                    <m:r>
                      <a:rPr lang="es-A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" sz="1600" dirty="0" smtClean="0"/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s" sz="1600" dirty="0" smtClean="0"/>
                  <a:t>While in the implicit 3 are required for CG and the residue respectively:</a:t>
                </a:r>
              </a:p>
              <a:p>
                <a:pPr marL="0" indent="0" algn="ctr">
                  <a:spcAft>
                    <a:spcPts val="1600"/>
                  </a:spcAft>
                  <a:buNone/>
                </a:pPr>
                <a:r>
                  <a:rPr lang="es" sz="16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s-AR" sz="1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  <m:sup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s-AR" sz="16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s-AR" sz="1600" b="0" i="0" smtClean="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s-A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𝑜𝑢𝑡𝑝𝑢𝑡</m:t>
                        </m:r>
                      </m:sub>
                      <m:sup>
                        <m:d>
                          <m:dPr>
                            <m:ctrlP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s-AR" sz="16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s-A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AR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" sz="1600" dirty="0" smtClean="0"/>
              </a:p>
              <a:p>
                <a:pPr marL="0" indent="0" algn="ctr">
                  <a:spcAft>
                    <a:spcPts val="1600"/>
                  </a:spcAft>
                  <a:buNone/>
                </a:pPr>
                <a:r>
                  <a:rPr lang="es" sz="16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AR" sz="16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d>
                          <m:dPr>
                            <m:ctrlP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s-AR" sz="16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s-A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s-AR" sz="16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AR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" sz="1600" dirty="0"/>
              </a:p>
              <a:p>
                <a:pPr marL="0" indent="0">
                  <a:spcAft>
                    <a:spcPts val="1600"/>
                  </a:spcAft>
                  <a:buNone/>
                </a:pPr>
                <a:endParaRPr lang="es" sz="1600" dirty="0" smtClean="0"/>
              </a:p>
              <a:p>
                <a:pPr marL="0" indent="0">
                  <a:spcAft>
                    <a:spcPts val="1600"/>
                  </a:spcAft>
                  <a:buNone/>
                </a:pPr>
                <a:endParaRPr lang="es" sz="1600" dirty="0"/>
              </a:p>
              <a:p>
                <a:pPr marL="0" indent="0">
                  <a:spcAft>
                    <a:spcPts val="1600"/>
                  </a:spcAft>
                  <a:buNone/>
                </a:pPr>
                <a:endParaRPr lang="es" sz="1600" dirty="0"/>
              </a:p>
            </p:txBody>
          </p:sp>
        </mc:Choice>
        <mc:Fallback xmlns="">
          <p:sp>
            <p:nvSpPr>
              <p:cNvPr id="170" name="Google Shape;170;p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49" y="650690"/>
                <a:ext cx="3127814" cy="4280126"/>
              </a:xfrm>
              <a:prstGeom prst="rect">
                <a:avLst/>
              </a:prstGeom>
              <a:blipFill rotWithShape="0">
                <a:blip r:embed="rId3"/>
                <a:stretch>
                  <a:fillRect l="-1170" r="-13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01" y="650690"/>
            <a:ext cx="5525412" cy="4048631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498326" y="752353"/>
            <a:ext cx="390770" cy="196769"/>
          </a:xfrm>
          <a:prstGeom prst="ellipse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Elipse 10"/>
          <p:cNvSpPr/>
          <p:nvPr/>
        </p:nvSpPr>
        <p:spPr>
          <a:xfrm>
            <a:off x="3498326" y="3092368"/>
            <a:ext cx="390770" cy="196769"/>
          </a:xfrm>
          <a:prstGeom prst="ellipse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/>
          <p:cNvSpPr/>
          <p:nvPr/>
        </p:nvSpPr>
        <p:spPr>
          <a:xfrm>
            <a:off x="6694868" y="3186893"/>
            <a:ext cx="1094894" cy="250788"/>
          </a:xfrm>
          <a:prstGeom prst="ellipse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Elipse 12"/>
          <p:cNvSpPr/>
          <p:nvPr/>
        </p:nvSpPr>
        <p:spPr>
          <a:xfrm>
            <a:off x="7101911" y="752353"/>
            <a:ext cx="1094894" cy="250788"/>
          </a:xfrm>
          <a:prstGeom prst="ellipse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226074" y="67481"/>
            <a:ext cx="2808000" cy="6605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" sz="2800" dirty="0" smtClean="0"/>
              <a:t>Performance:</a:t>
            </a:r>
            <a:endParaRPr sz="2800" dirty="0"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89949" y="650689"/>
            <a:ext cx="3127814" cy="4407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s" sz="1600" dirty="0" smtClean="0"/>
              <a:t>To appreciate the difference in performance between GPU and CPU, we show the result on a log scale.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s" sz="1600" dirty="0" smtClean="0"/>
              <a:t>The difference is 1 order of magnitude in some cases.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s" sz="1600" dirty="0" smtClean="0"/>
              <a:t>It can also be seen that the computing resources are saturated in all cases, both for GPU and CPU.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s" sz="1600" dirty="0" smtClean="0"/>
              <a:t>We see that the explicit algorithm always performs better than the implicit one.</a:t>
            </a:r>
          </a:p>
          <a:p>
            <a:pPr marL="0" indent="0">
              <a:spcAft>
                <a:spcPts val="1600"/>
              </a:spcAft>
              <a:buNone/>
            </a:pPr>
            <a:endParaRPr lang="es" sz="1600" dirty="0" smtClean="0"/>
          </a:p>
          <a:p>
            <a:pPr marL="0" indent="0">
              <a:spcAft>
                <a:spcPts val="1600"/>
              </a:spcAft>
              <a:buNone/>
            </a:pPr>
            <a:endParaRPr lang="es" sz="1600" dirty="0"/>
          </a:p>
          <a:p>
            <a:pPr marL="0" indent="0">
              <a:spcAft>
                <a:spcPts val="1600"/>
              </a:spcAft>
              <a:buNone/>
            </a:pPr>
            <a:endParaRPr lang="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88" y="397736"/>
            <a:ext cx="5672125" cy="42361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201233" y="185194"/>
            <a:ext cx="2905245" cy="10764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s" sz="2800" dirty="0" smtClean="0"/>
              <a:t>Errors &amp; calculation times</a:t>
            </a:r>
            <a:endParaRPr sz="2800" dirty="0"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89948" y="1134318"/>
            <a:ext cx="3127814" cy="3889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s" sz="1600" dirty="0" smtClean="0"/>
              <a:t>We found that the computation times are less for the implicit algorithm. The difference comes to an order in the GPU and CPU codes respectively compared to the explicit.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s" sz="1600" dirty="0" smtClean="0"/>
              <a:t>Furthermore, the implicit CPU manages to be faster than the explicit GPU in one of the cases.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s" sz="1600" dirty="0" smtClean="0"/>
              <a:t>This behavior is due to an algorithmic reason, as we will comment later.</a:t>
            </a:r>
            <a:endParaRPr lang="es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35" y="0"/>
            <a:ext cx="5274048" cy="47509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0" y="0"/>
            <a:ext cx="9154470" cy="51435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" y="-4"/>
            <a:ext cx="9144000" cy="5143504"/>
          </a:xfrm>
          <a:prstGeom prst="rect">
            <a:avLst/>
          </a:prstGeom>
          <a:solidFill>
            <a:schemeClr val="bg2">
              <a:lumMod val="50000"/>
              <a:alpha val="81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Google Shape;164;p21"/>
          <p:cNvSpPr txBox="1">
            <a:spLocks noGrp="1"/>
          </p:cNvSpPr>
          <p:nvPr>
            <p:ph type="title"/>
          </p:nvPr>
        </p:nvSpPr>
        <p:spPr>
          <a:xfrm>
            <a:off x="152400" y="488250"/>
            <a:ext cx="8671559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dirty="0" smtClean="0"/>
              <a:t>Conclusions and future work</a:t>
            </a:r>
            <a:endParaRPr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Google Shape;101;p18"/>
              <p:cNvSpPr txBox="1">
                <a:spLocks/>
              </p:cNvSpPr>
              <p:nvPr/>
            </p:nvSpPr>
            <p:spPr>
              <a:xfrm>
                <a:off x="255121" y="416689"/>
                <a:ext cx="8553213" cy="42479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800"/>
                  <a:buFont typeface="Roboto"/>
                  <a:buChar char="●"/>
                  <a:defRPr sz="18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Roboto"/>
                  <a:buChar char="○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Roboto"/>
                  <a:buChar char="■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Roboto"/>
                  <a:buChar char="●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Roboto"/>
                  <a:buChar char="○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Roboto"/>
                  <a:buChar char="■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Roboto"/>
                  <a:buChar char="●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Roboto"/>
                  <a:buChar char="○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lt2"/>
                  </a:buClr>
                  <a:buSzPts val="1400"/>
                  <a:buFont typeface="Roboto"/>
                  <a:buChar char="■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9pPr>
              </a:lstStyle>
              <a:p>
                <a:pPr marL="285750" indent="-285750" algn="just">
                  <a:spcAft>
                    <a:spcPts val="1600"/>
                  </a:spcAft>
                </a:pPr>
                <a:r>
                  <a:rPr lang="pt-BR" sz="2000" dirty="0" smtClean="0"/>
                  <a:t>Efficient GPU </a:t>
                </a:r>
                <a:r>
                  <a:rPr lang="pt-BR" sz="2000" dirty="0" err="1" smtClean="0"/>
                  <a:t>and</a:t>
                </a:r>
                <a:r>
                  <a:rPr lang="pt-BR" sz="2000" dirty="0" smtClean="0"/>
                  <a:t> CPU </a:t>
                </a:r>
                <a:r>
                  <a:rPr lang="pt-BR" sz="2000" dirty="0" err="1" smtClean="0"/>
                  <a:t>algorithms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were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implemented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according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to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the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specific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characteristics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of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the</a:t>
                </a:r>
                <a:r>
                  <a:rPr lang="pt-BR" sz="2000" dirty="0" smtClean="0"/>
                  <a:t> hardware </a:t>
                </a:r>
                <a:r>
                  <a:rPr lang="pt-BR" sz="2000" dirty="0" err="1" smtClean="0"/>
                  <a:t>and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the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numerical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precision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of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the</a:t>
                </a:r>
                <a:r>
                  <a:rPr lang="pt-BR" sz="2000" dirty="0" smtClean="0"/>
                  <a:t> diferente </a:t>
                </a:r>
                <a:r>
                  <a:rPr lang="pt-BR" sz="2000" dirty="0" err="1" smtClean="0"/>
                  <a:t>methods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was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verified</a:t>
                </a:r>
                <a:r>
                  <a:rPr lang="pt-BR" sz="2000" dirty="0" smtClean="0"/>
                  <a:t>.</a:t>
                </a:r>
              </a:p>
              <a:p>
                <a:pPr marL="285750" indent="-285750" algn="just">
                  <a:spcAft>
                    <a:spcPts val="1600"/>
                  </a:spcAft>
                </a:pPr>
                <a:r>
                  <a:rPr lang="pt-BR" sz="2000" dirty="0" smtClean="0"/>
                  <a:t>Both </a:t>
                </a:r>
                <a:r>
                  <a:rPr lang="pt-BR" sz="2000" dirty="0" err="1" smtClean="0"/>
                  <a:t>algorithms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fully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exploits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the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capabilities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of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the</a:t>
                </a:r>
                <a:r>
                  <a:rPr lang="pt-BR" sz="2000" dirty="0" smtClean="0"/>
                  <a:t> GPU, </a:t>
                </a:r>
                <a:r>
                  <a:rPr lang="pt-BR" sz="2000" dirty="0" err="1" smtClean="0"/>
                  <a:t>managing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to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simulate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problems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with</a:t>
                </a:r>
                <a:r>
                  <a:rPr lang="pt-BR" sz="2000" dirty="0" smtClean="0"/>
                  <a:t> high </a:t>
                </a:r>
                <a:r>
                  <a:rPr lang="pt-BR" sz="2000" dirty="0" err="1" smtClean="0"/>
                  <a:t>resolution</a:t>
                </a:r>
                <a:r>
                  <a:rPr lang="pt-BR" sz="2000" dirty="0" smtClean="0"/>
                  <a:t> in </a:t>
                </a:r>
                <a:r>
                  <a:rPr lang="pt-BR" sz="2000" dirty="0" err="1" smtClean="0"/>
                  <a:t>the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explicit</a:t>
                </a:r>
                <a:r>
                  <a:rPr lang="pt-BR" sz="2000" dirty="0" smtClean="0"/>
                  <a:t> case (</a:t>
                </a:r>
                <a:r>
                  <a:rPr lang="pt-BR" sz="2000" dirty="0" err="1" smtClean="0"/>
                  <a:t>up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to</a:t>
                </a:r>
                <a:r>
                  <a:rPr lang="pt-BR" sz="2000" dirty="0" smtClean="0"/>
                  <a:t> 724 </a:t>
                </a:r>
                <a:r>
                  <a:rPr lang="pt-BR" sz="2000" dirty="0" err="1" smtClean="0"/>
                  <a:t>million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cells</a:t>
                </a:r>
                <a:r>
                  <a:rPr lang="pt-BR" sz="2000" dirty="0" smtClean="0"/>
                  <a:t>, </a:t>
                </a:r>
                <a:r>
                  <a:rPr lang="pt-BR" sz="2000" dirty="0" err="1" smtClean="0"/>
                  <a:t>but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there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is</a:t>
                </a:r>
                <a:r>
                  <a:rPr lang="pt-BR" sz="2000" dirty="0" smtClean="0"/>
                  <a:t> a </a:t>
                </a:r>
                <a:r>
                  <a:rPr lang="pt-BR" sz="2000" dirty="0" err="1" smtClean="0"/>
                  <a:t>strong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restriction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on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stability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requiring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extremely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small</a:t>
                </a:r>
                <a:r>
                  <a:rPr lang="pt-BR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sz="2000" dirty="0" smtClean="0"/>
                  <a:t>)</a:t>
                </a:r>
              </a:p>
              <a:p>
                <a:pPr marL="285750" indent="-285750" algn="just">
                  <a:spcAft>
                    <a:spcPts val="1600"/>
                  </a:spcAft>
                </a:pPr>
                <a:r>
                  <a:rPr lang="pt-BR" sz="2000" dirty="0" smtClean="0"/>
                  <a:t>In </a:t>
                </a:r>
                <a:r>
                  <a:rPr lang="pt-BR" sz="2000" dirty="0" err="1" smtClean="0"/>
                  <a:t>the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implicit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method</a:t>
                </a:r>
                <a:r>
                  <a:rPr lang="pt-BR" sz="2000" dirty="0" smtClean="0"/>
                  <a:t> it </a:t>
                </a:r>
                <a:r>
                  <a:rPr lang="pt-BR" sz="2000" dirty="0" err="1" smtClean="0"/>
                  <a:t>was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found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that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despite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having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lower</a:t>
                </a:r>
                <a:r>
                  <a:rPr lang="pt-BR" sz="2000" dirty="0" smtClean="0"/>
                  <a:t> rates </a:t>
                </a:r>
                <a:r>
                  <a:rPr lang="pt-BR" sz="2000" dirty="0" err="1" smtClean="0"/>
                  <a:t>by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varying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the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convergence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criteria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of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the</a:t>
                </a:r>
                <a:r>
                  <a:rPr lang="pt-BR" sz="2000" dirty="0" smtClean="0"/>
                  <a:t> CG solver </a:t>
                </a:r>
                <a:r>
                  <a:rPr lang="pt-BR" sz="2000" dirty="0" err="1" smtClean="0"/>
                  <a:t>according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to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the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evolution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of</a:t>
                </a:r>
                <a:r>
                  <a:rPr lang="pt-BR" sz="2000" dirty="0" smtClean="0"/>
                  <a:t> NR, it </a:t>
                </a:r>
                <a:r>
                  <a:rPr lang="pt-BR" sz="2000" dirty="0" err="1" smtClean="0"/>
                  <a:t>is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possible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to</a:t>
                </a:r>
                <a:r>
                  <a:rPr lang="pt-BR" sz="2000" dirty="0" smtClean="0"/>
                  <a:t> </a:t>
                </a:r>
                <a:r>
                  <a:rPr lang="pt-BR" sz="2000" dirty="0" err="1" smtClean="0"/>
                  <a:t>obtain</a:t>
                </a:r>
                <a:r>
                  <a:rPr lang="pt-BR" sz="2000" dirty="0" smtClean="0"/>
                  <a:t> a </a:t>
                </a:r>
                <a:r>
                  <a:rPr lang="pt-BR" sz="2000" dirty="0" err="1" smtClean="0"/>
                  <a:t>good</a:t>
                </a:r>
                <a:r>
                  <a:rPr lang="pt-BR" sz="2000" dirty="0" smtClean="0"/>
                  <a:t> overall performance.</a:t>
                </a:r>
              </a:p>
            </p:txBody>
          </p:sp>
        </mc:Choice>
        <mc:Fallback xmlns="">
          <p:sp>
            <p:nvSpPr>
              <p:cNvPr id="36" name="Google Shape;101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21" y="416689"/>
                <a:ext cx="8553213" cy="4247908"/>
              </a:xfrm>
              <a:prstGeom prst="rect">
                <a:avLst/>
              </a:prstGeom>
              <a:blipFill rotWithShape="0">
                <a:blip r:embed="rId3"/>
                <a:stretch>
                  <a:fillRect l="-499" r="-7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120;p18"/>
          <p:cNvSpPr txBox="1">
            <a:spLocks/>
          </p:cNvSpPr>
          <p:nvPr/>
        </p:nvSpPr>
        <p:spPr>
          <a:xfrm>
            <a:off x="1663920" y="0"/>
            <a:ext cx="5735614" cy="5903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" sz="3000" dirty="0" smtClean="0">
                <a:solidFill>
                  <a:schemeClr val="dk1"/>
                </a:solidFill>
              </a:rPr>
              <a:t>Conclusions</a:t>
            </a:r>
            <a:endParaRPr lang="es" sz="3000" dirty="0">
              <a:solidFill>
                <a:schemeClr val="dk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01;p18"/>
          <p:cNvSpPr txBox="1">
            <a:spLocks/>
          </p:cNvSpPr>
          <p:nvPr/>
        </p:nvSpPr>
        <p:spPr>
          <a:xfrm>
            <a:off x="255120" y="416689"/>
            <a:ext cx="855321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 algn="just">
              <a:spcAft>
                <a:spcPts val="1600"/>
              </a:spcAft>
            </a:pPr>
            <a:r>
              <a:rPr lang="pt-BR" sz="2000" dirty="0"/>
              <a:t>The </a:t>
            </a:r>
            <a:r>
              <a:rPr lang="pt-BR" sz="2000" dirty="0" err="1"/>
              <a:t>implemented</a:t>
            </a:r>
            <a:r>
              <a:rPr lang="pt-BR" sz="2000" dirty="0"/>
              <a:t> </a:t>
            </a:r>
            <a:r>
              <a:rPr lang="pt-BR" sz="2000" dirty="0" err="1"/>
              <a:t>algorithms</a:t>
            </a:r>
            <a:r>
              <a:rPr lang="pt-BR" sz="2000" dirty="0"/>
              <a:t> </a:t>
            </a:r>
            <a:r>
              <a:rPr lang="pt-BR" sz="2000" dirty="0" err="1"/>
              <a:t>reach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GPU </a:t>
            </a:r>
            <a:r>
              <a:rPr lang="pt-BR" sz="2000" dirty="0" err="1"/>
              <a:t>bandwich</a:t>
            </a:r>
            <a:r>
              <a:rPr lang="pt-BR" sz="2000" dirty="0"/>
              <a:t> </a:t>
            </a:r>
            <a:r>
              <a:rPr lang="pt-BR" sz="2000" dirty="0" err="1"/>
              <a:t>limit</a:t>
            </a:r>
            <a:r>
              <a:rPr lang="pt-BR" sz="2000" dirty="0"/>
              <a:t> </a:t>
            </a:r>
            <a:r>
              <a:rPr lang="pt-BR" sz="2000" dirty="0" err="1"/>
              <a:t>before</a:t>
            </a:r>
            <a:r>
              <a:rPr lang="pt-BR" sz="2000" dirty="0"/>
              <a:t> </a:t>
            </a:r>
            <a:r>
              <a:rPr lang="pt-BR" sz="2000" dirty="0" err="1"/>
              <a:t>reaching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limit</a:t>
            </a:r>
            <a:r>
              <a:rPr lang="pt-BR" sz="2000" dirty="0"/>
              <a:t> </a:t>
            </a:r>
            <a:r>
              <a:rPr lang="pt-BR" sz="2000" dirty="0" err="1"/>
              <a:t>on</a:t>
            </a:r>
            <a:r>
              <a:rPr lang="pt-BR" sz="2000" dirty="0"/>
              <a:t> </a:t>
            </a:r>
            <a:r>
              <a:rPr lang="pt-BR" sz="2000" dirty="0" err="1"/>
              <a:t>processing</a:t>
            </a:r>
            <a:r>
              <a:rPr lang="pt-BR" sz="2000" dirty="0"/>
              <a:t> </a:t>
            </a:r>
            <a:r>
              <a:rPr lang="pt-BR" sz="2000" dirty="0" err="1"/>
              <a:t>capacity</a:t>
            </a:r>
            <a:r>
              <a:rPr lang="pt-BR" sz="2000" dirty="0"/>
              <a:t>.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2000" dirty="0" err="1"/>
              <a:t>This</a:t>
            </a:r>
            <a:r>
              <a:rPr lang="pt-BR" sz="2000" dirty="0"/>
              <a:t> </a:t>
            </a:r>
            <a:r>
              <a:rPr lang="pt-BR" sz="2000" dirty="0" err="1"/>
              <a:t>is</a:t>
            </a:r>
            <a:r>
              <a:rPr lang="pt-BR" sz="2000" dirty="0"/>
              <a:t> </a:t>
            </a:r>
            <a:r>
              <a:rPr lang="pt-BR" sz="2000" dirty="0" err="1"/>
              <a:t>because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operations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each</a:t>
            </a:r>
            <a:r>
              <a:rPr lang="pt-BR" sz="2000" dirty="0"/>
              <a:t> thread </a:t>
            </a:r>
            <a:r>
              <a:rPr lang="pt-BR" sz="2000" dirty="0" err="1"/>
              <a:t>have</a:t>
            </a:r>
            <a:r>
              <a:rPr lang="pt-BR" sz="2000" dirty="0"/>
              <a:t> a </a:t>
            </a:r>
            <a:r>
              <a:rPr lang="pt-BR" sz="2000" dirty="0" err="1"/>
              <a:t>very</a:t>
            </a:r>
            <a:r>
              <a:rPr lang="pt-BR" sz="2000" dirty="0"/>
              <a:t> </a:t>
            </a:r>
            <a:r>
              <a:rPr lang="pt-BR" sz="2000" dirty="0" err="1"/>
              <a:t>low</a:t>
            </a:r>
            <a:r>
              <a:rPr lang="pt-BR" sz="2000" dirty="0"/>
              <a:t> </a:t>
            </a:r>
            <a:r>
              <a:rPr lang="pt-BR" sz="2000" dirty="0" err="1"/>
              <a:t>arithmetic</a:t>
            </a:r>
            <a:r>
              <a:rPr lang="pt-BR" sz="2000" dirty="0"/>
              <a:t> </a:t>
            </a:r>
            <a:r>
              <a:rPr lang="pt-BR" sz="2000" dirty="0" err="1"/>
              <a:t>intensity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more time </a:t>
            </a:r>
            <a:r>
              <a:rPr lang="pt-BR" sz="2000" dirty="0" err="1"/>
              <a:t>is</a:t>
            </a:r>
            <a:r>
              <a:rPr lang="pt-BR" sz="2000" dirty="0"/>
              <a:t> </a:t>
            </a:r>
            <a:r>
              <a:rPr lang="pt-BR" sz="2000" dirty="0" err="1"/>
              <a:t>consumed</a:t>
            </a:r>
            <a:r>
              <a:rPr lang="pt-BR" sz="2000" dirty="0"/>
              <a:t> in Reading/</a:t>
            </a:r>
            <a:r>
              <a:rPr lang="pt-BR" sz="2000" dirty="0" err="1"/>
              <a:t>writing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data</a:t>
            </a:r>
            <a:r>
              <a:rPr lang="pt-BR" sz="2000" dirty="0" smtClean="0"/>
              <a:t>.</a:t>
            </a:r>
            <a:endParaRPr lang="es-AR" sz="2000" dirty="0" smtClean="0"/>
          </a:p>
          <a:p>
            <a:pPr marL="285750" indent="-285750" algn="just">
              <a:spcAft>
                <a:spcPts val="1600"/>
              </a:spcAft>
            </a:pPr>
            <a:r>
              <a:rPr lang="es-AR" sz="2000" dirty="0" err="1" smtClean="0"/>
              <a:t>It</a:t>
            </a:r>
            <a:r>
              <a:rPr lang="es-AR" sz="2000" dirty="0" smtClean="0"/>
              <a:t> </a:t>
            </a:r>
            <a:r>
              <a:rPr lang="es-AR" sz="2000" dirty="0" err="1" smtClean="0"/>
              <a:t>is</a:t>
            </a:r>
            <a:r>
              <a:rPr lang="es-AR" sz="2000" dirty="0" smtClean="0"/>
              <a:t> </a:t>
            </a:r>
            <a:r>
              <a:rPr lang="es-AR" sz="2000" dirty="0" err="1" smtClean="0"/>
              <a:t>higlighted</a:t>
            </a:r>
            <a:r>
              <a:rPr lang="es-AR" sz="2000" dirty="0" smtClean="0"/>
              <a:t> </a:t>
            </a:r>
            <a:r>
              <a:rPr lang="es-AR" sz="2000" dirty="0" err="1" smtClean="0"/>
              <a:t>that</a:t>
            </a:r>
            <a:r>
              <a:rPr lang="es-AR" sz="2000" dirty="0" smtClean="0"/>
              <a:t> </a:t>
            </a:r>
            <a:r>
              <a:rPr lang="es-AR" sz="2000" dirty="0" err="1" smtClean="0"/>
              <a:t>the</a:t>
            </a:r>
            <a:r>
              <a:rPr lang="es-AR" sz="2000" dirty="0" smtClean="0"/>
              <a:t> </a:t>
            </a:r>
            <a:r>
              <a:rPr lang="es-AR" sz="2000" dirty="0" err="1" smtClean="0"/>
              <a:t>combination</a:t>
            </a:r>
            <a:r>
              <a:rPr lang="es-AR" sz="2000" dirty="0" smtClean="0"/>
              <a:t> of </a:t>
            </a:r>
            <a:r>
              <a:rPr lang="es-AR" sz="2000" dirty="0" err="1" smtClean="0"/>
              <a:t>criteria</a:t>
            </a:r>
            <a:r>
              <a:rPr lang="es-AR" sz="2000" dirty="0" smtClean="0"/>
              <a:t> and </a:t>
            </a:r>
            <a:r>
              <a:rPr lang="es-AR" sz="2000" dirty="0" err="1" smtClean="0"/>
              <a:t>methods</a:t>
            </a:r>
            <a:r>
              <a:rPr lang="es-AR" sz="2000" dirty="0" smtClean="0"/>
              <a:t> in </a:t>
            </a:r>
            <a:r>
              <a:rPr lang="es-AR" sz="2000" dirty="0" err="1" smtClean="0"/>
              <a:t>the</a:t>
            </a:r>
            <a:r>
              <a:rPr lang="es-AR" sz="2000" dirty="0" smtClean="0"/>
              <a:t> </a:t>
            </a:r>
            <a:r>
              <a:rPr lang="es-AR" sz="2000" dirty="0" err="1" smtClean="0"/>
              <a:t>implicit</a:t>
            </a:r>
            <a:r>
              <a:rPr lang="es-AR" sz="2000" dirty="0" smtClean="0"/>
              <a:t> </a:t>
            </a:r>
            <a:r>
              <a:rPr lang="es-AR" sz="2000" dirty="0" err="1" smtClean="0"/>
              <a:t>accelerate</a:t>
            </a:r>
            <a:r>
              <a:rPr lang="es-AR" sz="2000" dirty="0" smtClean="0"/>
              <a:t> </a:t>
            </a:r>
            <a:r>
              <a:rPr lang="es-AR" sz="2000" dirty="0" err="1" smtClean="0"/>
              <a:t>the</a:t>
            </a:r>
            <a:r>
              <a:rPr lang="es-AR" sz="2000" dirty="0" smtClean="0"/>
              <a:t> global </a:t>
            </a:r>
            <a:r>
              <a:rPr lang="es-AR" sz="2000" dirty="0" err="1" smtClean="0"/>
              <a:t>convergence</a:t>
            </a:r>
            <a:r>
              <a:rPr lang="es-AR" sz="2000" dirty="0" smtClean="0"/>
              <a:t> of </a:t>
            </a:r>
            <a:r>
              <a:rPr lang="es-AR" sz="2000" dirty="0" err="1" smtClean="0"/>
              <a:t>the</a:t>
            </a:r>
            <a:r>
              <a:rPr lang="es-AR" sz="2000" dirty="0" smtClean="0"/>
              <a:t> problema, </a:t>
            </a:r>
            <a:r>
              <a:rPr lang="es-AR" sz="2000" dirty="0" err="1" smtClean="0"/>
              <a:t>requiring</a:t>
            </a:r>
            <a:r>
              <a:rPr lang="es-AR" sz="2000" dirty="0" smtClean="0"/>
              <a:t> </a:t>
            </a:r>
            <a:r>
              <a:rPr lang="es-AR" sz="2000" dirty="0" err="1" smtClean="0"/>
              <a:t>fewer</a:t>
            </a:r>
            <a:r>
              <a:rPr lang="es-AR" sz="2000" dirty="0" smtClean="0"/>
              <a:t> total </a:t>
            </a:r>
            <a:r>
              <a:rPr lang="es-AR" sz="2000" dirty="0" err="1" smtClean="0"/>
              <a:t>operations</a:t>
            </a:r>
            <a:r>
              <a:rPr lang="es-AR" sz="2000" dirty="0" smtClean="0"/>
              <a:t> to </a:t>
            </a:r>
            <a:r>
              <a:rPr lang="es-AR" sz="2000" dirty="0" err="1" smtClean="0"/>
              <a:t>reach</a:t>
            </a:r>
            <a:r>
              <a:rPr lang="es-AR" sz="2000" dirty="0" smtClean="0"/>
              <a:t> </a:t>
            </a:r>
            <a:r>
              <a:rPr lang="es-AR" sz="2000" dirty="0" err="1" smtClean="0"/>
              <a:t>the</a:t>
            </a:r>
            <a:r>
              <a:rPr lang="es-AR" sz="2000" dirty="0" smtClean="0"/>
              <a:t> </a:t>
            </a:r>
            <a:r>
              <a:rPr lang="es-AR" sz="2000" dirty="0" err="1" smtClean="0"/>
              <a:t>same</a:t>
            </a:r>
            <a:r>
              <a:rPr lang="es-AR" sz="2000" dirty="0" smtClean="0"/>
              <a:t> </a:t>
            </a:r>
            <a:r>
              <a:rPr lang="es-AR" sz="2000" dirty="0" err="1" smtClean="0"/>
              <a:t>result</a:t>
            </a:r>
            <a:r>
              <a:rPr lang="es-AR" sz="2000" dirty="0" smtClean="0"/>
              <a:t>.</a:t>
            </a:r>
          </a:p>
          <a:p>
            <a:pPr marL="285750" indent="-285750" algn="just">
              <a:spcAft>
                <a:spcPts val="1600"/>
              </a:spcAft>
            </a:pPr>
            <a:r>
              <a:rPr lang="es-AR" sz="2000" dirty="0" err="1" smtClean="0"/>
              <a:t>The</a:t>
            </a:r>
            <a:r>
              <a:rPr lang="es-AR" sz="2000" dirty="0" smtClean="0"/>
              <a:t> </a:t>
            </a:r>
            <a:r>
              <a:rPr lang="es-AR" sz="2000" dirty="0" err="1" smtClean="0"/>
              <a:t>results</a:t>
            </a:r>
            <a:r>
              <a:rPr lang="es-AR" sz="2000" dirty="0" smtClean="0"/>
              <a:t> show a </a:t>
            </a:r>
            <a:r>
              <a:rPr lang="es-AR" sz="2000" dirty="0" err="1" smtClean="0"/>
              <a:t>behavior</a:t>
            </a:r>
            <a:r>
              <a:rPr lang="es-AR" sz="2000" dirty="0" smtClean="0"/>
              <a:t> </a:t>
            </a:r>
            <a:r>
              <a:rPr lang="es-AR" sz="2000" dirty="0" err="1" smtClean="0"/>
              <a:t>contrary</a:t>
            </a:r>
            <a:r>
              <a:rPr lang="es-AR" sz="2000" dirty="0" smtClean="0"/>
              <a:t> to </a:t>
            </a:r>
            <a:r>
              <a:rPr lang="es-AR" sz="2000" dirty="0" err="1" smtClean="0"/>
              <a:t>that</a:t>
            </a:r>
            <a:r>
              <a:rPr lang="es-AR" sz="2000" dirty="0" smtClean="0"/>
              <a:t> </a:t>
            </a:r>
            <a:r>
              <a:rPr lang="es-AR" sz="2000" dirty="0" err="1" smtClean="0"/>
              <a:t>observed</a:t>
            </a:r>
            <a:r>
              <a:rPr lang="es-AR" sz="2000" dirty="0" smtClean="0"/>
              <a:t> in linear </a:t>
            </a:r>
            <a:r>
              <a:rPr lang="es-AR" sz="2000" dirty="0" err="1" smtClean="0"/>
              <a:t>problems</a:t>
            </a:r>
            <a:r>
              <a:rPr lang="es-AR" sz="2000" dirty="0" smtClean="0"/>
              <a:t>, as </a:t>
            </a:r>
            <a:r>
              <a:rPr lang="es-AR" sz="2000" dirty="0" err="1" smtClean="0"/>
              <a:t>is</a:t>
            </a:r>
            <a:r>
              <a:rPr lang="es-AR" sz="2000" dirty="0" smtClean="0"/>
              <a:t> </a:t>
            </a:r>
            <a:r>
              <a:rPr lang="es-AR" sz="2000" dirty="0" err="1" smtClean="0"/>
              <a:t>the</a:t>
            </a:r>
            <a:r>
              <a:rPr lang="es-AR" sz="2000" dirty="0" smtClean="0"/>
              <a:t> case of </a:t>
            </a:r>
            <a:r>
              <a:rPr lang="es-AR" sz="2000" dirty="0" err="1" smtClean="0"/>
              <a:t>the</a:t>
            </a:r>
            <a:r>
              <a:rPr lang="es-AR" sz="2000" dirty="0" smtClean="0"/>
              <a:t> linear </a:t>
            </a:r>
            <a:r>
              <a:rPr lang="es-AR" sz="2000" dirty="0" err="1" smtClean="0"/>
              <a:t>advection</a:t>
            </a:r>
            <a:r>
              <a:rPr lang="es-AR" sz="2000" dirty="0" smtClean="0"/>
              <a:t> </a:t>
            </a:r>
            <a:r>
              <a:rPr lang="es-AR" sz="2000" dirty="0" err="1" smtClean="0"/>
              <a:t>diffusion</a:t>
            </a:r>
            <a:r>
              <a:rPr lang="es-AR" sz="2000" dirty="0" smtClean="0"/>
              <a:t> </a:t>
            </a:r>
            <a:r>
              <a:rPr lang="es-AR" sz="2000" dirty="0" err="1" smtClean="0"/>
              <a:t>equation</a:t>
            </a:r>
            <a:r>
              <a:rPr lang="es-AR" sz="2000" dirty="0" smtClean="0"/>
              <a:t> </a:t>
            </a:r>
            <a:r>
              <a:rPr lang="es-AR" sz="2000" dirty="0" err="1" smtClean="0"/>
              <a:t>where</a:t>
            </a:r>
            <a:r>
              <a:rPr lang="es-AR" sz="2000" dirty="0" smtClean="0"/>
              <a:t> </a:t>
            </a:r>
            <a:r>
              <a:rPr lang="es-AR" sz="2000" dirty="0" err="1" smtClean="0"/>
              <a:t>the</a:t>
            </a:r>
            <a:r>
              <a:rPr lang="es-AR" sz="2000" dirty="0" smtClean="0"/>
              <a:t> </a:t>
            </a:r>
            <a:r>
              <a:rPr lang="es-AR" sz="2000" dirty="0" err="1" smtClean="0"/>
              <a:t>explicit</a:t>
            </a:r>
            <a:r>
              <a:rPr lang="es-AR" sz="2000" dirty="0" smtClean="0"/>
              <a:t> </a:t>
            </a:r>
            <a:r>
              <a:rPr lang="es-AR" sz="2000" dirty="0" err="1" smtClean="0"/>
              <a:t>algorithm</a:t>
            </a:r>
            <a:r>
              <a:rPr lang="es-AR" sz="2000" dirty="0" smtClean="0"/>
              <a:t> in GPU </a:t>
            </a:r>
            <a:r>
              <a:rPr lang="es-AR" sz="2000" dirty="0" err="1" smtClean="0"/>
              <a:t>is</a:t>
            </a:r>
            <a:r>
              <a:rPr lang="es-AR" sz="2000" dirty="0" smtClean="0"/>
              <a:t> </a:t>
            </a:r>
            <a:r>
              <a:rPr lang="es-AR" sz="2000" dirty="0" err="1" smtClean="0"/>
              <a:t>much</a:t>
            </a:r>
            <a:r>
              <a:rPr lang="es-AR" sz="2000" dirty="0" smtClean="0"/>
              <a:t> more </a:t>
            </a:r>
            <a:r>
              <a:rPr lang="es-AR" sz="2000" dirty="0" err="1" smtClean="0"/>
              <a:t>efficient</a:t>
            </a:r>
            <a:r>
              <a:rPr lang="es-AR" sz="2000" dirty="0" smtClean="0"/>
              <a:t>.</a:t>
            </a:r>
            <a:endParaRPr lang="pt-BR" sz="2000" dirty="0"/>
          </a:p>
        </p:txBody>
      </p:sp>
      <p:sp>
        <p:nvSpPr>
          <p:cNvPr id="3" name="Google Shape;120;p18"/>
          <p:cNvSpPr txBox="1">
            <a:spLocks/>
          </p:cNvSpPr>
          <p:nvPr/>
        </p:nvSpPr>
        <p:spPr>
          <a:xfrm>
            <a:off x="1663920" y="0"/>
            <a:ext cx="5735614" cy="5903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" sz="3000" dirty="0" smtClean="0">
                <a:solidFill>
                  <a:schemeClr val="dk1"/>
                </a:solidFill>
              </a:rPr>
              <a:t>Conclusions</a:t>
            </a:r>
            <a:endParaRPr lang="es" sz="3000" dirty="0">
              <a:solidFill>
                <a:schemeClr val="dk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01;p18"/>
          <p:cNvSpPr txBox="1">
            <a:spLocks/>
          </p:cNvSpPr>
          <p:nvPr/>
        </p:nvSpPr>
        <p:spPr>
          <a:xfrm>
            <a:off x="336144" y="1354238"/>
            <a:ext cx="8553213" cy="180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 algn="just">
              <a:spcAft>
                <a:spcPts val="1600"/>
              </a:spcAft>
            </a:pPr>
            <a:r>
              <a:rPr lang="es-AR" sz="2500" dirty="0" smtClean="0"/>
              <a:t>As </a:t>
            </a:r>
            <a:r>
              <a:rPr lang="es-AR" sz="2500" dirty="0" err="1" smtClean="0"/>
              <a:t>future</a:t>
            </a:r>
            <a:r>
              <a:rPr lang="es-AR" sz="2500" dirty="0" smtClean="0"/>
              <a:t> </a:t>
            </a:r>
            <a:r>
              <a:rPr lang="es-AR" sz="2500" dirty="0" err="1" smtClean="0"/>
              <a:t>work</a:t>
            </a:r>
            <a:r>
              <a:rPr lang="es-AR" sz="2500" dirty="0" smtClean="0"/>
              <a:t> </a:t>
            </a:r>
            <a:r>
              <a:rPr lang="es-AR" sz="2500" dirty="0" err="1" smtClean="0"/>
              <a:t>the</a:t>
            </a:r>
            <a:r>
              <a:rPr lang="es-AR" sz="2500" dirty="0" smtClean="0"/>
              <a:t> </a:t>
            </a:r>
            <a:r>
              <a:rPr lang="es-AR" sz="2500" dirty="0" err="1" smtClean="0"/>
              <a:t>result</a:t>
            </a:r>
            <a:r>
              <a:rPr lang="es-AR" sz="2500" dirty="0" smtClean="0"/>
              <a:t> </a:t>
            </a:r>
            <a:r>
              <a:rPr lang="es-AR" sz="2500" dirty="0" err="1" smtClean="0"/>
              <a:t>will</a:t>
            </a:r>
            <a:r>
              <a:rPr lang="es-AR" sz="2500" dirty="0" smtClean="0"/>
              <a:t> be </a:t>
            </a:r>
            <a:r>
              <a:rPr lang="es-AR" sz="2500" dirty="0" err="1" smtClean="0"/>
              <a:t>compared</a:t>
            </a:r>
            <a:r>
              <a:rPr lang="es-AR" sz="2500" dirty="0" smtClean="0"/>
              <a:t> </a:t>
            </a:r>
            <a:r>
              <a:rPr lang="es-AR" sz="2500" dirty="0" err="1" smtClean="0"/>
              <a:t>with</a:t>
            </a:r>
            <a:r>
              <a:rPr lang="es-AR" sz="2500" dirty="0" smtClean="0"/>
              <a:t> </a:t>
            </a:r>
            <a:r>
              <a:rPr lang="es-AR" sz="2500" dirty="0" err="1" smtClean="0"/>
              <a:t>the</a:t>
            </a:r>
            <a:r>
              <a:rPr lang="es-AR" sz="2500" dirty="0" smtClean="0"/>
              <a:t> </a:t>
            </a:r>
            <a:r>
              <a:rPr lang="es-AR" sz="2500" dirty="0" err="1" smtClean="0"/>
              <a:t>next</a:t>
            </a:r>
            <a:r>
              <a:rPr lang="es-AR" sz="2500" dirty="0" smtClean="0"/>
              <a:t> </a:t>
            </a:r>
            <a:r>
              <a:rPr lang="es-AR" sz="2500" dirty="0" err="1" smtClean="0"/>
              <a:t>generation</a:t>
            </a:r>
            <a:r>
              <a:rPr lang="es-AR" sz="2500" dirty="0" smtClean="0"/>
              <a:t> of GPUs (</a:t>
            </a:r>
            <a:r>
              <a:rPr lang="es-AR" sz="2500" dirty="0" err="1" smtClean="0"/>
              <a:t>Nvidia</a:t>
            </a:r>
            <a:r>
              <a:rPr lang="es-AR" sz="2500" dirty="0" smtClean="0"/>
              <a:t> tesla V100, 5136 CUDA </a:t>
            </a:r>
            <a:r>
              <a:rPr lang="es-AR" sz="2500" dirty="0" err="1" smtClean="0"/>
              <a:t>cores</a:t>
            </a:r>
            <a:r>
              <a:rPr lang="es-AR" sz="2500" dirty="0" smtClean="0"/>
              <a:t>).</a:t>
            </a:r>
          </a:p>
          <a:p>
            <a:pPr marL="285750" indent="-285750" algn="just">
              <a:spcAft>
                <a:spcPts val="1600"/>
              </a:spcAft>
            </a:pPr>
            <a:r>
              <a:rPr lang="es-AR" sz="2500" dirty="0" smtClean="0"/>
              <a:t>And </a:t>
            </a:r>
            <a:r>
              <a:rPr lang="es-AR" sz="2500" dirty="0" err="1" smtClean="0"/>
              <a:t>parallel</a:t>
            </a:r>
            <a:r>
              <a:rPr lang="es-AR" sz="2500" dirty="0" smtClean="0"/>
              <a:t> </a:t>
            </a:r>
            <a:r>
              <a:rPr lang="es-AR" sz="2500" dirty="0" err="1" smtClean="0"/>
              <a:t>implementations</a:t>
            </a:r>
            <a:r>
              <a:rPr lang="es-AR" sz="2500" dirty="0" smtClean="0"/>
              <a:t> in </a:t>
            </a:r>
            <a:r>
              <a:rPr lang="es-AR" sz="2500" dirty="0" err="1" smtClean="0"/>
              <a:t>distributed</a:t>
            </a:r>
            <a:r>
              <a:rPr lang="es-AR" sz="2500" dirty="0" smtClean="0"/>
              <a:t> </a:t>
            </a:r>
            <a:r>
              <a:rPr lang="es-AR" sz="2500" dirty="0" err="1" smtClean="0"/>
              <a:t>memory</a:t>
            </a:r>
            <a:r>
              <a:rPr lang="es-AR" sz="2500" dirty="0" smtClean="0"/>
              <a:t> </a:t>
            </a:r>
            <a:r>
              <a:rPr lang="es-AR" sz="2500" dirty="0" err="1" smtClean="0"/>
              <a:t>using</a:t>
            </a:r>
            <a:r>
              <a:rPr lang="es-AR" sz="2500" dirty="0" smtClean="0"/>
              <a:t> MPI </a:t>
            </a:r>
            <a:r>
              <a:rPr lang="es-AR" sz="2500" dirty="0" err="1" smtClean="0"/>
              <a:t>for</a:t>
            </a:r>
            <a:r>
              <a:rPr lang="es-AR" sz="2500" dirty="0" smtClean="0"/>
              <a:t> </a:t>
            </a:r>
            <a:r>
              <a:rPr lang="es-AR" sz="2500" dirty="0" err="1" smtClean="0"/>
              <a:t>the</a:t>
            </a:r>
            <a:r>
              <a:rPr lang="es-AR" sz="2500" dirty="0" smtClean="0"/>
              <a:t> CPU </a:t>
            </a:r>
            <a:r>
              <a:rPr lang="es-AR" sz="2500" dirty="0" err="1" smtClean="0"/>
              <a:t>codes</a:t>
            </a:r>
            <a:r>
              <a:rPr lang="es-AR" sz="2500" dirty="0" smtClean="0"/>
              <a:t>.</a:t>
            </a:r>
          </a:p>
        </p:txBody>
      </p:sp>
      <p:sp>
        <p:nvSpPr>
          <p:cNvPr id="3" name="Google Shape;120;p18"/>
          <p:cNvSpPr txBox="1">
            <a:spLocks/>
          </p:cNvSpPr>
          <p:nvPr/>
        </p:nvSpPr>
        <p:spPr>
          <a:xfrm>
            <a:off x="1744943" y="243068"/>
            <a:ext cx="5735614" cy="5903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" sz="3000" dirty="0" smtClean="0">
                <a:solidFill>
                  <a:schemeClr val="dk1"/>
                </a:solidFill>
              </a:rPr>
              <a:t>Future work</a:t>
            </a:r>
            <a:endParaRPr lang="es" sz="3000" dirty="0">
              <a:solidFill>
                <a:schemeClr val="dk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body" idx="4294967295"/>
          </p:nvPr>
        </p:nvSpPr>
        <p:spPr>
          <a:xfrm>
            <a:off x="243547" y="1112220"/>
            <a:ext cx="8657384" cy="2151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Aft>
                <a:spcPts val="1600"/>
              </a:spcAft>
            </a:pPr>
            <a:r>
              <a:rPr lang="es" sz="2000" dirty="0" smtClean="0"/>
              <a:t>Departamento del Agua (Water Department), Centro Universitario Regional Litoral Norte, sede Salto, Universidad de la República. Salto, Uruguay.</a:t>
            </a:r>
          </a:p>
          <a:p>
            <a:pPr marL="342900">
              <a:spcAft>
                <a:spcPts val="1600"/>
              </a:spcAft>
            </a:pPr>
            <a:r>
              <a:rPr lang="es" sz="2000" dirty="0" smtClean="0"/>
              <a:t>Universidad Tecnológica Nacional, Facultad Regional Concordia (“</a:t>
            </a:r>
            <a:r>
              <a:rPr lang="es" sz="2000" i="1" dirty="0" smtClean="0"/>
              <a:t>Becas de formación de doctores para fortalecer las áreas de I+D+i</a:t>
            </a:r>
            <a:r>
              <a:rPr lang="es" sz="2000" dirty="0" smtClean="0"/>
              <a:t>”)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/>
          </a:p>
        </p:txBody>
      </p:sp>
      <p:sp>
        <p:nvSpPr>
          <p:cNvPr id="35" name="Google Shape;120;p18"/>
          <p:cNvSpPr txBox="1">
            <a:spLocks/>
          </p:cNvSpPr>
          <p:nvPr/>
        </p:nvSpPr>
        <p:spPr>
          <a:xfrm>
            <a:off x="1704432" y="405113"/>
            <a:ext cx="5735614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" sz="3000" dirty="0" smtClean="0">
                <a:solidFill>
                  <a:schemeClr val="dk1"/>
                </a:solidFill>
              </a:rPr>
              <a:t>Acknowledgement</a:t>
            </a:r>
            <a:endParaRPr lang="es" sz="3000" dirty="0">
              <a:solidFill>
                <a:schemeClr val="dk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1450045" y="421845"/>
            <a:ext cx="6351314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s" sz="4000" dirty="0" smtClean="0">
                <a:solidFill>
                  <a:schemeClr val="bg2">
                    <a:lumMod val="50000"/>
                  </a:schemeClr>
                </a:solidFill>
              </a:rPr>
              <a:t>Thanks for your attention</a:t>
            </a:r>
            <a:endParaRPr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2" descr="D:\My Documents\Logos\logo DEP DEL AGUA chic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15" y="1990846"/>
            <a:ext cx="1485650" cy="166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06" y="2105928"/>
            <a:ext cx="1673220" cy="145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7" y="2061685"/>
            <a:ext cx="1105190" cy="153854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23" y="3734173"/>
            <a:ext cx="4290646" cy="123242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61" y="2267968"/>
            <a:ext cx="1553208" cy="11520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311" y="2105928"/>
            <a:ext cx="2181296" cy="145317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t="593" r="28840" b="-593"/>
          <a:stretch/>
        </p:blipFill>
        <p:spPr>
          <a:xfrm>
            <a:off x="0" y="0"/>
            <a:ext cx="4597738" cy="517144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0"/>
            <a:ext cx="4605667" cy="5102860"/>
          </a:xfrm>
          <a:prstGeom prst="rect">
            <a:avLst/>
          </a:prstGeom>
          <a:solidFill>
            <a:schemeClr val="bg2">
              <a:lumMod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97579" y="1050424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7200" b="1" dirty="0" smtClean="0">
                <a:solidFill>
                  <a:schemeClr val="lt1"/>
                </a:solidFill>
              </a:rPr>
              <a:t>GPU</a:t>
            </a:r>
            <a:endParaRPr sz="7200" b="1" dirty="0">
              <a:solidFill>
                <a:schemeClr val="lt1"/>
              </a:solidFill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2"/>
          </p:nvPr>
        </p:nvSpPr>
        <p:spPr>
          <a:xfrm>
            <a:off x="4850846" y="185491"/>
            <a:ext cx="3837000" cy="34787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298" indent="0" algn="ctr">
              <a:buNone/>
            </a:pPr>
            <a:r>
              <a:rPr lang="es-AR" dirty="0" smtClean="0"/>
              <a:t>STRENGTHS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High </a:t>
            </a:r>
            <a:r>
              <a:rPr lang="es-AR" dirty="0" err="1" smtClean="0"/>
              <a:t>main</a:t>
            </a:r>
            <a:r>
              <a:rPr lang="es-AR" dirty="0" smtClean="0"/>
              <a:t> </a:t>
            </a:r>
            <a:r>
              <a:rPr lang="es-AR" dirty="0" err="1" smtClean="0"/>
              <a:t>memory</a:t>
            </a:r>
            <a:r>
              <a:rPr lang="es-AR" dirty="0" smtClean="0"/>
              <a:t> </a:t>
            </a:r>
            <a:r>
              <a:rPr lang="es-AR" dirty="0" err="1" smtClean="0"/>
              <a:t>bandwidth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 smtClean="0"/>
              <a:t>Latency</a:t>
            </a:r>
            <a:r>
              <a:rPr lang="es-AR" dirty="0" smtClean="0"/>
              <a:t> </a:t>
            </a:r>
            <a:r>
              <a:rPr lang="es-AR" dirty="0" err="1" smtClean="0"/>
              <a:t>tolerant</a:t>
            </a:r>
            <a:r>
              <a:rPr lang="es-AR" dirty="0" smtClean="0"/>
              <a:t> </a:t>
            </a:r>
            <a:r>
              <a:rPr lang="es-AR" dirty="0" err="1" smtClean="0"/>
              <a:t>via</a:t>
            </a:r>
            <a:r>
              <a:rPr lang="es-AR" dirty="0" smtClean="0"/>
              <a:t> </a:t>
            </a:r>
            <a:r>
              <a:rPr lang="es-AR" dirty="0" err="1" smtClean="0"/>
              <a:t>parallelism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 smtClean="0"/>
              <a:t>Significantly</a:t>
            </a:r>
            <a:r>
              <a:rPr lang="es-AR" dirty="0" smtClean="0"/>
              <a:t> more </a:t>
            </a:r>
            <a:r>
              <a:rPr lang="es-AR" dirty="0" err="1" smtClean="0"/>
              <a:t>computing</a:t>
            </a:r>
            <a:r>
              <a:rPr lang="es-AR" dirty="0" smtClean="0"/>
              <a:t> </a:t>
            </a:r>
            <a:r>
              <a:rPr lang="es-AR" dirty="0" err="1" smtClean="0"/>
              <a:t>resources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High </a:t>
            </a:r>
            <a:r>
              <a:rPr lang="es-AR" dirty="0" err="1" smtClean="0"/>
              <a:t>throwput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High ratio performance/watt</a:t>
            </a:r>
            <a:endParaRPr lang="es-AR" dirty="0"/>
          </a:p>
          <a:p>
            <a:pPr marL="114298" indent="0" algn="ctr">
              <a:buNone/>
            </a:pPr>
            <a:r>
              <a:rPr lang="es-AR" dirty="0" smtClean="0"/>
              <a:t>WEAKNESSES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 smtClean="0"/>
              <a:t>Relatively</a:t>
            </a:r>
            <a:r>
              <a:rPr lang="es-AR" dirty="0" smtClean="0"/>
              <a:t> </a:t>
            </a:r>
            <a:r>
              <a:rPr lang="es-AR" dirty="0" err="1" smtClean="0"/>
              <a:t>low</a:t>
            </a:r>
            <a:r>
              <a:rPr lang="es-AR" dirty="0" smtClean="0"/>
              <a:t> </a:t>
            </a:r>
            <a:r>
              <a:rPr lang="es-AR" dirty="0" err="1" smtClean="0"/>
              <a:t>memory</a:t>
            </a:r>
            <a:r>
              <a:rPr lang="es-AR" dirty="0" smtClean="0"/>
              <a:t> </a:t>
            </a:r>
            <a:r>
              <a:rPr lang="es-AR" dirty="0" err="1" smtClean="0"/>
              <a:t>capacity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Poor performance per </a:t>
            </a:r>
            <a:r>
              <a:rPr lang="es-AR" dirty="0" err="1" smtClean="0"/>
              <a:t>thread</a:t>
            </a:r>
            <a:endParaRPr lang="es-AR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1880" y="2694662"/>
            <a:ext cx="39422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AR" b="1" dirty="0" err="1">
                <a:solidFill>
                  <a:schemeClr val="bg1"/>
                </a:solidFill>
              </a:rPr>
              <a:t>Nvidia</a:t>
            </a:r>
            <a:r>
              <a:rPr lang="es-AR" b="1" dirty="0">
                <a:solidFill>
                  <a:schemeClr val="bg1"/>
                </a:solidFill>
              </a:rPr>
              <a:t> tesla K40 </a:t>
            </a:r>
            <a:r>
              <a:rPr lang="es-AR" dirty="0">
                <a:solidFill>
                  <a:schemeClr val="bg1"/>
                </a:solidFill>
              </a:rPr>
              <a:t>(</a:t>
            </a:r>
            <a:r>
              <a:rPr lang="es-AR" dirty="0" smtClean="0">
                <a:solidFill>
                  <a:schemeClr val="bg1"/>
                </a:solidFill>
              </a:rPr>
              <a:t>Oct/2013</a:t>
            </a:r>
            <a:r>
              <a:rPr lang="es-AR" dirty="0">
                <a:solidFill>
                  <a:schemeClr val="bg1"/>
                </a:solidFill>
              </a:rPr>
              <a:t>) ($</a:t>
            </a:r>
            <a:r>
              <a:rPr lang="es-AR" dirty="0" err="1">
                <a:solidFill>
                  <a:schemeClr val="bg1"/>
                </a:solidFill>
              </a:rPr>
              <a:t>Usd</a:t>
            </a:r>
            <a:r>
              <a:rPr lang="es-AR" dirty="0">
                <a:solidFill>
                  <a:schemeClr val="bg1"/>
                </a:solidFill>
              </a:rPr>
              <a:t> 750)</a:t>
            </a: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chemeClr val="bg1"/>
                </a:solidFill>
              </a:rPr>
              <a:t>Max </a:t>
            </a:r>
            <a:r>
              <a:rPr lang="es-AR" dirty="0" err="1">
                <a:solidFill>
                  <a:schemeClr val="bg1"/>
                </a:solidFill>
              </a:rPr>
              <a:t>Bandwich</a:t>
            </a:r>
            <a:r>
              <a:rPr lang="es-AR" dirty="0">
                <a:solidFill>
                  <a:schemeClr val="bg1"/>
                </a:solidFill>
              </a:rPr>
              <a:t> </a:t>
            </a:r>
            <a:r>
              <a:rPr lang="es-AR" b="1" dirty="0">
                <a:solidFill>
                  <a:schemeClr val="bg1"/>
                </a:solidFill>
              </a:rPr>
              <a:t>288GB/s</a:t>
            </a:r>
            <a:r>
              <a:rPr lang="es-AR" dirty="0">
                <a:solidFill>
                  <a:schemeClr val="bg1"/>
                </a:solidFill>
              </a:rPr>
              <a:t>, </a:t>
            </a:r>
            <a:r>
              <a:rPr lang="es-AR" dirty="0" err="1">
                <a:solidFill>
                  <a:schemeClr val="bg1"/>
                </a:solidFill>
              </a:rPr>
              <a:t>Cores</a:t>
            </a:r>
            <a:r>
              <a:rPr lang="es-AR" dirty="0">
                <a:solidFill>
                  <a:schemeClr val="bg1"/>
                </a:solidFill>
              </a:rPr>
              <a:t>: </a:t>
            </a:r>
            <a:r>
              <a:rPr lang="es-AR" b="1" dirty="0">
                <a:solidFill>
                  <a:schemeClr val="bg1"/>
                </a:solidFill>
              </a:rPr>
              <a:t>2880</a:t>
            </a: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chemeClr val="bg1"/>
                </a:solidFill>
              </a:rPr>
              <a:t>Max </a:t>
            </a:r>
            <a:r>
              <a:rPr lang="es-AR" dirty="0" err="1">
                <a:solidFill>
                  <a:schemeClr val="bg1"/>
                </a:solidFill>
              </a:rPr>
              <a:t>Memory</a:t>
            </a:r>
            <a:r>
              <a:rPr lang="es-AR" dirty="0">
                <a:solidFill>
                  <a:schemeClr val="bg1"/>
                </a:solidFill>
              </a:rPr>
              <a:t> </a:t>
            </a:r>
            <a:r>
              <a:rPr lang="es-AR" b="1" dirty="0">
                <a:solidFill>
                  <a:schemeClr val="bg1"/>
                </a:solidFill>
              </a:rPr>
              <a:t>12GB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1880" y="3734415"/>
            <a:ext cx="5555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AR" b="1" dirty="0" err="1">
                <a:solidFill>
                  <a:schemeClr val="bg1"/>
                </a:solidFill>
              </a:rPr>
              <a:t>Nvidia</a:t>
            </a:r>
            <a:r>
              <a:rPr lang="es-AR" b="1" dirty="0">
                <a:solidFill>
                  <a:schemeClr val="bg1"/>
                </a:solidFill>
              </a:rPr>
              <a:t> Tesla V100 </a:t>
            </a:r>
            <a:r>
              <a:rPr lang="es-AR" dirty="0">
                <a:solidFill>
                  <a:schemeClr val="bg1"/>
                </a:solidFill>
              </a:rPr>
              <a:t>(</a:t>
            </a:r>
            <a:r>
              <a:rPr lang="es-AR" dirty="0" smtClean="0">
                <a:solidFill>
                  <a:schemeClr val="bg1"/>
                </a:solidFill>
              </a:rPr>
              <a:t>jun/2017</a:t>
            </a:r>
            <a:r>
              <a:rPr lang="es-AR" dirty="0">
                <a:solidFill>
                  <a:schemeClr val="bg1"/>
                </a:solidFill>
              </a:rPr>
              <a:t>) ($</a:t>
            </a:r>
            <a:r>
              <a:rPr lang="es-AR" dirty="0" err="1">
                <a:solidFill>
                  <a:schemeClr val="bg1"/>
                </a:solidFill>
              </a:rPr>
              <a:t>Usd</a:t>
            </a:r>
            <a:r>
              <a:rPr lang="es-AR" dirty="0">
                <a:solidFill>
                  <a:schemeClr val="bg1"/>
                </a:solidFill>
              </a:rPr>
              <a:t> 12000)</a:t>
            </a: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AR" dirty="0" err="1">
                <a:solidFill>
                  <a:schemeClr val="bg1"/>
                </a:solidFill>
              </a:rPr>
              <a:t>Bandwich</a:t>
            </a:r>
            <a:r>
              <a:rPr lang="es-AR" dirty="0">
                <a:solidFill>
                  <a:schemeClr val="bg1"/>
                </a:solidFill>
              </a:rPr>
              <a:t> </a:t>
            </a:r>
            <a:r>
              <a:rPr lang="es-AR" b="1" dirty="0">
                <a:solidFill>
                  <a:schemeClr val="bg1"/>
                </a:solidFill>
              </a:rPr>
              <a:t>900GB/s</a:t>
            </a:r>
            <a:r>
              <a:rPr lang="es-AR" dirty="0">
                <a:solidFill>
                  <a:schemeClr val="bg1"/>
                </a:solidFill>
              </a:rPr>
              <a:t>,</a:t>
            </a:r>
            <a:r>
              <a:rPr lang="es-AR" b="1" dirty="0">
                <a:solidFill>
                  <a:schemeClr val="bg1"/>
                </a:solidFill>
              </a:rPr>
              <a:t> </a:t>
            </a:r>
            <a:r>
              <a:rPr lang="es-AR" dirty="0" err="1">
                <a:solidFill>
                  <a:schemeClr val="bg1"/>
                </a:solidFill>
              </a:rPr>
              <a:t>Cores</a:t>
            </a:r>
            <a:r>
              <a:rPr lang="es-AR" dirty="0">
                <a:solidFill>
                  <a:schemeClr val="bg1"/>
                </a:solidFill>
              </a:rPr>
              <a:t>: </a:t>
            </a:r>
            <a:r>
              <a:rPr lang="es-AR" b="1" dirty="0">
                <a:solidFill>
                  <a:schemeClr val="bg1"/>
                </a:solidFill>
              </a:rPr>
              <a:t>5120</a:t>
            </a: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chemeClr val="bg1"/>
                </a:solidFill>
              </a:rPr>
              <a:t>Max </a:t>
            </a:r>
            <a:r>
              <a:rPr lang="es-AR" dirty="0" err="1">
                <a:solidFill>
                  <a:schemeClr val="bg1"/>
                </a:solidFill>
              </a:rPr>
              <a:t>Memory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AR" b="1" dirty="0">
                <a:solidFill>
                  <a:schemeClr val="bg1"/>
                </a:solidFill>
              </a:rPr>
              <a:t>32GB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204679" y="4066282"/>
            <a:ext cx="3326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Caladea" panose="02040503050406030204" pitchFamily="18" charset="0"/>
              </a:rPr>
              <a:t>Lots of threads can be run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36430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1" y="2090633"/>
            <a:ext cx="2031518" cy="20315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3" y="986534"/>
            <a:ext cx="2033597" cy="83429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18987" y="586424"/>
            <a:ext cx="1285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err="1" smtClean="0">
                <a:solidFill>
                  <a:srgbClr val="D20000"/>
                </a:solidFill>
                <a:latin typeface="Ubuntu" panose="020B0504030602030204" pitchFamily="34" charset="0"/>
              </a:rPr>
              <a:t>Speed</a:t>
            </a:r>
            <a:endParaRPr lang="es-ES" sz="2000" i="1" dirty="0">
              <a:solidFill>
                <a:srgbClr val="D20000"/>
              </a:solidFill>
              <a:latin typeface="Ubuntu" panose="020B05040306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502094" y="527291"/>
            <a:ext cx="162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err="1" smtClean="0">
                <a:solidFill>
                  <a:srgbClr val="619428"/>
                </a:solidFill>
                <a:latin typeface="Ubuntu" panose="020B0504030602030204" pitchFamily="34" charset="0"/>
              </a:rPr>
              <a:t>Throwput</a:t>
            </a:r>
            <a:endParaRPr lang="es-ES" sz="2000" i="1" dirty="0">
              <a:solidFill>
                <a:srgbClr val="619428"/>
              </a:solidFill>
              <a:latin typeface="Ubuntu" panose="020B0504030602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64202" y="1987199"/>
            <a:ext cx="1450223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>
                <a:solidFill>
                  <a:srgbClr val="D20000"/>
                </a:solidFill>
                <a:latin typeface="Ubuntu" panose="020B0504030602030204" pitchFamily="34" charset="0"/>
              </a:rPr>
              <a:t>CPU</a:t>
            </a:r>
          </a:p>
          <a:p>
            <a:pPr algn="ctr"/>
            <a:r>
              <a:rPr lang="en-US" sz="1000" b="1" dirty="0" smtClean="0">
                <a:solidFill>
                  <a:srgbClr val="D20000"/>
                </a:solidFill>
                <a:latin typeface="Ubuntu" panose="020B0504030602030204" pitchFamily="34" charset="0"/>
              </a:rPr>
              <a:t>Optimized for serial calculations</a:t>
            </a:r>
            <a:endParaRPr lang="es-ES" sz="1000" b="1" dirty="0">
              <a:solidFill>
                <a:srgbClr val="D20000"/>
              </a:solidFill>
              <a:latin typeface="Ubuntu" panose="020B050403060203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91" y="2349851"/>
            <a:ext cx="1825792" cy="182579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87" y="927401"/>
            <a:ext cx="2278600" cy="131036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95" y="2636581"/>
            <a:ext cx="1274064" cy="13472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01" y="2505182"/>
            <a:ext cx="1260461" cy="144210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4406037" y="1897323"/>
            <a:ext cx="1450223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6CA62C"/>
                </a:solidFill>
                <a:latin typeface="Ubuntu" panose="020B0504030602030204" pitchFamily="34" charset="0"/>
              </a:rPr>
              <a:t>G</a:t>
            </a:r>
            <a:r>
              <a:rPr lang="en-US" sz="1350" b="1" dirty="0" smtClean="0">
                <a:solidFill>
                  <a:srgbClr val="6CA62C"/>
                </a:solidFill>
                <a:latin typeface="Ubuntu" panose="020B0504030602030204" pitchFamily="34" charset="0"/>
              </a:rPr>
              <a:t>PU</a:t>
            </a:r>
          </a:p>
          <a:p>
            <a:pPr algn="ctr"/>
            <a:r>
              <a:rPr lang="en-US" sz="1000" b="1" dirty="0" smtClean="0">
                <a:solidFill>
                  <a:srgbClr val="6CA62C"/>
                </a:solidFill>
                <a:latin typeface="Ubuntu" panose="020B0504030602030204" pitchFamily="34" charset="0"/>
              </a:rPr>
              <a:t>Optimized for parallel calculations</a:t>
            </a:r>
            <a:endParaRPr lang="es-ES" sz="1000" b="1" dirty="0">
              <a:solidFill>
                <a:srgbClr val="6CA62C"/>
              </a:solidFill>
              <a:latin typeface="Ubuntu" panose="020B050403060203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0" y="1"/>
            <a:ext cx="3260081" cy="13773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s" sz="2500" dirty="0" smtClean="0"/>
              <a:t>Previous research about GPU performance…</a:t>
            </a:r>
            <a:endParaRPr sz="2500" dirty="0"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84092" y="1586241"/>
            <a:ext cx="3091895" cy="15620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1600" i="1" dirty="0" err="1" smtClean="0"/>
              <a:t>Bondarenco</a:t>
            </a:r>
            <a:r>
              <a:rPr lang="en-US" sz="1600" i="1" dirty="0" smtClean="0"/>
              <a:t> </a:t>
            </a:r>
            <a:r>
              <a:rPr lang="en-US" sz="1600" i="1" dirty="0"/>
              <a:t>et </a:t>
            </a:r>
            <a:r>
              <a:rPr lang="en-US" sz="1600" i="1" dirty="0" smtClean="0"/>
              <a:t>al.  </a:t>
            </a:r>
            <a:r>
              <a:rPr lang="en-US" sz="1600" i="1" dirty="0"/>
              <a:t>compared implementations of explicit and implicit algorithms in GPU and CPU for the solution of the linear transport equation in </a:t>
            </a:r>
            <a:r>
              <a:rPr lang="en-US" sz="1600" i="1" dirty="0" smtClean="0"/>
              <a:t>3D</a:t>
            </a:r>
          </a:p>
        </p:txBody>
      </p:sp>
      <p:sp>
        <p:nvSpPr>
          <p:cNvPr id="8" name="Google Shape;170;p22"/>
          <p:cNvSpPr txBox="1">
            <a:spLocks/>
          </p:cNvSpPr>
          <p:nvPr/>
        </p:nvSpPr>
        <p:spPr>
          <a:xfrm>
            <a:off x="3410545" y="4085092"/>
            <a:ext cx="5709920" cy="77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377" marR="0" lvl="1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566" marR="0" lvl="2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5943" marR="0" lvl="4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131" marR="0" lvl="5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320" marR="0" lvl="6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509" marR="0" lvl="7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697" marR="0" lvl="8" indent="-3047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1000" dirty="0" smtClean="0">
                <a:solidFill>
                  <a:schemeClr val="bg2"/>
                </a:solidFill>
              </a:rPr>
              <a:t>- </a:t>
            </a:r>
            <a:r>
              <a:rPr lang="en-US" sz="1000" dirty="0" err="1" smtClean="0">
                <a:solidFill>
                  <a:schemeClr val="bg2"/>
                </a:solidFill>
              </a:rPr>
              <a:t>Bondarenco</a:t>
            </a:r>
            <a:r>
              <a:rPr lang="en-US" sz="1000" dirty="0" smtClean="0">
                <a:solidFill>
                  <a:schemeClr val="bg2"/>
                </a:solidFill>
              </a:rPr>
              <a:t>, M., </a:t>
            </a:r>
            <a:r>
              <a:rPr lang="en-US" sz="1000" dirty="0" err="1" smtClean="0">
                <a:solidFill>
                  <a:schemeClr val="bg2"/>
                </a:solidFill>
              </a:rPr>
              <a:t>Gamazo</a:t>
            </a:r>
            <a:r>
              <a:rPr lang="en-US" sz="1000" dirty="0" smtClean="0">
                <a:solidFill>
                  <a:schemeClr val="bg2"/>
                </a:solidFill>
              </a:rPr>
              <a:t>, P., &amp; </a:t>
            </a:r>
            <a:r>
              <a:rPr lang="en-US" sz="1000" dirty="0" err="1" smtClean="0">
                <a:solidFill>
                  <a:schemeClr val="bg2"/>
                </a:solidFill>
              </a:rPr>
              <a:t>Ezzatti</a:t>
            </a:r>
            <a:r>
              <a:rPr lang="en-US" sz="1000" dirty="0" smtClean="0">
                <a:solidFill>
                  <a:schemeClr val="bg2"/>
                </a:solidFill>
              </a:rPr>
              <a:t>, P. (2017). A comparison of various schemes for solving the transport equation in many-core platforms. </a:t>
            </a:r>
            <a:r>
              <a:rPr lang="en-US" sz="1000" i="1" dirty="0" smtClean="0">
                <a:solidFill>
                  <a:schemeClr val="bg2"/>
                </a:solidFill>
              </a:rPr>
              <a:t>The Journal of Supercomputing</a:t>
            </a:r>
            <a:r>
              <a:rPr lang="en-US" sz="1000" dirty="0" smtClean="0">
                <a:solidFill>
                  <a:schemeClr val="bg2"/>
                </a:solidFill>
              </a:rPr>
              <a:t>, </a:t>
            </a:r>
            <a:r>
              <a:rPr lang="en-US" sz="1000" i="1" dirty="0" smtClean="0">
                <a:solidFill>
                  <a:schemeClr val="bg2"/>
                </a:solidFill>
              </a:rPr>
              <a:t>73</a:t>
            </a:r>
            <a:r>
              <a:rPr lang="en-US" sz="1000" dirty="0" smtClean="0">
                <a:solidFill>
                  <a:schemeClr val="bg2"/>
                </a:solidFill>
              </a:rPr>
              <a:t>(1), 469-481.</a:t>
            </a:r>
          </a:p>
          <a:p>
            <a:pPr marL="0" indent="0">
              <a:buFont typeface="Roboto"/>
              <a:buNone/>
            </a:pPr>
            <a:r>
              <a:rPr lang="es-AR" sz="1000" dirty="0" smtClean="0">
                <a:solidFill>
                  <a:schemeClr val="bg2"/>
                </a:solidFill>
              </a:rPr>
              <a:t>- </a:t>
            </a:r>
            <a:r>
              <a:rPr lang="es-AR" sz="1000" dirty="0" err="1" smtClean="0">
                <a:solidFill>
                  <a:schemeClr val="bg2"/>
                </a:solidFill>
              </a:rPr>
              <a:t>Bondarenco</a:t>
            </a:r>
            <a:r>
              <a:rPr lang="es-AR" sz="1000" dirty="0" smtClean="0">
                <a:solidFill>
                  <a:schemeClr val="bg2"/>
                </a:solidFill>
              </a:rPr>
              <a:t>, M. (2018). Paralelización de la ecuación del transporte en arquitecturas de hardware masivamente paralelas.  </a:t>
            </a:r>
            <a:r>
              <a:rPr lang="es-AR" sz="1000" dirty="0" err="1" smtClean="0">
                <a:solidFill>
                  <a:schemeClr val="bg2"/>
                </a:solidFill>
              </a:rPr>
              <a:t>MSc</a:t>
            </a:r>
            <a:r>
              <a:rPr lang="es-AR" sz="1000" dirty="0" smtClean="0">
                <a:solidFill>
                  <a:schemeClr val="bg2"/>
                </a:solidFill>
              </a:rPr>
              <a:t> </a:t>
            </a:r>
            <a:r>
              <a:rPr lang="es-AR" sz="1000" dirty="0" err="1" smtClean="0">
                <a:solidFill>
                  <a:schemeClr val="bg2"/>
                </a:solidFill>
              </a:rPr>
              <a:t>thesis</a:t>
            </a:r>
            <a:r>
              <a:rPr lang="es-AR" sz="1000" dirty="0" smtClean="0">
                <a:solidFill>
                  <a:schemeClr val="bg2"/>
                </a:solidFill>
              </a:rPr>
              <a:t>.</a:t>
            </a:r>
            <a:endParaRPr lang="en-US" sz="1000" dirty="0" smtClean="0">
              <a:solidFill>
                <a:schemeClr val="bg2"/>
              </a:solidFill>
            </a:endParaRPr>
          </a:p>
          <a:p>
            <a:pPr marL="0" indent="0">
              <a:spcAft>
                <a:spcPts val="1600"/>
              </a:spcAft>
              <a:buFont typeface="Roboto"/>
              <a:buNone/>
            </a:pPr>
            <a:endParaRPr lang="es" sz="10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3777575" y="138144"/>
                <a:ext cx="4975860" cy="7314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500" b="0" i="1" smtClean="0">
                              <a:latin typeface="Cambria Math" panose="02040503050406030204" pitchFamily="18" charset="0"/>
                            </a:rPr>
                            <m:t>𝜕𝜙</m:t>
                          </m:r>
                        </m:num>
                        <m:den>
                          <m:r>
                            <a:rPr lang="es-AR" sz="25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5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s-AR" sz="25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s-AR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5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s-AR" sz="25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s-AR" sz="25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s-AR" sz="2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sz="25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s-AR" sz="25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s-AR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5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s-AR" sz="25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s-AR" sz="25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575" y="138144"/>
                <a:ext cx="4975860" cy="7314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3410545" y="828969"/>
                <a:ext cx="54270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AR" sz="2000" dirty="0" smtClean="0"/>
                  <a:t>Case </a:t>
                </a:r>
                <a:r>
                  <a:rPr lang="es-AR" sz="2000" dirty="0" err="1" smtClean="0"/>
                  <a:t>study</a:t>
                </a:r>
                <a:r>
                  <a:rPr lang="es-AR" sz="2000" dirty="0" smtClean="0"/>
                  <a:t>: </a:t>
                </a:r>
                <a:r>
                  <a:rPr lang="es-AR" sz="2000" dirty="0" err="1" smtClean="0"/>
                  <a:t>transport</a:t>
                </a:r>
                <a:r>
                  <a:rPr lang="es-AR" sz="2000" dirty="0" smtClean="0"/>
                  <a:t> of a pulse in a </a:t>
                </a:r>
                <a:r>
                  <a:rPr lang="es-AR" sz="2000" dirty="0" err="1" smtClean="0"/>
                  <a:t>domain</a:t>
                </a:r>
                <a:r>
                  <a:rPr lang="es-AR" sz="2000" dirty="0" smtClean="0"/>
                  <a:t> </a:t>
                </a:r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×2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s-AR" sz="2000" dirty="0" smtClean="0"/>
                  <a:t>, </a:t>
                </a:r>
                <a:r>
                  <a:rPr lang="es-AR" sz="2000" dirty="0" err="1" smtClean="0"/>
                  <a:t>for</a:t>
                </a:r>
                <a:r>
                  <a:rPr lang="es-AR" sz="2000" dirty="0" smtClean="0"/>
                  <a:t> a time </a:t>
                </a:r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s-AR" sz="2000" dirty="0" smtClean="0"/>
                  <a:t>, </a:t>
                </a:r>
                <a:r>
                  <a:rPr lang="es-AR" sz="2000" dirty="0" err="1" smtClean="0"/>
                  <a:t>with</a:t>
                </a:r>
                <a14:m>
                  <m:oMath xmlns:m="http://schemas.openxmlformats.org/officeDocument/2006/math">
                    <m:r>
                      <a:rPr lang="es-A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=0,1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/4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s-AR" sz="25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545" y="828969"/>
                <a:ext cx="5427009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010" t="-2994" b="-1018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99" y="2130074"/>
            <a:ext cx="3199429" cy="16955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40" y="1844632"/>
            <a:ext cx="2060448" cy="195072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1272197" y="1722595"/>
            <a:ext cx="6576403" cy="3420905"/>
            <a:chOff x="1957997" y="1751918"/>
            <a:chExt cx="9361311" cy="5037027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049" y="3181545"/>
              <a:ext cx="3039050" cy="2143770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0" b="13045"/>
            <a:stretch/>
          </p:blipFill>
          <p:spPr>
            <a:xfrm>
              <a:off x="2070788" y="5071911"/>
              <a:ext cx="2950385" cy="1687977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3" b="12968"/>
            <a:stretch/>
          </p:blipFill>
          <p:spPr>
            <a:xfrm>
              <a:off x="4972919" y="1816961"/>
              <a:ext cx="3039049" cy="1748650"/>
            </a:xfrm>
            <a:prstGeom prst="rect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6" b="12505"/>
            <a:stretch/>
          </p:blipFill>
          <p:spPr>
            <a:xfrm>
              <a:off x="8161796" y="1751918"/>
              <a:ext cx="3039049" cy="1778449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0" b="11182"/>
            <a:stretch/>
          </p:blipFill>
          <p:spPr>
            <a:xfrm>
              <a:off x="5091383" y="4994440"/>
              <a:ext cx="3039049" cy="1794505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4" b="12307"/>
            <a:stretch/>
          </p:blipFill>
          <p:spPr>
            <a:xfrm>
              <a:off x="2011453" y="3441714"/>
              <a:ext cx="3039049" cy="1718851"/>
            </a:xfrm>
            <a:prstGeom prst="rect">
              <a:avLst/>
            </a:prstGeom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8" b="11381"/>
            <a:stretch/>
          </p:blipFill>
          <p:spPr>
            <a:xfrm>
              <a:off x="5021173" y="3394248"/>
              <a:ext cx="3039050" cy="1788353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0" b="12330"/>
            <a:stretch/>
          </p:blipFill>
          <p:spPr>
            <a:xfrm>
              <a:off x="8280258" y="4847804"/>
              <a:ext cx="3039050" cy="1752960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05" b="12662"/>
            <a:stretch/>
          </p:blipFill>
          <p:spPr>
            <a:xfrm>
              <a:off x="1957997" y="1781305"/>
              <a:ext cx="3039049" cy="1758598"/>
            </a:xfrm>
            <a:prstGeom prst="rect">
              <a:avLst/>
            </a:prstGeom>
          </p:spPr>
        </p:pic>
      </p:grpSp>
      <p:sp>
        <p:nvSpPr>
          <p:cNvPr id="14" name="Google Shape;169;p22"/>
          <p:cNvSpPr txBox="1">
            <a:spLocks noGrp="1"/>
          </p:cNvSpPr>
          <p:nvPr>
            <p:ph type="title"/>
          </p:nvPr>
        </p:nvSpPr>
        <p:spPr>
          <a:xfrm>
            <a:off x="0" y="1"/>
            <a:ext cx="3260081" cy="13773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s" sz="2500" dirty="0" smtClean="0"/>
              <a:t>Previous research about GPU performance…</a:t>
            </a:r>
            <a:endParaRPr sz="2500" dirty="0"/>
          </a:p>
        </p:txBody>
      </p:sp>
      <p:sp>
        <p:nvSpPr>
          <p:cNvPr id="16" name="Google Shape;170;p22"/>
          <p:cNvSpPr txBox="1">
            <a:spLocks noGrp="1"/>
          </p:cNvSpPr>
          <p:nvPr>
            <p:ph type="body" idx="1"/>
          </p:nvPr>
        </p:nvSpPr>
        <p:spPr>
          <a:xfrm>
            <a:off x="4192696" y="307755"/>
            <a:ext cx="4686315" cy="1097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1600" i="1" dirty="0" err="1" smtClean="0">
                <a:solidFill>
                  <a:schemeClr val="bg1"/>
                </a:solidFill>
              </a:rPr>
              <a:t>Bondarenco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et </a:t>
            </a:r>
            <a:r>
              <a:rPr lang="en-US" sz="1600" i="1" dirty="0" smtClean="0">
                <a:solidFill>
                  <a:schemeClr val="bg1"/>
                </a:solidFill>
              </a:rPr>
              <a:t>al.  </a:t>
            </a:r>
            <a:r>
              <a:rPr lang="en-US" sz="1600" i="1" dirty="0">
                <a:solidFill>
                  <a:schemeClr val="bg1"/>
                </a:solidFill>
              </a:rPr>
              <a:t>compared implementations of explicit and implicit algorithms in GPU and CPU for the solution of the linear transport equation in </a:t>
            </a:r>
            <a:r>
              <a:rPr lang="en-US" sz="1600" i="1" dirty="0" smtClean="0">
                <a:solidFill>
                  <a:schemeClr val="bg1"/>
                </a:solidFill>
              </a:rPr>
              <a:t>3D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DV_DIF_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6554" y="1948885"/>
            <a:ext cx="3809026" cy="2681276"/>
          </a:xfrm>
          <a:prstGeom prst="rect">
            <a:avLst/>
          </a:prstGeom>
        </p:spPr>
      </p:pic>
      <p:sp>
        <p:nvSpPr>
          <p:cNvPr id="5" name="Google Shape;169;p22"/>
          <p:cNvSpPr txBox="1">
            <a:spLocks noGrp="1"/>
          </p:cNvSpPr>
          <p:nvPr>
            <p:ph type="title"/>
          </p:nvPr>
        </p:nvSpPr>
        <p:spPr>
          <a:xfrm>
            <a:off x="0" y="1"/>
            <a:ext cx="3260081" cy="13773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s" sz="2500" dirty="0" smtClean="0"/>
              <a:t>Previous research about GPU performance…</a:t>
            </a:r>
            <a:endParaRPr sz="2500" dirty="0"/>
          </a:p>
        </p:txBody>
      </p:sp>
      <p:sp>
        <p:nvSpPr>
          <p:cNvPr id="6" name="Google Shape;170;p22"/>
          <p:cNvSpPr txBox="1">
            <a:spLocks noGrp="1"/>
          </p:cNvSpPr>
          <p:nvPr>
            <p:ph type="body" idx="1"/>
          </p:nvPr>
        </p:nvSpPr>
        <p:spPr>
          <a:xfrm>
            <a:off x="4192696" y="307755"/>
            <a:ext cx="4686315" cy="1097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1600" i="1" dirty="0" err="1" smtClean="0">
                <a:solidFill>
                  <a:schemeClr val="bg1"/>
                </a:solidFill>
              </a:rPr>
              <a:t>Bondarenco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et </a:t>
            </a:r>
            <a:r>
              <a:rPr lang="en-US" sz="1600" i="1" dirty="0" smtClean="0">
                <a:solidFill>
                  <a:schemeClr val="bg1"/>
                </a:solidFill>
              </a:rPr>
              <a:t>al.  </a:t>
            </a:r>
            <a:r>
              <a:rPr lang="en-US" sz="1600" i="1" dirty="0">
                <a:solidFill>
                  <a:schemeClr val="bg1"/>
                </a:solidFill>
              </a:rPr>
              <a:t>compared implementations of explicit and implicit algorithms in GPU and CPU for the solution of the linear transport equation in </a:t>
            </a:r>
            <a:r>
              <a:rPr lang="en-US" sz="1600" i="1" dirty="0" smtClean="0">
                <a:solidFill>
                  <a:schemeClr val="bg1"/>
                </a:solidFill>
              </a:rPr>
              <a:t>3D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2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0" y="566577"/>
            <a:ext cx="3260081" cy="8107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s" sz="2500" dirty="0" smtClean="0"/>
              <a:t>Previous research about GPU performance…</a:t>
            </a:r>
            <a:endParaRPr sz="2500" dirty="0"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84092" y="1586240"/>
            <a:ext cx="3091895" cy="2498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s" sz="1600" i="1" dirty="0" smtClean="0"/>
              <a:t>They found that for a linear transport equation, explicit method consume 10 times less time for a “large” simulation.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s" sz="1600" i="1" dirty="0" smtClean="0"/>
              <a:t>In this work we will study if this trend is maintained for nonlilnear problems.</a:t>
            </a:r>
          </a:p>
          <a:p>
            <a:pPr marL="0" indent="0">
              <a:spcAft>
                <a:spcPts val="1600"/>
              </a:spcAft>
              <a:buNone/>
            </a:pPr>
            <a:endParaRPr lang="es" sz="1600" i="1" dirty="0" smtClean="0"/>
          </a:p>
          <a:p>
            <a:pPr marL="0" indent="0">
              <a:spcAft>
                <a:spcPts val="1600"/>
              </a:spcAft>
              <a:buNone/>
            </a:pPr>
            <a:endParaRPr lang="es" sz="1000" dirty="0">
              <a:solidFill>
                <a:schemeClr val="bg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22" t="21531" r="15556" b="15852"/>
          <a:stretch/>
        </p:blipFill>
        <p:spPr>
          <a:xfrm>
            <a:off x="3410545" y="650240"/>
            <a:ext cx="5506720" cy="3220720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6860829" y="2740242"/>
            <a:ext cx="0" cy="68072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7521229" y="2750402"/>
            <a:ext cx="0" cy="68072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H="1">
            <a:off x="6657629" y="2791042"/>
            <a:ext cx="99568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170;p22"/>
          <p:cNvSpPr txBox="1">
            <a:spLocks/>
          </p:cNvSpPr>
          <p:nvPr/>
        </p:nvSpPr>
        <p:spPr>
          <a:xfrm>
            <a:off x="3410545" y="4085092"/>
            <a:ext cx="5709920" cy="77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377" marR="0" lvl="1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566" marR="0" lvl="2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5943" marR="0" lvl="4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131" marR="0" lvl="5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320" marR="0" lvl="6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509" marR="0" lvl="7" indent="-3047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697" marR="0" lvl="8" indent="-3047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1000" dirty="0" smtClean="0">
                <a:solidFill>
                  <a:schemeClr val="bg2"/>
                </a:solidFill>
              </a:rPr>
              <a:t>- </a:t>
            </a:r>
            <a:r>
              <a:rPr lang="en-US" sz="1000" dirty="0" err="1" smtClean="0">
                <a:solidFill>
                  <a:schemeClr val="bg2"/>
                </a:solidFill>
              </a:rPr>
              <a:t>Bondarenco</a:t>
            </a:r>
            <a:r>
              <a:rPr lang="en-US" sz="1000" dirty="0" smtClean="0">
                <a:solidFill>
                  <a:schemeClr val="bg2"/>
                </a:solidFill>
              </a:rPr>
              <a:t>, M., </a:t>
            </a:r>
            <a:r>
              <a:rPr lang="en-US" sz="1000" dirty="0" err="1" smtClean="0">
                <a:solidFill>
                  <a:schemeClr val="bg2"/>
                </a:solidFill>
              </a:rPr>
              <a:t>Gamazo</a:t>
            </a:r>
            <a:r>
              <a:rPr lang="en-US" sz="1000" dirty="0" smtClean="0">
                <a:solidFill>
                  <a:schemeClr val="bg2"/>
                </a:solidFill>
              </a:rPr>
              <a:t>, P., &amp; </a:t>
            </a:r>
            <a:r>
              <a:rPr lang="en-US" sz="1000" dirty="0" err="1" smtClean="0">
                <a:solidFill>
                  <a:schemeClr val="bg2"/>
                </a:solidFill>
              </a:rPr>
              <a:t>Ezzatti</a:t>
            </a:r>
            <a:r>
              <a:rPr lang="en-US" sz="1000" dirty="0" smtClean="0">
                <a:solidFill>
                  <a:schemeClr val="bg2"/>
                </a:solidFill>
              </a:rPr>
              <a:t>, P. (2017). A comparison of various schemes for solving the transport equation in many-core platforms. </a:t>
            </a:r>
            <a:r>
              <a:rPr lang="en-US" sz="1000" i="1" dirty="0" smtClean="0">
                <a:solidFill>
                  <a:schemeClr val="bg2"/>
                </a:solidFill>
              </a:rPr>
              <a:t>The Journal of Supercomputing</a:t>
            </a:r>
            <a:r>
              <a:rPr lang="en-US" sz="1000" dirty="0" smtClean="0">
                <a:solidFill>
                  <a:schemeClr val="bg2"/>
                </a:solidFill>
              </a:rPr>
              <a:t>, </a:t>
            </a:r>
            <a:r>
              <a:rPr lang="en-US" sz="1000" i="1" dirty="0" smtClean="0">
                <a:solidFill>
                  <a:schemeClr val="bg2"/>
                </a:solidFill>
              </a:rPr>
              <a:t>73</a:t>
            </a:r>
            <a:r>
              <a:rPr lang="en-US" sz="1000" dirty="0" smtClean="0">
                <a:solidFill>
                  <a:schemeClr val="bg2"/>
                </a:solidFill>
              </a:rPr>
              <a:t>(1), 469-481.</a:t>
            </a:r>
          </a:p>
          <a:p>
            <a:pPr marL="0" indent="0">
              <a:buFont typeface="Roboto"/>
              <a:buNone/>
            </a:pPr>
            <a:r>
              <a:rPr lang="es-AR" sz="1000" dirty="0" smtClean="0">
                <a:solidFill>
                  <a:schemeClr val="bg2"/>
                </a:solidFill>
              </a:rPr>
              <a:t>- </a:t>
            </a:r>
            <a:r>
              <a:rPr lang="es-AR" sz="1000" dirty="0" err="1" smtClean="0">
                <a:solidFill>
                  <a:schemeClr val="bg2"/>
                </a:solidFill>
              </a:rPr>
              <a:t>Bondarenco</a:t>
            </a:r>
            <a:r>
              <a:rPr lang="es-AR" sz="1000" dirty="0" smtClean="0">
                <a:solidFill>
                  <a:schemeClr val="bg2"/>
                </a:solidFill>
              </a:rPr>
              <a:t>, M. (2018). Paralelización de la ecuación del transporte en arquitecturas de hardware masivamente paralelas.  </a:t>
            </a:r>
            <a:r>
              <a:rPr lang="es-AR" sz="1000" dirty="0" err="1" smtClean="0">
                <a:solidFill>
                  <a:schemeClr val="bg2"/>
                </a:solidFill>
              </a:rPr>
              <a:t>MSc</a:t>
            </a:r>
            <a:r>
              <a:rPr lang="es-AR" sz="1000" dirty="0" smtClean="0">
                <a:solidFill>
                  <a:schemeClr val="bg2"/>
                </a:solidFill>
              </a:rPr>
              <a:t> </a:t>
            </a:r>
            <a:r>
              <a:rPr lang="es-AR" sz="1000" dirty="0" err="1" smtClean="0">
                <a:solidFill>
                  <a:schemeClr val="bg2"/>
                </a:solidFill>
              </a:rPr>
              <a:t>thesis</a:t>
            </a:r>
            <a:r>
              <a:rPr lang="es-AR" sz="1000" dirty="0" smtClean="0">
                <a:solidFill>
                  <a:schemeClr val="bg2"/>
                </a:solidFill>
              </a:rPr>
              <a:t>.</a:t>
            </a:r>
            <a:endParaRPr lang="en-US" sz="1000" dirty="0" smtClean="0">
              <a:solidFill>
                <a:schemeClr val="bg2"/>
              </a:solidFill>
            </a:endParaRPr>
          </a:p>
          <a:p>
            <a:pPr marL="0" indent="0">
              <a:spcAft>
                <a:spcPts val="1600"/>
              </a:spcAft>
              <a:buFont typeface="Roboto"/>
              <a:buNone/>
            </a:pPr>
            <a:endParaRPr lang="es" sz="1000" dirty="0">
              <a:solidFill>
                <a:schemeClr val="bg2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95" y="4847713"/>
            <a:ext cx="845105" cy="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1481</Words>
  <Application>Microsoft Office PowerPoint</Application>
  <PresentationFormat>Presentación en pantalla (16:9)</PresentationFormat>
  <Paragraphs>202</Paragraphs>
  <Slides>38</Slides>
  <Notes>38</Notes>
  <HiddenSlides>0</HiddenSlides>
  <MMClips>4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5" baseType="lpstr">
      <vt:lpstr>Roboto</vt:lpstr>
      <vt:lpstr>Arial</vt:lpstr>
      <vt:lpstr>Cambria Math</vt:lpstr>
      <vt:lpstr>Ubuntu</vt:lpstr>
      <vt:lpstr>Courier New</vt:lpstr>
      <vt:lpstr>Caladea</vt:lpstr>
      <vt:lpstr>Material</vt:lpstr>
      <vt:lpstr>Performance Evaluation of different time schemes for a Nonlinear diffusion equation on multi-core and many core platforms</vt:lpstr>
      <vt:lpstr>HPC platform CPU vs GPU</vt:lpstr>
      <vt:lpstr>CPU</vt:lpstr>
      <vt:lpstr>GPU</vt:lpstr>
      <vt:lpstr>Presentación de PowerPoint</vt:lpstr>
      <vt:lpstr>Previous research about GPU performance…</vt:lpstr>
      <vt:lpstr>Previous research about GPU performance…</vt:lpstr>
      <vt:lpstr>Previous research about GPU performance…</vt:lpstr>
      <vt:lpstr>Previous research about GPU performance…</vt:lpstr>
      <vt:lpstr>Non linear diffusion equation</vt:lpstr>
      <vt:lpstr>Non linear diffusion equation:   Spatial and temporal discretization</vt:lpstr>
      <vt:lpstr>Non linear diffusion equation:   Spatial and temporal discretization</vt:lpstr>
      <vt:lpstr>Hardware &amp; Software</vt:lpstr>
      <vt:lpstr>GPU and CPU implementation details</vt:lpstr>
      <vt:lpstr>Implementation details. Parallelization of the explicit method</vt:lpstr>
      <vt:lpstr>Implementation details. Algorithm: explicit method</vt:lpstr>
      <vt:lpstr>Implementation details. Algorithm: implicit method</vt:lpstr>
      <vt:lpstr>Implementation details Comparison explicit - implicit</vt:lpstr>
      <vt:lpstr>Implementation details. Algorithm: implicit method</vt:lpstr>
      <vt:lpstr>Implementation details. CPU implementation</vt:lpstr>
      <vt:lpstr>Case study:  analytical solution</vt:lpstr>
      <vt:lpstr>Presentación de PowerPoint</vt:lpstr>
      <vt:lpstr>Numerical result:</vt:lpstr>
      <vt:lpstr>Presentación de PowerPoint</vt:lpstr>
      <vt:lpstr>Error analysis and numerical convergence</vt:lpstr>
      <vt:lpstr>Temporal scheme convergence</vt:lpstr>
      <vt:lpstr>Spatial scheme convergence</vt:lpstr>
      <vt:lpstr>Performance analysis This is a measure of how parallelism is exploited</vt:lpstr>
      <vt:lpstr>Performance:</vt:lpstr>
      <vt:lpstr>Performance:</vt:lpstr>
      <vt:lpstr>Performance:</vt:lpstr>
      <vt:lpstr>Errors &amp; calculation times</vt:lpstr>
      <vt:lpstr>Conclusions and future work</vt:lpstr>
      <vt:lpstr>Presentación de PowerPoint</vt:lpstr>
      <vt:lpstr>Presentación de PowerPoint</vt:lpstr>
      <vt:lpstr>Presentación de PowerPoint</vt:lpstr>
      <vt:lpstr>Presentación de PowerPoint</vt:lpstr>
      <vt:lpstr>Thanks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Seminarios 2020</dc:title>
  <dc:creator>Lucas Bessone</dc:creator>
  <cp:lastModifiedBy>Cuenta Microsoft</cp:lastModifiedBy>
  <cp:revision>88</cp:revision>
  <dcterms:modified xsi:type="dcterms:W3CDTF">2020-05-04T14:05:01Z</dcterms:modified>
</cp:coreProperties>
</file>