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1" r:id="rId3"/>
    <p:sldId id="263" r:id="rId4"/>
    <p:sldId id="262" r:id="rId5"/>
    <p:sldId id="264" r:id="rId6"/>
    <p:sldId id="275" r:id="rId7"/>
    <p:sldId id="276" r:id="rId8"/>
    <p:sldId id="272" r:id="rId9"/>
    <p:sldId id="267" r:id="rId10"/>
    <p:sldId id="274" r:id="rId11"/>
    <p:sldId id="268" r:id="rId12"/>
    <p:sldId id="269" r:id="rId13"/>
    <p:sldId id="270" r:id="rId14"/>
  </p:sldIdLst>
  <p:sldSz cx="10160000" cy="5715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1BB5"/>
    <a:srgbClr val="0981B7"/>
    <a:srgbClr val="383A88"/>
    <a:srgbClr val="251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48" y="108"/>
      </p:cViewPr>
      <p:guideLst>
        <p:guide orient="horz" pos="18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979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03808800659063"/>
          <c:y val="6.3541547349872662E-2"/>
          <c:w val="0.65960154136890059"/>
          <c:h val="0.72322049864493976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Sheet5!$A$1:$A$22</c:f>
              <c:numCache>
                <c:formatCode>0.000E+00</c:formatCode>
                <c:ptCount val="22"/>
                <c:pt idx="0">
                  <c:v>0</c:v>
                </c:pt>
                <c:pt idx="1">
                  <c:v>5.0000000000000001E-4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5.0000000000000001E-3</c:v>
                </c:pt>
                <c:pt idx="5">
                  <c:v>6.0000000000000001E-3</c:v>
                </c:pt>
                <c:pt idx="6">
                  <c:v>1.84E-2</c:v>
                </c:pt>
                <c:pt idx="7">
                  <c:v>3.5999999999999997E-2</c:v>
                </c:pt>
                <c:pt idx="8">
                  <c:v>5.3600000000000002E-2</c:v>
                </c:pt>
                <c:pt idx="9">
                  <c:v>7.1199999999999999E-2</c:v>
                </c:pt>
                <c:pt idx="10">
                  <c:v>8.8800000000000004E-2</c:v>
                </c:pt>
                <c:pt idx="11">
                  <c:v>0.10639999999999999</c:v>
                </c:pt>
                <c:pt idx="12">
                  <c:v>0.124</c:v>
                </c:pt>
                <c:pt idx="13">
                  <c:v>0.14199999999999999</c:v>
                </c:pt>
                <c:pt idx="14">
                  <c:v>0.15</c:v>
                </c:pt>
                <c:pt idx="15">
                  <c:v>0.155</c:v>
                </c:pt>
                <c:pt idx="16">
                  <c:v>0.16</c:v>
                </c:pt>
                <c:pt idx="17">
                  <c:v>0.17</c:v>
                </c:pt>
                <c:pt idx="18">
                  <c:v>0.185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</c:numCache>
            </c:numRef>
          </c:xVal>
          <c:yVal>
            <c:numRef>
              <c:f>Sheet5!$B$1:$B$22</c:f>
              <c:numCache>
                <c:formatCode>0.000E+00</c:formatCode>
                <c:ptCount val="22"/>
                <c:pt idx="0">
                  <c:v>0</c:v>
                </c:pt>
                <c:pt idx="1">
                  <c:v>3498370</c:v>
                </c:pt>
                <c:pt idx="2">
                  <c:v>6000000</c:v>
                </c:pt>
                <c:pt idx="3">
                  <c:v>7300000</c:v>
                </c:pt>
                <c:pt idx="4">
                  <c:v>9300000</c:v>
                </c:pt>
                <c:pt idx="5">
                  <c:v>9900000</c:v>
                </c:pt>
                <c:pt idx="6">
                  <c:v>15000000</c:v>
                </c:pt>
                <c:pt idx="7">
                  <c:v>20000000</c:v>
                </c:pt>
                <c:pt idx="8">
                  <c:v>25000000</c:v>
                </c:pt>
                <c:pt idx="9">
                  <c:v>29000000</c:v>
                </c:pt>
                <c:pt idx="10">
                  <c:v>32880000</c:v>
                </c:pt>
                <c:pt idx="11">
                  <c:v>37000000</c:v>
                </c:pt>
                <c:pt idx="12">
                  <c:v>40500000</c:v>
                </c:pt>
                <c:pt idx="13">
                  <c:v>44000000</c:v>
                </c:pt>
                <c:pt idx="14">
                  <c:v>46500000</c:v>
                </c:pt>
                <c:pt idx="15">
                  <c:v>48000000</c:v>
                </c:pt>
                <c:pt idx="16">
                  <c:v>49000000</c:v>
                </c:pt>
                <c:pt idx="17">
                  <c:v>53000000</c:v>
                </c:pt>
                <c:pt idx="18">
                  <c:v>59000000</c:v>
                </c:pt>
                <c:pt idx="19">
                  <c:v>70000000</c:v>
                </c:pt>
                <c:pt idx="20">
                  <c:v>80000000</c:v>
                </c:pt>
                <c:pt idx="21">
                  <c:v>100000000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33A-46E6-A9A6-8703450D0454}"/>
            </c:ext>
          </c:extLst>
        </c:ser>
        <c:ser>
          <c:idx val="1"/>
          <c:order val="1"/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Sheet5!$A$24:$A$35</c:f>
              <c:numCache>
                <c:formatCode>0.000E+00</c:formatCode>
                <c:ptCount val="12"/>
                <c:pt idx="0">
                  <c:v>0.17</c:v>
                </c:pt>
                <c:pt idx="1">
                  <c:v>0.18</c:v>
                </c:pt>
                <c:pt idx="2">
                  <c:v>0.19500000000000001</c:v>
                </c:pt>
                <c:pt idx="3">
                  <c:v>0.2</c:v>
                </c:pt>
                <c:pt idx="4">
                  <c:v>0.21</c:v>
                </c:pt>
                <c:pt idx="5">
                  <c:v>0.22</c:v>
                </c:pt>
                <c:pt idx="6">
                  <c:v>0.23</c:v>
                </c:pt>
                <c:pt idx="7">
                  <c:v>0.47</c:v>
                </c:pt>
                <c:pt idx="8">
                  <c:v>0.71</c:v>
                </c:pt>
                <c:pt idx="9">
                  <c:v>0.95</c:v>
                </c:pt>
                <c:pt idx="10">
                  <c:v>1.19</c:v>
                </c:pt>
                <c:pt idx="11">
                  <c:v>1.43</c:v>
                </c:pt>
              </c:numCache>
            </c:numRef>
          </c:xVal>
          <c:yVal>
            <c:numRef>
              <c:f>Sheet5!$B$24:$B$35</c:f>
              <c:numCache>
                <c:formatCode>0.000E+00</c:formatCode>
                <c:ptCount val="12"/>
                <c:pt idx="0">
                  <c:v>0</c:v>
                </c:pt>
                <c:pt idx="1">
                  <c:v>4000000</c:v>
                </c:pt>
                <c:pt idx="2">
                  <c:v>15000000</c:v>
                </c:pt>
                <c:pt idx="3">
                  <c:v>22000000</c:v>
                </c:pt>
                <c:pt idx="4">
                  <c:v>50000000</c:v>
                </c:pt>
                <c:pt idx="5">
                  <c:v>100000000</c:v>
                </c:pt>
                <c:pt idx="6">
                  <c:v>150000000</c:v>
                </c:pt>
                <c:pt idx="7">
                  <c:v>1830000000</c:v>
                </c:pt>
                <c:pt idx="8">
                  <c:v>3510000000</c:v>
                </c:pt>
                <c:pt idx="9">
                  <c:v>5190000000</c:v>
                </c:pt>
                <c:pt idx="10">
                  <c:v>6870000000</c:v>
                </c:pt>
                <c:pt idx="11">
                  <c:v>8550000000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33A-46E6-A9A6-8703450D0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2192824"/>
        <c:axId val="492184624"/>
      </c:scatterChart>
      <c:valAx>
        <c:axId val="492192824"/>
        <c:scaling>
          <c:orientation val="minMax"/>
          <c:max val="0.3000000000000000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Volume Strain</a:t>
                </a:r>
              </a:p>
            </c:rich>
          </c:tx>
          <c:layout>
            <c:manualLayout>
              <c:xMode val="edge"/>
              <c:yMode val="edge"/>
              <c:x val="0.49138841506828401"/>
              <c:y val="0.919854576037683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2184624"/>
        <c:crosses val="autoZero"/>
        <c:crossBetween val="midCat"/>
      </c:valAx>
      <c:valAx>
        <c:axId val="492184624"/>
        <c:scaling>
          <c:orientation val="minMax"/>
          <c:max val="25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Pressure</a:t>
                </a:r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(Pa</a:t>
                </a:r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4.8047765235576911E-2"/>
              <c:y val="0.266022348557228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2192824"/>
        <c:crosses val="autoZero"/>
        <c:crossBetween val="midCat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79177602799699"/>
          <c:y val="3.56332420535155E-2"/>
          <c:w val="0.77882632950451103"/>
          <c:h val="0.80057642851941402"/>
        </c:manualLayout>
      </c:layout>
      <c:scatterChart>
        <c:scatterStyle val="lineMarker"/>
        <c:varyColors val="0"/>
        <c:ser>
          <c:idx val="0"/>
          <c:order val="0"/>
          <c:tx>
            <c:strRef>
              <c:f>'spe1'!$C$2</c:f>
              <c:strCache>
                <c:ptCount val="1"/>
                <c:pt idx="0">
                  <c:v>ta Radial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trendline>
            <c:spPr>
              <a:ln w="25400">
                <a:solidFill>
                  <a:srgbClr val="0070C0"/>
                </a:solidFill>
              </a:ln>
            </c:spPr>
            <c:trendlineType val="linear"/>
            <c:intercept val="0"/>
            <c:dispRSqr val="0"/>
            <c:dispEq val="1"/>
            <c:trendlineLbl>
              <c:layout>
                <c:manualLayout>
                  <c:x val="-0.16439260717410301"/>
                  <c:y val="0.23466312139592699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en-US" sz="1100" b="1" baseline="0" dirty="0">
                        <a:solidFill>
                          <a:schemeClr val="tx1"/>
                        </a:solidFill>
                      </a:rPr>
                      <a:t>C</a:t>
                    </a:r>
                    <a:r>
                      <a:rPr lang="en-US" sz="1100" b="1" baseline="-25000" dirty="0">
                        <a:solidFill>
                          <a:schemeClr val="tx1"/>
                        </a:solidFill>
                      </a:rPr>
                      <a:t>P</a:t>
                    </a:r>
                    <a:r>
                      <a:rPr lang="en-US" sz="1100" b="1" baseline="0" dirty="0">
                        <a:solidFill>
                          <a:schemeClr val="tx1"/>
                        </a:solidFill>
                      </a:rPr>
                      <a:t> = 5185 m/s</a:t>
                    </a:r>
                    <a:endParaRPr lang="en-US" sz="1100" b="1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General" sourceLinked="0"/>
              <c:spPr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c:spPr>
            </c:trendlineLbl>
          </c:trendline>
          <c:xVal>
            <c:numRef>
              <c:f>'spe1'!$C$4:$C$17</c:f>
              <c:numCache>
                <c:formatCode>General</c:formatCode>
                <c:ptCount val="14"/>
                <c:pt idx="2">
                  <c:v>1.5399999999999999E-3</c:v>
                </c:pt>
                <c:pt idx="4">
                  <c:v>3.8400000000000001E-3</c:v>
                </c:pt>
                <c:pt idx="6">
                  <c:v>3.8400000000000001E-3</c:v>
                </c:pt>
                <c:pt idx="9">
                  <c:v>2.49E-3</c:v>
                </c:pt>
                <c:pt idx="10">
                  <c:v>2.5400000000000002E-3</c:v>
                </c:pt>
                <c:pt idx="11">
                  <c:v>4.28E-3</c:v>
                </c:pt>
                <c:pt idx="13">
                  <c:v>4.28E-3</c:v>
                </c:pt>
              </c:numCache>
            </c:numRef>
          </c:xVal>
          <c:yVal>
            <c:numRef>
              <c:f>'spe1'!$B$4:$B$17</c:f>
              <c:numCache>
                <c:formatCode>0.0000</c:formatCode>
                <c:ptCount val="14"/>
                <c:pt idx="0">
                  <c:v>8.9300676989972345</c:v>
                </c:pt>
                <c:pt idx="1">
                  <c:v>10.751840906524549</c:v>
                </c:pt>
                <c:pt idx="2">
                  <c:v>8.0636705422221606</c:v>
                </c:pt>
                <c:pt idx="3">
                  <c:v>9.5675815397499306</c:v>
                </c:pt>
                <c:pt idx="4">
                  <c:v>20.250175727144281</c:v>
                </c:pt>
                <c:pt idx="5">
                  <c:v>20.23878887206768</c:v>
                </c:pt>
                <c:pt idx="6">
                  <c:v>20.136526425214349</c:v>
                </c:pt>
                <c:pt idx="7">
                  <c:v>13.021311613669431</c:v>
                </c:pt>
                <c:pt idx="8">
                  <c:v>14.143711410102741</c:v>
                </c:pt>
                <c:pt idx="9">
                  <c:v>12.3995990813264</c:v>
                </c:pt>
                <c:pt idx="10">
                  <c:v>13.116161932076491</c:v>
                </c:pt>
                <c:pt idx="11">
                  <c:v>21.97505899669914</c:v>
                </c:pt>
                <c:pt idx="12">
                  <c:v>22.216882608186481</c:v>
                </c:pt>
                <c:pt idx="13">
                  <c:v>22.198482146927329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9CE-41A8-9B13-D90DA8924C2C}"/>
            </c:ext>
          </c:extLst>
        </c:ser>
        <c:ser>
          <c:idx val="1"/>
          <c:order val="1"/>
          <c:tx>
            <c:strRef>
              <c:f>'spe1'!$E$2</c:f>
              <c:strCache>
                <c:ptCount val="1"/>
                <c:pt idx="0">
                  <c:v>ta Transverse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spPr>
              <a:ln w="25400">
                <a:solidFill>
                  <a:srgbClr val="FF0000"/>
                </a:solidFill>
              </a:ln>
            </c:spPr>
            <c:trendlineType val="linear"/>
            <c:dispRSqr val="0"/>
            <c:dispEq val="1"/>
            <c:trendlineLbl>
              <c:layout>
                <c:manualLayout>
                  <c:x val="-6.8907593456184205E-2"/>
                  <c:y val="0.29387658529759703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en-US" sz="1100" b="1" baseline="0">
                        <a:solidFill>
                          <a:srgbClr val="FF0000"/>
                        </a:solidFill>
                      </a:rPr>
                      <a:t>C</a:t>
                    </a:r>
                    <a:r>
                      <a:rPr lang="en-US" sz="1100" b="1" baseline="-25000">
                        <a:solidFill>
                          <a:srgbClr val="FF0000"/>
                        </a:solidFill>
                      </a:rPr>
                      <a:t>T</a:t>
                    </a:r>
                    <a:r>
                      <a:rPr lang="en-US" sz="1100" b="1" baseline="0">
                        <a:solidFill>
                          <a:srgbClr val="FF0000"/>
                        </a:solidFill>
                      </a:rPr>
                      <a:t> = 4076 m/s</a:t>
                    </a:r>
                    <a:endParaRPr lang="en-US" sz="1100" b="1">
                      <a:solidFill>
                        <a:srgbClr val="FF0000"/>
                      </a:solidFill>
                    </a:endParaRPr>
                  </a:p>
                </c:rich>
              </c:tx>
              <c:numFmt formatCode="General" sourceLinked="0"/>
              <c:spPr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c:spPr>
            </c:trendlineLbl>
          </c:trendline>
          <c:xVal>
            <c:numRef>
              <c:f>'spe1'!$E$4:$E$17</c:f>
              <c:numCache>
                <c:formatCode>General</c:formatCode>
                <c:ptCount val="14"/>
                <c:pt idx="2">
                  <c:v>2.0999999999999999E-3</c:v>
                </c:pt>
                <c:pt idx="4">
                  <c:v>4.4999999999999997E-3</c:v>
                </c:pt>
                <c:pt idx="6">
                  <c:v>5.1000000000000004E-3</c:v>
                </c:pt>
                <c:pt idx="9">
                  <c:v>3.15E-3</c:v>
                </c:pt>
                <c:pt idx="10">
                  <c:v>3.3999999999999998E-3</c:v>
                </c:pt>
                <c:pt idx="11">
                  <c:v>5.3499999999999997E-3</c:v>
                </c:pt>
                <c:pt idx="13">
                  <c:v>5.4999999999999997E-3</c:v>
                </c:pt>
              </c:numCache>
            </c:numRef>
          </c:xVal>
          <c:yVal>
            <c:numRef>
              <c:f>'spe1'!$B$4:$B$17</c:f>
              <c:numCache>
                <c:formatCode>0.0000</c:formatCode>
                <c:ptCount val="14"/>
                <c:pt idx="0">
                  <c:v>8.9300676989972345</c:v>
                </c:pt>
                <c:pt idx="1">
                  <c:v>10.751840906524549</c:v>
                </c:pt>
                <c:pt idx="2">
                  <c:v>8.0636705422221606</c:v>
                </c:pt>
                <c:pt idx="3">
                  <c:v>9.5675815397499306</c:v>
                </c:pt>
                <c:pt idx="4">
                  <c:v>20.250175727144281</c:v>
                </c:pt>
                <c:pt idx="5">
                  <c:v>20.23878887206768</c:v>
                </c:pt>
                <c:pt idx="6">
                  <c:v>20.136526425214349</c:v>
                </c:pt>
                <c:pt idx="7">
                  <c:v>13.021311613669431</c:v>
                </c:pt>
                <c:pt idx="8">
                  <c:v>14.143711410102741</c:v>
                </c:pt>
                <c:pt idx="9">
                  <c:v>12.3995990813264</c:v>
                </c:pt>
                <c:pt idx="10">
                  <c:v>13.116161932076491</c:v>
                </c:pt>
                <c:pt idx="11">
                  <c:v>21.97505899669914</c:v>
                </c:pt>
                <c:pt idx="12">
                  <c:v>22.216882608186481</c:v>
                </c:pt>
                <c:pt idx="13">
                  <c:v>22.198482146927329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9CE-41A8-9B13-D90DA8924C2C}"/>
            </c:ext>
          </c:extLst>
        </c:ser>
        <c:ser>
          <c:idx val="2"/>
          <c:order val="2"/>
          <c:tx>
            <c:strRef>
              <c:f>'spe1'!$D$2</c:f>
              <c:strCache>
                <c:ptCount val="1"/>
                <c:pt idx="0">
                  <c:v>tp Radial</c:v>
                </c:pt>
              </c:strCache>
            </c:strRef>
          </c:tx>
          <c:spPr>
            <a:ln w="19050">
              <a:noFill/>
            </a:ln>
          </c:spPr>
          <c:marker>
            <c:symbol val="triangl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spPr>
              <a:ln w="25400">
                <a:solidFill>
                  <a:srgbClr val="00B050"/>
                </a:solidFill>
              </a:ln>
            </c:spPr>
            <c:trendlineType val="linear"/>
            <c:dispRSqr val="0"/>
            <c:dispEq val="1"/>
            <c:trendlineLbl>
              <c:layout>
                <c:manualLayout>
                  <c:x val="5.9392436472678903E-2"/>
                  <c:y val="-5.6824867812363497E-2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en-US" sz="1100" b="1" baseline="0">
                        <a:solidFill>
                          <a:schemeClr val="accent4"/>
                        </a:solidFill>
                      </a:rPr>
                      <a:t>C</a:t>
                    </a:r>
                    <a:r>
                      <a:rPr lang="en-US" sz="1100" b="1" baseline="-25000">
                        <a:solidFill>
                          <a:schemeClr val="accent4"/>
                        </a:solidFill>
                      </a:rPr>
                      <a:t>L</a:t>
                    </a:r>
                    <a:r>
                      <a:rPr lang="en-US" sz="1100" b="1" baseline="0">
                        <a:solidFill>
                          <a:schemeClr val="accent4"/>
                        </a:solidFill>
                      </a:rPr>
                      <a:t> = 4148 m/s</a:t>
                    </a:r>
                    <a:endParaRPr lang="en-US" sz="1100" b="1">
                      <a:solidFill>
                        <a:schemeClr val="accent4"/>
                      </a:solidFill>
                    </a:endParaRPr>
                  </a:p>
                </c:rich>
              </c:tx>
              <c:numFmt formatCode="#,##0" sourceLinked="0"/>
              <c:spPr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c:spPr>
            </c:trendlineLbl>
          </c:trendline>
          <c:xVal>
            <c:numRef>
              <c:f>'spe1'!$D$4:$D$17</c:f>
              <c:numCache>
                <c:formatCode>General</c:formatCode>
                <c:ptCount val="14"/>
                <c:pt idx="2">
                  <c:v>2.0500000000000002E-3</c:v>
                </c:pt>
                <c:pt idx="4">
                  <c:v>4.62E-3</c:v>
                </c:pt>
                <c:pt idx="6">
                  <c:v>5.1000000000000004E-3</c:v>
                </c:pt>
                <c:pt idx="9">
                  <c:v>3.15E-3</c:v>
                </c:pt>
                <c:pt idx="10">
                  <c:v>3.2599999999999999E-3</c:v>
                </c:pt>
                <c:pt idx="11">
                  <c:v>5.2399999999999999E-3</c:v>
                </c:pt>
                <c:pt idx="13">
                  <c:v>5.1999999999999998E-3</c:v>
                </c:pt>
              </c:numCache>
            </c:numRef>
          </c:xVal>
          <c:yVal>
            <c:numRef>
              <c:f>'spe1'!$B$4:$B$17</c:f>
              <c:numCache>
                <c:formatCode>0.0000</c:formatCode>
                <c:ptCount val="14"/>
                <c:pt idx="0">
                  <c:v>8.9300676989972345</c:v>
                </c:pt>
                <c:pt idx="1">
                  <c:v>10.751840906524549</c:v>
                </c:pt>
                <c:pt idx="2">
                  <c:v>8.0636705422221606</c:v>
                </c:pt>
                <c:pt idx="3">
                  <c:v>9.5675815397499306</c:v>
                </c:pt>
                <c:pt idx="4">
                  <c:v>20.250175727144281</c:v>
                </c:pt>
                <c:pt idx="5">
                  <c:v>20.23878887206768</c:v>
                </c:pt>
                <c:pt idx="6">
                  <c:v>20.136526425214349</c:v>
                </c:pt>
                <c:pt idx="7">
                  <c:v>13.021311613669431</c:v>
                </c:pt>
                <c:pt idx="8">
                  <c:v>14.143711410102741</c:v>
                </c:pt>
                <c:pt idx="9">
                  <c:v>12.3995990813264</c:v>
                </c:pt>
                <c:pt idx="10">
                  <c:v>13.116161932076491</c:v>
                </c:pt>
                <c:pt idx="11">
                  <c:v>21.97505899669914</c:v>
                </c:pt>
                <c:pt idx="12">
                  <c:v>22.216882608186481</c:v>
                </c:pt>
                <c:pt idx="13">
                  <c:v>22.198482146927329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9CE-41A8-9B13-D90DA8924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797824"/>
        <c:axId val="32799744"/>
      </c:scatterChart>
      <c:valAx>
        <c:axId val="32797824"/>
        <c:scaling>
          <c:orientation val="minMax"/>
        </c:scaling>
        <c:delete val="0"/>
        <c:axPos val="b"/>
        <c:majorGridlines>
          <c:spPr>
            <a:ln>
              <a:prstDash val="sysDash"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Time (s)</a:t>
                </a:r>
              </a:p>
            </c:rich>
          </c:tx>
          <c:layout/>
          <c:overlay val="0"/>
        </c:title>
        <c:numFmt formatCode="0.000" sourceLinked="0"/>
        <c:majorTickMark val="out"/>
        <c:minorTickMark val="out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2799744"/>
        <c:crosses val="autoZero"/>
        <c:crossBetween val="midCat"/>
      </c:valAx>
      <c:valAx>
        <c:axId val="32799744"/>
        <c:scaling>
          <c:orientation val="minMax"/>
          <c:max val="25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Range from Chrage cg</a:t>
                </a:r>
                <a:r>
                  <a:rPr lang="en-US" sz="1400" baseline="0"/>
                  <a:t> (m)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out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2797824"/>
        <c:crosses val="autoZero"/>
        <c:crossBetween val="midCat"/>
      </c:valAx>
      <c:spPr>
        <a:ln w="254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7899890638670199"/>
          <c:y val="5.4041935755208097E-2"/>
          <c:w val="0.29388150269975999"/>
          <c:h val="0.188042195510817"/>
        </c:manualLayout>
      </c:layout>
      <c:overlay val="0"/>
      <c:spPr>
        <a:solidFill>
          <a:schemeClr val="bg1"/>
        </a:solidFill>
        <a:ln w="19050">
          <a:solidFill>
            <a:schemeClr val="tx1"/>
          </a:solidFill>
        </a:ln>
      </c:spPr>
      <c:txPr>
        <a:bodyPr/>
        <a:lstStyle/>
        <a:p>
          <a:pPr>
            <a:defRPr sz="105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992552213025"/>
          <c:y val="9.5189213165381009E-2"/>
          <c:w val="0.80728306397597704"/>
          <c:h val="0.79598111703635521"/>
        </c:manualLayout>
      </c:layout>
      <c:scatterChart>
        <c:scatterStyle val="lineMarker"/>
        <c:varyColors val="0"/>
        <c:ser>
          <c:idx val="0"/>
          <c:order val="0"/>
          <c:tx>
            <c:strRef>
              <c:f>'spe1'!$A$1</c:f>
              <c:strCache>
                <c:ptCount val="1"/>
                <c:pt idx="0">
                  <c:v>SPE-1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70C0"/>
              </a:solidFill>
            </c:spPr>
          </c:marker>
          <c:xVal>
            <c:numRef>
              <c:f>'spe1'!$J$6:$J$26</c:f>
              <c:numCache>
                <c:formatCode>0.0000</c:formatCode>
                <c:ptCount val="21"/>
                <c:pt idx="0">
                  <c:v>200.219538449986</c:v>
                </c:pt>
                <c:pt idx="1">
                  <c:v>241.06520760573358</c:v>
                </c:pt>
                <c:pt idx="2">
                  <c:v>180.79419424309219</c:v>
                </c:pt>
                <c:pt idx="3">
                  <c:v>214.51312851597342</c:v>
                </c:pt>
                <c:pt idx="4">
                  <c:v>454.02576713670589</c:v>
                </c:pt>
                <c:pt idx="5">
                  <c:v>453.77046438372827</c:v>
                </c:pt>
                <c:pt idx="6">
                  <c:v>451.47765534802039</c:v>
                </c:pt>
                <c:pt idx="7">
                  <c:v>356.69150263350059</c:v>
                </c:pt>
                <c:pt idx="8">
                  <c:v>377.56584325067718</c:v>
                </c:pt>
                <c:pt idx="9">
                  <c:v>345.37516804192995</c:v>
                </c:pt>
                <c:pt idx="10">
                  <c:v>358.43420578911844</c:v>
                </c:pt>
                <c:pt idx="11">
                  <c:v>533.6171044456845</c:v>
                </c:pt>
                <c:pt idx="12">
                  <c:v>538.62726244271278</c:v>
                </c:pt>
                <c:pt idx="13">
                  <c:v>538.24575689631388</c:v>
                </c:pt>
                <c:pt idx="14">
                  <c:v>1278.0229671193781</c:v>
                </c:pt>
                <c:pt idx="15">
                  <c:v>1279.476162474878</c:v>
                </c:pt>
                <c:pt idx="16">
                  <c:v>1274.022074161252</c:v>
                </c:pt>
                <c:pt idx="17">
                  <c:v>1273.2839946554286</c:v>
                </c:pt>
                <c:pt idx="18">
                  <c:v>1328.8980634915195</c:v>
                </c:pt>
                <c:pt idx="19">
                  <c:v>1336.2911670591568</c:v>
                </c:pt>
                <c:pt idx="20">
                  <c:v>1338.323998243796</c:v>
                </c:pt>
              </c:numCache>
            </c:numRef>
          </c:xVal>
          <c:yVal>
            <c:numRef>
              <c:f>'spe1'!$K$6:$K$26</c:f>
              <c:numCache>
                <c:formatCode>General</c:formatCode>
                <c:ptCount val="21"/>
                <c:pt idx="2">
                  <c:v>2.25</c:v>
                </c:pt>
                <c:pt idx="4">
                  <c:v>0.75</c:v>
                </c:pt>
                <c:pt idx="6">
                  <c:v>0.51</c:v>
                </c:pt>
                <c:pt idx="9" formatCode="0.0000">
                  <c:v>0.56568542494923812</c:v>
                </c:pt>
                <c:pt idx="10" formatCode="0.0000">
                  <c:v>0.5104164965986111</c:v>
                </c:pt>
                <c:pt idx="11" formatCode="0.0000">
                  <c:v>0.33541019662496846</c:v>
                </c:pt>
                <c:pt idx="12" formatCode="0.0000">
                  <c:v>0</c:v>
                </c:pt>
                <c:pt idx="13" formatCode="0.0000">
                  <c:v>0.24083189157584589</c:v>
                </c:pt>
                <c:pt idx="14">
                  <c:v>0.21</c:v>
                </c:pt>
                <c:pt idx="16">
                  <c:v>0.13500000000000001</c:v>
                </c:pt>
                <c:pt idx="18">
                  <c:v>0.08</c:v>
                </c:pt>
                <c:pt idx="19">
                  <c:v>0.06</c:v>
                </c:pt>
                <c:pt idx="20">
                  <c:v>7.1999999999999995E-2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8E8-44C1-B2DE-94056A9977A6}"/>
            </c:ext>
          </c:extLst>
        </c:ser>
        <c:ser>
          <c:idx val="1"/>
          <c:order val="1"/>
          <c:tx>
            <c:strRef>
              <c:f>'spe2 '!$A$3</c:f>
              <c:strCache>
                <c:ptCount val="1"/>
                <c:pt idx="0">
                  <c:v>SPE-2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'spe2 '!$J$6:$J$26</c:f>
              <c:numCache>
                <c:formatCode>0.0000</c:formatCode>
                <c:ptCount val="21"/>
                <c:pt idx="0">
                  <c:v>155.50345272909212</c:v>
                </c:pt>
                <c:pt idx="1">
                  <c:v>166.25828110743893</c:v>
                </c:pt>
                <c:pt idx="2">
                  <c:v>152.05234720909064</c:v>
                </c:pt>
                <c:pt idx="3">
                  <c:v>161.92917290522405</c:v>
                </c:pt>
                <c:pt idx="4">
                  <c:v>241.93333117005935</c:v>
                </c:pt>
                <c:pt idx="5">
                  <c:v>239.71624661469619</c:v>
                </c:pt>
                <c:pt idx="6">
                  <c:v>236.99721918819961</c:v>
                </c:pt>
                <c:pt idx="7">
                  <c:v>90.08181691103978</c:v>
                </c:pt>
                <c:pt idx="8">
                  <c:v>105.12076377978835</c:v>
                </c:pt>
                <c:pt idx="9">
                  <c:v>83.408286525746746</c:v>
                </c:pt>
                <c:pt idx="10">
                  <c:v>96.079126850267826</c:v>
                </c:pt>
                <c:pt idx="11">
                  <c:v>201.92263693712815</c:v>
                </c:pt>
                <c:pt idx="12">
                  <c:v>202.04808870834441</c:v>
                </c:pt>
                <c:pt idx="13">
                  <c:v>199.64611465932828</c:v>
                </c:pt>
                <c:pt idx="14">
                  <c:v>442.41842274054238</c:v>
                </c:pt>
                <c:pt idx="15">
                  <c:v>443.17794929431824</c:v>
                </c:pt>
                <c:pt idx="16">
                  <c:v>440.63492285282547</c:v>
                </c:pt>
                <c:pt idx="17">
                  <c:v>440.73721098058934</c:v>
                </c:pt>
                <c:pt idx="18">
                  <c:v>472.70926986236674</c:v>
                </c:pt>
                <c:pt idx="19">
                  <c:v>475.81355807411956</c:v>
                </c:pt>
                <c:pt idx="20">
                  <c:v>475.99458244429206</c:v>
                </c:pt>
              </c:numCache>
            </c:numRef>
          </c:xVal>
          <c:yVal>
            <c:numRef>
              <c:f>'spe2 '!$K$6:$K$26</c:f>
              <c:numCache>
                <c:formatCode>0.0000</c:formatCode>
                <c:ptCount val="21"/>
                <c:pt idx="0">
                  <c:v>1.7492855684535902</c:v>
                </c:pt>
                <c:pt idx="1">
                  <c:v>2.9698484809834995</c:v>
                </c:pt>
                <c:pt idx="3">
                  <c:v>1.2</c:v>
                </c:pt>
                <c:pt idx="5">
                  <c:v>1.05</c:v>
                </c:pt>
                <c:pt idx="6">
                  <c:v>3.3</c:v>
                </c:pt>
                <c:pt idx="7">
                  <c:v>4.7</c:v>
                </c:pt>
                <c:pt idx="8">
                  <c:v>7.1</c:v>
                </c:pt>
                <c:pt idx="9">
                  <c:v>2.85</c:v>
                </c:pt>
                <c:pt idx="10">
                  <c:v>2.35</c:v>
                </c:pt>
                <c:pt idx="11">
                  <c:v>2</c:v>
                </c:pt>
                <c:pt idx="14">
                  <c:v>1.05</c:v>
                </c:pt>
                <c:pt idx="15">
                  <c:v>1.4</c:v>
                </c:pt>
                <c:pt idx="16">
                  <c:v>0.57999999999999996</c:v>
                </c:pt>
                <c:pt idx="17">
                  <c:v>0.3</c:v>
                </c:pt>
                <c:pt idx="18">
                  <c:v>0.42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8E8-44C1-B2DE-94056A9977A6}"/>
            </c:ext>
          </c:extLst>
        </c:ser>
        <c:ser>
          <c:idx val="2"/>
          <c:order val="2"/>
          <c:tx>
            <c:strRef>
              <c:f>'spe3'!$A$1</c:f>
              <c:strCache>
                <c:ptCount val="1"/>
                <c:pt idx="0">
                  <c:v>SPE-3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B050"/>
              </a:solidFill>
            </c:spPr>
          </c:marker>
          <c:xVal>
            <c:numRef>
              <c:f>'spe3'!$J$6:$J$41</c:f>
              <c:numCache>
                <c:formatCode>0.0000</c:formatCode>
                <c:ptCount val="36"/>
                <c:pt idx="0">
                  <c:v>160.59852313737269</c:v>
                </c:pt>
                <c:pt idx="1">
                  <c:v>171.70573345229369</c:v>
                </c:pt>
                <c:pt idx="2">
                  <c:v>157.03434214989949</c:v>
                </c:pt>
                <c:pt idx="3">
                  <c:v>167.23478202596868</c:v>
                </c:pt>
                <c:pt idx="4">
                  <c:v>249.860276422965</c:v>
                </c:pt>
                <c:pt idx="5">
                  <c:v>247.57054909528756</c:v>
                </c:pt>
                <c:pt idx="6">
                  <c:v>244.76243273901534</c:v>
                </c:pt>
                <c:pt idx="7">
                  <c:v>93.033347514461042</c:v>
                </c:pt>
                <c:pt idx="8">
                  <c:v>108.56504545605013</c:v>
                </c:pt>
                <c:pt idx="9">
                  <c:v>86.141158915551983</c:v>
                </c:pt>
                <c:pt idx="10">
                  <c:v>99.227159305348181</c:v>
                </c:pt>
                <c:pt idx="11">
                  <c:v>208.53863185019719</c:v>
                </c:pt>
                <c:pt idx="12">
                  <c:v>208.66819404851955</c:v>
                </c:pt>
                <c:pt idx="13">
                  <c:v>206.18751932319162</c:v>
                </c:pt>
                <c:pt idx="14">
                  <c:v>456.91426173461633</c:v>
                </c:pt>
                <c:pt idx="15">
                  <c:v>457.69867417485017</c:v>
                </c:pt>
                <c:pt idx="16">
                  <c:v>455.07232547560602</c:v>
                </c:pt>
                <c:pt idx="17">
                  <c:v>455.17796507373112</c:v>
                </c:pt>
                <c:pt idx="18">
                  <c:v>488.19758841945736</c:v>
                </c:pt>
                <c:pt idx="19">
                  <c:v>491.40358863006867</c:v>
                </c:pt>
                <c:pt idx="20">
                  <c:v>491.5905442634733</c:v>
                </c:pt>
                <c:pt idx="21">
                  <c:v>240.7139240103067</c:v>
                </c:pt>
                <c:pt idx="22">
                  <c:v>203.71237842764552</c:v>
                </c:pt>
                <c:pt idx="23">
                  <c:v>492.97538601642049</c:v>
                </c:pt>
                <c:pt idx="24">
                  <c:v>170.05588468994475</c:v>
                </c:pt>
                <c:pt idx="25">
                  <c:v>104.32895143515682</c:v>
                </c:pt>
                <c:pt idx="26">
                  <c:v>456.20558933218513</c:v>
                </c:pt>
                <c:pt idx="27">
                  <c:v>240.39524854075376</c:v>
                </c:pt>
                <c:pt idx="28">
                  <c:v>201.63274209026849</c:v>
                </c:pt>
                <c:pt idx="29">
                  <c:v>242.44080144207996</c:v>
                </c:pt>
                <c:pt idx="30">
                  <c:v>334.91291322982499</c:v>
                </c:pt>
                <c:pt idx="31">
                  <c:v>488.65232210821631</c:v>
                </c:pt>
                <c:pt idx="32">
                  <c:v>144.39895782658823</c:v>
                </c:pt>
                <c:pt idx="33">
                  <c:v>539.56543937171602</c:v>
                </c:pt>
                <c:pt idx="34">
                  <c:v>523.98029874661006</c:v>
                </c:pt>
                <c:pt idx="35">
                  <c:v>689.56787191485319</c:v>
                </c:pt>
              </c:numCache>
            </c:numRef>
          </c:xVal>
          <c:yVal>
            <c:numRef>
              <c:f>'spe3'!$K$6:$K$41</c:f>
              <c:numCache>
                <c:formatCode>General</c:formatCode>
                <c:ptCount val="36"/>
                <c:pt idx="2" formatCode="0.00">
                  <c:v>3.3801775101316798</c:v>
                </c:pt>
                <c:pt idx="4" formatCode="0.00">
                  <c:v>1.06</c:v>
                </c:pt>
                <c:pt idx="6" formatCode="0.00">
                  <c:v>1.08</c:v>
                </c:pt>
                <c:pt idx="11" formatCode="0.00">
                  <c:v>2.78</c:v>
                </c:pt>
                <c:pt idx="12" formatCode="0.00">
                  <c:v>1.8</c:v>
                </c:pt>
                <c:pt idx="13" formatCode="0.00">
                  <c:v>1.35</c:v>
                </c:pt>
                <c:pt idx="14" formatCode="0.00">
                  <c:v>1.1100000000000001</c:v>
                </c:pt>
                <c:pt idx="15" formatCode="0.00">
                  <c:v>1.2</c:v>
                </c:pt>
                <c:pt idx="17" formatCode="0.00">
                  <c:v>1.17</c:v>
                </c:pt>
                <c:pt idx="18" formatCode="0.00">
                  <c:v>0.51</c:v>
                </c:pt>
                <c:pt idx="19" formatCode="0.00">
                  <c:v>0.25</c:v>
                </c:pt>
                <c:pt idx="20" formatCode="0.00">
                  <c:v>0.32</c:v>
                </c:pt>
                <c:pt idx="21" formatCode="0.00">
                  <c:v>1.1272089424769483</c:v>
                </c:pt>
                <c:pt idx="22" formatCode="0.00">
                  <c:v>1.25</c:v>
                </c:pt>
                <c:pt idx="23" formatCode="0.00">
                  <c:v>0.39</c:v>
                </c:pt>
                <c:pt idx="24" formatCode="0.00">
                  <c:v>1.329661611087573</c:v>
                </c:pt>
                <c:pt idx="25" formatCode="0.00">
                  <c:v>5.22</c:v>
                </c:pt>
                <c:pt idx="26" formatCode="0.00">
                  <c:v>1.01</c:v>
                </c:pt>
                <c:pt idx="27" formatCode="0.00">
                  <c:v>1.3462912017836259</c:v>
                </c:pt>
                <c:pt idx="28" formatCode="0.00">
                  <c:v>5.17</c:v>
                </c:pt>
                <c:pt idx="29" formatCode="0.00">
                  <c:v>1.5814550262337528</c:v>
                </c:pt>
                <c:pt idx="30" formatCode="0.00">
                  <c:v>0.93407708461347028</c:v>
                </c:pt>
                <c:pt idx="31" formatCode="0.00">
                  <c:v>0.66</c:v>
                </c:pt>
                <c:pt idx="32" formatCode="0.00">
                  <c:v>2.46</c:v>
                </c:pt>
                <c:pt idx="33" formatCode="0.00">
                  <c:v>0.61522353661088103</c:v>
                </c:pt>
                <c:pt idx="34" formatCode="0.00">
                  <c:v>0.53</c:v>
                </c:pt>
                <c:pt idx="35" formatCode="0.00">
                  <c:v>0.18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8E8-44C1-B2DE-94056A9977A6}"/>
            </c:ext>
          </c:extLst>
        </c:ser>
        <c:ser>
          <c:idx val="4"/>
          <c:order val="3"/>
          <c:tx>
            <c:strRef>
              <c:f>spe4p!$A$1</c:f>
              <c:strCache>
                <c:ptCount val="1"/>
                <c:pt idx="0">
                  <c:v>SPE-4prime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spe4p!$L$6:$L$23</c:f>
              <c:numCache>
                <c:formatCode>0.0000</c:formatCode>
                <c:ptCount val="18"/>
                <c:pt idx="0">
                  <c:v>558.47658428990906</c:v>
                </c:pt>
                <c:pt idx="1">
                  <c:v>496.07244301906087</c:v>
                </c:pt>
                <c:pt idx="2">
                  <c:v>519.63269036545</c:v>
                </c:pt>
                <c:pt idx="3">
                  <c:v>451.89590219342682</c:v>
                </c:pt>
                <c:pt idx="4">
                  <c:v>481.7972062548759</c:v>
                </c:pt>
                <c:pt idx="5">
                  <c:v>407.82388536938214</c:v>
                </c:pt>
                <c:pt idx="6">
                  <c:v>804.31324347522093</c:v>
                </c:pt>
                <c:pt idx="7">
                  <c:v>762.30674085462829</c:v>
                </c:pt>
                <c:pt idx="8">
                  <c:v>804.31324347522093</c:v>
                </c:pt>
                <c:pt idx="9">
                  <c:v>765.48834221211689</c:v>
                </c:pt>
                <c:pt idx="10">
                  <c:v>762.30674085462829</c:v>
                </c:pt>
                <c:pt idx="11">
                  <c:v>795.19638385676853</c:v>
                </c:pt>
                <c:pt idx="12">
                  <c:v>860.02881771605894</c:v>
                </c:pt>
                <c:pt idx="13">
                  <c:v>846.59104499699868</c:v>
                </c:pt>
                <c:pt idx="14">
                  <c:v>809.7956568802623</c:v>
                </c:pt>
                <c:pt idx="15">
                  <c:v>806.78880197477076</c:v>
                </c:pt>
                <c:pt idx="16">
                  <c:v>837.93430096777968</c:v>
                </c:pt>
                <c:pt idx="17">
                  <c:v>899.69226468918941</c:v>
                </c:pt>
              </c:numCache>
            </c:numRef>
          </c:xVal>
          <c:yVal>
            <c:numRef>
              <c:f>spe4p!$M$6:$M$23</c:f>
              <c:numCache>
                <c:formatCode>0.00</c:formatCode>
                <c:ptCount val="18"/>
                <c:pt idx="0">
                  <c:v>0.30686316168611705</c:v>
                </c:pt>
                <c:pt idx="1">
                  <c:v>0.30808440401941806</c:v>
                </c:pt>
                <c:pt idx="2">
                  <c:v>0.23476371099469356</c:v>
                </c:pt>
                <c:pt idx="3">
                  <c:v>0.58140863426681244</c:v>
                </c:pt>
                <c:pt idx="4">
                  <c:v>0.187</c:v>
                </c:pt>
                <c:pt idx="5">
                  <c:v>0.3727760721934818</c:v>
                </c:pt>
                <c:pt idx="6">
                  <c:v>0.2187692848642149</c:v>
                </c:pt>
                <c:pt idx="7">
                  <c:v>0.1191007976463634</c:v>
                </c:pt>
                <c:pt idx="8">
                  <c:v>0.11057124400132251</c:v>
                </c:pt>
                <c:pt idx="9">
                  <c:v>0.15086417732516888</c:v>
                </c:pt>
                <c:pt idx="10">
                  <c:v>0.20831226560142826</c:v>
                </c:pt>
                <c:pt idx="11">
                  <c:v>0.18572291188757514</c:v>
                </c:pt>
                <c:pt idx="12">
                  <c:v>9.5634721728041855E-2</c:v>
                </c:pt>
                <c:pt idx="13">
                  <c:v>0.10113851887386922</c:v>
                </c:pt>
                <c:pt idx="14">
                  <c:v>0.13185598204101323</c:v>
                </c:pt>
                <c:pt idx="15">
                  <c:v>0.11328283188550682</c:v>
                </c:pt>
                <c:pt idx="16">
                  <c:v>0.10770793842609744</c:v>
                </c:pt>
                <c:pt idx="17">
                  <c:v>7.4999999999999997E-2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8E8-44C1-B2DE-94056A9977A6}"/>
            </c:ext>
          </c:extLst>
        </c:ser>
        <c:ser>
          <c:idx val="5"/>
          <c:order val="4"/>
          <c:tx>
            <c:v>SPE-5</c:v>
          </c:tx>
          <c:spPr>
            <a:ln w="28575">
              <a:noFill/>
            </a:ln>
          </c:spPr>
          <c:xVal>
            <c:numRef>
              <c:f>'spe5'!$K$6:$K$29</c:f>
              <c:numCache>
                <c:formatCode>0.0000</c:formatCode>
                <c:ptCount val="24"/>
                <c:pt idx="0">
                  <c:v>183.27642310430886</c:v>
                </c:pt>
                <c:pt idx="1">
                  <c:v>183.27642310430886</c:v>
                </c:pt>
                <c:pt idx="2">
                  <c:v>135.37284702105475</c:v>
                </c:pt>
                <c:pt idx="3">
                  <c:v>135.37284702105475</c:v>
                </c:pt>
                <c:pt idx="4">
                  <c:v>175.33078798540356</c:v>
                </c:pt>
                <c:pt idx="5">
                  <c:v>175.33078798540356</c:v>
                </c:pt>
                <c:pt idx="6">
                  <c:v>124.40436350972097</c:v>
                </c:pt>
                <c:pt idx="7">
                  <c:v>124.40436350972097</c:v>
                </c:pt>
                <c:pt idx="8">
                  <c:v>167.81802936386873</c:v>
                </c:pt>
                <c:pt idx="9">
                  <c:v>113.57134948678106</c:v>
                </c:pt>
                <c:pt idx="10">
                  <c:v>113.57134948678106</c:v>
                </c:pt>
                <c:pt idx="11">
                  <c:v>237.45556146051081</c:v>
                </c:pt>
                <c:pt idx="12">
                  <c:v>237.45556146051081</c:v>
                </c:pt>
                <c:pt idx="13">
                  <c:v>202.78240582753398</c:v>
                </c:pt>
                <c:pt idx="14">
                  <c:v>237.45556146051081</c:v>
                </c:pt>
                <c:pt idx="15">
                  <c:v>216.43675507281355</c:v>
                </c:pt>
                <c:pt idx="16">
                  <c:v>202.78240582753398</c:v>
                </c:pt>
                <c:pt idx="17">
                  <c:v>198.02184013079773</c:v>
                </c:pt>
                <c:pt idx="18">
                  <c:v>202.78240582753398</c:v>
                </c:pt>
                <c:pt idx="19">
                  <c:v>247.25306958473055</c:v>
                </c:pt>
                <c:pt idx="20">
                  <c:v>227.14269897356212</c:v>
                </c:pt>
                <c:pt idx="21">
                  <c:v>214.1719889802302</c:v>
                </c:pt>
                <c:pt idx="22">
                  <c:v>209.6701836679035</c:v>
                </c:pt>
                <c:pt idx="23">
                  <c:v>214.1719889802302</c:v>
                </c:pt>
              </c:numCache>
            </c:numRef>
          </c:xVal>
          <c:yVal>
            <c:numRef>
              <c:f>'spe5'!$L$6:$L$29</c:f>
              <c:numCache>
                <c:formatCode>0.00</c:formatCode>
                <c:ptCount val="24"/>
                <c:pt idx="0">
                  <c:v>2.1236289694765422</c:v>
                </c:pt>
                <c:pt idx="1">
                  <c:v>2.1852459815773599</c:v>
                </c:pt>
                <c:pt idx="2">
                  <c:v>9.7594928146907307</c:v>
                </c:pt>
                <c:pt idx="3">
                  <c:v>8.3642393557334316</c:v>
                </c:pt>
                <c:pt idx="4">
                  <c:v>2.2701982292302141</c:v>
                </c:pt>
                <c:pt idx="5">
                  <c:v>2.2129844102478442</c:v>
                </c:pt>
                <c:pt idx="6">
                  <c:v>7.7984677982280592</c:v>
                </c:pt>
                <c:pt idx="7">
                  <c:v>7.2974584616837666</c:v>
                </c:pt>
                <c:pt idx="8">
                  <c:v>1.87</c:v>
                </c:pt>
                <c:pt idx="9">
                  <c:v>8.3637312247584816</c:v>
                </c:pt>
                <c:pt idx="10">
                  <c:v>7.2779186585176943</c:v>
                </c:pt>
                <c:pt idx="11">
                  <c:v>2.0930360723121808</c:v>
                </c:pt>
                <c:pt idx="12">
                  <c:v>2.0930360723121808</c:v>
                </c:pt>
                <c:pt idx="13">
                  <c:v>1.7884350701101788</c:v>
                </c:pt>
                <c:pt idx="14">
                  <c:v>1.2932130528261767</c:v>
                </c:pt>
                <c:pt idx="15">
                  <c:v>1.6640012019226429</c:v>
                </c:pt>
                <c:pt idx="16">
                  <c:v>3.0074573978695023</c:v>
                </c:pt>
                <c:pt idx="17">
                  <c:v>3.9385911186615958</c:v>
                </c:pt>
                <c:pt idx="18">
                  <c:v>3.2240502477473889</c:v>
                </c:pt>
                <c:pt idx="19">
                  <c:v>1.0560303025955269</c:v>
                </c:pt>
                <c:pt idx="20">
                  <c:v>1.4204576727238305</c:v>
                </c:pt>
                <c:pt idx="21">
                  <c:v>2.1073680267100947</c:v>
                </c:pt>
                <c:pt idx="22">
                  <c:v>1.7404597093871492</c:v>
                </c:pt>
                <c:pt idx="23">
                  <c:v>1.1299999999999999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8E8-44C1-B2DE-94056A9977A6}"/>
            </c:ext>
          </c:extLst>
        </c:ser>
        <c:ser>
          <c:idx val="7"/>
          <c:order val="5"/>
          <c:tx>
            <c:strRef>
              <c:f>'spe6'!$A$1</c:f>
              <c:strCache>
                <c:ptCount val="1"/>
                <c:pt idx="0">
                  <c:v>SPE-6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7"/>
            <c:spPr>
              <a:ln w="19050">
                <a:solidFill>
                  <a:srgbClr val="7030A0"/>
                </a:solidFill>
              </a:ln>
            </c:spPr>
          </c:marker>
          <c:xVal>
            <c:numRef>
              <c:f>'spe6'!$K$31:$K$34</c:f>
              <c:numCache>
                <c:formatCode>0.0000</c:formatCode>
                <c:ptCount val="4"/>
                <c:pt idx="0">
                  <c:v>383.70621548914653</c:v>
                </c:pt>
                <c:pt idx="1">
                  <c:v>230.48182953097901</c:v>
                </c:pt>
                <c:pt idx="2">
                  <c:v>158.56507069449594</c:v>
                </c:pt>
                <c:pt idx="3">
                  <c:v>230.22623551885715</c:v>
                </c:pt>
              </c:numCache>
            </c:numRef>
          </c:xVal>
          <c:yVal>
            <c:numRef>
              <c:f>'spe6'!$B$31:$B$34</c:f>
              <c:numCache>
                <c:formatCode>General</c:formatCode>
                <c:ptCount val="4"/>
                <c:pt idx="0">
                  <c:v>1.5</c:v>
                </c:pt>
                <c:pt idx="1">
                  <c:v>1.51</c:v>
                </c:pt>
                <c:pt idx="2">
                  <c:v>3</c:v>
                </c:pt>
                <c:pt idx="3">
                  <c:v>1.25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8E8-44C1-B2DE-94056A9977A6}"/>
            </c:ext>
          </c:extLst>
        </c:ser>
        <c:ser>
          <c:idx val="3"/>
          <c:order val="6"/>
          <c:tx>
            <c:strRef>
              <c:f>'NE+HE equiv (spe1_2_3_4p_5)'!$F$35</c:f>
              <c:strCache>
                <c:ptCount val="1"/>
                <c:pt idx="0">
                  <c:v>P&amp;B</c:v>
                </c:pt>
              </c:strCache>
            </c:strRef>
          </c:tx>
          <c:spPr>
            <a:ln w="28575">
              <a:noFill/>
            </a:ln>
          </c:spPr>
          <c:marker>
            <c:spPr>
              <a:ln>
                <a:noFill/>
              </a:ln>
            </c:spPr>
          </c:marker>
          <c:trendline>
            <c:spPr>
              <a:ln w="19050">
                <a:prstDash val="solid"/>
              </a:ln>
            </c:spPr>
            <c:trendlineType val="power"/>
            <c:dispRSqr val="0"/>
            <c:dispEq val="0"/>
          </c:trendline>
          <c:xVal>
            <c:numRef>
              <c:f>'NE+HE equiv (spe1_2_3_4p_5)'!$F$37:$F$38</c:f>
              <c:numCache>
                <c:formatCode>General</c:formatCode>
                <c:ptCount val="2"/>
                <c:pt idx="0">
                  <c:v>50</c:v>
                </c:pt>
                <c:pt idx="1">
                  <c:v>2000</c:v>
                </c:pt>
              </c:numCache>
            </c:numRef>
          </c:xVal>
          <c:yVal>
            <c:numRef>
              <c:f>'NE+HE equiv (spe1_2_3_4p_5)'!$G$37:$G$38</c:f>
              <c:numCache>
                <c:formatCode>General</c:formatCode>
                <c:ptCount val="2"/>
                <c:pt idx="0">
                  <c:v>21.649614492036307</c:v>
                </c:pt>
                <c:pt idx="1">
                  <c:v>3.8010797565451344E-2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58E8-44C1-B2DE-94056A9977A6}"/>
            </c:ext>
          </c:extLst>
        </c:ser>
        <c:ser>
          <c:idx val="6"/>
          <c:order val="7"/>
          <c:tx>
            <c:strRef>
              <c:f>'NE+HE equiv (spe1_2_3_4p_5)'!$P$2</c:f>
              <c:strCache>
                <c:ptCount val="1"/>
                <c:pt idx="0">
                  <c:v>HE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trendlineType val="power"/>
            <c:dispRSqr val="0"/>
            <c:dispEq val="0"/>
          </c:trendline>
          <c:trendline>
            <c:spPr>
              <a:ln w="19050">
                <a:solidFill>
                  <a:srgbClr val="FF0000"/>
                </a:solidFill>
              </a:ln>
            </c:spPr>
            <c:trendlineType val="power"/>
            <c:dispRSqr val="0"/>
            <c:dispEq val="0"/>
          </c:trendline>
          <c:xVal>
            <c:numRef>
              <c:f>'NE+HE equiv (spe1_2_3_4p_5)'!$P$3:$P$98</c:f>
              <c:numCache>
                <c:formatCode>0.000</c:formatCode>
                <c:ptCount val="96"/>
                <c:pt idx="0">
                  <c:v>180.79419424309219</c:v>
                </c:pt>
                <c:pt idx="1">
                  <c:v>454.02576713670589</c:v>
                </c:pt>
                <c:pt idx="2">
                  <c:v>451.47765534802039</c:v>
                </c:pt>
                <c:pt idx="3">
                  <c:v>345.37516804192995</c:v>
                </c:pt>
                <c:pt idx="4">
                  <c:v>358.43420578911844</c:v>
                </c:pt>
                <c:pt idx="5">
                  <c:v>533.6171044456845</c:v>
                </c:pt>
                <c:pt idx="6">
                  <c:v>538.24575689631388</c:v>
                </c:pt>
                <c:pt idx="7">
                  <c:v>1278.0229671193781</c:v>
                </c:pt>
                <c:pt idx="8">
                  <c:v>1274.022074161252</c:v>
                </c:pt>
                <c:pt idx="9">
                  <c:v>1328.8980634915195</c:v>
                </c:pt>
                <c:pt idx="10">
                  <c:v>1336.2911670591568</c:v>
                </c:pt>
                <c:pt idx="11">
                  <c:v>1338.323998243796</c:v>
                </c:pt>
                <c:pt idx="12">
                  <c:v>155.50345272909212</c:v>
                </c:pt>
                <c:pt idx="13">
                  <c:v>166.25828110743893</c:v>
                </c:pt>
                <c:pt idx="14">
                  <c:v>161.92917290522405</c:v>
                </c:pt>
                <c:pt idx="15">
                  <c:v>239.71624661469619</c:v>
                </c:pt>
                <c:pt idx="16">
                  <c:v>236.99721918819961</c:v>
                </c:pt>
                <c:pt idx="17">
                  <c:v>90.08181691103978</c:v>
                </c:pt>
                <c:pt idx="18">
                  <c:v>105.12076377978835</c:v>
                </c:pt>
                <c:pt idx="19">
                  <c:v>83.408286525746746</c:v>
                </c:pt>
                <c:pt idx="20">
                  <c:v>96.079126850267826</c:v>
                </c:pt>
                <c:pt idx="21">
                  <c:v>201.92263693712815</c:v>
                </c:pt>
                <c:pt idx="22">
                  <c:v>442.41842274054238</c:v>
                </c:pt>
                <c:pt idx="23">
                  <c:v>443.17794929431824</c:v>
                </c:pt>
                <c:pt idx="24">
                  <c:v>440.63492285282547</c:v>
                </c:pt>
                <c:pt idx="25">
                  <c:v>440.73721098058934</c:v>
                </c:pt>
                <c:pt idx="26">
                  <c:v>472.70926986236674</c:v>
                </c:pt>
                <c:pt idx="27">
                  <c:v>157.03434214989949</c:v>
                </c:pt>
                <c:pt idx="28">
                  <c:v>249.860276422965</c:v>
                </c:pt>
                <c:pt idx="29">
                  <c:v>244.76243273901534</c:v>
                </c:pt>
                <c:pt idx="30">
                  <c:v>208.53863185019719</c:v>
                </c:pt>
                <c:pt idx="31">
                  <c:v>208.66819404851955</c:v>
                </c:pt>
                <c:pt idx="32">
                  <c:v>206.18751932319162</c:v>
                </c:pt>
                <c:pt idx="33">
                  <c:v>456.91426173461633</c:v>
                </c:pt>
                <c:pt idx="34">
                  <c:v>457.69867417485017</c:v>
                </c:pt>
                <c:pt idx="35">
                  <c:v>455.17796507373112</c:v>
                </c:pt>
                <c:pt idx="36">
                  <c:v>488.19758841945736</c:v>
                </c:pt>
                <c:pt idx="37">
                  <c:v>491.40358863006867</c:v>
                </c:pt>
                <c:pt idx="38">
                  <c:v>491.5905442634733</c:v>
                </c:pt>
                <c:pt idx="39">
                  <c:v>240.7139240103067</c:v>
                </c:pt>
                <c:pt idx="40">
                  <c:v>203.71237842764552</c:v>
                </c:pt>
                <c:pt idx="41">
                  <c:v>492.97538601642049</c:v>
                </c:pt>
                <c:pt idx="42">
                  <c:v>170.05588468994475</c:v>
                </c:pt>
                <c:pt idx="43">
                  <c:v>104.32895143515682</c:v>
                </c:pt>
                <c:pt idx="44">
                  <c:v>456.20558933218513</c:v>
                </c:pt>
                <c:pt idx="45">
                  <c:v>240.39524854075376</c:v>
                </c:pt>
                <c:pt idx="46">
                  <c:v>201.63274209026849</c:v>
                </c:pt>
                <c:pt idx="47">
                  <c:v>242.44080144207996</c:v>
                </c:pt>
                <c:pt idx="48">
                  <c:v>334.91291322982499</c:v>
                </c:pt>
                <c:pt idx="49">
                  <c:v>488.65232210821631</c:v>
                </c:pt>
                <c:pt idx="50">
                  <c:v>144.39895782658823</c:v>
                </c:pt>
                <c:pt idx="51">
                  <c:v>539.56543937171602</c:v>
                </c:pt>
                <c:pt idx="52">
                  <c:v>523.98029874661006</c:v>
                </c:pt>
                <c:pt idx="53">
                  <c:v>689.56787191485319</c:v>
                </c:pt>
                <c:pt idx="54">
                  <c:v>558.47658428990906</c:v>
                </c:pt>
                <c:pt idx="55">
                  <c:v>496.07244301906087</c:v>
                </c:pt>
                <c:pt idx="56">
                  <c:v>519.63269036545</c:v>
                </c:pt>
                <c:pt idx="57">
                  <c:v>451.89590219342682</c:v>
                </c:pt>
                <c:pt idx="58">
                  <c:v>481.7972062548759</c:v>
                </c:pt>
                <c:pt idx="59">
                  <c:v>407.82388536938214</c:v>
                </c:pt>
                <c:pt idx="60">
                  <c:v>804.31324347522093</c:v>
                </c:pt>
                <c:pt idx="61">
                  <c:v>762.30674085462829</c:v>
                </c:pt>
                <c:pt idx="62">
                  <c:v>804.31324347522093</c:v>
                </c:pt>
                <c:pt idx="63">
                  <c:v>765.48834221211689</c:v>
                </c:pt>
                <c:pt idx="64">
                  <c:v>762.30674085462829</c:v>
                </c:pt>
                <c:pt idx="65">
                  <c:v>795.19638385676853</c:v>
                </c:pt>
                <c:pt idx="66">
                  <c:v>860.02881771605894</c:v>
                </c:pt>
                <c:pt idx="67">
                  <c:v>846.59104499699868</c:v>
                </c:pt>
                <c:pt idx="68">
                  <c:v>809.7956568802623</c:v>
                </c:pt>
                <c:pt idx="69">
                  <c:v>806.78880197477076</c:v>
                </c:pt>
                <c:pt idx="70">
                  <c:v>837.93430096777968</c:v>
                </c:pt>
                <c:pt idx="71">
                  <c:v>899.69226468918941</c:v>
                </c:pt>
                <c:pt idx="72">
                  <c:v>183.27642310430886</c:v>
                </c:pt>
                <c:pt idx="73">
                  <c:v>183.27642310430886</c:v>
                </c:pt>
                <c:pt idx="74">
                  <c:v>135.37284702105475</c:v>
                </c:pt>
                <c:pt idx="75">
                  <c:v>135.37284702105475</c:v>
                </c:pt>
                <c:pt idx="76">
                  <c:v>175.33078798540356</c:v>
                </c:pt>
                <c:pt idx="77">
                  <c:v>175.33078798540356</c:v>
                </c:pt>
                <c:pt idx="78">
                  <c:v>124.40436350972097</c:v>
                </c:pt>
                <c:pt idx="79">
                  <c:v>124.40436350972097</c:v>
                </c:pt>
                <c:pt idx="80">
                  <c:v>167.81802936386873</c:v>
                </c:pt>
                <c:pt idx="81">
                  <c:v>113.57134948678106</c:v>
                </c:pt>
                <c:pt idx="82">
                  <c:v>113.57134948678106</c:v>
                </c:pt>
                <c:pt idx="83">
                  <c:v>237.45556146051081</c:v>
                </c:pt>
                <c:pt idx="84">
                  <c:v>237.45556146051081</c:v>
                </c:pt>
                <c:pt idx="85">
                  <c:v>202.78240582753398</c:v>
                </c:pt>
                <c:pt idx="86">
                  <c:v>237.45556146051081</c:v>
                </c:pt>
                <c:pt idx="87">
                  <c:v>216.43675507281355</c:v>
                </c:pt>
                <c:pt idx="88">
                  <c:v>202.78240582753398</c:v>
                </c:pt>
                <c:pt idx="89">
                  <c:v>198.02184013079773</c:v>
                </c:pt>
                <c:pt idx="90">
                  <c:v>202.78240582753398</c:v>
                </c:pt>
                <c:pt idx="91">
                  <c:v>247.25306958473055</c:v>
                </c:pt>
                <c:pt idx="92">
                  <c:v>227.14269897356212</c:v>
                </c:pt>
                <c:pt idx="93">
                  <c:v>214.1719889802302</c:v>
                </c:pt>
                <c:pt idx="94">
                  <c:v>209.6701836679035</c:v>
                </c:pt>
                <c:pt idx="95">
                  <c:v>214.1719889802302</c:v>
                </c:pt>
              </c:numCache>
            </c:numRef>
          </c:xVal>
          <c:yVal>
            <c:numRef>
              <c:f>'NE+HE equiv (spe1_2_3_4p_5)'!$Q$3:$Q$98</c:f>
              <c:numCache>
                <c:formatCode>0.000</c:formatCode>
                <c:ptCount val="96"/>
                <c:pt idx="0">
                  <c:v>2.25</c:v>
                </c:pt>
                <c:pt idx="1">
                  <c:v>0.75</c:v>
                </c:pt>
                <c:pt idx="2">
                  <c:v>0.51</c:v>
                </c:pt>
                <c:pt idx="3">
                  <c:v>0.56568542494923812</c:v>
                </c:pt>
                <c:pt idx="4">
                  <c:v>0.5104164965986111</c:v>
                </c:pt>
                <c:pt idx="5">
                  <c:v>0.33541019662496846</c:v>
                </c:pt>
                <c:pt idx="6">
                  <c:v>0.24083189157584589</c:v>
                </c:pt>
                <c:pt idx="7">
                  <c:v>0.21</c:v>
                </c:pt>
                <c:pt idx="8">
                  <c:v>0.13500000000000001</c:v>
                </c:pt>
                <c:pt idx="9">
                  <c:v>0.08</c:v>
                </c:pt>
                <c:pt idx="10">
                  <c:v>0.06</c:v>
                </c:pt>
                <c:pt idx="11">
                  <c:v>7.1999999999999995E-2</c:v>
                </c:pt>
                <c:pt idx="12">
                  <c:v>1.7492855684535902</c:v>
                </c:pt>
                <c:pt idx="13">
                  <c:v>2.9698484809834995</c:v>
                </c:pt>
                <c:pt idx="14">
                  <c:v>1.2</c:v>
                </c:pt>
                <c:pt idx="15">
                  <c:v>1.05</c:v>
                </c:pt>
                <c:pt idx="16">
                  <c:v>3.3</c:v>
                </c:pt>
                <c:pt idx="17">
                  <c:v>4.7</c:v>
                </c:pt>
                <c:pt idx="18">
                  <c:v>7.1</c:v>
                </c:pt>
                <c:pt idx="19">
                  <c:v>2.85</c:v>
                </c:pt>
                <c:pt idx="20">
                  <c:v>2.35</c:v>
                </c:pt>
                <c:pt idx="21">
                  <c:v>2</c:v>
                </c:pt>
                <c:pt idx="22">
                  <c:v>1.05</c:v>
                </c:pt>
                <c:pt idx="23">
                  <c:v>1.4</c:v>
                </c:pt>
                <c:pt idx="24">
                  <c:v>0.57999999999999996</c:v>
                </c:pt>
                <c:pt idx="25">
                  <c:v>0.3</c:v>
                </c:pt>
                <c:pt idx="26">
                  <c:v>0.42</c:v>
                </c:pt>
                <c:pt idx="27">
                  <c:v>3.3801775101316798</c:v>
                </c:pt>
                <c:pt idx="28">
                  <c:v>1.06</c:v>
                </c:pt>
                <c:pt idx="29">
                  <c:v>1.08</c:v>
                </c:pt>
                <c:pt idx="30">
                  <c:v>2.78</c:v>
                </c:pt>
                <c:pt idx="31">
                  <c:v>1.8</c:v>
                </c:pt>
                <c:pt idx="32">
                  <c:v>1.35</c:v>
                </c:pt>
                <c:pt idx="33">
                  <c:v>1.1100000000000001</c:v>
                </c:pt>
                <c:pt idx="34">
                  <c:v>1.2</c:v>
                </c:pt>
                <c:pt idx="35">
                  <c:v>1.17</c:v>
                </c:pt>
                <c:pt idx="36">
                  <c:v>0.51</c:v>
                </c:pt>
                <c:pt idx="37">
                  <c:v>0.25</c:v>
                </c:pt>
                <c:pt idx="38">
                  <c:v>0.32</c:v>
                </c:pt>
                <c:pt idx="39">
                  <c:v>1.1272089424769483</c:v>
                </c:pt>
                <c:pt idx="40">
                  <c:v>1.25</c:v>
                </c:pt>
                <c:pt idx="41">
                  <c:v>0.39</c:v>
                </c:pt>
                <c:pt idx="42">
                  <c:v>1.329661611087573</c:v>
                </c:pt>
                <c:pt idx="43">
                  <c:v>5.22</c:v>
                </c:pt>
                <c:pt idx="44">
                  <c:v>1.01</c:v>
                </c:pt>
                <c:pt idx="45">
                  <c:v>1.3462912017836259</c:v>
                </c:pt>
                <c:pt idx="46">
                  <c:v>5.17</c:v>
                </c:pt>
                <c:pt idx="47">
                  <c:v>1.5814550262337528</c:v>
                </c:pt>
                <c:pt idx="48">
                  <c:v>0.93407708461347028</c:v>
                </c:pt>
                <c:pt idx="49">
                  <c:v>0.66</c:v>
                </c:pt>
                <c:pt idx="50">
                  <c:v>2.46</c:v>
                </c:pt>
                <c:pt idx="51">
                  <c:v>0.61522353661088103</c:v>
                </c:pt>
                <c:pt idx="52">
                  <c:v>0.53</c:v>
                </c:pt>
                <c:pt idx="53">
                  <c:v>0.18</c:v>
                </c:pt>
                <c:pt idx="54">
                  <c:v>0.30686316168611705</c:v>
                </c:pt>
                <c:pt idx="55">
                  <c:v>0.30808440401941806</c:v>
                </c:pt>
                <c:pt idx="56">
                  <c:v>0.23476371099469356</c:v>
                </c:pt>
                <c:pt idx="57">
                  <c:v>0.58140863426681244</c:v>
                </c:pt>
                <c:pt idx="58">
                  <c:v>0.187</c:v>
                </c:pt>
                <c:pt idx="59">
                  <c:v>0.3727760721934818</c:v>
                </c:pt>
                <c:pt idx="60">
                  <c:v>0.2187692848642149</c:v>
                </c:pt>
                <c:pt idx="61">
                  <c:v>0.1191007976463634</c:v>
                </c:pt>
                <c:pt idx="62">
                  <c:v>0.11057124400132251</c:v>
                </c:pt>
                <c:pt idx="63">
                  <c:v>0.15086417732516888</c:v>
                </c:pt>
                <c:pt idx="64">
                  <c:v>0.20831226560142826</c:v>
                </c:pt>
                <c:pt idx="65">
                  <c:v>0.18572291188757514</c:v>
                </c:pt>
                <c:pt idx="66">
                  <c:v>9.5634721728041855E-2</c:v>
                </c:pt>
                <c:pt idx="67">
                  <c:v>0.10113851887386922</c:v>
                </c:pt>
                <c:pt idx="68">
                  <c:v>0.13185598204101323</c:v>
                </c:pt>
                <c:pt idx="69">
                  <c:v>0.11328283188550682</c:v>
                </c:pt>
                <c:pt idx="70">
                  <c:v>0.10770793842609744</c:v>
                </c:pt>
                <c:pt idx="71">
                  <c:v>7.4999999999999997E-2</c:v>
                </c:pt>
                <c:pt idx="72">
                  <c:v>2.1236289694765422</c:v>
                </c:pt>
                <c:pt idx="73">
                  <c:v>2.1852459815773599</c:v>
                </c:pt>
                <c:pt idx="74">
                  <c:v>9.7594928146907307</c:v>
                </c:pt>
                <c:pt idx="75">
                  <c:v>8.3642393557334316</c:v>
                </c:pt>
                <c:pt idx="76">
                  <c:v>2.2701982292302141</c:v>
                </c:pt>
                <c:pt idx="77">
                  <c:v>2.2129844102478442</c:v>
                </c:pt>
                <c:pt idx="78">
                  <c:v>7.7984677982280592</c:v>
                </c:pt>
                <c:pt idx="79">
                  <c:v>7.2974584616837666</c:v>
                </c:pt>
                <c:pt idx="80">
                  <c:v>1.87</c:v>
                </c:pt>
                <c:pt idx="81">
                  <c:v>8.3637312247584816</c:v>
                </c:pt>
                <c:pt idx="82">
                  <c:v>7.2779186585176943</c:v>
                </c:pt>
                <c:pt idx="83">
                  <c:v>2.0930360723121808</c:v>
                </c:pt>
                <c:pt idx="84">
                  <c:v>2.0930360723121808</c:v>
                </c:pt>
                <c:pt idx="85">
                  <c:v>1.7884350701101788</c:v>
                </c:pt>
                <c:pt idx="86">
                  <c:v>1.2932130528261767</c:v>
                </c:pt>
                <c:pt idx="87">
                  <c:v>1.6640012019226429</c:v>
                </c:pt>
                <c:pt idx="88">
                  <c:v>3.0074573978695023</c:v>
                </c:pt>
                <c:pt idx="89">
                  <c:v>3.9385911186615958</c:v>
                </c:pt>
                <c:pt idx="90">
                  <c:v>3.2240502477473889</c:v>
                </c:pt>
                <c:pt idx="91">
                  <c:v>1.0560303025955269</c:v>
                </c:pt>
                <c:pt idx="92">
                  <c:v>1.4204576727238305</c:v>
                </c:pt>
                <c:pt idx="93">
                  <c:v>2.1073680267100947</c:v>
                </c:pt>
                <c:pt idx="94">
                  <c:v>1.7404597093871492</c:v>
                </c:pt>
                <c:pt idx="95">
                  <c:v>1.1299999999999999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58E8-44C1-B2DE-94056A997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845024"/>
        <c:axId val="127541192"/>
      </c:scatterChart>
      <c:valAx>
        <c:axId val="224845024"/>
        <c:scaling>
          <c:logBase val="10"/>
          <c:orientation val="minMax"/>
          <c:max val="2000"/>
          <c:min val="1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1050"/>
                  <a:t>Scaled Range</a:t>
                </a:r>
                <a:r>
                  <a:rPr lang="en-US" sz="1050" baseline="0"/>
                  <a:t> (m/KT</a:t>
                </a:r>
                <a:r>
                  <a:rPr lang="en-US" sz="1050" baseline="30000"/>
                  <a:t>1/3</a:t>
                </a:r>
                <a:r>
                  <a:rPr lang="en-US" sz="1050" baseline="0"/>
                  <a:t>)</a:t>
                </a:r>
                <a:endParaRPr lang="en-US" sz="1050"/>
              </a:p>
            </c:rich>
          </c:tx>
          <c:layout/>
          <c:overlay val="0"/>
        </c:title>
        <c:numFmt formatCode="0.0" sourceLinked="0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127541192"/>
        <c:crossesAt val="0.01"/>
        <c:crossBetween val="midCat"/>
      </c:valAx>
      <c:valAx>
        <c:axId val="127541192"/>
        <c:scaling>
          <c:logBase val="10"/>
          <c:orientation val="minMax"/>
          <c:max val="2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1050"/>
                  <a:t>Peak Velocity (m/s)</a:t>
                </a:r>
              </a:p>
            </c:rich>
          </c:tx>
          <c:layout>
            <c:manualLayout>
              <c:xMode val="edge"/>
              <c:yMode val="edge"/>
              <c:x val="1.0937927262783703E-2"/>
              <c:y val="0.3402838809454766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224845024"/>
        <c:crossesAt val="0.1"/>
        <c:crossBetween val="midCat"/>
      </c:valAx>
    </c:plotArea>
    <c:legend>
      <c:legendPos val="r"/>
      <c:layout>
        <c:manualLayout>
          <c:xMode val="edge"/>
          <c:yMode val="edge"/>
          <c:x val="0.14473999814830366"/>
          <c:y val="0.63337868885369497"/>
          <c:w val="0.29350334489566982"/>
          <c:h val="0.1880531576612413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9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0.48333</cdr:x>
      <cdr:y>0.69437</cdr:y>
    </cdr:from>
    <cdr:to>
      <cdr:x>0.93402</cdr:x>
      <cdr:y>0.77347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2209785" y="2971820"/>
          <a:ext cx="2060564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i="1" dirty="0" smtClean="0"/>
            <a:t>e.g.</a:t>
          </a:r>
          <a:r>
            <a:rPr lang="en-US" sz="1600" b="1" dirty="0" smtClean="0"/>
            <a:t>, SPE-1 Arrivals</a:t>
          </a:r>
          <a:endParaRPr lang="en-US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BFC5B56-155A-8A4F-A200-15510EAC000D}" type="datetime1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en-US" smtClean="0"/>
              <a:t>Los Alamos National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A3DA938-9C0B-3841-966A-9297D5C04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0931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20232FE-02A3-6D41-B422-B15757ACBFED}" type="datetime1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en-US" smtClean="0"/>
              <a:t>Los Alamos National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B4268CE-33B7-7549-BEF6-7F438D74A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3916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524000" y="0"/>
            <a:ext cx="1524000" cy="249298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NOTE</a:t>
            </a:r>
            <a:r>
              <a:rPr lang="en-US" sz="1200" b="0" dirty="0" smtClean="0">
                <a:solidFill>
                  <a:srgbClr val="000000"/>
                </a:solidFill>
              </a:rPr>
              <a:t>: THIS IS YOUR WALK-IN SLIDE OPTION #1.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258059"/>
            <a:ext cx="10160000" cy="4663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5080000" y="5539707"/>
            <a:ext cx="5080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Managed by Triad National Security, LLC for the U.S. Department of Energy’s NNSA</a:t>
            </a:r>
          </a:p>
        </p:txBody>
      </p:sp>
      <p:pic>
        <p:nvPicPr>
          <p:cNvPr id="9" name="Picture 8" descr="LANL_allWHITE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605905" y="321029"/>
            <a:ext cx="8380263" cy="3763219"/>
          </a:xfrm>
          <a:prstGeom prst="rect">
            <a:avLst/>
          </a:prstGeom>
        </p:spPr>
      </p:pic>
      <p:pic>
        <p:nvPicPr>
          <p:cNvPr id="13" name="Picture 12" descr="NNSA_80%.ai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9004984" y="5291926"/>
            <a:ext cx="1068112" cy="3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 - Photo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258059"/>
            <a:ext cx="10160000" cy="4663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5080000" y="5539707"/>
            <a:ext cx="5080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Managed by Triad National Security, LLC for the U.S. Department of Energy’s NNSA</a:t>
            </a:r>
          </a:p>
        </p:txBody>
      </p:sp>
      <p:pic>
        <p:nvPicPr>
          <p:cNvPr id="12" name="Picture 11" descr="NNSA_80%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986171" y="5271918"/>
            <a:ext cx="1068112" cy="321552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8467"/>
            <a:ext cx="5926667" cy="526626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icon to insert photo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>
            <a:off x="5926667" y="-8467"/>
            <a:ext cx="4233333" cy="5257800"/>
          </a:xfrm>
          <a:custGeom>
            <a:avLst/>
            <a:gdLst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3810000 w 3810000"/>
              <a:gd name="connsiteY2" fmla="*/ 5257800 h 5257800"/>
              <a:gd name="connsiteX3" fmla="*/ 0 w 3810000"/>
              <a:gd name="connsiteY3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257800">
                <a:moveTo>
                  <a:pt x="0" y="5257800"/>
                </a:moveTo>
                <a:lnTo>
                  <a:pt x="0" y="0"/>
                </a:lnTo>
                <a:cubicBezTo>
                  <a:pt x="16933" y="708378"/>
                  <a:pt x="59269" y="2737554"/>
                  <a:pt x="1193801" y="3911599"/>
                </a:cubicBezTo>
                <a:cubicBezTo>
                  <a:pt x="1899356" y="4580464"/>
                  <a:pt x="2791178" y="5012267"/>
                  <a:pt x="3810000" y="5257800"/>
                </a:cubicBezTo>
                <a:lnTo>
                  <a:pt x="0" y="5257800"/>
                </a:lnTo>
                <a:close/>
              </a:path>
            </a:pathLst>
          </a:custGeom>
          <a:solidFill>
            <a:srgbClr val="080419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38150" y="2743203"/>
            <a:ext cx="3301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 smtClean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Delivering science and technology</a:t>
            </a:r>
            <a:r>
              <a:rPr lang="en-US" sz="1400" b="0" i="0" baseline="0" dirty="0" smtClean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/>
            </a:r>
            <a:br>
              <a:rPr lang="en-US" sz="1400" b="0" i="0" baseline="0" dirty="0" smtClean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 smtClean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to protect our nation</a:t>
            </a:r>
            <a:br>
              <a:rPr lang="en-US" sz="1400" b="0" i="0" baseline="0" dirty="0" smtClean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 smtClean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and promote world stability</a:t>
            </a:r>
          </a:p>
          <a:p>
            <a:pPr algn="ctr"/>
            <a:endParaRPr lang="en-US" sz="1400" dirty="0">
              <a:solidFill>
                <a:srgbClr val="FFFFFF">
                  <a:alpha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599258" y="3"/>
            <a:ext cx="1599259" cy="286231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NOTE</a:t>
            </a:r>
            <a:r>
              <a:rPr lang="en-US" sz="1200" b="0" dirty="0" smtClean="0">
                <a:solidFill>
                  <a:srgbClr val="000000"/>
                </a:solidFill>
              </a:rPr>
              <a:t>: THIS IS YOUR WALK</a:t>
            </a:r>
            <a:r>
              <a:rPr lang="en-US" sz="1200" b="0" baseline="0" dirty="0" smtClean="0">
                <a:solidFill>
                  <a:srgbClr val="000000"/>
                </a:solidFill>
              </a:rPr>
              <a:t>-IN </a:t>
            </a:r>
            <a:r>
              <a:rPr lang="en-US" sz="1200" b="0" dirty="0" smtClean="0">
                <a:solidFill>
                  <a:srgbClr val="000000"/>
                </a:solidFill>
              </a:rPr>
              <a:t>SLIDE OPTION #2.</a:t>
            </a:r>
            <a:r>
              <a:rPr lang="en-US" sz="1200" b="0" baseline="0" dirty="0" smtClean="0">
                <a:solidFill>
                  <a:srgbClr val="000000"/>
                </a:solidFill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dirty="0" smtClean="0">
                <a:effectLst/>
              </a:rPr>
              <a:t/>
            </a:r>
            <a:br>
              <a:rPr lang="en-US" sz="1200" dirty="0" smtClean="0">
                <a:effectLst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only a high-resolution photograph.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5" name="Picture 14" descr="LANL_allWHITE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6203154" y="600429"/>
            <a:ext cx="3395346" cy="152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360360"/>
            <a:ext cx="10160000" cy="40812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1"/>
            <a:ext cx="8636000" cy="1361134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r">
              <a:defRPr sz="3200" b="0" i="0">
                <a:solidFill>
                  <a:srgbClr val="FFFFFF"/>
                </a:solidFill>
                <a:latin typeface="+mj-lt"/>
              </a:defRPr>
            </a:lvl1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Click to add title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0" y="3165407"/>
            <a:ext cx="3937000" cy="606908"/>
          </a:xfrm>
          <a:prstGeom prst="rect">
            <a:avLst/>
          </a:prstGeom>
        </p:spPr>
        <p:txBody>
          <a:bodyPr vert="horz" lIns="91433" tIns="45717" rIns="91433" bIns="45717" anchor="b"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  <a:lvl2pPr marL="457164" indent="0">
              <a:buNone/>
              <a:defRPr sz="2400" b="1">
                <a:solidFill>
                  <a:schemeClr val="tx1"/>
                </a:solidFill>
              </a:defRPr>
            </a:lvl2pPr>
            <a:lvl3pPr marL="914327" indent="0">
              <a:buNone/>
              <a:defRPr sz="2400" b="1">
                <a:solidFill>
                  <a:schemeClr val="tx1"/>
                </a:solidFill>
              </a:defRPr>
            </a:lvl3pPr>
            <a:lvl4pPr marL="1371491" indent="0">
              <a:buNone/>
              <a:defRPr sz="2400" b="1">
                <a:solidFill>
                  <a:schemeClr val="tx1"/>
                </a:solidFill>
              </a:defRPr>
            </a:lvl4pPr>
            <a:lvl5pPr marL="1828654" indent="0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add presenter(s)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5000" y="3772967"/>
            <a:ext cx="3937000" cy="627160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1360362"/>
            <a:ext cx="8636000" cy="907423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164" indent="0" algn="r">
              <a:buNone/>
              <a:defRPr sz="3600"/>
            </a:lvl2pPr>
            <a:lvl3pPr marL="914327" indent="0" algn="r">
              <a:buNone/>
              <a:defRPr sz="3600"/>
            </a:lvl3pPr>
            <a:lvl4pPr marL="1371491" indent="0" algn="r">
              <a:buNone/>
              <a:defRPr sz="3600"/>
            </a:lvl4pPr>
            <a:lvl5pPr marL="1828654" indent="0" algn="r">
              <a:buNone/>
              <a:defRPr sz="3600"/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6299" y="5441603"/>
            <a:ext cx="2163703" cy="26340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LA-UR-31131 </a:t>
            </a:r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080000" y="4989149"/>
            <a:ext cx="5080000" cy="452454"/>
            <a:chOff x="4572000" y="5026384"/>
            <a:chExt cx="4572000" cy="452454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572000" y="5294172"/>
              <a:ext cx="45720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Managed by Triad National Security, LLC for the U.S. Department of Energy’s NNSA</a:t>
              </a:r>
            </a:p>
          </p:txBody>
        </p:sp>
        <p:pic>
          <p:nvPicPr>
            <p:cNvPr id="21" name="Picture 20" descr="NNSA_80%.ai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116" t="44234" r="25200" b="40485"/>
            <a:stretch/>
          </p:blipFill>
          <p:spPr>
            <a:xfrm>
              <a:off x="8087551" y="5026384"/>
              <a:ext cx="961301" cy="32155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6" y="2907926"/>
            <a:ext cx="5181600" cy="24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20911"/>
            <a:ext cx="10160000" cy="45898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2"/>
            <a:ext cx="9144000" cy="820911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agenda title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695E-3847-284B-804A-F0C0441E204C}" type="datetime1">
              <a:rPr lang="en-US" smtClean="0"/>
              <a:t>4/3/2020</a:t>
            </a:fld>
            <a:r>
              <a:rPr lang="en-US" smtClean="0"/>
              <a:t>   </a:t>
            </a:r>
            <a:r>
              <a:rPr lang="en-US" dirty="0" smtClean="0"/>
              <a:t>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145853" y="943030"/>
            <a:ext cx="0" cy="43284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217335" y="943031"/>
            <a:ext cx="1797403" cy="317562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 smtClean="0"/>
              <a:t>Click to edit date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217335" y="1568548"/>
            <a:ext cx="1797403" cy="317562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 smtClean="0"/>
              <a:t>Click to edit location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0" y="943030"/>
            <a:ext cx="4318000" cy="4328440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6075" indent="-171450">
              <a:defRPr sz="1800"/>
            </a:lvl2pPr>
            <a:lvl3pPr marL="515938" indent="-173038">
              <a:defRPr sz="1600"/>
            </a:lvl3pPr>
            <a:lvl4pPr marL="685800" indent="-173038">
              <a:defRPr sz="1400"/>
            </a:lvl4pPr>
            <a:lvl5pPr marL="855663" indent="-174625">
              <a:defRPr/>
            </a:lvl5pPr>
          </a:lstStyle>
          <a:p>
            <a:pPr lvl="0"/>
            <a:r>
              <a:rPr lang="en-US" dirty="0" smtClean="0"/>
              <a:t>Click to edit agenda item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6" y="2907926"/>
            <a:ext cx="5181600" cy="24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5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2220150"/>
            <a:ext cx="9144000" cy="820911"/>
          </a:xfrm>
          <a:prstGeom prst="rect">
            <a:avLst/>
          </a:prstGeom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20911"/>
            <a:ext cx="10160000" cy="45898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2"/>
            <a:ext cx="9144000" cy="820911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8000" y="943030"/>
            <a:ext cx="9144000" cy="4328440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6075" indent="-171450">
              <a:defRPr sz="1800"/>
            </a:lvl2pPr>
            <a:lvl3pPr marL="515938" indent="-173038">
              <a:defRPr sz="1600"/>
            </a:lvl3pPr>
            <a:lvl4pPr marL="685800" indent="-173038">
              <a:defRPr sz="1400"/>
            </a:lvl4pPr>
            <a:lvl5pPr marL="855663" indent="-174625">
              <a:defRPr/>
            </a:lvl5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8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-9470"/>
            <a:ext cx="9144000" cy="952500"/>
          </a:xfrm>
          <a:prstGeom prst="rect">
            <a:avLst/>
          </a:prstGeom>
        </p:spPr>
        <p:txBody>
          <a:bodyPr vert="horz" anchor="ctr"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497D45A-E2C2-5444-8727-94AA467EBF1A}" type="datetime1">
              <a:rPr lang="en-US" smtClean="0"/>
              <a:t>4/3/2020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8000" y="943030"/>
            <a:ext cx="9144000" cy="432844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FFFFFF"/>
                </a:solidFill>
              </a:defRPr>
            </a:lvl1pPr>
            <a:lvl2pPr marL="346075" indent="-171450">
              <a:defRPr sz="1800">
                <a:solidFill>
                  <a:srgbClr val="FFFFFF"/>
                </a:solidFill>
              </a:defRPr>
            </a:lvl2pPr>
            <a:lvl3pPr marL="515938" indent="-173038">
              <a:defRPr sz="1600">
                <a:solidFill>
                  <a:srgbClr val="FFFFFF"/>
                </a:solidFill>
              </a:defRPr>
            </a:lvl3pPr>
            <a:lvl4pPr marL="685800" indent="-173038">
              <a:defRPr sz="1400">
                <a:solidFill>
                  <a:srgbClr val="FFFFFF"/>
                </a:solidFill>
              </a:defRPr>
            </a:lvl4pPr>
            <a:lvl5pPr marL="855663" indent="-174625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2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9853"/>
            <a:ext cx="10160000" cy="50908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5A60-AEBD-CD41-AE13-C139EF5F076B}" type="datetime1">
              <a:rPr lang="en-US" smtClean="0"/>
              <a:t>4/3/2020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319852"/>
            <a:ext cx="9144000" cy="50106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8000" y="943030"/>
            <a:ext cx="9144000" cy="4328440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6075" indent="-171450">
              <a:defRPr sz="1800"/>
            </a:lvl2pPr>
            <a:lvl3pPr marL="515938" indent="-173038">
              <a:defRPr sz="1600"/>
            </a:lvl3pPr>
            <a:lvl4pPr marL="685800" indent="-173038">
              <a:defRPr sz="1400"/>
            </a:lvl4pPr>
            <a:lvl5pPr marL="855663" indent="-174625">
              <a:defRPr/>
            </a:lvl5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9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10"/>
            <a:ext cx="10160000" cy="5256829"/>
          </a:xfrm>
          <a:prstGeom prst="rect">
            <a:avLst/>
          </a:prstGeom>
        </p:spPr>
        <p:txBody>
          <a:bodyPr vert="horz" lIns="91433" tIns="45717" rIns="91433" bIns="45717" anchor="ctr"/>
          <a:lstStyle>
            <a:lvl1pPr marL="0" marR="0" indent="0" algn="ctr" defTabSz="45716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500" smtClean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icon to insert photo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83699" y="3046996"/>
            <a:ext cx="5992602" cy="461659"/>
          </a:xfrm>
          <a:prstGeom prst="rect">
            <a:avLst/>
          </a:prstGeom>
          <a:noFill/>
        </p:spPr>
        <p:txBody>
          <a:bodyPr vert="horz" wrap="square" lIns="91433" tIns="45717" rIns="91433" bIns="45717">
            <a:sp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statement</a:t>
            </a: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-130078" y="1114872"/>
            <a:ext cx="112409" cy="335921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-130078" y="1450792"/>
            <a:ext cx="112409" cy="335921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-130078" y="1786712"/>
            <a:ext cx="112409" cy="335921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-130078" y="2122633"/>
            <a:ext cx="112409" cy="335921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-130078" y="2"/>
            <a:ext cx="112409" cy="335921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-130078" y="335922"/>
            <a:ext cx="112409" cy="335921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-130078" y="727311"/>
            <a:ext cx="112409" cy="3359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65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51D7D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-1" y="5409848"/>
            <a:ext cx="3678297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82278" y="5409848"/>
            <a:ext cx="2370667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   </a:t>
            </a:r>
            <a:fld id="{5D01E7E5-6465-7A46-A26D-BAABC2D34D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30078" y="1238744"/>
            <a:ext cx="112409" cy="373246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130078" y="1611989"/>
            <a:ext cx="112409" cy="373246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130078" y="1985234"/>
            <a:ext cx="112409" cy="373246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130078" y="2358479"/>
            <a:ext cx="112409" cy="373246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130078" y="0"/>
            <a:ext cx="112409" cy="373246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-130078" y="373245"/>
            <a:ext cx="112409" cy="373246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130078" y="808120"/>
            <a:ext cx="112409" cy="3732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705556" y="-2"/>
            <a:ext cx="575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rgbClr val="0D0C2E"/>
                </a:solidFill>
              </a:rPr>
              <a:t>NOTE:</a:t>
            </a:r>
          </a:p>
          <a:p>
            <a:pPr algn="r"/>
            <a:r>
              <a:rPr lang="en-US" sz="800" dirty="0" smtClean="0">
                <a:solidFill>
                  <a:srgbClr val="0D0C2E"/>
                </a:solidFill>
              </a:rPr>
              <a:t>This is</a:t>
            </a:r>
            <a:r>
              <a:rPr lang="en-US" sz="800" baseline="0" dirty="0" smtClean="0">
                <a:solidFill>
                  <a:srgbClr val="0D0C2E"/>
                </a:solidFill>
              </a:rPr>
              <a:t> the lab color palette.</a:t>
            </a:r>
            <a:endParaRPr lang="en-US" sz="800" baseline="0" dirty="0" smtClean="0">
              <a:solidFill>
                <a:srgbClr val="0D0C2E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4279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49" r:id="rId3"/>
    <p:sldLayoutId id="2147483673" r:id="rId4"/>
    <p:sldLayoutId id="2147483671" r:id="rId5"/>
    <p:sldLayoutId id="2147483650" r:id="rId6"/>
    <p:sldLayoutId id="2147483660" r:id="rId7"/>
    <p:sldLayoutId id="2147483674" r:id="rId8"/>
    <p:sldLayoutId id="2147483677" r:id="rId9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1714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3038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-173038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87438" indent="-174625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158670" y="1"/>
            <a:ext cx="7036130" cy="1359725"/>
          </a:xfrm>
        </p:spPr>
        <p:txBody>
          <a:bodyPr anchor="ctr" anchorCtr="0"/>
          <a:lstStyle/>
          <a:p>
            <a:r>
              <a:rPr lang="en-US" sz="2400" dirty="0"/>
              <a:t>Identification of a shear mechanism in moderately overburied chemical explosive experiments and relation to the DPRK declared nuclear tests</a:t>
            </a:r>
            <a:endParaRPr lang="en-US" sz="2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 anchor="ctr" anchorCtr="0"/>
          <a:lstStyle/>
          <a:p>
            <a:r>
              <a:rPr lang="en-US" dirty="0"/>
              <a:t>LA-UR-19-31131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43" y="82302"/>
            <a:ext cx="1196533" cy="1196533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body" sz="quarter" idx="11"/>
          </p:nvPr>
        </p:nvSpPr>
        <p:spPr>
          <a:xfrm>
            <a:off x="4417163" y="2385342"/>
            <a:ext cx="5324356" cy="595750"/>
          </a:xfrm>
          <a:prstGeom prst="rect">
            <a:avLst/>
          </a:prstGeom>
        </p:spPr>
        <p:txBody>
          <a:bodyPr anchor="b"/>
          <a:lstStyle/>
          <a:p>
            <a:r>
              <a:rPr lang="en-US" sz="1600" dirty="0">
                <a:latin typeface="Arial" charset="0"/>
              </a:rPr>
              <a:t>David Steedman, Christopher </a:t>
            </a:r>
            <a:r>
              <a:rPr lang="en-US" sz="1600" dirty="0" smtClean="0">
                <a:latin typeface="Arial" charset="0"/>
              </a:rPr>
              <a:t>Bradley</a:t>
            </a:r>
            <a:endParaRPr lang="en-US" sz="1600" dirty="0">
              <a:latin typeface="Arial" charset="0"/>
            </a:endParaRPr>
          </a:p>
          <a:p>
            <a:r>
              <a:rPr lang="en-US" sz="1600" dirty="0">
                <a:latin typeface="Arial" charset="0"/>
              </a:rPr>
              <a:t>Los Alamos National Laboratory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410293"/>
            <a:ext cx="61924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authors wish to thank the National Nuclear Security Administration, Defense Nuclear Nonproliferation Research and Development (DNN R&amp;D) for funding the Source Physics Experiment (SPE).  This work was sponsored by the NNSA under award number DE-AC52-06NA25396.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434" y="3459434"/>
            <a:ext cx="3224784" cy="902208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802758" y="4314975"/>
            <a:ext cx="1938761" cy="317753"/>
          </a:xfrm>
        </p:spPr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  <a:latin typeface="Arial" charset="0"/>
              </a:rPr>
              <a:t>4-8</a:t>
            </a:r>
            <a:r>
              <a:rPr lang="en-US" b="1" dirty="0" smtClean="0">
                <a:solidFill>
                  <a:schemeClr val="accent3"/>
                </a:solidFill>
                <a:latin typeface="Arial" charset="0"/>
              </a:rPr>
              <a:t> May 2020</a:t>
            </a:r>
            <a:endParaRPr lang="en-US" b="1" dirty="0">
              <a:solidFill>
                <a:schemeClr val="accent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19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 SPE </a:t>
            </a:r>
            <a:r>
              <a:rPr lang="en-US" dirty="0" smtClean="0"/>
              <a:t>Phase I to Legacy Nuclear Data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fld id="{5D01E7E5-6465-7A46-A26D-BAABC2D34D38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1744" y="1192247"/>
            <a:ext cx="3739462" cy="3410041"/>
          </a:xfrm>
        </p:spPr>
        <p:txBody>
          <a:bodyPr/>
          <a:lstStyle/>
          <a:p>
            <a:r>
              <a:rPr lang="en-US" sz="1600" dirty="0"/>
              <a:t>For explosive-caused ground motion we plot velocity vs. yield-scaled range to compare events in a similar geologic setting</a:t>
            </a:r>
          </a:p>
          <a:p>
            <a:r>
              <a:rPr lang="en-US" sz="1600" dirty="0"/>
              <a:t>Perrett and Bass* compiled near-field data for a number of historic nuclear events for various geologic settings, including “hard rock”</a:t>
            </a:r>
          </a:p>
          <a:p>
            <a:r>
              <a:rPr lang="en-US" sz="1400" dirty="0"/>
              <a:t>The fit to the SPE Phase I data match the P&amp;B hard rock fit, with the full data set falling with the P&amp;B bounds</a:t>
            </a:r>
          </a:p>
          <a:p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Suggests that SPE data might be useful for providing insight into nuclear response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2512" y="4969758"/>
            <a:ext cx="325383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*Perret, W.R. and Bass, R.C. (1974), </a:t>
            </a:r>
            <a:r>
              <a:rPr lang="en-US" sz="900" i="1" dirty="0"/>
              <a:t>Free-Field Ground Motion Induced by Underground Explosions,</a:t>
            </a:r>
            <a:r>
              <a:rPr lang="en-US" sz="900" dirty="0"/>
              <a:t> SAND74-0252.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59020" y="934968"/>
            <a:ext cx="4644390" cy="4034790"/>
            <a:chOff x="4859020" y="934968"/>
            <a:chExt cx="4644390" cy="4034790"/>
          </a:xfrm>
        </p:grpSpPr>
        <p:graphicFrame>
          <p:nvGraphicFramePr>
            <p:cNvPr id="17" name="Chart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09427683"/>
                </p:ext>
              </p:extLst>
            </p:nvPr>
          </p:nvGraphicFramePr>
          <p:xfrm>
            <a:off x="4859020" y="934968"/>
            <a:ext cx="4644390" cy="40347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9" name="Straight Connector 18"/>
            <p:cNvCxnSpPr/>
            <p:nvPr/>
          </p:nvCxnSpPr>
          <p:spPr>
            <a:xfrm rot="60000">
              <a:off x="6886382" y="1334998"/>
              <a:ext cx="1974230" cy="196162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60000">
              <a:off x="6452707" y="1613067"/>
              <a:ext cx="2362527" cy="233383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7760785" y="2152721"/>
              <a:ext cx="328626" cy="40985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978685" y="1932561"/>
              <a:ext cx="1274708" cy="2308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FF0000"/>
                  </a:solidFill>
                </a:rPr>
                <a:t>SPE Phase I Data Fit</a:t>
              </a:r>
            </a:p>
          </p:txBody>
        </p:sp>
        <p:cxnSp>
          <p:nvCxnSpPr>
            <p:cNvPr id="24" name="Straight Arrow Connector 23"/>
            <p:cNvCxnSpPr>
              <a:endCxn id="25" idx="3"/>
            </p:cNvCxnSpPr>
            <p:nvPr/>
          </p:nvCxnSpPr>
          <p:spPr>
            <a:xfrm flipH="1">
              <a:off x="6361144" y="1549623"/>
              <a:ext cx="434794" cy="12969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543986" y="1425404"/>
              <a:ext cx="817159" cy="5078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Perrett and Bass Fit</a:t>
              </a:r>
            </a:p>
            <a:p>
              <a:pPr algn="ctr"/>
              <a:r>
                <a:rPr lang="en-US" sz="900" dirty="0"/>
                <a:t>w/Bounds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3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 SPE </a:t>
            </a:r>
            <a:r>
              <a:rPr lang="en-US" dirty="0" smtClean="0"/>
              <a:t>Phase I to </a:t>
            </a:r>
            <a:r>
              <a:rPr lang="en-US" dirty="0"/>
              <a:t>DPRK Events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fld id="{5D01E7E5-6465-7A46-A26D-BAABC2D34D38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65200" y="1507108"/>
            <a:ext cx="4572000" cy="2743200"/>
          </a:xfrm>
        </p:spPr>
        <p:txBody>
          <a:bodyPr/>
          <a:lstStyle/>
          <a:p>
            <a:r>
              <a:rPr lang="en-US" sz="1600" dirty="0"/>
              <a:t>Revisit the m</a:t>
            </a:r>
            <a:r>
              <a:rPr lang="en-US" sz="1600" baseline="-25000" dirty="0"/>
              <a:t>b</a:t>
            </a:r>
            <a:r>
              <a:rPr lang="en-US" sz="1600" dirty="0"/>
              <a:t>:M</a:t>
            </a:r>
            <a:r>
              <a:rPr lang="en-US" sz="1600" baseline="-25000" dirty="0"/>
              <a:t>S</a:t>
            </a:r>
            <a:r>
              <a:rPr lang="en-US" sz="1600" dirty="0"/>
              <a:t> discriminant plot*</a:t>
            </a:r>
          </a:p>
          <a:p>
            <a:pPr lvl="1"/>
            <a:r>
              <a:rPr lang="en-US" sz="1400" dirty="0"/>
              <a:t>KIM3 though KIM6 occurred during conduct of SPE</a:t>
            </a:r>
          </a:p>
          <a:p>
            <a:r>
              <a:rPr lang="en-US" sz="1600" dirty="0"/>
              <a:t>Estimates for KIM3 through KIM5 indicate moderately overburied conditions</a:t>
            </a:r>
          </a:p>
          <a:p>
            <a:pPr lvl="1"/>
            <a:r>
              <a:rPr lang="en-US" sz="1400" dirty="0"/>
              <a:t>These events are within the earthquake population or on a transition</a:t>
            </a:r>
          </a:p>
          <a:p>
            <a:r>
              <a:rPr lang="en-US" sz="1600" dirty="0"/>
              <a:t>Estimates for KIM6 indicate nominal burial </a:t>
            </a:r>
          </a:p>
          <a:p>
            <a:pPr lvl="1"/>
            <a:r>
              <a:rPr lang="en-US" sz="1400" dirty="0"/>
              <a:t>This event falls within the explosion population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1" y="1300752"/>
            <a:ext cx="3919651" cy="3674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01" y="4946134"/>
            <a:ext cx="3537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-457200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*Bonner has used the M</a:t>
            </a:r>
            <a:r>
              <a:rPr lang="en-US" sz="8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(VMAX) method to estimate surface wave magnitudes for all North Korean explosions (see Bonner et al, 2006, 2008, 2009, and 2015 for details).</a:t>
            </a:r>
          </a:p>
        </p:txBody>
      </p:sp>
    </p:spTree>
    <p:extLst>
      <p:ext uri="{BB962C8B-B14F-4D97-AF65-F5344CB8AC3E}">
        <p14:creationId xmlns:p14="http://schemas.microsoft.com/office/powerpoint/2010/main" val="11868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Shear </a:t>
            </a:r>
            <a:r>
              <a:rPr lang="en-US" dirty="0"/>
              <a:t>Release </a:t>
            </a:r>
            <a:r>
              <a:rPr lang="en-US" dirty="0" smtClean="0"/>
              <a:t>Model Considers SDOB Influence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fld id="{5D01E7E5-6465-7A46-A26D-BAABC2D34D38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The driving force (stored shear strain) must overcome resisting force (</a:t>
            </a:r>
            <a:r>
              <a:rPr lang="en-US" sz="1400" i="1" dirty="0"/>
              <a:t>in situ</a:t>
            </a:r>
            <a:r>
              <a:rPr lang="en-US" sz="1400" dirty="0"/>
              <a:t> stress + joint friction)</a:t>
            </a:r>
          </a:p>
          <a:p>
            <a:pPr lvl="1"/>
            <a:r>
              <a:rPr lang="en-US" sz="1200" dirty="0"/>
              <a:t>The likelihood of creating shear release in SPE is seen to be a function of SDOB and geologic setting</a:t>
            </a:r>
          </a:p>
          <a:p>
            <a:pPr lvl="1"/>
            <a:r>
              <a:rPr lang="en-US" sz="1200" dirty="0"/>
              <a:t>The likelihood of a DPRK event failing m</a:t>
            </a:r>
            <a:r>
              <a:rPr lang="en-US" sz="1200" baseline="-25000" dirty="0"/>
              <a:t>b</a:t>
            </a:r>
            <a:r>
              <a:rPr lang="en-US" sz="1200" dirty="0"/>
              <a:t>:M</a:t>
            </a:r>
            <a:r>
              <a:rPr lang="en-US" sz="1200" baseline="-25000" dirty="0"/>
              <a:t>S</a:t>
            </a:r>
            <a:r>
              <a:rPr lang="en-US" sz="1200" dirty="0"/>
              <a:t> discrimination appears to be a function of SDOB in a similar geology</a:t>
            </a:r>
          </a:p>
          <a:p>
            <a:r>
              <a:rPr lang="en-US" sz="1400" dirty="0"/>
              <a:t>Do these two phenomena correlate as suggested here?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4" b="12598"/>
          <a:stretch/>
        </p:blipFill>
        <p:spPr>
          <a:xfrm>
            <a:off x="1428750" y="1988820"/>
            <a:ext cx="695579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fld id="{5D01E7E5-6465-7A46-A26D-BAABC2D34D38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A conceptual shear release model is proposed</a:t>
            </a:r>
          </a:p>
          <a:p>
            <a:pPr lvl="1"/>
            <a:r>
              <a:rPr lang="en-US" sz="1600" dirty="0"/>
              <a:t>Based on fundamental geomechanical considerations</a:t>
            </a:r>
          </a:p>
          <a:p>
            <a:pPr lvl="1"/>
            <a:r>
              <a:rPr lang="en-US" sz="1600" dirty="0"/>
              <a:t>The mechanics-based model explains how the response is conditional </a:t>
            </a:r>
          </a:p>
          <a:p>
            <a:pPr lvl="2"/>
            <a:r>
              <a:rPr lang="en-US" sz="1400" i="1" dirty="0"/>
              <a:t>i.e.</a:t>
            </a:r>
            <a:r>
              <a:rPr lang="en-US" sz="1400" dirty="0"/>
              <a:t>, why excess shear can occur (KIM1 through KIM5), and when it will not occur (KIM6 and legacy tests)</a:t>
            </a:r>
          </a:p>
          <a:p>
            <a:r>
              <a:rPr lang="en-US" sz="1800" dirty="0"/>
              <a:t>The model appears to map to explosion/earthquake discrimination uncertainties for the DPRK events</a:t>
            </a:r>
          </a:p>
          <a:p>
            <a:r>
              <a:rPr lang="en-US" sz="1800" dirty="0"/>
              <a:t>Future analysis will focus on relating these SPE/DAG near-field observations to the SPE/DAG far-field data</a:t>
            </a:r>
          </a:p>
        </p:txBody>
      </p:sp>
    </p:spTree>
    <p:extLst>
      <p:ext uri="{BB962C8B-B14F-4D97-AF65-F5344CB8AC3E}">
        <p14:creationId xmlns:p14="http://schemas.microsoft.com/office/powerpoint/2010/main" val="35098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fld id="{5D01E7E5-6465-7A46-A26D-BAABC2D34D38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The Source Physics Experiments</a:t>
            </a:r>
            <a:endParaRPr lang="en-US" dirty="0"/>
          </a:p>
          <a:p>
            <a:r>
              <a:rPr lang="en-US" dirty="0"/>
              <a:t>Solution approach</a:t>
            </a:r>
          </a:p>
          <a:p>
            <a:r>
              <a:rPr lang="en-US" dirty="0"/>
              <a:t>Research results</a:t>
            </a:r>
          </a:p>
          <a:p>
            <a:r>
              <a:rPr lang="en-US" dirty="0"/>
              <a:t>Relating results to the initial problem</a:t>
            </a:r>
          </a:p>
          <a:p>
            <a:r>
              <a:rPr lang="en-US" dirty="0" smtClean="0"/>
              <a:t>Summary and path forward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4" y="4228571"/>
            <a:ext cx="2755075" cy="11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3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Source Physics </a:t>
            </a:r>
            <a:r>
              <a:rPr lang="en-US" dirty="0" smtClean="0"/>
              <a:t>Experiments (SPE)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fld id="{5D01E7E5-6465-7A46-A26D-BAABC2D34D38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0719" y="1288212"/>
            <a:ext cx="5212080" cy="3952498"/>
          </a:xfrm>
        </p:spPr>
        <p:txBody>
          <a:bodyPr/>
          <a:lstStyle/>
          <a:p>
            <a:pPr>
              <a:spcBef>
                <a:spcPts val="249"/>
              </a:spcBef>
            </a:pPr>
            <a:r>
              <a:rPr lang="en-US" sz="1400" dirty="0">
                <a:latin typeface="Arial" charset="0"/>
              </a:rPr>
              <a:t>SPE was a series of experiments designed to provide insight into wave propagation from chemical explosions. </a:t>
            </a:r>
          </a:p>
          <a:p>
            <a:pPr>
              <a:spcBef>
                <a:spcPts val="249"/>
              </a:spcBef>
            </a:pPr>
            <a:r>
              <a:rPr lang="en-US" sz="1400" dirty="0">
                <a:latin typeface="Arial" charset="0"/>
              </a:rPr>
              <a:t>Wave diagnostics include:</a:t>
            </a:r>
          </a:p>
          <a:p>
            <a:pPr marL="403225" lvl="1" indent="-228600">
              <a:spcBef>
                <a:spcPts val="249"/>
              </a:spcBef>
              <a:buFont typeface="+mj-lt"/>
              <a:buAutoNum type="arabicParenR"/>
            </a:pPr>
            <a:r>
              <a:rPr lang="en-US" sz="1200" dirty="0">
                <a:latin typeface="Arial" charset="0"/>
              </a:rPr>
              <a:t>Explosive source diagnostics</a:t>
            </a:r>
          </a:p>
          <a:p>
            <a:pPr marL="403225" lvl="1" indent="-228600">
              <a:spcBef>
                <a:spcPts val="249"/>
              </a:spcBef>
              <a:buFont typeface="+mj-lt"/>
              <a:buAutoNum type="arabicParenR"/>
            </a:pPr>
            <a:r>
              <a:rPr lang="en-US" sz="1200" dirty="0">
                <a:solidFill>
                  <a:srgbClr val="FF0000"/>
                </a:solidFill>
                <a:latin typeface="Arial" charset="0"/>
              </a:rPr>
              <a:t>Near-source accelerometers</a:t>
            </a:r>
          </a:p>
          <a:p>
            <a:pPr marL="403225" lvl="1" indent="-228600">
              <a:spcBef>
                <a:spcPts val="249"/>
              </a:spcBef>
              <a:buFont typeface="+mj-lt"/>
              <a:buAutoNum type="arabicParenR"/>
            </a:pPr>
            <a:r>
              <a:rPr lang="en-US" sz="1200" dirty="0">
                <a:latin typeface="Arial" charset="0"/>
              </a:rPr>
              <a:t>Far-field seismometers</a:t>
            </a:r>
          </a:p>
          <a:p>
            <a:pPr>
              <a:spcBef>
                <a:spcPts val="249"/>
              </a:spcBef>
            </a:pPr>
            <a:r>
              <a:rPr lang="en-US" sz="1400" dirty="0">
                <a:latin typeface="Arial" charset="0"/>
              </a:rPr>
              <a:t>Tests conducted in two geologic settings</a:t>
            </a:r>
          </a:p>
          <a:p>
            <a:pPr marL="403225" lvl="1" indent="-228600">
              <a:spcBef>
                <a:spcPts val="249"/>
              </a:spcBef>
              <a:buFont typeface="+mj-lt"/>
              <a:buAutoNum type="arabicParenR"/>
            </a:pPr>
            <a:r>
              <a:rPr lang="en-US" sz="1200" dirty="0">
                <a:solidFill>
                  <a:srgbClr val="FF0000"/>
                </a:solidFill>
                <a:latin typeface="Arial" charset="0"/>
              </a:rPr>
              <a:t>SPE Phase I in a jointed, hard rock geology; a proxy for </a:t>
            </a:r>
            <a:r>
              <a:rPr lang="en-US" sz="1200" dirty="0" err="1">
                <a:solidFill>
                  <a:srgbClr val="FF0000"/>
                </a:solidFill>
                <a:latin typeface="Arial" charset="0"/>
              </a:rPr>
              <a:t>Pyongye-ri</a:t>
            </a:r>
            <a:endParaRPr lang="en-US" sz="1200" dirty="0">
              <a:solidFill>
                <a:srgbClr val="FF0000"/>
              </a:solidFill>
              <a:latin typeface="Arial" charset="0"/>
            </a:endParaRPr>
          </a:p>
          <a:p>
            <a:pPr marL="403225" lvl="1" indent="-228600">
              <a:spcBef>
                <a:spcPts val="249"/>
              </a:spcBef>
              <a:buFont typeface="+mj-lt"/>
              <a:buAutoNum type="arabicParenR"/>
            </a:pPr>
            <a:r>
              <a:rPr lang="en-US" sz="1200" dirty="0">
                <a:latin typeface="Arial" charset="0"/>
              </a:rPr>
              <a:t>Phase II in a </a:t>
            </a:r>
            <a:r>
              <a:rPr lang="en-US" sz="1200" u="sng" dirty="0">
                <a:latin typeface="Arial" charset="0"/>
              </a:rPr>
              <a:t>d</a:t>
            </a:r>
            <a:r>
              <a:rPr lang="en-US" sz="1200" dirty="0">
                <a:latin typeface="Arial" charset="0"/>
              </a:rPr>
              <a:t>ry </a:t>
            </a:r>
            <a:r>
              <a:rPr lang="en-US" sz="1200" u="sng" dirty="0">
                <a:latin typeface="Arial" charset="0"/>
              </a:rPr>
              <a:t>a</a:t>
            </a:r>
            <a:r>
              <a:rPr lang="en-US" sz="1200" dirty="0">
                <a:latin typeface="Arial" charset="0"/>
              </a:rPr>
              <a:t>lluvium </a:t>
            </a:r>
            <a:r>
              <a:rPr lang="en-US" sz="1200" u="sng" dirty="0">
                <a:latin typeface="Arial" charset="0"/>
              </a:rPr>
              <a:t>g</a:t>
            </a:r>
            <a:r>
              <a:rPr lang="en-US" sz="1200" dirty="0">
                <a:latin typeface="Arial" charset="0"/>
              </a:rPr>
              <a:t>eology (DAG) to approximate an unjointed continuum; </a:t>
            </a:r>
            <a:r>
              <a:rPr lang="en-US" sz="1200" i="1" dirty="0">
                <a:latin typeface="Arial" charset="0"/>
              </a:rPr>
              <a:t>i.e.</a:t>
            </a:r>
            <a:r>
              <a:rPr lang="en-US" sz="1200" dirty="0">
                <a:latin typeface="Arial" charset="0"/>
              </a:rPr>
              <a:t>, a baseline “null” case</a:t>
            </a:r>
          </a:p>
          <a:p>
            <a:pPr>
              <a:spcBef>
                <a:spcPts val="249"/>
              </a:spcBef>
            </a:pPr>
            <a:r>
              <a:rPr lang="en-US" sz="1400" dirty="0">
                <a:latin typeface="Arial" charset="0"/>
              </a:rPr>
              <a:t>Three depth categories for SPE</a:t>
            </a:r>
          </a:p>
          <a:p>
            <a:pPr marL="403225" lvl="1" indent="-228600">
              <a:spcBef>
                <a:spcPts val="249"/>
              </a:spcBef>
              <a:buFont typeface="+mj-lt"/>
              <a:buAutoNum type="arabicParenR"/>
            </a:pPr>
            <a:r>
              <a:rPr lang="en-US" sz="1200" dirty="0">
                <a:latin typeface="Arial" charset="0"/>
              </a:rPr>
              <a:t>The legacy discriminant is based mainly on “nominal” scaled-depth-of-burial; </a:t>
            </a:r>
            <a:r>
              <a:rPr lang="en-US" sz="1200" i="1" dirty="0">
                <a:latin typeface="Arial" charset="0"/>
              </a:rPr>
              <a:t>i.e.</a:t>
            </a:r>
            <a:r>
              <a:rPr lang="en-US" sz="1200" dirty="0">
                <a:latin typeface="Arial" charset="0"/>
              </a:rPr>
              <a:t>, SDOB between 100 m/KT</a:t>
            </a:r>
            <a:r>
              <a:rPr lang="en-US" sz="1200" baseline="30000" dirty="0">
                <a:latin typeface="Arial" charset="0"/>
              </a:rPr>
              <a:t>1/3</a:t>
            </a:r>
            <a:r>
              <a:rPr lang="en-US" sz="1200" dirty="0">
                <a:latin typeface="Arial" charset="0"/>
              </a:rPr>
              <a:t> and 200 m/KT</a:t>
            </a:r>
            <a:r>
              <a:rPr lang="en-US" sz="1200" baseline="30000" dirty="0">
                <a:latin typeface="Arial" charset="0"/>
              </a:rPr>
              <a:t>1/3</a:t>
            </a:r>
            <a:r>
              <a:rPr lang="en-US" sz="1200" dirty="0">
                <a:latin typeface="Arial" charset="0"/>
              </a:rPr>
              <a:t> </a:t>
            </a:r>
          </a:p>
          <a:p>
            <a:pPr marL="403225" lvl="1" indent="-228600">
              <a:spcBef>
                <a:spcPts val="249"/>
              </a:spcBef>
              <a:buFont typeface="+mj-lt"/>
              <a:buAutoNum type="arabicParenR"/>
            </a:pPr>
            <a:r>
              <a:rPr lang="en-US" sz="1200" dirty="0">
                <a:solidFill>
                  <a:srgbClr val="FF0000"/>
                </a:solidFill>
                <a:latin typeface="Arial" charset="0"/>
              </a:rPr>
              <a:t>The DPRK events were moderately obverburied; estimated SDOB between 400 m/KT</a:t>
            </a:r>
            <a:r>
              <a:rPr lang="en-US" sz="1200" baseline="30000" dirty="0">
                <a:solidFill>
                  <a:srgbClr val="FF0000"/>
                </a:solidFill>
                <a:latin typeface="Arial" charset="0"/>
              </a:rPr>
              <a:t>1/3</a:t>
            </a:r>
            <a:r>
              <a:rPr lang="en-US" sz="1200" dirty="0">
                <a:solidFill>
                  <a:srgbClr val="FF0000"/>
                </a:solidFill>
                <a:latin typeface="Arial" charset="0"/>
              </a:rPr>
              <a:t> and 700 m/KT</a:t>
            </a:r>
            <a:r>
              <a:rPr lang="en-US" sz="1200" baseline="30000" dirty="0">
                <a:solidFill>
                  <a:srgbClr val="FF0000"/>
                </a:solidFill>
                <a:latin typeface="Arial" charset="0"/>
              </a:rPr>
              <a:t>1/3</a:t>
            </a:r>
            <a:r>
              <a:rPr lang="en-US" sz="1200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marL="403225" lvl="1" indent="-228600">
              <a:spcBef>
                <a:spcPts val="249"/>
              </a:spcBef>
              <a:buFont typeface="+mj-lt"/>
              <a:buAutoNum type="arabicParenR"/>
            </a:pPr>
            <a:r>
              <a:rPr lang="en-US" sz="1200" dirty="0">
                <a:latin typeface="Arial" charset="0"/>
              </a:rPr>
              <a:t>Deeply overburied provides Green’s function; &gt;1000 m/KT</a:t>
            </a:r>
            <a:r>
              <a:rPr lang="en-US" sz="1200" baseline="30000" dirty="0">
                <a:latin typeface="Arial" charset="0"/>
              </a:rPr>
              <a:t>1/3</a:t>
            </a:r>
            <a:endParaRPr lang="en-US" sz="1200" dirty="0"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2" r="63608" b="18684"/>
          <a:stretch/>
        </p:blipFill>
        <p:spPr>
          <a:xfrm>
            <a:off x="6095910" y="1617712"/>
            <a:ext cx="3372735" cy="2815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69820" y="4537865"/>
            <a:ext cx="2024913" cy="2308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Schematic of SPE Phase I Testbed</a:t>
            </a:r>
          </a:p>
        </p:txBody>
      </p:sp>
    </p:spTree>
    <p:extLst>
      <p:ext uri="{BB962C8B-B14F-4D97-AF65-F5344CB8AC3E}">
        <p14:creationId xmlns:p14="http://schemas.microsoft.com/office/powerpoint/2010/main" val="180327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fld id="{5D01E7E5-6465-7A46-A26D-BAABC2D34D38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65200" y="1326190"/>
            <a:ext cx="4572000" cy="3274440"/>
          </a:xfrm>
        </p:spPr>
        <p:txBody>
          <a:bodyPr/>
          <a:lstStyle/>
          <a:p>
            <a:pPr>
              <a:spcBef>
                <a:spcPts val="249"/>
              </a:spcBef>
            </a:pPr>
            <a:r>
              <a:rPr lang="en-US" sz="1800" dirty="0">
                <a:latin typeface="Arial" charset="0"/>
              </a:rPr>
              <a:t>SPE top level science questions</a:t>
            </a:r>
          </a:p>
          <a:p>
            <a:pPr lvl="1">
              <a:spcBef>
                <a:spcPts val="249"/>
              </a:spcBef>
            </a:pPr>
            <a:r>
              <a:rPr lang="en-US" sz="1600" dirty="0">
                <a:latin typeface="Arial" charset="0"/>
              </a:rPr>
              <a:t>Can we improve yield estimation?</a:t>
            </a:r>
          </a:p>
          <a:p>
            <a:pPr lvl="1">
              <a:spcBef>
                <a:spcPts val="249"/>
              </a:spcBef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Can we identify non-ideal source of shear?</a:t>
            </a:r>
          </a:p>
          <a:p>
            <a:pPr>
              <a:spcBef>
                <a:spcPts val="249"/>
              </a:spcBef>
            </a:pPr>
            <a:endParaRPr lang="en-US" sz="1800" dirty="0">
              <a:latin typeface="Arial" charset="0"/>
            </a:endParaRPr>
          </a:p>
          <a:p>
            <a:pPr>
              <a:spcBef>
                <a:spcPts val="249"/>
              </a:spcBef>
            </a:pPr>
            <a:r>
              <a:rPr lang="en-US" sz="1800" dirty="0">
                <a:latin typeface="Arial" charset="0"/>
              </a:rPr>
              <a:t>On a more fundamental level</a:t>
            </a:r>
          </a:p>
          <a:p>
            <a:pPr lvl="1">
              <a:spcBef>
                <a:spcPts val="249"/>
              </a:spcBef>
            </a:pPr>
            <a:r>
              <a:rPr lang="en-US" sz="1400" dirty="0">
                <a:latin typeface="Arial" charset="0"/>
              </a:rPr>
              <a:t>KIM1 and KIM2 occurred prior to conduct of SPE</a:t>
            </a:r>
          </a:p>
          <a:p>
            <a:pPr lvl="1">
              <a:spcBef>
                <a:spcPts val="249"/>
              </a:spcBef>
            </a:pPr>
            <a:r>
              <a:rPr lang="en-US" sz="1400" dirty="0">
                <a:latin typeface="Arial" charset="0"/>
              </a:rPr>
              <a:t>Why do these recent events confound long accepted explosion/earthquake discriminants (</a:t>
            </a:r>
            <a:r>
              <a:rPr lang="en-US" sz="1400" i="1" dirty="0">
                <a:latin typeface="Arial" charset="0"/>
              </a:rPr>
              <a:t>e.g.</a:t>
            </a:r>
            <a:r>
              <a:rPr lang="en-US" sz="1400" dirty="0">
                <a:latin typeface="Arial" charset="0"/>
              </a:rPr>
              <a:t>, the  m</a:t>
            </a:r>
            <a:r>
              <a:rPr lang="en-US" sz="1400" baseline="-25000" dirty="0">
                <a:latin typeface="Arial" charset="0"/>
              </a:rPr>
              <a:t>b</a:t>
            </a:r>
            <a:r>
              <a:rPr lang="en-US" sz="1400" dirty="0">
                <a:latin typeface="Arial" charset="0"/>
              </a:rPr>
              <a:t>:M</a:t>
            </a:r>
            <a:r>
              <a:rPr lang="en-US" sz="1400" baseline="-25000" dirty="0">
                <a:latin typeface="Arial" charset="0"/>
              </a:rPr>
              <a:t>S </a:t>
            </a:r>
            <a:r>
              <a:rPr lang="en-US" sz="1400" dirty="0">
                <a:latin typeface="Arial" charset="0"/>
              </a:rPr>
              <a:t>approach from Bonner </a:t>
            </a:r>
            <a:r>
              <a:rPr lang="en-US" sz="1400" i="1" dirty="0">
                <a:latin typeface="Arial" charset="0"/>
              </a:rPr>
              <a:t>et al.*</a:t>
            </a:r>
            <a:r>
              <a:rPr lang="en-US" sz="1400" dirty="0">
                <a:latin typeface="Arial" charset="0"/>
              </a:rPr>
              <a:t>)?</a:t>
            </a:r>
          </a:p>
          <a:p>
            <a:pPr lvl="1">
              <a:spcBef>
                <a:spcPts val="249"/>
              </a:spcBef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Can we identify a mechanism for the apparent “excess” shear developed in these moderately overburied events?</a:t>
            </a:r>
            <a:endParaRPr lang="en-US" sz="12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31" y="1371975"/>
            <a:ext cx="3854370" cy="36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307" y="4851991"/>
            <a:ext cx="35376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-457200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*Bonner has used the M</a:t>
            </a:r>
            <a:r>
              <a:rPr lang="en-US" sz="9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(VMAX) method to estimate surface wave magnitudes for all North Korean explosions (see Bonner et al, 2006, 2008, 2009, and 2015 for details).</a:t>
            </a:r>
          </a:p>
        </p:txBody>
      </p:sp>
    </p:spTree>
    <p:extLst>
      <p:ext uri="{BB962C8B-B14F-4D97-AF65-F5344CB8AC3E}">
        <p14:creationId xmlns:p14="http://schemas.microsoft.com/office/powerpoint/2010/main" val="16735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</a:t>
            </a:r>
            <a:r>
              <a:rPr lang="en-US" dirty="0"/>
              <a:t>Distinct Physics Regions </a:t>
            </a:r>
            <a:r>
              <a:rPr lang="en-US" dirty="0" smtClean="0"/>
              <a:t>in Explosive Events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fld id="{5D01E7E5-6465-7A46-A26D-BAABC2D34D38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2758" y="866422"/>
            <a:ext cx="8229600" cy="432844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1600" dirty="0">
                <a:solidFill>
                  <a:srgbClr val="FF0000"/>
                </a:solidFill>
              </a:rPr>
              <a:t>Source physics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70C0"/>
                </a:solidFill>
              </a:rPr>
              <a:t>shock physics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wave physics</a:t>
            </a:r>
          </a:p>
          <a:p>
            <a:r>
              <a:rPr lang="en-US" sz="1600" dirty="0"/>
              <a:t>Two fundamental SPE issues</a:t>
            </a:r>
          </a:p>
          <a:p>
            <a:pPr lvl="1"/>
            <a:r>
              <a:rPr lang="en-US" sz="1400" dirty="0"/>
              <a:t>We consider the source to not produce shear</a:t>
            </a:r>
          </a:p>
          <a:p>
            <a:pPr lvl="1"/>
            <a:r>
              <a:rPr lang="en-US" sz="1400" dirty="0"/>
              <a:t>We focus here on the shock physics region monitored by accelerometers</a:t>
            </a:r>
          </a:p>
          <a:p>
            <a:pPr lvl="2"/>
            <a:r>
              <a:rPr lang="en-US" sz="1200" dirty="0"/>
              <a:t>Shock physics ≠ wave physics</a:t>
            </a:r>
          </a:p>
          <a:p>
            <a:pPr lvl="2"/>
            <a:r>
              <a:rPr lang="en-US" sz="1200" dirty="0"/>
              <a:t>Near-source plasticity and inertial effects dominate</a:t>
            </a: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1347045" y="2989548"/>
            <a:ext cx="2263140" cy="226314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518495" y="3160998"/>
            <a:ext cx="1920240" cy="1920240"/>
          </a:xfrm>
          <a:prstGeom prst="ellipse">
            <a:avLst/>
          </a:prstGeom>
          <a:pattFill prst="diagBrick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2237059" y="3881088"/>
            <a:ext cx="483116" cy="48006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3279" y="3254588"/>
            <a:ext cx="3005951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 Physics--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Shock has dissipated and dispersed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Elastic, Hz wave that is seconds long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Shear from known sources (P-to-S conversion, etc.)</a:t>
            </a:r>
          </a:p>
        </p:txBody>
      </p:sp>
      <p:cxnSp>
        <p:nvCxnSpPr>
          <p:cNvPr id="10" name="Straight Arrow Connector 9"/>
          <p:cNvCxnSpPr>
            <a:stCxn id="12" idx="1"/>
          </p:cNvCxnSpPr>
          <p:nvPr/>
        </p:nvCxnSpPr>
        <p:spPr>
          <a:xfrm flipH="1" flipV="1">
            <a:off x="2779607" y="4508973"/>
            <a:ext cx="892650" cy="251138"/>
          </a:xfrm>
          <a:prstGeom prst="straightConnector1">
            <a:avLst/>
          </a:prstGeom>
          <a:ln w="19050">
            <a:solidFill>
              <a:srgbClr val="0070C0"/>
            </a:solidFill>
            <a:tailEnd type="oval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8" idx="7"/>
          </p:cNvCxnSpPr>
          <p:nvPr/>
        </p:nvCxnSpPr>
        <p:spPr>
          <a:xfrm flipH="1">
            <a:off x="2649424" y="3096063"/>
            <a:ext cx="752340" cy="855329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72258" y="4436946"/>
            <a:ext cx="2948243" cy="64633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Shock Physics--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Geodynamic response to shock load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Plasticity, kHz shock front with meters-long tail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might geomechanics cause shear?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02090" y="2653168"/>
            <a:ext cx="1769127" cy="507831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Physics--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Compressive shock loading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no shear zone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981" y="2642175"/>
            <a:ext cx="2371162" cy="2308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Shock Physics-to-Wave Physics Transition</a:t>
            </a: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>
            <a:off x="1908563" y="2873008"/>
            <a:ext cx="175987" cy="256505"/>
          </a:xfrm>
          <a:prstGeom prst="straightConnector1">
            <a:avLst/>
          </a:prstGeom>
          <a:ln w="19050">
            <a:solidFill>
              <a:schemeClr val="tx1"/>
            </a:solidFill>
            <a:tailEnd type="oval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346573"/>
              </p:ext>
            </p:extLst>
          </p:nvPr>
        </p:nvGraphicFramePr>
        <p:xfrm>
          <a:off x="7081351" y="3106542"/>
          <a:ext cx="2684048" cy="1925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Straight Arrow Connector 16"/>
          <p:cNvCxnSpPr>
            <a:endCxn id="55" idx="2"/>
          </p:cNvCxnSpPr>
          <p:nvPr/>
        </p:nvCxnSpPr>
        <p:spPr>
          <a:xfrm>
            <a:off x="6570167" y="3908068"/>
            <a:ext cx="1374327" cy="63735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3"/>
            <a:endCxn id="19" idx="3"/>
          </p:cNvCxnSpPr>
          <p:nvPr/>
        </p:nvCxnSpPr>
        <p:spPr>
          <a:xfrm flipV="1">
            <a:off x="6620501" y="4203042"/>
            <a:ext cx="1481044" cy="557070"/>
          </a:xfrm>
          <a:prstGeom prst="straightConnector1">
            <a:avLst/>
          </a:prstGeom>
          <a:ln w="19050">
            <a:solidFill>
              <a:srgbClr val="0070C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 rot="2268144">
            <a:off x="8210597" y="3144533"/>
            <a:ext cx="1155169" cy="1679396"/>
          </a:xfrm>
          <a:prstGeom prst="ellipse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44494" y="2522811"/>
            <a:ext cx="1492207" cy="5078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Geomaterial Stress-Strain  Response in Compression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07990" y="4017244"/>
            <a:ext cx="588623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SHEAR</a:t>
            </a:r>
            <a:endParaRPr lang="en-US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312811" y="3953642"/>
            <a:ext cx="331613" cy="3349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065948" y="2608203"/>
            <a:ext cx="1328289" cy="646384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455165" y="2433673"/>
            <a:ext cx="1256265" cy="637425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557662" y="3734758"/>
            <a:ext cx="245617" cy="14633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>
            <a:spLocks noChangeAspect="1"/>
          </p:cNvSpPr>
          <p:nvPr/>
        </p:nvSpPr>
        <p:spPr>
          <a:xfrm rot="2268144">
            <a:off x="7933172" y="4518303"/>
            <a:ext cx="107899" cy="120383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4"/>
          <p:cNvSpPr txBox="1">
            <a:spLocks/>
          </p:cNvSpPr>
          <p:nvPr/>
        </p:nvSpPr>
        <p:spPr>
          <a:xfrm>
            <a:off x="651353" y="1017307"/>
            <a:ext cx="5990092" cy="4595855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deeply buried Green’s function experiment (SDOB = 1500 m/KT</a:t>
            </a:r>
            <a:r>
              <a:rPr lang="en-US" sz="1400" baseline="30000" dirty="0"/>
              <a:t>1/3</a:t>
            </a:r>
            <a:r>
              <a:rPr lang="en-US" sz="1400" dirty="0"/>
              <a:t>) </a:t>
            </a:r>
            <a:r>
              <a:rPr lang="en-US" sz="1400" dirty="0" smtClean="0"/>
              <a:t>indicates </a:t>
            </a:r>
            <a:r>
              <a:rPr lang="en-US" sz="1400" dirty="0"/>
              <a:t>very little </a:t>
            </a:r>
            <a:r>
              <a:rPr lang="en-US" sz="1400" dirty="0">
                <a:solidFill>
                  <a:srgbClr val="FF0000"/>
                </a:solidFill>
              </a:rPr>
              <a:t>tangential</a:t>
            </a:r>
            <a:r>
              <a:rPr lang="en-US" sz="1400" dirty="0"/>
              <a:t> motion relative to the </a:t>
            </a:r>
            <a:r>
              <a:rPr lang="en-US" sz="1400" dirty="0">
                <a:solidFill>
                  <a:srgbClr val="0070C0"/>
                </a:solidFill>
              </a:rPr>
              <a:t>radial component</a:t>
            </a:r>
          </a:p>
          <a:p>
            <a:pPr lvl="1"/>
            <a:r>
              <a:rPr lang="en-US" sz="1200" dirty="0"/>
              <a:t>This is indicative of the ideal case for an explosion</a:t>
            </a:r>
          </a:p>
          <a:p>
            <a:pPr lvl="1"/>
            <a:r>
              <a:rPr lang="en-US" sz="1200" dirty="0"/>
              <a:t>Expect limited shear generation in the </a:t>
            </a:r>
            <a:r>
              <a:rPr lang="en-US" sz="1200" dirty="0" smtClean="0"/>
              <a:t>near-field</a:t>
            </a:r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The </a:t>
            </a:r>
            <a:r>
              <a:rPr lang="en-US" sz="1400" dirty="0"/>
              <a:t>nominally buried experiment (SDOB = 190 m/KT</a:t>
            </a:r>
            <a:r>
              <a:rPr lang="en-US" sz="1400" baseline="30000" dirty="0"/>
              <a:t>1/3</a:t>
            </a:r>
            <a:r>
              <a:rPr lang="en-US" sz="1400" dirty="0"/>
              <a:t>) indicates small initial </a:t>
            </a:r>
            <a:r>
              <a:rPr lang="en-US" sz="1400" dirty="0">
                <a:solidFill>
                  <a:srgbClr val="FF0000"/>
                </a:solidFill>
              </a:rPr>
              <a:t>tangential</a:t>
            </a:r>
            <a:r>
              <a:rPr lang="en-US" sz="1400" dirty="0"/>
              <a:t> motion relative to the </a:t>
            </a:r>
            <a:r>
              <a:rPr lang="en-US" sz="1400" dirty="0">
                <a:solidFill>
                  <a:srgbClr val="0070C0"/>
                </a:solidFill>
              </a:rPr>
              <a:t>radial</a:t>
            </a:r>
            <a:r>
              <a:rPr lang="en-US" sz="1400" dirty="0"/>
              <a:t>, which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/>
              <a:t>quickly returns to zero</a:t>
            </a:r>
          </a:p>
          <a:p>
            <a:pPr lvl="1"/>
            <a:r>
              <a:rPr lang="en-US" sz="1200" dirty="0"/>
              <a:t>Expect limited shear generation in the near-field</a:t>
            </a:r>
          </a:p>
          <a:p>
            <a:endParaRPr lang="en-US" sz="1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from SPE Phase I “End Member” Cases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fld id="{5D01E7E5-6465-7A46-A26D-BAABC2D34D38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778" y="1017552"/>
            <a:ext cx="2726421" cy="1256748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778" y="3930571"/>
            <a:ext cx="2726421" cy="14565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4358" y="900770"/>
            <a:ext cx="208850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SPE-4Prime: SDOB = 1550 m/KT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56905" y="3840530"/>
            <a:ext cx="159746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SPE-6: SDOB = 190 m/KT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44176" y="4206647"/>
            <a:ext cx="805029" cy="20774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750" dirty="0">
                <a:latin typeface="Arial" panose="020B0604020202020204" pitchFamily="34" charset="0"/>
                <a:cs typeface="Arial" panose="020B0604020202020204" pitchFamily="34" charset="0"/>
              </a:rPr>
              <a:t>Nominal Burial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09754" y="1486028"/>
            <a:ext cx="981359" cy="20774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750" dirty="0">
                <a:latin typeface="Arial" panose="020B0604020202020204" pitchFamily="34" charset="0"/>
                <a:cs typeface="Arial" panose="020B0604020202020204" pitchFamily="34" charset="0"/>
              </a:rPr>
              <a:t>Deeply Overburied</a:t>
            </a:r>
          </a:p>
        </p:txBody>
      </p:sp>
    </p:spTree>
    <p:extLst>
      <p:ext uri="{BB962C8B-B14F-4D97-AF65-F5344CB8AC3E}">
        <p14:creationId xmlns:p14="http://schemas.microsoft.com/office/powerpoint/2010/main" val="19729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4"/>
          <p:cNvSpPr>
            <a:spLocks noGrp="1"/>
          </p:cNvSpPr>
          <p:nvPr>
            <p:ph idx="1"/>
          </p:nvPr>
        </p:nvSpPr>
        <p:spPr>
          <a:xfrm>
            <a:off x="626695" y="934959"/>
            <a:ext cx="3838977" cy="4595855"/>
          </a:xfrm>
        </p:spPr>
        <p:txBody>
          <a:bodyPr/>
          <a:lstStyle/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>
              <a:spcBef>
                <a:spcPts val="200"/>
              </a:spcBef>
            </a:pPr>
            <a:endParaRPr lang="en-US" sz="1400" dirty="0"/>
          </a:p>
          <a:p>
            <a:pPr>
              <a:spcBef>
                <a:spcPts val="200"/>
              </a:spcBef>
            </a:pP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/>
              <a:t>The moderately overburied experiments indicate significant post-arrival </a:t>
            </a:r>
            <a:r>
              <a:rPr lang="en-US" sz="1400" dirty="0">
                <a:solidFill>
                  <a:srgbClr val="FF0000"/>
                </a:solidFill>
              </a:rPr>
              <a:t>tangential</a:t>
            </a:r>
            <a:r>
              <a:rPr lang="en-US" sz="1400" dirty="0"/>
              <a:t> relative to </a:t>
            </a:r>
            <a:r>
              <a:rPr lang="en-US" sz="1400" dirty="0">
                <a:solidFill>
                  <a:srgbClr val="0070C0"/>
                </a:solidFill>
              </a:rPr>
              <a:t>radial </a:t>
            </a:r>
            <a:r>
              <a:rPr lang="en-US" sz="1400" dirty="0"/>
              <a:t>motion</a:t>
            </a:r>
          </a:p>
          <a:p>
            <a:pPr lvl="1"/>
            <a:r>
              <a:rPr lang="en-US" sz="1200" dirty="0"/>
              <a:t>Occurs immediately following the peak radial </a:t>
            </a:r>
          </a:p>
          <a:p>
            <a:pPr lvl="1"/>
            <a:r>
              <a:rPr lang="en-US" sz="1200" dirty="0"/>
              <a:t>The rise is sudden suggesting a “rupture” accompanied by quick energy release</a:t>
            </a:r>
          </a:p>
          <a:p>
            <a:endParaRPr lang="en-US" dirty="0"/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626695" y="1017307"/>
            <a:ext cx="6014750" cy="4595855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The deeply buried Green’s function experiment (SDOB = 1500 m/KT</a:t>
            </a:r>
            <a:r>
              <a:rPr lang="en-US" sz="1400" baseline="30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1/3</a:t>
            </a:r>
            <a:r>
              <a:rPr lang="en-US" sz="1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) </a:t>
            </a:r>
            <a:r>
              <a:rPr lang="en-US" sz="1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indicates </a:t>
            </a:r>
            <a:r>
              <a:rPr lang="en-US" sz="1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very little tangential motion relative to the radial component</a:t>
            </a:r>
          </a:p>
          <a:p>
            <a:pPr lvl="1"/>
            <a:r>
              <a:rPr lang="en-US" sz="12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This is indicative of the ideal case for an explosion</a:t>
            </a:r>
          </a:p>
          <a:p>
            <a:pPr lvl="1"/>
            <a:r>
              <a:rPr lang="en-US" sz="12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Expect limited shear generation in the </a:t>
            </a:r>
            <a:r>
              <a:rPr lang="en-US" sz="12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near-field</a:t>
            </a:r>
            <a:endParaRPr lang="en-US" sz="12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lvl="1"/>
            <a:endParaRPr lang="en-US" sz="12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lvl="1"/>
            <a:endParaRPr lang="en-US" sz="12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lvl="1"/>
            <a:endParaRPr lang="en-US" sz="12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lvl="1"/>
            <a:endParaRPr lang="en-US" sz="12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lvl="1"/>
            <a:endParaRPr lang="en-US" sz="12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lvl="1"/>
            <a:endParaRPr lang="en-US" sz="12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endParaRPr lang="en-US" sz="14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nominally buried experiment (SDOB = 190 m/KT</a:t>
            </a:r>
            <a:r>
              <a:rPr lang="en-US" sz="1400" baseline="30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1/3</a:t>
            </a:r>
            <a:r>
              <a:rPr lang="en-US" sz="1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) indicates small initial tangential motion relative to the radial, which quickly returns to zero</a:t>
            </a:r>
          </a:p>
          <a:p>
            <a:pPr lvl="1"/>
            <a:r>
              <a:rPr lang="en-US" sz="12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Expect limited shear generation in the near-field</a:t>
            </a:r>
          </a:p>
          <a:p>
            <a:endParaRPr lang="en-US" sz="1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from SPE Phase I “End Member” Cases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fld id="{5D01E7E5-6465-7A46-A26D-BAABC2D34D38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778" y="971587"/>
            <a:ext cx="2726421" cy="1388534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778" y="3930571"/>
            <a:ext cx="2726421" cy="14565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4358" y="844959"/>
            <a:ext cx="208850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SPE-4Prime: SDOB = 1550 m/KT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56905" y="3840530"/>
            <a:ext cx="159746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SPE-6: SDOB = 190 m/KT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44176" y="4206647"/>
            <a:ext cx="805029" cy="20774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750" dirty="0">
                <a:latin typeface="Arial" panose="020B0604020202020204" pitchFamily="34" charset="0"/>
                <a:cs typeface="Arial" panose="020B0604020202020204" pitchFamily="34" charset="0"/>
              </a:rPr>
              <a:t>Nominal Burial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09754" y="1486028"/>
            <a:ext cx="981359" cy="20774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750" dirty="0">
                <a:latin typeface="Arial" panose="020B0604020202020204" pitchFamily="34" charset="0"/>
                <a:cs typeface="Arial" panose="020B0604020202020204" pitchFamily="34" charset="0"/>
              </a:rPr>
              <a:t>Deeply Overburied</a:t>
            </a: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601" y="2424989"/>
            <a:ext cx="2562803" cy="1566116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269" y="2424990"/>
            <a:ext cx="2744732" cy="15661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42689" y="2337750"/>
            <a:ext cx="159746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SPE-3: SDOB = 387 m/KT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05081" y="2337750"/>
            <a:ext cx="159746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SPE-1: SDOB = 976 m/KT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03815" y="3020014"/>
            <a:ext cx="1157689" cy="20774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750" dirty="0">
                <a:latin typeface="Arial" panose="020B0604020202020204" pitchFamily="34" charset="0"/>
                <a:cs typeface="Arial" panose="020B0604020202020204" pitchFamily="34" charset="0"/>
              </a:rPr>
              <a:t>Moderately Overburied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41423" y="3018286"/>
            <a:ext cx="1157689" cy="20774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750" dirty="0">
                <a:latin typeface="Arial" panose="020B0604020202020204" pitchFamily="34" charset="0"/>
                <a:cs typeface="Arial" panose="020B0604020202020204" pitchFamily="34" charset="0"/>
              </a:rPr>
              <a:t>Moderately Overburied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5055672" y="2712425"/>
            <a:ext cx="0" cy="6758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stealth" w="med" len="lg"/>
            <a:tailEnd type="stealth" w="med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7642000" y="2811118"/>
            <a:ext cx="0" cy="6758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stealth" w="med" len="lg"/>
            <a:tailEnd type="stealth" w="med" len="lg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6627821" y="823154"/>
            <a:ext cx="2871291" cy="1546607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686870" y="4039279"/>
            <a:ext cx="2726421" cy="137637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1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/>
          <a:stretch/>
        </p:blipFill>
        <p:spPr>
          <a:xfrm>
            <a:off x="1215020" y="2700277"/>
            <a:ext cx="3148635" cy="2256829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of the Sudden Transverse Motion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fld id="{5D01E7E5-6465-7A46-A26D-BAABC2D34D38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Los Alamos National Laboratory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626694" y="934959"/>
            <a:ext cx="4771610" cy="149003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400" dirty="0"/>
              <a:t>T component departure time (t</a:t>
            </a:r>
            <a:r>
              <a:rPr lang="en-US" sz="1400" baseline="-25000" dirty="0"/>
              <a:t>a</a:t>
            </a:r>
            <a:r>
              <a:rPr lang="en-US" sz="1400" dirty="0"/>
              <a:t> Transverse) consistently occurs after R component peak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Implied speed (C</a:t>
            </a:r>
            <a:r>
              <a:rPr lang="en-US" sz="1400" baseline="-25000" dirty="0"/>
              <a:t>T</a:t>
            </a:r>
            <a:r>
              <a:rPr lang="en-US" sz="1400" dirty="0"/>
              <a:t>) is close to loading speed (C</a:t>
            </a:r>
            <a:r>
              <a:rPr lang="en-US" sz="1400" baseline="-25000" dirty="0"/>
              <a:t>L</a:t>
            </a:r>
            <a:r>
              <a:rPr lang="en-US" sz="1400" dirty="0"/>
              <a:t>) and too fast relative to first arrival (C</a:t>
            </a:r>
            <a:r>
              <a:rPr lang="en-US" sz="1400" baseline="-25000" dirty="0"/>
              <a:t>P</a:t>
            </a:r>
            <a:r>
              <a:rPr lang="en-US" sz="1400" dirty="0"/>
              <a:t>) to be a shear wave emanating from the source </a:t>
            </a:r>
          </a:p>
          <a:p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679285" y="3350853"/>
            <a:ext cx="213756" cy="7607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B1BB5"/>
            </a:solidFill>
            <a:prstDash val="solid"/>
            <a:round/>
            <a:headEnd type="none" w="med" len="lg"/>
            <a:tailEnd type="stealth" w="med" len="lg"/>
          </a:ln>
          <a:effectLst/>
        </p:spPr>
      </p:cxn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484582"/>
              </p:ext>
            </p:extLst>
          </p:nvPr>
        </p:nvGraphicFramePr>
        <p:xfrm>
          <a:off x="4922652" y="1024247"/>
          <a:ext cx="4572000" cy="427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7" name="Straight Arrow Connector 26"/>
          <p:cNvCxnSpPr/>
          <p:nvPr/>
        </p:nvCxnSpPr>
        <p:spPr bwMode="auto">
          <a:xfrm flipH="1">
            <a:off x="2075410" y="2538634"/>
            <a:ext cx="590578" cy="3549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lg"/>
            <a:tailEnd type="stealth" w="med" len="lg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2075410" y="3772821"/>
            <a:ext cx="1135429" cy="3213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lg"/>
            <a:tailEnd type="stealth" w="med" len="lg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2633909" y="2332655"/>
            <a:ext cx="665567" cy="24622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err="1"/>
              <a:t>t</a:t>
            </a:r>
            <a:r>
              <a:rPr lang="en-US" sz="1000" baseline="-25000" dirty="0" err="1"/>
              <a:t>p</a:t>
            </a:r>
            <a:r>
              <a:rPr lang="en-US" sz="1000" dirty="0"/>
              <a:t> Radial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68647" y="3104633"/>
            <a:ext cx="665567" cy="246221"/>
          </a:xfrm>
          <a:prstGeom prst="rect">
            <a:avLst/>
          </a:prstGeom>
          <a:solidFill>
            <a:schemeClr val="bg1"/>
          </a:solidFill>
          <a:ln w="19050">
            <a:solidFill>
              <a:srgbClr val="0B1BB5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t</a:t>
            </a:r>
            <a:r>
              <a:rPr lang="en-US" sz="1000" baseline="-25000" dirty="0"/>
              <a:t>a</a:t>
            </a:r>
            <a:r>
              <a:rPr lang="en-US" sz="1000" dirty="0"/>
              <a:t> Radial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10839" y="3634898"/>
            <a:ext cx="942887" cy="24622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t</a:t>
            </a:r>
            <a:r>
              <a:rPr lang="en-US" sz="1000" baseline="-25000" dirty="0"/>
              <a:t>a</a:t>
            </a:r>
            <a:r>
              <a:rPr lang="en-US" sz="1000" dirty="0"/>
              <a:t> Transverse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85605" y="1445630"/>
            <a:ext cx="1097280" cy="26161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50" b="1" dirty="0"/>
              <a:t>t</a:t>
            </a:r>
            <a:r>
              <a:rPr lang="en-US" sz="1050" b="1" baseline="-25000" dirty="0"/>
              <a:t>a</a:t>
            </a:r>
            <a:r>
              <a:rPr lang="en-US" sz="1050" b="1" dirty="0"/>
              <a:t> Transverse</a:t>
            </a:r>
          </a:p>
        </p:txBody>
      </p:sp>
    </p:spTree>
    <p:extLst>
      <p:ext uri="{BB962C8B-B14F-4D97-AF65-F5344CB8AC3E}">
        <p14:creationId xmlns:p14="http://schemas.microsoft.com/office/powerpoint/2010/main" val="200536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</a:t>
            </a:r>
            <a:r>
              <a:rPr lang="en-US" dirty="0"/>
              <a:t>Suggest a Shear Release Mechanism*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fld id="{5D01E7E5-6465-7A46-A26D-BAABC2D34D38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96694" y="943030"/>
            <a:ext cx="7998106" cy="4328440"/>
          </a:xfrm>
        </p:spPr>
        <p:txBody>
          <a:bodyPr/>
          <a:lstStyle/>
          <a:p>
            <a:r>
              <a:rPr lang="en-US" sz="1400" dirty="0"/>
              <a:t>Non-radial motion occurs under certain conditions during unloading in a jointed medium</a:t>
            </a:r>
          </a:p>
          <a:p>
            <a:pPr lvl="1"/>
            <a:r>
              <a:rPr lang="en-US" sz="1200" dirty="0"/>
              <a:t>A continuum does not provide a mechanism to create shear</a:t>
            </a:r>
          </a:p>
          <a:p>
            <a:pPr lvl="1"/>
            <a:r>
              <a:rPr lang="en-US" sz="1200" dirty="0"/>
              <a:t>Consistent response throughout the testbed for moderately overburied tests</a:t>
            </a:r>
          </a:p>
          <a:p>
            <a:r>
              <a:rPr lang="en-US" sz="1400" dirty="0"/>
              <a:t>Moderate overburial in granite satisfies these conditions </a:t>
            </a:r>
          </a:p>
          <a:p>
            <a:pPr lvl="1"/>
            <a:r>
              <a:rPr lang="en-US" sz="1200" dirty="0"/>
              <a:t>For nominal burial there is insufficient </a:t>
            </a:r>
            <a:r>
              <a:rPr lang="en-US" sz="1200" i="1" dirty="0"/>
              <a:t>in situ</a:t>
            </a:r>
            <a:r>
              <a:rPr lang="en-US" sz="1200" dirty="0"/>
              <a:t> stress to resist initial sliding</a:t>
            </a:r>
          </a:p>
          <a:p>
            <a:pPr lvl="1"/>
            <a:r>
              <a:rPr lang="en-US" sz="1200" dirty="0"/>
              <a:t>For deeply overburied there is insufficient shock load to overcome sliding resistance provided by </a:t>
            </a:r>
            <a:r>
              <a:rPr lang="en-US" sz="1200" i="1" dirty="0"/>
              <a:t>in situ</a:t>
            </a:r>
            <a:r>
              <a:rPr lang="en-US" sz="1200" dirty="0"/>
              <a:t> stress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132" y="4821256"/>
            <a:ext cx="15022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-457200"/>
            <a:r>
              <a:rPr lang="en-US" sz="1000" dirty="0"/>
              <a:t>*Analysis supported by FEM modeling not presented herein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25" y="2446535"/>
            <a:ext cx="6134583" cy="289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LANL 1">
      <a:dk1>
        <a:srgbClr val="3C3C3B"/>
      </a:dk1>
      <a:lt1>
        <a:sysClr val="window" lastClr="FFFFFF"/>
      </a:lt1>
      <a:dk2>
        <a:srgbClr val="636463"/>
      </a:dk2>
      <a:lt2>
        <a:srgbClr val="EFEEED"/>
      </a:lt2>
      <a:accent1>
        <a:srgbClr val="130D1F"/>
      </a:accent1>
      <a:accent2>
        <a:srgbClr val="F8B617"/>
      </a:accent2>
      <a:accent3>
        <a:srgbClr val="2682CF"/>
      </a:accent3>
      <a:accent4>
        <a:srgbClr val="EA7820"/>
      </a:accent4>
      <a:accent5>
        <a:srgbClr val="F4482D"/>
      </a:accent5>
      <a:accent6>
        <a:srgbClr val="229357"/>
      </a:accent6>
      <a:hlink>
        <a:srgbClr val="385AC7"/>
      </a:hlink>
      <a:folHlink>
        <a:srgbClr val="4E13D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73B9927-258E-492A-908B-1F69CBAC1B53}" vid="{546B325A-FC63-4887-A536-5A7851FDF2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beta-blue-wide</Template>
  <TotalTime>28011</TotalTime>
  <Words>1308</Words>
  <Application>Microsoft Office PowerPoint</Application>
  <PresentationFormat>Custom</PresentationFormat>
  <Paragraphs>197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Courier New</vt:lpstr>
      <vt:lpstr>Wingdings</vt:lpstr>
      <vt:lpstr>Office Theme</vt:lpstr>
      <vt:lpstr>Identification of a shear mechanism in moderately overburied chemical explosive experiments and relation to the DPRK declared nuclear tests</vt:lpstr>
      <vt:lpstr>Outline</vt:lpstr>
      <vt:lpstr>The Source Physics Experiments (SPE)</vt:lpstr>
      <vt:lpstr>Motivation</vt:lpstr>
      <vt:lpstr>Three Distinct Physics Regions in Explosive Events</vt:lpstr>
      <vt:lpstr>Data from SPE Phase I “End Member” Cases</vt:lpstr>
      <vt:lpstr>Data from SPE Phase I “End Member” Cases</vt:lpstr>
      <vt:lpstr>Timing of the Sudden Transverse Motion</vt:lpstr>
      <vt:lpstr>The Data Suggest a Shear Release Mechanism*</vt:lpstr>
      <vt:lpstr>Relate SPE Phase I to Legacy Nuclear Data</vt:lpstr>
      <vt:lpstr>Relate SPE Phase I to DPRK Events</vt:lpstr>
      <vt:lpstr>The Shear Release Model Considers SDOB Influence</vt:lpstr>
      <vt:lpstr>Summary</vt:lpstr>
    </vt:vector>
  </TitlesOfParts>
  <Company>LANL DCS-CSD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Relationship between DPRK Nuclear Events and Near-Field Response to Chemical Explosions in the Source Physics Experiment Series</dc:title>
  <dc:creator>Steedman, Dave</dc:creator>
  <cp:lastModifiedBy>LANL Admin</cp:lastModifiedBy>
  <cp:revision>74</cp:revision>
  <cp:lastPrinted>2019-04-01T20:49:20Z</cp:lastPrinted>
  <dcterms:created xsi:type="dcterms:W3CDTF">2019-03-26T20:57:39Z</dcterms:created>
  <dcterms:modified xsi:type="dcterms:W3CDTF">2020-04-08T16:54:29Z</dcterms:modified>
</cp:coreProperties>
</file>