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9975" cy="42808525"/>
  <p:notesSz cx="6743700" cy="9875838"/>
  <p:defaultText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ias,  Volker" initials="MV" lastIdx="5" clrIdx="0">
    <p:extLst>
      <p:ext uri="{19B8F6BF-5375-455C-9EA6-DF929625EA0E}">
        <p15:presenceInfo xmlns:p15="http://schemas.microsoft.com/office/powerpoint/2012/main" userId="Matthias,  Volk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9" autoAdjust="0"/>
    <p:restoredTop sz="93946" autoAdjust="0"/>
  </p:normalViewPr>
  <p:slideViewPr>
    <p:cSldViewPr>
      <p:cViewPr varScale="1">
        <p:scale>
          <a:sx n="19" d="100"/>
          <a:sy n="19" d="100"/>
        </p:scale>
        <p:origin x="4032" y="328"/>
      </p:cViewPr>
      <p:guideLst>
        <p:guide orient="horz" pos="13483"/>
        <p:guide pos="953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29T16:26:27.378" idx="3">
    <p:pos x="18472" y="17837"/>
    <p:text>Make reference to the figures somewhere.</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588" cy="4953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19525" y="0"/>
            <a:ext cx="2922588" cy="495300"/>
          </a:xfrm>
          <a:prstGeom prst="rect">
            <a:avLst/>
          </a:prstGeom>
        </p:spPr>
        <p:txBody>
          <a:bodyPr vert="horz" lIns="91440" tIns="45720" rIns="91440" bIns="45720" rtlCol="0"/>
          <a:lstStyle>
            <a:lvl1pPr algn="r">
              <a:defRPr sz="1200"/>
            </a:lvl1pPr>
          </a:lstStyle>
          <a:p>
            <a:fld id="{3A4A27C3-913F-4EE7-B2B4-994D22B74114}" type="datetimeFigureOut">
              <a:rPr lang="de-DE" smtClean="0"/>
              <a:t>04.05.20</a:t>
            </a:fld>
            <a:endParaRPr lang="de-DE"/>
          </a:p>
        </p:txBody>
      </p:sp>
      <p:sp>
        <p:nvSpPr>
          <p:cNvPr id="4" name="Slide Image Placeholder 3"/>
          <p:cNvSpPr>
            <a:spLocks noGrp="1" noRot="1" noChangeAspect="1"/>
          </p:cNvSpPr>
          <p:nvPr>
            <p:ph type="sldImg" idx="2"/>
          </p:nvPr>
        </p:nvSpPr>
        <p:spPr>
          <a:xfrm>
            <a:off x="2193925" y="1235075"/>
            <a:ext cx="2355850" cy="3332163"/>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4688" y="4752975"/>
            <a:ext cx="5394325" cy="38877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9380538"/>
            <a:ext cx="2922588" cy="4953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19525" y="9380538"/>
            <a:ext cx="2922588" cy="495300"/>
          </a:xfrm>
          <a:prstGeom prst="rect">
            <a:avLst/>
          </a:prstGeom>
        </p:spPr>
        <p:txBody>
          <a:bodyPr vert="horz" lIns="91440" tIns="45720" rIns="91440" bIns="45720" rtlCol="0" anchor="b"/>
          <a:lstStyle>
            <a:lvl1pPr algn="r">
              <a:defRPr sz="1200"/>
            </a:lvl1pPr>
          </a:lstStyle>
          <a:p>
            <a:fld id="{B5F7EB74-1CFE-460A-8431-636620D95781}" type="slidenum">
              <a:rPr lang="de-DE" smtClean="0"/>
              <a:t>‹#›</a:t>
            </a:fld>
            <a:endParaRPr lang="de-DE"/>
          </a:p>
        </p:txBody>
      </p:sp>
    </p:spTree>
    <p:extLst>
      <p:ext uri="{BB962C8B-B14F-4D97-AF65-F5344CB8AC3E}">
        <p14:creationId xmlns:p14="http://schemas.microsoft.com/office/powerpoint/2010/main" val="1759580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B5F7EB74-1CFE-460A-8431-636620D95781}" type="slidenum">
              <a:rPr lang="de-DE" smtClean="0"/>
              <a:t>1</a:t>
            </a:fld>
            <a:endParaRPr lang="de-DE"/>
          </a:p>
        </p:txBody>
      </p:sp>
    </p:spTree>
    <p:extLst>
      <p:ext uri="{BB962C8B-B14F-4D97-AF65-F5344CB8AC3E}">
        <p14:creationId xmlns:p14="http://schemas.microsoft.com/office/powerpoint/2010/main" val="4222023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495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16" descr="HZG_RGB_mitZusatz in E_300dp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340888" y="1169988"/>
            <a:ext cx="6840537"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3233" y="4629600"/>
            <a:ext cx="28088979" cy="352128"/>
          </a:xfrm>
          <a:prstGeom prst="rect">
            <a:avLst/>
          </a:prstGeom>
        </p:spPr>
      </p:pic>
    </p:spTree>
    <p:extLst>
      <p:ext uri="{BB962C8B-B14F-4D97-AF65-F5344CB8AC3E}">
        <p14:creationId xmlns:p14="http://schemas.microsoft.com/office/powerpoint/2010/main" val="86127227"/>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comments" Target="../comments/comment1.xml"/><Relationship Id="rId5" Type="http://schemas.openxmlformats.org/officeDocument/2006/relationships/image" Target="../media/image5.emf"/><Relationship Id="rId10" Type="http://schemas.openxmlformats.org/officeDocument/2006/relationships/image" Target="../media/image10.jpg"/><Relationship Id="rId4" Type="http://schemas.openxmlformats.org/officeDocument/2006/relationships/image" Target="../media/image4.emf"/><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4"/>
          <p:cNvSpPr txBox="1">
            <a:spLocks noChangeArrowheads="1"/>
          </p:cNvSpPr>
          <p:nvPr/>
        </p:nvSpPr>
        <p:spPr>
          <a:xfrm>
            <a:off x="1111250" y="3690938"/>
            <a:ext cx="26641425" cy="863600"/>
          </a:xfrm>
          <a:prstGeom prst="rect">
            <a:avLst/>
          </a:prstGeom>
        </p:spPr>
        <p:txBody>
          <a:bodyPr lIns="0" tIns="0" rIns="0" bIns="0"/>
          <a:lstStyle>
            <a:lvl1pPr algn="ctr" defTabSz="4176431" rtl="0" eaLnBrk="1" latinLnBrk="0" hangingPunct="1">
              <a:spcBef>
                <a:spcPct val="0"/>
              </a:spcBef>
              <a:buNone/>
              <a:defRPr sz="20100" kern="1200">
                <a:solidFill>
                  <a:schemeClr val="tx1"/>
                </a:solidFill>
                <a:latin typeface="+mj-lt"/>
                <a:ea typeface="+mj-ea"/>
                <a:cs typeface="+mj-cs"/>
              </a:defRPr>
            </a:lvl1pPr>
          </a:lstStyle>
          <a:p>
            <a:pPr algn="l"/>
            <a:r>
              <a:rPr lang="de-DE" altLang="de-DE" sz="3000" b="1" dirty="0">
                <a:latin typeface="Arial" panose="020B0604020202020204" pitchFamily="34" charset="0"/>
                <a:cs typeface="Arial" panose="020B0604020202020204" pitchFamily="34" charset="0"/>
              </a:rPr>
              <a:t>Andrey Vlasenko, Volker Matthias, Ulrich Callies </a:t>
            </a:r>
            <a:r>
              <a:rPr lang="de-DE" altLang="de-DE" sz="3000" dirty="0">
                <a:latin typeface="Arial" panose="020B0604020202020204" pitchFamily="34" charset="0"/>
                <a:cs typeface="Arial" panose="020B0604020202020204" pitchFamily="34" charset="0"/>
              </a:rPr>
              <a:t>Helmholtz-Zentrum Geestacht, Kontakt: andrey.vlasenko@hzg.de</a:t>
            </a:r>
          </a:p>
        </p:txBody>
      </p:sp>
      <p:sp>
        <p:nvSpPr>
          <p:cNvPr id="38" name="Rectangle 5"/>
          <p:cNvSpPr txBox="1">
            <a:spLocks noChangeArrowheads="1"/>
          </p:cNvSpPr>
          <p:nvPr/>
        </p:nvSpPr>
        <p:spPr>
          <a:xfrm>
            <a:off x="1098550" y="738188"/>
            <a:ext cx="19010313" cy="3024187"/>
          </a:xfrm>
          <a:prstGeom prst="rect">
            <a:avLst/>
          </a:prstGeom>
        </p:spPr>
        <p:txBody>
          <a:bodyPr lIns="0" tIns="0" rIns="0" bIns="0"/>
          <a:lstStyle>
            <a:lvl1pPr marL="1566161" indent="-1566161" algn="l" defTabSz="4176431"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a:lstStyle>
          <a:p>
            <a:pPr marL="0" indent="0">
              <a:spcBef>
                <a:spcPts val="0"/>
              </a:spcBef>
              <a:buNone/>
            </a:pPr>
            <a:r>
              <a:rPr lang="en-US" altLang="de-DE" sz="6000" b="1">
                <a:solidFill>
                  <a:schemeClr val="tx2"/>
                </a:solidFill>
                <a:latin typeface="Arial" panose="020B0604020202020204" pitchFamily="34" charset="0"/>
                <a:cs typeface="Arial" panose="020B0604020202020204" pitchFamily="34" charset="0"/>
              </a:rPr>
              <a:t>Estimation of NO</a:t>
            </a:r>
            <a:r>
              <a:rPr lang="en-US" altLang="de-DE" sz="6000" b="1" baseline="-25000">
                <a:solidFill>
                  <a:schemeClr val="tx2"/>
                </a:solidFill>
                <a:latin typeface="Arial" panose="020B0604020202020204" pitchFamily="34" charset="0"/>
                <a:cs typeface="Arial" panose="020B0604020202020204" pitchFamily="34" charset="0"/>
              </a:rPr>
              <a:t>2</a:t>
            </a:r>
            <a:r>
              <a:rPr lang="en-US" altLang="de-DE" sz="6000" b="1">
                <a:solidFill>
                  <a:schemeClr val="tx2"/>
                </a:solidFill>
                <a:latin typeface="Arial" panose="020B0604020202020204" pitchFamily="34" charset="0"/>
                <a:cs typeface="Arial" panose="020B0604020202020204" pitchFamily="34" charset="0"/>
              </a:rPr>
              <a:t> </a:t>
            </a:r>
            <a:r>
              <a:rPr lang="en-US" altLang="de-DE" sz="6000" b="1" dirty="0">
                <a:solidFill>
                  <a:schemeClr val="tx2"/>
                </a:solidFill>
                <a:latin typeface="Arial" panose="020B0604020202020204" pitchFamily="34" charset="0"/>
                <a:cs typeface="Arial" panose="020B0604020202020204" pitchFamily="34" charset="0"/>
              </a:rPr>
              <a:t>and SO</a:t>
            </a:r>
            <a:r>
              <a:rPr lang="en-US" altLang="de-DE" sz="6000" b="1" baseline="-25000" dirty="0">
                <a:solidFill>
                  <a:schemeClr val="tx2"/>
                </a:solidFill>
                <a:latin typeface="Arial" panose="020B0604020202020204" pitchFamily="34" charset="0"/>
                <a:cs typeface="Arial" panose="020B0604020202020204" pitchFamily="34" charset="0"/>
              </a:rPr>
              <a:t>2</a:t>
            </a:r>
            <a:r>
              <a:rPr lang="en-US" altLang="de-DE" sz="6000" b="1" dirty="0">
                <a:solidFill>
                  <a:schemeClr val="tx2"/>
                </a:solidFill>
                <a:latin typeface="Arial" panose="020B0604020202020204" pitchFamily="34" charset="0"/>
                <a:cs typeface="Arial" panose="020B0604020202020204" pitchFamily="34" charset="0"/>
              </a:rPr>
              <a:t> concentration changes in Europe from meteorological conditions using a Neural Network. </a:t>
            </a:r>
            <a:endParaRPr lang="de-DE" altLang="de-DE" sz="6000" b="1" dirty="0">
              <a:solidFill>
                <a:schemeClr val="tx2"/>
              </a:solidFill>
              <a:latin typeface="Arial" panose="020B0604020202020204" pitchFamily="34" charset="0"/>
              <a:cs typeface="Arial" panose="020B0604020202020204" pitchFamily="34" charset="0"/>
            </a:endParaRPr>
          </a:p>
        </p:txBody>
      </p:sp>
      <p:sp>
        <p:nvSpPr>
          <p:cNvPr id="39" name="Rectangle 6"/>
          <p:cNvSpPr>
            <a:spLocks noChangeArrowheads="1"/>
          </p:cNvSpPr>
          <p:nvPr/>
        </p:nvSpPr>
        <p:spPr bwMode="gray">
          <a:xfrm>
            <a:off x="1098550" y="39982775"/>
            <a:ext cx="28154313" cy="1619250"/>
          </a:xfrm>
          <a:prstGeom prst="rect">
            <a:avLst/>
          </a:prstGeom>
          <a:solidFill>
            <a:schemeClr val="bg1">
              <a:lumMod val="65000"/>
            </a:schemeClr>
          </a:solidFill>
          <a:ln>
            <a:noFill/>
          </a:ln>
        </p:spPr>
        <p:txBody>
          <a:bodyPr wrap="none" lIns="396000" tIns="68400" rIns="86400" bIns="169200" anchor="ctr"/>
          <a:lstStyle>
            <a:lvl1pPr algn="l" defTabSz="4175125" eaLnBrk="0" hangingPunct="0">
              <a:lnSpc>
                <a:spcPct val="110000"/>
              </a:lnSpc>
              <a:defRPr sz="10000" b="1">
                <a:solidFill>
                  <a:schemeClr val="bg2"/>
                </a:solidFill>
                <a:latin typeface="Arial" charset="0"/>
                <a:cs typeface="Arial" charset="0"/>
              </a:defRPr>
            </a:lvl1pPr>
            <a:lvl2pPr marL="1785938" indent="-1779588" algn="l" defTabSz="4175125" eaLnBrk="0" hangingPunct="0">
              <a:lnSpc>
                <a:spcPct val="110000"/>
              </a:lnSpc>
              <a:buChar char="Ò"/>
              <a:defRPr sz="10000" b="1">
                <a:solidFill>
                  <a:schemeClr val="bg2"/>
                </a:solidFill>
                <a:latin typeface="Arial" charset="0"/>
                <a:cs typeface="Arial" charset="0"/>
              </a:defRPr>
            </a:lvl2pPr>
            <a:lvl3pPr marL="3584575" indent="-1792288" algn="l" defTabSz="4175125" eaLnBrk="0" hangingPunct="0">
              <a:lnSpc>
                <a:spcPct val="110000"/>
              </a:lnSpc>
              <a:buChar char="Ò"/>
              <a:defRPr sz="10000" b="1">
                <a:solidFill>
                  <a:schemeClr val="bg2"/>
                </a:solidFill>
                <a:latin typeface="Arial" charset="0"/>
                <a:cs typeface="Arial" charset="0"/>
              </a:defRPr>
            </a:lvl3pPr>
            <a:lvl4pPr marL="5383213" indent="-1792288" algn="l" defTabSz="4175125" eaLnBrk="0" hangingPunct="0">
              <a:lnSpc>
                <a:spcPct val="110000"/>
              </a:lnSpc>
              <a:buChar char="Ò"/>
              <a:defRPr sz="10000" b="1">
                <a:solidFill>
                  <a:schemeClr val="bg2"/>
                </a:solidFill>
                <a:latin typeface="Arial" charset="0"/>
                <a:cs typeface="Arial" charset="0"/>
              </a:defRPr>
            </a:lvl4pPr>
            <a:lvl5pPr marL="7181850" indent="-1792288" algn="l" defTabSz="4175125" eaLnBrk="0" hangingPunct="0">
              <a:lnSpc>
                <a:spcPct val="110000"/>
              </a:lnSpc>
              <a:buChar char="Ò"/>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defRPr sz="10000" b="1">
                <a:solidFill>
                  <a:schemeClr val="bg2"/>
                </a:solidFill>
                <a:latin typeface="Arial" charset="0"/>
                <a:cs typeface="Arial" charset="0"/>
              </a:defRPr>
            </a:lvl9pPr>
          </a:lstStyle>
          <a:p>
            <a:pPr eaLnBrk="1" hangingPunct="1">
              <a:lnSpc>
                <a:spcPct val="150000"/>
              </a:lnSpc>
            </a:pPr>
            <a:r>
              <a:rPr lang="de-DE" altLang="de-DE" sz="2500" b="0" dirty="0">
                <a:solidFill>
                  <a:schemeClr val="bg1"/>
                </a:solidFill>
              </a:rPr>
              <a:t>Helmholtz-Zentrum Geesthacht • Max-Planck-Straße 1 • 21502 Geesthacht / Germany • Phone +49 (0)4152 87-0 • Fax +49 (0)4152 87-1403 • contact@hzg.de • www.hzg.de</a:t>
            </a:r>
          </a:p>
          <a:p>
            <a:pPr eaLnBrk="1" hangingPunct="1">
              <a:lnSpc>
                <a:spcPct val="150000"/>
              </a:lnSpc>
            </a:pPr>
            <a:r>
              <a:rPr lang="de-DE" altLang="de-DE" sz="2500" b="0" dirty="0" err="1">
                <a:solidFill>
                  <a:schemeClr val="bg1"/>
                </a:solidFill>
              </a:rPr>
              <a:t>Contact</a:t>
            </a:r>
            <a:r>
              <a:rPr lang="de-DE" altLang="de-DE" sz="2500" b="0" dirty="0">
                <a:solidFill>
                  <a:schemeClr val="bg1"/>
                </a:solidFill>
              </a:rPr>
              <a:t>: Dr. Andrey </a:t>
            </a:r>
            <a:r>
              <a:rPr lang="de-DE" altLang="de-DE" sz="2500" b="0" dirty="0" err="1">
                <a:solidFill>
                  <a:schemeClr val="bg1"/>
                </a:solidFill>
              </a:rPr>
              <a:t>Vlasenko</a:t>
            </a:r>
            <a:r>
              <a:rPr lang="de-DE" altLang="de-DE" sz="2500" b="0" dirty="0">
                <a:solidFill>
                  <a:schemeClr val="bg1"/>
                </a:solidFill>
              </a:rPr>
              <a:t>• Phone +49 (0)4152 87-1528 •  andrey.vlasenko@hzg.de</a:t>
            </a:r>
          </a:p>
        </p:txBody>
      </p:sp>
      <p:pic>
        <p:nvPicPr>
          <p:cNvPr id="40" name="Picture 15" descr="_Logolei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6003588" y="37749163"/>
            <a:ext cx="129809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21"/>
          <p:cNvSpPr>
            <a:spLocks noChangeArrowheads="1"/>
          </p:cNvSpPr>
          <p:nvPr/>
        </p:nvSpPr>
        <p:spPr bwMode="gray">
          <a:xfrm>
            <a:off x="1111250" y="5169915"/>
            <a:ext cx="13681075" cy="131560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20000"/>
              </a:lnSpc>
              <a:spcAft>
                <a:spcPct val="60000"/>
              </a:spcAft>
            </a:pPr>
            <a:r>
              <a:rPr lang="en-US" altLang="de-DE" sz="5000" dirty="0">
                <a:solidFill>
                  <a:schemeClr val="accent1"/>
                </a:solidFill>
              </a:rPr>
              <a:t>Introduction</a:t>
            </a:r>
            <a:endParaRPr lang="de-DE" altLang="de-DE" sz="3600" dirty="0">
              <a:solidFill>
                <a:schemeClr val="tx1"/>
              </a:solidFill>
            </a:endParaRPr>
          </a:p>
          <a:p>
            <a:pPr algn="just" eaLnBrk="1" hangingPunct="1">
              <a:lnSpc>
                <a:spcPct val="120000"/>
              </a:lnSpc>
            </a:pPr>
            <a:r>
              <a:rPr lang="en-US" altLang="de-DE" sz="3000" b="0" dirty="0">
                <a:solidFill>
                  <a:schemeClr val="tx1"/>
                </a:solidFill>
              </a:rPr>
              <a:t>Chemical substances of anthropogenic and natural origin released into the atmosphere affect air quality and, as a consequence, the health of the population. As a result, there is a demand for reliable air quality simulations and future scenarios investigating the effects of emission reduction measures. Due to high computational costs, the prediction of concentrations of chemical substances with discretized atmospheric chemistry transport models (CTM) is still a great challenge. An alternative to the cumbersome numerical estimates is a computationally efficient neural network (NN). The design of the NN is much simpler than a CTM and allows to approximate any bounded continuous function (i.e. concentration time series) with the desired accuracy. We test the ability of a NN to approximate CTM concentration estimates with the example of summer daily mean NO</a:t>
            </a:r>
            <a:r>
              <a:rPr lang="en-US" altLang="de-DE" sz="3000" b="0" baseline="-25000" dirty="0">
                <a:solidFill>
                  <a:schemeClr val="tx1"/>
                </a:solidFill>
              </a:rPr>
              <a:t>2</a:t>
            </a:r>
            <a:r>
              <a:rPr lang="en-US" altLang="de-DE" sz="3000" b="0" dirty="0">
                <a:solidFill>
                  <a:schemeClr val="tx1"/>
                </a:solidFill>
              </a:rPr>
              <a:t> and SO</a:t>
            </a:r>
            <a:r>
              <a:rPr lang="en-US" altLang="de-DE" sz="3000" b="0" baseline="-25000" dirty="0">
                <a:solidFill>
                  <a:schemeClr val="tx1"/>
                </a:solidFill>
              </a:rPr>
              <a:t>2</a:t>
            </a:r>
            <a:r>
              <a:rPr lang="en-US" altLang="de-DE" sz="3000" b="0" dirty="0">
                <a:solidFill>
                  <a:schemeClr val="tx1"/>
                </a:solidFill>
              </a:rPr>
              <a:t> concentrations. Relying on the fact that after spin-up, CTM estimates are independent of the initial concentrations, we show that recurrent NN can also spin-up and predict the atmospheric chemical state without using concentration data input. Moreover, we show that if the emissions do not change significantly from year to year the NN can predict daily mean concentrations from meteorological data, only.</a:t>
            </a:r>
          </a:p>
          <a:p>
            <a:pPr algn="just" eaLnBrk="1" hangingPunct="1">
              <a:lnSpc>
                <a:spcPct val="120000"/>
              </a:lnSpc>
            </a:pPr>
            <a:endParaRPr lang="ru-RU" altLang="de-DE" sz="3000" b="0" dirty="0">
              <a:solidFill>
                <a:schemeClr val="tx1"/>
              </a:solidFill>
            </a:endParaRPr>
          </a:p>
          <a:p>
            <a:pPr algn="just" eaLnBrk="1" hangingPunct="1">
              <a:lnSpc>
                <a:spcPct val="120000"/>
              </a:lnSpc>
            </a:pPr>
            <a:r>
              <a:rPr lang="de-DE" altLang="de-DE" sz="5000" dirty="0">
                <a:solidFill>
                  <a:schemeClr val="accent1"/>
                </a:solidFill>
              </a:rPr>
              <a:t>Materials </a:t>
            </a:r>
            <a:r>
              <a:rPr lang="de-DE" altLang="de-DE" sz="5000" dirty="0" err="1">
                <a:solidFill>
                  <a:schemeClr val="accent1"/>
                </a:solidFill>
              </a:rPr>
              <a:t>and</a:t>
            </a:r>
            <a:r>
              <a:rPr lang="de-DE" altLang="de-DE" sz="5000" dirty="0">
                <a:solidFill>
                  <a:schemeClr val="accent1"/>
                </a:solidFill>
              </a:rPr>
              <a:t> </a:t>
            </a:r>
            <a:r>
              <a:rPr lang="de-DE" altLang="de-DE" sz="5000" dirty="0" err="1">
                <a:solidFill>
                  <a:schemeClr val="accent1"/>
                </a:solidFill>
              </a:rPr>
              <a:t>Methods</a:t>
            </a:r>
            <a:endParaRPr lang="ru-RU" altLang="de-DE" sz="5000" dirty="0">
              <a:solidFill>
                <a:schemeClr val="accent1"/>
              </a:solidFill>
            </a:endParaRPr>
          </a:p>
          <a:p>
            <a:pPr algn="just" eaLnBrk="1" hangingPunct="1">
              <a:lnSpc>
                <a:spcPct val="120000"/>
              </a:lnSpc>
            </a:pPr>
            <a:r>
              <a:rPr lang="en-US" altLang="de-DE" sz="3000" b="0" dirty="0">
                <a:solidFill>
                  <a:schemeClr val="tx1"/>
                </a:solidFill>
              </a:rPr>
              <a:t>We used a three-layer NN for predicting NO</a:t>
            </a:r>
            <a:r>
              <a:rPr lang="en-US" altLang="de-DE" sz="3000" b="0" baseline="-25000" dirty="0">
                <a:solidFill>
                  <a:schemeClr val="tx1"/>
                </a:solidFill>
              </a:rPr>
              <a:t>2</a:t>
            </a:r>
            <a:r>
              <a:rPr lang="en-US" altLang="de-DE" sz="3000" b="0" dirty="0">
                <a:solidFill>
                  <a:schemeClr val="tx1"/>
                </a:solidFill>
              </a:rPr>
              <a:t> and SO</a:t>
            </a:r>
            <a:r>
              <a:rPr lang="en-US" altLang="de-DE" sz="3000" b="0" baseline="-25000" dirty="0">
                <a:solidFill>
                  <a:schemeClr val="tx1"/>
                </a:solidFill>
              </a:rPr>
              <a:t>2</a:t>
            </a:r>
            <a:r>
              <a:rPr lang="en-US" altLang="de-DE" sz="3000" b="0" dirty="0">
                <a:solidFill>
                  <a:schemeClr val="tx1"/>
                </a:solidFill>
              </a:rPr>
              <a:t> concentrations. The first layer is a recurrent layer, which is followed by two dense layers. In all layers, we</a:t>
            </a:r>
            <a:endParaRPr lang="ru-RU" altLang="de-DE" sz="3000" b="0" dirty="0">
              <a:solidFill>
                <a:schemeClr val="tx1"/>
              </a:solidFill>
            </a:endParaRPr>
          </a:p>
          <a:p>
            <a:pPr algn="just" eaLnBrk="1" hangingPunct="1">
              <a:lnSpc>
                <a:spcPct val="120000"/>
              </a:lnSpc>
            </a:pPr>
            <a:endParaRPr lang="de-DE" altLang="de-DE" sz="3000" b="0" dirty="0">
              <a:solidFill>
                <a:schemeClr val="tx1"/>
              </a:solidFill>
            </a:endParaRPr>
          </a:p>
          <a:p>
            <a:pPr eaLnBrk="1" hangingPunct="1">
              <a:lnSpc>
                <a:spcPct val="120000"/>
              </a:lnSpc>
            </a:pPr>
            <a:endParaRPr lang="de-DE" altLang="de-DE" sz="3000" b="0" dirty="0">
              <a:solidFill>
                <a:schemeClr val="tx1"/>
              </a:solidFill>
            </a:endParaRPr>
          </a:p>
        </p:txBody>
      </p:sp>
      <p:sp>
        <p:nvSpPr>
          <p:cNvPr id="44" name="Rectangle 24"/>
          <p:cNvSpPr>
            <a:spLocks noChangeArrowheads="1"/>
          </p:cNvSpPr>
          <p:nvPr/>
        </p:nvSpPr>
        <p:spPr bwMode="gray">
          <a:xfrm>
            <a:off x="15599067" y="4998343"/>
            <a:ext cx="13681075" cy="156144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20000"/>
              </a:lnSpc>
              <a:spcAft>
                <a:spcPct val="60000"/>
              </a:spcAft>
            </a:pPr>
            <a:r>
              <a:rPr lang="en-US" altLang="de-DE" sz="3000" b="0" dirty="0">
                <a:solidFill>
                  <a:schemeClr val="tx1"/>
                </a:solidFill>
              </a:rPr>
              <a:t>took </a:t>
            </a:r>
            <a:r>
              <a:rPr lang="en-US" altLang="de-DE" sz="3000" b="0" dirty="0" err="1">
                <a:solidFill>
                  <a:schemeClr val="tx1"/>
                </a:solidFill>
              </a:rPr>
              <a:t>tanh</a:t>
            </a:r>
            <a:r>
              <a:rPr lang="en-US" altLang="de-DE" sz="3000" b="0" dirty="0">
                <a:solidFill>
                  <a:schemeClr val="tx1"/>
                </a:solidFill>
              </a:rPr>
              <a:t> as activation functions; for the cost function, we used the L2 norm.</a:t>
            </a:r>
            <a:r>
              <a:rPr lang="ru-RU" altLang="de-DE" sz="3000" dirty="0">
                <a:solidFill>
                  <a:schemeClr val="accent1"/>
                </a:solidFill>
              </a:rPr>
              <a:t> </a:t>
            </a:r>
            <a:r>
              <a:rPr lang="en-US" altLang="de-DE" sz="3000" b="0" dirty="0">
                <a:solidFill>
                  <a:schemeClr val="tx1"/>
                </a:solidFill>
              </a:rPr>
              <a:t>The NN is trained on the results of CTM runs with CMAQ 5.0.1 for the period 1979-2005 in Europe. For better predictive skill and fair error analysis, we estimate and subtract the climatological mean from the daily average concentration data in the corresponding training, test and validation data sets. Note that we applied the same emission inventory for each year. After such simplification, the concentration estimates using the NN require only anomalies of wind, temperature, humidity and cloud cover as input. Moreover, the NN trained for this case, has the same predictive skill for different emission scenarios.</a:t>
            </a:r>
          </a:p>
          <a:p>
            <a:pPr lvl="0" algn="just" defTabSz="4176431" eaLnBrk="1" hangingPunct="1">
              <a:lnSpc>
                <a:spcPct val="120000"/>
              </a:lnSpc>
              <a:spcAft>
                <a:spcPct val="60000"/>
              </a:spcAft>
              <a:tabLst/>
            </a:pPr>
            <a:r>
              <a:rPr lang="en-US" altLang="de-DE" sz="3000" b="0" dirty="0">
                <a:solidFill>
                  <a:schemeClr val="tx1"/>
                </a:solidFill>
              </a:rPr>
              <a:t> </a:t>
            </a:r>
            <a:r>
              <a:rPr lang="en-US" altLang="de-DE" sz="3000" b="0" dirty="0">
                <a:solidFill>
                  <a:srgbClr val="000000"/>
                </a:solidFill>
                <a:latin typeface="Arial" panose="020B0604020202020204" pitchFamily="34" charset="0"/>
                <a:cs typeface="Arial" panose="020B0604020202020204" pitchFamily="34" charset="0"/>
              </a:rPr>
              <a:t>We test the predictive skill of the NN on the test and validation data sets from the periods 2006-2008 and 2009-2012 (always from 1 June to 15 September). Since we want the NN to reproduce CMAQ calculations as accurately as possible, we these calculations as the truth in all experiments. Based on this, we consider the NN design as successful, if it reproduces the CMAQ calculations with minimal error. We evaluate the NN performance with R2 measure:</a:t>
            </a:r>
          </a:p>
          <a:p>
            <a:pPr lvl="0" algn="just" defTabSz="4176431" eaLnBrk="1" hangingPunct="1">
              <a:lnSpc>
                <a:spcPct val="120000"/>
              </a:lnSpc>
              <a:spcAft>
                <a:spcPct val="60000"/>
              </a:spcAft>
              <a:tabLst/>
            </a:pPr>
            <a:endParaRPr lang="en-US" altLang="de-DE" sz="3000" b="0" dirty="0">
              <a:solidFill>
                <a:srgbClr val="000000"/>
              </a:solidFill>
              <a:latin typeface="Arial" panose="020B0604020202020204" pitchFamily="34" charset="0"/>
              <a:cs typeface="Arial" panose="020B0604020202020204" pitchFamily="34" charset="0"/>
            </a:endParaRPr>
          </a:p>
          <a:p>
            <a:pPr lvl="0" algn="just" defTabSz="4176431" eaLnBrk="1" hangingPunct="1">
              <a:lnSpc>
                <a:spcPct val="120000"/>
              </a:lnSpc>
              <a:spcAft>
                <a:spcPct val="60000"/>
              </a:spcAft>
              <a:tabLst/>
            </a:pPr>
            <a:endParaRPr lang="en-US" altLang="de-DE" sz="3000" b="0" dirty="0">
              <a:solidFill>
                <a:srgbClr val="000000"/>
              </a:solidFill>
              <a:latin typeface="Arial" panose="020B0604020202020204" pitchFamily="34" charset="0"/>
              <a:cs typeface="Arial" panose="020B0604020202020204" pitchFamily="34" charset="0"/>
            </a:endParaRPr>
          </a:p>
          <a:p>
            <a:pPr lvl="0" algn="just" defTabSz="4176431" eaLnBrk="1" hangingPunct="1">
              <a:lnSpc>
                <a:spcPct val="120000"/>
              </a:lnSpc>
              <a:spcAft>
                <a:spcPct val="60000"/>
              </a:spcAft>
              <a:tabLst/>
            </a:pPr>
            <a:r>
              <a:rPr lang="en-US" altLang="de-DE" sz="3000" b="0" dirty="0">
                <a:solidFill>
                  <a:srgbClr val="000000"/>
                </a:solidFill>
                <a:latin typeface="Arial" panose="020B0604020202020204" pitchFamily="34" charset="0"/>
                <a:cs typeface="Arial" panose="020B0604020202020204" pitchFamily="34" charset="0"/>
              </a:rPr>
              <a:t>Here       is the true anomaly in concentration obtained from CMAQ computations at a given location at a time step </a:t>
            </a:r>
            <a:r>
              <a:rPr lang="en-US" altLang="de-DE" sz="3000" b="0" i="1" dirty="0" err="1">
                <a:solidFill>
                  <a:srgbClr val="000000"/>
                </a:solidFill>
                <a:latin typeface="Arial" panose="020B0604020202020204" pitchFamily="34" charset="0"/>
                <a:cs typeface="Arial" panose="020B0604020202020204" pitchFamily="34" charset="0"/>
              </a:rPr>
              <a:t>i</a:t>
            </a:r>
            <a:r>
              <a:rPr lang="en-US" altLang="de-DE" sz="3000" b="0" dirty="0">
                <a:solidFill>
                  <a:srgbClr val="000000"/>
                </a:solidFill>
                <a:latin typeface="Arial" panose="020B0604020202020204" pitchFamily="34" charset="0"/>
                <a:cs typeface="Arial" panose="020B0604020202020204" pitchFamily="34" charset="0"/>
              </a:rPr>
              <a:t>,       is the corresponding NN estimate. </a:t>
            </a:r>
          </a:p>
          <a:p>
            <a:pPr algn="just" eaLnBrk="1" hangingPunct="1">
              <a:lnSpc>
                <a:spcPct val="120000"/>
              </a:lnSpc>
              <a:spcAft>
                <a:spcPct val="60000"/>
              </a:spcAft>
            </a:pPr>
            <a:r>
              <a:rPr lang="en-US" altLang="de-DE" sz="3000" b="0" dirty="0">
                <a:solidFill>
                  <a:schemeClr val="tx1"/>
                </a:solidFill>
              </a:rPr>
              <a:t> </a:t>
            </a:r>
            <a:endParaRPr lang="de-DE" altLang="de-DE" sz="3000" b="0" dirty="0">
              <a:solidFill>
                <a:schemeClr val="tx1"/>
              </a:solidFill>
            </a:endParaRPr>
          </a:p>
        </p:txBody>
      </p:sp>
      <p:sp>
        <p:nvSpPr>
          <p:cNvPr id="45" name="Rectangle 25"/>
          <p:cNvSpPr>
            <a:spLocks noChangeArrowheads="1"/>
          </p:cNvSpPr>
          <p:nvPr/>
        </p:nvSpPr>
        <p:spPr bwMode="gray">
          <a:xfrm>
            <a:off x="15505200" y="17543463"/>
            <a:ext cx="13484225" cy="7705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20000"/>
              </a:lnSpc>
              <a:spcAft>
                <a:spcPct val="60000"/>
              </a:spcAft>
            </a:pPr>
            <a:r>
              <a:rPr lang="de-DE" altLang="de-DE" sz="6000" dirty="0">
                <a:solidFill>
                  <a:schemeClr val="tx1"/>
                </a:solidFill>
              </a:rPr>
              <a:t> </a:t>
            </a:r>
            <a:endParaRPr lang="de-DE" altLang="de-DE" sz="3600" dirty="0">
              <a:solidFill>
                <a:schemeClr val="tx1"/>
              </a:solidFill>
            </a:endParaRPr>
          </a:p>
          <a:p>
            <a:pPr eaLnBrk="1" hangingPunct="1">
              <a:lnSpc>
                <a:spcPct val="120000"/>
              </a:lnSpc>
            </a:pPr>
            <a:endParaRPr lang="de-DE" altLang="de-DE" sz="3600" dirty="0">
              <a:solidFill>
                <a:schemeClr val="tx1"/>
              </a:solidFill>
            </a:endParaRPr>
          </a:p>
        </p:txBody>
      </p:sp>
      <p:sp>
        <p:nvSpPr>
          <p:cNvPr id="46" name="Rectangle 26"/>
          <p:cNvSpPr>
            <a:spLocks noChangeArrowheads="1"/>
          </p:cNvSpPr>
          <p:nvPr/>
        </p:nvSpPr>
        <p:spPr bwMode="gray">
          <a:xfrm>
            <a:off x="1078136" y="19259025"/>
            <a:ext cx="13681075" cy="7641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20000"/>
              </a:lnSpc>
              <a:spcAft>
                <a:spcPct val="60000"/>
              </a:spcAft>
            </a:pPr>
            <a:r>
              <a:rPr lang="de-DE" altLang="de-DE" sz="5000" dirty="0" err="1">
                <a:solidFill>
                  <a:schemeClr val="accent1"/>
                </a:solidFill>
              </a:rPr>
              <a:t>Results</a:t>
            </a:r>
            <a:endParaRPr lang="de-DE" altLang="de-DE" sz="5000" dirty="0">
              <a:solidFill>
                <a:schemeClr val="accent1"/>
              </a:solidFill>
            </a:endParaRPr>
          </a:p>
          <a:p>
            <a:pPr algn="just" eaLnBrk="1" hangingPunct="1">
              <a:lnSpc>
                <a:spcPct val="120000"/>
              </a:lnSpc>
              <a:spcAft>
                <a:spcPct val="60000"/>
              </a:spcAft>
            </a:pPr>
            <a:r>
              <a:rPr lang="en-US" altLang="de-DE" sz="3000" b="0" dirty="0">
                <a:solidFill>
                  <a:schemeClr val="tx1"/>
                </a:solidFill>
              </a:rPr>
              <a:t>A verification of the accuracy of the calculations with the test and the validation networks has shown that the NN can reproduce the CMAQ calculations. Figures 1-2 show the example of the true NO</a:t>
            </a:r>
            <a:r>
              <a:rPr lang="en-US" altLang="de-DE" sz="3000" b="0" baseline="-25000" dirty="0">
                <a:solidFill>
                  <a:schemeClr val="tx1"/>
                </a:solidFill>
              </a:rPr>
              <a:t>2</a:t>
            </a:r>
            <a:r>
              <a:rPr lang="en-US" altLang="de-DE" sz="3000" b="0" dirty="0">
                <a:solidFill>
                  <a:schemeClr val="tx1"/>
                </a:solidFill>
              </a:rPr>
              <a:t> concentrations and those computed with the NN.  The NN  explains the variations in the SO</a:t>
            </a:r>
            <a:r>
              <a:rPr lang="en-US" altLang="de-DE" sz="3000" b="0" baseline="-25000" dirty="0">
                <a:solidFill>
                  <a:schemeClr val="tx1"/>
                </a:solidFill>
              </a:rPr>
              <a:t>2</a:t>
            </a:r>
            <a:r>
              <a:rPr lang="en-US" altLang="de-DE" sz="3000" b="0" dirty="0">
                <a:solidFill>
                  <a:schemeClr val="tx1"/>
                </a:solidFill>
              </a:rPr>
              <a:t> and NO</a:t>
            </a:r>
            <a:r>
              <a:rPr lang="en-US" altLang="de-DE" sz="3000" b="0" baseline="-25000" dirty="0">
                <a:solidFill>
                  <a:schemeClr val="tx1"/>
                </a:solidFill>
              </a:rPr>
              <a:t>2</a:t>
            </a:r>
            <a:r>
              <a:rPr lang="en-US" altLang="de-DE" sz="3000" b="0" dirty="0">
                <a:solidFill>
                  <a:schemeClr val="tx1"/>
                </a:solidFill>
              </a:rPr>
              <a:t> concentrations almost everywhere with an R2 score of more than 0.5. Figure 2 shows the spatial distribution of R2 scores for the test and the validation data sets.  The verification showed that the prediction accuracy of the concentration anomalies increases with the increase of the local standard deviation of the time series. The accuracy of the calculation is also affected by weather conditions: in case of strong winds in northern Europe, the correspondence of the NN predictions with the CMAQ results decreases. </a:t>
            </a:r>
            <a:endParaRPr lang="de-DE" altLang="de-DE" sz="3000" b="0" dirty="0">
              <a:solidFill>
                <a:schemeClr val="tx1"/>
              </a:solidFill>
            </a:endParaRPr>
          </a:p>
        </p:txBody>
      </p:sp>
      <p:sp>
        <p:nvSpPr>
          <p:cNvPr id="47" name="Rectangle 27"/>
          <p:cNvSpPr>
            <a:spLocks noChangeArrowheads="1"/>
          </p:cNvSpPr>
          <p:nvPr/>
        </p:nvSpPr>
        <p:spPr bwMode="gray">
          <a:xfrm>
            <a:off x="15396752" y="34705992"/>
            <a:ext cx="13752513" cy="1619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20000"/>
              </a:lnSpc>
              <a:spcAft>
                <a:spcPct val="60000"/>
              </a:spcAft>
            </a:pPr>
            <a:r>
              <a:rPr lang="de-DE" altLang="de-DE" sz="6000" dirty="0" err="1">
                <a:solidFill>
                  <a:schemeClr val="accent1"/>
                </a:solidFill>
              </a:rPr>
              <a:t>Acknowledgements</a:t>
            </a:r>
            <a:r>
              <a:rPr lang="de-DE" altLang="de-DE" sz="6000" dirty="0">
                <a:solidFill>
                  <a:schemeClr val="accent1"/>
                </a:solidFill>
              </a:rPr>
              <a:t>: </a:t>
            </a:r>
          </a:p>
          <a:p>
            <a:pPr algn="just" eaLnBrk="1" hangingPunct="1">
              <a:lnSpc>
                <a:spcPct val="120000"/>
              </a:lnSpc>
            </a:pPr>
            <a:r>
              <a:rPr lang="en-US" altLang="de-DE" sz="3000" b="0" dirty="0">
                <a:solidFill>
                  <a:schemeClr val="tx1"/>
                </a:solidFill>
              </a:rPr>
              <a:t>The authors would like to acknowledge gratefully the Digital Earth project which supported this research. </a:t>
            </a:r>
          </a:p>
          <a:p>
            <a:pPr algn="just" eaLnBrk="1" hangingPunct="1">
              <a:lnSpc>
                <a:spcPct val="120000"/>
              </a:lnSpc>
            </a:pPr>
            <a:r>
              <a:rPr lang="en-US" altLang="de-DE" sz="3000" b="0">
                <a:solidFill>
                  <a:schemeClr val="tx1"/>
                </a:solidFill>
              </a:rPr>
              <a:t>All </a:t>
            </a:r>
            <a:r>
              <a:rPr lang="en-US" altLang="de-DE" sz="3000" b="0" dirty="0">
                <a:solidFill>
                  <a:schemeClr val="tx1"/>
                </a:solidFill>
              </a:rPr>
              <a:t>results will be submitted to the Atmospheric Environment journal. </a:t>
            </a:r>
          </a:p>
          <a:p>
            <a:pPr algn="just" eaLnBrk="1" hangingPunct="1">
              <a:lnSpc>
                <a:spcPct val="120000"/>
              </a:lnSpc>
            </a:pPr>
            <a:endParaRPr lang="en-US" altLang="de-DE" sz="3000" b="0" dirty="0">
              <a:solidFill>
                <a:schemeClr val="tx1"/>
              </a:solidFill>
            </a:endParaRPr>
          </a:p>
        </p:txBody>
      </p:sp>
      <p:sp>
        <p:nvSpPr>
          <p:cNvPr id="50" name="Rectangle 32"/>
          <p:cNvSpPr>
            <a:spLocks noChangeArrowheads="1"/>
          </p:cNvSpPr>
          <p:nvPr/>
        </p:nvSpPr>
        <p:spPr bwMode="gray">
          <a:xfrm>
            <a:off x="15576094" y="27380994"/>
            <a:ext cx="14756775" cy="2174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50000"/>
              </a:lnSpc>
            </a:pPr>
            <a:r>
              <a:rPr lang="de-DE" altLang="de-DE" sz="3000" dirty="0" err="1">
                <a:solidFill>
                  <a:schemeClr val="tx1"/>
                </a:solidFill>
              </a:rPr>
              <a:t>Fig</a:t>
            </a:r>
            <a:r>
              <a:rPr lang="de-DE" altLang="de-DE" sz="3000" dirty="0">
                <a:solidFill>
                  <a:schemeClr val="tx1"/>
                </a:solidFill>
              </a:rPr>
              <a:t> 1:</a:t>
            </a:r>
            <a:r>
              <a:rPr lang="de-DE" altLang="de-DE" sz="3000" b="0" dirty="0">
                <a:solidFill>
                  <a:schemeClr val="tx1"/>
                </a:solidFill>
              </a:rPr>
              <a:t> The NO</a:t>
            </a:r>
            <a:r>
              <a:rPr lang="de-DE" altLang="de-DE" sz="3000" b="0" baseline="-25000" dirty="0">
                <a:solidFill>
                  <a:schemeClr val="tx1"/>
                </a:solidFill>
              </a:rPr>
              <a:t>2</a:t>
            </a:r>
            <a:r>
              <a:rPr lang="de-DE" altLang="de-DE" sz="3000" b="0" dirty="0">
                <a:solidFill>
                  <a:schemeClr val="tx1"/>
                </a:solidFill>
              </a:rPr>
              <a:t> </a:t>
            </a:r>
            <a:r>
              <a:rPr lang="de-DE" altLang="de-DE" sz="3000" b="0" dirty="0" err="1">
                <a:solidFill>
                  <a:schemeClr val="tx1"/>
                </a:solidFill>
              </a:rPr>
              <a:t>concentration</a:t>
            </a:r>
            <a:r>
              <a:rPr lang="de-DE" altLang="de-DE" sz="3000" b="0" dirty="0">
                <a:solidFill>
                  <a:schemeClr val="tx1"/>
                </a:solidFill>
              </a:rPr>
              <a:t> </a:t>
            </a:r>
            <a:r>
              <a:rPr lang="de-DE" altLang="de-DE" sz="3000" b="0" dirty="0" err="1">
                <a:solidFill>
                  <a:schemeClr val="tx1"/>
                </a:solidFill>
              </a:rPr>
              <a:t>anomalies</a:t>
            </a:r>
            <a:r>
              <a:rPr lang="de-DE" altLang="de-DE" sz="3000" b="0" dirty="0">
                <a:solidFill>
                  <a:schemeClr val="tx1"/>
                </a:solidFill>
              </a:rPr>
              <a:t> </a:t>
            </a:r>
            <a:r>
              <a:rPr lang="de-DE" altLang="de-DE" sz="3000" b="0" dirty="0" err="1">
                <a:solidFill>
                  <a:schemeClr val="tx1"/>
                </a:solidFill>
              </a:rPr>
              <a:t>estimated</a:t>
            </a:r>
            <a:r>
              <a:rPr lang="de-DE" altLang="de-DE" sz="3000" b="0" dirty="0">
                <a:solidFill>
                  <a:schemeClr val="tx1"/>
                </a:solidFill>
              </a:rPr>
              <a:t> </a:t>
            </a:r>
            <a:r>
              <a:rPr lang="de-DE" altLang="de-DE" sz="3000" b="0" dirty="0" err="1">
                <a:solidFill>
                  <a:schemeClr val="tx1"/>
                </a:solidFill>
              </a:rPr>
              <a:t>with</a:t>
            </a:r>
            <a:r>
              <a:rPr lang="de-DE" altLang="de-DE" sz="3000" b="0" dirty="0">
                <a:solidFill>
                  <a:schemeClr val="tx1"/>
                </a:solidFill>
              </a:rPr>
              <a:t> NN (</a:t>
            </a:r>
            <a:r>
              <a:rPr lang="de-DE" altLang="de-DE" sz="3000" b="0" dirty="0" err="1">
                <a:solidFill>
                  <a:schemeClr val="tx1"/>
                </a:solidFill>
              </a:rPr>
              <a:t>left</a:t>
            </a:r>
            <a:r>
              <a:rPr lang="de-DE" altLang="de-DE" sz="3000" b="0" dirty="0">
                <a:solidFill>
                  <a:schemeClr val="tx1"/>
                </a:solidFill>
              </a:rPr>
              <a:t>) </a:t>
            </a:r>
            <a:r>
              <a:rPr lang="de-DE" altLang="de-DE" sz="3000" b="0" dirty="0" err="1">
                <a:solidFill>
                  <a:schemeClr val="tx1"/>
                </a:solidFill>
              </a:rPr>
              <a:t>and</a:t>
            </a:r>
            <a:r>
              <a:rPr lang="de-DE" altLang="de-DE" sz="3000" b="0" dirty="0">
                <a:solidFill>
                  <a:schemeClr val="tx1"/>
                </a:solidFill>
              </a:rPr>
              <a:t> CMAQ (</a:t>
            </a:r>
            <a:r>
              <a:rPr lang="de-DE" altLang="de-DE" sz="3000" b="0" dirty="0" err="1">
                <a:solidFill>
                  <a:schemeClr val="tx1"/>
                </a:solidFill>
              </a:rPr>
              <a:t>right</a:t>
            </a:r>
            <a:r>
              <a:rPr lang="de-DE" altLang="de-DE" sz="3000" b="0" dirty="0">
                <a:solidFill>
                  <a:schemeClr val="tx1"/>
                </a:solidFill>
              </a:rPr>
              <a:t>). The </a:t>
            </a:r>
            <a:r>
              <a:rPr lang="de-DE" altLang="de-DE" sz="3000" b="0" dirty="0" err="1">
                <a:solidFill>
                  <a:schemeClr val="tx1"/>
                </a:solidFill>
              </a:rPr>
              <a:t>correlation</a:t>
            </a:r>
            <a:r>
              <a:rPr lang="de-DE" altLang="de-DE" sz="3000" b="0" dirty="0">
                <a:solidFill>
                  <a:schemeClr val="tx1"/>
                </a:solidFill>
              </a:rPr>
              <a:t> </a:t>
            </a:r>
            <a:r>
              <a:rPr lang="de-DE" altLang="de-DE" sz="3000" b="0" dirty="0" err="1">
                <a:solidFill>
                  <a:schemeClr val="tx1"/>
                </a:solidFill>
              </a:rPr>
              <a:t>between</a:t>
            </a:r>
            <a:r>
              <a:rPr lang="de-DE" altLang="de-DE" sz="3000" b="0" dirty="0">
                <a:solidFill>
                  <a:schemeClr val="tx1"/>
                </a:solidFill>
              </a:rPr>
              <a:t> </a:t>
            </a:r>
            <a:r>
              <a:rPr lang="de-DE" altLang="de-DE" sz="3000" b="0" dirty="0" err="1">
                <a:solidFill>
                  <a:schemeClr val="tx1"/>
                </a:solidFill>
              </a:rPr>
              <a:t>patterns</a:t>
            </a:r>
            <a:r>
              <a:rPr lang="de-DE" altLang="de-DE" sz="3000" b="0" dirty="0">
                <a:solidFill>
                  <a:schemeClr val="tx1"/>
                </a:solidFill>
              </a:rPr>
              <a:t> </a:t>
            </a:r>
            <a:r>
              <a:rPr lang="de-DE" altLang="de-DE" sz="3000" b="0" dirty="0" err="1">
                <a:solidFill>
                  <a:schemeClr val="tx1"/>
                </a:solidFill>
              </a:rPr>
              <a:t>is</a:t>
            </a:r>
            <a:r>
              <a:rPr lang="de-DE" altLang="de-DE" sz="3000" b="0" dirty="0">
                <a:solidFill>
                  <a:schemeClr val="tx1"/>
                </a:solidFill>
              </a:rPr>
              <a:t> 0.96.  </a:t>
            </a:r>
          </a:p>
        </p:txBody>
      </p:sp>
      <p:sp>
        <p:nvSpPr>
          <p:cNvPr id="21" name="Line 22"/>
          <p:cNvSpPr>
            <a:spLocks noChangeShapeType="1"/>
          </p:cNvSpPr>
          <p:nvPr/>
        </p:nvSpPr>
        <p:spPr bwMode="gray">
          <a:xfrm>
            <a:off x="922273" y="18523942"/>
            <a:ext cx="28116000" cy="0"/>
          </a:xfrm>
          <a:prstGeom prst="line">
            <a:avLst/>
          </a:prstGeom>
          <a:noFill/>
          <a:ln w="58420" cap="flat" cmpd="sng">
            <a:solidFill>
              <a:schemeClr val="tx1"/>
            </a:solidFill>
            <a:prstDash val="solid"/>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22" name="Line 22"/>
          <p:cNvSpPr>
            <a:spLocks noChangeShapeType="1"/>
          </p:cNvSpPr>
          <p:nvPr/>
        </p:nvSpPr>
        <p:spPr bwMode="gray">
          <a:xfrm>
            <a:off x="1164142" y="28749078"/>
            <a:ext cx="28116000" cy="0"/>
          </a:xfrm>
          <a:prstGeom prst="line">
            <a:avLst/>
          </a:prstGeom>
          <a:noFill/>
          <a:ln w="58420" cap="flat" cmpd="sng">
            <a:solidFill>
              <a:schemeClr val="tx1"/>
            </a:solidFill>
            <a:prstDash val="solid"/>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pic>
        <p:nvPicPr>
          <p:cNvPr id="7" name="Picture 6"/>
          <p:cNvPicPr>
            <a:picLocks noChangeAspect="1"/>
          </p:cNvPicPr>
          <p:nvPr/>
        </p:nvPicPr>
        <p:blipFill rotWithShape="1">
          <a:blip r:embed="rId4"/>
          <a:srcRect l="26843" r="25878"/>
          <a:stretch/>
        </p:blipFill>
        <p:spPr>
          <a:xfrm>
            <a:off x="18366731" y="13893395"/>
            <a:ext cx="6768752" cy="1251950"/>
          </a:xfrm>
          <a:prstGeom prst="rect">
            <a:avLst/>
          </a:prstGeom>
        </p:spPr>
      </p:pic>
      <p:pic>
        <p:nvPicPr>
          <p:cNvPr id="27" name="Picture 26"/>
          <p:cNvPicPr>
            <a:picLocks noChangeAspect="1"/>
          </p:cNvPicPr>
          <p:nvPr/>
        </p:nvPicPr>
        <p:blipFill rotWithShape="1">
          <a:blip r:embed="rId5"/>
          <a:srcRect l="45760" t="-1159" r="45568" b="-11927"/>
          <a:stretch/>
        </p:blipFill>
        <p:spPr>
          <a:xfrm>
            <a:off x="16415759" y="15265091"/>
            <a:ext cx="1368152" cy="638471"/>
          </a:xfrm>
          <a:prstGeom prst="rect">
            <a:avLst/>
          </a:prstGeom>
        </p:spPr>
      </p:pic>
      <p:pic>
        <p:nvPicPr>
          <p:cNvPr id="28" name="Picture 27"/>
          <p:cNvPicPr>
            <a:picLocks noChangeAspect="1"/>
          </p:cNvPicPr>
          <p:nvPr/>
        </p:nvPicPr>
        <p:blipFill rotWithShape="1">
          <a:blip r:embed="rId6"/>
          <a:srcRect l="46724" t="-44233" r="46724" b="4226"/>
          <a:stretch/>
        </p:blipFill>
        <p:spPr>
          <a:xfrm>
            <a:off x="21336906" y="15721750"/>
            <a:ext cx="936103" cy="715846"/>
          </a:xfrm>
          <a:prstGeom prst="rect">
            <a:avLst/>
          </a:prstGeom>
        </p:spPr>
      </p:pic>
      <p:pic>
        <p:nvPicPr>
          <p:cNvPr id="29" name="Рисунок 1"/>
          <p:cNvPicPr/>
          <p:nvPr/>
        </p:nvPicPr>
        <p:blipFill rotWithShape="1">
          <a:blip r:embed="rId7"/>
          <a:srcRect l="25548" t="4903" r="27131" b="-141"/>
          <a:stretch/>
        </p:blipFill>
        <p:spPr bwMode="auto">
          <a:xfrm>
            <a:off x="15032646" y="18855239"/>
            <a:ext cx="6184732" cy="8605274"/>
          </a:xfrm>
          <a:prstGeom prst="rect">
            <a:avLst/>
          </a:prstGeom>
          <a:ln>
            <a:noFill/>
          </a:ln>
          <a:extLst>
            <a:ext uri="{53640926-AAD7-44D8-BBD7-CCE9431645EC}">
              <a14:shadowObscured xmlns:a14="http://schemas.microsoft.com/office/drawing/2010/main"/>
            </a:ext>
          </a:extLst>
        </p:spPr>
      </p:pic>
      <p:pic>
        <p:nvPicPr>
          <p:cNvPr id="30" name="Рисунок 2"/>
          <p:cNvPicPr/>
          <p:nvPr/>
        </p:nvPicPr>
        <p:blipFill rotWithShape="1">
          <a:blip r:embed="rId8"/>
          <a:srcRect l="25601" t="5180" r="26691"/>
          <a:stretch/>
        </p:blipFill>
        <p:spPr bwMode="auto">
          <a:xfrm>
            <a:off x="22794921" y="18878238"/>
            <a:ext cx="6243352" cy="8612648"/>
          </a:xfrm>
          <a:prstGeom prst="rect">
            <a:avLst/>
          </a:prstGeom>
          <a:ln>
            <a:noFill/>
          </a:ln>
          <a:extLst>
            <a:ext uri="{53640926-AAD7-44D8-BBD7-CCE9431645EC}">
              <a14:shadowObscured xmlns:a14="http://schemas.microsoft.com/office/drawing/2010/main"/>
            </a:ext>
          </a:extLst>
        </p:spPr>
      </p:pic>
      <p:pic>
        <p:nvPicPr>
          <p:cNvPr id="35" name="Рисунок 28"/>
          <p:cNvPicPr/>
          <p:nvPr/>
        </p:nvPicPr>
        <p:blipFill rotWithShape="1">
          <a:blip r:embed="rId9"/>
          <a:srcRect l="27447" t="4697" r="27614" b="8898"/>
          <a:stretch/>
        </p:blipFill>
        <p:spPr bwMode="auto">
          <a:xfrm>
            <a:off x="922273" y="29157319"/>
            <a:ext cx="6535160" cy="8591844"/>
          </a:xfrm>
          <a:prstGeom prst="rect">
            <a:avLst/>
          </a:prstGeom>
          <a:ln>
            <a:noFill/>
          </a:ln>
          <a:extLst>
            <a:ext uri="{53640926-AAD7-44D8-BBD7-CCE9431645EC}">
              <a14:shadowObscured xmlns:a14="http://schemas.microsoft.com/office/drawing/2010/main"/>
            </a:ext>
          </a:extLst>
        </p:spPr>
      </p:pic>
      <p:pic>
        <p:nvPicPr>
          <p:cNvPr id="36" name="Рисунок 36"/>
          <p:cNvPicPr/>
          <p:nvPr/>
        </p:nvPicPr>
        <p:blipFill rotWithShape="1">
          <a:blip r:embed="rId10"/>
          <a:srcRect l="27650" t="5563" r="27620" b="8510"/>
          <a:stretch/>
        </p:blipFill>
        <p:spPr bwMode="auto">
          <a:xfrm>
            <a:off x="8248166" y="29172679"/>
            <a:ext cx="6544159" cy="8501121"/>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1406556" y="38285184"/>
            <a:ext cx="13319996" cy="1015663"/>
          </a:xfrm>
          <a:prstGeom prst="rect">
            <a:avLst/>
          </a:prstGeom>
          <a:noFill/>
        </p:spPr>
        <p:txBody>
          <a:bodyPr wrap="square" rtlCol="0">
            <a:spAutoFit/>
          </a:bodyPr>
          <a:lstStyle/>
          <a:p>
            <a:r>
              <a:rPr lang="en-US" sz="3000" b="1" dirty="0">
                <a:latin typeface="Arial" panose="020B0604020202020204" pitchFamily="34" charset="0"/>
                <a:cs typeface="Arial" panose="020B0604020202020204" pitchFamily="34" charset="0"/>
              </a:rPr>
              <a:t>Fig 2</a:t>
            </a:r>
            <a:r>
              <a:rPr lang="en-US" sz="3000" dirty="0">
                <a:latin typeface="Arial" panose="020B0604020202020204" pitchFamily="34" charset="0"/>
                <a:cs typeface="Arial" panose="020B0604020202020204" pitchFamily="34" charset="0"/>
              </a:rPr>
              <a:t>. The spatial distribution of R2 score for NO</a:t>
            </a:r>
            <a:r>
              <a:rPr lang="en-US" sz="3000" baseline="-25000" dirty="0">
                <a:latin typeface="Arial" panose="020B0604020202020204" pitchFamily="34" charset="0"/>
                <a:cs typeface="Arial" panose="020B0604020202020204" pitchFamily="34" charset="0"/>
              </a:rPr>
              <a:t>2</a:t>
            </a:r>
            <a:r>
              <a:rPr lang="en-US" sz="3000" dirty="0">
                <a:latin typeface="Arial" panose="020B0604020202020204" pitchFamily="34" charset="0"/>
                <a:cs typeface="Arial" panose="020B0604020202020204" pitchFamily="34" charset="0"/>
              </a:rPr>
              <a:t> concentrations for the training data set (left) and the test data set (right)</a:t>
            </a:r>
            <a:endParaRPr lang="de-DE" sz="3000" dirty="0">
              <a:latin typeface="Arial" panose="020B0604020202020204" pitchFamily="34" charset="0"/>
              <a:cs typeface="Arial" panose="020B0604020202020204" pitchFamily="34" charset="0"/>
            </a:endParaRPr>
          </a:p>
        </p:txBody>
      </p:sp>
      <p:sp>
        <p:nvSpPr>
          <p:cNvPr id="11" name="TextBox 10"/>
          <p:cNvSpPr txBox="1"/>
          <p:nvPr/>
        </p:nvSpPr>
        <p:spPr>
          <a:xfrm>
            <a:off x="1093532" y="27122032"/>
            <a:ext cx="13886741" cy="1015663"/>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We give the results here for concentrations of NO</a:t>
            </a:r>
            <a:r>
              <a:rPr lang="en-US" sz="3000" baseline="-25000" dirty="0">
                <a:latin typeface="Arial" panose="020B0604020202020204" pitchFamily="34" charset="0"/>
                <a:cs typeface="Arial" panose="020B0604020202020204" pitchFamily="34" charset="0"/>
              </a:rPr>
              <a:t>2</a:t>
            </a:r>
            <a:r>
              <a:rPr lang="en-US" sz="3000" dirty="0">
                <a:latin typeface="Arial" panose="020B0604020202020204" pitchFamily="34" charset="0"/>
                <a:cs typeface="Arial" panose="020B0604020202020204" pitchFamily="34" charset="0"/>
              </a:rPr>
              <a:t> only. For SO</a:t>
            </a:r>
            <a:r>
              <a:rPr lang="en-US" sz="3000" baseline="-25000" dirty="0">
                <a:latin typeface="Arial" panose="020B0604020202020204" pitchFamily="34" charset="0"/>
                <a:cs typeface="Arial" panose="020B0604020202020204" pitchFamily="34" charset="0"/>
              </a:rPr>
              <a:t>2</a:t>
            </a:r>
            <a:r>
              <a:rPr lang="en-US" sz="3000" dirty="0">
                <a:latin typeface="Arial" panose="020B0604020202020204" pitchFamily="34" charset="0"/>
                <a:cs typeface="Arial" panose="020B0604020202020204" pitchFamily="34" charset="0"/>
              </a:rPr>
              <a:t>, the quality of the forecasts is the same.</a:t>
            </a:r>
            <a:endParaRPr lang="de-DE" sz="3000" dirty="0">
              <a:latin typeface="Arial" panose="020B0604020202020204" pitchFamily="34" charset="0"/>
              <a:cs typeface="Arial" panose="020B0604020202020204" pitchFamily="34" charset="0"/>
            </a:endParaRPr>
          </a:p>
        </p:txBody>
      </p:sp>
      <p:sp>
        <p:nvSpPr>
          <p:cNvPr id="23" name="Rectangle 27">
            <a:extLst>
              <a:ext uri="{FF2B5EF4-FFF2-40B4-BE49-F238E27FC236}">
                <a16:creationId xmlns:a16="http://schemas.microsoft.com/office/drawing/2014/main" id="{4D742F3C-825B-764E-9B43-AB4C4C9E2ACC}"/>
              </a:ext>
            </a:extLst>
          </p:cNvPr>
          <p:cNvSpPr>
            <a:spLocks noChangeArrowheads="1"/>
          </p:cNvSpPr>
          <p:nvPr/>
        </p:nvSpPr>
        <p:spPr bwMode="gray">
          <a:xfrm>
            <a:off x="15751467" y="29224444"/>
            <a:ext cx="13752513" cy="47530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20000"/>
              </a:lnSpc>
              <a:spcAft>
                <a:spcPct val="60000"/>
              </a:spcAft>
            </a:pPr>
            <a:r>
              <a:rPr lang="de-DE" altLang="de-DE" sz="6000" dirty="0" err="1">
                <a:solidFill>
                  <a:schemeClr val="accent1"/>
                </a:solidFill>
              </a:rPr>
              <a:t>Conclusion</a:t>
            </a:r>
            <a:endParaRPr lang="de-DE" altLang="de-DE" sz="6000" dirty="0">
              <a:solidFill>
                <a:schemeClr val="accent1"/>
              </a:solidFill>
            </a:endParaRPr>
          </a:p>
          <a:p>
            <a:pPr algn="just" eaLnBrk="1" hangingPunct="1">
              <a:lnSpc>
                <a:spcPct val="120000"/>
              </a:lnSpc>
            </a:pPr>
            <a:r>
              <a:rPr lang="en-US" altLang="de-DE" sz="3000" b="0" dirty="0">
                <a:solidFill>
                  <a:schemeClr val="tx1"/>
                </a:solidFill>
              </a:rPr>
              <a:t>We discussed the development and test of neural networks that estimates NO</a:t>
            </a:r>
            <a:r>
              <a:rPr lang="en-US" altLang="de-DE" sz="3000" b="0" baseline="-25000" dirty="0">
                <a:solidFill>
                  <a:schemeClr val="tx1"/>
                </a:solidFill>
              </a:rPr>
              <a:t>2</a:t>
            </a:r>
            <a:r>
              <a:rPr lang="en-US" altLang="de-DE" sz="3000" b="0" dirty="0">
                <a:solidFill>
                  <a:schemeClr val="tx1"/>
                </a:solidFill>
              </a:rPr>
              <a:t> and SO</a:t>
            </a:r>
            <a:r>
              <a:rPr lang="en-US" altLang="de-DE" sz="3000" b="0" baseline="-25000" dirty="0">
                <a:solidFill>
                  <a:schemeClr val="tx1"/>
                </a:solidFill>
              </a:rPr>
              <a:t>2</a:t>
            </a:r>
            <a:r>
              <a:rPr lang="en-US" altLang="de-DE" sz="3000" b="0" dirty="0">
                <a:solidFill>
                  <a:schemeClr val="tx1"/>
                </a:solidFill>
              </a:rPr>
              <a:t> concentration close to ground from meteorological inputs. The test and validation showed that the neural network explains 65% of NO</a:t>
            </a:r>
            <a:r>
              <a:rPr lang="en-US" altLang="de-DE" sz="3000" b="0" baseline="-25000" dirty="0">
                <a:solidFill>
                  <a:schemeClr val="tx1"/>
                </a:solidFill>
              </a:rPr>
              <a:t>2</a:t>
            </a:r>
            <a:r>
              <a:rPr lang="en-US" altLang="de-DE" sz="3000" b="0" dirty="0">
                <a:solidFill>
                  <a:schemeClr val="tx1"/>
                </a:solidFill>
              </a:rPr>
              <a:t> and SO</a:t>
            </a:r>
            <a:r>
              <a:rPr lang="en-US" altLang="de-DE" sz="3000" b="0" baseline="-25000" dirty="0">
                <a:solidFill>
                  <a:schemeClr val="tx1"/>
                </a:solidFill>
              </a:rPr>
              <a:t>2</a:t>
            </a:r>
            <a:r>
              <a:rPr lang="en-US" altLang="de-DE" sz="3000" b="0" dirty="0">
                <a:solidFill>
                  <a:schemeClr val="tx1"/>
                </a:solidFill>
              </a:rPr>
              <a:t> daily mean variability in the regions with high NO</a:t>
            </a:r>
            <a:r>
              <a:rPr lang="en-US" altLang="de-DE" sz="3000" b="0" baseline="-25000" dirty="0">
                <a:solidFill>
                  <a:schemeClr val="tx1"/>
                </a:solidFill>
              </a:rPr>
              <a:t>2</a:t>
            </a:r>
            <a:r>
              <a:rPr lang="en-US" altLang="de-DE" sz="3000" b="0" dirty="0">
                <a:solidFill>
                  <a:schemeClr val="tx1"/>
                </a:solidFill>
              </a:rPr>
              <a:t> and SO</a:t>
            </a:r>
            <a:r>
              <a:rPr lang="en-US" altLang="de-DE" sz="3000" b="0" baseline="-25000" dirty="0">
                <a:solidFill>
                  <a:schemeClr val="tx1"/>
                </a:solidFill>
              </a:rPr>
              <a:t>2</a:t>
            </a:r>
            <a:r>
              <a:rPr lang="en-US" altLang="de-DE" sz="3000" b="0" dirty="0">
                <a:solidFill>
                  <a:schemeClr val="tx1"/>
                </a:solidFill>
              </a:rPr>
              <a:t> variations, i.e. ship routes, large cities and also on the European part of the Mediterranean basin. Based on the comparison, we conclude that the presented neural network reproduces the daily mean CMAQ estimates of NO</a:t>
            </a:r>
            <a:r>
              <a:rPr lang="en-US" altLang="de-DE" sz="3000" b="0" baseline="-25000" dirty="0">
                <a:solidFill>
                  <a:schemeClr val="tx1"/>
                </a:solidFill>
              </a:rPr>
              <a:t>2</a:t>
            </a:r>
            <a:r>
              <a:rPr lang="en-US" altLang="de-DE" sz="3000" b="0" dirty="0">
                <a:solidFill>
                  <a:schemeClr val="tx1"/>
                </a:solidFill>
              </a:rPr>
              <a:t> an SO</a:t>
            </a:r>
            <a:r>
              <a:rPr lang="en-US" altLang="de-DE" sz="3000" b="0" baseline="-25000" dirty="0">
                <a:solidFill>
                  <a:schemeClr val="tx1"/>
                </a:solidFill>
              </a:rPr>
              <a:t>2</a:t>
            </a:r>
            <a:r>
              <a:rPr lang="en-US" altLang="de-DE" sz="3000" b="0" dirty="0">
                <a:solidFill>
                  <a:schemeClr val="tx1"/>
                </a:solidFill>
              </a:rPr>
              <a:t> with a reasonably small error. </a:t>
            </a:r>
          </a:p>
          <a:p>
            <a:pPr algn="just" eaLnBrk="1" hangingPunct="1">
              <a:lnSpc>
                <a:spcPct val="120000"/>
              </a:lnSpc>
            </a:pPr>
            <a:endParaRPr lang="en-US" altLang="de-DE" sz="3000" b="0" dirty="0">
              <a:solidFill>
                <a:schemeClr val="tx1"/>
              </a:solidFill>
            </a:endParaRPr>
          </a:p>
        </p:txBody>
      </p:sp>
    </p:spTree>
    <p:extLst>
      <p:ext uri="{BB962C8B-B14F-4D97-AF65-F5344CB8AC3E}">
        <p14:creationId xmlns:p14="http://schemas.microsoft.com/office/powerpoint/2010/main" val="2802573319"/>
      </p:ext>
    </p:extLst>
  </p:cSld>
  <p:clrMapOvr>
    <a:masterClrMapping/>
  </p:clrMapOvr>
</p:sld>
</file>

<file path=ppt/theme/theme1.xml><?xml version="1.0" encoding="utf-8"?>
<a:theme xmlns:a="http://schemas.openxmlformats.org/drawingml/2006/main" name="Larissa">
  <a:themeElements>
    <a:clrScheme name="HZG_Farben">
      <a:dk1>
        <a:srgbClr val="000000"/>
      </a:dk1>
      <a:lt1>
        <a:srgbClr val="FFFFFF"/>
      </a:lt1>
      <a:dk2>
        <a:srgbClr val="000000"/>
      </a:dk2>
      <a:lt2>
        <a:srgbClr val="D8D8D8"/>
      </a:lt2>
      <a:accent1>
        <a:srgbClr val="0098D4"/>
      </a:accent1>
      <a:accent2>
        <a:srgbClr val="A5A5A5"/>
      </a:accent2>
      <a:accent3>
        <a:srgbClr val="D8D8D8"/>
      </a:accent3>
      <a:accent4>
        <a:srgbClr val="000000"/>
      </a:accent4>
      <a:accent5>
        <a:srgbClr val="0098D4"/>
      </a:accent5>
      <a:accent6>
        <a:srgbClr val="D8D8D8"/>
      </a:accent6>
      <a:hlink>
        <a:srgbClr val="0098D4"/>
      </a:hlink>
      <a:folHlink>
        <a:srgbClr val="0098D4"/>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937</Words>
  <Application>Microsoft Macintosh PowerPoint</Application>
  <PresentationFormat>Произвольный</PresentationFormat>
  <Paragraphs>27</Paragraphs>
  <Slides>1</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vt:i4>
      </vt:variant>
    </vt:vector>
  </HeadingPairs>
  <TitlesOfParts>
    <vt:vector size="4" baseType="lpstr">
      <vt:lpstr>Arial</vt:lpstr>
      <vt:lpstr>Calibri</vt:lpstr>
      <vt:lpstr>Larissa</vt:lpstr>
      <vt:lpstr>Презентация PowerPoint</vt:lpstr>
    </vt:vector>
  </TitlesOfParts>
  <Company>HZG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Meiners,  Beate</dc:creator>
  <cp:lastModifiedBy>Nataliya Stashchuk</cp:lastModifiedBy>
  <cp:revision>113</cp:revision>
  <cp:lastPrinted>2016-04-15T11:30:19Z</cp:lastPrinted>
  <dcterms:created xsi:type="dcterms:W3CDTF">2016-04-14T12:03:15Z</dcterms:created>
  <dcterms:modified xsi:type="dcterms:W3CDTF">2020-05-04T19:53:24Z</dcterms:modified>
</cp:coreProperties>
</file>