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20" r:id="rId1"/>
  </p:sldMasterIdLst>
  <p:notesMasterIdLst>
    <p:notesMasterId r:id="rId38"/>
  </p:notesMasterIdLst>
  <p:handoutMasterIdLst>
    <p:handoutMasterId r:id="rId39"/>
  </p:handoutMasterIdLst>
  <p:sldIdLst>
    <p:sldId id="1032" r:id="rId2"/>
    <p:sldId id="1045" r:id="rId3"/>
    <p:sldId id="1038" r:id="rId4"/>
    <p:sldId id="1033" r:id="rId5"/>
    <p:sldId id="1036" r:id="rId6"/>
    <p:sldId id="1040" r:id="rId7"/>
    <p:sldId id="1037" r:id="rId8"/>
    <p:sldId id="1039" r:id="rId9"/>
    <p:sldId id="1035" r:id="rId10"/>
    <p:sldId id="1034" r:id="rId11"/>
    <p:sldId id="1041" r:id="rId12"/>
    <p:sldId id="953" r:id="rId13"/>
    <p:sldId id="967" r:id="rId14"/>
    <p:sldId id="995" r:id="rId15"/>
    <p:sldId id="1047" r:id="rId16"/>
    <p:sldId id="1062" r:id="rId17"/>
    <p:sldId id="996" r:id="rId18"/>
    <p:sldId id="997" r:id="rId19"/>
    <p:sldId id="1049" r:id="rId20"/>
    <p:sldId id="1063" r:id="rId21"/>
    <p:sldId id="1054" r:id="rId22"/>
    <p:sldId id="1025" r:id="rId23"/>
    <p:sldId id="1024" r:id="rId24"/>
    <p:sldId id="1055" r:id="rId25"/>
    <p:sldId id="1023" r:id="rId26"/>
    <p:sldId id="1065" r:id="rId27"/>
    <p:sldId id="1066" r:id="rId28"/>
    <p:sldId id="1067" r:id="rId29"/>
    <p:sldId id="1068" r:id="rId30"/>
    <p:sldId id="1027" r:id="rId31"/>
    <p:sldId id="1060" r:id="rId32"/>
    <p:sldId id="1064" r:id="rId33"/>
    <p:sldId id="1044" r:id="rId34"/>
    <p:sldId id="1042" r:id="rId35"/>
    <p:sldId id="1012" r:id="rId36"/>
    <p:sldId id="977" r:id="rId37"/>
  </p:sldIdLst>
  <p:sldSz cx="12192000" cy="6858000"/>
  <p:notesSz cx="7099300" cy="10234613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20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>
          <p15:clr>
            <a:srgbClr val="A4A3A4"/>
          </p15:clr>
        </p15:guide>
        <p15:guide id="2" pos="2140">
          <p15:clr>
            <a:srgbClr val="A4A3A4"/>
          </p15:clr>
        </p15:guide>
        <p15:guide id="3" orient="horz" pos="3224">
          <p15:clr>
            <a:srgbClr val="A4A3A4"/>
          </p15:clr>
        </p15:guide>
        <p15:guide id="4" pos="2236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, Marco" initials="NM" lastIdx="1" clrIdx="0"/>
  <p:cmAuthor id="1" name="Förster, Eric (IMK)" initials="EF" lastIdx="1" clrIdx="1">
    <p:extLst>
      <p:ext uri="{19B8F6BF-5375-455C-9EA6-DF929625EA0E}">
        <p15:presenceInfo xmlns:p15="http://schemas.microsoft.com/office/powerpoint/2012/main" userId="Förster, Eric (IMK)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A600"/>
    <a:srgbClr val="007E39"/>
    <a:srgbClr val="E8E8E8"/>
    <a:srgbClr val="0066FF"/>
    <a:srgbClr val="009BFF"/>
    <a:srgbClr val="FF3300"/>
    <a:srgbClr val="FFFF99"/>
    <a:srgbClr val="B48900"/>
    <a:srgbClr val="FF6600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5" autoAdjust="0"/>
    <p:restoredTop sz="99774" autoAdjust="0"/>
  </p:normalViewPr>
  <p:slideViewPr>
    <p:cSldViewPr snapToGrid="0">
      <p:cViewPr varScale="1">
        <p:scale>
          <a:sx n="101" d="100"/>
          <a:sy n="101" d="100"/>
        </p:scale>
        <p:origin x="144" y="420"/>
      </p:cViewPr>
      <p:guideLst>
        <p:guide orient="horz" pos="2160"/>
        <p:guide pos="3840"/>
        <p:guide orient="horz" pos="220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786"/>
    </p:cViewPr>
  </p:sorterViewPr>
  <p:notesViewPr>
    <p:cSldViewPr snapToGrid="0">
      <p:cViewPr varScale="1">
        <p:scale>
          <a:sx n="59" d="100"/>
          <a:sy n="59" d="100"/>
        </p:scale>
        <p:origin x="2448" y="91"/>
      </p:cViewPr>
      <p:guideLst>
        <p:guide orient="horz" pos="3128"/>
        <p:guide pos="2140"/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790165" y="523510"/>
            <a:ext cx="2856307" cy="314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59" tIns="47380" rIns="94759" bIns="47380" numCol="1" anchor="b" anchorCtr="0" compatLnSpc="1">
            <a:prstTxWarp prst="textNoShape">
              <a:avLst/>
            </a:prstTxWarp>
          </a:bodyPr>
          <a:lstStyle>
            <a:lvl1pPr algn="r">
              <a:defRPr sz="800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de-DE"/>
              <a:t>Prof. Dr. Max Mustermann | Musterfakultät</a:t>
            </a:r>
          </a:p>
        </p:txBody>
      </p:sp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560646" y="9550779"/>
            <a:ext cx="3212931" cy="25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800">
                <a:cs typeface="+mn-cs"/>
              </a:rPr>
              <a:t>KIT – University of the State of Baden-Wuerttemberg and </a:t>
            </a:r>
            <a:br>
              <a:rPr lang="en-US" sz="800">
                <a:cs typeface="+mn-cs"/>
              </a:rPr>
            </a:br>
            <a:r>
              <a:rPr lang="en-US" sz="800">
                <a:cs typeface="+mn-cs"/>
              </a:rPr>
              <a:t>National Laboratory of the Helmholtz Association</a:t>
            </a:r>
          </a:p>
        </p:txBody>
      </p:sp>
      <p:pic>
        <p:nvPicPr>
          <p:cNvPr id="41988" name="Picture 11" descr="KIT-Logo-rgb_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40" y="211041"/>
            <a:ext cx="1043331" cy="52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94352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917" cy="512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59" tIns="47380" rIns="94759" bIns="4738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0725" y="0"/>
            <a:ext cx="3076917" cy="512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59" tIns="47380" rIns="94759" bIns="4738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37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8113" y="766763"/>
            <a:ext cx="6823075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930" y="4862096"/>
            <a:ext cx="5679440" cy="4605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59" tIns="47380" rIns="94759" bIns="473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0919"/>
            <a:ext cx="3076917" cy="512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59" tIns="47380" rIns="94759" bIns="4738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r>
              <a:rPr lang="de-DE"/>
              <a:t>Prof. Dr. Max Mustermann | </a:t>
            </a:r>
            <a:br>
              <a:rPr lang="de-DE"/>
            </a:br>
            <a:r>
              <a:rPr lang="de-DE"/>
              <a:t>Name of Faculty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0725" y="9720919"/>
            <a:ext cx="3076917" cy="512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59" tIns="47380" rIns="94759" bIns="4738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E097C9A-BCE3-4D25-A7EB-8D615F52740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3035961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6763"/>
            <a:ext cx="6823075" cy="3838575"/>
          </a:xfrm>
          <a:ln/>
        </p:spPr>
      </p:sp>
      <p:sp>
        <p:nvSpPr>
          <p:cNvPr id="34819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dirty="0"/>
          </a:p>
        </p:txBody>
      </p:sp>
      <p:sp>
        <p:nvSpPr>
          <p:cNvPr id="36868" name="Fußzeilenplatzhalter 3"/>
          <p:cNvSpPr>
            <a:spLocks noGrp="1"/>
          </p:cNvSpPr>
          <p:nvPr>
            <p:ph type="ftr" sz="quarter" idx="4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69919" indent="-29612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84491" indent="-23689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58287" indent="-23689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32084" indent="-23689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05880" indent="-23689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79676" indent="-23689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53473" indent="-23689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27269" indent="-23689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smtClean="0"/>
              <a:t>Prof. Dr. Max Mustermann | </a:t>
            </a:r>
            <a:br>
              <a:rPr lang="de-DE" smtClean="0"/>
            </a:br>
            <a:r>
              <a:rPr lang="de-DE" smtClean="0"/>
              <a:t>Name of Faculty</a:t>
            </a:r>
          </a:p>
        </p:txBody>
      </p:sp>
      <p:sp>
        <p:nvSpPr>
          <p:cNvPr id="36869" name="Foliennummernplatzhalter 4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69919" indent="-29612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84491" indent="-23689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58287" indent="-23689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32084" indent="-23689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05880" indent="-23689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79676" indent="-23689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53473" indent="-23689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27269" indent="-23689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5DA7CF15-7F81-418D-9324-A8394580AA8E}" type="slidenum">
              <a:rPr lang="de-DE" smtClean="0"/>
              <a:pPr eaLnBrk="1" hangingPunct="1">
                <a:defRPr/>
              </a:pPr>
              <a:t>1</a:t>
            </a:fld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898845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6763"/>
            <a:ext cx="6823075" cy="38385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Flight restrictions did not allow</a:t>
            </a:r>
            <a:r>
              <a:rPr lang="en-US" baseline="0" dirty="0" smtClean="0"/>
              <a:t> to go closer to London and Paris</a:t>
            </a:r>
          </a:p>
          <a:p>
            <a:r>
              <a:rPr lang="en-US" baseline="0" dirty="0" smtClean="0"/>
              <a:t>Tried to study inflow and outflow as far as possible -&gt; will be hard to study transformation of plumes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Prof. Dr. Max Mustermann | </a:t>
            </a:r>
            <a:br>
              <a:rPr lang="de-DE" smtClean="0"/>
            </a:br>
            <a:r>
              <a:rPr lang="de-DE" smtClean="0"/>
              <a:t>Name </a:t>
            </a:r>
            <a:r>
              <a:rPr lang="en-US" noProof="0" smtClean="0"/>
              <a:t>of</a:t>
            </a:r>
            <a:r>
              <a:rPr lang="de-DE" smtClean="0"/>
              <a:t> Faculty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E097C9A-BCE3-4D25-A7EB-8D615F527406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3512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6763"/>
            <a:ext cx="6823075" cy="38385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VOCs play an important</a:t>
            </a:r>
            <a:r>
              <a:rPr lang="en-US" baseline="0" dirty="0" smtClean="0"/>
              <a:t> role in the atmosphere as they are a source of ozone under high </a:t>
            </a:r>
            <a:r>
              <a:rPr lang="en-US" baseline="0" dirty="0" err="1" smtClean="0"/>
              <a:t>Nox</a:t>
            </a:r>
            <a:r>
              <a:rPr lang="en-US" baseline="0" dirty="0" smtClean="0"/>
              <a:t> conditions and a sink of OH at low </a:t>
            </a:r>
            <a:r>
              <a:rPr lang="en-US" baseline="0" dirty="0" err="1" smtClean="0"/>
              <a:t>Nox</a:t>
            </a:r>
            <a:r>
              <a:rPr lang="en-US" baseline="0" dirty="0" smtClean="0"/>
              <a:t> conditions. Although VOCs have little or no direct radiative forcing impact, increasing VOC emissions may </a:t>
            </a:r>
          </a:p>
          <a:p>
            <a:r>
              <a:rPr lang="en-US" baseline="0" dirty="0" smtClean="0"/>
              <a:t>contribute indirectly to climate change, first via influencing OH on the abundance of the two green-</a:t>
            </a:r>
          </a:p>
          <a:p>
            <a:r>
              <a:rPr lang="en-US" baseline="0" dirty="0" smtClean="0"/>
              <a:t>house gases ozone and methane, and secondly via forming organic aerosols.</a:t>
            </a:r>
          </a:p>
          <a:p>
            <a:r>
              <a:rPr lang="en-US" baseline="0" dirty="0" smtClean="0"/>
              <a:t>For EMeRGe the VOC measurements are important as enhanced concentrations indicate </a:t>
            </a:r>
            <a:r>
              <a:rPr lang="en-US" baseline="0" dirty="0" err="1" smtClean="0"/>
              <a:t>photochemically</a:t>
            </a:r>
            <a:r>
              <a:rPr lang="en-US" baseline="0" dirty="0" smtClean="0"/>
              <a:t> active air masses and the different sources they have can help to identify different types of source emissions.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Why are VOCs important in the atmosphere?</a:t>
            </a:r>
          </a:p>
          <a:p>
            <a:r>
              <a:rPr lang="en-US" dirty="0" smtClean="0"/>
              <a:t>-&gt; Source of Ozone (health), sink of OH -&gt; contribute indirectly to climate change, first via influencing OH on the abundance of the two greenhouse gases ozone and methane, and secondly via forming organic aerosols</a:t>
            </a:r>
          </a:p>
          <a:p>
            <a:r>
              <a:rPr lang="en-US" dirty="0" smtClean="0"/>
              <a:t>Important for EMeRGe?</a:t>
            </a:r>
          </a:p>
          <a:p>
            <a:r>
              <a:rPr lang="en-US" dirty="0" smtClean="0"/>
              <a:t>-&gt; show </a:t>
            </a:r>
            <a:r>
              <a:rPr lang="en-US" dirty="0" err="1" smtClean="0"/>
              <a:t>photochemically</a:t>
            </a:r>
            <a:r>
              <a:rPr lang="en-US" dirty="0" smtClean="0"/>
              <a:t> active air masses, determine types of air masses</a:t>
            </a:r>
          </a:p>
          <a:p>
            <a:r>
              <a:rPr lang="en-US" dirty="0" smtClean="0"/>
              <a:t>Importance of biogenic VOCs?</a:t>
            </a:r>
          </a:p>
          <a:p>
            <a:r>
              <a:rPr lang="en-US" dirty="0" smtClean="0"/>
              <a:t>-&gt; formation of oxygenated VOCs (acetone, acetaldehyde, formaldehyde)</a:t>
            </a:r>
          </a:p>
          <a:p>
            <a:r>
              <a:rPr lang="en-US" dirty="0" smtClean="0"/>
              <a:t>-&gt; formation of organic acids</a:t>
            </a:r>
          </a:p>
          <a:p>
            <a:r>
              <a:rPr lang="en-US" dirty="0" smtClean="0"/>
              <a:t>Importance of anthropogenic VOCs (link to later results)?</a:t>
            </a:r>
          </a:p>
          <a:p>
            <a:r>
              <a:rPr lang="en-US" dirty="0" smtClean="0"/>
              <a:t>-&gt; formation of Ozone and SOA</a:t>
            </a:r>
          </a:p>
          <a:p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Prof. Dr. Max Mustermann | </a:t>
            </a:r>
            <a:br>
              <a:rPr lang="de-DE" smtClean="0"/>
            </a:br>
            <a:r>
              <a:rPr lang="de-DE" smtClean="0"/>
              <a:t>Name </a:t>
            </a:r>
            <a:r>
              <a:rPr lang="en-US" noProof="0" smtClean="0"/>
              <a:t>of</a:t>
            </a:r>
            <a:r>
              <a:rPr lang="de-DE" smtClean="0"/>
              <a:t> Faculty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E097C9A-BCE3-4D25-A7EB-8D615F527406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2451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6763"/>
            <a:ext cx="6823075" cy="38385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Prof. Dr. Max Mustermann | </a:t>
            </a:r>
            <a:br>
              <a:rPr lang="de-DE" smtClean="0"/>
            </a:br>
            <a:r>
              <a:rPr lang="de-DE" smtClean="0"/>
              <a:t>Name of Faculty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E097C9A-BCE3-4D25-A7EB-8D615F527406}" type="slidenum">
              <a:rPr lang="de-DE" smtClean="0"/>
              <a:pPr>
                <a:defRPr/>
              </a:pPr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0283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5" name="Picture 9" descr="II_rahmen_neu_tit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12192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21"/>
          <p:cNvSpPr txBox="1">
            <a:spLocks noChangeArrowheads="1"/>
          </p:cNvSpPr>
          <p:nvPr/>
        </p:nvSpPr>
        <p:spPr bwMode="auto">
          <a:xfrm>
            <a:off x="514353" y="3367088"/>
            <a:ext cx="604943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altLang="de-DE" sz="1000" dirty="0" smtClean="0">
                <a:solidFill>
                  <a:schemeClr val="bg1"/>
                </a:solidFill>
              </a:rPr>
              <a:t>PRESIDENTIAL</a:t>
            </a:r>
            <a:r>
              <a:rPr lang="de-DE" altLang="de-DE" sz="1000" baseline="0" dirty="0" smtClean="0">
                <a:solidFill>
                  <a:schemeClr val="bg1"/>
                </a:solidFill>
              </a:rPr>
              <a:t> COMMITTEE</a:t>
            </a:r>
            <a:endParaRPr lang="de-DE" altLang="de-DE" sz="1000" dirty="0">
              <a:solidFill>
                <a:schemeClr val="bg1"/>
              </a:solidFill>
            </a:endParaRPr>
          </a:p>
        </p:txBody>
      </p:sp>
      <p:sp>
        <p:nvSpPr>
          <p:cNvPr id="24" name="Text Box 14"/>
          <p:cNvSpPr txBox="1">
            <a:spLocks noChangeArrowheads="1"/>
          </p:cNvSpPr>
          <p:nvPr userDrawn="1"/>
        </p:nvSpPr>
        <p:spPr bwMode="auto">
          <a:xfrm>
            <a:off x="529168" y="6598803"/>
            <a:ext cx="4893733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de-DE" sz="800" dirty="0"/>
              <a:t>KIT – </a:t>
            </a:r>
            <a:r>
              <a:rPr lang="en-US" altLang="de-DE" sz="800" dirty="0" smtClean="0"/>
              <a:t> The Research University in the </a:t>
            </a:r>
            <a:r>
              <a:rPr lang="en-US" altLang="de-DE" sz="800" dirty="0"/>
              <a:t>Helmholtz Association</a:t>
            </a:r>
            <a:r>
              <a:rPr lang="de-DE" altLang="de-DE" sz="800" dirty="0"/>
              <a:t> </a:t>
            </a:r>
            <a:endParaRPr lang="en-US" altLang="de-DE" sz="800" dirty="0"/>
          </a:p>
        </p:txBody>
      </p:sp>
      <p:sp>
        <p:nvSpPr>
          <p:cNvPr id="25" name="Text Box 14"/>
          <p:cNvSpPr txBox="1">
            <a:spLocks noChangeArrowheads="1"/>
          </p:cNvSpPr>
          <p:nvPr userDrawn="1"/>
        </p:nvSpPr>
        <p:spPr bwMode="auto">
          <a:xfrm>
            <a:off x="9757835" y="6497641"/>
            <a:ext cx="230293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>
              <a:defRPr/>
            </a:pPr>
            <a:r>
              <a:rPr lang="de-DE" sz="1600" b="1">
                <a:solidFill>
                  <a:schemeClr val="bg1"/>
                </a:solidFill>
                <a:latin typeface="Arial" charset="0"/>
              </a:rPr>
              <a:t>www.kit.edu</a:t>
            </a:r>
          </a:p>
        </p:txBody>
      </p:sp>
      <p:pic>
        <p:nvPicPr>
          <p:cNvPr id="26" name="Grafik 2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600" y="6382800"/>
            <a:ext cx="624000" cy="468000"/>
          </a:xfrm>
          <a:prstGeom prst="rect">
            <a:avLst/>
          </a:prstGeom>
        </p:spPr>
      </p:pic>
      <p:sp>
        <p:nvSpPr>
          <p:cNvPr id="2" name="Rechteck 1"/>
          <p:cNvSpPr/>
          <p:nvPr userDrawn="1"/>
        </p:nvSpPr>
        <p:spPr>
          <a:xfrm>
            <a:off x="335360" y="3284984"/>
            <a:ext cx="11137237" cy="338554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 wrap="square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altLang="de-DE" sz="1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Institute of Meteorology and Climate Research - Atmospheric Trace Gases and Remote Sensing</a:t>
            </a:r>
            <a:endParaRPr lang="en-US" altLang="de-DE" sz="1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8" name="Picture 9" descr="II_rahmen_neu_folge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E7FAE6E8-CB82-46A3-9770-79BEAA8CB88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81" y="243207"/>
            <a:ext cx="1945231" cy="9009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57193" y="6445253"/>
            <a:ext cx="6061307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en-US" altLang="de-DE" smtClean="0"/>
              <a:t>Eric Förster, Air mass characterization based on VOC measurements downstream of European and Asian Major Population Centers (MPC) during the research aircraft campaign EMeRGe, EGU 2020</a:t>
            </a:r>
            <a:endParaRPr lang="en-US" altLang="de-DE" dirty="0" smtClean="0"/>
          </a:p>
        </p:txBody>
      </p:sp>
      <p:sp>
        <p:nvSpPr>
          <p:cNvPr id="7" name="Datumsplatzhalter 9"/>
          <p:cNvSpPr>
            <a:spLocks noGrp="1"/>
          </p:cNvSpPr>
          <p:nvPr>
            <p:ph type="dt" sz="half" idx="2"/>
          </p:nvPr>
        </p:nvSpPr>
        <p:spPr>
          <a:xfrm>
            <a:off x="816000" y="6444000"/>
            <a:ext cx="1392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1C5747-7962-46EB-8E89-15FDA6BD4A0E}" type="datetime1">
              <a:rPr lang="en-US" smtClean="0"/>
              <a:t>5/5/2020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23908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79419" y="333375"/>
            <a:ext cx="2785533" cy="575945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20700" y="333375"/>
            <a:ext cx="8155517" cy="575945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57193" y="6445253"/>
            <a:ext cx="6061307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en-US" altLang="de-DE" smtClean="0"/>
              <a:t>Eric Förster, Air mass characterization based on VOC measurements downstream of European and Asian Major Population Centers (MPC) during the research aircraft campaign EMeRGe, EGU 2020</a:t>
            </a:r>
            <a:endParaRPr lang="en-US" altLang="de-DE" dirty="0" smtClean="0"/>
          </a:p>
        </p:txBody>
      </p:sp>
      <p:sp>
        <p:nvSpPr>
          <p:cNvPr id="7" name="Datumsplatzhalter 9"/>
          <p:cNvSpPr>
            <a:spLocks noGrp="1"/>
          </p:cNvSpPr>
          <p:nvPr>
            <p:ph type="dt" sz="half" idx="2"/>
          </p:nvPr>
        </p:nvSpPr>
        <p:spPr>
          <a:xfrm>
            <a:off x="816000" y="6444000"/>
            <a:ext cx="1392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53B8AB-A651-4AB4-8E7F-C36E90248C04}" type="datetime1">
              <a:rPr lang="en-US" smtClean="0"/>
              <a:t>5/5/2020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35936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r>
              <a:rPr lang="de-DE" smtClean="0"/>
              <a:t>Titelmasterformat durch Klicken bearbeiten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2257193" y="6445253"/>
            <a:ext cx="6061307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en-US" altLang="de-DE" smtClean="0"/>
              <a:t>Eric Förster, Air mass characterization based on VOC measurements downstream of European and Asian Major Population Centers (MPC) during the research aircraft campaign EMeRGe, EGU 2020</a:t>
            </a:r>
            <a:endParaRPr lang="en-US" altLang="de-DE" dirty="0" smtClean="0"/>
          </a:p>
        </p:txBody>
      </p:sp>
      <p:sp>
        <p:nvSpPr>
          <p:cNvPr id="9" name="Datumsplatzhalter 9"/>
          <p:cNvSpPr>
            <a:spLocks noGrp="1"/>
          </p:cNvSpPr>
          <p:nvPr>
            <p:ph type="dt" sz="half" idx="11"/>
          </p:nvPr>
        </p:nvSpPr>
        <p:spPr>
          <a:xfrm>
            <a:off x="816000" y="6444000"/>
            <a:ext cx="1392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752B08-B9D6-4333-A0CE-07D3FF2F6B6B}" type="datetime1">
              <a:rPr lang="en-US" smtClean="0"/>
              <a:t>5/5/2020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22808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57193" y="6445253"/>
            <a:ext cx="6061307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en-US" altLang="de-DE" smtClean="0"/>
              <a:t>Eric Förster, Air mass characterization based on VOC measurements downstream of European and Asian Major Population Centers (MPC) during the research aircraft campaign EMeRGe, EGU 2020</a:t>
            </a:r>
            <a:endParaRPr lang="en-US" altLang="de-DE" dirty="0" smtClean="0"/>
          </a:p>
        </p:txBody>
      </p:sp>
      <p:sp>
        <p:nvSpPr>
          <p:cNvPr id="6" name="Datumsplatzhalter 9"/>
          <p:cNvSpPr>
            <a:spLocks noGrp="1"/>
          </p:cNvSpPr>
          <p:nvPr>
            <p:ph type="dt" sz="half" idx="2"/>
          </p:nvPr>
        </p:nvSpPr>
        <p:spPr>
          <a:xfrm>
            <a:off x="816000" y="6444000"/>
            <a:ext cx="1392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2397-0212-4A96-AE27-CE47845F86E9}" type="datetime1">
              <a:rPr lang="en-US" smtClean="0"/>
              <a:t>5/5/2020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73169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57193" y="6445253"/>
            <a:ext cx="6061307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en-US" altLang="de-DE" smtClean="0"/>
              <a:t>Eric Förster, Air mass characterization based on VOC measurements downstream of European and Asian Major Population Centers (MPC) during the research aircraft campaign EMeRGe, EGU 2020</a:t>
            </a:r>
            <a:endParaRPr lang="en-US" altLang="de-DE" dirty="0" smtClean="0"/>
          </a:p>
        </p:txBody>
      </p:sp>
      <p:sp>
        <p:nvSpPr>
          <p:cNvPr id="7" name="Datumsplatzhalter 9"/>
          <p:cNvSpPr>
            <a:spLocks noGrp="1"/>
          </p:cNvSpPr>
          <p:nvPr>
            <p:ph type="dt" sz="half" idx="2"/>
          </p:nvPr>
        </p:nvSpPr>
        <p:spPr>
          <a:xfrm>
            <a:off x="816000" y="6444000"/>
            <a:ext cx="1392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F7C5B-8BC3-4A31-AE29-7B7111EB7AA4}" type="datetime1">
              <a:rPr lang="en-US" smtClean="0"/>
              <a:t>5/5/2020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94033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57193" y="6445253"/>
            <a:ext cx="6061307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en-US" altLang="de-DE" smtClean="0"/>
              <a:t>Eric Förster, Air mass characterization based on VOC measurements downstream of European and Asian Major Population Centers (MPC) during the research aircraft campaign EMeRGe, EGU 2020</a:t>
            </a:r>
            <a:endParaRPr lang="en-US" altLang="de-DE" dirty="0" smtClean="0"/>
          </a:p>
        </p:txBody>
      </p:sp>
      <p:sp>
        <p:nvSpPr>
          <p:cNvPr id="9" name="Datumsplatzhalter 9"/>
          <p:cNvSpPr>
            <a:spLocks noGrp="1"/>
          </p:cNvSpPr>
          <p:nvPr>
            <p:ph type="dt" sz="half" idx="2"/>
          </p:nvPr>
        </p:nvSpPr>
        <p:spPr>
          <a:xfrm>
            <a:off x="816000" y="6444000"/>
            <a:ext cx="1392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96579-C1A9-4ACD-B973-8E30E8A31B77}" type="datetime1">
              <a:rPr lang="en-US" smtClean="0"/>
              <a:t>5/5/2020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15522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22817" y="1198563"/>
            <a:ext cx="5469467" cy="4894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5485" y="1198563"/>
            <a:ext cx="5469467" cy="4894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57193" y="6445253"/>
            <a:ext cx="6061307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en-US" altLang="de-DE" smtClean="0"/>
              <a:t>Eric Förster, Air mass characterization based on VOC measurements downstream of European and Asian Major Population Centers (MPC) during the research aircraft campaign EMeRGe, EGU 2020</a:t>
            </a:r>
            <a:endParaRPr lang="en-US" altLang="de-DE" dirty="0" smtClean="0"/>
          </a:p>
        </p:txBody>
      </p:sp>
      <p:sp>
        <p:nvSpPr>
          <p:cNvPr id="8" name="Datumsplatzhalter 9"/>
          <p:cNvSpPr>
            <a:spLocks noGrp="1"/>
          </p:cNvSpPr>
          <p:nvPr>
            <p:ph type="dt" sz="half" idx="10"/>
          </p:nvPr>
        </p:nvSpPr>
        <p:spPr>
          <a:xfrm>
            <a:off x="816000" y="6444000"/>
            <a:ext cx="1392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E390A0-28D9-42EF-8CD1-1F9FD10FB20D}" type="datetime1">
              <a:rPr lang="en-US" smtClean="0"/>
              <a:t>5/5/2020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30326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2257193" y="6445253"/>
            <a:ext cx="6061307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en-US" altLang="de-DE" smtClean="0"/>
              <a:t>Eric Förster, Air mass characterization based on VOC measurements downstream of European and Asian Major Population Centers (MPC) during the research aircraft campaign EMeRGe, EGU 2020</a:t>
            </a:r>
            <a:endParaRPr lang="en-US" altLang="de-DE" dirty="0" smtClean="0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1"/>
          </p:nvPr>
        </p:nvSpPr>
        <p:spPr>
          <a:xfrm>
            <a:off x="816000" y="6444000"/>
            <a:ext cx="1392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64E094-07AC-4BD3-A04F-1E78477F40DE}" type="datetime1">
              <a:rPr lang="en-US" smtClean="0"/>
              <a:t>5/5/2020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6850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57193" y="6445253"/>
            <a:ext cx="6061307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en-US" altLang="de-DE" smtClean="0"/>
              <a:t>Eric Förster, Air mass characterization based on VOC measurements downstream of European and Asian Major Population Centers (MPC) during the research aircraft campaign EMeRGe, EGU 2020</a:t>
            </a:r>
            <a:endParaRPr lang="en-US" altLang="de-DE" dirty="0" smtClean="0"/>
          </a:p>
        </p:txBody>
      </p:sp>
      <p:sp>
        <p:nvSpPr>
          <p:cNvPr id="4" name="Datumsplatzhalter 9"/>
          <p:cNvSpPr>
            <a:spLocks noGrp="1"/>
          </p:cNvSpPr>
          <p:nvPr>
            <p:ph type="dt" sz="half" idx="2"/>
          </p:nvPr>
        </p:nvSpPr>
        <p:spPr>
          <a:xfrm>
            <a:off x="816000" y="6444000"/>
            <a:ext cx="1392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52E9D0-0911-4F66-B22A-FC4555CE8F89}" type="datetime1">
              <a:rPr lang="en-US" smtClean="0"/>
              <a:t>5/5/2020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89466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57193" y="6445253"/>
            <a:ext cx="6061307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en-US" altLang="de-DE" smtClean="0"/>
              <a:t>Eric Förster, Air mass characterization based on VOC measurements downstream of European and Asian Major Population Centers (MPC) during the research aircraft campaign EMeRGe, EGU 2020</a:t>
            </a:r>
            <a:endParaRPr lang="en-US" altLang="de-DE" dirty="0" smtClean="0"/>
          </a:p>
        </p:txBody>
      </p:sp>
      <p:sp>
        <p:nvSpPr>
          <p:cNvPr id="5" name="Datumsplatzhalter 9"/>
          <p:cNvSpPr>
            <a:spLocks noGrp="1"/>
          </p:cNvSpPr>
          <p:nvPr>
            <p:ph type="dt" sz="half" idx="2"/>
          </p:nvPr>
        </p:nvSpPr>
        <p:spPr>
          <a:xfrm>
            <a:off x="816000" y="6444000"/>
            <a:ext cx="1392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7BA26-E454-44D6-BF4B-BAD8FE3A22FA}" type="datetime1">
              <a:rPr lang="en-US" smtClean="0"/>
              <a:t>5/5/2020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18934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57193" y="6445253"/>
            <a:ext cx="6061307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en-US" altLang="de-DE" smtClean="0"/>
              <a:t>Eric Förster, Air mass characterization based on VOC measurements downstream of European and Asian Major Population Centers (MPC) during the research aircraft campaign EMeRGe, EGU 2020</a:t>
            </a:r>
            <a:endParaRPr lang="en-US" altLang="de-DE" dirty="0" smtClean="0"/>
          </a:p>
        </p:txBody>
      </p:sp>
      <p:sp>
        <p:nvSpPr>
          <p:cNvPr id="8" name="Datumsplatzhalter 9"/>
          <p:cNvSpPr>
            <a:spLocks noGrp="1"/>
          </p:cNvSpPr>
          <p:nvPr>
            <p:ph type="dt" sz="half" idx="10"/>
          </p:nvPr>
        </p:nvSpPr>
        <p:spPr>
          <a:xfrm>
            <a:off x="816000" y="6444000"/>
            <a:ext cx="1392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DDA38-8342-4B36-A90A-91D9A0374E36}" type="datetime1">
              <a:rPr lang="en-US" smtClean="0"/>
              <a:t>5/5/2020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77935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57193" y="6445253"/>
            <a:ext cx="6061307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en-US" altLang="de-DE" smtClean="0"/>
              <a:t>Eric Förster, Air mass characterization based on VOC measurements downstream of European and Asian Major Population Centers (MPC) during the research aircraft campaign EMeRGe, EGU 2020</a:t>
            </a:r>
            <a:endParaRPr lang="en-US" altLang="de-DE" dirty="0" smtClean="0"/>
          </a:p>
        </p:txBody>
      </p:sp>
      <p:sp>
        <p:nvSpPr>
          <p:cNvPr id="8" name="Datumsplatzhalter 9"/>
          <p:cNvSpPr>
            <a:spLocks noGrp="1"/>
          </p:cNvSpPr>
          <p:nvPr>
            <p:ph type="dt" sz="half" idx="10"/>
          </p:nvPr>
        </p:nvSpPr>
        <p:spPr>
          <a:xfrm>
            <a:off x="816000" y="6444000"/>
            <a:ext cx="1392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3D2D1D-C511-46F2-9913-8DC1CAD1A5CB}" type="datetime1">
              <a:rPr lang="en-US" smtClean="0"/>
              <a:t>5/5/2020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69676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0702" y="333378"/>
            <a:ext cx="9215967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add title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2819" y="1198563"/>
            <a:ext cx="11142133" cy="489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add text</a:t>
            </a:r>
          </a:p>
          <a:p>
            <a:pPr lvl="1"/>
            <a:r>
              <a:rPr lang="en-US" altLang="de-DE" smtClean="0"/>
              <a:t>Second level</a:t>
            </a:r>
          </a:p>
          <a:p>
            <a:pPr lvl="2"/>
            <a:r>
              <a:rPr lang="en-US" altLang="de-DE" smtClean="0"/>
              <a:t>Third level</a:t>
            </a:r>
          </a:p>
          <a:p>
            <a:pPr lvl="3"/>
            <a:r>
              <a:rPr lang="en-US" altLang="de-DE" smtClean="0"/>
              <a:t>Fourth level</a:t>
            </a:r>
          </a:p>
          <a:p>
            <a:pPr lvl="4"/>
            <a:r>
              <a:rPr lang="en-US" altLang="de-DE" smtClean="0"/>
              <a:t>Fifth level</a:t>
            </a:r>
          </a:p>
        </p:txBody>
      </p:sp>
      <p:sp>
        <p:nvSpPr>
          <p:cNvPr id="1034" name="Text Box 10"/>
          <p:cNvSpPr txBox="1">
            <a:spLocks noChangeArrowheads="1"/>
          </p:cNvSpPr>
          <p:nvPr userDrawn="1"/>
        </p:nvSpPr>
        <p:spPr bwMode="auto">
          <a:xfrm>
            <a:off x="8015819" y="6453188"/>
            <a:ext cx="3649133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de-DE" sz="900" dirty="0" smtClean="0"/>
              <a:t>Institute of Meteorology and Climate </a:t>
            </a:r>
            <a:r>
              <a:rPr lang="en-US" altLang="de-DE" sz="900" dirty="0" smtClean="0"/>
              <a:t>Research</a:t>
            </a:r>
            <a:br>
              <a:rPr lang="en-US" altLang="de-DE" sz="900" dirty="0" smtClean="0"/>
            </a:br>
            <a:r>
              <a:rPr lang="en-US" altLang="de-DE" sz="900" dirty="0" smtClean="0"/>
              <a:t>Atmospheric </a:t>
            </a:r>
            <a:r>
              <a:rPr lang="en-US" altLang="de-DE" sz="900" dirty="0" smtClean="0"/>
              <a:t>Trace Gases and Remote Sensing</a:t>
            </a:r>
            <a:endParaRPr lang="en-US" altLang="de-DE" sz="900" dirty="0"/>
          </a:p>
        </p:txBody>
      </p:sp>
      <p:sp>
        <p:nvSpPr>
          <p:cNvPr id="1035" name="Text Box 11"/>
          <p:cNvSpPr txBox="1">
            <a:spLocks noChangeArrowheads="1"/>
          </p:cNvSpPr>
          <p:nvPr/>
        </p:nvSpPr>
        <p:spPr bwMode="auto">
          <a:xfrm>
            <a:off x="334435" y="6445250"/>
            <a:ext cx="43391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ct val="50000"/>
              </a:spcBef>
              <a:defRPr/>
            </a:pPr>
            <a:fld id="{A2177219-4D79-4D82-A800-567BDD8316C6}" type="slidenum">
              <a:rPr lang="de-DE" sz="900" b="1">
                <a:latin typeface="Arial" charset="0"/>
              </a:rPr>
              <a:pPr>
                <a:spcBef>
                  <a:spcPct val="50000"/>
                </a:spcBef>
                <a:defRPr/>
              </a:pPr>
              <a:t>‹Nr.›</a:t>
            </a:fld>
            <a:endParaRPr lang="de-DE" sz="900" b="1" dirty="0">
              <a:latin typeface="Arial" charset="0"/>
            </a:endParaRP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57193" y="6445253"/>
            <a:ext cx="6061307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en-US" altLang="de-DE" smtClean="0"/>
              <a:t>Eric Förster, Air mass characterization based on VOC measurements downstream of European and Asian Major Population Centers (MPC) during the research aircraft campaign EMeRGe, EGU 2020</a:t>
            </a:r>
            <a:endParaRPr lang="en-US" dirty="0" smtClean="0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2"/>
          </p:nvPr>
        </p:nvSpPr>
        <p:spPr>
          <a:xfrm>
            <a:off x="816000" y="6444000"/>
            <a:ext cx="1392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CEE317-ED2A-4C1B-8AF0-41AADF9EFC18}" type="datetime1">
              <a:rPr lang="en-US" smtClean="0"/>
              <a:t>5/5/2020</a:t>
            </a:fld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278C3E26-950C-419E-9861-927999F4FC2C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336" y="327823"/>
            <a:ext cx="1439999" cy="66696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21" r:id="rId1"/>
    <p:sldLayoutId id="2147484622" r:id="rId2"/>
    <p:sldLayoutId id="2147484623" r:id="rId3"/>
    <p:sldLayoutId id="2147484624" r:id="rId4"/>
    <p:sldLayoutId id="2147484625" r:id="rId5"/>
    <p:sldLayoutId id="2147484626" r:id="rId6"/>
    <p:sldLayoutId id="2147484627" r:id="rId7"/>
    <p:sldLayoutId id="2147484628" r:id="rId8"/>
    <p:sldLayoutId id="2147484629" r:id="rId9"/>
    <p:sldLayoutId id="2147484630" r:id="rId10"/>
    <p:sldLayoutId id="2147484631" r:id="rId11"/>
    <p:sldLayoutId id="2147484632" r:id="rId12"/>
    <p:sldLayoutId id="2147484634" r:id="rId13"/>
  </p:sldLayoutIdLst>
  <p:timing>
    <p:tnLst>
      <p:par>
        <p:cTn id="1" dur="indefinite" restart="never" nodeType="tmRoot"/>
      </p:par>
    </p:tnLst>
  </p:timing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314325" indent="-314325" algn="l" rtl="0" eaLnBrk="1" fontAlgn="base" hangingPunct="1">
        <a:spcBef>
          <a:spcPct val="20000"/>
        </a:spcBef>
        <a:spcAft>
          <a:spcPct val="0"/>
        </a:spcAft>
        <a:buBlip>
          <a:blip r:embed="rId17"/>
        </a:buBlip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90575" indent="-314325" algn="l" rtl="0" eaLnBrk="1" fontAlgn="base" hangingPunct="1">
        <a:spcBef>
          <a:spcPct val="20000"/>
        </a:spcBef>
        <a:spcAft>
          <a:spcPct val="0"/>
        </a:spcAft>
        <a:buBlip>
          <a:blip r:embed="rId18"/>
        </a:buBlip>
        <a:defRPr>
          <a:solidFill>
            <a:schemeClr val="tx1"/>
          </a:solidFill>
          <a:latin typeface="+mn-lt"/>
        </a:defRPr>
      </a:lvl2pPr>
      <a:lvl3pPr marL="1209675" indent="-276225" algn="l" rtl="0" eaLnBrk="1" fontAlgn="base" hangingPunct="1">
        <a:spcBef>
          <a:spcPct val="20000"/>
        </a:spcBef>
        <a:spcAft>
          <a:spcPct val="0"/>
        </a:spcAft>
        <a:buBlip>
          <a:blip r:embed="rId19"/>
        </a:buBlip>
        <a:defRPr sz="1600">
          <a:solidFill>
            <a:schemeClr val="tx1"/>
          </a:solidFill>
          <a:latin typeface="+mn-lt"/>
        </a:defRPr>
      </a:lvl3pPr>
      <a:lvl4pPr marL="1657350" indent="-276225" algn="l" rtl="0" eaLnBrk="1" fontAlgn="base" hangingPunct="1">
        <a:spcBef>
          <a:spcPct val="20000"/>
        </a:spcBef>
        <a:spcAft>
          <a:spcPct val="0"/>
        </a:spcAft>
        <a:buBlip>
          <a:blip r:embed="rId19"/>
        </a:buBlip>
        <a:defRPr sz="1600">
          <a:solidFill>
            <a:schemeClr val="tx1"/>
          </a:solidFill>
          <a:latin typeface="+mn-lt"/>
        </a:defRPr>
      </a:lvl4pPr>
      <a:lvl5pPr marL="2095500" indent="-276225" algn="l" rtl="0" eaLnBrk="1" fontAlgn="base" hangingPunct="1">
        <a:spcBef>
          <a:spcPct val="20000"/>
        </a:spcBef>
        <a:spcAft>
          <a:spcPct val="0"/>
        </a:spcAft>
        <a:buBlip>
          <a:blip r:embed="rId19"/>
        </a:buBlip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20"/>
        </a:buBlip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20"/>
        </a:buBlip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20"/>
        </a:buBlip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SzPct val="60000"/>
        <a:buBlip>
          <a:blip r:embed="rId20"/>
        </a:buBlip>
        <a:defRPr sz="1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2.jpe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6.png"/><Relationship Id="rId7" Type="http://schemas.openxmlformats.org/officeDocument/2006/relationships/image" Target="../media/image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4.png"/><Relationship Id="rId4" Type="http://schemas.openxmlformats.org/officeDocument/2006/relationships/image" Target="../media/image3.pn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23.png"/><Relationship Id="rId4" Type="http://schemas.openxmlformats.org/officeDocument/2006/relationships/image" Target="../media/image4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23.png"/><Relationship Id="rId4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7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3.png"/><Relationship Id="rId7" Type="http://schemas.openxmlformats.org/officeDocument/2006/relationships/image" Target="../media/image5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23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05136">
            <a:off x="6990917" y="4275069"/>
            <a:ext cx="208226" cy="162888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99596">
            <a:off x="4087149" y="4328168"/>
            <a:ext cx="200194" cy="132492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430305" y="1276077"/>
            <a:ext cx="11510682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Air mass characterization based on VOC measurements downstream of European and Asian Major Population Centers (MPC) during the research aircraft campaign EMeRGe (2017/2018</a:t>
            </a:r>
            <a:r>
              <a:rPr lang="en-US" sz="2000" b="1" dirty="0"/>
              <a:t>)</a:t>
            </a:r>
          </a:p>
          <a:p>
            <a:endParaRPr lang="en-US" sz="500" dirty="0"/>
          </a:p>
          <a:p>
            <a:pPr algn="ctr">
              <a:lnSpc>
                <a:spcPct val="130000"/>
              </a:lnSpc>
              <a:spcAft>
                <a:spcPts val="1200"/>
              </a:spcAft>
            </a:pPr>
            <a:r>
              <a:rPr lang="de-DE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Eric Förster*, </a:t>
            </a:r>
            <a:r>
              <a:rPr lang="de-DE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Harald Bönisch*, </a:t>
            </a:r>
            <a:r>
              <a:rPr lang="de-DE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Marco Neumaier*, Florian </a:t>
            </a:r>
            <a:r>
              <a:rPr lang="de-DE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Obersteiner*, Michael Lichtenstern</a:t>
            </a:r>
            <a:r>
              <a:rPr lang="de-DE" sz="17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+</a:t>
            </a:r>
            <a:r>
              <a:rPr lang="de-DE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, </a:t>
            </a:r>
            <a:r>
              <a:rPr lang="de-DE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Andreas </a:t>
            </a:r>
            <a:r>
              <a:rPr lang="de-DE" sz="17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Hilboll</a:t>
            </a:r>
            <a:r>
              <a:rPr lang="de-DE" sz="17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$</a:t>
            </a:r>
            <a:r>
              <a:rPr lang="de-DE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, </a:t>
            </a:r>
            <a:br>
              <a:rPr lang="de-DE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</a:br>
            <a:r>
              <a:rPr lang="de-DE" sz="1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Anna </a:t>
            </a:r>
            <a:r>
              <a:rPr lang="de-DE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B. </a:t>
            </a:r>
            <a:r>
              <a:rPr lang="de-DE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Kalisz </a:t>
            </a:r>
            <a:r>
              <a:rPr lang="de-DE" sz="17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Hedegaard</a:t>
            </a:r>
            <a:r>
              <a:rPr lang="de-DE" sz="17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+$</a:t>
            </a:r>
            <a:r>
              <a:rPr lang="de-DE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, </a:t>
            </a:r>
            <a:r>
              <a:rPr lang="de-DE" sz="17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Mihalis</a:t>
            </a:r>
            <a:r>
              <a:rPr lang="de-DE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de-DE" sz="17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Vrekoussis</a:t>
            </a:r>
            <a:r>
              <a:rPr lang="de-DE" sz="17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$</a:t>
            </a:r>
            <a:r>
              <a:rPr lang="de-DE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,  </a:t>
            </a:r>
            <a:r>
              <a:rPr lang="de-DE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Andreas </a:t>
            </a:r>
            <a:r>
              <a:rPr lang="de-DE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Zahn*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016945" y="2821131"/>
            <a:ext cx="1041276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baseline="30000" dirty="0"/>
              <a:t>+</a:t>
            </a:r>
            <a:r>
              <a:rPr lang="de-DE" sz="1100" dirty="0"/>
              <a:t>DLR IPA - Deutsches Zentrum für Luft- und Raumfahrt, Institut für Physik der Atmosphäre, Oberpfaffenhofen, </a:t>
            </a:r>
            <a:r>
              <a:rPr lang="de-DE" sz="1100" dirty="0"/>
              <a:t>Germany</a:t>
            </a:r>
          </a:p>
          <a:p>
            <a:pPr algn="ctr"/>
            <a:r>
              <a:rPr lang="de-DE" sz="1100" baseline="30000" dirty="0"/>
              <a:t>$</a:t>
            </a:r>
            <a:r>
              <a:rPr lang="de-DE" sz="1100" dirty="0"/>
              <a:t>IUP </a:t>
            </a:r>
            <a:r>
              <a:rPr lang="de-DE" sz="1100" dirty="0"/>
              <a:t>Bremen -  Institut für Umweltphysik, Universität Bremen, Bremen, Germany</a:t>
            </a:r>
            <a:endParaRPr lang="en-US" sz="1100" dirty="0"/>
          </a:p>
          <a:p>
            <a:endParaRPr lang="en-US" sz="1100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398" y="182672"/>
            <a:ext cx="943605" cy="943605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114" y="260133"/>
            <a:ext cx="960946" cy="762000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2" t="27665" b="36011"/>
          <a:stretch/>
        </p:blipFill>
        <p:spPr>
          <a:xfrm>
            <a:off x="2241149" y="3667429"/>
            <a:ext cx="9827911" cy="2674377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35284">
            <a:off x="3830269" y="5182381"/>
            <a:ext cx="324192" cy="253605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58036" flipV="1">
            <a:off x="5666732" y="4241712"/>
            <a:ext cx="236500" cy="157165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2096">
            <a:off x="5557982" y="4980507"/>
            <a:ext cx="222319" cy="147135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65174" flipV="1">
            <a:off x="4619240" y="4904367"/>
            <a:ext cx="293165" cy="194821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0826">
            <a:off x="8570565" y="4691347"/>
            <a:ext cx="338907" cy="265116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31000" contrast="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78237" y="4438571"/>
            <a:ext cx="1454725" cy="894638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9" t="564" r="7388" b="-3369"/>
          <a:stretch/>
        </p:blipFill>
        <p:spPr>
          <a:xfrm rot="5400000">
            <a:off x="-169263" y="3901294"/>
            <a:ext cx="2684208" cy="2196822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148402" y="3235658"/>
            <a:ext cx="11905946" cy="41801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*KIT - Institute of Meteorology and Climate Research – Atmospheric Trace Gases and Remote Sensing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2574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/>
              <a:t>Measured VOCs during EMeRGe</a:t>
            </a:r>
            <a:endParaRPr lang="en-US" sz="2200" dirty="0"/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5554059"/>
              </p:ext>
            </p:extLst>
          </p:nvPr>
        </p:nvGraphicFramePr>
        <p:xfrm>
          <a:off x="2160861" y="1814542"/>
          <a:ext cx="7729071" cy="3958193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7802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37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750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488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de-DE" sz="1600" b="1" kern="1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58" marR="68558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Life time</a:t>
                      </a:r>
                      <a:endParaRPr lang="de-DE" sz="1600" b="1" kern="1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58" marR="68558" marT="0" marB="0" anchor="ctr"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Main source</a:t>
                      </a:r>
                      <a:endParaRPr lang="de-DE" sz="1600" b="1" kern="1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58" marR="6855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259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Isoprene</a:t>
                      </a:r>
                      <a:endParaRPr lang="de-DE" sz="1600" b="1" kern="1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58" marR="6855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600" b="0" kern="12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2 h</a:t>
                      </a:r>
                      <a:endParaRPr lang="de-DE" sz="1600" b="0" kern="1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58" marR="68558" marT="0" marB="0" anchor="ctr"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Biogenic</a:t>
                      </a:r>
                      <a:endParaRPr lang="de-DE" sz="1600" b="1" kern="120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58" marR="6855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259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Xylene</a:t>
                      </a:r>
                      <a:endParaRPr lang="de-DE" sz="1600" b="1" kern="1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58" marR="6855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600" b="0" kern="12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6 h</a:t>
                      </a:r>
                      <a:endParaRPr lang="de-DE" sz="1600" b="0" kern="1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58" marR="68558" marT="0" marB="0" anchor="ctr"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Anthropogenic, </a:t>
                      </a:r>
                      <a:r>
                        <a:rPr lang="en-US" sz="1600" b="1" kern="12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Biomass burning (BB)</a:t>
                      </a:r>
                      <a:endParaRPr lang="de-DE" sz="1600" b="1" kern="120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58" marR="6855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156540"/>
                  </a:ext>
                </a:extLst>
              </a:tr>
              <a:tr h="37259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600" b="1" kern="12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Acetaldehyde</a:t>
                      </a:r>
                      <a:endParaRPr lang="de-DE" sz="1600" b="1" kern="1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58" marR="6855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600" b="0" kern="12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9 h</a:t>
                      </a:r>
                      <a:endParaRPr lang="de-DE" sz="1600" b="0" kern="1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58" marR="68558" marT="0" marB="0" anchor="ctr"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Secondary production</a:t>
                      </a:r>
                      <a:r>
                        <a:rPr lang="en-US" sz="1600" b="1" kern="12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Anthropogenic</a:t>
                      </a:r>
                      <a:endParaRPr lang="de-DE" sz="1600" b="1" kern="12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58" marR="6855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1318749"/>
                  </a:ext>
                </a:extLst>
              </a:tr>
              <a:tr h="37259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Formaldehyde</a:t>
                      </a:r>
                      <a:endParaRPr lang="de-DE" sz="1600" b="1" kern="1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58" marR="6855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600" b="0" kern="12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 </a:t>
                      </a:r>
                      <a:r>
                        <a:rPr lang="de-DE" sz="1600" b="0" kern="12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day</a:t>
                      </a:r>
                      <a:endParaRPr lang="de-DE" sz="1600" b="0" kern="1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58" marR="68558" marT="0" marB="0" anchor="ctr"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Secondary production</a:t>
                      </a:r>
                      <a:r>
                        <a:rPr lang="en-US" sz="1600" b="1" kern="12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, Anthropogenic</a:t>
                      </a:r>
                      <a:endParaRPr lang="de-DE" sz="1600" b="1" kern="1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58" marR="6855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6123517"/>
                  </a:ext>
                </a:extLst>
              </a:tr>
              <a:tr h="37259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Toluene</a:t>
                      </a:r>
                      <a:endParaRPr lang="de-DE" sz="1600" b="1" kern="1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58" marR="6855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600" b="0" kern="12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2 </a:t>
                      </a:r>
                      <a:r>
                        <a:rPr lang="de-DE" sz="1600" b="0" kern="12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days</a:t>
                      </a:r>
                      <a:endParaRPr lang="de-DE" sz="1600" b="0" kern="1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58" marR="68558" marT="0" marB="0" anchor="ctr"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Anthropogenic, </a:t>
                      </a:r>
                      <a:r>
                        <a:rPr lang="en-US" sz="1600" b="1" kern="12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BB</a:t>
                      </a:r>
                      <a:endParaRPr lang="de-DE" sz="1600" b="1" kern="120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58" marR="6855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259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Benzene</a:t>
                      </a:r>
                      <a:endParaRPr lang="de-DE" sz="1600" b="1" kern="1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58" marR="6855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600" b="0" kern="12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10 </a:t>
                      </a:r>
                      <a:r>
                        <a:rPr lang="de-DE" sz="1600" b="0" kern="12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days</a:t>
                      </a:r>
                      <a:endParaRPr lang="de-DE" sz="1600" b="0" kern="1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58" marR="68558" marT="0" marB="0" anchor="ctr"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Anthropogenic, </a:t>
                      </a:r>
                      <a:r>
                        <a:rPr lang="en-US" sz="1600" b="1" kern="12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BB</a:t>
                      </a:r>
                      <a:endParaRPr lang="de-DE" sz="1600" b="1" kern="120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58" marR="6855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8671245"/>
                  </a:ext>
                </a:extLst>
              </a:tr>
              <a:tr h="37259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Methanol</a:t>
                      </a:r>
                      <a:endParaRPr lang="de-DE" sz="1600" b="1" kern="1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58" marR="6855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600" b="0" kern="12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12 </a:t>
                      </a:r>
                      <a:r>
                        <a:rPr lang="de-DE" sz="1600" b="0" kern="12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days</a:t>
                      </a:r>
                      <a:endParaRPr lang="de-DE" sz="1600" b="0" kern="1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58" marR="68558" marT="0" marB="0" anchor="ctr"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Biogenic</a:t>
                      </a:r>
                      <a:r>
                        <a:rPr lang="en-US" sz="1600" b="1" kern="12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600" b="1" kern="1200" dirty="0" smtClean="0">
                          <a:ln>
                            <a:noFill/>
                          </a:ln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Biofuel</a:t>
                      </a:r>
                      <a:r>
                        <a:rPr lang="en-US" sz="1600" b="1" kern="12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,  </a:t>
                      </a:r>
                      <a:r>
                        <a:rPr lang="en-US" sz="1600" b="1" kern="120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Secondary prod.</a:t>
                      </a:r>
                      <a:endParaRPr lang="de-DE" sz="1600" b="1" kern="1200" dirty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58" marR="6855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726138"/>
                  </a:ext>
                </a:extLst>
              </a:tr>
              <a:tr h="37259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Acetone</a:t>
                      </a:r>
                      <a:endParaRPr lang="de-DE" sz="1600" b="1" kern="1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58" marR="6855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0" kern="12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 months </a:t>
                      </a:r>
                      <a:endParaRPr lang="de-DE" sz="1600" b="0" kern="1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58" marR="68558" marT="0" marB="0" anchor="ctr"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Secondary prod.</a:t>
                      </a:r>
                      <a:r>
                        <a:rPr lang="en-US" sz="1600" b="1" kern="12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,</a:t>
                      </a:r>
                      <a:r>
                        <a:rPr lang="en-US" sz="1600" b="1" kern="120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1" kern="12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BB</a:t>
                      </a:r>
                      <a:r>
                        <a:rPr lang="en-US" sz="1600" b="1" kern="12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600" b="1" kern="120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Biogenic</a:t>
                      </a:r>
                      <a:endParaRPr lang="de-DE" sz="1600" b="1" kern="120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58" marR="6855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9711000"/>
                  </a:ext>
                </a:extLst>
              </a:tr>
              <a:tr h="37259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Acetonitrile</a:t>
                      </a:r>
                      <a:endParaRPr lang="de-DE" sz="1600" b="1" kern="1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58" marR="6855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0" kern="12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 months </a:t>
                      </a:r>
                      <a:endParaRPr lang="de-DE" sz="1600" b="0" kern="1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58" marR="68558" marT="0" marB="0" anchor="ctr">
                    <a:lnL w="381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Specific for BB</a:t>
                      </a:r>
                      <a:endParaRPr lang="de-DE" sz="1600" b="1" kern="120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58" marR="6855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4452351"/>
                  </a:ext>
                </a:extLst>
              </a:tr>
            </a:tbl>
          </a:graphicData>
        </a:graphic>
      </p:graphicFrame>
      <p:sp>
        <p:nvSpPr>
          <p:cNvPr id="3" name="Rechteck 2"/>
          <p:cNvSpPr/>
          <p:nvPr/>
        </p:nvSpPr>
        <p:spPr>
          <a:xfrm>
            <a:off x="2165802" y="4309414"/>
            <a:ext cx="7714179" cy="316313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hteck 10"/>
          <p:cNvSpPr/>
          <p:nvPr/>
        </p:nvSpPr>
        <p:spPr>
          <a:xfrm>
            <a:off x="2168267" y="5431136"/>
            <a:ext cx="7711714" cy="289931"/>
          </a:xfrm>
          <a:prstGeom prst="rect">
            <a:avLst/>
          </a:prstGeom>
          <a:noFill/>
          <a:ln w="3175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hteck 3"/>
          <p:cNvSpPr/>
          <p:nvPr/>
        </p:nvSpPr>
        <p:spPr>
          <a:xfrm>
            <a:off x="1826069" y="1057998"/>
            <a:ext cx="79423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dirty="0">
                <a:latin typeface="Calibri" panose="020F0502020204030204" pitchFamily="34" charset="0"/>
              </a:rPr>
              <a:t>Measurement via Proton </a:t>
            </a:r>
            <a:r>
              <a:rPr lang="de-DE" sz="2000" dirty="0">
                <a:latin typeface="Calibri" panose="020F0502020204030204" pitchFamily="34" charset="0"/>
              </a:rPr>
              <a:t>Transfer </a:t>
            </a:r>
            <a:r>
              <a:rPr lang="de-DE" sz="2000" dirty="0" err="1">
                <a:latin typeface="Calibri" panose="020F0502020204030204" pitchFamily="34" charset="0"/>
              </a:rPr>
              <a:t>Reaction</a:t>
            </a:r>
            <a:r>
              <a:rPr lang="de-DE" sz="2000" dirty="0">
                <a:latin typeface="Calibri" panose="020F0502020204030204" pitchFamily="34" charset="0"/>
              </a:rPr>
              <a:t> – </a:t>
            </a:r>
            <a:r>
              <a:rPr lang="de-DE" sz="2000" dirty="0" err="1">
                <a:latin typeface="Calibri" panose="020F0502020204030204" pitchFamily="34" charset="0"/>
              </a:rPr>
              <a:t>Mass</a:t>
            </a:r>
            <a:r>
              <a:rPr lang="de-DE" sz="2000" dirty="0">
                <a:latin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</a:rPr>
              <a:t>Spectrometry</a:t>
            </a:r>
            <a:r>
              <a:rPr lang="de-DE" sz="2000" dirty="0">
                <a:latin typeface="Calibri" panose="020F0502020204030204" pitchFamily="34" charset="0"/>
              </a:rPr>
              <a:t> (PTR-MS)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Measured consecutively in a cycle of ~ 60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2175994" y="2444882"/>
            <a:ext cx="7726289" cy="316313"/>
          </a:xfrm>
          <a:prstGeom prst="rect">
            <a:avLst/>
          </a:prstGeom>
          <a:noFill/>
          <a:ln w="317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hteck 16"/>
          <p:cNvSpPr/>
          <p:nvPr/>
        </p:nvSpPr>
        <p:spPr>
          <a:xfrm>
            <a:off x="1917464" y="5885055"/>
            <a:ext cx="77634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Calibri" panose="020F0502020204030204" pitchFamily="34" charset="0"/>
              </a:rPr>
              <a:t>VOCs in colored boxes are used in the following air mass characterization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3163" y="201390"/>
            <a:ext cx="886138" cy="889991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820" y="328964"/>
            <a:ext cx="757774" cy="600891"/>
          </a:xfrm>
          <a:prstGeom prst="rect">
            <a:avLst/>
          </a:prstGeom>
        </p:spPr>
      </p:pic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9974962-4004-46E5-AE13-DDAE5579A810}" type="datetime1">
              <a:rPr lang="en-US" smtClean="0"/>
              <a:t>5/5/2020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smtClean="0"/>
              <a:t>Eric Förster, Air mass characterization based on VOC measurements downstream of European and Asian Major Population Centers (MPC) during the research aircraft campaign EMeRGe, EGU 2020</a:t>
            </a:r>
            <a:endParaRPr lang="en-US" altLang="de-DE" dirty="0" smtClean="0"/>
          </a:p>
        </p:txBody>
      </p:sp>
    </p:spTree>
    <p:extLst>
      <p:ext uri="{BB962C8B-B14F-4D97-AF65-F5344CB8AC3E}">
        <p14:creationId xmlns:p14="http://schemas.microsoft.com/office/powerpoint/2010/main" val="52001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849589" y="1321269"/>
            <a:ext cx="2529230" cy="341861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>
                <a:solidFill>
                  <a:srgbClr val="FF0000"/>
                </a:solidFill>
              </a:rPr>
              <a:t>b</a:t>
            </a:r>
            <a:r>
              <a:rPr lang="en-US" sz="1800" b="1" dirty="0" smtClean="0">
                <a:solidFill>
                  <a:srgbClr val="FF0000"/>
                </a:solidFill>
              </a:rPr>
              <a:t>iomass </a:t>
            </a:r>
            <a:r>
              <a:rPr lang="en-US" sz="1800" b="1" dirty="0">
                <a:solidFill>
                  <a:srgbClr val="FF0000"/>
                </a:solidFill>
              </a:rPr>
              <a:t>b</a:t>
            </a:r>
            <a:r>
              <a:rPr lang="en-US" sz="1800" b="1" dirty="0" smtClean="0">
                <a:solidFill>
                  <a:srgbClr val="FF0000"/>
                </a:solidFill>
              </a:rPr>
              <a:t>urning (BB)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2" r="7436"/>
          <a:stretch/>
        </p:blipFill>
        <p:spPr>
          <a:xfrm>
            <a:off x="232750" y="1658165"/>
            <a:ext cx="3327725" cy="2267063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5" r="8181"/>
          <a:stretch/>
        </p:blipFill>
        <p:spPr>
          <a:xfrm>
            <a:off x="4111906" y="1657917"/>
            <a:ext cx="3311925" cy="2272647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228485" y="4108345"/>
            <a:ext cx="361737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with </a:t>
            </a:r>
            <a:r>
              <a:rPr lang="en-US" sz="1600" u="sng" dirty="0" smtClean="0"/>
              <a:t>acetonitrile</a:t>
            </a:r>
            <a:r>
              <a:rPr lang="en-US" sz="1600" dirty="0" smtClean="0"/>
              <a:t> as specific tracer </a:t>
            </a:r>
          </a:p>
          <a:p>
            <a:endParaRPr lang="en-US" sz="1600" dirty="0" smtClean="0"/>
          </a:p>
          <a:p>
            <a:endParaRPr lang="en-US" sz="1600" dirty="0" smtClean="0"/>
          </a:p>
          <a:p>
            <a:pPr algn="ctr"/>
            <a:r>
              <a:rPr lang="en-US" sz="1600" dirty="0" smtClean="0"/>
              <a:t>long lifetime </a:t>
            </a:r>
            <a:r>
              <a:rPr lang="en-US" sz="1600" dirty="0" smtClean="0">
                <a:sym typeface="Wingdings" panose="05000000000000000000" pitchFamily="2" charset="2"/>
              </a:rPr>
              <a:t></a:t>
            </a:r>
            <a:r>
              <a:rPr lang="en-US" sz="1600" dirty="0" smtClean="0"/>
              <a:t> existing background</a:t>
            </a:r>
          </a:p>
          <a:p>
            <a:endParaRPr lang="en-US" sz="1600" dirty="0"/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BB</a:t>
            </a:r>
            <a:r>
              <a:rPr lang="en-US" sz="1600" dirty="0" smtClean="0"/>
              <a:t> influence </a:t>
            </a:r>
            <a:r>
              <a:rPr lang="en-US" sz="1600" dirty="0" smtClean="0">
                <a:sym typeface="Wingdings" panose="05000000000000000000" pitchFamily="2" charset="2"/>
              </a:rPr>
              <a:t></a:t>
            </a:r>
            <a:r>
              <a:rPr lang="en-US" sz="1600" dirty="0" smtClean="0"/>
              <a:t> </a:t>
            </a:r>
            <a:r>
              <a:rPr lang="en-US" sz="1600" dirty="0" smtClean="0"/>
              <a:t>enhanced acetonitrile concentrations </a:t>
            </a:r>
            <a:r>
              <a:rPr lang="en-US" sz="1600" u="sng" dirty="0" smtClean="0"/>
              <a:t>over background </a:t>
            </a:r>
            <a:endParaRPr lang="en-US" sz="1600" u="sng" dirty="0"/>
          </a:p>
        </p:txBody>
      </p:sp>
      <p:sp>
        <p:nvSpPr>
          <p:cNvPr id="10" name="Textfeld 9"/>
          <p:cNvSpPr txBox="1"/>
          <p:nvPr/>
        </p:nvSpPr>
        <p:spPr>
          <a:xfrm>
            <a:off x="4319547" y="4070418"/>
            <a:ext cx="331707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with </a:t>
            </a:r>
            <a:r>
              <a:rPr lang="en-US" sz="1600" u="sng" dirty="0" smtClean="0"/>
              <a:t>benzene</a:t>
            </a:r>
          </a:p>
          <a:p>
            <a:endParaRPr lang="en-US" sz="1600" dirty="0" smtClean="0"/>
          </a:p>
          <a:p>
            <a:endParaRPr lang="en-US" sz="1600" dirty="0" smtClean="0"/>
          </a:p>
          <a:p>
            <a:pPr algn="ctr"/>
            <a:r>
              <a:rPr lang="en-US" sz="1600" dirty="0" smtClean="0"/>
              <a:t>short lifetime </a:t>
            </a:r>
            <a:r>
              <a:rPr lang="en-US" sz="1600" dirty="0" smtClean="0">
                <a:sym typeface="Wingdings" panose="05000000000000000000" pitchFamily="2" charset="2"/>
              </a:rPr>
              <a:t></a:t>
            </a:r>
            <a:r>
              <a:rPr lang="en-US" sz="1600" dirty="0" smtClean="0"/>
              <a:t> no background</a:t>
            </a:r>
          </a:p>
          <a:p>
            <a:endParaRPr lang="en-US" sz="1600" dirty="0"/>
          </a:p>
          <a:p>
            <a:pPr algn="ctr"/>
            <a:r>
              <a:rPr lang="en-US" sz="1600" b="1" dirty="0" smtClean="0"/>
              <a:t>AP</a:t>
            </a:r>
            <a:r>
              <a:rPr lang="en-US" sz="1600" dirty="0" smtClean="0"/>
              <a:t> </a:t>
            </a:r>
            <a:r>
              <a:rPr lang="en-US" sz="1600" dirty="0" smtClean="0">
                <a:sym typeface="Wingdings" panose="05000000000000000000" pitchFamily="2" charset="2"/>
              </a:rPr>
              <a:t></a:t>
            </a:r>
            <a:r>
              <a:rPr lang="en-US" sz="1600" dirty="0" smtClean="0"/>
              <a:t> </a:t>
            </a:r>
            <a:r>
              <a:rPr lang="en-US" sz="1600" dirty="0" smtClean="0"/>
              <a:t>enhanced benzene concentrations </a:t>
            </a:r>
            <a:r>
              <a:rPr lang="en-US" sz="1600" dirty="0" smtClean="0"/>
              <a:t>over </a:t>
            </a:r>
            <a:r>
              <a:rPr lang="en-US" sz="1600" dirty="0" smtClean="0"/>
              <a:t>detection limit </a:t>
            </a:r>
            <a:r>
              <a:rPr lang="en-US" sz="1600" dirty="0" smtClean="0"/>
              <a:t>(LOD) with </a:t>
            </a:r>
            <a:r>
              <a:rPr lang="en-US" sz="1600" u="sng" dirty="0" smtClean="0"/>
              <a:t>filtered out </a:t>
            </a:r>
            <a:r>
              <a:rPr lang="en-US" sz="1600" u="sng" dirty="0" smtClean="0"/>
              <a:t>BB</a:t>
            </a:r>
            <a:endParaRPr lang="en-US" sz="1600" u="sng" dirty="0"/>
          </a:p>
        </p:txBody>
      </p:sp>
      <p:sp>
        <p:nvSpPr>
          <p:cNvPr id="12" name="Inhaltsplatzhalter 2"/>
          <p:cNvSpPr txBox="1">
            <a:spLocks/>
          </p:cNvSpPr>
          <p:nvPr/>
        </p:nvSpPr>
        <p:spPr bwMode="auto">
          <a:xfrm>
            <a:off x="4476571" y="1305786"/>
            <a:ext cx="3247412" cy="352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1432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057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>
                <a:solidFill>
                  <a:schemeClr val="tx1"/>
                </a:solidFill>
                <a:latin typeface="+mn-lt"/>
              </a:defRPr>
            </a:lvl2pPr>
            <a:lvl3pPr marL="1209675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600">
                <a:solidFill>
                  <a:schemeClr val="tx1"/>
                </a:solidFill>
                <a:latin typeface="+mn-lt"/>
              </a:defRPr>
            </a:lvl3pPr>
            <a:lvl4pPr marL="165735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600">
                <a:solidFill>
                  <a:schemeClr val="tx1"/>
                </a:solidFill>
                <a:latin typeface="+mn-lt"/>
              </a:defRPr>
            </a:lvl4pPr>
            <a:lvl5pPr marL="209550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800" b="1" kern="0" dirty="0" smtClean="0"/>
              <a:t>anthropogenic pollution </a:t>
            </a:r>
            <a:r>
              <a:rPr lang="en-US" sz="1800" b="1" kern="0" dirty="0"/>
              <a:t>(AP)</a:t>
            </a:r>
            <a:endParaRPr lang="en-US" sz="1800" kern="0" dirty="0"/>
          </a:p>
        </p:txBody>
      </p:sp>
      <p:cxnSp>
        <p:nvCxnSpPr>
          <p:cNvPr id="13" name="Gerader Verbinder 12"/>
          <p:cNvCxnSpPr/>
          <p:nvPr/>
        </p:nvCxnSpPr>
        <p:spPr>
          <a:xfrm>
            <a:off x="2057146" y="1718158"/>
            <a:ext cx="1763" cy="18944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/>
          <p:cNvCxnSpPr/>
          <p:nvPr/>
        </p:nvCxnSpPr>
        <p:spPr>
          <a:xfrm>
            <a:off x="4861460" y="1698918"/>
            <a:ext cx="124" cy="19029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el 1"/>
          <p:cNvSpPr txBox="1">
            <a:spLocks/>
          </p:cNvSpPr>
          <p:nvPr/>
        </p:nvSpPr>
        <p:spPr bwMode="auto">
          <a:xfrm>
            <a:off x="523079" y="344015"/>
            <a:ext cx="69119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smtClean="0"/>
              <a:t>Air mass characterization</a:t>
            </a:r>
            <a:endParaRPr lang="en-US" kern="0" dirty="0"/>
          </a:p>
        </p:txBody>
      </p:sp>
      <p:sp>
        <p:nvSpPr>
          <p:cNvPr id="4" name="Rechteck 3"/>
          <p:cNvSpPr/>
          <p:nvPr/>
        </p:nvSpPr>
        <p:spPr>
          <a:xfrm>
            <a:off x="438091" y="936391"/>
            <a:ext cx="1531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Identifying …</a:t>
            </a:r>
            <a:endParaRPr lang="en-US" dirty="0"/>
          </a:p>
        </p:txBody>
      </p:sp>
      <p:sp>
        <p:nvSpPr>
          <p:cNvPr id="19" name="Textfeld 18"/>
          <p:cNvSpPr txBox="1"/>
          <p:nvPr/>
        </p:nvSpPr>
        <p:spPr>
          <a:xfrm>
            <a:off x="8372799" y="4052457"/>
            <a:ext cx="35537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with </a:t>
            </a:r>
            <a:r>
              <a:rPr lang="en-US" sz="1600" u="sng" dirty="0" smtClean="0"/>
              <a:t>isoprene</a:t>
            </a:r>
            <a:r>
              <a:rPr lang="en-US" sz="1600" dirty="0" smtClean="0"/>
              <a:t> as specific tracer</a:t>
            </a:r>
            <a:endParaRPr lang="en-US" sz="1600" dirty="0" smtClean="0"/>
          </a:p>
          <a:p>
            <a:endParaRPr lang="en-US" sz="1600" dirty="0" smtClean="0"/>
          </a:p>
          <a:p>
            <a:pPr algn="ctr"/>
            <a:endParaRPr lang="en-US" sz="1600" dirty="0" smtClean="0"/>
          </a:p>
          <a:p>
            <a:pPr algn="ctr"/>
            <a:r>
              <a:rPr lang="en-US" sz="1600" dirty="0"/>
              <a:t>v</a:t>
            </a:r>
            <a:r>
              <a:rPr lang="en-US" sz="1600" dirty="0" smtClean="0"/>
              <a:t>ery short </a:t>
            </a:r>
            <a:r>
              <a:rPr lang="en-US" sz="1600" dirty="0" smtClean="0"/>
              <a:t>lifetime </a:t>
            </a:r>
            <a:r>
              <a:rPr lang="en-US" sz="1600" dirty="0" smtClean="0">
                <a:sym typeface="Wingdings" panose="05000000000000000000" pitchFamily="2" charset="2"/>
              </a:rPr>
              <a:t></a:t>
            </a:r>
            <a:r>
              <a:rPr lang="en-US" sz="1600" dirty="0" smtClean="0"/>
              <a:t> no background</a:t>
            </a:r>
          </a:p>
          <a:p>
            <a:pPr algn="ctr"/>
            <a:endParaRPr lang="en-US" sz="1600" dirty="0"/>
          </a:p>
          <a:p>
            <a:pPr algn="ctr"/>
            <a:r>
              <a:rPr lang="en-US" sz="1600" b="1" dirty="0" smtClean="0">
                <a:solidFill>
                  <a:srgbClr val="00B050"/>
                </a:solidFill>
              </a:rPr>
              <a:t>BIO</a:t>
            </a:r>
            <a:r>
              <a:rPr lang="en-US" sz="1600" dirty="0" smtClean="0"/>
              <a:t> </a:t>
            </a:r>
            <a:r>
              <a:rPr lang="en-US" sz="1600" dirty="0" smtClean="0">
                <a:sym typeface="Wingdings" panose="05000000000000000000" pitchFamily="2" charset="2"/>
              </a:rPr>
              <a:t></a:t>
            </a:r>
            <a:r>
              <a:rPr lang="en-US" sz="1600" dirty="0" smtClean="0"/>
              <a:t> </a:t>
            </a:r>
            <a:r>
              <a:rPr lang="en-US" sz="1600" dirty="0" smtClean="0"/>
              <a:t>enhanced isoprene </a:t>
            </a:r>
            <a:r>
              <a:rPr lang="en-US" sz="1600" dirty="0" smtClean="0"/>
              <a:t>concentrations over LOD.</a:t>
            </a:r>
          </a:p>
          <a:p>
            <a:pPr algn="ctr"/>
            <a:r>
              <a:rPr lang="en-US" sz="1600" u="sng" dirty="0" smtClean="0"/>
              <a:t>recent</a:t>
            </a:r>
            <a:r>
              <a:rPr lang="en-US" sz="1600" dirty="0" smtClean="0"/>
              <a:t> biogenic emissions</a:t>
            </a:r>
            <a:endParaRPr lang="en-US" sz="1600" dirty="0"/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678" y="1541907"/>
            <a:ext cx="3587499" cy="2390991"/>
          </a:xfrm>
          <a:prstGeom prst="rect">
            <a:avLst/>
          </a:prstGeom>
        </p:spPr>
      </p:pic>
      <p:cxnSp>
        <p:nvCxnSpPr>
          <p:cNvPr id="22" name="Gerader Verbinder 21"/>
          <p:cNvCxnSpPr/>
          <p:nvPr/>
        </p:nvCxnSpPr>
        <p:spPr>
          <a:xfrm>
            <a:off x="9691492" y="1714665"/>
            <a:ext cx="124" cy="1902987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Grafik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33163" y="201390"/>
            <a:ext cx="886138" cy="889991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820" y="328964"/>
            <a:ext cx="757774" cy="600891"/>
          </a:xfrm>
          <a:prstGeom prst="rect">
            <a:avLst/>
          </a:prstGeom>
        </p:spPr>
      </p:pic>
      <p:sp>
        <p:nvSpPr>
          <p:cNvPr id="25" name="Datumsplatzhalter 2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D56CC2D-CAC9-499C-916C-465F4682E8E6}" type="datetime1">
              <a:rPr lang="en-US" smtClean="0"/>
              <a:t>5/5/2020</a:t>
            </a:fld>
            <a:endParaRPr lang="de-DE" dirty="0"/>
          </a:p>
        </p:txBody>
      </p:sp>
      <p:sp>
        <p:nvSpPr>
          <p:cNvPr id="26" name="Fußzeilenplatzhalter 2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smtClean="0"/>
              <a:t>Eric Förster, Air mass characterization based on VOC measurements downstream of European and Asian Major Population Centers (MPC) during the research aircraft campaign EMeRGe, EGU 2020</a:t>
            </a:r>
            <a:endParaRPr lang="en-US" altLang="de-DE" dirty="0" smtClean="0"/>
          </a:p>
        </p:txBody>
      </p:sp>
      <p:sp>
        <p:nvSpPr>
          <p:cNvPr id="18" name="Inhaltsplatzhalter 2"/>
          <p:cNvSpPr txBox="1">
            <a:spLocks/>
          </p:cNvSpPr>
          <p:nvPr/>
        </p:nvSpPr>
        <p:spPr bwMode="auto">
          <a:xfrm>
            <a:off x="8414369" y="1289377"/>
            <a:ext cx="3399812" cy="352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1432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057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>
                <a:solidFill>
                  <a:schemeClr val="tx1"/>
                </a:solidFill>
                <a:latin typeface="+mn-lt"/>
              </a:defRPr>
            </a:lvl2pPr>
            <a:lvl3pPr marL="1209675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600">
                <a:solidFill>
                  <a:schemeClr val="tx1"/>
                </a:solidFill>
                <a:latin typeface="+mn-lt"/>
              </a:defRPr>
            </a:lvl3pPr>
            <a:lvl4pPr marL="165735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600">
                <a:solidFill>
                  <a:schemeClr val="tx1"/>
                </a:solidFill>
                <a:latin typeface="+mn-lt"/>
              </a:defRPr>
            </a:lvl4pPr>
            <a:lvl5pPr marL="209550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800" b="1" kern="0" dirty="0">
                <a:solidFill>
                  <a:srgbClr val="00B050"/>
                </a:solidFill>
              </a:rPr>
              <a:t>f</a:t>
            </a:r>
            <a:r>
              <a:rPr lang="en-US" sz="1800" b="1" kern="0" dirty="0" smtClean="0">
                <a:solidFill>
                  <a:srgbClr val="00B050"/>
                </a:solidFill>
              </a:rPr>
              <a:t>resh biogenic influence (BIO)</a:t>
            </a:r>
            <a:endParaRPr lang="en-US" sz="1800" b="1" kern="0" dirty="0">
              <a:solidFill>
                <a:srgbClr val="00B050"/>
              </a:solidFill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225344" y="6121061"/>
            <a:ext cx="59602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Shown are distributions of the selected VOCs for all flights of the respective part (see slide 7) 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09531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0"/>
          <p:cNvSpPr txBox="1"/>
          <p:nvPr/>
        </p:nvSpPr>
        <p:spPr>
          <a:xfrm>
            <a:off x="4154661" y="5548669"/>
            <a:ext cx="1542875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1σ</a:t>
            </a:r>
            <a:r>
              <a:rPr lang="en-US" sz="1600" baseline="-25000" dirty="0">
                <a:solidFill>
                  <a:srgbClr val="0070C0"/>
                </a:solidFill>
              </a:rPr>
              <a:t>inst</a:t>
            </a:r>
            <a:r>
              <a:rPr lang="en-US" sz="1600" dirty="0">
                <a:solidFill>
                  <a:srgbClr val="0070C0"/>
                </a:solidFill>
              </a:rPr>
              <a:t> = 18 </a:t>
            </a:r>
            <a:r>
              <a:rPr lang="en-US" sz="1600" dirty="0" err="1">
                <a:solidFill>
                  <a:srgbClr val="0070C0"/>
                </a:solidFill>
              </a:rPr>
              <a:t>pptv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7817951" y="5527369"/>
            <a:ext cx="2332449" cy="400110"/>
          </a:xfrm>
          <a:prstGeom prst="rect">
            <a:avLst/>
          </a:prstGeom>
          <a:ln w="28575">
            <a:solidFill>
              <a:srgbClr val="DAA6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de-DE" sz="2000" b="1" dirty="0" err="1">
                <a:solidFill>
                  <a:srgbClr val="DAA600"/>
                </a:solidFill>
              </a:rPr>
              <a:t>AN</a:t>
            </a:r>
            <a:r>
              <a:rPr lang="de-DE" sz="2000" b="1" baseline="-25000" dirty="0" err="1">
                <a:solidFill>
                  <a:srgbClr val="DAA600"/>
                </a:solidFill>
              </a:rPr>
              <a:t>bg</a:t>
            </a:r>
            <a:r>
              <a:rPr lang="de-DE" sz="2000" b="1" dirty="0">
                <a:solidFill>
                  <a:srgbClr val="DAA600"/>
                </a:solidFill>
              </a:rPr>
              <a:t> = 145 pptv</a:t>
            </a:r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 rotWithShape="1">
          <a:blip r:embed="rId2"/>
          <a:srcRect l="5224" r="5707"/>
          <a:stretch/>
        </p:blipFill>
        <p:spPr>
          <a:xfrm>
            <a:off x="7380657" y="2437938"/>
            <a:ext cx="3072810" cy="2818661"/>
          </a:xfrm>
          <a:prstGeom prst="rect">
            <a:avLst/>
          </a:prstGeom>
        </p:spPr>
      </p:pic>
      <p:sp>
        <p:nvSpPr>
          <p:cNvPr id="26" name="Rechteck 25"/>
          <p:cNvSpPr/>
          <p:nvPr/>
        </p:nvSpPr>
        <p:spPr>
          <a:xfrm>
            <a:off x="7640496" y="2460446"/>
            <a:ext cx="2684860" cy="15388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anchor="ctr" anchorCtr="0">
            <a:spAutoFit/>
          </a:bodyPr>
          <a:lstStyle/>
          <a:p>
            <a:pPr algn="ctr"/>
            <a:r>
              <a:rPr lang="en-US" sz="1000" dirty="0">
                <a:latin typeface="+mj-lt"/>
              </a:rPr>
              <a:t>Northern Hemisphere Troposphere (-2 to 2 </a:t>
            </a:r>
            <a:r>
              <a:rPr lang="en-US" sz="1000" dirty="0" err="1">
                <a:latin typeface="+mj-lt"/>
              </a:rPr>
              <a:t>pvu</a:t>
            </a:r>
            <a:r>
              <a:rPr lang="en-US" sz="1000" dirty="0">
                <a:latin typeface="+mj-lt"/>
              </a:rPr>
              <a:t>)</a:t>
            </a:r>
          </a:p>
        </p:txBody>
      </p:sp>
      <p:sp>
        <p:nvSpPr>
          <p:cNvPr id="3" name="Rechteck 2"/>
          <p:cNvSpPr/>
          <p:nvPr/>
        </p:nvSpPr>
        <p:spPr>
          <a:xfrm>
            <a:off x="7728881" y="2084991"/>
            <a:ext cx="274325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DJF 2012-2016, 35</a:t>
            </a:r>
            <a:r>
              <a:rPr lang="de-DE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°-65°N</a:t>
            </a:r>
          </a:p>
        </p:txBody>
      </p:sp>
      <p:sp>
        <p:nvSpPr>
          <p:cNvPr id="6" name="Rechteck 5"/>
          <p:cNvSpPr/>
          <p:nvPr/>
        </p:nvSpPr>
        <p:spPr>
          <a:xfrm>
            <a:off x="442771" y="1016837"/>
            <a:ext cx="96267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de-DE" kern="0" dirty="0" smtClean="0"/>
              <a:t>Determination of the </a:t>
            </a:r>
            <a:r>
              <a:rPr lang="en-US" altLang="de-DE" u="sng" kern="0" dirty="0" smtClean="0"/>
              <a:t>acetonitrile</a:t>
            </a:r>
            <a:r>
              <a:rPr lang="en-US" altLang="de-DE" kern="0" dirty="0" smtClean="0"/>
              <a:t> (AN) atmospheric (upper tropospheric)  </a:t>
            </a:r>
            <a:r>
              <a:rPr lang="en-US" altLang="de-DE" u="sng" kern="0" dirty="0" smtClean="0"/>
              <a:t>background</a:t>
            </a:r>
            <a:r>
              <a:rPr lang="en-US" altLang="de-DE" kern="0" dirty="0" smtClean="0"/>
              <a:t> </a:t>
            </a:r>
            <a:r>
              <a:rPr lang="de-DE" altLang="de-DE" kern="0" dirty="0" smtClean="0"/>
              <a:t>u</a:t>
            </a:r>
            <a:r>
              <a:rPr lang="en-US" dirty="0"/>
              <a:t>sing the IAGOS-CARIBIC data </a:t>
            </a:r>
            <a:r>
              <a:rPr lang="en-US" dirty="0" smtClean="0"/>
              <a:t>set</a:t>
            </a:r>
          </a:p>
          <a:p>
            <a:r>
              <a:rPr lang="en-US" dirty="0" smtClean="0"/>
              <a:t>IAGOS-CARIBIC: regularly flying </a:t>
            </a:r>
            <a:r>
              <a:rPr lang="en-US" dirty="0"/>
              <a:t>laboratory</a:t>
            </a:r>
            <a:r>
              <a:rPr lang="en-US" dirty="0" smtClean="0"/>
              <a:t> on a passenger aircraft measuring ~ 100 species</a:t>
            </a:r>
            <a:endParaRPr lang="en-US" dirty="0"/>
          </a:p>
        </p:txBody>
      </p:sp>
      <p:sp>
        <p:nvSpPr>
          <p:cNvPr id="29" name="Rechteck 28"/>
          <p:cNvSpPr/>
          <p:nvPr/>
        </p:nvSpPr>
        <p:spPr>
          <a:xfrm>
            <a:off x="704071" y="5500263"/>
            <a:ext cx="503326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instrumental </a:t>
            </a:r>
            <a:r>
              <a:rPr lang="de-DE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noise</a:t>
            </a:r>
            <a:r>
              <a:rPr lang="de-DE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</a:t>
            </a:r>
            <a:r>
              <a:rPr lang="de-DE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flight</a:t>
            </a:r>
            <a:r>
              <a:rPr lang="de-DE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de-DE" sz="1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21" y="2531328"/>
            <a:ext cx="5805806" cy="2746833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1566980" y="2118255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de-DE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measurements</a:t>
            </a:r>
            <a:r>
              <a:rPr lang="de-DE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DJF </a:t>
            </a:r>
            <a:r>
              <a:rPr lang="de-DE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2012-2016</a:t>
            </a:r>
          </a:p>
        </p:txBody>
      </p:sp>
      <p:sp>
        <p:nvSpPr>
          <p:cNvPr id="8" name="Pfeil nach rechts 7"/>
          <p:cNvSpPr/>
          <p:nvPr/>
        </p:nvSpPr>
        <p:spPr>
          <a:xfrm>
            <a:off x="6573880" y="3508451"/>
            <a:ext cx="462539" cy="3833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499" y="1138568"/>
            <a:ext cx="1667785" cy="1203188"/>
          </a:xfrm>
          <a:prstGeom prst="rect">
            <a:avLst/>
          </a:prstGeom>
        </p:spPr>
      </p:pic>
      <p:sp>
        <p:nvSpPr>
          <p:cNvPr id="18" name="Titel 1"/>
          <p:cNvSpPr txBox="1">
            <a:spLocks/>
          </p:cNvSpPr>
          <p:nvPr/>
        </p:nvSpPr>
        <p:spPr>
          <a:xfrm>
            <a:off x="429857" y="500526"/>
            <a:ext cx="6911975" cy="5619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200" b="0" kern="0" dirty="0"/>
              <a:t>Identification of </a:t>
            </a:r>
            <a:r>
              <a:rPr lang="en-US" sz="2200" kern="0" dirty="0">
                <a:solidFill>
                  <a:srgbClr val="FF0000"/>
                </a:solidFill>
              </a:rPr>
              <a:t>b</a:t>
            </a:r>
            <a:r>
              <a:rPr lang="en-US" sz="2200" kern="0" dirty="0">
                <a:solidFill>
                  <a:srgbClr val="FF0000"/>
                </a:solidFill>
              </a:rPr>
              <a:t>iomass burning</a:t>
            </a:r>
            <a:endParaRPr lang="en-US" sz="2200" kern="0" dirty="0">
              <a:solidFill>
                <a:srgbClr val="FF0000"/>
              </a:solidFill>
            </a:endParaRPr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3163" y="201390"/>
            <a:ext cx="886138" cy="889991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820" y="328964"/>
            <a:ext cx="757774" cy="600891"/>
          </a:xfrm>
          <a:prstGeom prst="rect">
            <a:avLst/>
          </a:prstGeom>
        </p:spPr>
      </p:pic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BB027E1-2718-49D0-9E34-E746550846FA}" type="datetime1">
              <a:rPr lang="en-US" smtClean="0"/>
              <a:t>5/5/2020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smtClean="0"/>
              <a:t>Eric Förster, Air mass characterization based on VOC measurements downstream of European and Asian Major Population Centers (MPC) during the research aircraft campaign EMeRGe, EGU 2020</a:t>
            </a:r>
            <a:endParaRPr lang="en-US" altLang="de-DE" dirty="0" smtClean="0"/>
          </a:p>
        </p:txBody>
      </p:sp>
    </p:spTree>
    <p:extLst>
      <p:ext uri="{BB962C8B-B14F-4D97-AF65-F5344CB8AC3E}">
        <p14:creationId xmlns:p14="http://schemas.microsoft.com/office/powerpoint/2010/main" val="93412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4" t="12083" r="8125"/>
          <a:stretch/>
        </p:blipFill>
        <p:spPr>
          <a:xfrm>
            <a:off x="1137424" y="1501588"/>
            <a:ext cx="9119430" cy="4727763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439448" y="996955"/>
            <a:ext cx="573137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dirty="0" smtClean="0"/>
              <a:t>Air masses with:     </a:t>
            </a:r>
            <a:r>
              <a:rPr lang="en-US" sz="1900" dirty="0" err="1" smtClean="0"/>
              <a:t>AN</a:t>
            </a:r>
            <a:r>
              <a:rPr lang="en-US" sz="1900" baseline="-25000" dirty="0" err="1" smtClean="0"/>
              <a:t>signal</a:t>
            </a:r>
            <a:r>
              <a:rPr lang="en-US" sz="1900" dirty="0" smtClean="0"/>
              <a:t> </a:t>
            </a:r>
            <a:r>
              <a:rPr lang="en-US" sz="1900" dirty="0" smtClean="0"/>
              <a:t>&gt;</a:t>
            </a:r>
            <a:r>
              <a:rPr lang="en-US" sz="1900" dirty="0" smtClean="0">
                <a:solidFill>
                  <a:srgbClr val="DAA600"/>
                </a:solidFill>
              </a:rPr>
              <a:t> </a:t>
            </a:r>
            <a:r>
              <a:rPr lang="de-DE" sz="1900" dirty="0" err="1">
                <a:solidFill>
                  <a:srgbClr val="DAA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lang="de-DE" sz="1900" baseline="-25000" dirty="0" err="1">
                <a:solidFill>
                  <a:srgbClr val="DAA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bg</a:t>
            </a:r>
            <a:r>
              <a:rPr lang="de-DE" sz="1900" baseline="-25000" dirty="0">
                <a:solidFill>
                  <a:srgbClr val="DAA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de-DE" sz="1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900" dirty="0" err="1" smtClean="0">
                <a:solidFill>
                  <a:srgbClr val="0070C0"/>
                </a:solidFill>
              </a:rPr>
              <a:t>σ</a:t>
            </a:r>
            <a:r>
              <a:rPr lang="en-US" sz="1900" baseline="-25000" dirty="0" err="1" smtClean="0">
                <a:solidFill>
                  <a:srgbClr val="0070C0"/>
                </a:solidFill>
              </a:rPr>
              <a:t>inst</a:t>
            </a:r>
            <a:r>
              <a:rPr lang="en-US" sz="1900" baseline="-25000" dirty="0" smtClean="0">
                <a:solidFill>
                  <a:srgbClr val="0070C0"/>
                </a:solidFill>
              </a:rPr>
              <a:t> </a:t>
            </a:r>
            <a:r>
              <a:rPr lang="en-US" sz="1900" dirty="0" smtClean="0">
                <a:solidFill>
                  <a:srgbClr val="0070C0"/>
                </a:solidFill>
              </a:rPr>
              <a:t>    </a:t>
            </a:r>
            <a:r>
              <a:rPr lang="en-US" sz="1900" dirty="0" smtClean="0">
                <a:sym typeface="Wingdings" panose="05000000000000000000" pitchFamily="2" charset="2"/>
              </a:rPr>
              <a:t></a:t>
            </a:r>
            <a:r>
              <a:rPr lang="en-US" sz="1900" dirty="0" smtClean="0">
                <a:solidFill>
                  <a:srgbClr val="0070C0"/>
                </a:solidFill>
                <a:sym typeface="Wingdings" panose="05000000000000000000" pitchFamily="2" charset="2"/>
              </a:rPr>
              <a:t>   </a:t>
            </a:r>
            <a:r>
              <a:rPr lang="en-US" sz="19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BB</a:t>
            </a:r>
            <a:endParaRPr lang="en-US" sz="1900" b="1" dirty="0" smtClean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0346661" y="1620445"/>
            <a:ext cx="170780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Example:</a:t>
            </a:r>
          </a:p>
          <a:p>
            <a:r>
              <a:rPr lang="en-US" sz="1400" dirty="0" smtClean="0"/>
              <a:t>EMeRGe-Asia</a:t>
            </a:r>
            <a:r>
              <a:rPr lang="en-US" sz="1400" dirty="0"/>
              <a:t>, Flight 11, departure 30</a:t>
            </a:r>
            <a:r>
              <a:rPr lang="en-US" sz="1400" baseline="30000" dirty="0"/>
              <a:t>th</a:t>
            </a:r>
            <a:r>
              <a:rPr lang="en-US" sz="1400" dirty="0"/>
              <a:t> March </a:t>
            </a:r>
            <a:r>
              <a:rPr lang="en-US" sz="1400" dirty="0" smtClean="0"/>
              <a:t>2018</a:t>
            </a:r>
          </a:p>
          <a:p>
            <a:endParaRPr lang="en-US" sz="1400" dirty="0"/>
          </a:p>
          <a:p>
            <a:r>
              <a:rPr lang="en-US" sz="1400" dirty="0" smtClean="0"/>
              <a:t>Only two or more consecutively enhanced AN measurements are marked here as plume</a:t>
            </a:r>
            <a:endParaRPr lang="en-US" sz="1400" dirty="0"/>
          </a:p>
        </p:txBody>
      </p:sp>
      <p:sp>
        <p:nvSpPr>
          <p:cNvPr id="7" name="Textfeld 6"/>
          <p:cNvSpPr txBox="1"/>
          <p:nvPr/>
        </p:nvSpPr>
        <p:spPr>
          <a:xfrm>
            <a:off x="10227285" y="4208139"/>
            <a:ext cx="1348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200 </a:t>
            </a:r>
            <a:r>
              <a:rPr lang="en-US" sz="2000" b="1" dirty="0" err="1" smtClean="0">
                <a:solidFill>
                  <a:srgbClr val="FF0000"/>
                </a:solidFill>
              </a:rPr>
              <a:t>ppt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0223601" y="4639146"/>
            <a:ext cx="15101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DAA600"/>
                </a:solidFill>
              </a:rPr>
              <a:t>145 </a:t>
            </a:r>
            <a:r>
              <a:rPr lang="en-US" sz="2000" b="1" dirty="0" err="1" smtClean="0">
                <a:solidFill>
                  <a:srgbClr val="DAA600"/>
                </a:solidFill>
              </a:rPr>
              <a:t>ppt</a:t>
            </a:r>
            <a:endParaRPr lang="en-US" sz="2000" b="1" dirty="0">
              <a:solidFill>
                <a:srgbClr val="DAA600"/>
              </a:solidFill>
            </a:endParaRPr>
          </a:p>
        </p:txBody>
      </p:sp>
      <p:sp>
        <p:nvSpPr>
          <p:cNvPr id="15" name="Titel 1"/>
          <p:cNvSpPr txBox="1">
            <a:spLocks/>
          </p:cNvSpPr>
          <p:nvPr/>
        </p:nvSpPr>
        <p:spPr>
          <a:xfrm>
            <a:off x="429857" y="500526"/>
            <a:ext cx="6911975" cy="5619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200" b="0" kern="0" dirty="0"/>
              <a:t>Identification of </a:t>
            </a:r>
            <a:r>
              <a:rPr lang="en-US" sz="2200" kern="0" dirty="0">
                <a:solidFill>
                  <a:srgbClr val="FF0000"/>
                </a:solidFill>
              </a:rPr>
              <a:t>b</a:t>
            </a:r>
            <a:r>
              <a:rPr lang="en-US" sz="2200" kern="0" dirty="0">
                <a:solidFill>
                  <a:srgbClr val="FF0000"/>
                </a:solidFill>
              </a:rPr>
              <a:t>iomass burning</a:t>
            </a:r>
            <a:endParaRPr lang="en-US" sz="2200" kern="0" dirty="0">
              <a:solidFill>
                <a:srgbClr val="FF0000"/>
              </a:solidFill>
            </a:endParaRP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3163" y="201390"/>
            <a:ext cx="886138" cy="889991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820" y="328964"/>
            <a:ext cx="757774" cy="600891"/>
          </a:xfrm>
          <a:prstGeom prst="rect">
            <a:avLst/>
          </a:prstGeom>
        </p:spPr>
      </p:pic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6BE7FEB3-7FFD-4DC0-9091-9EBFBCF6B731}" type="datetime1">
              <a:rPr lang="en-US" smtClean="0"/>
              <a:t>5/5/2020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smtClean="0"/>
              <a:t>Eric Förster, Air mass characterization based on VOC measurements downstream of European and Asian Major Population Centers (MPC) during the research aircraft campaign EMeRGe, EGU 2020</a:t>
            </a:r>
            <a:endParaRPr lang="en-US" altLang="de-DE" dirty="0" smtClean="0"/>
          </a:p>
        </p:txBody>
      </p:sp>
    </p:spTree>
    <p:extLst>
      <p:ext uri="{BB962C8B-B14F-4D97-AF65-F5344CB8AC3E}">
        <p14:creationId xmlns:p14="http://schemas.microsoft.com/office/powerpoint/2010/main" val="336265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el 1"/>
          <p:cNvSpPr txBox="1">
            <a:spLocks/>
          </p:cNvSpPr>
          <p:nvPr/>
        </p:nvSpPr>
        <p:spPr>
          <a:xfrm>
            <a:off x="429857" y="500526"/>
            <a:ext cx="6911975" cy="5619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200" b="0" kern="0" dirty="0"/>
              <a:t>Identification of </a:t>
            </a:r>
            <a:r>
              <a:rPr lang="en-US" sz="2200" kern="0" dirty="0">
                <a:solidFill>
                  <a:srgbClr val="FF0000"/>
                </a:solidFill>
              </a:rPr>
              <a:t>b</a:t>
            </a:r>
            <a:r>
              <a:rPr lang="en-US" sz="2200" kern="0" dirty="0">
                <a:solidFill>
                  <a:srgbClr val="FF0000"/>
                </a:solidFill>
              </a:rPr>
              <a:t>iomass burning</a:t>
            </a:r>
            <a:endParaRPr lang="en-US" sz="2200" kern="0" dirty="0">
              <a:solidFill>
                <a:srgbClr val="FF0000"/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10346661" y="1620445"/>
            <a:ext cx="170780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Example:</a:t>
            </a:r>
          </a:p>
          <a:p>
            <a:r>
              <a:rPr lang="en-US" sz="1400" dirty="0" smtClean="0"/>
              <a:t>EMeRGe-Asia</a:t>
            </a:r>
            <a:r>
              <a:rPr lang="en-US" sz="1400" dirty="0"/>
              <a:t>, Flight 11, departure 30</a:t>
            </a:r>
            <a:r>
              <a:rPr lang="en-US" sz="1400" baseline="30000" dirty="0"/>
              <a:t>th</a:t>
            </a:r>
            <a:r>
              <a:rPr lang="en-US" sz="1400" dirty="0"/>
              <a:t> March </a:t>
            </a:r>
            <a:r>
              <a:rPr lang="en-US" sz="1400" dirty="0" smtClean="0"/>
              <a:t>2018</a:t>
            </a:r>
          </a:p>
          <a:p>
            <a:endParaRPr lang="en-US" sz="1400" dirty="0" smtClean="0"/>
          </a:p>
          <a:p>
            <a:r>
              <a:rPr lang="en-US" sz="1400" dirty="0"/>
              <a:t>Only two or more consecutively enhanced AN measurements are marked here as plume</a:t>
            </a:r>
          </a:p>
          <a:p>
            <a:endParaRPr lang="en-US" sz="1400" dirty="0"/>
          </a:p>
        </p:txBody>
      </p:sp>
      <p:sp>
        <p:nvSpPr>
          <p:cNvPr id="24" name="Textfeld 23"/>
          <p:cNvSpPr txBox="1"/>
          <p:nvPr/>
        </p:nvSpPr>
        <p:spPr>
          <a:xfrm>
            <a:off x="1885021" y="6056277"/>
            <a:ext cx="35044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 data by Michael Lichtenstein, DLR, Germany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5" name="Grafik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3163" y="201390"/>
            <a:ext cx="886138" cy="889991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820" y="328964"/>
            <a:ext cx="757774" cy="600891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9" t="3909" r="8455" b="2273"/>
          <a:stretch/>
        </p:blipFill>
        <p:spPr>
          <a:xfrm>
            <a:off x="1305827" y="992459"/>
            <a:ext cx="9064755" cy="5084145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2951356" y="1157294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acetonitrile</a:t>
            </a:r>
            <a:endParaRPr lang="en-US" sz="1600" b="1" dirty="0"/>
          </a:p>
        </p:txBody>
      </p:sp>
      <p:sp>
        <p:nvSpPr>
          <p:cNvPr id="9" name="Textfeld 8"/>
          <p:cNvSpPr txBox="1"/>
          <p:nvPr/>
        </p:nvSpPr>
        <p:spPr>
          <a:xfrm>
            <a:off x="7970963" y="1134925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altitude</a:t>
            </a:r>
            <a:endParaRPr lang="en-US" sz="1600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3403559" y="3734307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</a:t>
            </a:r>
            <a:endParaRPr lang="en-US" b="1" dirty="0"/>
          </a:p>
        </p:txBody>
      </p:sp>
      <p:sp>
        <p:nvSpPr>
          <p:cNvPr id="11" name="Textfeld 10"/>
          <p:cNvSpPr txBox="1"/>
          <p:nvPr/>
        </p:nvSpPr>
        <p:spPr>
          <a:xfrm>
            <a:off x="7912434" y="3709098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benzene</a:t>
            </a:r>
            <a:endParaRPr lang="en-US" b="1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42CEDB0-57BF-44A0-9B36-23AE5CF553DD}" type="datetime1">
              <a:rPr lang="en-US" smtClean="0"/>
              <a:t>5/5/2020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smtClean="0"/>
              <a:t>Eric Förster, Air mass characterization based on VOC measurements downstream of European and Asian Major Population Centers (MPC) during the research aircraft campaign EMeRGe, EGU 2020</a:t>
            </a:r>
            <a:endParaRPr lang="en-US" altLang="de-DE" dirty="0" smtClean="0"/>
          </a:p>
        </p:txBody>
      </p:sp>
    </p:spTree>
    <p:extLst>
      <p:ext uri="{BB962C8B-B14F-4D97-AF65-F5344CB8AC3E}">
        <p14:creationId xmlns:p14="http://schemas.microsoft.com/office/powerpoint/2010/main" val="3287843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423338" y="1527579"/>
            <a:ext cx="11178193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kern="0" dirty="0" smtClean="0"/>
              <a:t>Identified BB correlates well with </a:t>
            </a:r>
            <a:r>
              <a:rPr lang="en-US" kern="0" dirty="0" smtClean="0"/>
              <a:t>enhancements/peaks </a:t>
            </a:r>
            <a:r>
              <a:rPr lang="en-US" kern="0" dirty="0" smtClean="0"/>
              <a:t>in CO and </a:t>
            </a:r>
            <a:r>
              <a:rPr lang="en-US" kern="0" dirty="0" smtClean="0"/>
              <a:t>benzene, </a:t>
            </a:r>
            <a:r>
              <a:rPr lang="en-US" kern="0" dirty="0" smtClean="0"/>
              <a:t>as both are also emitted in </a:t>
            </a:r>
            <a:r>
              <a:rPr lang="en-US" kern="0" dirty="0" smtClean="0"/>
              <a:t>combustion processes</a:t>
            </a:r>
            <a:endParaRPr lang="en-US" kern="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kern="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kern="0" dirty="0" smtClean="0">
                <a:solidFill>
                  <a:srgbClr val="FFC000"/>
                </a:solidFill>
              </a:rPr>
              <a:t>P4</a:t>
            </a:r>
            <a:r>
              <a:rPr lang="en-US" kern="0" dirty="0" smtClean="0"/>
              <a:t> is a </a:t>
            </a:r>
            <a:r>
              <a:rPr lang="en-US" u="sng" kern="0" dirty="0" smtClean="0"/>
              <a:t>fresh</a:t>
            </a:r>
            <a:r>
              <a:rPr lang="en-US" kern="0" dirty="0" smtClean="0"/>
              <a:t> BB plume in </a:t>
            </a:r>
            <a:r>
              <a:rPr lang="en-US" u="sng" kern="0" dirty="0" smtClean="0"/>
              <a:t>lower </a:t>
            </a:r>
            <a:r>
              <a:rPr lang="en-US" u="sng" kern="0" dirty="0" smtClean="0"/>
              <a:t>altitude</a:t>
            </a:r>
            <a:r>
              <a:rPr lang="en-US" kern="0" dirty="0" smtClean="0"/>
              <a:t> with </a:t>
            </a:r>
            <a:r>
              <a:rPr lang="en-US" u="sng" kern="0" dirty="0" smtClean="0"/>
              <a:t>high concentrations in CO and benzene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kern="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kern="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P2</a:t>
            </a:r>
            <a:r>
              <a:rPr lang="en-US" kern="0" dirty="0" smtClean="0"/>
              <a:t> is an </a:t>
            </a:r>
            <a:r>
              <a:rPr lang="en-US" u="sng" kern="0" dirty="0" smtClean="0"/>
              <a:t>aged</a:t>
            </a:r>
            <a:r>
              <a:rPr lang="en-US" kern="0" dirty="0" smtClean="0"/>
              <a:t> BB plume </a:t>
            </a:r>
            <a:r>
              <a:rPr lang="en-US" kern="0" dirty="0"/>
              <a:t>in </a:t>
            </a:r>
            <a:r>
              <a:rPr lang="en-US" u="sng" kern="0" dirty="0" smtClean="0"/>
              <a:t>higher </a:t>
            </a:r>
            <a:r>
              <a:rPr lang="en-US" u="sng" kern="0" dirty="0" smtClean="0"/>
              <a:t>altitude</a:t>
            </a:r>
            <a:r>
              <a:rPr lang="en-US" kern="0" dirty="0" smtClean="0"/>
              <a:t> with still enhanced but already degraded AN, </a:t>
            </a:r>
            <a:r>
              <a:rPr lang="en-US" u="sng" kern="0" dirty="0" smtClean="0"/>
              <a:t>degraded CO </a:t>
            </a:r>
            <a:r>
              <a:rPr lang="en-US" kern="0" dirty="0" smtClean="0"/>
              <a:t>and </a:t>
            </a:r>
            <a:r>
              <a:rPr lang="en-US" u="sng" kern="0" dirty="0" smtClean="0"/>
              <a:t>completely degraded benzene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kern="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kern="0" dirty="0" smtClean="0"/>
              <a:t>At this example flight, BB is mostly present in </a:t>
            </a:r>
            <a:r>
              <a:rPr lang="en-US" kern="0" dirty="0"/>
              <a:t>higher altitudes due to </a:t>
            </a:r>
            <a:r>
              <a:rPr lang="en-US" kern="0" dirty="0" smtClean="0"/>
              <a:t>long range transport (LRT)</a:t>
            </a:r>
            <a:endParaRPr lang="en-US" kern="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kern="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kern="0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kern="0" dirty="0" smtClean="0">
                <a:sym typeface="Wingdings" panose="05000000000000000000" pitchFamily="2" charset="2"/>
              </a:rPr>
              <a:t>BB </a:t>
            </a:r>
            <a:r>
              <a:rPr lang="en-US" kern="0" dirty="0" smtClean="0">
                <a:sym typeface="Wingdings" panose="05000000000000000000" pitchFamily="2" charset="2"/>
              </a:rPr>
              <a:t>with </a:t>
            </a:r>
            <a:r>
              <a:rPr lang="en-US" kern="0" dirty="0" smtClean="0">
                <a:sym typeface="Wingdings" panose="05000000000000000000" pitchFamily="2" charset="2"/>
              </a:rPr>
              <a:t>benzene enhancements at the same time </a:t>
            </a:r>
            <a:r>
              <a:rPr lang="en-US" kern="0" dirty="0" smtClean="0">
                <a:sym typeface="Wingdings" panose="05000000000000000000" pitchFamily="2" charset="2"/>
              </a:rPr>
              <a:t>can also include anthropogenic </a:t>
            </a:r>
            <a:r>
              <a:rPr lang="en-US" kern="0" dirty="0" smtClean="0">
                <a:sym typeface="Wingdings" panose="05000000000000000000" pitchFamily="2" charset="2"/>
              </a:rPr>
              <a:t>pollution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kern="0" dirty="0" smtClean="0">
                <a:sym typeface="Wingdings" panose="05000000000000000000" pitchFamily="2" charset="2"/>
              </a:rPr>
              <a:t>Like</a:t>
            </a:r>
            <a:r>
              <a:rPr lang="en-US" b="1" kern="0" dirty="0" smtClean="0">
                <a:sym typeface="Wingdings" panose="05000000000000000000" pitchFamily="2" charset="2"/>
              </a:rPr>
              <a:t> </a:t>
            </a:r>
            <a:r>
              <a:rPr lang="en-US" b="1" kern="0" dirty="0" smtClean="0">
                <a:solidFill>
                  <a:srgbClr val="FFC000"/>
                </a:solidFill>
              </a:rPr>
              <a:t>P4</a:t>
            </a:r>
            <a:r>
              <a:rPr lang="en-US" b="1" kern="0" dirty="0" smtClean="0"/>
              <a:t>,</a:t>
            </a:r>
            <a:r>
              <a:rPr lang="en-US" kern="0" dirty="0" smtClean="0">
                <a:solidFill>
                  <a:srgbClr val="FFC000"/>
                </a:solidFill>
              </a:rPr>
              <a:t> </a:t>
            </a:r>
            <a:r>
              <a:rPr lang="en-US" kern="0" dirty="0" smtClean="0"/>
              <a:t>with high benzene concentrations around </a:t>
            </a:r>
            <a:r>
              <a:rPr lang="en-US" kern="0" dirty="0" smtClean="0">
                <a:sym typeface="Wingdings" panose="05000000000000000000" pitchFamily="2" charset="2"/>
              </a:rPr>
              <a:t> mixing of BB and AP</a:t>
            </a:r>
            <a:endParaRPr lang="en-US" kern="0" dirty="0" smtClean="0"/>
          </a:p>
          <a:p>
            <a:pPr lvl="1"/>
            <a:endParaRPr lang="en-US" kern="0" dirty="0" smtClean="0"/>
          </a:p>
          <a:p>
            <a:pPr lvl="1"/>
            <a:endParaRPr lang="en-US" kern="0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sz="1600" kern="0" dirty="0" smtClean="0"/>
              <a:t>to identify </a:t>
            </a:r>
            <a:r>
              <a:rPr lang="en-US" sz="1600" b="1" kern="0" dirty="0" smtClean="0"/>
              <a:t>pure anthropogenic pollution</a:t>
            </a:r>
            <a:r>
              <a:rPr lang="en-US" sz="1600" kern="0" dirty="0" smtClean="0"/>
              <a:t>, </a:t>
            </a:r>
            <a:r>
              <a:rPr lang="en-US" sz="1600" b="1" kern="0" dirty="0" smtClean="0">
                <a:solidFill>
                  <a:srgbClr val="FF0000"/>
                </a:solidFill>
              </a:rPr>
              <a:t>BB</a:t>
            </a:r>
            <a:r>
              <a:rPr lang="en-US" sz="1600" kern="0" dirty="0" smtClean="0"/>
              <a:t> (enhanced acetonitrile) has to be filtered out (see slide 17)</a:t>
            </a:r>
            <a:endParaRPr lang="en-US" sz="1600" kern="0" dirty="0" smtClean="0"/>
          </a:p>
          <a:p>
            <a:endParaRPr lang="en-US" dirty="0"/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429857" y="500526"/>
            <a:ext cx="6911975" cy="5619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200" b="0" kern="0" dirty="0"/>
              <a:t>Identification of </a:t>
            </a:r>
            <a:r>
              <a:rPr lang="en-US" sz="2200" kern="0" dirty="0">
                <a:solidFill>
                  <a:srgbClr val="FF0000"/>
                </a:solidFill>
              </a:rPr>
              <a:t>b</a:t>
            </a:r>
            <a:r>
              <a:rPr lang="en-US" sz="2200" kern="0" dirty="0">
                <a:solidFill>
                  <a:srgbClr val="FF0000"/>
                </a:solidFill>
              </a:rPr>
              <a:t>iomass burning</a:t>
            </a:r>
            <a:endParaRPr lang="en-US" sz="2200" kern="0" dirty="0">
              <a:solidFill>
                <a:srgbClr val="FF0000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3163" y="201390"/>
            <a:ext cx="886138" cy="889991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820" y="328964"/>
            <a:ext cx="757774" cy="600891"/>
          </a:xfrm>
          <a:prstGeom prst="rect">
            <a:avLst/>
          </a:prstGeom>
        </p:spPr>
      </p:pic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DFCDD86-6D99-4C16-BBD8-A726939DD75F}" type="datetime1">
              <a:rPr lang="en-US" smtClean="0"/>
              <a:t>5/5/2020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smtClean="0"/>
              <a:t>Eric Förster, Air mass characterization based on VOC measurements downstream of European and Asian Major Population Centers (MPC) during the research aircraft campaign EMeRGe, EGU 2020</a:t>
            </a:r>
            <a:endParaRPr lang="en-US" altLang="de-DE" dirty="0" smtClean="0"/>
          </a:p>
        </p:txBody>
      </p:sp>
    </p:spTree>
    <p:extLst>
      <p:ext uri="{BB962C8B-B14F-4D97-AF65-F5344CB8AC3E}">
        <p14:creationId xmlns:p14="http://schemas.microsoft.com/office/powerpoint/2010/main" val="1949238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feld 29"/>
          <p:cNvSpPr txBox="1"/>
          <p:nvPr/>
        </p:nvSpPr>
        <p:spPr>
          <a:xfrm>
            <a:off x="1641089" y="1404950"/>
            <a:ext cx="22461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Acetonitrile </a:t>
            </a:r>
            <a:r>
              <a:rPr lang="en-US" sz="1600" dirty="0"/>
              <a:t>distribution</a:t>
            </a:r>
          </a:p>
        </p:txBody>
      </p:sp>
      <p:pic>
        <p:nvPicPr>
          <p:cNvPr id="31" name="Grafik 3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8"/>
          <a:stretch/>
        </p:blipFill>
        <p:spPr>
          <a:xfrm>
            <a:off x="527560" y="1739135"/>
            <a:ext cx="4131567" cy="1483568"/>
          </a:xfrm>
          <a:prstGeom prst="rect">
            <a:avLst/>
          </a:prstGeom>
        </p:spPr>
      </p:pic>
      <p:sp>
        <p:nvSpPr>
          <p:cNvPr id="32" name="Pfeil nach unten 31"/>
          <p:cNvSpPr/>
          <p:nvPr/>
        </p:nvSpPr>
        <p:spPr>
          <a:xfrm>
            <a:off x="2696850" y="3445726"/>
            <a:ext cx="299260" cy="486166"/>
          </a:xfrm>
          <a:prstGeom prst="downArrow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feld 32"/>
          <p:cNvSpPr txBox="1"/>
          <p:nvPr/>
        </p:nvSpPr>
        <p:spPr>
          <a:xfrm>
            <a:off x="516289" y="6087810"/>
            <a:ext cx="61798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All percentages refer to the complete </a:t>
            </a:r>
            <a:r>
              <a:rPr lang="en-US" sz="1100" dirty="0" smtClean="0"/>
              <a:t>VOC data set and according to the defined VOC thresholds</a:t>
            </a:r>
            <a:endParaRPr lang="en-US" sz="1100" dirty="0"/>
          </a:p>
        </p:txBody>
      </p:sp>
      <p:sp>
        <p:nvSpPr>
          <p:cNvPr id="34" name="Rechteck 33"/>
          <p:cNvSpPr/>
          <p:nvPr/>
        </p:nvSpPr>
        <p:spPr>
          <a:xfrm>
            <a:off x="1023893" y="4670587"/>
            <a:ext cx="3659831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 smtClean="0">
                <a:solidFill>
                  <a:srgbClr val="FF0000"/>
                </a:solidFill>
              </a:rPr>
              <a:t>4.3 </a:t>
            </a:r>
            <a:r>
              <a:rPr lang="de-DE" sz="1600" b="1" dirty="0">
                <a:solidFill>
                  <a:srgbClr val="FF0000"/>
                </a:solidFill>
              </a:rPr>
              <a:t>% </a:t>
            </a:r>
            <a:r>
              <a:rPr lang="de-DE" sz="1600" b="1" dirty="0" err="1">
                <a:solidFill>
                  <a:srgbClr val="FF0000"/>
                </a:solidFill>
              </a:rPr>
              <a:t>of</a:t>
            </a:r>
            <a:r>
              <a:rPr lang="de-DE" sz="1600" b="1" dirty="0">
                <a:solidFill>
                  <a:srgbClr val="FF0000"/>
                </a:solidFill>
              </a:rPr>
              <a:t> </a:t>
            </a:r>
            <a:r>
              <a:rPr lang="de-DE" sz="1600" b="1" dirty="0" err="1">
                <a:solidFill>
                  <a:srgbClr val="FF0000"/>
                </a:solidFill>
              </a:rPr>
              <a:t>data</a:t>
            </a:r>
            <a:r>
              <a:rPr lang="de-DE" sz="1600" b="1" dirty="0">
                <a:solidFill>
                  <a:srgbClr val="FF0000"/>
                </a:solidFill>
              </a:rPr>
              <a:t> </a:t>
            </a:r>
            <a:r>
              <a:rPr lang="de-DE" sz="1600" b="1" dirty="0" err="1">
                <a:solidFill>
                  <a:srgbClr val="FF0000"/>
                </a:solidFill>
              </a:rPr>
              <a:t>during</a:t>
            </a:r>
            <a:r>
              <a:rPr lang="de-DE" sz="1600" b="1" dirty="0">
                <a:solidFill>
                  <a:srgbClr val="FF0000"/>
                </a:solidFill>
              </a:rPr>
              <a:t> </a:t>
            </a:r>
            <a:r>
              <a:rPr lang="de-DE" sz="1600" b="1" dirty="0">
                <a:solidFill>
                  <a:srgbClr val="FF0000"/>
                </a:solidFill>
              </a:rPr>
              <a:t>EMeRGe-EU</a:t>
            </a:r>
          </a:p>
          <a:p>
            <a:endParaRPr lang="de-DE" sz="900" b="1" dirty="0"/>
          </a:p>
          <a:p>
            <a:r>
              <a:rPr lang="de-DE" sz="1600" b="1" dirty="0" smtClean="0">
                <a:solidFill>
                  <a:srgbClr val="FF0000"/>
                </a:solidFill>
              </a:rPr>
              <a:t>29.7 </a:t>
            </a:r>
            <a:r>
              <a:rPr lang="de-DE" sz="1600" b="1" dirty="0">
                <a:solidFill>
                  <a:srgbClr val="FF0000"/>
                </a:solidFill>
              </a:rPr>
              <a:t>% </a:t>
            </a:r>
            <a:r>
              <a:rPr lang="de-DE" sz="1600" b="1" dirty="0" err="1">
                <a:solidFill>
                  <a:srgbClr val="FF0000"/>
                </a:solidFill>
              </a:rPr>
              <a:t>of</a:t>
            </a:r>
            <a:r>
              <a:rPr lang="de-DE" sz="1600" b="1" dirty="0">
                <a:solidFill>
                  <a:srgbClr val="FF0000"/>
                </a:solidFill>
              </a:rPr>
              <a:t> </a:t>
            </a:r>
            <a:r>
              <a:rPr lang="de-DE" sz="1600" b="1" dirty="0" err="1">
                <a:solidFill>
                  <a:srgbClr val="FF0000"/>
                </a:solidFill>
              </a:rPr>
              <a:t>data</a:t>
            </a:r>
            <a:r>
              <a:rPr lang="de-DE" sz="1600" b="1" dirty="0">
                <a:solidFill>
                  <a:srgbClr val="FF0000"/>
                </a:solidFill>
              </a:rPr>
              <a:t> </a:t>
            </a:r>
            <a:r>
              <a:rPr lang="de-DE" sz="1600" b="1" dirty="0" err="1">
                <a:solidFill>
                  <a:srgbClr val="FF0000"/>
                </a:solidFill>
              </a:rPr>
              <a:t>during</a:t>
            </a:r>
            <a:r>
              <a:rPr lang="de-DE" sz="1600" b="1" dirty="0">
                <a:solidFill>
                  <a:srgbClr val="FF0000"/>
                </a:solidFill>
              </a:rPr>
              <a:t> EMeRGe-</a:t>
            </a:r>
            <a:r>
              <a:rPr lang="de-DE" sz="1600" b="1" dirty="0" err="1">
                <a:solidFill>
                  <a:srgbClr val="FF0000"/>
                </a:solidFill>
              </a:rPr>
              <a:t>Asia</a:t>
            </a:r>
            <a:endParaRPr lang="de-DE" sz="1600" b="1" dirty="0">
              <a:solidFill>
                <a:srgbClr val="FF0000"/>
              </a:solidFill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1266586" y="4253924"/>
            <a:ext cx="3062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Enhancements in Acetonitrile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37" name="Rechteck 36"/>
          <p:cNvSpPr/>
          <p:nvPr/>
        </p:nvSpPr>
        <p:spPr>
          <a:xfrm>
            <a:off x="1162096" y="5415099"/>
            <a:ext cx="37407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(can include </a:t>
            </a:r>
            <a:r>
              <a:rPr lang="en-US" sz="1400" b="1" dirty="0"/>
              <a:t>anthropogenic </a:t>
            </a:r>
            <a:r>
              <a:rPr lang="en-US" sz="1400" dirty="0"/>
              <a:t>signals!) </a:t>
            </a:r>
            <a:endParaRPr lang="en-US" sz="1400" dirty="0"/>
          </a:p>
        </p:txBody>
      </p:sp>
      <p:sp>
        <p:nvSpPr>
          <p:cNvPr id="21" name="Pfeil nach unten 20"/>
          <p:cNvSpPr/>
          <p:nvPr/>
        </p:nvSpPr>
        <p:spPr>
          <a:xfrm rot="14448477">
            <a:off x="5817595" y="1837735"/>
            <a:ext cx="273148" cy="982732"/>
          </a:xfrm>
          <a:prstGeom prst="downArrow">
            <a:avLst/>
          </a:prstGeom>
          <a:solidFill>
            <a:srgbClr val="8E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E0000"/>
              </a:solidFill>
            </a:endParaRPr>
          </a:p>
        </p:txBody>
      </p:sp>
      <p:sp>
        <p:nvSpPr>
          <p:cNvPr id="22" name="Pfeil nach unten 21"/>
          <p:cNvSpPr/>
          <p:nvPr/>
        </p:nvSpPr>
        <p:spPr>
          <a:xfrm rot="17896462">
            <a:off x="5794761" y="4248158"/>
            <a:ext cx="273148" cy="988397"/>
          </a:xfrm>
          <a:prstGeom prst="downArrow">
            <a:avLst/>
          </a:prstGeom>
          <a:solidFill>
            <a:srgbClr val="CA790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feld 27"/>
          <p:cNvSpPr txBox="1"/>
          <p:nvPr/>
        </p:nvSpPr>
        <p:spPr>
          <a:xfrm>
            <a:off x="6783934" y="4222459"/>
            <a:ext cx="3961341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b="1" dirty="0" smtClean="0">
                <a:solidFill>
                  <a:srgbClr val="DAA600"/>
                </a:solidFill>
              </a:rPr>
              <a:t>BB</a:t>
            </a:r>
            <a:r>
              <a:rPr lang="en-US" sz="1900" b="1" dirty="0" smtClean="0"/>
              <a:t> </a:t>
            </a:r>
            <a:r>
              <a:rPr lang="en-US" sz="1900" dirty="0" smtClean="0"/>
              <a:t>without</a:t>
            </a:r>
            <a:r>
              <a:rPr lang="en-US" sz="1900" b="1" dirty="0" smtClean="0"/>
              <a:t> </a:t>
            </a:r>
            <a:r>
              <a:rPr lang="en-US" sz="1900" dirty="0" smtClean="0"/>
              <a:t>Benzene enhancement</a:t>
            </a:r>
          </a:p>
        </p:txBody>
      </p:sp>
      <p:sp>
        <p:nvSpPr>
          <p:cNvPr id="29" name="Rechteck 28"/>
          <p:cNvSpPr/>
          <p:nvPr/>
        </p:nvSpPr>
        <p:spPr>
          <a:xfrm>
            <a:off x="6888622" y="4667467"/>
            <a:ext cx="365983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 smtClean="0">
                <a:solidFill>
                  <a:srgbClr val="CA7902"/>
                </a:solidFill>
              </a:rPr>
              <a:t>0.9 </a:t>
            </a:r>
            <a:r>
              <a:rPr lang="de-DE" sz="1600" b="1" dirty="0">
                <a:solidFill>
                  <a:srgbClr val="CA7902"/>
                </a:solidFill>
              </a:rPr>
              <a:t>% </a:t>
            </a:r>
            <a:r>
              <a:rPr lang="de-DE" sz="1600" b="1" dirty="0" err="1">
                <a:solidFill>
                  <a:srgbClr val="CA7902"/>
                </a:solidFill>
              </a:rPr>
              <a:t>of</a:t>
            </a:r>
            <a:r>
              <a:rPr lang="de-DE" sz="1600" b="1" dirty="0">
                <a:solidFill>
                  <a:srgbClr val="CA7902"/>
                </a:solidFill>
              </a:rPr>
              <a:t> </a:t>
            </a:r>
            <a:r>
              <a:rPr lang="de-DE" sz="1600" b="1" dirty="0" err="1">
                <a:solidFill>
                  <a:srgbClr val="CA7902"/>
                </a:solidFill>
              </a:rPr>
              <a:t>data</a:t>
            </a:r>
            <a:r>
              <a:rPr lang="de-DE" sz="1600" b="1" dirty="0">
                <a:solidFill>
                  <a:srgbClr val="CA7902"/>
                </a:solidFill>
              </a:rPr>
              <a:t> </a:t>
            </a:r>
            <a:r>
              <a:rPr lang="de-DE" sz="1600" b="1" dirty="0" err="1">
                <a:solidFill>
                  <a:srgbClr val="CA7902"/>
                </a:solidFill>
              </a:rPr>
              <a:t>during</a:t>
            </a:r>
            <a:r>
              <a:rPr lang="de-DE" sz="1600" b="1" dirty="0">
                <a:solidFill>
                  <a:srgbClr val="CA7902"/>
                </a:solidFill>
              </a:rPr>
              <a:t> EMeRGe-EU</a:t>
            </a:r>
            <a:endParaRPr lang="de-DE" sz="1600" b="1" dirty="0">
              <a:solidFill>
                <a:srgbClr val="FF0000"/>
              </a:solidFill>
            </a:endParaRPr>
          </a:p>
          <a:p>
            <a:endParaRPr lang="de-DE" sz="900" b="1" dirty="0"/>
          </a:p>
          <a:p>
            <a:r>
              <a:rPr lang="de-DE" sz="1600" b="1" dirty="0" smtClean="0">
                <a:solidFill>
                  <a:srgbClr val="CA7902"/>
                </a:solidFill>
              </a:rPr>
              <a:t>7.4 </a:t>
            </a:r>
            <a:r>
              <a:rPr lang="de-DE" sz="1600" b="1" dirty="0">
                <a:solidFill>
                  <a:srgbClr val="CA7902"/>
                </a:solidFill>
              </a:rPr>
              <a:t>% </a:t>
            </a:r>
            <a:r>
              <a:rPr lang="de-DE" sz="1600" b="1" dirty="0" err="1">
                <a:solidFill>
                  <a:srgbClr val="CA7902"/>
                </a:solidFill>
              </a:rPr>
              <a:t>of</a:t>
            </a:r>
            <a:r>
              <a:rPr lang="de-DE" sz="1600" b="1" dirty="0">
                <a:solidFill>
                  <a:srgbClr val="CA7902"/>
                </a:solidFill>
              </a:rPr>
              <a:t> </a:t>
            </a:r>
            <a:r>
              <a:rPr lang="de-DE" sz="1600" b="1" dirty="0" err="1">
                <a:solidFill>
                  <a:srgbClr val="CA7902"/>
                </a:solidFill>
              </a:rPr>
              <a:t>data</a:t>
            </a:r>
            <a:r>
              <a:rPr lang="de-DE" sz="1600" b="1" dirty="0">
                <a:solidFill>
                  <a:srgbClr val="CA7902"/>
                </a:solidFill>
              </a:rPr>
              <a:t> </a:t>
            </a:r>
            <a:r>
              <a:rPr lang="de-DE" sz="1600" b="1" dirty="0" err="1">
                <a:solidFill>
                  <a:srgbClr val="CA7902"/>
                </a:solidFill>
              </a:rPr>
              <a:t>during</a:t>
            </a:r>
            <a:r>
              <a:rPr lang="de-DE" sz="1600" b="1" dirty="0">
                <a:solidFill>
                  <a:srgbClr val="CA7902"/>
                </a:solidFill>
              </a:rPr>
              <a:t> EMeRGe-</a:t>
            </a:r>
            <a:r>
              <a:rPr lang="de-DE" sz="1600" b="1" dirty="0" err="1">
                <a:solidFill>
                  <a:srgbClr val="CA7902"/>
                </a:solidFill>
              </a:rPr>
              <a:t>Asia</a:t>
            </a:r>
            <a:endParaRPr lang="de-DE" sz="1600" b="1" dirty="0">
              <a:solidFill>
                <a:srgbClr val="CA7902"/>
              </a:solidFill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7442477" y="5532560"/>
            <a:ext cx="248016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Aged biomass </a:t>
            </a:r>
            <a:r>
              <a:rPr lang="en-US" dirty="0" smtClean="0"/>
              <a:t>burning</a:t>
            </a:r>
          </a:p>
          <a:p>
            <a:pPr algn="ctr"/>
            <a:r>
              <a:rPr lang="en-US" sz="1600" dirty="0" smtClean="0"/>
              <a:t>(benzene is degraded)</a:t>
            </a:r>
            <a:endParaRPr lang="en-US" sz="1600" dirty="0"/>
          </a:p>
        </p:txBody>
      </p:sp>
      <p:sp>
        <p:nvSpPr>
          <p:cNvPr id="38" name="Textfeld 37"/>
          <p:cNvSpPr txBox="1"/>
          <p:nvPr/>
        </p:nvSpPr>
        <p:spPr>
          <a:xfrm>
            <a:off x="6798472" y="1261971"/>
            <a:ext cx="3754554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b="1" dirty="0" smtClean="0">
                <a:solidFill>
                  <a:srgbClr val="C00000"/>
                </a:solidFill>
              </a:rPr>
              <a:t>BB</a:t>
            </a:r>
            <a:r>
              <a:rPr lang="en-US" sz="1900" b="1" dirty="0" smtClean="0"/>
              <a:t> </a:t>
            </a:r>
            <a:r>
              <a:rPr lang="en-US" sz="1900" dirty="0" smtClean="0"/>
              <a:t>with</a:t>
            </a:r>
            <a:r>
              <a:rPr lang="en-US" sz="1900" b="1" dirty="0" smtClean="0"/>
              <a:t> Benzene enhancement</a:t>
            </a:r>
            <a:endParaRPr lang="en-US" sz="1900" b="1" dirty="0"/>
          </a:p>
        </p:txBody>
      </p:sp>
      <p:sp>
        <p:nvSpPr>
          <p:cNvPr id="45" name="Rechteck 44"/>
          <p:cNvSpPr/>
          <p:nvPr/>
        </p:nvSpPr>
        <p:spPr>
          <a:xfrm>
            <a:off x="6867054" y="1709710"/>
            <a:ext cx="3659831" cy="7232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de-DE" sz="1600" b="1" dirty="0" smtClean="0">
                <a:solidFill>
                  <a:srgbClr val="8E0000"/>
                </a:solidFill>
              </a:rPr>
              <a:t>3.4 </a:t>
            </a:r>
            <a:r>
              <a:rPr lang="de-DE" sz="1600" b="1" dirty="0">
                <a:solidFill>
                  <a:srgbClr val="8E0000"/>
                </a:solidFill>
              </a:rPr>
              <a:t>% </a:t>
            </a:r>
            <a:r>
              <a:rPr lang="de-DE" sz="1600" b="1" dirty="0" err="1">
                <a:solidFill>
                  <a:srgbClr val="8E0000"/>
                </a:solidFill>
              </a:rPr>
              <a:t>of</a:t>
            </a:r>
            <a:r>
              <a:rPr lang="de-DE" sz="1600" b="1" dirty="0">
                <a:solidFill>
                  <a:srgbClr val="8E0000"/>
                </a:solidFill>
              </a:rPr>
              <a:t> </a:t>
            </a:r>
            <a:r>
              <a:rPr lang="de-DE" sz="1600" b="1" dirty="0" err="1">
                <a:solidFill>
                  <a:srgbClr val="8E0000"/>
                </a:solidFill>
              </a:rPr>
              <a:t>data</a:t>
            </a:r>
            <a:r>
              <a:rPr lang="de-DE" sz="1600" b="1" dirty="0">
                <a:solidFill>
                  <a:srgbClr val="8E0000"/>
                </a:solidFill>
              </a:rPr>
              <a:t> </a:t>
            </a:r>
            <a:r>
              <a:rPr lang="de-DE" sz="1600" b="1" dirty="0" err="1">
                <a:solidFill>
                  <a:srgbClr val="8E0000"/>
                </a:solidFill>
              </a:rPr>
              <a:t>during</a:t>
            </a:r>
            <a:r>
              <a:rPr lang="de-DE" sz="1600" b="1" dirty="0">
                <a:solidFill>
                  <a:srgbClr val="8E0000"/>
                </a:solidFill>
              </a:rPr>
              <a:t> </a:t>
            </a:r>
            <a:r>
              <a:rPr lang="de-DE" sz="1600" b="1" dirty="0">
                <a:solidFill>
                  <a:srgbClr val="8E0000"/>
                </a:solidFill>
              </a:rPr>
              <a:t>EMeRGe-EU</a:t>
            </a:r>
            <a:endParaRPr lang="en-US" sz="1600" b="1" dirty="0">
              <a:solidFill>
                <a:srgbClr val="8E0000"/>
              </a:solidFill>
            </a:endParaRPr>
          </a:p>
          <a:p>
            <a:endParaRPr lang="de-DE" sz="900" b="1" dirty="0">
              <a:solidFill>
                <a:srgbClr val="8E0000"/>
              </a:solidFill>
            </a:endParaRPr>
          </a:p>
          <a:p>
            <a:r>
              <a:rPr lang="de-DE" sz="1600" b="1" dirty="0" smtClean="0">
                <a:solidFill>
                  <a:srgbClr val="8E0000"/>
                </a:solidFill>
              </a:rPr>
              <a:t>22.3 </a:t>
            </a:r>
            <a:r>
              <a:rPr lang="de-DE" sz="1600" b="1" dirty="0">
                <a:solidFill>
                  <a:srgbClr val="8E0000"/>
                </a:solidFill>
              </a:rPr>
              <a:t>% </a:t>
            </a:r>
            <a:r>
              <a:rPr lang="de-DE" sz="1600" b="1" dirty="0" err="1">
                <a:solidFill>
                  <a:srgbClr val="8E0000"/>
                </a:solidFill>
              </a:rPr>
              <a:t>of</a:t>
            </a:r>
            <a:r>
              <a:rPr lang="de-DE" sz="1600" b="1" dirty="0">
                <a:solidFill>
                  <a:srgbClr val="8E0000"/>
                </a:solidFill>
              </a:rPr>
              <a:t> </a:t>
            </a:r>
            <a:r>
              <a:rPr lang="de-DE" sz="1600" b="1" dirty="0" err="1">
                <a:solidFill>
                  <a:srgbClr val="8E0000"/>
                </a:solidFill>
              </a:rPr>
              <a:t>data</a:t>
            </a:r>
            <a:r>
              <a:rPr lang="de-DE" sz="1600" b="1" dirty="0">
                <a:solidFill>
                  <a:srgbClr val="8E0000"/>
                </a:solidFill>
              </a:rPr>
              <a:t> </a:t>
            </a:r>
            <a:r>
              <a:rPr lang="de-DE" sz="1600" b="1" dirty="0" err="1">
                <a:solidFill>
                  <a:srgbClr val="8E0000"/>
                </a:solidFill>
              </a:rPr>
              <a:t>during</a:t>
            </a:r>
            <a:r>
              <a:rPr lang="de-DE" sz="1600" b="1" dirty="0">
                <a:solidFill>
                  <a:srgbClr val="8E0000"/>
                </a:solidFill>
              </a:rPr>
              <a:t> EMeRGe-</a:t>
            </a:r>
            <a:r>
              <a:rPr lang="de-DE" sz="1600" b="1" dirty="0" err="1">
                <a:solidFill>
                  <a:srgbClr val="8E0000"/>
                </a:solidFill>
              </a:rPr>
              <a:t>Asia</a:t>
            </a:r>
            <a:endParaRPr lang="de-DE" sz="1600" b="1" dirty="0">
              <a:solidFill>
                <a:srgbClr val="8E0000"/>
              </a:solidFill>
            </a:endParaRPr>
          </a:p>
        </p:txBody>
      </p:sp>
      <p:sp>
        <p:nvSpPr>
          <p:cNvPr id="48" name="Textfeld 47"/>
          <p:cNvSpPr txBox="1"/>
          <p:nvPr/>
        </p:nvSpPr>
        <p:spPr>
          <a:xfrm>
            <a:off x="6782211" y="2574732"/>
            <a:ext cx="3803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Fresh biomass </a:t>
            </a:r>
            <a:r>
              <a:rPr lang="en-US" dirty="0" smtClean="0"/>
              <a:t>burning </a:t>
            </a:r>
            <a:r>
              <a:rPr lang="en-US" dirty="0" smtClean="0"/>
              <a:t>and/or mixed with anthropogenic </a:t>
            </a:r>
            <a:r>
              <a:rPr lang="en-US" dirty="0" smtClean="0"/>
              <a:t>pollution</a:t>
            </a:r>
            <a:endParaRPr lang="en-US" dirty="0"/>
          </a:p>
        </p:txBody>
      </p:sp>
      <p:sp>
        <p:nvSpPr>
          <p:cNvPr id="24" name="Titel 1"/>
          <p:cNvSpPr txBox="1">
            <a:spLocks/>
          </p:cNvSpPr>
          <p:nvPr/>
        </p:nvSpPr>
        <p:spPr>
          <a:xfrm>
            <a:off x="429857" y="500526"/>
            <a:ext cx="6911975" cy="5619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200" b="0" kern="0" dirty="0"/>
              <a:t>Identification of </a:t>
            </a:r>
            <a:r>
              <a:rPr lang="en-US" sz="2200" kern="0" dirty="0">
                <a:solidFill>
                  <a:srgbClr val="FF0000"/>
                </a:solidFill>
              </a:rPr>
              <a:t>b</a:t>
            </a:r>
            <a:r>
              <a:rPr lang="en-US" sz="2200" kern="0" dirty="0">
                <a:solidFill>
                  <a:srgbClr val="FF0000"/>
                </a:solidFill>
              </a:rPr>
              <a:t>iomass burning</a:t>
            </a:r>
            <a:endParaRPr lang="en-US" sz="2200" kern="0" dirty="0">
              <a:solidFill>
                <a:srgbClr val="FF0000"/>
              </a:solidFill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395223" y="1305185"/>
            <a:ext cx="4700884" cy="4649566"/>
          </a:xfrm>
          <a:prstGeom prst="rect">
            <a:avLst/>
          </a:prstGeom>
          <a:noFill/>
          <a:ln w="3175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Grafik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3163" y="201390"/>
            <a:ext cx="886138" cy="889991"/>
          </a:xfrm>
          <a:prstGeom prst="rect">
            <a:avLst/>
          </a:prstGeom>
        </p:spPr>
      </p:pic>
      <p:pic>
        <p:nvPicPr>
          <p:cNvPr id="42" name="Grafik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820" y="328964"/>
            <a:ext cx="757774" cy="600891"/>
          </a:xfrm>
          <a:prstGeom prst="rect">
            <a:avLst/>
          </a:prstGeom>
        </p:spPr>
      </p:pic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F265BDD-A377-47C9-9CD1-45997C5189B9}" type="datetime1">
              <a:rPr lang="en-US" smtClean="0"/>
              <a:t>5/5/2020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smtClean="0"/>
              <a:t>Eric Förster, Air mass characterization based on VOC measurements downstream of European and Asian Major Population Centers (MPC) during the research aircraft campaign EMeRGe, EGU 2020</a:t>
            </a:r>
            <a:endParaRPr lang="en-US" altLang="de-DE" dirty="0" smtClean="0"/>
          </a:p>
        </p:txBody>
      </p:sp>
    </p:spTree>
    <p:extLst>
      <p:ext uri="{BB962C8B-B14F-4D97-AF65-F5344CB8AC3E}">
        <p14:creationId xmlns:p14="http://schemas.microsoft.com/office/powerpoint/2010/main" val="205863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8" grpId="0"/>
      <p:bldP spid="29" grpId="0"/>
      <p:bldP spid="35" grpId="0"/>
      <p:bldP spid="38" grpId="0"/>
      <p:bldP spid="45" grpId="0" animBg="1"/>
      <p:bldP spid="4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413138" y="1041646"/>
            <a:ext cx="924381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/>
              <a:t>Air masses </a:t>
            </a:r>
            <a:r>
              <a:rPr lang="en-US" sz="1900" dirty="0" smtClean="0"/>
              <a:t>with:    </a:t>
            </a:r>
            <a:r>
              <a:rPr lang="de-DE" sz="19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de-DE" sz="19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enzene</a:t>
            </a:r>
            <a:r>
              <a:rPr lang="de-DE" sz="1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LOD</a:t>
            </a:r>
            <a:r>
              <a:rPr lang="de-DE" sz="1900" baseline="-25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</a:t>
            </a:r>
            <a:r>
              <a:rPr lang="de-DE" sz="1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+ 3</a:t>
            </a:r>
            <a:r>
              <a:rPr lang="el-GR" sz="1900" dirty="0">
                <a:solidFill>
                  <a:srgbClr val="0070C0"/>
                </a:solidFill>
              </a:rPr>
              <a:t>σ</a:t>
            </a:r>
            <a:r>
              <a:rPr lang="de-DE" sz="1900" baseline="-25000" dirty="0">
                <a:solidFill>
                  <a:srgbClr val="0070C0"/>
                </a:solidFill>
              </a:rPr>
              <a:t>Ben</a:t>
            </a:r>
            <a:r>
              <a:rPr lang="de-DE" sz="1900" dirty="0">
                <a:solidFill>
                  <a:srgbClr val="0070C0"/>
                </a:solidFill>
              </a:rPr>
              <a:t>    </a:t>
            </a:r>
            <a:r>
              <a:rPr lang="de-DE" sz="1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de-DE" sz="1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dirty="0" err="1" smtClean="0"/>
              <a:t>AN</a:t>
            </a:r>
            <a:r>
              <a:rPr lang="en-US" sz="1900" baseline="-25000" dirty="0" err="1" smtClean="0"/>
              <a:t>signal</a:t>
            </a:r>
            <a:r>
              <a:rPr lang="en-US" sz="1900" dirty="0" smtClean="0"/>
              <a:t> &lt;</a:t>
            </a:r>
            <a:r>
              <a:rPr lang="en-US" sz="1900" dirty="0" smtClean="0">
                <a:solidFill>
                  <a:srgbClr val="DAA600"/>
                </a:solidFill>
              </a:rPr>
              <a:t> </a:t>
            </a:r>
            <a:r>
              <a:rPr lang="de-DE" sz="1900" dirty="0" err="1">
                <a:solidFill>
                  <a:srgbClr val="DAA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lang="de-DE" sz="1900" baseline="-25000" dirty="0" err="1">
                <a:solidFill>
                  <a:srgbClr val="DAA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bg</a:t>
            </a:r>
            <a:r>
              <a:rPr lang="de-DE" sz="1900" baseline="-25000" dirty="0">
                <a:solidFill>
                  <a:srgbClr val="DAA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+ 3</a:t>
            </a:r>
            <a:r>
              <a:rPr lang="en-US" sz="1900" dirty="0" err="1" smtClean="0">
                <a:solidFill>
                  <a:srgbClr val="0070C0"/>
                </a:solidFill>
              </a:rPr>
              <a:t>σ</a:t>
            </a:r>
            <a:r>
              <a:rPr lang="en-US" sz="1900" baseline="-25000" dirty="0" err="1" smtClean="0">
                <a:solidFill>
                  <a:srgbClr val="0070C0"/>
                </a:solidFill>
              </a:rPr>
              <a:t>AN</a:t>
            </a:r>
            <a:r>
              <a:rPr lang="en-US" sz="1900" dirty="0">
                <a:solidFill>
                  <a:srgbClr val="0070C0"/>
                </a:solidFill>
              </a:rPr>
              <a:t> </a:t>
            </a:r>
            <a:r>
              <a:rPr lang="en-US" sz="1900" dirty="0" smtClean="0">
                <a:solidFill>
                  <a:srgbClr val="0070C0"/>
                </a:solidFill>
              </a:rPr>
              <a:t>    </a:t>
            </a:r>
            <a:r>
              <a:rPr lang="en-US" sz="1900" dirty="0" smtClean="0">
                <a:sym typeface="Wingdings" panose="05000000000000000000" pitchFamily="2" charset="2"/>
              </a:rPr>
              <a:t></a:t>
            </a:r>
            <a:r>
              <a:rPr lang="en-US" sz="1900" dirty="0" smtClean="0">
                <a:solidFill>
                  <a:srgbClr val="0070C0"/>
                </a:solidFill>
                <a:sym typeface="Wingdings" panose="05000000000000000000" pitchFamily="2" charset="2"/>
              </a:rPr>
              <a:t>   </a:t>
            </a:r>
            <a:r>
              <a:rPr lang="en-US" sz="1900" b="1" dirty="0" smtClean="0">
                <a:sym typeface="Wingdings" panose="05000000000000000000" pitchFamily="2" charset="2"/>
              </a:rPr>
              <a:t>AP</a:t>
            </a:r>
            <a:endParaRPr lang="de-DE" sz="19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0134400" y="1059863"/>
            <a:ext cx="1874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LOD</a:t>
            </a:r>
            <a:r>
              <a:rPr lang="de-DE" sz="1600" baseline="-25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</a:t>
            </a:r>
            <a:r>
              <a:rPr lang="de-D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= </a:t>
            </a:r>
            <a:r>
              <a:rPr lang="de-D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</a:t>
            </a:r>
            <a:r>
              <a:rPr lang="de-DE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ppt</a:t>
            </a:r>
            <a:endParaRPr lang="de-DE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1600" dirty="0">
                <a:solidFill>
                  <a:srgbClr val="0070C0"/>
                </a:solidFill>
              </a:rPr>
              <a:t>σ</a:t>
            </a:r>
            <a:r>
              <a:rPr lang="de-DE" sz="1600" baseline="-25000" dirty="0">
                <a:solidFill>
                  <a:srgbClr val="0070C0"/>
                </a:solidFill>
              </a:rPr>
              <a:t>Ben</a:t>
            </a:r>
            <a:r>
              <a:rPr lang="de-DE" sz="1600" dirty="0">
                <a:solidFill>
                  <a:srgbClr val="0070C0"/>
                </a:solidFill>
              </a:rPr>
              <a:t> </a:t>
            </a:r>
            <a:r>
              <a:rPr lang="de-DE" sz="1600" dirty="0" smtClean="0">
                <a:solidFill>
                  <a:srgbClr val="0070C0"/>
                </a:solidFill>
              </a:rPr>
              <a:t>	</a:t>
            </a:r>
            <a:r>
              <a:rPr lang="en-US" sz="1600" dirty="0" smtClean="0"/>
              <a:t>= </a:t>
            </a:r>
            <a:r>
              <a:rPr lang="en-US" sz="1600" dirty="0"/>
              <a:t>15 </a:t>
            </a:r>
            <a:r>
              <a:rPr lang="en-US" sz="1600" dirty="0" err="1"/>
              <a:t>ppt</a:t>
            </a:r>
            <a:endParaRPr lang="de-DE" sz="16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7" t="13333" r="8126"/>
          <a:stretch/>
        </p:blipFill>
        <p:spPr>
          <a:xfrm>
            <a:off x="1025745" y="1661532"/>
            <a:ext cx="8852550" cy="4529718"/>
          </a:xfrm>
          <a:prstGeom prst="rect">
            <a:avLst/>
          </a:prstGeom>
        </p:spPr>
      </p:pic>
      <p:sp>
        <p:nvSpPr>
          <p:cNvPr id="5" name="Pfeil nach unten 4"/>
          <p:cNvSpPr/>
          <p:nvPr/>
        </p:nvSpPr>
        <p:spPr>
          <a:xfrm>
            <a:off x="8651272" y="3579545"/>
            <a:ext cx="254839" cy="669073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feil nach unten 11"/>
          <p:cNvSpPr/>
          <p:nvPr/>
        </p:nvSpPr>
        <p:spPr>
          <a:xfrm>
            <a:off x="2492082" y="3709641"/>
            <a:ext cx="254839" cy="669073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hteck 7"/>
          <p:cNvSpPr/>
          <p:nvPr/>
        </p:nvSpPr>
        <p:spPr>
          <a:xfrm>
            <a:off x="8490948" y="3077069"/>
            <a:ext cx="6303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BB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2331758" y="3151410"/>
            <a:ext cx="6303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BB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9890570" y="5098125"/>
            <a:ext cx="1494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61 </a:t>
            </a:r>
            <a:r>
              <a:rPr lang="en-US" sz="2000" b="1" dirty="0" err="1"/>
              <a:t>ppt</a:t>
            </a:r>
            <a:endParaRPr lang="en-US" sz="2000" b="1" dirty="0"/>
          </a:p>
        </p:txBody>
      </p:sp>
      <p:sp>
        <p:nvSpPr>
          <p:cNvPr id="16" name="Titel 1"/>
          <p:cNvSpPr txBox="1">
            <a:spLocks/>
          </p:cNvSpPr>
          <p:nvPr/>
        </p:nvSpPr>
        <p:spPr>
          <a:xfrm>
            <a:off x="429857" y="500526"/>
            <a:ext cx="6911975" cy="5619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200" b="0" kern="0" dirty="0"/>
              <a:t>Identification of </a:t>
            </a:r>
            <a:r>
              <a:rPr lang="en-US" sz="2200" b="0" kern="0" dirty="0" smtClean="0"/>
              <a:t>(pure) </a:t>
            </a:r>
            <a:r>
              <a:rPr lang="en-US" sz="2200" kern="0" dirty="0" smtClean="0">
                <a:solidFill>
                  <a:schemeClr val="tx1"/>
                </a:solidFill>
              </a:rPr>
              <a:t>anthropogenic pollution</a:t>
            </a:r>
            <a:endParaRPr lang="en-US" sz="2200" kern="0" dirty="0">
              <a:solidFill>
                <a:schemeClr val="tx1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10368963" y="1821167"/>
            <a:ext cx="170780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Example:</a:t>
            </a:r>
          </a:p>
          <a:p>
            <a:r>
              <a:rPr lang="en-US" sz="1400" dirty="0" smtClean="0"/>
              <a:t>EMeRGe-Asia</a:t>
            </a:r>
            <a:r>
              <a:rPr lang="en-US" sz="1400" dirty="0"/>
              <a:t>, Flight 11, departure 30</a:t>
            </a:r>
            <a:r>
              <a:rPr lang="en-US" sz="1400" baseline="30000" dirty="0"/>
              <a:t>th</a:t>
            </a:r>
            <a:r>
              <a:rPr lang="en-US" sz="1400" dirty="0"/>
              <a:t> March </a:t>
            </a:r>
            <a:r>
              <a:rPr lang="en-US" sz="1400" dirty="0" smtClean="0"/>
              <a:t>2018</a:t>
            </a:r>
          </a:p>
          <a:p>
            <a:endParaRPr lang="en-US" sz="1400" dirty="0"/>
          </a:p>
          <a:p>
            <a:r>
              <a:rPr lang="en-US" sz="1400" dirty="0"/>
              <a:t>Only two or more consecutively enhanced AN measurements are marked here as </a:t>
            </a:r>
            <a:r>
              <a:rPr lang="en-US" sz="1400" dirty="0" smtClean="0"/>
              <a:t>plume</a:t>
            </a:r>
          </a:p>
          <a:p>
            <a:endParaRPr lang="en-US" sz="1400" dirty="0"/>
          </a:p>
          <a:p>
            <a:r>
              <a:rPr lang="en-US" sz="1400" b="1" dirty="0" smtClean="0">
                <a:solidFill>
                  <a:srgbClr val="C00000"/>
                </a:solidFill>
              </a:rPr>
              <a:t>BB</a:t>
            </a:r>
            <a:r>
              <a:rPr lang="en-US" sz="1400" dirty="0" smtClean="0"/>
              <a:t> influence is filtered out</a:t>
            </a:r>
            <a:endParaRPr lang="en-US" sz="1400" dirty="0"/>
          </a:p>
          <a:p>
            <a:endParaRPr lang="en-US" sz="1400" dirty="0"/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3163" y="201390"/>
            <a:ext cx="886138" cy="889991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820" y="328964"/>
            <a:ext cx="757774" cy="600891"/>
          </a:xfrm>
          <a:prstGeom prst="rect">
            <a:avLst/>
          </a:prstGeom>
        </p:spPr>
      </p:pic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7E170A6-E944-48E0-8EA9-946A6FB879EA}" type="datetime1">
              <a:rPr lang="en-US" smtClean="0"/>
              <a:t>5/5/2020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smtClean="0"/>
              <a:t>Eric Förster, Air mass characterization based on VOC measurements downstream of European and Asian Major Population Centers (MPC) during the research aircraft campaign EMeRGe, EGU 2020</a:t>
            </a:r>
            <a:endParaRPr lang="en-US" altLang="de-DE" dirty="0" smtClean="0"/>
          </a:p>
        </p:txBody>
      </p:sp>
      <p:sp>
        <p:nvSpPr>
          <p:cNvPr id="23" name="Rechteck 22"/>
          <p:cNvSpPr/>
          <p:nvPr/>
        </p:nvSpPr>
        <p:spPr>
          <a:xfrm>
            <a:off x="2431841" y="1039178"/>
            <a:ext cx="2971432" cy="41554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hteck 23"/>
          <p:cNvSpPr/>
          <p:nvPr/>
        </p:nvSpPr>
        <p:spPr>
          <a:xfrm>
            <a:off x="5984146" y="1041949"/>
            <a:ext cx="2511461" cy="415549"/>
          </a:xfrm>
          <a:prstGeom prst="rect">
            <a:avLst/>
          </a:prstGeom>
          <a:noFill/>
          <a:ln w="19050">
            <a:solidFill>
              <a:srgbClr val="E8E8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823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8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feld 13"/>
          <p:cNvSpPr txBox="1"/>
          <p:nvPr/>
        </p:nvSpPr>
        <p:spPr>
          <a:xfrm>
            <a:off x="1885021" y="6056277"/>
            <a:ext cx="35044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 data by Michael Lichtenstein, DLR, Germany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8" name="Titel 1"/>
          <p:cNvSpPr txBox="1">
            <a:spLocks/>
          </p:cNvSpPr>
          <p:nvPr/>
        </p:nvSpPr>
        <p:spPr>
          <a:xfrm>
            <a:off x="429857" y="500526"/>
            <a:ext cx="6911975" cy="5619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200" b="0" kern="0" dirty="0"/>
              <a:t>Identification of </a:t>
            </a:r>
            <a:r>
              <a:rPr lang="en-US" sz="2200" b="0" kern="0" dirty="0" smtClean="0"/>
              <a:t>(pure) </a:t>
            </a:r>
            <a:r>
              <a:rPr lang="en-US" sz="2200" kern="0" dirty="0" smtClean="0">
                <a:solidFill>
                  <a:schemeClr val="tx1"/>
                </a:solidFill>
              </a:rPr>
              <a:t>anthropogenic pollution</a:t>
            </a:r>
            <a:endParaRPr lang="en-US" sz="2200" kern="0" dirty="0">
              <a:solidFill>
                <a:schemeClr val="tx1"/>
              </a:solidFill>
            </a:endParaRPr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1" t="6091" r="8272" b="2455"/>
          <a:stretch/>
        </p:blipFill>
        <p:spPr>
          <a:xfrm>
            <a:off x="1319271" y="1115122"/>
            <a:ext cx="9107663" cy="4979516"/>
          </a:xfrm>
          <a:prstGeom prst="rect">
            <a:avLst/>
          </a:prstGeom>
        </p:spPr>
      </p:pic>
      <p:sp>
        <p:nvSpPr>
          <p:cNvPr id="20" name="Textfeld 19"/>
          <p:cNvSpPr txBox="1"/>
          <p:nvPr/>
        </p:nvSpPr>
        <p:spPr>
          <a:xfrm>
            <a:off x="2951356" y="1157294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Acetonitrile</a:t>
            </a:r>
            <a:endParaRPr lang="en-US" sz="1600" b="1" dirty="0"/>
          </a:p>
        </p:txBody>
      </p:sp>
      <p:sp>
        <p:nvSpPr>
          <p:cNvPr id="21" name="Textfeld 20"/>
          <p:cNvSpPr txBox="1"/>
          <p:nvPr/>
        </p:nvSpPr>
        <p:spPr>
          <a:xfrm>
            <a:off x="7970963" y="1134925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altitude</a:t>
            </a:r>
            <a:endParaRPr lang="en-US" sz="1600" b="1" dirty="0"/>
          </a:p>
        </p:txBody>
      </p:sp>
      <p:sp>
        <p:nvSpPr>
          <p:cNvPr id="22" name="Textfeld 21"/>
          <p:cNvSpPr txBox="1"/>
          <p:nvPr/>
        </p:nvSpPr>
        <p:spPr>
          <a:xfrm>
            <a:off x="3403559" y="3734307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</a:t>
            </a:r>
            <a:endParaRPr lang="en-US" b="1" dirty="0"/>
          </a:p>
        </p:txBody>
      </p:sp>
      <p:sp>
        <p:nvSpPr>
          <p:cNvPr id="23" name="Textfeld 22"/>
          <p:cNvSpPr txBox="1"/>
          <p:nvPr/>
        </p:nvSpPr>
        <p:spPr>
          <a:xfrm>
            <a:off x="7912434" y="3709098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Benzene</a:t>
            </a:r>
            <a:endParaRPr lang="en-US" b="1" dirty="0"/>
          </a:p>
        </p:txBody>
      </p:sp>
      <p:sp>
        <p:nvSpPr>
          <p:cNvPr id="24" name="Textfeld 23"/>
          <p:cNvSpPr txBox="1"/>
          <p:nvPr/>
        </p:nvSpPr>
        <p:spPr>
          <a:xfrm>
            <a:off x="10368963" y="1821167"/>
            <a:ext cx="170780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Example:</a:t>
            </a:r>
          </a:p>
          <a:p>
            <a:r>
              <a:rPr lang="en-US" sz="1400" dirty="0" smtClean="0"/>
              <a:t>EMeRGe-Asia</a:t>
            </a:r>
            <a:r>
              <a:rPr lang="en-US" sz="1400" dirty="0"/>
              <a:t>, Flight 11, departure 30</a:t>
            </a:r>
            <a:r>
              <a:rPr lang="en-US" sz="1400" baseline="30000" dirty="0"/>
              <a:t>th</a:t>
            </a:r>
            <a:r>
              <a:rPr lang="en-US" sz="1400" dirty="0"/>
              <a:t> March </a:t>
            </a:r>
            <a:r>
              <a:rPr lang="en-US" sz="1400" dirty="0" smtClean="0"/>
              <a:t>2018</a:t>
            </a:r>
          </a:p>
          <a:p>
            <a:endParaRPr lang="en-US" sz="1400" dirty="0"/>
          </a:p>
          <a:p>
            <a:r>
              <a:rPr lang="en-US" sz="1400" dirty="0"/>
              <a:t>Only two or more consecutively </a:t>
            </a:r>
            <a:r>
              <a:rPr lang="en-US" sz="1400" dirty="0" smtClean="0"/>
              <a:t>enhanced </a:t>
            </a:r>
            <a:r>
              <a:rPr lang="en-US" sz="1400" dirty="0"/>
              <a:t>measurements are marked here as </a:t>
            </a:r>
            <a:r>
              <a:rPr lang="en-US" sz="1400" dirty="0" smtClean="0"/>
              <a:t>plume,</a:t>
            </a:r>
          </a:p>
          <a:p>
            <a:endParaRPr lang="en-US" sz="1400" dirty="0" smtClean="0"/>
          </a:p>
          <a:p>
            <a:r>
              <a:rPr lang="en-US" sz="1400" dirty="0" smtClean="0"/>
              <a:t>Black dots </a:t>
            </a:r>
            <a:r>
              <a:rPr lang="en-US" sz="1400" dirty="0" smtClean="0">
                <a:sym typeface="Wingdings" panose="05000000000000000000" pitchFamily="2" charset="2"/>
              </a:rPr>
              <a:t></a:t>
            </a:r>
          </a:p>
          <a:p>
            <a:r>
              <a:rPr lang="en-US" sz="1400" dirty="0" smtClean="0">
                <a:sym typeface="Wingdings" panose="05000000000000000000" pitchFamily="2" charset="2"/>
              </a:rPr>
              <a:t>pure </a:t>
            </a:r>
            <a:r>
              <a:rPr lang="en-US" sz="1400" b="1" dirty="0" smtClean="0">
                <a:sym typeface="Wingdings" panose="05000000000000000000" pitchFamily="2" charset="2"/>
              </a:rPr>
              <a:t>AP</a:t>
            </a:r>
          </a:p>
          <a:p>
            <a:endParaRPr lang="en-US" sz="1400" b="1" dirty="0" smtClean="0">
              <a:sym typeface="Wingdings" panose="05000000000000000000" pitchFamily="2" charset="2"/>
            </a:endParaRPr>
          </a:p>
          <a:p>
            <a:r>
              <a:rPr lang="en-US" sz="1400" dirty="0" smtClean="0">
                <a:sym typeface="Wingdings" panose="05000000000000000000" pitchFamily="2" charset="2"/>
              </a:rPr>
              <a:t>Red dots </a:t>
            </a:r>
          </a:p>
          <a:p>
            <a:r>
              <a:rPr lang="en-US" sz="14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BB </a:t>
            </a:r>
            <a:r>
              <a:rPr lang="en-US" sz="1400" dirty="0" smtClean="0">
                <a:sym typeface="Wingdings" panose="05000000000000000000" pitchFamily="2" charset="2"/>
              </a:rPr>
              <a:t>influenced</a:t>
            </a:r>
            <a:endParaRPr lang="en-US" sz="1400" dirty="0"/>
          </a:p>
          <a:p>
            <a:endParaRPr lang="en-US" sz="1400" dirty="0"/>
          </a:p>
        </p:txBody>
      </p:sp>
      <p:pic>
        <p:nvPicPr>
          <p:cNvPr id="25" name="Grafik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3163" y="201390"/>
            <a:ext cx="886138" cy="889991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820" y="328964"/>
            <a:ext cx="757774" cy="600891"/>
          </a:xfrm>
          <a:prstGeom prst="rect">
            <a:avLst/>
          </a:prstGeom>
        </p:spPr>
      </p:pic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5F0F1B9-B458-4C8F-9BBD-4D7B95575DC8}" type="datetime1">
              <a:rPr lang="en-US" smtClean="0"/>
              <a:t>5/5/2020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smtClean="0"/>
              <a:t>Eric Förster, Air mass characterization based on VOC measurements downstream of European and Asian Major Population Centers (MPC) during the research aircraft campaign EMeRGe, EGU 2020</a:t>
            </a:r>
            <a:endParaRPr lang="en-US" altLang="de-DE" dirty="0" smtClean="0"/>
          </a:p>
        </p:txBody>
      </p:sp>
    </p:spTree>
    <p:extLst>
      <p:ext uri="{BB962C8B-B14F-4D97-AF65-F5344CB8AC3E}">
        <p14:creationId xmlns:p14="http://schemas.microsoft.com/office/powerpoint/2010/main" val="302107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776349" y="1719933"/>
            <a:ext cx="10437519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kern="0" dirty="0" smtClean="0"/>
              <a:t>Pure anthropogenic </a:t>
            </a:r>
            <a:r>
              <a:rPr lang="en-US" kern="0" dirty="0" smtClean="0"/>
              <a:t>pollution </a:t>
            </a:r>
            <a:r>
              <a:rPr lang="en-US" kern="0" dirty="0" smtClean="0"/>
              <a:t>is mostly </a:t>
            </a:r>
            <a:r>
              <a:rPr lang="en-US" kern="0" dirty="0" smtClean="0"/>
              <a:t>identified in lower </a:t>
            </a:r>
            <a:r>
              <a:rPr lang="en-US" kern="0" dirty="0" smtClean="0"/>
              <a:t>altitudes and correlates also well with 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kern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kern="0" dirty="0" smtClean="0"/>
              <a:t>Every </a:t>
            </a:r>
            <a:r>
              <a:rPr lang="en-US" kern="0" dirty="0" smtClean="0"/>
              <a:t>enhancement in </a:t>
            </a:r>
            <a:r>
              <a:rPr lang="en-US" kern="0" dirty="0" smtClean="0"/>
              <a:t>CO of flight #11 in Asia </a:t>
            </a:r>
            <a:r>
              <a:rPr lang="en-US" kern="0" dirty="0" smtClean="0"/>
              <a:t>is now either identified as </a:t>
            </a:r>
            <a:r>
              <a:rPr lang="en-US" kern="0" dirty="0" smtClean="0"/>
              <a:t>influenced by BB or </a:t>
            </a:r>
            <a:r>
              <a:rPr lang="en-US" kern="0" dirty="0" smtClean="0"/>
              <a:t>anthropogenic pollution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kern="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kern="0" dirty="0" smtClean="0"/>
          </a:p>
          <a:p>
            <a:pPr algn="ctr"/>
            <a:r>
              <a:rPr lang="en-US" sz="2000" b="1" kern="0" dirty="0" smtClean="0">
                <a:solidFill>
                  <a:srgbClr val="FF0000"/>
                </a:solidFill>
              </a:rPr>
              <a:t>BB</a:t>
            </a:r>
            <a:r>
              <a:rPr lang="en-US" sz="2000" kern="0" dirty="0" smtClean="0"/>
              <a:t> plumes </a:t>
            </a:r>
            <a:r>
              <a:rPr lang="en-US" sz="2000" kern="0" dirty="0" smtClean="0"/>
              <a:t>can overlay/ be overlaid by </a:t>
            </a:r>
            <a:r>
              <a:rPr lang="en-US" sz="2000" b="1" kern="0" dirty="0" smtClean="0"/>
              <a:t>benzene enhancements</a:t>
            </a:r>
          </a:p>
          <a:p>
            <a:pPr marL="342900" indent="-342900" algn="ctr">
              <a:buFont typeface="Wingdings" panose="05000000000000000000" pitchFamily="2" charset="2"/>
              <a:buChar char="à"/>
            </a:pPr>
            <a:r>
              <a:rPr lang="en-US" sz="2000" kern="0" dirty="0" smtClean="0">
                <a:sym typeface="Wingdings" panose="05000000000000000000" pitchFamily="2" charset="2"/>
              </a:rPr>
              <a:t>this can be </a:t>
            </a:r>
            <a:r>
              <a:rPr lang="en-US" sz="2000" b="1" kern="0" dirty="0" smtClean="0">
                <a:solidFill>
                  <a:srgbClr val="C00000"/>
                </a:solidFill>
                <a:sym typeface="Wingdings" panose="05000000000000000000" pitchFamily="2" charset="2"/>
              </a:rPr>
              <a:t>mixing of BB </a:t>
            </a:r>
            <a:r>
              <a:rPr lang="en-US" sz="2000" kern="0" dirty="0" smtClean="0">
                <a:sym typeface="Wingdings" panose="05000000000000000000" pitchFamily="2" charset="2"/>
              </a:rPr>
              <a:t>and</a:t>
            </a:r>
            <a:r>
              <a:rPr lang="en-US" sz="2000" b="1" kern="0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sz="2000" b="1" kern="0" dirty="0" smtClean="0">
                <a:sym typeface="Wingdings" panose="05000000000000000000" pitchFamily="2" charset="2"/>
              </a:rPr>
              <a:t>AP,</a:t>
            </a:r>
            <a:r>
              <a:rPr lang="en-US" sz="2000" b="1" kern="0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sz="2000" kern="0" dirty="0" smtClean="0">
                <a:sym typeface="Wingdings" panose="05000000000000000000" pitchFamily="2" charset="2"/>
              </a:rPr>
              <a:t>or recently emitted </a:t>
            </a:r>
            <a:r>
              <a:rPr lang="en-US" sz="2000" b="1" kern="0" dirty="0" smtClean="0">
                <a:solidFill>
                  <a:srgbClr val="C00000"/>
                </a:solidFill>
                <a:sym typeface="Wingdings" panose="05000000000000000000" pitchFamily="2" charset="2"/>
              </a:rPr>
              <a:t>BB plumes</a:t>
            </a:r>
          </a:p>
          <a:p>
            <a:pPr algn="ctr"/>
            <a:endParaRPr lang="en-US" sz="2000" b="1" kern="0" dirty="0" smtClean="0">
              <a:solidFill>
                <a:srgbClr val="C00000"/>
              </a:solidFill>
              <a:sym typeface="Wingdings" panose="05000000000000000000" pitchFamily="2" charset="2"/>
            </a:endParaRPr>
          </a:p>
          <a:p>
            <a:pPr algn="ctr"/>
            <a:r>
              <a:rPr lang="en-US" kern="0" dirty="0" smtClean="0">
                <a:sym typeface="Wingdings" panose="05000000000000000000" pitchFamily="2" charset="2"/>
              </a:rPr>
              <a:t>Inside a BB plume, benzene enhancement can not be assigned to either BB or AP with our VOC set</a:t>
            </a:r>
            <a:endParaRPr lang="en-US" kern="0" dirty="0">
              <a:sym typeface="Wingdings" panose="05000000000000000000" pitchFamily="2" charset="2"/>
            </a:endParaRPr>
          </a:p>
          <a:p>
            <a:pPr marL="342900" indent="-342900" algn="ctr">
              <a:buFont typeface="Wingdings" panose="05000000000000000000" pitchFamily="2" charset="2"/>
              <a:buChar char="à"/>
            </a:pPr>
            <a:endParaRPr lang="en-US" sz="2000" b="1" kern="0" dirty="0" smtClean="0">
              <a:solidFill>
                <a:srgbClr val="C00000"/>
              </a:solidFill>
              <a:sym typeface="Wingdings" panose="05000000000000000000" pitchFamily="2" charset="2"/>
            </a:endParaRPr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429857" y="500526"/>
            <a:ext cx="6911975" cy="5619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200" b="0" kern="0" dirty="0"/>
              <a:t>Identification of </a:t>
            </a:r>
            <a:r>
              <a:rPr lang="en-US" sz="2200" b="0" kern="0" dirty="0" smtClean="0"/>
              <a:t>(pure) </a:t>
            </a:r>
            <a:r>
              <a:rPr lang="en-US" sz="2200" kern="0" dirty="0" smtClean="0">
                <a:solidFill>
                  <a:schemeClr val="tx1"/>
                </a:solidFill>
              </a:rPr>
              <a:t>anthropogenic pollution</a:t>
            </a:r>
            <a:endParaRPr lang="en-US" sz="2200" kern="0" dirty="0">
              <a:solidFill>
                <a:schemeClr val="tx1"/>
              </a:solidFill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3163" y="201390"/>
            <a:ext cx="886138" cy="889991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820" y="328964"/>
            <a:ext cx="757774" cy="600891"/>
          </a:xfrm>
          <a:prstGeom prst="rect">
            <a:avLst/>
          </a:prstGeom>
        </p:spPr>
      </p:pic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0E1D499-2CD7-4BAD-919C-F071480A29BC}" type="datetime1">
              <a:rPr lang="en-US" smtClean="0"/>
              <a:t>5/5/2020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smtClean="0"/>
              <a:t>Eric Förster, Air mass characterization based on VOC measurements downstream of European and Asian Major Population Centers (MPC) during the research aircraft campaign EMeRGe, EGU 2020</a:t>
            </a:r>
            <a:endParaRPr lang="en-US" altLang="de-DE" dirty="0" smtClean="0"/>
          </a:p>
        </p:txBody>
      </p:sp>
    </p:spTree>
    <p:extLst>
      <p:ext uri="{BB962C8B-B14F-4D97-AF65-F5344CB8AC3E}">
        <p14:creationId xmlns:p14="http://schemas.microsoft.com/office/powerpoint/2010/main" val="9086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6564" y="1290002"/>
            <a:ext cx="11555574" cy="5019357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900" dirty="0" smtClean="0"/>
              <a:t>This display introduces </a:t>
            </a:r>
            <a:r>
              <a:rPr lang="en-US" sz="1900" dirty="0" smtClean="0"/>
              <a:t>an </a:t>
            </a:r>
            <a:r>
              <a:rPr lang="en-US" sz="1900" dirty="0"/>
              <a:t>air mass characterization during the research aircraft campaign EMeRGe in Europe and </a:t>
            </a:r>
            <a:r>
              <a:rPr lang="en-US" sz="1900" dirty="0" smtClean="0"/>
              <a:t>Asia, based </a:t>
            </a:r>
            <a:r>
              <a:rPr lang="en-US" sz="1900" dirty="0" smtClean="0"/>
              <a:t>on a well suited set of volatile </a:t>
            </a:r>
            <a:r>
              <a:rPr lang="en-US" sz="1900" dirty="0"/>
              <a:t>organic compound (VOC) </a:t>
            </a:r>
            <a:r>
              <a:rPr lang="en-US" sz="1900" dirty="0" smtClean="0"/>
              <a:t>measurements, with a </a:t>
            </a:r>
            <a:r>
              <a:rPr lang="en-US" sz="1900" dirty="0"/>
              <a:t>variety of (same/different) </a:t>
            </a:r>
            <a:r>
              <a:rPr lang="en-US" sz="1900" dirty="0" smtClean="0"/>
              <a:t>sources/life times.</a:t>
            </a:r>
          </a:p>
          <a:p>
            <a:pPr marL="0" indent="0">
              <a:buNone/>
            </a:pPr>
            <a:endParaRPr lang="en-US" sz="19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1900" dirty="0" smtClean="0"/>
              <a:t>We use acetonitrile, benzene and isoprene for the identification of biomass burning, anthropogenic pollution and fresh biogenic emissions, respectively.</a:t>
            </a:r>
            <a:endParaRPr lang="en-US" sz="1900" dirty="0" smtClean="0"/>
          </a:p>
          <a:p>
            <a:pPr marL="0" indent="0">
              <a:buNone/>
            </a:pPr>
            <a:endParaRPr lang="en-US" sz="19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900" dirty="0"/>
              <a:t>Results show </a:t>
            </a:r>
            <a:r>
              <a:rPr lang="en-US" sz="1900" dirty="0" smtClean="0"/>
              <a:t>only </a:t>
            </a:r>
            <a:r>
              <a:rPr lang="en-US" sz="1900" dirty="0"/>
              <a:t>minor BB influenced air masses in </a:t>
            </a:r>
            <a:r>
              <a:rPr lang="en-US" sz="1900" dirty="0" smtClean="0"/>
              <a:t>Europe, whereas in Asia numerous </a:t>
            </a:r>
            <a:r>
              <a:rPr lang="en-US" sz="1900" dirty="0"/>
              <a:t>plumes </a:t>
            </a:r>
            <a:r>
              <a:rPr lang="en-US" sz="1900" dirty="0" smtClean="0"/>
              <a:t>are affected </a:t>
            </a:r>
            <a:r>
              <a:rPr lang="en-US" sz="1900" dirty="0"/>
              <a:t>by </a:t>
            </a:r>
            <a:r>
              <a:rPr lang="en-US" sz="1900" dirty="0" smtClean="0"/>
              <a:t>BB, </a:t>
            </a:r>
            <a:r>
              <a:rPr lang="en-US" sz="1900" dirty="0"/>
              <a:t>mostly </a:t>
            </a:r>
            <a:r>
              <a:rPr lang="en-US" sz="1900" dirty="0" smtClean="0"/>
              <a:t>originating from </a:t>
            </a:r>
            <a:r>
              <a:rPr lang="en-US" sz="1900" dirty="0"/>
              <a:t>Southeast Asia. 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900" dirty="0" smtClean="0"/>
              <a:t>In Europe, anthropogenic pollution was observed downwind of </a:t>
            </a:r>
            <a:r>
              <a:rPr lang="en-US" sz="1900" dirty="0"/>
              <a:t>the Po-Valley, Rome, Barcelona and the English Channel. In Asia, plumes were identified along the west coast of Taiwan, </a:t>
            </a:r>
            <a:r>
              <a:rPr lang="en-US" sz="1900" dirty="0" smtClean="0"/>
              <a:t>over the </a:t>
            </a:r>
            <a:r>
              <a:rPr lang="en-US" sz="1900" dirty="0"/>
              <a:t>East China Sea and Manila originating from local sources as well as transported from Mainland China.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900" dirty="0"/>
              <a:t>Significant fresh biogenic influence was found in Europe, as the measurements were performed mostly in summer over land in contrast to Asia were just a minor influence was detected.</a:t>
            </a:r>
            <a:endParaRPr lang="en-US" sz="1900" dirty="0">
              <a:effectLst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3163" y="201390"/>
            <a:ext cx="886138" cy="889991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820" y="328964"/>
            <a:ext cx="757774" cy="600891"/>
          </a:xfrm>
          <a:prstGeom prst="rect">
            <a:avLst/>
          </a:prstGeom>
        </p:spPr>
      </p:pic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D59BA9E-90FE-4356-A54C-62DC5E2B83A0}" type="datetime1">
              <a:rPr lang="en-US" smtClean="0"/>
              <a:t>5/5/2020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smtClean="0"/>
              <a:t>Eric Förster, Air mass characterization based on VOC measurements downstream of European and Asian Major Population Centers (MPC) during the research aircraft campaign EMeRGe, EGU 2020</a:t>
            </a:r>
            <a:endParaRPr lang="en-US" altLang="de-DE" dirty="0" smtClean="0"/>
          </a:p>
        </p:txBody>
      </p:sp>
    </p:spTree>
    <p:extLst>
      <p:ext uri="{BB962C8B-B14F-4D97-AF65-F5344CB8AC3E}">
        <p14:creationId xmlns:p14="http://schemas.microsoft.com/office/powerpoint/2010/main" val="203147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feld 16"/>
          <p:cNvSpPr txBox="1"/>
          <p:nvPr/>
        </p:nvSpPr>
        <p:spPr>
          <a:xfrm>
            <a:off x="6621745" y="4198623"/>
            <a:ext cx="406553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b="1" dirty="0" smtClean="0"/>
              <a:t>Benzene enhancement </a:t>
            </a:r>
            <a:r>
              <a:rPr lang="en-US" sz="1900" dirty="0" smtClean="0"/>
              <a:t>without</a:t>
            </a:r>
            <a:r>
              <a:rPr lang="en-US" sz="1900" b="1" dirty="0" smtClean="0"/>
              <a:t> </a:t>
            </a:r>
            <a:r>
              <a:rPr lang="en-US" sz="1900" dirty="0" smtClean="0"/>
              <a:t>BB</a:t>
            </a:r>
            <a:endParaRPr lang="en-US" sz="1900" dirty="0"/>
          </a:p>
        </p:txBody>
      </p:sp>
      <p:sp>
        <p:nvSpPr>
          <p:cNvPr id="21" name="Textfeld 20"/>
          <p:cNvSpPr txBox="1"/>
          <p:nvPr/>
        </p:nvSpPr>
        <p:spPr>
          <a:xfrm>
            <a:off x="6413584" y="1258276"/>
            <a:ext cx="446147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b="1" dirty="0" smtClean="0"/>
              <a:t>Benzene enhancement </a:t>
            </a:r>
            <a:r>
              <a:rPr lang="en-US" sz="1900" dirty="0" smtClean="0"/>
              <a:t>with</a:t>
            </a:r>
            <a:r>
              <a:rPr lang="en-US" sz="1900" b="1" dirty="0" smtClean="0">
                <a:solidFill>
                  <a:srgbClr val="FF0000"/>
                </a:solidFill>
              </a:rPr>
              <a:t> BB </a:t>
            </a:r>
            <a:r>
              <a:rPr lang="en-US" sz="1900" dirty="0" smtClean="0"/>
              <a:t>signal</a:t>
            </a:r>
            <a:endParaRPr lang="en-US" sz="1900" dirty="0"/>
          </a:p>
        </p:txBody>
      </p:sp>
      <p:sp>
        <p:nvSpPr>
          <p:cNvPr id="23" name="Pfeil nach unten 22"/>
          <p:cNvSpPr/>
          <p:nvPr/>
        </p:nvSpPr>
        <p:spPr>
          <a:xfrm rot="17970722">
            <a:off x="5771594" y="4182585"/>
            <a:ext cx="320145" cy="1023667"/>
          </a:xfrm>
          <a:prstGeom prst="downArrow">
            <a:avLst/>
          </a:prstGeom>
          <a:solidFill>
            <a:schemeClr val="tx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feld 27"/>
          <p:cNvSpPr txBox="1"/>
          <p:nvPr/>
        </p:nvSpPr>
        <p:spPr>
          <a:xfrm>
            <a:off x="7444448" y="6344985"/>
            <a:ext cx="30235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All percentages refer to the complete data set</a:t>
            </a:r>
            <a:endParaRPr lang="en-US" sz="1100" dirty="0"/>
          </a:p>
        </p:txBody>
      </p:sp>
      <p:sp>
        <p:nvSpPr>
          <p:cNvPr id="32" name="Textfeld 31"/>
          <p:cNvSpPr txBox="1"/>
          <p:nvPr/>
        </p:nvSpPr>
        <p:spPr>
          <a:xfrm>
            <a:off x="6988575" y="5537855"/>
            <a:ext cx="3249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“pure” anthropogenic pollution</a:t>
            </a:r>
            <a:endParaRPr lang="en-US" dirty="0"/>
          </a:p>
        </p:txBody>
      </p:sp>
      <p:sp>
        <p:nvSpPr>
          <p:cNvPr id="45" name="Rechteck 44"/>
          <p:cNvSpPr/>
          <p:nvPr/>
        </p:nvSpPr>
        <p:spPr>
          <a:xfrm>
            <a:off x="6782486" y="4668300"/>
            <a:ext cx="365983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 smtClean="0"/>
              <a:t>36.9 </a:t>
            </a:r>
            <a:r>
              <a:rPr lang="de-DE" sz="1600" b="1" dirty="0"/>
              <a:t>% </a:t>
            </a:r>
            <a:r>
              <a:rPr lang="de-DE" sz="1600" b="1" dirty="0" err="1"/>
              <a:t>of</a:t>
            </a:r>
            <a:r>
              <a:rPr lang="de-DE" sz="1600" b="1" dirty="0"/>
              <a:t> </a:t>
            </a:r>
            <a:r>
              <a:rPr lang="de-DE" sz="1600" b="1" dirty="0" err="1"/>
              <a:t>data</a:t>
            </a:r>
            <a:r>
              <a:rPr lang="de-DE" sz="1600" b="1" dirty="0"/>
              <a:t> </a:t>
            </a:r>
            <a:r>
              <a:rPr lang="de-DE" sz="1600" b="1" dirty="0" err="1"/>
              <a:t>during</a:t>
            </a:r>
            <a:r>
              <a:rPr lang="de-DE" sz="1600" b="1" dirty="0"/>
              <a:t> EMeRGe-EU</a:t>
            </a:r>
          </a:p>
          <a:p>
            <a:endParaRPr lang="de-DE" sz="900" b="1" dirty="0"/>
          </a:p>
          <a:p>
            <a:r>
              <a:rPr lang="de-DE" sz="1600" b="1" dirty="0" smtClean="0"/>
              <a:t>44.1 </a:t>
            </a:r>
            <a:r>
              <a:rPr lang="de-DE" sz="1600" b="1" dirty="0"/>
              <a:t>% </a:t>
            </a:r>
            <a:r>
              <a:rPr lang="de-DE" sz="1600" b="1" dirty="0" err="1"/>
              <a:t>of</a:t>
            </a:r>
            <a:r>
              <a:rPr lang="de-DE" sz="1600" b="1" dirty="0"/>
              <a:t> </a:t>
            </a:r>
            <a:r>
              <a:rPr lang="de-DE" sz="1600" b="1" dirty="0" err="1"/>
              <a:t>data</a:t>
            </a:r>
            <a:r>
              <a:rPr lang="de-DE" sz="1600" b="1" dirty="0"/>
              <a:t> </a:t>
            </a:r>
            <a:r>
              <a:rPr lang="de-DE" sz="1600" b="1" dirty="0" err="1"/>
              <a:t>during</a:t>
            </a:r>
            <a:r>
              <a:rPr lang="de-DE" sz="1600" b="1" dirty="0"/>
              <a:t> EMeRGe-</a:t>
            </a:r>
            <a:r>
              <a:rPr lang="de-DE" sz="1600" b="1" dirty="0" err="1"/>
              <a:t>Asia</a:t>
            </a:r>
            <a:endParaRPr lang="de-DE" sz="1600" b="1" dirty="0"/>
          </a:p>
        </p:txBody>
      </p:sp>
      <p:sp>
        <p:nvSpPr>
          <p:cNvPr id="29" name="Textfeld 28"/>
          <p:cNvSpPr txBox="1"/>
          <p:nvPr/>
        </p:nvSpPr>
        <p:spPr>
          <a:xfrm>
            <a:off x="1702215" y="1413307"/>
            <a:ext cx="20409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Benzene distribution</a:t>
            </a:r>
            <a:endParaRPr lang="en-US" sz="1600" dirty="0"/>
          </a:p>
        </p:txBody>
      </p:sp>
      <p:pic>
        <p:nvPicPr>
          <p:cNvPr id="31" name="Grafik 3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33"/>
          <a:stretch/>
        </p:blipFill>
        <p:spPr>
          <a:xfrm>
            <a:off x="480466" y="1767309"/>
            <a:ext cx="4219881" cy="1535368"/>
          </a:xfrm>
          <a:prstGeom prst="rect">
            <a:avLst/>
          </a:prstGeom>
        </p:spPr>
      </p:pic>
      <p:sp>
        <p:nvSpPr>
          <p:cNvPr id="33" name="Pfeil nach unten 32"/>
          <p:cNvSpPr/>
          <p:nvPr/>
        </p:nvSpPr>
        <p:spPr>
          <a:xfrm>
            <a:off x="2675604" y="3423424"/>
            <a:ext cx="346376" cy="524108"/>
          </a:xfrm>
          <a:prstGeom prst="downArrow">
            <a:avLst/>
          </a:prstGeom>
          <a:solidFill>
            <a:schemeClr val="tx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feld 33"/>
          <p:cNvSpPr txBox="1"/>
          <p:nvPr/>
        </p:nvSpPr>
        <p:spPr>
          <a:xfrm>
            <a:off x="1295420" y="4253924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Enhancements in Benzene</a:t>
            </a:r>
            <a:endParaRPr lang="en-US" sz="1600" b="1" dirty="0"/>
          </a:p>
        </p:txBody>
      </p:sp>
      <p:sp>
        <p:nvSpPr>
          <p:cNvPr id="35" name="Rechteck 34"/>
          <p:cNvSpPr/>
          <p:nvPr/>
        </p:nvSpPr>
        <p:spPr>
          <a:xfrm>
            <a:off x="1040765" y="4672926"/>
            <a:ext cx="3663278" cy="93871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600" b="1" dirty="0" smtClean="0"/>
              <a:t>40.3 </a:t>
            </a:r>
            <a:r>
              <a:rPr lang="en-US" sz="1600" b="1" dirty="0"/>
              <a:t>% of </a:t>
            </a:r>
            <a:r>
              <a:rPr lang="en-US" sz="1600" b="1" dirty="0"/>
              <a:t>data during EMeRGe-EU</a:t>
            </a:r>
          </a:p>
          <a:p>
            <a:endParaRPr lang="en-US" sz="900" b="1" dirty="0"/>
          </a:p>
          <a:p>
            <a:r>
              <a:rPr lang="en-US" sz="1600" b="1" dirty="0" smtClean="0"/>
              <a:t>66.4 </a:t>
            </a:r>
            <a:r>
              <a:rPr lang="en-US" sz="1600" b="1" dirty="0"/>
              <a:t>% of </a:t>
            </a:r>
            <a:r>
              <a:rPr lang="en-US" sz="1600" b="1" dirty="0"/>
              <a:t>data during EMeRGe-Asia</a:t>
            </a:r>
          </a:p>
          <a:p>
            <a:endParaRPr lang="en-US" sz="1400" b="1" dirty="0"/>
          </a:p>
        </p:txBody>
      </p:sp>
      <p:sp>
        <p:nvSpPr>
          <p:cNvPr id="36" name="Rechteck 35"/>
          <p:cNvSpPr/>
          <p:nvPr/>
        </p:nvSpPr>
        <p:spPr>
          <a:xfrm>
            <a:off x="1700377" y="5415098"/>
            <a:ext cx="23103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(can include </a:t>
            </a:r>
            <a:r>
              <a:rPr lang="en-US" sz="1400" b="1" dirty="0">
                <a:solidFill>
                  <a:srgbClr val="FF0000"/>
                </a:solidFill>
              </a:rPr>
              <a:t>BB signals</a:t>
            </a:r>
            <a:r>
              <a:rPr lang="en-US" sz="1400" dirty="0"/>
              <a:t>)</a:t>
            </a:r>
            <a:r>
              <a:rPr lang="en-US" sz="1400" b="1" dirty="0"/>
              <a:t> </a:t>
            </a:r>
          </a:p>
        </p:txBody>
      </p:sp>
      <p:sp>
        <p:nvSpPr>
          <p:cNvPr id="37" name="Rechteck 36"/>
          <p:cNvSpPr/>
          <p:nvPr/>
        </p:nvSpPr>
        <p:spPr>
          <a:xfrm>
            <a:off x="395223" y="1305185"/>
            <a:ext cx="4700884" cy="4649566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hteck 38"/>
          <p:cNvSpPr/>
          <p:nvPr/>
        </p:nvSpPr>
        <p:spPr>
          <a:xfrm>
            <a:off x="6867054" y="1709710"/>
            <a:ext cx="3659831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de-DE" sz="1600" b="1" dirty="0" smtClean="0">
                <a:solidFill>
                  <a:srgbClr val="8E0000"/>
                </a:solidFill>
              </a:rPr>
              <a:t>3.4 </a:t>
            </a:r>
            <a:r>
              <a:rPr lang="de-DE" sz="1600" b="1" dirty="0">
                <a:solidFill>
                  <a:srgbClr val="8E0000"/>
                </a:solidFill>
              </a:rPr>
              <a:t>% </a:t>
            </a:r>
            <a:r>
              <a:rPr lang="de-DE" sz="1600" b="1" dirty="0" err="1">
                <a:solidFill>
                  <a:srgbClr val="8E0000"/>
                </a:solidFill>
              </a:rPr>
              <a:t>of</a:t>
            </a:r>
            <a:r>
              <a:rPr lang="de-DE" sz="1600" b="1" dirty="0">
                <a:solidFill>
                  <a:srgbClr val="8E0000"/>
                </a:solidFill>
              </a:rPr>
              <a:t> </a:t>
            </a:r>
            <a:r>
              <a:rPr lang="de-DE" sz="1600" b="1" dirty="0" err="1">
                <a:solidFill>
                  <a:srgbClr val="8E0000"/>
                </a:solidFill>
              </a:rPr>
              <a:t>data</a:t>
            </a:r>
            <a:r>
              <a:rPr lang="de-DE" sz="1600" b="1" dirty="0">
                <a:solidFill>
                  <a:srgbClr val="8E0000"/>
                </a:solidFill>
              </a:rPr>
              <a:t> </a:t>
            </a:r>
            <a:r>
              <a:rPr lang="de-DE" sz="1600" b="1" dirty="0" err="1">
                <a:solidFill>
                  <a:srgbClr val="8E0000"/>
                </a:solidFill>
              </a:rPr>
              <a:t>during</a:t>
            </a:r>
            <a:r>
              <a:rPr lang="de-DE" sz="1600" b="1" dirty="0">
                <a:solidFill>
                  <a:srgbClr val="8E0000"/>
                </a:solidFill>
              </a:rPr>
              <a:t> </a:t>
            </a:r>
            <a:r>
              <a:rPr lang="de-DE" sz="1600" b="1" dirty="0">
                <a:solidFill>
                  <a:srgbClr val="8E0000"/>
                </a:solidFill>
              </a:rPr>
              <a:t>EMeRGe-EU</a:t>
            </a:r>
            <a:endParaRPr lang="en-US" sz="1600" b="1" dirty="0">
              <a:solidFill>
                <a:srgbClr val="8E0000"/>
              </a:solidFill>
            </a:endParaRPr>
          </a:p>
          <a:p>
            <a:endParaRPr lang="de-DE" sz="900" b="1" dirty="0">
              <a:solidFill>
                <a:srgbClr val="8E0000"/>
              </a:solidFill>
            </a:endParaRPr>
          </a:p>
          <a:p>
            <a:r>
              <a:rPr lang="de-DE" sz="1600" b="1" dirty="0" smtClean="0">
                <a:solidFill>
                  <a:srgbClr val="8E0000"/>
                </a:solidFill>
              </a:rPr>
              <a:t>22.3 </a:t>
            </a:r>
            <a:r>
              <a:rPr lang="de-DE" sz="1600" b="1" dirty="0">
                <a:solidFill>
                  <a:srgbClr val="8E0000"/>
                </a:solidFill>
              </a:rPr>
              <a:t>% </a:t>
            </a:r>
            <a:r>
              <a:rPr lang="de-DE" sz="1600" b="1" dirty="0" err="1">
                <a:solidFill>
                  <a:srgbClr val="8E0000"/>
                </a:solidFill>
              </a:rPr>
              <a:t>of</a:t>
            </a:r>
            <a:r>
              <a:rPr lang="de-DE" sz="1600" b="1" dirty="0">
                <a:solidFill>
                  <a:srgbClr val="8E0000"/>
                </a:solidFill>
              </a:rPr>
              <a:t> </a:t>
            </a:r>
            <a:r>
              <a:rPr lang="de-DE" sz="1600" b="1" dirty="0" err="1">
                <a:solidFill>
                  <a:srgbClr val="8E0000"/>
                </a:solidFill>
              </a:rPr>
              <a:t>data</a:t>
            </a:r>
            <a:r>
              <a:rPr lang="de-DE" sz="1600" b="1" dirty="0">
                <a:solidFill>
                  <a:srgbClr val="8E0000"/>
                </a:solidFill>
              </a:rPr>
              <a:t> </a:t>
            </a:r>
            <a:r>
              <a:rPr lang="de-DE" sz="1600" b="1" dirty="0" err="1">
                <a:solidFill>
                  <a:srgbClr val="8E0000"/>
                </a:solidFill>
              </a:rPr>
              <a:t>during</a:t>
            </a:r>
            <a:r>
              <a:rPr lang="de-DE" sz="1600" b="1" dirty="0">
                <a:solidFill>
                  <a:srgbClr val="8E0000"/>
                </a:solidFill>
              </a:rPr>
              <a:t> EMeRGe-</a:t>
            </a:r>
            <a:r>
              <a:rPr lang="de-DE" sz="1600" b="1" dirty="0" err="1">
                <a:solidFill>
                  <a:srgbClr val="8E0000"/>
                </a:solidFill>
              </a:rPr>
              <a:t>Asia</a:t>
            </a:r>
            <a:endParaRPr lang="de-DE" sz="1600" b="1" dirty="0">
              <a:solidFill>
                <a:srgbClr val="8E0000"/>
              </a:solidFill>
            </a:endParaRPr>
          </a:p>
        </p:txBody>
      </p:sp>
      <p:sp>
        <p:nvSpPr>
          <p:cNvPr id="41" name="Textfeld 40"/>
          <p:cNvSpPr txBox="1"/>
          <p:nvPr/>
        </p:nvSpPr>
        <p:spPr>
          <a:xfrm>
            <a:off x="6782211" y="2574732"/>
            <a:ext cx="3803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anthropogenic pollution and/or </a:t>
            </a:r>
            <a:r>
              <a:rPr lang="en-US" dirty="0" smtClean="0"/>
              <a:t>mixed with fresh </a:t>
            </a:r>
            <a:r>
              <a:rPr lang="en-US" dirty="0"/>
              <a:t>biomass </a:t>
            </a:r>
            <a:r>
              <a:rPr lang="en-US" dirty="0" smtClean="0"/>
              <a:t>burning</a:t>
            </a:r>
            <a:endParaRPr lang="en-US" dirty="0"/>
          </a:p>
        </p:txBody>
      </p:sp>
      <p:sp>
        <p:nvSpPr>
          <p:cNvPr id="46" name="Pfeil nach unten 45"/>
          <p:cNvSpPr/>
          <p:nvPr/>
        </p:nvSpPr>
        <p:spPr>
          <a:xfrm rot="14448477">
            <a:off x="5817595" y="1837735"/>
            <a:ext cx="273148" cy="982732"/>
          </a:xfrm>
          <a:prstGeom prst="downArrow">
            <a:avLst/>
          </a:prstGeom>
          <a:solidFill>
            <a:srgbClr val="8E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E0000"/>
              </a:solidFill>
            </a:endParaRPr>
          </a:p>
        </p:txBody>
      </p:sp>
      <p:sp>
        <p:nvSpPr>
          <p:cNvPr id="20" name="Titel 1"/>
          <p:cNvSpPr txBox="1">
            <a:spLocks/>
          </p:cNvSpPr>
          <p:nvPr/>
        </p:nvSpPr>
        <p:spPr>
          <a:xfrm>
            <a:off x="429857" y="500526"/>
            <a:ext cx="6911975" cy="5619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200" b="0" kern="0" dirty="0"/>
              <a:t>Identification of </a:t>
            </a:r>
            <a:r>
              <a:rPr lang="en-US" sz="2200" kern="0" dirty="0" smtClean="0">
                <a:solidFill>
                  <a:schemeClr val="tx1"/>
                </a:solidFill>
              </a:rPr>
              <a:t>anthropogenic pollution</a:t>
            </a:r>
            <a:endParaRPr lang="en-US" sz="2200" kern="0" dirty="0">
              <a:solidFill>
                <a:schemeClr val="tx1"/>
              </a:solidFill>
            </a:endParaRPr>
          </a:p>
        </p:txBody>
      </p:sp>
      <p:pic>
        <p:nvPicPr>
          <p:cNvPr id="24" name="Grafik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3163" y="201390"/>
            <a:ext cx="886138" cy="889991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820" y="328964"/>
            <a:ext cx="757774" cy="600891"/>
          </a:xfrm>
          <a:prstGeom prst="rect">
            <a:avLst/>
          </a:prstGeom>
        </p:spPr>
      </p:pic>
      <p:sp>
        <p:nvSpPr>
          <p:cNvPr id="26" name="Textfeld 25"/>
          <p:cNvSpPr txBox="1"/>
          <p:nvPr/>
        </p:nvSpPr>
        <p:spPr>
          <a:xfrm>
            <a:off x="516289" y="6087810"/>
            <a:ext cx="61798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All percentages refer to the complete </a:t>
            </a:r>
            <a:r>
              <a:rPr lang="en-US" sz="1100" dirty="0" smtClean="0"/>
              <a:t>VOC data set and according to the defined VOC thresholds</a:t>
            </a:r>
            <a:endParaRPr lang="en-US" sz="11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D23A9D1-C20F-4CC1-B3AB-4C72B1B2C196}" type="datetime1">
              <a:rPr lang="en-US" smtClean="0"/>
              <a:t>5/5/2020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smtClean="0"/>
              <a:t>Eric Förster, Air mass characterization based on VOC measurements downstream of European and Asian Major Population Centers (MPC) during the research aircraft campaign EMeRGe, EGU 2020</a:t>
            </a:r>
            <a:endParaRPr lang="en-US" altLang="de-DE" dirty="0" smtClean="0"/>
          </a:p>
        </p:txBody>
      </p:sp>
    </p:spTree>
    <p:extLst>
      <p:ext uri="{BB962C8B-B14F-4D97-AF65-F5344CB8AC3E}">
        <p14:creationId xmlns:p14="http://schemas.microsoft.com/office/powerpoint/2010/main" val="287431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  <p:bldP spid="23" grpId="0" animBg="1"/>
      <p:bldP spid="32" grpId="0"/>
      <p:bldP spid="45" grpId="0"/>
      <p:bldP spid="39" grpId="0" animBg="1"/>
      <p:bldP spid="41" grpId="0"/>
      <p:bldP spid="4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1"/>
          <p:nvPr/>
        </p:nvSpPr>
        <p:spPr>
          <a:xfrm>
            <a:off x="10125341" y="975519"/>
            <a:ext cx="1874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LOD</a:t>
            </a:r>
            <a:r>
              <a:rPr lang="de-DE" sz="1600" baseline="-25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</a:t>
            </a:r>
            <a:r>
              <a:rPr lang="de-D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= 25 </a:t>
            </a:r>
            <a:r>
              <a:rPr lang="de-DE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ppt</a:t>
            </a:r>
            <a:endParaRPr lang="de-DE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1600" dirty="0">
                <a:solidFill>
                  <a:srgbClr val="009B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de-DE" sz="1600" baseline="-25000" dirty="0">
                <a:solidFill>
                  <a:srgbClr val="009B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</a:t>
            </a: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FF6600"/>
                </a:solidFill>
              </a:rPr>
              <a:t>	</a:t>
            </a:r>
            <a:r>
              <a:rPr lang="en-US" sz="1600" dirty="0" smtClean="0"/>
              <a:t>= </a:t>
            </a:r>
            <a:r>
              <a:rPr lang="en-US" sz="1600" dirty="0"/>
              <a:t>14 </a:t>
            </a:r>
            <a:r>
              <a:rPr lang="en-US" sz="1600" dirty="0" err="1"/>
              <a:t>ppt</a:t>
            </a:r>
            <a:endParaRPr lang="de-DE" sz="16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el 1"/>
          <p:cNvSpPr txBox="1">
            <a:spLocks/>
          </p:cNvSpPr>
          <p:nvPr/>
        </p:nvSpPr>
        <p:spPr>
          <a:xfrm>
            <a:off x="442567" y="500646"/>
            <a:ext cx="6911975" cy="5619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200" b="0" kern="0" dirty="0"/>
              <a:t>Identification of </a:t>
            </a:r>
            <a:r>
              <a:rPr lang="en-US" sz="2200" kern="0" dirty="0" smtClean="0">
                <a:solidFill>
                  <a:srgbClr val="00B050"/>
                </a:solidFill>
              </a:rPr>
              <a:t>fresh </a:t>
            </a:r>
            <a:r>
              <a:rPr lang="en-US" sz="2200" kern="0" dirty="0">
                <a:solidFill>
                  <a:srgbClr val="00B050"/>
                </a:solidFill>
              </a:rPr>
              <a:t>biogenic emission</a:t>
            </a:r>
            <a:endParaRPr lang="en-US" sz="2200" kern="0" dirty="0">
              <a:solidFill>
                <a:srgbClr val="00B05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424289" y="918983"/>
            <a:ext cx="9243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/>
              <a:t>Air masses </a:t>
            </a:r>
            <a:r>
              <a:rPr lang="en-US" sz="1900" dirty="0" smtClean="0"/>
              <a:t>with:     </a:t>
            </a:r>
            <a:r>
              <a:rPr lang="de-DE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Isoprene</a:t>
            </a:r>
            <a:r>
              <a:rPr lang="de-DE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&gt; </a:t>
            </a:r>
            <a:r>
              <a:rPr lang="de-DE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LOD</a:t>
            </a:r>
            <a:r>
              <a:rPr lang="de-DE" sz="2000" baseline="-25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</a:t>
            </a:r>
            <a:r>
              <a:rPr lang="de-DE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+ 3</a:t>
            </a:r>
            <a:r>
              <a:rPr lang="el-GR" sz="2000" dirty="0">
                <a:solidFill>
                  <a:srgbClr val="009B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de-DE" sz="2000" baseline="-25000" dirty="0" smtClean="0">
                <a:solidFill>
                  <a:srgbClr val="009B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</a:t>
            </a:r>
            <a:r>
              <a:rPr lang="en-US" sz="1900" dirty="0" smtClean="0">
                <a:solidFill>
                  <a:srgbClr val="0070C0"/>
                </a:solidFill>
              </a:rPr>
              <a:t>     </a:t>
            </a:r>
            <a:r>
              <a:rPr lang="en-US" sz="1900" dirty="0" smtClean="0">
                <a:sym typeface="Wingdings" panose="05000000000000000000" pitchFamily="2" charset="2"/>
              </a:rPr>
              <a:t></a:t>
            </a:r>
            <a:r>
              <a:rPr lang="en-US" sz="1900" dirty="0" smtClean="0">
                <a:solidFill>
                  <a:srgbClr val="0070C0"/>
                </a:solidFill>
                <a:sym typeface="Wingdings" panose="05000000000000000000" pitchFamily="2" charset="2"/>
              </a:rPr>
              <a:t>     </a:t>
            </a:r>
            <a:r>
              <a:rPr lang="en-US" sz="1900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BIO</a:t>
            </a:r>
            <a:endParaRPr lang="de-DE" sz="1900" baseline="-250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5091" r="7621" b="2497"/>
          <a:stretch/>
        </p:blipFill>
        <p:spPr>
          <a:xfrm>
            <a:off x="724829" y="1315844"/>
            <a:ext cx="8943095" cy="4884234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9669716" y="1606015"/>
            <a:ext cx="23385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Example 1:</a:t>
            </a:r>
          </a:p>
          <a:p>
            <a:r>
              <a:rPr lang="en-US" sz="1400" b="1" dirty="0" smtClean="0"/>
              <a:t>EMeRGe-Asia</a:t>
            </a:r>
            <a:r>
              <a:rPr lang="en-US" sz="1400" dirty="0"/>
              <a:t>, Flight 11, departure 30</a:t>
            </a:r>
            <a:r>
              <a:rPr lang="en-US" sz="1400" baseline="30000" dirty="0"/>
              <a:t>th</a:t>
            </a:r>
            <a:r>
              <a:rPr lang="en-US" sz="1400" dirty="0"/>
              <a:t> March </a:t>
            </a:r>
            <a:r>
              <a:rPr lang="en-US" sz="1400" dirty="0" smtClean="0"/>
              <a:t>2018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1" t="6307" r="8228" b="2356"/>
          <a:stretch/>
        </p:blipFill>
        <p:spPr>
          <a:xfrm>
            <a:off x="512954" y="1367441"/>
            <a:ext cx="9099397" cy="4843787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1360586" y="6110066"/>
            <a:ext cx="35044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 data by Michael Lichtenstein, DLR, Germany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9679445" y="3766948"/>
            <a:ext cx="23153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Example 2:</a:t>
            </a:r>
          </a:p>
          <a:p>
            <a:r>
              <a:rPr lang="en-US" sz="1400" b="1" dirty="0" smtClean="0"/>
              <a:t>EMeRGe-EU</a:t>
            </a:r>
            <a:r>
              <a:rPr lang="en-US" sz="1400" dirty="0" smtClean="0"/>
              <a:t>, </a:t>
            </a:r>
            <a:r>
              <a:rPr lang="en-US" sz="1400" dirty="0"/>
              <a:t>Flight </a:t>
            </a:r>
            <a:r>
              <a:rPr lang="en-US" sz="1400" dirty="0" smtClean="0"/>
              <a:t>6, </a:t>
            </a:r>
            <a:r>
              <a:rPr lang="en-US" sz="1400" dirty="0"/>
              <a:t>departure </a:t>
            </a:r>
            <a:r>
              <a:rPr lang="en-US" sz="1400" dirty="0" smtClean="0"/>
              <a:t>20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 July 2017</a:t>
            </a: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3163" y="201390"/>
            <a:ext cx="886138" cy="889991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820" y="328964"/>
            <a:ext cx="757774" cy="600891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9681884" y="2380131"/>
            <a:ext cx="23397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Generally less biogenic influence during EMeRGe-Asia </a:t>
            </a:r>
            <a:r>
              <a:rPr lang="en-US" sz="1600" dirty="0" smtClean="0">
                <a:sym typeface="Wingdings" panose="05000000000000000000" pitchFamily="2" charset="2"/>
              </a:rPr>
              <a:t></a:t>
            </a:r>
            <a:r>
              <a:rPr lang="en-US" sz="1600" dirty="0" smtClean="0"/>
              <a:t> flight tracks mostly over the ocean </a:t>
            </a:r>
            <a:endParaRPr lang="en-US" sz="1600" dirty="0"/>
          </a:p>
        </p:txBody>
      </p:sp>
      <p:sp>
        <p:nvSpPr>
          <p:cNvPr id="18" name="Textfeld 17"/>
          <p:cNvSpPr txBox="1"/>
          <p:nvPr/>
        </p:nvSpPr>
        <p:spPr>
          <a:xfrm>
            <a:off x="9725891" y="4616825"/>
            <a:ext cx="23137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More </a:t>
            </a:r>
            <a:r>
              <a:rPr lang="en-US" sz="1600" b="1" dirty="0" smtClean="0">
                <a:solidFill>
                  <a:srgbClr val="007E39"/>
                </a:solidFill>
              </a:rPr>
              <a:t>biogenic influence </a:t>
            </a:r>
            <a:r>
              <a:rPr lang="en-US" sz="1600" dirty="0" smtClean="0"/>
              <a:t>during EMeRGe-EU, often in lower altitudes together with </a:t>
            </a:r>
            <a:r>
              <a:rPr lang="en-US" sz="1600" b="1" dirty="0" smtClean="0"/>
              <a:t>AP </a:t>
            </a:r>
            <a:r>
              <a:rPr lang="en-US" sz="1600" dirty="0" smtClean="0">
                <a:sym typeface="Wingdings" panose="05000000000000000000" pitchFamily="2" charset="2"/>
              </a:rPr>
              <a:t></a:t>
            </a:r>
            <a:r>
              <a:rPr lang="en-US" sz="1600" b="1" dirty="0" smtClean="0">
                <a:sym typeface="Wingdings" panose="05000000000000000000" pitchFamily="2" charset="2"/>
              </a:rPr>
              <a:t> </a:t>
            </a:r>
            <a:r>
              <a:rPr lang="en-US" sz="1600" dirty="0" smtClean="0">
                <a:sym typeface="Wingdings" panose="05000000000000000000" pitchFamily="2" charset="2"/>
              </a:rPr>
              <a:t>flight tracks mostly over land</a:t>
            </a:r>
            <a:endParaRPr lang="en-US" sz="1600" dirty="0"/>
          </a:p>
        </p:txBody>
      </p:sp>
      <p:sp>
        <p:nvSpPr>
          <p:cNvPr id="19" name="Datumsplatzhalter 18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4EE329C-CD81-403B-A56D-B01BF3BECC4A}" type="datetime1">
              <a:rPr lang="en-US" smtClean="0"/>
              <a:t>5/5/2020</a:t>
            </a:fld>
            <a:endParaRPr lang="de-DE" dirty="0"/>
          </a:p>
        </p:txBody>
      </p:sp>
      <p:sp>
        <p:nvSpPr>
          <p:cNvPr id="20" name="Fußzeilenplatzhalter 1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smtClean="0"/>
              <a:t>Eric Förster, Air mass characterization based on VOC measurements downstream of European and Asian Major Population Centers (MPC) during the research aircraft campaign EMeRGe, EGU 2020</a:t>
            </a:r>
            <a:endParaRPr lang="en-US" altLang="de-DE" dirty="0" smtClean="0"/>
          </a:p>
        </p:txBody>
      </p:sp>
    </p:spTree>
    <p:extLst>
      <p:ext uri="{BB962C8B-B14F-4D97-AF65-F5344CB8AC3E}">
        <p14:creationId xmlns:p14="http://schemas.microsoft.com/office/powerpoint/2010/main" val="3173760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4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8" t="14049" b="17861"/>
          <a:stretch/>
        </p:blipFill>
        <p:spPr>
          <a:xfrm>
            <a:off x="5529683" y="1042218"/>
            <a:ext cx="6193164" cy="3814917"/>
          </a:xfrm>
          <a:prstGeom prst="rect">
            <a:avLst/>
          </a:prstGeom>
        </p:spPr>
      </p:pic>
      <p:sp>
        <p:nvSpPr>
          <p:cNvPr id="12" name="Titel 1"/>
          <p:cNvSpPr txBox="1">
            <a:spLocks/>
          </p:cNvSpPr>
          <p:nvPr/>
        </p:nvSpPr>
        <p:spPr>
          <a:xfrm>
            <a:off x="429856" y="500526"/>
            <a:ext cx="9682331" cy="5619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200" kern="0" dirty="0" smtClean="0"/>
              <a:t>Air mass characteristics of EMeRGe-EU (left) and EMeRGe-Asia (right) </a:t>
            </a:r>
            <a:endParaRPr lang="en-US" sz="2200" kern="0" dirty="0">
              <a:solidFill>
                <a:srgbClr val="FF0000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1" t="9776" r="14150" b="12627"/>
          <a:stretch/>
        </p:blipFill>
        <p:spPr>
          <a:xfrm>
            <a:off x="727587" y="1111043"/>
            <a:ext cx="4467721" cy="3716596"/>
          </a:xfrm>
          <a:prstGeom prst="rect">
            <a:avLst/>
          </a:prstGeom>
        </p:spPr>
      </p:pic>
      <p:sp>
        <p:nvSpPr>
          <p:cNvPr id="20" name="Rechteck 19"/>
          <p:cNvSpPr/>
          <p:nvPr/>
        </p:nvSpPr>
        <p:spPr>
          <a:xfrm>
            <a:off x="677944" y="4764899"/>
            <a:ext cx="638176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Flight tracks of both campaign flights, color-coded with flight altitude</a:t>
            </a:r>
            <a:endParaRPr lang="en-US" sz="12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690283" y="5168155"/>
            <a:ext cx="46213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EMeRGe-EU </a:t>
            </a:r>
            <a:r>
              <a:rPr lang="en-US" sz="1600" dirty="0" smtClean="0">
                <a:sym typeface="Wingdings" panose="05000000000000000000" pitchFamily="2" charset="2"/>
              </a:rPr>
              <a:t>mostly over land and in lower altitudes, except over the Alps.</a:t>
            </a:r>
          </a:p>
          <a:p>
            <a:r>
              <a:rPr lang="en-US" sz="1600" u="sng" dirty="0" smtClean="0">
                <a:sym typeface="Wingdings" panose="05000000000000000000" pitchFamily="2" charset="2"/>
              </a:rPr>
              <a:t>MPC destinations: </a:t>
            </a:r>
            <a:r>
              <a:rPr lang="en-US" sz="1600" dirty="0" smtClean="0">
                <a:sym typeface="Wingdings" panose="05000000000000000000" pitchFamily="2" charset="2"/>
              </a:rPr>
              <a:t>London, </a:t>
            </a:r>
            <a:r>
              <a:rPr lang="en-US" sz="1600" dirty="0" err="1" smtClean="0">
                <a:sym typeface="Wingdings" panose="05000000000000000000" pitchFamily="2" charset="2"/>
              </a:rPr>
              <a:t>BeNeLux</a:t>
            </a:r>
            <a:r>
              <a:rPr lang="en-US" sz="1600" dirty="0" smtClean="0">
                <a:sym typeface="Wingdings" panose="05000000000000000000" pitchFamily="2" charset="2"/>
              </a:rPr>
              <a:t> countries, Ruhr area, Po Valley, Rome, Barcelona, Madrid</a:t>
            </a:r>
            <a:endParaRPr lang="en-US" sz="1600" dirty="0"/>
          </a:p>
        </p:txBody>
      </p:sp>
      <p:sp>
        <p:nvSpPr>
          <p:cNvPr id="25" name="Textfeld 24"/>
          <p:cNvSpPr txBox="1"/>
          <p:nvPr/>
        </p:nvSpPr>
        <p:spPr>
          <a:xfrm>
            <a:off x="5504900" y="5149656"/>
            <a:ext cx="54774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EMeRGe-Asia </a:t>
            </a:r>
            <a:r>
              <a:rPr lang="en-US" sz="1600" dirty="0" smtClean="0">
                <a:sym typeface="Wingdings" panose="05000000000000000000" pitchFamily="2" charset="2"/>
              </a:rPr>
              <a:t>mostly over the ocean only in lower altitudes around Taiwan the East China Sea and Manila.</a:t>
            </a:r>
          </a:p>
          <a:p>
            <a:r>
              <a:rPr lang="en-US" sz="1600" u="sng" dirty="0" smtClean="0">
                <a:sym typeface="Wingdings" panose="05000000000000000000" pitchFamily="2" charset="2"/>
              </a:rPr>
              <a:t>MPC destinations: </a:t>
            </a:r>
            <a:r>
              <a:rPr lang="en-US" sz="1600" dirty="0" smtClean="0">
                <a:sym typeface="Wingdings" panose="05000000000000000000" pitchFamily="2" charset="2"/>
              </a:rPr>
              <a:t>Taiwan, Taipei, Manila, Bangkok, Southern Japan, Chinese outflow</a:t>
            </a:r>
            <a:endParaRPr lang="en-US" sz="1600" dirty="0"/>
          </a:p>
        </p:txBody>
      </p:sp>
      <p:sp>
        <p:nvSpPr>
          <p:cNvPr id="22" name="Datumsplatzhalter 2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B5144DF-60BD-4B2C-ACF7-3D7FA7060776}" type="datetime1">
              <a:rPr lang="en-US" smtClean="0"/>
              <a:t>5/5/2020</a:t>
            </a:fld>
            <a:endParaRPr lang="de-DE" dirty="0"/>
          </a:p>
        </p:txBody>
      </p:sp>
      <p:sp>
        <p:nvSpPr>
          <p:cNvPr id="26" name="Fußzeilenplatzhalter 2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smtClean="0"/>
              <a:t>Eric Förster, Air mass characterization based on VOC measurements downstream of European and Asian Major Population Centers (MPC) during the research aircraft campaign EMeRGe, EGU 2020</a:t>
            </a:r>
            <a:endParaRPr lang="en-US" altLang="de-DE" dirty="0" smtClean="0"/>
          </a:p>
        </p:txBody>
      </p:sp>
    </p:spTree>
    <p:extLst>
      <p:ext uri="{BB962C8B-B14F-4D97-AF65-F5344CB8AC3E}">
        <p14:creationId xmlns:p14="http://schemas.microsoft.com/office/powerpoint/2010/main" val="2830646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/>
          <p:cNvSpPr txBox="1">
            <a:spLocks/>
          </p:cNvSpPr>
          <p:nvPr/>
        </p:nvSpPr>
        <p:spPr>
          <a:xfrm>
            <a:off x="429857" y="500526"/>
            <a:ext cx="6911975" cy="5619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200" b="0" kern="0" dirty="0"/>
              <a:t>Identification of </a:t>
            </a:r>
            <a:r>
              <a:rPr lang="en-US" sz="2200" kern="0" dirty="0">
                <a:solidFill>
                  <a:srgbClr val="FF0000"/>
                </a:solidFill>
              </a:rPr>
              <a:t>b</a:t>
            </a:r>
            <a:r>
              <a:rPr lang="en-US" sz="2200" kern="0" dirty="0">
                <a:solidFill>
                  <a:srgbClr val="FF0000"/>
                </a:solidFill>
              </a:rPr>
              <a:t>iomass </a:t>
            </a:r>
            <a:r>
              <a:rPr lang="en-US" sz="2200" kern="0" dirty="0" smtClean="0">
                <a:solidFill>
                  <a:srgbClr val="FF0000"/>
                </a:solidFill>
              </a:rPr>
              <a:t>burning </a:t>
            </a:r>
            <a:r>
              <a:rPr lang="en-US" sz="2200" b="0" kern="0" dirty="0" smtClean="0">
                <a:solidFill>
                  <a:schemeClr val="tx1"/>
                </a:solidFill>
              </a:rPr>
              <a:t>influence</a:t>
            </a:r>
            <a:endParaRPr lang="en-US" sz="2200" b="0" kern="0" dirty="0">
              <a:solidFill>
                <a:schemeClr val="tx1"/>
              </a:solidFill>
            </a:endParaRP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4" t="14176" b="18096"/>
          <a:stretch/>
        </p:blipFill>
        <p:spPr>
          <a:xfrm>
            <a:off x="5496232" y="1052052"/>
            <a:ext cx="6233653" cy="3805083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1" t="10409" r="14191" b="12834"/>
          <a:stretch/>
        </p:blipFill>
        <p:spPr>
          <a:xfrm>
            <a:off x="757084" y="1150374"/>
            <a:ext cx="4424516" cy="3657600"/>
          </a:xfrm>
          <a:prstGeom prst="rect">
            <a:avLst/>
          </a:prstGeom>
        </p:spPr>
      </p:pic>
      <p:sp>
        <p:nvSpPr>
          <p:cNvPr id="25" name="Rechteck 24"/>
          <p:cNvSpPr/>
          <p:nvPr/>
        </p:nvSpPr>
        <p:spPr>
          <a:xfrm>
            <a:off x="721743" y="4762596"/>
            <a:ext cx="41945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 color shows BB influenced air masses</a:t>
            </a:r>
            <a:endParaRPr lang="en-US" sz="12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Grafik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3163" y="201390"/>
            <a:ext cx="886138" cy="889991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820" y="328964"/>
            <a:ext cx="757774" cy="600891"/>
          </a:xfrm>
          <a:prstGeom prst="rect">
            <a:avLst/>
          </a:prstGeom>
        </p:spPr>
      </p:pic>
      <p:sp>
        <p:nvSpPr>
          <p:cNvPr id="28" name="Textfeld 27"/>
          <p:cNvSpPr txBox="1"/>
          <p:nvPr/>
        </p:nvSpPr>
        <p:spPr>
          <a:xfrm>
            <a:off x="689956" y="5195050"/>
            <a:ext cx="44389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Only minor BB influenced air masses observed in EMeRGe-EU, </a:t>
            </a:r>
            <a:r>
              <a:rPr lang="en-US" sz="1600" dirty="0" smtClean="0">
                <a:sym typeface="Wingdings" panose="05000000000000000000" pitchFamily="2" charset="2"/>
              </a:rPr>
              <a:t>mainly in southern Europe. Near Frankfurt and northern France  most likely from LRT.</a:t>
            </a:r>
            <a:endParaRPr lang="en-US" sz="1600" dirty="0"/>
          </a:p>
        </p:txBody>
      </p:sp>
      <p:sp>
        <p:nvSpPr>
          <p:cNvPr id="29" name="Textfeld 28"/>
          <p:cNvSpPr txBox="1"/>
          <p:nvPr/>
        </p:nvSpPr>
        <p:spPr>
          <a:xfrm>
            <a:off x="5513946" y="5179728"/>
            <a:ext cx="53160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Very frequent BB influenced air masses in EMeRGe-Asia, </a:t>
            </a:r>
            <a:r>
              <a:rPr lang="en-US" sz="1600" dirty="0" smtClean="0">
                <a:sym typeface="Wingdings" panose="05000000000000000000" pitchFamily="2" charset="2"/>
              </a:rPr>
              <a:t>nearly on every flight and partly with a large extent.</a:t>
            </a:r>
            <a:endParaRPr lang="en-US" sz="1600" dirty="0"/>
          </a:p>
        </p:txBody>
      </p:sp>
      <p:sp>
        <p:nvSpPr>
          <p:cNvPr id="15" name="Datumsplatzhalter 1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8BEDE59-464C-481F-8684-631FE9AC57E8}" type="datetime1">
              <a:rPr lang="en-US" smtClean="0"/>
              <a:t>5/5/2020</a:t>
            </a:fld>
            <a:endParaRPr lang="de-DE" dirty="0"/>
          </a:p>
        </p:txBody>
      </p:sp>
      <p:sp>
        <p:nvSpPr>
          <p:cNvPr id="30" name="Fußzeilenplatzhalter 2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smtClean="0"/>
              <a:t>Eric Förster, Air mass characterization based on VOC measurements downstream of European and Asian Major Population Centers (MPC) during the research aircraft campaign EMeRGe, EGU 2020</a:t>
            </a:r>
            <a:endParaRPr lang="en-US" altLang="de-DE" dirty="0" smtClean="0"/>
          </a:p>
        </p:txBody>
      </p:sp>
    </p:spTree>
    <p:extLst>
      <p:ext uri="{BB962C8B-B14F-4D97-AF65-F5344CB8AC3E}">
        <p14:creationId xmlns:p14="http://schemas.microsoft.com/office/powerpoint/2010/main" val="265749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3799968" y="4736925"/>
            <a:ext cx="1723998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dirty="0" smtClean="0"/>
              <a:t>10</a:t>
            </a:r>
            <a:r>
              <a:rPr lang="en-US" sz="1300" baseline="30000" dirty="0" smtClean="0"/>
              <a:t>th</a:t>
            </a:r>
            <a:r>
              <a:rPr lang="en-US" sz="1300" dirty="0" smtClean="0"/>
              <a:t> – 28</a:t>
            </a:r>
            <a:r>
              <a:rPr lang="en-US" sz="1300" baseline="30000" dirty="0" smtClean="0"/>
              <a:t>th</a:t>
            </a:r>
            <a:r>
              <a:rPr lang="en-US" sz="1300" dirty="0" smtClean="0"/>
              <a:t> July, 2017</a:t>
            </a:r>
            <a:endParaRPr lang="en-US" sz="1300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" t="6584" r="16690" b="700"/>
          <a:stretch/>
        </p:blipFill>
        <p:spPr>
          <a:xfrm>
            <a:off x="5584722" y="1189703"/>
            <a:ext cx="5083277" cy="3559278"/>
          </a:xfrm>
          <a:prstGeom prst="rect">
            <a:avLst/>
          </a:prstGeom>
        </p:spPr>
      </p:pic>
      <p:sp>
        <p:nvSpPr>
          <p:cNvPr id="9" name="Titel 1"/>
          <p:cNvSpPr txBox="1">
            <a:spLocks/>
          </p:cNvSpPr>
          <p:nvPr/>
        </p:nvSpPr>
        <p:spPr>
          <a:xfrm>
            <a:off x="429857" y="500526"/>
            <a:ext cx="8000465" cy="5619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200" b="0" kern="0" dirty="0" smtClean="0"/>
              <a:t>Identified </a:t>
            </a:r>
            <a:r>
              <a:rPr lang="en-US" sz="2200" kern="0" dirty="0" smtClean="0">
                <a:solidFill>
                  <a:srgbClr val="FF0000"/>
                </a:solidFill>
              </a:rPr>
              <a:t>biomass burning </a:t>
            </a:r>
            <a:r>
              <a:rPr lang="en-US" sz="2200" b="0" kern="0" dirty="0" smtClean="0">
                <a:solidFill>
                  <a:schemeClr val="tx1"/>
                </a:solidFill>
              </a:rPr>
              <a:t>sources from space (FIRMS)</a:t>
            </a:r>
            <a:endParaRPr lang="en-US" sz="2200" b="0" kern="0" dirty="0">
              <a:solidFill>
                <a:schemeClr val="tx1"/>
              </a:solidFill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9" t="22238" r="32016" b="30879"/>
          <a:stretch/>
        </p:blipFill>
        <p:spPr>
          <a:xfrm>
            <a:off x="816080" y="1179871"/>
            <a:ext cx="4621159" cy="3549445"/>
          </a:xfrm>
          <a:prstGeom prst="rect">
            <a:avLst/>
          </a:prstGeom>
          <a:ln>
            <a:noFill/>
          </a:ln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3163" y="201390"/>
            <a:ext cx="886138" cy="889991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820" y="328964"/>
            <a:ext cx="757774" cy="600891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690282" y="5100920"/>
            <a:ext cx="47557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Sources of BB in Europe are reported in Italy, Southeast Europe, Northern Africa, on the Iberian Peninsula and slightly scattered over Central Europe.</a:t>
            </a:r>
            <a:endParaRPr lang="en-US" sz="1600" dirty="0"/>
          </a:p>
        </p:txBody>
      </p:sp>
      <p:sp>
        <p:nvSpPr>
          <p:cNvPr id="15" name="Rechteck 14"/>
          <p:cNvSpPr/>
          <p:nvPr/>
        </p:nvSpPr>
        <p:spPr>
          <a:xfrm>
            <a:off x="8623994" y="4736957"/>
            <a:ext cx="213596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dirty="0"/>
              <a:t>12</a:t>
            </a:r>
            <a:r>
              <a:rPr lang="en-US" sz="1300" baseline="30000" dirty="0"/>
              <a:t>th</a:t>
            </a:r>
            <a:r>
              <a:rPr lang="en-US" sz="1300" dirty="0"/>
              <a:t> March – 7</a:t>
            </a:r>
            <a:r>
              <a:rPr lang="en-US" sz="1300" baseline="30000" dirty="0"/>
              <a:t>th</a:t>
            </a:r>
            <a:r>
              <a:rPr lang="en-US" sz="1300" dirty="0"/>
              <a:t> April 2018</a:t>
            </a:r>
            <a:endParaRPr lang="en-US" sz="1300" dirty="0"/>
          </a:p>
        </p:txBody>
      </p:sp>
      <p:sp>
        <p:nvSpPr>
          <p:cNvPr id="16" name="Rechteck 15"/>
          <p:cNvSpPr/>
          <p:nvPr/>
        </p:nvSpPr>
        <p:spPr>
          <a:xfrm>
            <a:off x="629674" y="6108557"/>
            <a:ext cx="363432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Source: https://firms.modaps.eosdis.nasa.gov/map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5511991" y="5093910"/>
            <a:ext cx="51449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Large sources of BB in Asia are reported in India</a:t>
            </a:r>
            <a:r>
              <a:rPr lang="en-US" sz="1600" dirty="0"/>
              <a:t>, Myanmar</a:t>
            </a:r>
            <a:r>
              <a:rPr lang="en-US" sz="1600" dirty="0" smtClean="0"/>
              <a:t>, Thailand, Cambodia, on the Philippines, Singapore as well as densely scattered over Eastern China.</a:t>
            </a:r>
            <a:endParaRPr lang="en-US" sz="1600" dirty="0"/>
          </a:p>
        </p:txBody>
      </p:sp>
      <p:sp>
        <p:nvSpPr>
          <p:cNvPr id="18" name="Datumsplatzhalter 1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FC62161-D655-4079-A236-5FDADB3EA909}" type="datetime1">
              <a:rPr lang="en-US" smtClean="0"/>
              <a:t>5/5/2020</a:t>
            </a:fld>
            <a:endParaRPr lang="de-DE" dirty="0"/>
          </a:p>
        </p:txBody>
      </p:sp>
      <p:sp>
        <p:nvSpPr>
          <p:cNvPr id="19" name="Fußzeilenplatzhalter 1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smtClean="0"/>
              <a:t>Eric Förster, Air mass characterization based on VOC measurements downstream of European and Asian Major Population Centers (MPC) during the research aircraft campaign EMeRGe, EGU 2020</a:t>
            </a:r>
            <a:endParaRPr lang="en-US" altLang="de-DE" dirty="0" smtClean="0"/>
          </a:p>
        </p:txBody>
      </p:sp>
    </p:spTree>
    <p:extLst>
      <p:ext uri="{BB962C8B-B14F-4D97-AF65-F5344CB8AC3E}">
        <p14:creationId xmlns:p14="http://schemas.microsoft.com/office/powerpoint/2010/main" val="15632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" t="6584" r="16690" b="700"/>
          <a:stretch/>
        </p:blipFill>
        <p:spPr>
          <a:xfrm>
            <a:off x="5584722" y="1189703"/>
            <a:ext cx="5083277" cy="3559278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9" t="22238" r="32016" b="30879"/>
          <a:stretch/>
        </p:blipFill>
        <p:spPr>
          <a:xfrm>
            <a:off x="816080" y="1179871"/>
            <a:ext cx="4621159" cy="3549445"/>
          </a:xfrm>
          <a:prstGeom prst="rect">
            <a:avLst/>
          </a:prstGeom>
          <a:ln>
            <a:noFill/>
          </a:ln>
        </p:spPr>
      </p:pic>
      <p:sp>
        <p:nvSpPr>
          <p:cNvPr id="36" name="Rechteck 35"/>
          <p:cNvSpPr/>
          <p:nvPr/>
        </p:nvSpPr>
        <p:spPr>
          <a:xfrm>
            <a:off x="309154" y="1105140"/>
            <a:ext cx="4915989" cy="3757962"/>
          </a:xfrm>
          <a:prstGeom prst="rect">
            <a:avLst/>
          </a:pr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E8E8E8"/>
              </a:clrFrom>
              <a:clrTo>
                <a:srgbClr val="E8E8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5" t="12577" r="20239" b="17150"/>
          <a:stretch/>
        </p:blipFill>
        <p:spPr>
          <a:xfrm>
            <a:off x="735980" y="1048215"/>
            <a:ext cx="4538548" cy="3746809"/>
          </a:xfrm>
          <a:prstGeom prst="rect">
            <a:avLst/>
          </a:prstGeom>
        </p:spPr>
      </p:pic>
      <p:sp>
        <p:nvSpPr>
          <p:cNvPr id="23" name="Rechteck 22"/>
          <p:cNvSpPr/>
          <p:nvPr/>
        </p:nvSpPr>
        <p:spPr>
          <a:xfrm>
            <a:off x="5201023" y="1048215"/>
            <a:ext cx="318831" cy="3757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hteck 34"/>
          <p:cNvSpPr/>
          <p:nvPr/>
        </p:nvSpPr>
        <p:spPr>
          <a:xfrm>
            <a:off x="5499463" y="1109493"/>
            <a:ext cx="5225143" cy="4076461"/>
          </a:xfrm>
          <a:prstGeom prst="rect">
            <a:avLst/>
          </a:pr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Ellipse 15"/>
          <p:cNvSpPr/>
          <p:nvPr/>
        </p:nvSpPr>
        <p:spPr>
          <a:xfrm>
            <a:off x="2678022" y="3358583"/>
            <a:ext cx="541866" cy="49106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feld 14"/>
          <p:cNvSpPr txBox="1"/>
          <p:nvPr/>
        </p:nvSpPr>
        <p:spPr>
          <a:xfrm>
            <a:off x="2750263" y="3941909"/>
            <a:ext cx="5918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l</a:t>
            </a:r>
            <a:r>
              <a:rPr lang="en-US" sz="1400" b="1" dirty="0">
                <a:solidFill>
                  <a:srgbClr val="FF0000"/>
                </a:solidFill>
              </a:rPr>
              <a:t>ocal</a:t>
            </a:r>
          </a:p>
          <a:p>
            <a:pPr algn="ctr"/>
            <a:r>
              <a:rPr lang="en-US" sz="1400" b="1" dirty="0">
                <a:solidFill>
                  <a:srgbClr val="FF0000"/>
                </a:solidFill>
              </a:rPr>
              <a:t>fire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27" name="Titel 1"/>
          <p:cNvSpPr txBox="1">
            <a:spLocks/>
          </p:cNvSpPr>
          <p:nvPr/>
        </p:nvSpPr>
        <p:spPr>
          <a:xfrm>
            <a:off x="429857" y="500526"/>
            <a:ext cx="8312699" cy="5619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200" b="0" kern="0" dirty="0"/>
              <a:t>Identification of </a:t>
            </a:r>
            <a:r>
              <a:rPr lang="en-US" sz="2200" kern="0" dirty="0">
                <a:solidFill>
                  <a:srgbClr val="FF0000"/>
                </a:solidFill>
              </a:rPr>
              <a:t>b</a:t>
            </a:r>
            <a:r>
              <a:rPr lang="en-US" sz="2200" kern="0" dirty="0">
                <a:solidFill>
                  <a:srgbClr val="FF0000"/>
                </a:solidFill>
              </a:rPr>
              <a:t>iomass </a:t>
            </a:r>
            <a:r>
              <a:rPr lang="en-US" sz="2200" kern="0" dirty="0" smtClean="0">
                <a:solidFill>
                  <a:srgbClr val="FF0000"/>
                </a:solidFill>
              </a:rPr>
              <a:t>burning </a:t>
            </a:r>
            <a:r>
              <a:rPr lang="en-US" sz="2200" b="0" kern="0" dirty="0" smtClean="0">
                <a:solidFill>
                  <a:schemeClr val="tx1"/>
                </a:solidFill>
              </a:rPr>
              <a:t>influence,</a:t>
            </a:r>
            <a:endParaRPr lang="en-US" sz="2200" b="0" kern="0" dirty="0">
              <a:solidFill>
                <a:schemeClr val="tx1"/>
              </a:solidFill>
            </a:endParaRPr>
          </a:p>
          <a:p>
            <a:endParaRPr lang="en-US" sz="2200" b="0" kern="0" dirty="0">
              <a:solidFill>
                <a:schemeClr val="tx1"/>
              </a:solidFill>
            </a:endParaRPr>
          </a:p>
        </p:txBody>
      </p:sp>
      <p:pic>
        <p:nvPicPr>
          <p:cNvPr id="37" name="Grafik 36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E8E8E8"/>
              </a:clrFrom>
              <a:clrTo>
                <a:srgbClr val="E8E8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2" t="17710" r="5662" b="20528"/>
          <a:stretch/>
        </p:blipFill>
        <p:spPr>
          <a:xfrm>
            <a:off x="5542156" y="1037063"/>
            <a:ext cx="6467707" cy="3891776"/>
          </a:xfrm>
          <a:prstGeom prst="rect">
            <a:avLst/>
          </a:prstGeom>
        </p:spPr>
      </p:pic>
      <p:pic>
        <p:nvPicPr>
          <p:cNvPr id="38" name="Grafik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33163" y="201390"/>
            <a:ext cx="886138" cy="889991"/>
          </a:xfrm>
          <a:prstGeom prst="rect">
            <a:avLst/>
          </a:prstGeom>
        </p:spPr>
      </p:pic>
      <p:sp>
        <p:nvSpPr>
          <p:cNvPr id="40" name="Rechteck 39"/>
          <p:cNvSpPr/>
          <p:nvPr/>
        </p:nvSpPr>
        <p:spPr>
          <a:xfrm>
            <a:off x="5981103" y="525732"/>
            <a:ext cx="31037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kern="0" dirty="0"/>
              <a:t>0.5 days back-trajectories</a:t>
            </a:r>
            <a:endParaRPr lang="en-US" sz="2000" kern="0" dirty="0"/>
          </a:p>
        </p:txBody>
      </p:sp>
      <p:sp>
        <p:nvSpPr>
          <p:cNvPr id="42" name="Textfeld 41"/>
          <p:cNvSpPr txBox="1"/>
          <p:nvPr/>
        </p:nvSpPr>
        <p:spPr>
          <a:xfrm>
            <a:off x="6010152" y="6113219"/>
            <a:ext cx="45865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All Trajectories of EMeRGe-Asia based </a:t>
            </a:r>
            <a:r>
              <a:rPr lang="en-US" sz="1100" dirty="0"/>
              <a:t>on </a:t>
            </a:r>
            <a:r>
              <a:rPr lang="en-US" sz="1100" dirty="0" err="1"/>
              <a:t>FlexPart</a:t>
            </a:r>
            <a:r>
              <a:rPr lang="en-US" sz="1100" dirty="0"/>
              <a:t> (</a:t>
            </a:r>
            <a:r>
              <a:rPr lang="en-US" sz="1100" dirty="0" err="1"/>
              <a:t>Stohl</a:t>
            </a:r>
            <a:r>
              <a:rPr lang="en-US" sz="1100" dirty="0"/>
              <a:t> et al., 2010</a:t>
            </a:r>
            <a:r>
              <a:rPr lang="en-US" sz="1100" dirty="0" smtClean="0"/>
              <a:t>)</a:t>
            </a:r>
            <a:endParaRPr lang="en-US" sz="1100" dirty="0"/>
          </a:p>
        </p:txBody>
      </p:sp>
      <p:sp>
        <p:nvSpPr>
          <p:cNvPr id="43" name="Textfeld 42"/>
          <p:cNvSpPr txBox="1"/>
          <p:nvPr/>
        </p:nvSpPr>
        <p:spPr>
          <a:xfrm>
            <a:off x="713315" y="6112567"/>
            <a:ext cx="45865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All Trajectories of EMeRGe-Asia based </a:t>
            </a:r>
            <a:r>
              <a:rPr lang="en-US" sz="1100" dirty="0"/>
              <a:t>on </a:t>
            </a:r>
            <a:r>
              <a:rPr lang="en-US" sz="1100" dirty="0" err="1" smtClean="0"/>
              <a:t>FlexTra</a:t>
            </a:r>
            <a:r>
              <a:rPr lang="en-US" sz="1100" dirty="0" smtClean="0"/>
              <a:t> </a:t>
            </a:r>
            <a:r>
              <a:rPr lang="en-US" sz="1100" dirty="0"/>
              <a:t>(</a:t>
            </a:r>
            <a:r>
              <a:rPr lang="en-US" sz="1100" dirty="0" err="1"/>
              <a:t>Stohl</a:t>
            </a:r>
            <a:r>
              <a:rPr lang="en-US" sz="1100" dirty="0"/>
              <a:t> et al., 2010</a:t>
            </a:r>
            <a:r>
              <a:rPr lang="en-US" sz="1100" dirty="0" smtClean="0"/>
              <a:t>)</a:t>
            </a:r>
            <a:endParaRPr lang="en-US" sz="1100" dirty="0"/>
          </a:p>
        </p:txBody>
      </p:sp>
      <p:sp>
        <p:nvSpPr>
          <p:cNvPr id="44" name="Textfeld 43"/>
          <p:cNvSpPr txBox="1"/>
          <p:nvPr/>
        </p:nvSpPr>
        <p:spPr>
          <a:xfrm>
            <a:off x="723207" y="4845425"/>
            <a:ext cx="44556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Southern BBs could be local fires from Italy, France and Spain, as trajectories are below 4000 m</a:t>
            </a:r>
            <a:r>
              <a:rPr lang="en-US" sz="1600" dirty="0">
                <a:sym typeface="Wingdings" panose="05000000000000000000" pitchFamily="2" charset="2"/>
              </a:rPr>
              <a:t>. Near Frankfurt  most likely </a:t>
            </a:r>
            <a:r>
              <a:rPr lang="en-US" sz="1600" dirty="0" smtClean="0">
                <a:sym typeface="Wingdings" panose="05000000000000000000" pitchFamily="2" charset="2"/>
              </a:rPr>
              <a:t>from LRT. Local </a:t>
            </a:r>
            <a:r>
              <a:rPr lang="en-US" sz="1600" dirty="0">
                <a:sym typeface="Wingdings" panose="05000000000000000000" pitchFamily="2" charset="2"/>
              </a:rPr>
              <a:t>BB in Southern </a:t>
            </a:r>
            <a:r>
              <a:rPr lang="en-US" sz="1600" dirty="0" smtClean="0">
                <a:sym typeface="Wingdings" panose="05000000000000000000" pitchFamily="2" charset="2"/>
              </a:rPr>
              <a:t>France near Marseille, </a:t>
            </a:r>
            <a:r>
              <a:rPr lang="en-US" sz="1600" dirty="0">
                <a:sym typeface="Wingdings" panose="05000000000000000000" pitchFamily="2" charset="2"/>
              </a:rPr>
              <a:t>24th July 2017 </a:t>
            </a:r>
            <a:r>
              <a:rPr lang="en-US" sz="1600" dirty="0" smtClean="0">
                <a:sym typeface="Wingdings" panose="05000000000000000000" pitchFamily="2" charset="2"/>
              </a:rPr>
              <a:t>(picture slide </a:t>
            </a:r>
            <a:r>
              <a:rPr lang="en-US" sz="1600" dirty="0">
                <a:sym typeface="Wingdings" panose="05000000000000000000" pitchFamily="2" charset="2"/>
              </a:rPr>
              <a:t>7</a:t>
            </a:r>
            <a:r>
              <a:rPr lang="en-US" sz="1600" dirty="0" smtClean="0">
                <a:sym typeface="Wingdings" panose="05000000000000000000" pitchFamily="2" charset="2"/>
              </a:rPr>
              <a:t>).</a:t>
            </a:r>
            <a:endParaRPr lang="en-US" sz="1600" dirty="0">
              <a:sym typeface="Wingdings" panose="05000000000000000000" pitchFamily="2" charset="2"/>
            </a:endParaRPr>
          </a:p>
        </p:txBody>
      </p:sp>
      <p:sp>
        <p:nvSpPr>
          <p:cNvPr id="45" name="Textfeld 44"/>
          <p:cNvSpPr txBox="1"/>
          <p:nvPr/>
        </p:nvSpPr>
        <p:spPr>
          <a:xfrm>
            <a:off x="5515898" y="4836461"/>
            <a:ext cx="53295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Asian BBs observed in higher altitudes </a:t>
            </a:r>
            <a:r>
              <a:rPr lang="en-US" sz="1600" dirty="0" smtClean="0">
                <a:sym typeface="Wingdings" panose="05000000000000000000" pitchFamily="2" charset="2"/>
              </a:rPr>
              <a:t> LRT.</a:t>
            </a:r>
          </a:p>
          <a:p>
            <a:r>
              <a:rPr lang="en-US" sz="1600" dirty="0" smtClean="0">
                <a:sym typeface="Wingdings" panose="05000000000000000000" pitchFamily="2" charset="2"/>
              </a:rPr>
              <a:t>Near Bangkok local fires from Thailand in lower altitudes.</a:t>
            </a:r>
            <a:endParaRPr lang="en-US" sz="1600" dirty="0">
              <a:sym typeface="Wingdings" panose="05000000000000000000" pitchFamily="2" charset="2"/>
            </a:endParaRPr>
          </a:p>
          <a:p>
            <a:endParaRPr lang="en-US" sz="1600" dirty="0" smtClean="0"/>
          </a:p>
          <a:p>
            <a:endParaRPr lang="en-US" sz="1600" dirty="0"/>
          </a:p>
        </p:txBody>
      </p:sp>
      <p:sp>
        <p:nvSpPr>
          <p:cNvPr id="46" name="Datumsplatzhalter 4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B5DDF8F-C9B8-46CC-A3B8-0960F20DB91A}" type="datetime1">
              <a:rPr lang="en-US" smtClean="0"/>
              <a:t>5/5/2020</a:t>
            </a:fld>
            <a:endParaRPr lang="de-DE" dirty="0"/>
          </a:p>
        </p:txBody>
      </p:sp>
      <p:sp>
        <p:nvSpPr>
          <p:cNvPr id="47" name="Fußzeilenplatzhalter 4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smtClean="0"/>
              <a:t>Eric Förster, Air mass characterization based on VOC measurements downstream of European and Asian Major Population Centers (MPC) during the research aircraft campaign EMeRGe, EGU 2020</a:t>
            </a:r>
            <a:endParaRPr lang="en-US" altLang="de-DE" dirty="0" smtClean="0"/>
          </a:p>
        </p:txBody>
      </p:sp>
    </p:spTree>
    <p:extLst>
      <p:ext uri="{BB962C8B-B14F-4D97-AF65-F5344CB8AC3E}">
        <p14:creationId xmlns:p14="http://schemas.microsoft.com/office/powerpoint/2010/main" val="4054938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" t="6584" r="16690" b="700"/>
          <a:stretch/>
        </p:blipFill>
        <p:spPr>
          <a:xfrm>
            <a:off x="5584722" y="1189703"/>
            <a:ext cx="5083277" cy="3559278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9" t="22238" r="32016" b="30879"/>
          <a:stretch/>
        </p:blipFill>
        <p:spPr>
          <a:xfrm>
            <a:off x="816080" y="1179871"/>
            <a:ext cx="4621159" cy="3549445"/>
          </a:xfrm>
          <a:prstGeom prst="rect">
            <a:avLst/>
          </a:prstGeom>
          <a:ln>
            <a:noFill/>
          </a:ln>
        </p:spPr>
      </p:pic>
      <p:sp>
        <p:nvSpPr>
          <p:cNvPr id="23" name="Rechteck 22"/>
          <p:cNvSpPr/>
          <p:nvPr/>
        </p:nvSpPr>
        <p:spPr>
          <a:xfrm>
            <a:off x="5156418" y="1070517"/>
            <a:ext cx="318831" cy="3757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itel 1"/>
          <p:cNvSpPr txBox="1">
            <a:spLocks/>
          </p:cNvSpPr>
          <p:nvPr/>
        </p:nvSpPr>
        <p:spPr>
          <a:xfrm>
            <a:off x="429857" y="500526"/>
            <a:ext cx="8312699" cy="5619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200" b="0" kern="0" dirty="0"/>
              <a:t>Identification of </a:t>
            </a:r>
            <a:r>
              <a:rPr lang="en-US" sz="2200" kern="0" dirty="0">
                <a:solidFill>
                  <a:srgbClr val="FF0000"/>
                </a:solidFill>
              </a:rPr>
              <a:t>b</a:t>
            </a:r>
            <a:r>
              <a:rPr lang="en-US" sz="2200" kern="0" dirty="0">
                <a:solidFill>
                  <a:srgbClr val="FF0000"/>
                </a:solidFill>
              </a:rPr>
              <a:t>iomass </a:t>
            </a:r>
            <a:r>
              <a:rPr lang="en-US" sz="2200" kern="0" dirty="0" smtClean="0">
                <a:solidFill>
                  <a:srgbClr val="FF0000"/>
                </a:solidFill>
              </a:rPr>
              <a:t>burning </a:t>
            </a:r>
            <a:r>
              <a:rPr lang="en-US" sz="2200" b="0" kern="0" dirty="0" smtClean="0">
                <a:solidFill>
                  <a:schemeClr val="tx1"/>
                </a:solidFill>
              </a:rPr>
              <a:t>influence,</a:t>
            </a:r>
            <a:endParaRPr lang="en-US" sz="2200" b="0" kern="0" dirty="0">
              <a:solidFill>
                <a:schemeClr val="tx1"/>
              </a:solidFill>
            </a:endParaRPr>
          </a:p>
          <a:p>
            <a:endParaRPr lang="en-US" sz="2200" b="0" kern="0" dirty="0">
              <a:solidFill>
                <a:schemeClr val="tx1"/>
              </a:solidFill>
            </a:endParaRPr>
          </a:p>
        </p:txBody>
      </p:sp>
      <p:sp>
        <p:nvSpPr>
          <p:cNvPr id="34" name="Rechteck 33"/>
          <p:cNvSpPr/>
          <p:nvPr/>
        </p:nvSpPr>
        <p:spPr>
          <a:xfrm>
            <a:off x="309154" y="1105140"/>
            <a:ext cx="4915989" cy="3757962"/>
          </a:xfrm>
          <a:prstGeom prst="rect">
            <a:avLst/>
          </a:pr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E8E8E8"/>
              </a:clrFrom>
              <a:clrTo>
                <a:srgbClr val="E8E8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5" t="13333" r="21715" b="17236"/>
          <a:stretch/>
        </p:blipFill>
        <p:spPr>
          <a:xfrm>
            <a:off x="758283" y="1095989"/>
            <a:ext cx="4404732" cy="3687884"/>
          </a:xfrm>
          <a:prstGeom prst="rect">
            <a:avLst/>
          </a:prstGeom>
        </p:spPr>
      </p:pic>
      <p:sp>
        <p:nvSpPr>
          <p:cNvPr id="35" name="Rechteck 34"/>
          <p:cNvSpPr/>
          <p:nvPr/>
        </p:nvSpPr>
        <p:spPr>
          <a:xfrm>
            <a:off x="5499463" y="1109493"/>
            <a:ext cx="5225143" cy="4076461"/>
          </a:xfrm>
          <a:prstGeom prst="rect">
            <a:avLst/>
          </a:pr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E8E8E8"/>
              </a:clrFrom>
              <a:clrTo>
                <a:srgbClr val="E8E8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8" t="5382" r="21434" b="12006"/>
          <a:stretch/>
        </p:blipFill>
        <p:spPr>
          <a:xfrm rot="5400000">
            <a:off x="6838049" y="-309886"/>
            <a:ext cx="3864773" cy="6523467"/>
          </a:xfrm>
          <a:prstGeom prst="rect">
            <a:avLst/>
          </a:prstGeom>
        </p:spPr>
      </p:pic>
      <p:sp>
        <p:nvSpPr>
          <p:cNvPr id="31" name="Rechteck 30"/>
          <p:cNvSpPr/>
          <p:nvPr/>
        </p:nvSpPr>
        <p:spPr>
          <a:xfrm>
            <a:off x="6192975" y="525732"/>
            <a:ext cx="28905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kern="0" dirty="0" smtClean="0"/>
              <a:t>2 </a:t>
            </a:r>
            <a:r>
              <a:rPr lang="en-US" sz="2000" kern="0" dirty="0"/>
              <a:t>days back-trajectories</a:t>
            </a:r>
            <a:endParaRPr lang="en-US" sz="2000" kern="0" dirty="0"/>
          </a:p>
        </p:txBody>
      </p:sp>
      <p:pic>
        <p:nvPicPr>
          <p:cNvPr id="36" name="Grafik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33163" y="201390"/>
            <a:ext cx="886138" cy="889991"/>
          </a:xfrm>
          <a:prstGeom prst="rect">
            <a:avLst/>
          </a:prstGeom>
        </p:spPr>
      </p:pic>
      <p:sp>
        <p:nvSpPr>
          <p:cNvPr id="41" name="Textfeld 40"/>
          <p:cNvSpPr txBox="1"/>
          <p:nvPr/>
        </p:nvSpPr>
        <p:spPr>
          <a:xfrm>
            <a:off x="5515898" y="4836461"/>
            <a:ext cx="53967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Asian BBs observed in higher altitudes </a:t>
            </a:r>
            <a:r>
              <a:rPr lang="en-US" sz="1600" dirty="0" smtClean="0">
                <a:sym typeface="Wingdings" panose="05000000000000000000" pitchFamily="2" charset="2"/>
              </a:rPr>
              <a:t> LRT from India, Thailand, Singapore.</a:t>
            </a:r>
          </a:p>
          <a:p>
            <a:r>
              <a:rPr lang="en-US" sz="1600" dirty="0" smtClean="0">
                <a:sym typeface="Wingdings" panose="05000000000000000000" pitchFamily="2" charset="2"/>
              </a:rPr>
              <a:t>Near Bangkok local fires from Thailand. Fires in lower altitudes near Taiwan possibly originating from China mixed with AP (see slide 29).</a:t>
            </a:r>
            <a:endParaRPr lang="en-US" sz="1600" dirty="0">
              <a:sym typeface="Wingdings" panose="05000000000000000000" pitchFamily="2" charset="2"/>
            </a:endParaRPr>
          </a:p>
          <a:p>
            <a:endParaRPr lang="en-US" sz="1600" dirty="0" smtClean="0"/>
          </a:p>
          <a:p>
            <a:endParaRPr lang="en-US" sz="1600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E0A3104-F95B-4297-9CEE-1FDEB4F28D7C}" type="datetime1">
              <a:rPr lang="en-US" smtClean="0"/>
              <a:t>5/5/2020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smtClean="0"/>
              <a:t>Eric Förster, Air mass characterization based on VOC measurements downstream of European and Asian Major Population Centers (MPC) during the research aircraft campaign EMeRGe, EGU 2020</a:t>
            </a:r>
            <a:endParaRPr lang="en-US" altLang="de-DE" dirty="0" smtClean="0"/>
          </a:p>
        </p:txBody>
      </p:sp>
      <p:sp>
        <p:nvSpPr>
          <p:cNvPr id="43" name="Textfeld 42"/>
          <p:cNvSpPr txBox="1"/>
          <p:nvPr/>
        </p:nvSpPr>
        <p:spPr>
          <a:xfrm>
            <a:off x="723207" y="4845425"/>
            <a:ext cx="44556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Southern BBs could be local fires from Italy, France and Spain, as trajectories are below 4000 m</a:t>
            </a:r>
            <a:r>
              <a:rPr lang="en-US" sz="1600" dirty="0">
                <a:sym typeface="Wingdings" panose="05000000000000000000" pitchFamily="2" charset="2"/>
              </a:rPr>
              <a:t>. Near Frankfurt  most likely </a:t>
            </a:r>
            <a:r>
              <a:rPr lang="en-US" sz="1600" dirty="0" smtClean="0">
                <a:sym typeface="Wingdings" panose="05000000000000000000" pitchFamily="2" charset="2"/>
              </a:rPr>
              <a:t>from LRT. Local </a:t>
            </a:r>
            <a:r>
              <a:rPr lang="en-US" sz="1600" dirty="0">
                <a:sym typeface="Wingdings" panose="05000000000000000000" pitchFamily="2" charset="2"/>
              </a:rPr>
              <a:t>BB in Southern </a:t>
            </a:r>
            <a:r>
              <a:rPr lang="en-US" sz="1600" dirty="0" smtClean="0">
                <a:sym typeface="Wingdings" panose="05000000000000000000" pitchFamily="2" charset="2"/>
              </a:rPr>
              <a:t>France near Marseille, </a:t>
            </a:r>
            <a:r>
              <a:rPr lang="en-US" sz="1600" dirty="0">
                <a:sym typeface="Wingdings" panose="05000000000000000000" pitchFamily="2" charset="2"/>
              </a:rPr>
              <a:t>24th July 2017 </a:t>
            </a:r>
            <a:r>
              <a:rPr lang="en-US" sz="1600" dirty="0" smtClean="0">
                <a:sym typeface="Wingdings" panose="05000000000000000000" pitchFamily="2" charset="2"/>
              </a:rPr>
              <a:t>(picture slide </a:t>
            </a:r>
            <a:r>
              <a:rPr lang="en-US" sz="1600" dirty="0">
                <a:sym typeface="Wingdings" panose="05000000000000000000" pitchFamily="2" charset="2"/>
              </a:rPr>
              <a:t>7</a:t>
            </a:r>
            <a:r>
              <a:rPr lang="en-US" sz="1600" dirty="0" smtClean="0">
                <a:sym typeface="Wingdings" panose="05000000000000000000" pitchFamily="2" charset="2"/>
              </a:rPr>
              <a:t>).</a:t>
            </a:r>
            <a:endParaRPr lang="en-US" sz="1600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78770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" t="6584" r="16690" b="700"/>
          <a:stretch/>
        </p:blipFill>
        <p:spPr>
          <a:xfrm>
            <a:off x="5584722" y="1189703"/>
            <a:ext cx="5083277" cy="3559278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9" t="22238" r="32016" b="30879"/>
          <a:stretch/>
        </p:blipFill>
        <p:spPr>
          <a:xfrm>
            <a:off x="816080" y="1179871"/>
            <a:ext cx="4621159" cy="3549445"/>
          </a:xfrm>
          <a:prstGeom prst="rect">
            <a:avLst/>
          </a:prstGeom>
          <a:ln>
            <a:noFill/>
          </a:ln>
        </p:spPr>
      </p:pic>
      <p:sp>
        <p:nvSpPr>
          <p:cNvPr id="23" name="Rechteck 22"/>
          <p:cNvSpPr/>
          <p:nvPr/>
        </p:nvSpPr>
        <p:spPr>
          <a:xfrm>
            <a:off x="5156418" y="1070517"/>
            <a:ext cx="318831" cy="3757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itel 1"/>
          <p:cNvSpPr txBox="1">
            <a:spLocks/>
          </p:cNvSpPr>
          <p:nvPr/>
        </p:nvSpPr>
        <p:spPr>
          <a:xfrm>
            <a:off x="429857" y="500526"/>
            <a:ext cx="8312699" cy="5619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200" b="0" kern="0" dirty="0"/>
              <a:t>Identification of </a:t>
            </a:r>
            <a:r>
              <a:rPr lang="en-US" sz="2200" kern="0" dirty="0">
                <a:solidFill>
                  <a:srgbClr val="FF0000"/>
                </a:solidFill>
              </a:rPr>
              <a:t>b</a:t>
            </a:r>
            <a:r>
              <a:rPr lang="en-US" sz="2200" kern="0" dirty="0">
                <a:solidFill>
                  <a:srgbClr val="FF0000"/>
                </a:solidFill>
              </a:rPr>
              <a:t>iomass </a:t>
            </a:r>
            <a:r>
              <a:rPr lang="en-US" sz="2200" kern="0" dirty="0" smtClean="0">
                <a:solidFill>
                  <a:srgbClr val="FF0000"/>
                </a:solidFill>
              </a:rPr>
              <a:t>burning </a:t>
            </a:r>
            <a:r>
              <a:rPr lang="en-US" sz="2200" b="0" kern="0" dirty="0" smtClean="0">
                <a:solidFill>
                  <a:schemeClr val="tx1"/>
                </a:solidFill>
              </a:rPr>
              <a:t>influence,</a:t>
            </a:r>
            <a:endParaRPr lang="en-US" sz="2200" b="0" kern="0" dirty="0">
              <a:solidFill>
                <a:schemeClr val="tx1"/>
              </a:solidFill>
            </a:endParaRPr>
          </a:p>
          <a:p>
            <a:endParaRPr lang="en-US" sz="2200" b="0" kern="0" dirty="0">
              <a:solidFill>
                <a:schemeClr val="tx1"/>
              </a:solidFill>
            </a:endParaRPr>
          </a:p>
        </p:txBody>
      </p:sp>
      <p:sp>
        <p:nvSpPr>
          <p:cNvPr id="24" name="Rechteck 23"/>
          <p:cNvSpPr/>
          <p:nvPr/>
        </p:nvSpPr>
        <p:spPr>
          <a:xfrm>
            <a:off x="309154" y="1105140"/>
            <a:ext cx="4915989" cy="3757962"/>
          </a:xfrm>
          <a:prstGeom prst="rect">
            <a:avLst/>
          </a:pr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E8E8E8"/>
              </a:clrFrom>
              <a:clrTo>
                <a:srgbClr val="E8E8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8" t="21328" r="16961" b="11842"/>
          <a:stretch/>
        </p:blipFill>
        <p:spPr>
          <a:xfrm rot="5400000">
            <a:off x="1127712" y="748577"/>
            <a:ext cx="3679898" cy="4435301"/>
          </a:xfrm>
          <a:prstGeom prst="rect">
            <a:avLst/>
          </a:prstGeom>
        </p:spPr>
      </p:pic>
      <p:sp>
        <p:nvSpPr>
          <p:cNvPr id="31" name="Rechteck 30"/>
          <p:cNvSpPr/>
          <p:nvPr/>
        </p:nvSpPr>
        <p:spPr>
          <a:xfrm>
            <a:off x="5499463" y="1109493"/>
            <a:ext cx="5225143" cy="4076461"/>
          </a:xfrm>
          <a:prstGeom prst="rect">
            <a:avLst/>
          </a:pr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E8E8E8"/>
              </a:clrFrom>
              <a:clrTo>
                <a:srgbClr val="E8E8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1" t="5627" r="21637" b="11680"/>
          <a:stretch/>
        </p:blipFill>
        <p:spPr>
          <a:xfrm rot="5400000">
            <a:off x="6846210" y="-293699"/>
            <a:ext cx="3799435" cy="6527875"/>
          </a:xfrm>
          <a:prstGeom prst="rect">
            <a:avLst/>
          </a:prstGeom>
        </p:spPr>
      </p:pic>
      <p:pic>
        <p:nvPicPr>
          <p:cNvPr id="32" name="Grafik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33163" y="201390"/>
            <a:ext cx="886138" cy="889991"/>
          </a:xfrm>
          <a:prstGeom prst="rect">
            <a:avLst/>
          </a:prstGeom>
        </p:spPr>
      </p:pic>
      <p:sp>
        <p:nvSpPr>
          <p:cNvPr id="37" name="Rechteck 36"/>
          <p:cNvSpPr/>
          <p:nvPr/>
        </p:nvSpPr>
        <p:spPr>
          <a:xfrm>
            <a:off x="6192972" y="525732"/>
            <a:ext cx="28905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kern="0" dirty="0" smtClean="0"/>
              <a:t>4 </a:t>
            </a:r>
            <a:r>
              <a:rPr lang="en-US" sz="2000" kern="0" dirty="0"/>
              <a:t>days back-trajectories</a:t>
            </a:r>
            <a:endParaRPr lang="en-US" sz="2000" kern="0" dirty="0"/>
          </a:p>
        </p:txBody>
      </p:sp>
      <p:sp>
        <p:nvSpPr>
          <p:cNvPr id="38" name="Textfeld 37"/>
          <p:cNvSpPr txBox="1"/>
          <p:nvPr/>
        </p:nvSpPr>
        <p:spPr>
          <a:xfrm>
            <a:off x="781396" y="4845425"/>
            <a:ext cx="43724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Southern BBs could be local fires from Italy, France and Spain, as trajectories are below 4000 m</a:t>
            </a:r>
            <a:r>
              <a:rPr lang="en-US" sz="1600" dirty="0" smtClean="0">
                <a:sym typeface="Wingdings" panose="05000000000000000000" pitchFamily="2" charset="2"/>
              </a:rPr>
              <a:t>. Fire west of Rome can also be transported from Southeast Europe.</a:t>
            </a:r>
          </a:p>
          <a:p>
            <a:endParaRPr lang="en-US" sz="1600" dirty="0"/>
          </a:p>
        </p:txBody>
      </p:sp>
      <p:sp>
        <p:nvSpPr>
          <p:cNvPr id="39" name="Textfeld 38"/>
          <p:cNvSpPr txBox="1"/>
          <p:nvPr/>
        </p:nvSpPr>
        <p:spPr>
          <a:xfrm>
            <a:off x="5507585" y="4836461"/>
            <a:ext cx="53967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Asian BBs observed in higher altitudes </a:t>
            </a:r>
            <a:r>
              <a:rPr lang="en-US" sz="1600" dirty="0" smtClean="0">
                <a:sym typeface="Wingdings" panose="05000000000000000000" pitchFamily="2" charset="2"/>
              </a:rPr>
              <a:t> LRT from India, Thailand, Singapore or even farther.</a:t>
            </a:r>
          </a:p>
          <a:p>
            <a:r>
              <a:rPr lang="en-US" sz="1600" dirty="0" smtClean="0">
                <a:sym typeface="Wingdings" panose="05000000000000000000" pitchFamily="2" charset="2"/>
              </a:rPr>
              <a:t>Fires in lower altitudes near Taiwan possibly originating from China mixed with AP and recirculated over the Pacific Ocean (see slide 29).</a:t>
            </a:r>
            <a:endParaRPr lang="en-US" sz="1600" dirty="0">
              <a:sym typeface="Wingdings" panose="05000000000000000000" pitchFamily="2" charset="2"/>
            </a:endParaRPr>
          </a:p>
          <a:p>
            <a:endParaRPr lang="en-US" sz="1600" dirty="0" smtClean="0"/>
          </a:p>
          <a:p>
            <a:endParaRPr lang="en-US" sz="160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94A76B9-7813-4CFA-B51C-50E607B0CDA4}" type="datetime1">
              <a:rPr lang="en-US" smtClean="0"/>
              <a:t>5/5/2020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smtClean="0"/>
              <a:t>Eric Förster, Air mass characterization based on VOC measurements downstream of European and Asian Major Population Centers (MPC) during the research aircraft campaign EMeRGe, EGU 2020</a:t>
            </a:r>
            <a:endParaRPr lang="en-US" altLang="de-DE" dirty="0" smtClean="0"/>
          </a:p>
        </p:txBody>
      </p:sp>
    </p:spTree>
    <p:extLst>
      <p:ext uri="{BB962C8B-B14F-4D97-AF65-F5344CB8AC3E}">
        <p14:creationId xmlns:p14="http://schemas.microsoft.com/office/powerpoint/2010/main" val="376812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" t="6584" r="16690" b="700"/>
          <a:stretch/>
        </p:blipFill>
        <p:spPr>
          <a:xfrm>
            <a:off x="5584722" y="1189703"/>
            <a:ext cx="5083277" cy="3559278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9" t="22238" r="32016" b="30879"/>
          <a:stretch/>
        </p:blipFill>
        <p:spPr>
          <a:xfrm>
            <a:off x="816080" y="1179871"/>
            <a:ext cx="4621159" cy="3549445"/>
          </a:xfrm>
          <a:prstGeom prst="rect">
            <a:avLst/>
          </a:prstGeom>
          <a:ln>
            <a:noFill/>
          </a:ln>
        </p:spPr>
      </p:pic>
      <p:sp>
        <p:nvSpPr>
          <p:cNvPr id="23" name="Rechteck 22"/>
          <p:cNvSpPr/>
          <p:nvPr/>
        </p:nvSpPr>
        <p:spPr>
          <a:xfrm>
            <a:off x="5156418" y="1070517"/>
            <a:ext cx="318831" cy="3757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itel 1"/>
          <p:cNvSpPr txBox="1">
            <a:spLocks/>
          </p:cNvSpPr>
          <p:nvPr/>
        </p:nvSpPr>
        <p:spPr>
          <a:xfrm>
            <a:off x="429857" y="500526"/>
            <a:ext cx="8312699" cy="5619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200" b="0" kern="0" dirty="0"/>
              <a:t>Identification of </a:t>
            </a:r>
            <a:r>
              <a:rPr lang="en-US" sz="2200" kern="0" dirty="0" smtClean="0">
                <a:solidFill>
                  <a:srgbClr val="FFC000"/>
                </a:solidFill>
              </a:rPr>
              <a:t>aged biomass burning,</a:t>
            </a:r>
            <a:endParaRPr lang="en-US" sz="2200" kern="0" dirty="0">
              <a:solidFill>
                <a:srgbClr val="FFC000"/>
              </a:solidFill>
            </a:endParaRPr>
          </a:p>
        </p:txBody>
      </p:sp>
      <p:sp>
        <p:nvSpPr>
          <p:cNvPr id="24" name="Rechteck 23"/>
          <p:cNvSpPr/>
          <p:nvPr/>
        </p:nvSpPr>
        <p:spPr>
          <a:xfrm>
            <a:off x="309154" y="1105140"/>
            <a:ext cx="4915989" cy="3757962"/>
          </a:xfrm>
          <a:prstGeom prst="rect">
            <a:avLst/>
          </a:pr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hteck 30"/>
          <p:cNvSpPr/>
          <p:nvPr/>
        </p:nvSpPr>
        <p:spPr>
          <a:xfrm>
            <a:off x="5499463" y="1109493"/>
            <a:ext cx="5225143" cy="4076461"/>
          </a:xfrm>
          <a:prstGeom prst="rect">
            <a:avLst/>
          </a:pr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Grafik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3163" y="201390"/>
            <a:ext cx="886138" cy="889991"/>
          </a:xfrm>
          <a:prstGeom prst="rect">
            <a:avLst/>
          </a:prstGeom>
        </p:spPr>
      </p:pic>
      <p:sp>
        <p:nvSpPr>
          <p:cNvPr id="14" name="Rechteck 13"/>
          <p:cNvSpPr/>
          <p:nvPr/>
        </p:nvSpPr>
        <p:spPr>
          <a:xfrm>
            <a:off x="5614751" y="512285"/>
            <a:ext cx="28905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kern="0" dirty="0" smtClean="0"/>
              <a:t>4 </a:t>
            </a:r>
            <a:r>
              <a:rPr lang="en-US" sz="2000" kern="0" dirty="0"/>
              <a:t>days back-trajectories</a:t>
            </a:r>
            <a:endParaRPr lang="en-US" sz="2000" kern="0" dirty="0"/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E8E8E8"/>
              </a:clrFrom>
              <a:clrTo>
                <a:srgbClr val="E8E8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8" t="5473" r="21036" b="12091"/>
          <a:stretch/>
        </p:blipFill>
        <p:spPr>
          <a:xfrm rot="5400000">
            <a:off x="6850520" y="-274907"/>
            <a:ext cx="3847375" cy="6548718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4" t="10523" r="16333" b="79674"/>
          <a:stretch/>
        </p:blipFill>
        <p:spPr>
          <a:xfrm rot="5400000">
            <a:off x="-1418665" y="2646832"/>
            <a:ext cx="3778621" cy="672354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E8E8E8"/>
              </a:clrFrom>
              <a:clrTo>
                <a:srgbClr val="E8E8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4" t="21634" r="16333" b="12092"/>
          <a:stretch/>
        </p:blipFill>
        <p:spPr>
          <a:xfrm rot="5400000">
            <a:off x="1145648" y="782736"/>
            <a:ext cx="3684651" cy="4432077"/>
          </a:xfrm>
          <a:prstGeom prst="rect">
            <a:avLst/>
          </a:prstGeom>
        </p:spPr>
      </p:pic>
      <p:sp>
        <p:nvSpPr>
          <p:cNvPr id="29" name="Textfeld 28"/>
          <p:cNvSpPr txBox="1"/>
          <p:nvPr/>
        </p:nvSpPr>
        <p:spPr>
          <a:xfrm>
            <a:off x="798022" y="4872319"/>
            <a:ext cx="43808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ym typeface="Wingdings" panose="05000000000000000000" pitchFamily="2" charset="2"/>
              </a:rPr>
              <a:t>Near </a:t>
            </a:r>
            <a:r>
              <a:rPr lang="en-US" sz="1600" dirty="0">
                <a:sym typeface="Wingdings" panose="05000000000000000000" pitchFamily="2" charset="2"/>
              </a:rPr>
              <a:t>Frankfurt  </a:t>
            </a:r>
            <a:r>
              <a:rPr lang="en-US" sz="1600" dirty="0" smtClean="0">
                <a:solidFill>
                  <a:srgbClr val="DAA600"/>
                </a:solidFill>
                <a:sym typeface="Wingdings" panose="05000000000000000000" pitchFamily="2" charset="2"/>
              </a:rPr>
              <a:t>aged BB </a:t>
            </a:r>
            <a:r>
              <a:rPr lang="en-US" sz="1600" dirty="0" smtClean="0">
                <a:sym typeface="Wingdings" panose="05000000000000000000" pitchFamily="2" charset="2"/>
              </a:rPr>
              <a:t>most </a:t>
            </a:r>
            <a:r>
              <a:rPr lang="en-US" sz="1600" dirty="0">
                <a:sym typeface="Wingdings" panose="05000000000000000000" pitchFamily="2" charset="2"/>
              </a:rPr>
              <a:t>likely </a:t>
            </a:r>
            <a:r>
              <a:rPr lang="en-US" sz="1600" dirty="0" smtClean="0">
                <a:sym typeface="Wingdings" panose="05000000000000000000" pitchFamily="2" charset="2"/>
              </a:rPr>
              <a:t>from LRT. Also in Northern France and in higher altitudes over the Alps.</a:t>
            </a:r>
            <a:endParaRPr lang="en-US" sz="1600" dirty="0" smtClean="0"/>
          </a:p>
          <a:p>
            <a:endParaRPr lang="en-US" sz="1600" dirty="0"/>
          </a:p>
        </p:txBody>
      </p:sp>
      <p:sp>
        <p:nvSpPr>
          <p:cNvPr id="33" name="Textfeld 32"/>
          <p:cNvSpPr txBox="1"/>
          <p:nvPr/>
        </p:nvSpPr>
        <p:spPr>
          <a:xfrm>
            <a:off x="5515898" y="4836461"/>
            <a:ext cx="53967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Asian </a:t>
            </a:r>
            <a:r>
              <a:rPr lang="en-US" sz="1600" dirty="0" smtClean="0">
                <a:solidFill>
                  <a:srgbClr val="DAA600"/>
                </a:solidFill>
              </a:rPr>
              <a:t>aged BBs </a:t>
            </a:r>
            <a:r>
              <a:rPr lang="en-US" sz="1600" dirty="0" smtClean="0"/>
              <a:t>detected in higher altitudes </a:t>
            </a:r>
            <a:r>
              <a:rPr lang="en-US" sz="1600" dirty="0" smtClean="0">
                <a:sym typeface="Wingdings" panose="05000000000000000000" pitchFamily="2" charset="2"/>
              </a:rPr>
              <a:t> LRT from India, Thailand, Singapore or even farther away.</a:t>
            </a:r>
          </a:p>
          <a:p>
            <a:endParaRPr lang="en-US" sz="1600" dirty="0" smtClean="0"/>
          </a:p>
          <a:p>
            <a:endParaRPr lang="en-US" sz="16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F847947-85B7-4B13-ACF3-6809A827C451}" type="datetime1">
              <a:rPr lang="en-US" smtClean="0"/>
              <a:t>5/5/2020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smtClean="0"/>
              <a:t>Eric Förster, Air mass characterization based on VOC measurements downstream of European and Asian Major Population Centers (MPC) during the research aircraft campaign EMeRGe, EGU 2020</a:t>
            </a:r>
            <a:endParaRPr lang="en-US" altLang="de-DE" dirty="0" smtClean="0"/>
          </a:p>
        </p:txBody>
      </p:sp>
    </p:spTree>
    <p:extLst>
      <p:ext uri="{BB962C8B-B14F-4D97-AF65-F5344CB8AC3E}">
        <p14:creationId xmlns:p14="http://schemas.microsoft.com/office/powerpoint/2010/main" val="17843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" t="6584" r="16690" b="700"/>
          <a:stretch/>
        </p:blipFill>
        <p:spPr>
          <a:xfrm>
            <a:off x="5584722" y="1189703"/>
            <a:ext cx="5083277" cy="3559278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9" t="22238" r="32016" b="30879"/>
          <a:stretch/>
        </p:blipFill>
        <p:spPr>
          <a:xfrm>
            <a:off x="816080" y="1179871"/>
            <a:ext cx="4621159" cy="3549445"/>
          </a:xfrm>
          <a:prstGeom prst="rect">
            <a:avLst/>
          </a:prstGeom>
          <a:ln>
            <a:noFill/>
          </a:ln>
        </p:spPr>
      </p:pic>
      <p:sp>
        <p:nvSpPr>
          <p:cNvPr id="23" name="Rechteck 22"/>
          <p:cNvSpPr/>
          <p:nvPr/>
        </p:nvSpPr>
        <p:spPr>
          <a:xfrm>
            <a:off x="5156418" y="1070517"/>
            <a:ext cx="318831" cy="3757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itel 1"/>
          <p:cNvSpPr txBox="1">
            <a:spLocks/>
          </p:cNvSpPr>
          <p:nvPr/>
        </p:nvSpPr>
        <p:spPr>
          <a:xfrm>
            <a:off x="362622" y="231585"/>
            <a:ext cx="8312699" cy="85762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200" b="0" kern="0" dirty="0"/>
              <a:t>Identification </a:t>
            </a:r>
            <a:r>
              <a:rPr lang="en-US" sz="2200" b="0" kern="0" dirty="0" smtClean="0"/>
              <a:t>of</a:t>
            </a:r>
            <a:br>
              <a:rPr lang="en-US" sz="2200" b="0" kern="0" dirty="0" smtClean="0"/>
            </a:br>
            <a:r>
              <a:rPr lang="en-US" sz="2200" kern="0" dirty="0" smtClean="0">
                <a:solidFill>
                  <a:srgbClr val="C00000"/>
                </a:solidFill>
              </a:rPr>
              <a:t>fresh BB </a:t>
            </a:r>
            <a:r>
              <a:rPr lang="en-US" sz="2200" b="0" kern="0" dirty="0" smtClean="0">
                <a:solidFill>
                  <a:schemeClr val="tx1"/>
                </a:solidFill>
              </a:rPr>
              <a:t>and/or mixed with </a:t>
            </a:r>
            <a:r>
              <a:rPr lang="en-US" sz="2200" kern="0" dirty="0" smtClean="0">
                <a:solidFill>
                  <a:schemeClr val="tx1"/>
                </a:solidFill>
              </a:rPr>
              <a:t>AP</a:t>
            </a:r>
            <a:endParaRPr lang="en-US" sz="2200" kern="0" dirty="0">
              <a:solidFill>
                <a:schemeClr val="tx1"/>
              </a:solidFill>
            </a:endParaRPr>
          </a:p>
        </p:txBody>
      </p:sp>
      <p:sp>
        <p:nvSpPr>
          <p:cNvPr id="24" name="Rechteck 23"/>
          <p:cNvSpPr/>
          <p:nvPr/>
        </p:nvSpPr>
        <p:spPr>
          <a:xfrm>
            <a:off x="309154" y="1105140"/>
            <a:ext cx="4915989" cy="3757962"/>
          </a:xfrm>
          <a:prstGeom prst="rect">
            <a:avLst/>
          </a:pr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hteck 30"/>
          <p:cNvSpPr/>
          <p:nvPr/>
        </p:nvSpPr>
        <p:spPr>
          <a:xfrm>
            <a:off x="5499463" y="1109493"/>
            <a:ext cx="5225143" cy="4076461"/>
          </a:xfrm>
          <a:prstGeom prst="rect">
            <a:avLst/>
          </a:pr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Grafik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3163" y="201390"/>
            <a:ext cx="886138" cy="889991"/>
          </a:xfrm>
          <a:prstGeom prst="rect">
            <a:avLst/>
          </a:prstGeom>
        </p:spPr>
      </p:pic>
      <p:sp>
        <p:nvSpPr>
          <p:cNvPr id="14" name="Rechteck 13"/>
          <p:cNvSpPr/>
          <p:nvPr/>
        </p:nvSpPr>
        <p:spPr>
          <a:xfrm>
            <a:off x="5614751" y="512285"/>
            <a:ext cx="28905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kern="0" dirty="0" smtClean="0"/>
              <a:t>4 </a:t>
            </a:r>
            <a:r>
              <a:rPr lang="en-US" sz="2000" kern="0" dirty="0"/>
              <a:t>days back-trajectories</a:t>
            </a:r>
            <a:endParaRPr lang="en-US" sz="2000" kern="0" dirty="0"/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3" t="10366" r="16715" b="79419"/>
          <a:stretch/>
        </p:blipFill>
        <p:spPr>
          <a:xfrm rot="5400000">
            <a:off x="-1239841" y="2696606"/>
            <a:ext cx="3434419" cy="632012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E8E8E8"/>
              </a:clrFrom>
              <a:clrTo>
                <a:srgbClr val="E8E8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3" t="20916" r="16715" b="12313"/>
          <a:stretch/>
        </p:blipFill>
        <p:spPr>
          <a:xfrm rot="5400000">
            <a:off x="1143000" y="726142"/>
            <a:ext cx="3711388" cy="4464424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E8E8E8"/>
              </a:clrFrom>
              <a:clrTo>
                <a:srgbClr val="E8E8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0" t="4967" r="22274" b="12287"/>
          <a:stretch/>
        </p:blipFill>
        <p:spPr>
          <a:xfrm rot="5400000">
            <a:off x="6961074" y="-291336"/>
            <a:ext cx="3711388" cy="6553165"/>
          </a:xfrm>
          <a:prstGeom prst="rect">
            <a:avLst/>
          </a:prstGeom>
        </p:spPr>
      </p:pic>
      <p:sp>
        <p:nvSpPr>
          <p:cNvPr id="21" name="Textfeld 20"/>
          <p:cNvSpPr txBox="1"/>
          <p:nvPr/>
        </p:nvSpPr>
        <p:spPr>
          <a:xfrm>
            <a:off x="773084" y="4870363"/>
            <a:ext cx="43475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Southern BBs could be fresh local fires from Italy, France and Spain</a:t>
            </a:r>
            <a:r>
              <a:rPr lang="en-US" sz="1600" dirty="0" smtClean="0">
                <a:sym typeface="Wingdings" panose="05000000000000000000" pitchFamily="2" charset="2"/>
              </a:rPr>
              <a:t>.</a:t>
            </a:r>
          </a:p>
          <a:p>
            <a:r>
              <a:rPr lang="en-US" sz="1600" dirty="0">
                <a:sym typeface="Wingdings" panose="05000000000000000000" pitchFamily="2" charset="2"/>
              </a:rPr>
              <a:t>Near Frankfurt  </a:t>
            </a:r>
            <a:r>
              <a:rPr lang="en-US" sz="1600" dirty="0" smtClean="0">
                <a:sym typeface="Wingdings" panose="05000000000000000000" pitchFamily="2" charset="2"/>
              </a:rPr>
              <a:t>diluted (former strong) BB with and without benzene enhancements?</a:t>
            </a:r>
            <a:endParaRPr lang="en-US" sz="1600" dirty="0"/>
          </a:p>
        </p:txBody>
      </p:sp>
      <p:sp>
        <p:nvSpPr>
          <p:cNvPr id="25" name="Textfeld 24"/>
          <p:cNvSpPr txBox="1"/>
          <p:nvPr/>
        </p:nvSpPr>
        <p:spPr>
          <a:xfrm>
            <a:off x="5549150" y="4836461"/>
            <a:ext cx="53967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ym typeface="Wingdings" panose="05000000000000000000" pitchFamily="2" charset="2"/>
              </a:rPr>
              <a:t>Fires in lower altitudes near Taiwan and the </a:t>
            </a:r>
            <a:r>
              <a:rPr lang="en-US" sz="1600" dirty="0"/>
              <a:t>East China Sea </a:t>
            </a:r>
            <a:r>
              <a:rPr lang="en-US" sz="1600" dirty="0" smtClean="0">
                <a:sym typeface="Wingdings" panose="05000000000000000000" pitchFamily="2" charset="2"/>
              </a:rPr>
              <a:t>possibly originating from China mixed with AP and recirculated over the Pacific Ocean. </a:t>
            </a:r>
          </a:p>
          <a:p>
            <a:r>
              <a:rPr lang="en-US" sz="1600" dirty="0" smtClean="0"/>
              <a:t>However, also fresh BBs or mixed with AP in mid and </a:t>
            </a:r>
            <a:r>
              <a:rPr lang="en-US" sz="1600" dirty="0"/>
              <a:t>higher altitudes </a:t>
            </a:r>
            <a:r>
              <a:rPr lang="en-US" sz="1600" dirty="0">
                <a:sym typeface="Wingdings" panose="05000000000000000000" pitchFamily="2" charset="2"/>
              </a:rPr>
              <a:t> LRT from India, Thailand, </a:t>
            </a:r>
            <a:r>
              <a:rPr lang="en-US" sz="1600" dirty="0" smtClean="0">
                <a:sym typeface="Wingdings" panose="05000000000000000000" pitchFamily="2" charset="2"/>
              </a:rPr>
              <a:t>Singapore.</a:t>
            </a:r>
            <a:endParaRPr lang="en-US" sz="1600" dirty="0">
              <a:sym typeface="Wingdings" panose="05000000000000000000" pitchFamily="2" charset="2"/>
            </a:endParaRPr>
          </a:p>
          <a:p>
            <a:endParaRPr lang="en-US" sz="1600" dirty="0" smtClean="0"/>
          </a:p>
          <a:p>
            <a:endParaRPr lang="en-US" sz="160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76FB383-3BF7-463D-B974-00B4BA171D3C}" type="datetime1">
              <a:rPr lang="en-US" smtClean="0"/>
              <a:t>5/5/2020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smtClean="0"/>
              <a:t>Eric Förster, Air mass characterization based on VOC measurements downstream of European and Asian Major Population Centers (MPC) during the research aircraft campaign EMeRGe, EGU 2020</a:t>
            </a:r>
            <a:endParaRPr lang="en-US" altLang="de-DE" dirty="0" smtClean="0"/>
          </a:p>
        </p:txBody>
      </p:sp>
    </p:spTree>
    <p:extLst>
      <p:ext uri="{BB962C8B-B14F-4D97-AF65-F5344CB8AC3E}">
        <p14:creationId xmlns:p14="http://schemas.microsoft.com/office/powerpoint/2010/main" val="349890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1487979" y="3120305"/>
            <a:ext cx="9002683" cy="146832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700" dirty="0" smtClean="0"/>
              <a:t>What are the dominating </a:t>
            </a:r>
            <a:r>
              <a:rPr lang="en-US" sz="1700" dirty="0"/>
              <a:t>factors of </a:t>
            </a:r>
            <a:r>
              <a:rPr lang="en-US" sz="1700" b="1" dirty="0"/>
              <a:t>chemical</a:t>
            </a:r>
            <a:r>
              <a:rPr lang="en-US" sz="1700" dirty="0"/>
              <a:t> </a:t>
            </a:r>
            <a:r>
              <a:rPr lang="en-US" sz="1700" b="1" dirty="0"/>
              <a:t>transformation</a:t>
            </a:r>
            <a:r>
              <a:rPr lang="en-US" sz="1700" dirty="0"/>
              <a:t> and </a:t>
            </a:r>
            <a:r>
              <a:rPr lang="en-US" sz="1700" b="1" dirty="0"/>
              <a:t>transport</a:t>
            </a:r>
            <a:r>
              <a:rPr lang="en-US" sz="1700" dirty="0"/>
              <a:t> </a:t>
            </a:r>
            <a:r>
              <a:rPr lang="en-US" sz="1700" dirty="0"/>
              <a:t>of </a:t>
            </a:r>
            <a:r>
              <a:rPr lang="en-US" sz="1700" dirty="0"/>
              <a:t>major population center (MPC) </a:t>
            </a:r>
            <a:r>
              <a:rPr lang="en-US" sz="1700" dirty="0" smtClean="0"/>
              <a:t>emissions?</a:t>
            </a:r>
            <a:endParaRPr lang="en-US" sz="17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/>
              <a:t>R</a:t>
            </a:r>
            <a:r>
              <a:rPr lang="en-US" sz="1700" dirty="0"/>
              <a:t>egional</a:t>
            </a:r>
            <a:r>
              <a:rPr lang="en-US" sz="1700" dirty="0"/>
              <a:t>, hemispheric and global effect of </a:t>
            </a:r>
            <a:r>
              <a:rPr lang="en-US" sz="1700" b="1" dirty="0"/>
              <a:t>European</a:t>
            </a:r>
            <a:r>
              <a:rPr lang="en-US" sz="1700" dirty="0"/>
              <a:t> and </a:t>
            </a:r>
            <a:r>
              <a:rPr lang="en-US" sz="1700" b="1" dirty="0"/>
              <a:t>Asian</a:t>
            </a:r>
            <a:r>
              <a:rPr lang="en-US" sz="1700" dirty="0"/>
              <a:t> MPCs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/>
              <a:t>Relevance of MPC emissions for radiative </a:t>
            </a:r>
            <a:r>
              <a:rPr lang="en-US" sz="1700" dirty="0"/>
              <a:t>forcing and climate change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/>
              <a:t>Adequacy </a:t>
            </a:r>
            <a:r>
              <a:rPr lang="en-US" sz="1700" dirty="0"/>
              <a:t>of chemical models for the simulation of transport and transformation </a:t>
            </a:r>
            <a:r>
              <a:rPr lang="en-US" sz="1700" dirty="0" smtClean="0"/>
              <a:t>processes</a:t>
            </a:r>
            <a:endParaRPr lang="de-DE" sz="1800" dirty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3163" y="201390"/>
            <a:ext cx="886138" cy="889991"/>
          </a:xfrm>
          <a:prstGeom prst="rect">
            <a:avLst/>
          </a:prstGeom>
        </p:spPr>
      </p:pic>
      <p:sp>
        <p:nvSpPr>
          <p:cNvPr id="14" name="Rechteck 13"/>
          <p:cNvSpPr/>
          <p:nvPr/>
        </p:nvSpPr>
        <p:spPr>
          <a:xfrm>
            <a:off x="2127192" y="364229"/>
            <a:ext cx="59888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E</a:t>
            </a:r>
            <a:r>
              <a:rPr lang="en-US" dirty="0"/>
              <a:t>ffect of </a:t>
            </a:r>
            <a:r>
              <a:rPr lang="en-US" b="1" dirty="0"/>
              <a:t>Me</a:t>
            </a:r>
            <a:r>
              <a:rPr lang="en-US" dirty="0"/>
              <a:t>gacities on the Transport and </a:t>
            </a:r>
            <a:r>
              <a:rPr lang="en-US" dirty="0" smtClean="0"/>
              <a:t>Transformation </a:t>
            </a:r>
            <a:r>
              <a:rPr lang="en-US" dirty="0"/>
              <a:t>of </a:t>
            </a:r>
            <a:r>
              <a:rPr lang="en-US" dirty="0" smtClean="0"/>
              <a:t>Pollutants on the </a:t>
            </a:r>
            <a:r>
              <a:rPr lang="en-US" b="1" dirty="0" smtClean="0"/>
              <a:t>R</a:t>
            </a:r>
            <a:r>
              <a:rPr lang="en-US" dirty="0" smtClean="0"/>
              <a:t>egional </a:t>
            </a:r>
            <a:r>
              <a:rPr lang="en-US" dirty="0"/>
              <a:t>to </a:t>
            </a:r>
            <a:r>
              <a:rPr lang="en-US" b="1" dirty="0"/>
              <a:t>G</a:t>
            </a:r>
            <a:r>
              <a:rPr lang="en-US" dirty="0"/>
              <a:t>lobal Scal</a:t>
            </a:r>
            <a:r>
              <a:rPr lang="en-US" b="1" dirty="0"/>
              <a:t>e</a:t>
            </a:r>
            <a:r>
              <a:rPr lang="en-US" dirty="0"/>
              <a:t>s</a:t>
            </a:r>
          </a:p>
        </p:txBody>
      </p:sp>
      <p:sp>
        <p:nvSpPr>
          <p:cNvPr id="16" name="Rechteck 15"/>
          <p:cNvSpPr/>
          <p:nvPr/>
        </p:nvSpPr>
        <p:spPr>
          <a:xfrm>
            <a:off x="3411633" y="2379020"/>
            <a:ext cx="473398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b="1" dirty="0">
                <a:solidFill>
                  <a:srgbClr val="009BFF"/>
                </a:solidFill>
              </a:rPr>
              <a:t>General scientific focus </a:t>
            </a:r>
            <a:r>
              <a:rPr lang="en-US" sz="2100" b="1" dirty="0">
                <a:solidFill>
                  <a:srgbClr val="009BFF"/>
                </a:solidFill>
              </a:rPr>
              <a:t>of </a:t>
            </a:r>
            <a:r>
              <a:rPr lang="en-US" sz="2100" b="1" dirty="0">
                <a:solidFill>
                  <a:srgbClr val="009BFF"/>
                </a:solidFill>
              </a:rPr>
              <a:t>EMeRGe</a:t>
            </a:r>
            <a:endParaRPr lang="en-US" sz="2100" b="1" dirty="0">
              <a:solidFill>
                <a:srgbClr val="009BFF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2072816" y="4886933"/>
            <a:ext cx="7534275" cy="1200329"/>
          </a:xfrm>
          <a:prstGeom prst="rect">
            <a:avLst/>
          </a:prstGeom>
          <a:ln w="28575">
            <a:solidFill>
              <a:srgbClr val="009BFF"/>
            </a:solidFill>
          </a:ln>
        </p:spPr>
        <p:txBody>
          <a:bodyPr wrap="square">
            <a:spAutoFit/>
          </a:bodyPr>
          <a:lstStyle/>
          <a:p>
            <a:pPr marL="476250" lvl="1" algn="ctr"/>
            <a:endParaRPr lang="en-US" dirty="0"/>
          </a:p>
          <a:p>
            <a:pPr marL="19050" algn="ctr"/>
            <a:r>
              <a:rPr lang="en-US" dirty="0" smtClean="0"/>
              <a:t>Improve </a:t>
            </a:r>
            <a:r>
              <a:rPr lang="en-US" dirty="0"/>
              <a:t>our knowledge and prediction of the transport and </a:t>
            </a:r>
            <a:r>
              <a:rPr lang="en-US" dirty="0" smtClean="0"/>
              <a:t>transformation </a:t>
            </a:r>
            <a:r>
              <a:rPr lang="en-US" dirty="0"/>
              <a:t>patterns of European and Asian MPC </a:t>
            </a:r>
            <a:r>
              <a:rPr lang="en-US" dirty="0" smtClean="0"/>
              <a:t>outflows</a:t>
            </a:r>
          </a:p>
          <a:p>
            <a:pPr marL="476250" lvl="1" algn="ctr"/>
            <a:r>
              <a:rPr lang="en-US" dirty="0" smtClean="0"/>
              <a:t> </a:t>
            </a:r>
            <a:endParaRPr lang="de-DE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820" y="328964"/>
            <a:ext cx="757774" cy="600891"/>
          </a:xfrm>
          <a:prstGeom prst="rect">
            <a:avLst/>
          </a:prstGeom>
        </p:spPr>
      </p:pic>
      <p:sp>
        <p:nvSpPr>
          <p:cNvPr id="12" name="Titel 1"/>
          <p:cNvSpPr txBox="1">
            <a:spLocks/>
          </p:cNvSpPr>
          <p:nvPr/>
        </p:nvSpPr>
        <p:spPr>
          <a:xfrm>
            <a:off x="439690" y="482092"/>
            <a:ext cx="6911975" cy="5619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/>
              <a:t>EMeRGe</a:t>
            </a:r>
            <a:endParaRPr lang="en-US" kern="0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CBBF593-2FAF-440E-969D-353B14754FCE}" type="datetime1">
              <a:rPr lang="en-US" smtClean="0"/>
              <a:t>5/5/2020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smtClean="0"/>
              <a:t>Eric Förster, Air mass characterization based on VOC measurements downstream of European and Asian Major Population Centers (MPC) during the research aircraft campaign EMeRGe, EGU 2020</a:t>
            </a:r>
            <a:endParaRPr lang="en-US" altLang="de-DE" dirty="0" smtClean="0"/>
          </a:p>
        </p:txBody>
      </p:sp>
      <p:sp>
        <p:nvSpPr>
          <p:cNvPr id="5" name="Rechteck 4"/>
          <p:cNvSpPr/>
          <p:nvPr/>
        </p:nvSpPr>
        <p:spPr>
          <a:xfrm>
            <a:off x="1410392" y="1349170"/>
            <a:ext cx="903039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… aims to investigate </a:t>
            </a:r>
            <a:r>
              <a:rPr lang="en-US" sz="17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the impact of MPC emissions on air pollution and chemical processing </a:t>
            </a:r>
            <a:r>
              <a:rPr lang="en-US" sz="17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by </a:t>
            </a:r>
            <a:r>
              <a:rPr lang="en-US" sz="17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making dedicated airborne measurements using the German research aircraft HALO</a:t>
            </a:r>
            <a:endParaRPr lang="en-US" sz="1700" dirty="0">
              <a:latin typeface="+mn-lt"/>
            </a:endParaRPr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1000" contrast="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16741" y="1221971"/>
            <a:ext cx="3203506" cy="197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185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6" t="8356" r="14182" b="12301"/>
          <a:stretch/>
        </p:blipFill>
        <p:spPr>
          <a:xfrm>
            <a:off x="769434" y="1048216"/>
            <a:ext cx="4427034" cy="3791414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3" r="17540" b="11798"/>
          <a:stretch/>
        </p:blipFill>
        <p:spPr>
          <a:xfrm rot="5400000">
            <a:off x="6747732" y="-112755"/>
            <a:ext cx="3780266" cy="6169116"/>
          </a:xfrm>
          <a:prstGeom prst="rect">
            <a:avLst/>
          </a:prstGeom>
        </p:spPr>
      </p:pic>
      <p:sp>
        <p:nvSpPr>
          <p:cNvPr id="15" name="Titel 1"/>
          <p:cNvSpPr txBox="1">
            <a:spLocks/>
          </p:cNvSpPr>
          <p:nvPr/>
        </p:nvSpPr>
        <p:spPr>
          <a:xfrm>
            <a:off x="429857" y="500526"/>
            <a:ext cx="6911975" cy="5619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200" b="0" kern="0" dirty="0"/>
              <a:t>Identification of </a:t>
            </a:r>
            <a:r>
              <a:rPr lang="en-US" sz="2200" b="0" kern="0" dirty="0" smtClean="0"/>
              <a:t>pure </a:t>
            </a:r>
            <a:r>
              <a:rPr lang="en-US" sz="2200" kern="0" dirty="0" smtClean="0">
                <a:solidFill>
                  <a:schemeClr val="tx1"/>
                </a:solidFill>
              </a:rPr>
              <a:t>anthropogenic pollution</a:t>
            </a:r>
            <a:endParaRPr lang="en-US" sz="2200" kern="0" dirty="0">
              <a:solidFill>
                <a:schemeClr val="tx1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0" t="19349" r="33880" b="25365"/>
          <a:stretch/>
        </p:blipFill>
        <p:spPr>
          <a:xfrm>
            <a:off x="5597913" y="1204332"/>
            <a:ext cx="2713026" cy="2453268"/>
          </a:xfrm>
          <a:prstGeom prst="rect">
            <a:avLst/>
          </a:prstGeom>
        </p:spPr>
      </p:pic>
      <p:pic>
        <p:nvPicPr>
          <p:cNvPr id="29" name="Grafik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3163" y="201390"/>
            <a:ext cx="886138" cy="889991"/>
          </a:xfrm>
          <a:prstGeom prst="rect">
            <a:avLst/>
          </a:prstGeom>
        </p:spPr>
      </p:pic>
      <p:pic>
        <p:nvPicPr>
          <p:cNvPr id="30" name="Grafik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820" y="328964"/>
            <a:ext cx="757774" cy="600891"/>
          </a:xfrm>
          <a:prstGeom prst="rect">
            <a:avLst/>
          </a:prstGeom>
        </p:spPr>
      </p:pic>
      <p:sp>
        <p:nvSpPr>
          <p:cNvPr id="31" name="Textfeld 30"/>
          <p:cNvSpPr txBox="1"/>
          <p:nvPr/>
        </p:nvSpPr>
        <p:spPr>
          <a:xfrm>
            <a:off x="697129" y="5028795"/>
            <a:ext cx="44650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AP observed during EMeRGe-EU near London, </a:t>
            </a:r>
            <a:r>
              <a:rPr lang="en-US" sz="1600" dirty="0" err="1" smtClean="0"/>
              <a:t>BeNeLux</a:t>
            </a:r>
            <a:r>
              <a:rPr lang="en-US" sz="1600" dirty="0" smtClean="0"/>
              <a:t> countries, Munich, Po Valley, Barcelona.</a:t>
            </a:r>
            <a:endParaRPr lang="en-US" sz="1600" dirty="0"/>
          </a:p>
        </p:txBody>
      </p:sp>
      <p:sp>
        <p:nvSpPr>
          <p:cNvPr id="33" name="Rechteck 32"/>
          <p:cNvSpPr/>
          <p:nvPr/>
        </p:nvSpPr>
        <p:spPr>
          <a:xfrm>
            <a:off x="721743" y="4762596"/>
            <a:ext cx="41945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Black color shows pure anthropogenic pollution</a:t>
            </a:r>
            <a:endParaRPr lang="en-US" sz="12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5500498" y="5017875"/>
            <a:ext cx="47557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AP observed during EMeRGe-Asia around Taiwan (west </a:t>
            </a:r>
            <a:r>
              <a:rPr lang="en-US" sz="1600" dirty="0"/>
              <a:t>c</a:t>
            </a:r>
            <a:r>
              <a:rPr lang="en-US" sz="1600" dirty="0" smtClean="0"/>
              <a:t>oast), over the East </a:t>
            </a:r>
            <a:r>
              <a:rPr lang="en-US" sz="1600" dirty="0"/>
              <a:t>China </a:t>
            </a:r>
            <a:r>
              <a:rPr lang="en-US" sz="1600" dirty="0" smtClean="0"/>
              <a:t>Sea, Manila, Bangkok and the southern Japanese coast.</a:t>
            </a:r>
            <a:endParaRPr lang="en-US" sz="1600" dirty="0"/>
          </a:p>
        </p:txBody>
      </p:sp>
      <p:sp>
        <p:nvSpPr>
          <p:cNvPr id="35" name="Datumsplatzhalter 3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4699DF4-2C74-4E04-AAB5-C6C14CF6345C}" type="datetime1">
              <a:rPr lang="en-US" smtClean="0"/>
              <a:t>5/5/2020</a:t>
            </a:fld>
            <a:endParaRPr lang="de-DE" dirty="0"/>
          </a:p>
        </p:txBody>
      </p:sp>
      <p:sp>
        <p:nvSpPr>
          <p:cNvPr id="36" name="Fußzeilenplatzhalter 3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smtClean="0"/>
              <a:t>Eric Förster, Air mass characterization based on VOC measurements downstream of European and Asian Major Population Centers (MPC) during the research aircraft campaign EMeRGe, EGU 2020</a:t>
            </a:r>
            <a:endParaRPr lang="en-US" altLang="de-DE" dirty="0" smtClean="0"/>
          </a:p>
        </p:txBody>
      </p:sp>
    </p:spTree>
    <p:extLst>
      <p:ext uri="{BB962C8B-B14F-4D97-AF65-F5344CB8AC3E}">
        <p14:creationId xmlns:p14="http://schemas.microsoft.com/office/powerpoint/2010/main" val="1802049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429857" y="500526"/>
            <a:ext cx="6911975" cy="5619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200" b="0" kern="0" dirty="0"/>
              <a:t>Identification of </a:t>
            </a:r>
            <a:r>
              <a:rPr lang="en-US" sz="2200" b="0" kern="0" dirty="0"/>
              <a:t>pure </a:t>
            </a:r>
            <a:r>
              <a:rPr lang="en-US" sz="2200" kern="0" dirty="0" smtClean="0">
                <a:solidFill>
                  <a:schemeClr val="tx1"/>
                </a:solidFill>
              </a:rPr>
              <a:t>anthropogenic pollution,</a:t>
            </a:r>
            <a:endParaRPr lang="en-US" sz="2200" kern="0" dirty="0">
              <a:solidFill>
                <a:schemeClr val="tx1"/>
              </a:solidFill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0" t="21622" r="17500" b="12150"/>
          <a:stretch/>
        </p:blipFill>
        <p:spPr>
          <a:xfrm rot="5400000">
            <a:off x="1148573" y="713682"/>
            <a:ext cx="3679904" cy="4482788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7" t="5881" r="21773" b="12168"/>
          <a:stretch/>
        </p:blipFill>
        <p:spPr>
          <a:xfrm rot="5400000">
            <a:off x="6847862" y="-284187"/>
            <a:ext cx="3791416" cy="6433919"/>
          </a:xfrm>
          <a:prstGeom prst="rect">
            <a:avLst/>
          </a:prstGeom>
        </p:spPr>
      </p:pic>
      <p:sp>
        <p:nvSpPr>
          <p:cNvPr id="18" name="Rechteck 17"/>
          <p:cNvSpPr/>
          <p:nvPr/>
        </p:nvSpPr>
        <p:spPr>
          <a:xfrm>
            <a:off x="6620660" y="514581"/>
            <a:ext cx="31037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kern="0" dirty="0"/>
              <a:t>0.5 days back-trajectories</a:t>
            </a:r>
            <a:endParaRPr lang="en-US" sz="2000" kern="0" dirty="0"/>
          </a:p>
        </p:txBody>
      </p:sp>
      <p:sp>
        <p:nvSpPr>
          <p:cNvPr id="23" name="Textfeld 22"/>
          <p:cNvSpPr txBox="1"/>
          <p:nvPr/>
        </p:nvSpPr>
        <p:spPr>
          <a:xfrm>
            <a:off x="731520" y="4953003"/>
            <a:ext cx="44306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In Europe we expect only local sources of AP. Trajectories show here mostly the expected source regions within a half day. However, west of Rome the pollution originates from the Mediterranean Sea?</a:t>
            </a:r>
            <a:endParaRPr lang="en-US" sz="1600" dirty="0"/>
          </a:p>
        </p:txBody>
      </p:sp>
      <p:sp>
        <p:nvSpPr>
          <p:cNvPr id="24" name="Textfeld 23"/>
          <p:cNvSpPr txBox="1"/>
          <p:nvPr/>
        </p:nvSpPr>
        <p:spPr>
          <a:xfrm>
            <a:off x="5535706" y="4957487"/>
            <a:ext cx="47557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Trajectories show in Asia sources from Mainland China after a half day.</a:t>
            </a:r>
            <a:endParaRPr lang="en-US" sz="1600" dirty="0"/>
          </a:p>
        </p:txBody>
      </p:sp>
      <p:sp>
        <p:nvSpPr>
          <p:cNvPr id="25" name="Datumsplatzhalter 2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75CCC28-CAB8-4755-9B98-BBE97E8230AC}" type="datetime1">
              <a:rPr lang="en-US" smtClean="0"/>
              <a:t>5/5/2020</a:t>
            </a:fld>
            <a:endParaRPr lang="de-DE" dirty="0"/>
          </a:p>
        </p:txBody>
      </p:sp>
      <p:sp>
        <p:nvSpPr>
          <p:cNvPr id="26" name="Fußzeilenplatzhalter 2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smtClean="0"/>
              <a:t>Eric Förster, Air mass characterization based on VOC measurements downstream of European and Asian Major Population Centers (MPC) during the research aircraft campaign EMeRGe, EGU 2020</a:t>
            </a:r>
            <a:endParaRPr lang="en-US" altLang="de-DE" dirty="0" smtClean="0"/>
          </a:p>
        </p:txBody>
      </p:sp>
    </p:spTree>
    <p:extLst>
      <p:ext uri="{BB962C8B-B14F-4D97-AF65-F5344CB8AC3E}">
        <p14:creationId xmlns:p14="http://schemas.microsoft.com/office/powerpoint/2010/main" val="240978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3" t="5718" r="20939" b="12006"/>
          <a:stretch/>
        </p:blipFill>
        <p:spPr>
          <a:xfrm rot="5400000">
            <a:off x="6809138" y="-285672"/>
            <a:ext cx="3880622" cy="645919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0" t="21599" r="17150" b="12118"/>
          <a:stretch/>
        </p:blipFill>
        <p:spPr>
          <a:xfrm rot="5400000">
            <a:off x="1120695" y="719261"/>
            <a:ext cx="3713350" cy="4482782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429857" y="500526"/>
            <a:ext cx="6911975" cy="5619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200" b="0" kern="0" dirty="0"/>
              <a:t>Identification </a:t>
            </a:r>
            <a:r>
              <a:rPr lang="en-US" sz="2200" b="0" kern="0" dirty="0" smtClean="0"/>
              <a:t>of</a:t>
            </a:r>
            <a:r>
              <a:rPr lang="en-US" sz="2200" b="0" kern="0" dirty="0"/>
              <a:t> pure</a:t>
            </a:r>
            <a:r>
              <a:rPr lang="en-US" sz="2200" b="0" kern="0" dirty="0" smtClean="0"/>
              <a:t> </a:t>
            </a:r>
            <a:r>
              <a:rPr lang="en-US" sz="2200" kern="0" dirty="0" smtClean="0">
                <a:solidFill>
                  <a:schemeClr val="tx1"/>
                </a:solidFill>
              </a:rPr>
              <a:t>anthropogenic pollution,</a:t>
            </a:r>
            <a:endParaRPr lang="en-US" sz="2200" kern="0" dirty="0">
              <a:solidFill>
                <a:schemeClr val="tx1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6826518" y="524311"/>
            <a:ext cx="28905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kern="0" dirty="0" smtClean="0"/>
              <a:t>2 </a:t>
            </a:r>
            <a:r>
              <a:rPr lang="en-US" sz="2000" kern="0" dirty="0"/>
              <a:t>days back-trajectories</a:t>
            </a:r>
            <a:endParaRPr lang="en-US" sz="2000" kern="0" dirty="0"/>
          </a:p>
        </p:txBody>
      </p:sp>
      <p:sp>
        <p:nvSpPr>
          <p:cNvPr id="15" name="Textfeld 14"/>
          <p:cNvSpPr txBox="1"/>
          <p:nvPr/>
        </p:nvSpPr>
        <p:spPr>
          <a:xfrm>
            <a:off x="681237" y="4966450"/>
            <a:ext cx="4688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In Europe we expect only local sources of AP. Trajectories give no clear information after 2 days.</a:t>
            </a:r>
            <a:endParaRPr lang="en-US" sz="1600" dirty="0"/>
          </a:p>
        </p:txBody>
      </p:sp>
      <p:sp>
        <p:nvSpPr>
          <p:cNvPr id="20" name="Textfeld 19"/>
          <p:cNvSpPr txBox="1"/>
          <p:nvPr/>
        </p:nvSpPr>
        <p:spPr>
          <a:xfrm>
            <a:off x="5527392" y="4962622"/>
            <a:ext cx="47557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Trajectories show in Asia sources from Mainland China also after two days. However, there is also pollution transported in higher altitudes from India/ South Asia.</a:t>
            </a:r>
            <a:endParaRPr lang="en-US" sz="16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EC61089-87DD-44FE-9F58-A3045BEDD926}" type="datetime1">
              <a:rPr lang="en-US" smtClean="0"/>
              <a:t>5/5/2020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smtClean="0"/>
              <a:t>Eric Förster, Air mass characterization based on VOC measurements downstream of European and Asian Major Population Centers (MPC) during the research aircraft campaign EMeRGe, EGU 2020</a:t>
            </a:r>
            <a:endParaRPr lang="en-US" altLang="de-DE" dirty="0" smtClean="0"/>
          </a:p>
        </p:txBody>
      </p:sp>
    </p:spTree>
    <p:extLst>
      <p:ext uri="{BB962C8B-B14F-4D97-AF65-F5344CB8AC3E}">
        <p14:creationId xmlns:p14="http://schemas.microsoft.com/office/powerpoint/2010/main" val="3698427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429857" y="500526"/>
            <a:ext cx="6911975" cy="5619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200" b="0" kern="0" dirty="0"/>
              <a:t>Identification of </a:t>
            </a:r>
            <a:r>
              <a:rPr lang="en-US" sz="2200" kern="0" dirty="0" smtClean="0">
                <a:solidFill>
                  <a:srgbClr val="00B050"/>
                </a:solidFill>
              </a:rPr>
              <a:t>fresh biogenic influence</a:t>
            </a:r>
            <a:endParaRPr lang="en-US" sz="2200" kern="0" dirty="0">
              <a:solidFill>
                <a:srgbClr val="00B050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0" t="14472" r="11919" b="11545"/>
          <a:stretch/>
        </p:blipFill>
        <p:spPr>
          <a:xfrm rot="5400000">
            <a:off x="1062652" y="740562"/>
            <a:ext cx="3783546" cy="4436889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2" t="-298" r="17051" b="11355"/>
          <a:stretch/>
        </p:blipFill>
        <p:spPr>
          <a:xfrm rot="5400000">
            <a:off x="6719963" y="-138037"/>
            <a:ext cx="3822158" cy="6222383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3163" y="201390"/>
            <a:ext cx="886138" cy="889991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820" y="328964"/>
            <a:ext cx="757774" cy="600891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682867" y="4980627"/>
            <a:ext cx="44876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In Europe we could observe fresh biogenic influence in lower altitudes, over the sea near the coast and also in higher altitudes due to convection.</a:t>
            </a:r>
            <a:endParaRPr lang="en-US" sz="1600" dirty="0"/>
          </a:p>
        </p:txBody>
      </p:sp>
      <p:sp>
        <p:nvSpPr>
          <p:cNvPr id="13" name="Textfeld 12"/>
          <p:cNvSpPr txBox="1"/>
          <p:nvPr/>
        </p:nvSpPr>
        <p:spPr>
          <a:xfrm>
            <a:off x="5503676" y="4963353"/>
            <a:ext cx="52613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In Asia only minor fresh biogenic influence was observed, mainly near Taiwan or Manila but also over </a:t>
            </a:r>
            <a:r>
              <a:rPr lang="en-US" sz="1600" dirty="0"/>
              <a:t>the East China Sea (</a:t>
            </a:r>
            <a:r>
              <a:rPr lang="en-US" sz="1600" dirty="0" smtClean="0"/>
              <a:t>due to fast advection from Mainland China?)</a:t>
            </a:r>
            <a:endParaRPr lang="en-US" sz="1600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6D0A6D1-D772-4402-A1F3-D0B279D48FF6}" type="datetime1">
              <a:rPr lang="en-US" smtClean="0"/>
              <a:t>5/5/2020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smtClean="0"/>
              <a:t>Eric Förster, Air mass characterization based on VOC measurements downstream of European and Asian Major Population Centers (MPC) during the research aircraft campaign EMeRGe, EGU 2020</a:t>
            </a:r>
            <a:endParaRPr lang="en-US" altLang="de-DE" dirty="0" smtClean="0"/>
          </a:p>
        </p:txBody>
      </p:sp>
    </p:spTree>
    <p:extLst>
      <p:ext uri="{BB962C8B-B14F-4D97-AF65-F5344CB8AC3E}">
        <p14:creationId xmlns:p14="http://schemas.microsoft.com/office/powerpoint/2010/main" val="372326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feld 17"/>
          <p:cNvSpPr txBox="1"/>
          <p:nvPr/>
        </p:nvSpPr>
        <p:spPr>
          <a:xfrm>
            <a:off x="460884" y="3229065"/>
            <a:ext cx="45304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Percentage of VOC data (without stratosphere </a:t>
            </a:r>
            <a:r>
              <a:rPr lang="en-US" sz="1200" dirty="0">
                <a:sym typeface="Wingdings" panose="05000000000000000000" pitchFamily="2" charset="2"/>
              </a:rPr>
              <a:t></a:t>
            </a:r>
            <a:r>
              <a:rPr lang="en-US" sz="1200" dirty="0"/>
              <a:t> &lt; 100 ppb O</a:t>
            </a:r>
            <a:r>
              <a:rPr lang="en-US" sz="1200" baseline="-25000" dirty="0"/>
              <a:t>3</a:t>
            </a:r>
            <a:r>
              <a:rPr lang="en-US" sz="1200" dirty="0" smtClean="0"/>
              <a:t>)</a:t>
            </a:r>
            <a:endParaRPr lang="en-US" sz="1200" dirty="0"/>
          </a:p>
        </p:txBody>
      </p:sp>
      <p:sp>
        <p:nvSpPr>
          <p:cNvPr id="17" name="Textfeld 16"/>
          <p:cNvSpPr txBox="1"/>
          <p:nvPr/>
        </p:nvSpPr>
        <p:spPr>
          <a:xfrm>
            <a:off x="6685207" y="3845276"/>
            <a:ext cx="5334997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Significant</a:t>
            </a:r>
            <a:r>
              <a:rPr lang="en-US" sz="1500" b="1" dirty="0" smtClean="0">
                <a:solidFill>
                  <a:srgbClr val="FF0000"/>
                </a:solidFill>
              </a:rPr>
              <a:t> Biomass </a:t>
            </a:r>
            <a:r>
              <a:rPr lang="en-US" sz="1500" b="1" dirty="0" smtClean="0">
                <a:solidFill>
                  <a:srgbClr val="FF0000"/>
                </a:solidFill>
              </a:rPr>
              <a:t>burning </a:t>
            </a:r>
            <a:r>
              <a:rPr lang="en-US" sz="1500" dirty="0" smtClean="0"/>
              <a:t>influenced air </a:t>
            </a:r>
            <a:r>
              <a:rPr lang="en-US" sz="1500" dirty="0" smtClean="0"/>
              <a:t>observed in Asia, </a:t>
            </a:r>
            <a:r>
              <a:rPr lang="en-US" sz="1500" dirty="0" smtClean="0"/>
              <a:t>transported from </a:t>
            </a:r>
            <a:r>
              <a:rPr lang="en-US" sz="1500" dirty="0" smtClean="0"/>
              <a:t>India, Thailand, Myanmar, China.</a:t>
            </a:r>
            <a:endParaRPr lang="en-US" sz="1500" dirty="0" smtClean="0"/>
          </a:p>
          <a:p>
            <a:r>
              <a:rPr lang="en-US" sz="1500" dirty="0" smtClean="0"/>
              <a:t>More frequent </a:t>
            </a:r>
            <a:r>
              <a:rPr lang="en-US" sz="1500" dirty="0" smtClean="0">
                <a:solidFill>
                  <a:srgbClr val="DAA600"/>
                </a:solidFill>
              </a:rPr>
              <a:t>aged biomass </a:t>
            </a:r>
            <a:r>
              <a:rPr lang="en-US" sz="1500" dirty="0" smtClean="0">
                <a:solidFill>
                  <a:srgbClr val="DAA600"/>
                </a:solidFill>
              </a:rPr>
              <a:t>burnings </a:t>
            </a:r>
            <a:r>
              <a:rPr lang="en-US" sz="1500" dirty="0" smtClean="0"/>
              <a:t>observed</a:t>
            </a:r>
            <a:r>
              <a:rPr lang="en-US" sz="1500" dirty="0" smtClean="0">
                <a:solidFill>
                  <a:srgbClr val="DAA600"/>
                </a:solidFill>
              </a:rPr>
              <a:t> </a:t>
            </a:r>
            <a:r>
              <a:rPr lang="en-US" sz="1500" dirty="0" smtClean="0"/>
              <a:t>in Asia.</a:t>
            </a:r>
            <a:endParaRPr lang="en-US" sz="1500" dirty="0" smtClean="0"/>
          </a:p>
          <a:p>
            <a:endParaRPr lang="en-US" sz="1500" dirty="0" smtClean="0"/>
          </a:p>
          <a:p>
            <a:r>
              <a:rPr lang="en-US" sz="1500" b="1" dirty="0" smtClean="0"/>
              <a:t>Pure anthropogenic pollution </a:t>
            </a:r>
            <a:r>
              <a:rPr lang="en-US" sz="1500" dirty="0" smtClean="0"/>
              <a:t>transported from Mainland </a:t>
            </a:r>
            <a:r>
              <a:rPr lang="en-US" sz="1500" dirty="0" smtClean="0"/>
              <a:t>China but also locally emitted (west coast of Taiwan).</a:t>
            </a:r>
          </a:p>
          <a:p>
            <a:endParaRPr lang="en-US" sz="1500" dirty="0" smtClean="0"/>
          </a:p>
          <a:p>
            <a:r>
              <a:rPr lang="en-US" sz="1500" dirty="0" smtClean="0"/>
              <a:t>Significant </a:t>
            </a:r>
            <a:r>
              <a:rPr lang="en-US" sz="1500" dirty="0">
                <a:solidFill>
                  <a:srgbClr val="8E0000"/>
                </a:solidFill>
              </a:rPr>
              <a:t>mixing of BB and anthropogenic pollution </a:t>
            </a:r>
            <a:r>
              <a:rPr lang="en-US" sz="1500" dirty="0" smtClean="0"/>
              <a:t>in </a:t>
            </a:r>
            <a:r>
              <a:rPr lang="en-US" sz="1500" dirty="0" smtClean="0"/>
              <a:t>Asia.</a:t>
            </a:r>
          </a:p>
          <a:p>
            <a:r>
              <a:rPr lang="en-US" sz="1500" dirty="0" smtClean="0">
                <a:solidFill>
                  <a:srgbClr val="00B050"/>
                </a:solidFill>
              </a:rPr>
              <a:t>Fresh biogenic </a:t>
            </a:r>
            <a:r>
              <a:rPr lang="en-US" sz="1500" dirty="0" smtClean="0"/>
              <a:t>emissions only observed near the coasts.</a:t>
            </a:r>
            <a:endParaRPr lang="en-US" sz="1500" dirty="0" smtClean="0"/>
          </a:p>
        </p:txBody>
      </p:sp>
      <p:sp>
        <p:nvSpPr>
          <p:cNvPr id="20" name="Textfeld 19"/>
          <p:cNvSpPr txBox="1"/>
          <p:nvPr/>
        </p:nvSpPr>
        <p:spPr>
          <a:xfrm>
            <a:off x="6691892" y="997575"/>
            <a:ext cx="4024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F0"/>
                </a:solidFill>
              </a:rPr>
              <a:t>EMeRGe </a:t>
            </a:r>
            <a:r>
              <a:rPr lang="en-US" b="1" dirty="0" smtClean="0">
                <a:solidFill>
                  <a:srgbClr val="00B0F0"/>
                </a:solidFill>
              </a:rPr>
              <a:t>EU</a:t>
            </a:r>
            <a:endParaRPr lang="en-US" dirty="0" smtClean="0"/>
          </a:p>
        </p:txBody>
      </p:sp>
      <p:sp>
        <p:nvSpPr>
          <p:cNvPr id="11" name="Titel 1"/>
          <p:cNvSpPr txBox="1">
            <a:spLocks/>
          </p:cNvSpPr>
          <p:nvPr/>
        </p:nvSpPr>
        <p:spPr>
          <a:xfrm>
            <a:off x="409111" y="456041"/>
            <a:ext cx="7467600" cy="5619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/>
              <a:t>Summary of VOC based air mass characterization</a:t>
            </a:r>
            <a:endParaRPr lang="en-US" kern="0" dirty="0"/>
          </a:p>
        </p:txBody>
      </p:sp>
      <p:sp>
        <p:nvSpPr>
          <p:cNvPr id="13" name="Textfeld 12"/>
          <p:cNvSpPr txBox="1"/>
          <p:nvPr/>
        </p:nvSpPr>
        <p:spPr>
          <a:xfrm>
            <a:off x="6691745" y="1383020"/>
            <a:ext cx="53035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>
                <a:solidFill>
                  <a:srgbClr val="FF0000"/>
                </a:solidFill>
              </a:rPr>
              <a:t>Biomass burning </a:t>
            </a:r>
            <a:r>
              <a:rPr lang="en-US" sz="1500" dirty="0" smtClean="0"/>
              <a:t>influenced air </a:t>
            </a:r>
            <a:r>
              <a:rPr lang="en-US" sz="1500" dirty="0" smtClean="0"/>
              <a:t>during</a:t>
            </a:r>
            <a:r>
              <a:rPr lang="en-US" sz="1500" dirty="0" smtClean="0"/>
              <a:t> EMeRGe-EU mostly in southern Europe. Aged BB in higher altitudes </a:t>
            </a:r>
            <a:r>
              <a:rPr lang="en-US" sz="1500" dirty="0" smtClean="0"/>
              <a:t>during the northernmost flights.</a:t>
            </a:r>
            <a:endParaRPr lang="en-US" sz="1500" dirty="0" smtClean="0"/>
          </a:p>
          <a:p>
            <a:endParaRPr lang="en-US" sz="1500" dirty="0" smtClean="0"/>
          </a:p>
          <a:p>
            <a:r>
              <a:rPr lang="en-US" sz="1500" b="1" dirty="0" smtClean="0"/>
              <a:t>Pure anthropogenic pollution </a:t>
            </a:r>
            <a:r>
              <a:rPr lang="en-US" sz="1500" dirty="0" smtClean="0"/>
              <a:t>observed</a:t>
            </a:r>
            <a:r>
              <a:rPr lang="en-US" sz="1500" b="1" dirty="0" smtClean="0"/>
              <a:t> </a:t>
            </a:r>
            <a:r>
              <a:rPr lang="en-US" sz="1500" dirty="0" smtClean="0"/>
              <a:t>downstream of</a:t>
            </a:r>
            <a:r>
              <a:rPr lang="en-US" sz="1500" b="1" dirty="0" smtClean="0"/>
              <a:t> </a:t>
            </a:r>
            <a:r>
              <a:rPr lang="en-US" sz="1500" dirty="0" smtClean="0"/>
              <a:t>London, </a:t>
            </a:r>
            <a:r>
              <a:rPr lang="en-US" sz="1500" dirty="0" err="1" smtClean="0"/>
              <a:t>BeNeLux</a:t>
            </a:r>
            <a:r>
              <a:rPr lang="en-US" sz="1500" dirty="0" smtClean="0"/>
              <a:t> countries, Italy (Po Valley), East of Spain.</a:t>
            </a:r>
          </a:p>
          <a:p>
            <a:endParaRPr lang="en-US" sz="1500" dirty="0" smtClean="0"/>
          </a:p>
          <a:p>
            <a:r>
              <a:rPr lang="en-US" sz="1500" dirty="0" smtClean="0"/>
              <a:t>Mixing of </a:t>
            </a:r>
            <a:r>
              <a:rPr lang="en-US" sz="1500" dirty="0" smtClean="0">
                <a:solidFill>
                  <a:srgbClr val="00B050"/>
                </a:solidFill>
              </a:rPr>
              <a:t>fresh biogenic</a:t>
            </a:r>
            <a:r>
              <a:rPr lang="en-US" sz="1500" dirty="0" smtClean="0"/>
              <a:t> emissions with </a:t>
            </a:r>
            <a:r>
              <a:rPr lang="en-US" sz="1500" b="1" dirty="0" smtClean="0"/>
              <a:t>AP</a:t>
            </a:r>
            <a:endParaRPr lang="en-US" sz="1500" b="1" dirty="0" smtClean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1" y="1032720"/>
            <a:ext cx="5903648" cy="1504924"/>
          </a:xfrm>
          <a:prstGeom prst="rect">
            <a:avLst/>
          </a:prstGeom>
        </p:spPr>
      </p:pic>
      <p:sp>
        <p:nvSpPr>
          <p:cNvPr id="22" name="Textfeld 21"/>
          <p:cNvSpPr txBox="1"/>
          <p:nvPr/>
        </p:nvSpPr>
        <p:spPr>
          <a:xfrm>
            <a:off x="6685336" y="3479972"/>
            <a:ext cx="4024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EMeRGe </a:t>
            </a:r>
            <a:r>
              <a:rPr lang="en-US" b="1" dirty="0" smtClean="0">
                <a:solidFill>
                  <a:srgbClr val="0070C0"/>
                </a:solidFill>
              </a:rPr>
              <a:t>Asia</a:t>
            </a:r>
            <a:endParaRPr lang="en-US" b="1" dirty="0" smtClean="0">
              <a:solidFill>
                <a:srgbClr val="0070C0"/>
              </a:solidFill>
            </a:endParaRPr>
          </a:p>
        </p:txBody>
      </p:sp>
      <p:sp>
        <p:nvSpPr>
          <p:cNvPr id="23" name="Inhaltsplatzhalter 2"/>
          <p:cNvSpPr txBox="1">
            <a:spLocks/>
          </p:cNvSpPr>
          <p:nvPr/>
        </p:nvSpPr>
        <p:spPr>
          <a:xfrm>
            <a:off x="443745" y="3624348"/>
            <a:ext cx="5890554" cy="2618509"/>
          </a:xfrm>
          <a:prstGeom prst="rect">
            <a:avLst/>
          </a:prstGeom>
          <a:ln w="28575">
            <a:solidFill>
              <a:srgbClr val="0066FF"/>
            </a:solidFill>
          </a:ln>
        </p:spPr>
        <p:txBody>
          <a:bodyPr/>
          <a:lstStyle>
            <a:lvl1pPr marL="31432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057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</a:defRPr>
            </a:lvl2pPr>
            <a:lvl3pPr marL="1209675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+mn-lt"/>
              </a:defRPr>
            </a:lvl3pPr>
            <a:lvl4pPr marL="165735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+mn-lt"/>
              </a:defRPr>
            </a:lvl4pPr>
            <a:lvl5pPr marL="209550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1700" u="sng" kern="0" dirty="0"/>
              <a:t>What have we learned so </a:t>
            </a:r>
            <a:r>
              <a:rPr lang="en-US" sz="1700" u="sng" kern="0" dirty="0" smtClean="0"/>
              <a:t>far:</a:t>
            </a:r>
            <a:endParaRPr lang="en-US" sz="1700" u="sng" kern="0" dirty="0"/>
          </a:p>
          <a:p>
            <a:pPr>
              <a:buFont typeface="Arial" panose="020B0604020202020204" pitchFamily="34" charset="0"/>
              <a:buChar char="•"/>
            </a:pPr>
            <a:endParaRPr lang="en-US" sz="1200" kern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700" kern="0" dirty="0" smtClean="0"/>
              <a:t>Set of VOC </a:t>
            </a:r>
            <a:r>
              <a:rPr lang="en-US" sz="1700" kern="0" dirty="0"/>
              <a:t>measurements </a:t>
            </a:r>
            <a:r>
              <a:rPr lang="en-US" sz="1700" kern="0" dirty="0" smtClean="0"/>
              <a:t>is </a:t>
            </a:r>
            <a:r>
              <a:rPr lang="en-US" sz="1700" kern="0" dirty="0"/>
              <a:t>an excellent tool to distinguish between plume </a:t>
            </a:r>
            <a:r>
              <a:rPr lang="en-US" sz="1700" kern="0" dirty="0" smtClean="0"/>
              <a:t>types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700" kern="0" dirty="0" smtClean="0"/>
              <a:t>“Cleaner” (no BB/ no AP) conditions in Europe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700" kern="0" dirty="0" smtClean="0"/>
              <a:t>Percentage of pure AP slightly higher in Asia </a:t>
            </a:r>
            <a:endParaRPr lang="en-US" sz="1700" kern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700" kern="0" dirty="0" smtClean="0"/>
              <a:t>More biogenic influence </a:t>
            </a:r>
            <a:r>
              <a:rPr lang="en-US" sz="1700" kern="0" dirty="0"/>
              <a:t>in </a:t>
            </a:r>
            <a:r>
              <a:rPr lang="en-US" sz="1700" kern="0" dirty="0" smtClean="0"/>
              <a:t>Europe, but minor BBs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700" kern="0" dirty="0" smtClean="0"/>
              <a:t>large </a:t>
            </a:r>
            <a:r>
              <a:rPr lang="en-US" sz="1700" kern="0" dirty="0"/>
              <a:t>BB </a:t>
            </a:r>
            <a:r>
              <a:rPr lang="en-US" sz="1700" kern="0" dirty="0" smtClean="0"/>
              <a:t>influence (fresh and aged) </a:t>
            </a:r>
            <a:r>
              <a:rPr lang="en-US" sz="1700" kern="0" dirty="0"/>
              <a:t>in </a:t>
            </a:r>
            <a:r>
              <a:rPr lang="en-US" sz="1700" kern="0" dirty="0" smtClean="0"/>
              <a:t>Asia and s</a:t>
            </a:r>
            <a:r>
              <a:rPr lang="en-US" sz="1700" dirty="0" smtClean="0"/>
              <a:t>ignificant </a:t>
            </a:r>
            <a:r>
              <a:rPr lang="en-US" sz="1700" dirty="0"/>
              <a:t>mixing of BB and anthropogenic </a:t>
            </a:r>
            <a:r>
              <a:rPr lang="en-US" sz="1700" dirty="0" smtClean="0"/>
              <a:t>pollution</a:t>
            </a:r>
            <a:endParaRPr lang="en-US" kern="0" dirty="0"/>
          </a:p>
          <a:p>
            <a:pPr>
              <a:buFont typeface="Arial" panose="020B0604020202020204" pitchFamily="34" charset="0"/>
              <a:buChar char="•"/>
            </a:pPr>
            <a:endParaRPr lang="en-US" kern="0" dirty="0"/>
          </a:p>
          <a:p>
            <a:pPr>
              <a:buFontTx/>
              <a:buChar char="-"/>
            </a:pPr>
            <a:endParaRPr lang="en-US" kern="0" dirty="0"/>
          </a:p>
          <a:p>
            <a:pPr>
              <a:buFontTx/>
              <a:buChar char="-"/>
            </a:pPr>
            <a:endParaRPr lang="en-US" kern="0" dirty="0"/>
          </a:p>
          <a:p>
            <a:pPr>
              <a:buFontTx/>
              <a:buChar char="-"/>
            </a:pPr>
            <a:endParaRPr lang="en-US" kern="0" dirty="0"/>
          </a:p>
          <a:p>
            <a:pPr>
              <a:buFontTx/>
              <a:buChar char="-"/>
            </a:pPr>
            <a:endParaRPr lang="de-DE" kern="0" dirty="0"/>
          </a:p>
          <a:p>
            <a:pPr>
              <a:buFontTx/>
              <a:buChar char="-"/>
            </a:pPr>
            <a:endParaRPr lang="de-DE" kern="0" dirty="0"/>
          </a:p>
          <a:p>
            <a:pPr>
              <a:buFontTx/>
              <a:buChar char="-"/>
            </a:pPr>
            <a:endParaRPr lang="de-DE" kern="0" dirty="0"/>
          </a:p>
          <a:p>
            <a:pPr>
              <a:buFontTx/>
              <a:buChar char="-"/>
            </a:pPr>
            <a:endParaRPr lang="en-US" kern="0" dirty="0"/>
          </a:p>
        </p:txBody>
      </p:sp>
      <p:pic>
        <p:nvPicPr>
          <p:cNvPr id="25" name="Grafik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33163" y="201390"/>
            <a:ext cx="886138" cy="889991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820" y="328964"/>
            <a:ext cx="757774" cy="600891"/>
          </a:xfrm>
          <a:prstGeom prst="rect">
            <a:avLst/>
          </a:prstGeom>
        </p:spPr>
      </p:pic>
      <p:sp>
        <p:nvSpPr>
          <p:cNvPr id="16" name="Datumsplatzhalter 1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723B33B-2DCE-4D4A-9B34-0444DA5EF4C1}" type="datetime1">
              <a:rPr lang="en-US" smtClean="0"/>
              <a:t>5/5/2020</a:t>
            </a:fld>
            <a:endParaRPr lang="de-DE" dirty="0"/>
          </a:p>
        </p:txBody>
      </p:sp>
      <p:sp>
        <p:nvSpPr>
          <p:cNvPr id="27" name="Fußzeilenplatzhalter 2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smtClean="0"/>
              <a:t>Eric Förster, Air mass characterization based on VOC measurements downstream of European and Asian Major Population Centers (MPC) during the research aircraft campaign EMeRGe, EGU 2020</a:t>
            </a:r>
            <a:endParaRPr lang="en-US" altLang="de-DE" dirty="0" smtClean="0"/>
          </a:p>
        </p:txBody>
      </p:sp>
      <p:pic>
        <p:nvPicPr>
          <p:cNvPr id="29" name="Grafik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4115" y="2527268"/>
            <a:ext cx="5896587" cy="82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07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13" grpId="0"/>
      <p:bldP spid="22" grpId="0"/>
      <p:bldP spid="2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430591" y="1213062"/>
            <a:ext cx="104175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dirty="0" smtClean="0"/>
              <a:t>How can we use the results for further analysis, also regarding </a:t>
            </a:r>
            <a:r>
              <a:rPr lang="en-US" sz="2000" dirty="0"/>
              <a:t>the VOC </a:t>
            </a:r>
            <a:r>
              <a:rPr lang="en-US" sz="2000" dirty="0" smtClean="0"/>
              <a:t>scientific </a:t>
            </a:r>
            <a:r>
              <a:rPr lang="en-US" sz="2000" dirty="0"/>
              <a:t>focus?</a:t>
            </a:r>
            <a:endParaRPr lang="en-US" sz="2000" dirty="0" smtClean="0"/>
          </a:p>
        </p:txBody>
      </p:sp>
      <p:sp>
        <p:nvSpPr>
          <p:cNvPr id="10" name="Textfeld 9"/>
          <p:cNvSpPr txBox="1"/>
          <p:nvPr/>
        </p:nvSpPr>
        <p:spPr>
          <a:xfrm>
            <a:off x="9315175" y="1841176"/>
            <a:ext cx="1093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 filtered</a:t>
            </a:r>
            <a:endParaRPr lang="en-US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2" t="6829" r="8568" b="75590"/>
          <a:stretch/>
        </p:blipFill>
        <p:spPr>
          <a:xfrm>
            <a:off x="7287759" y="2172071"/>
            <a:ext cx="4341922" cy="796193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10105302" y="2180098"/>
            <a:ext cx="9108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clean air</a:t>
            </a:r>
            <a:endParaRPr lang="en-US" sz="1400" b="1" dirty="0">
              <a:solidFill>
                <a:srgbClr val="0070C0"/>
              </a:solidFill>
            </a:endParaRPr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5" t="72221" r="8567" b="6198"/>
          <a:stretch/>
        </p:blipFill>
        <p:spPr>
          <a:xfrm>
            <a:off x="7298912" y="4447522"/>
            <a:ext cx="4330389" cy="977365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0" t="28739" r="8567" b="53499"/>
          <a:stretch/>
        </p:blipFill>
        <p:spPr>
          <a:xfrm>
            <a:off x="7310062" y="2930953"/>
            <a:ext cx="4327506" cy="804379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3" t="50703" r="8568" b="31726"/>
          <a:stretch/>
        </p:blipFill>
        <p:spPr>
          <a:xfrm>
            <a:off x="7298911" y="3689234"/>
            <a:ext cx="4336156" cy="795732"/>
          </a:xfrm>
          <a:prstGeom prst="rect">
            <a:avLst/>
          </a:prstGeom>
        </p:spPr>
      </p:pic>
      <p:sp>
        <p:nvSpPr>
          <p:cNvPr id="20" name="Textfeld 19"/>
          <p:cNvSpPr txBox="1"/>
          <p:nvPr/>
        </p:nvSpPr>
        <p:spPr>
          <a:xfrm>
            <a:off x="9075670" y="5421386"/>
            <a:ext cx="10214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 [</a:t>
            </a:r>
            <a:r>
              <a:rPr lang="en-US" sz="1400" dirty="0" err="1" smtClean="0"/>
              <a:t>ppbV</a:t>
            </a:r>
            <a:r>
              <a:rPr lang="en-US" sz="1400" dirty="0" smtClean="0"/>
              <a:t>]</a:t>
            </a:r>
            <a:endParaRPr lang="en-US" sz="1400" dirty="0"/>
          </a:p>
        </p:txBody>
      </p:sp>
      <p:sp>
        <p:nvSpPr>
          <p:cNvPr id="21" name="Textfeld 20"/>
          <p:cNvSpPr txBox="1"/>
          <p:nvPr/>
        </p:nvSpPr>
        <p:spPr>
          <a:xfrm rot="16200000">
            <a:off x="6632589" y="3581954"/>
            <a:ext cx="1000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probability</a:t>
            </a:r>
            <a:endParaRPr lang="en-US" sz="1400" dirty="0"/>
          </a:p>
        </p:txBody>
      </p:sp>
      <p:sp>
        <p:nvSpPr>
          <p:cNvPr id="23" name="Titel 1"/>
          <p:cNvSpPr txBox="1">
            <a:spLocks/>
          </p:cNvSpPr>
          <p:nvPr/>
        </p:nvSpPr>
        <p:spPr>
          <a:xfrm>
            <a:off x="409113" y="467192"/>
            <a:ext cx="6911975" cy="5619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/>
              <a:t>Outlook</a:t>
            </a:r>
            <a:endParaRPr lang="en-US" kern="0" dirty="0"/>
          </a:p>
        </p:txBody>
      </p:sp>
      <p:sp>
        <p:nvSpPr>
          <p:cNvPr id="13" name="Textfeld 12"/>
          <p:cNvSpPr txBox="1"/>
          <p:nvPr/>
        </p:nvSpPr>
        <p:spPr>
          <a:xfrm>
            <a:off x="8830343" y="2923511"/>
            <a:ext cx="22284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anthropogenic pollution</a:t>
            </a:r>
            <a:endParaRPr lang="en-US" sz="1400" b="1" dirty="0"/>
          </a:p>
        </p:txBody>
      </p:sp>
      <p:sp>
        <p:nvSpPr>
          <p:cNvPr id="15" name="Textfeld 14"/>
          <p:cNvSpPr txBox="1"/>
          <p:nvPr/>
        </p:nvSpPr>
        <p:spPr>
          <a:xfrm>
            <a:off x="10540200" y="4466099"/>
            <a:ext cx="4443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BB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7860189" y="3644623"/>
            <a:ext cx="3498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strong </a:t>
            </a:r>
            <a:r>
              <a:rPr lang="en-US" sz="1400" b="1" dirty="0" smtClean="0"/>
              <a:t>anthropogenic </a:t>
            </a:r>
            <a:r>
              <a:rPr lang="en-US" sz="1400" b="1" dirty="0"/>
              <a:t>pollution</a:t>
            </a:r>
            <a:endParaRPr lang="en-US" sz="1400" b="1" dirty="0"/>
          </a:p>
        </p:txBody>
      </p:sp>
      <p:sp>
        <p:nvSpPr>
          <p:cNvPr id="7" name="Textfeld 6"/>
          <p:cNvSpPr txBox="1"/>
          <p:nvPr/>
        </p:nvSpPr>
        <p:spPr>
          <a:xfrm>
            <a:off x="9317280" y="3845346"/>
            <a:ext cx="16818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(Benzene &gt; 130 </a:t>
            </a:r>
            <a:r>
              <a:rPr lang="en-US" sz="1200" dirty="0" err="1" smtClean="0"/>
              <a:t>pptV</a:t>
            </a:r>
            <a:r>
              <a:rPr lang="en-US" sz="1200" dirty="0" smtClean="0"/>
              <a:t>)</a:t>
            </a:r>
            <a:endParaRPr lang="en-US" sz="1200" dirty="0"/>
          </a:p>
        </p:txBody>
      </p:sp>
      <p:pic>
        <p:nvPicPr>
          <p:cNvPr id="24" name="Grafik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3163" y="201390"/>
            <a:ext cx="886138" cy="889991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820" y="328964"/>
            <a:ext cx="757774" cy="600891"/>
          </a:xfrm>
          <a:prstGeom prst="rect">
            <a:avLst/>
          </a:prstGeom>
        </p:spPr>
      </p:pic>
      <p:sp>
        <p:nvSpPr>
          <p:cNvPr id="26" name="Inhaltsplatzhalter 2"/>
          <p:cNvSpPr txBox="1">
            <a:spLocks/>
          </p:cNvSpPr>
          <p:nvPr/>
        </p:nvSpPr>
        <p:spPr bwMode="auto">
          <a:xfrm>
            <a:off x="278721" y="2254412"/>
            <a:ext cx="6529402" cy="33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1432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057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>
                <a:solidFill>
                  <a:schemeClr val="tx1"/>
                </a:solidFill>
                <a:latin typeface="+mn-lt"/>
              </a:defRPr>
            </a:lvl2pPr>
            <a:lvl3pPr marL="1209675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600">
                <a:solidFill>
                  <a:schemeClr val="tx1"/>
                </a:solidFill>
                <a:latin typeface="+mn-lt"/>
              </a:defRPr>
            </a:lvl3pPr>
            <a:lvl4pPr marL="165735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600">
                <a:solidFill>
                  <a:schemeClr val="tx1"/>
                </a:solidFill>
                <a:latin typeface="+mn-lt"/>
              </a:defRPr>
            </a:lvl4pPr>
            <a:lvl5pPr marL="209550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1600" kern="0" dirty="0" smtClean="0"/>
              <a:t>Can we identify distinct MPCs as source of air </a:t>
            </a:r>
            <a:r>
              <a:rPr lang="en-US" sz="1600" kern="0" dirty="0"/>
              <a:t>mass </a:t>
            </a:r>
            <a:r>
              <a:rPr lang="en-US" sz="1600" kern="0" dirty="0" smtClean="0"/>
              <a:t>types?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kern="0" dirty="0"/>
              <a:t>Are there differences in the VOC fingerprints in general, and in the air masses of European and Asian MPCs?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kern="0" dirty="0"/>
              <a:t>What role play biogenic emissions in Europe</a:t>
            </a:r>
            <a:r>
              <a:rPr lang="en-US" sz="1600" kern="0" dirty="0" smtClean="0"/>
              <a:t>?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600" kern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600" kern="0" dirty="0"/>
              <a:t>How is the chemical processing of other trace gases in different air masses (e.g. CO or Ozone) in Europe and Asia</a:t>
            </a:r>
            <a:r>
              <a:rPr lang="en-US" sz="1600" kern="0" dirty="0" smtClean="0"/>
              <a:t>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kern="0" dirty="0" smtClean="0"/>
              <a:t>Does e.g. the ozone formation potential change in different types of air masses and concentrations of VOCs (</a:t>
            </a:r>
            <a:r>
              <a:rPr lang="en-US" sz="1600" dirty="0" err="1" smtClean="0"/>
              <a:t>Benish</a:t>
            </a:r>
            <a:r>
              <a:rPr lang="en-US" sz="1600" dirty="0" smtClean="0"/>
              <a:t>, et. </a:t>
            </a:r>
            <a:r>
              <a:rPr lang="en-US" sz="1600" dirty="0"/>
              <a:t>a</a:t>
            </a:r>
            <a:r>
              <a:rPr lang="en-US" sz="1600" dirty="0" smtClean="0"/>
              <a:t>l, 2020, in Rev.</a:t>
            </a:r>
            <a:r>
              <a:rPr lang="en-US" sz="1600" kern="0" dirty="0" smtClean="0"/>
              <a:t>)?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kern="0" dirty="0" smtClean="0"/>
              <a:t>What role play VOCs as precursors for SOA in air masses from MPC plumes?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600" kern="0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6F305DC9-43F1-4B10-9BCF-B21E77DFD994}" type="datetime1">
              <a:rPr lang="en-US" smtClean="0"/>
              <a:t>5/5/2020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smtClean="0"/>
              <a:t>Eric Förster, Air mass characterization based on VOC measurements downstream of European and Asian Major Population Centers (MPC) during the research aircraft campaign EMeRGe, EGU 2020</a:t>
            </a:r>
            <a:endParaRPr lang="en-US" altLang="de-DE" dirty="0" smtClean="0"/>
          </a:p>
        </p:txBody>
      </p:sp>
    </p:spTree>
    <p:extLst>
      <p:ext uri="{BB962C8B-B14F-4D97-AF65-F5344CB8AC3E}">
        <p14:creationId xmlns:p14="http://schemas.microsoft.com/office/powerpoint/2010/main" val="386154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2"/>
          <p:cNvSpPr txBox="1">
            <a:spLocks/>
          </p:cNvSpPr>
          <p:nvPr/>
        </p:nvSpPr>
        <p:spPr>
          <a:xfrm>
            <a:off x="1862052" y="4807966"/>
            <a:ext cx="8129846" cy="942974"/>
          </a:xfrm>
          <a:prstGeom prst="rect">
            <a:avLst/>
          </a:prstGeom>
        </p:spPr>
        <p:txBody>
          <a:bodyPr/>
          <a:lstStyle>
            <a:lvl1pPr marL="31432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057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</a:defRPr>
            </a:lvl2pPr>
            <a:lvl3pPr marL="1209675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+mn-lt"/>
              </a:defRPr>
            </a:lvl3pPr>
            <a:lvl4pPr marL="165735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+mn-lt"/>
              </a:defRPr>
            </a:lvl4pPr>
            <a:lvl5pPr marL="209550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3200" dirty="0"/>
              <a:t>Thank </a:t>
            </a:r>
            <a:r>
              <a:rPr lang="en-US" sz="3200" dirty="0" smtClean="0"/>
              <a:t>you for your interest</a:t>
            </a:r>
          </a:p>
          <a:p>
            <a:pPr marL="0" indent="0" algn="ctr">
              <a:buNone/>
            </a:pPr>
            <a:endParaRPr lang="en-US" sz="500" dirty="0" smtClean="0"/>
          </a:p>
          <a:p>
            <a:pPr marL="0" indent="0" algn="ctr">
              <a:buNone/>
            </a:pPr>
            <a:r>
              <a:rPr lang="en-US" sz="1600" dirty="0" smtClean="0"/>
              <a:t>If you have any remarks or questions: eric.forester@kit.edu</a:t>
            </a:r>
            <a:endParaRPr lang="en-US" sz="24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18"/>
          <a:stretch/>
        </p:blipFill>
        <p:spPr>
          <a:xfrm>
            <a:off x="1895709" y="880946"/>
            <a:ext cx="8120104" cy="3914081"/>
          </a:xfrm>
          <a:prstGeom prst="rect">
            <a:avLst/>
          </a:prstGeom>
        </p:spPr>
      </p:pic>
      <p:sp>
        <p:nvSpPr>
          <p:cNvPr id="7" name="Inhaltsplatzhalter 2"/>
          <p:cNvSpPr txBox="1">
            <a:spLocks/>
          </p:cNvSpPr>
          <p:nvPr/>
        </p:nvSpPr>
        <p:spPr>
          <a:xfrm>
            <a:off x="3125586" y="5974882"/>
            <a:ext cx="5694218" cy="392667"/>
          </a:xfrm>
          <a:prstGeom prst="rect">
            <a:avLst/>
          </a:prstGeom>
        </p:spPr>
        <p:txBody>
          <a:bodyPr/>
          <a:lstStyle>
            <a:lvl1pPr marL="31432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057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</a:defRPr>
            </a:lvl2pPr>
            <a:lvl3pPr marL="1209675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+mn-lt"/>
              </a:defRPr>
            </a:lvl3pPr>
            <a:lvl4pPr marL="165735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+mn-lt"/>
              </a:defRPr>
            </a:lvl4pPr>
            <a:lvl5pPr marL="209550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dirty="0" smtClean="0"/>
              <a:t>In memory of our dear colleague Andreas </a:t>
            </a:r>
            <a:r>
              <a:rPr lang="en-US" dirty="0" err="1" smtClean="0"/>
              <a:t>Hilboll</a:t>
            </a:r>
            <a:endParaRPr lang="en-US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51474" y="2073220"/>
            <a:ext cx="1740864" cy="1748433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36" y="2413259"/>
            <a:ext cx="1484430" cy="1177106"/>
          </a:xfrm>
          <a:prstGeom prst="rect">
            <a:avLst/>
          </a:prstGeom>
        </p:spPr>
      </p:pic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CC2A72F-AD45-47D9-88D1-22D3F941A696}" type="datetime1">
              <a:rPr lang="en-US" smtClean="0"/>
              <a:t>5/5/2020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dirty="0" smtClean="0"/>
              <a:t>Eric Förster, Air mass characterization based on VOC measurements downstream of European and Asian Major Population Centers (MPC) during the research aircraft campaign EMeRGe, EGU 2020</a:t>
            </a:r>
            <a:endParaRPr lang="en-US" altLang="de-DE" dirty="0" smtClean="0"/>
          </a:p>
        </p:txBody>
      </p:sp>
    </p:spTree>
    <p:extLst>
      <p:ext uri="{BB962C8B-B14F-4D97-AF65-F5344CB8AC3E}">
        <p14:creationId xmlns:p14="http://schemas.microsoft.com/office/powerpoint/2010/main" val="120869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/>
          <p:cNvSpPr txBox="1"/>
          <p:nvPr/>
        </p:nvSpPr>
        <p:spPr>
          <a:xfrm>
            <a:off x="909316" y="5924961"/>
            <a:ext cx="464101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Trajectories based on </a:t>
            </a:r>
            <a:r>
              <a:rPr lang="en-US" sz="1100" dirty="0" err="1"/>
              <a:t>FlexPart</a:t>
            </a:r>
            <a:r>
              <a:rPr lang="en-US" sz="1100" dirty="0"/>
              <a:t> (</a:t>
            </a:r>
            <a:r>
              <a:rPr lang="en-US" sz="1100" dirty="0" err="1"/>
              <a:t>Stohl</a:t>
            </a:r>
            <a:r>
              <a:rPr lang="en-US" sz="1100" dirty="0"/>
              <a:t> et al., 2010)</a:t>
            </a:r>
          </a:p>
          <a:p>
            <a:r>
              <a:rPr lang="en-US" sz="1100" dirty="0"/>
              <a:t>Data </a:t>
            </a:r>
            <a:r>
              <a:rPr lang="en-US" sz="1100" dirty="0"/>
              <a:t>by </a:t>
            </a:r>
            <a:r>
              <a:rPr lang="en-US" sz="1100" i="1" dirty="0"/>
              <a:t>Anna B. Kalisz </a:t>
            </a:r>
            <a:r>
              <a:rPr lang="en-US" sz="1100" i="1" dirty="0" err="1"/>
              <a:t>Hedegaard</a:t>
            </a:r>
            <a:r>
              <a:rPr lang="en-US" sz="1100" i="1" dirty="0"/>
              <a:t>, </a:t>
            </a:r>
            <a:r>
              <a:rPr lang="en-US" sz="1100" i="1" dirty="0"/>
              <a:t>Andreas </a:t>
            </a:r>
            <a:r>
              <a:rPr lang="en-US" sz="1100" i="1" dirty="0" err="1"/>
              <a:t>Hilboll</a:t>
            </a:r>
            <a:r>
              <a:rPr lang="en-US" sz="1100" i="1" dirty="0"/>
              <a:t>, </a:t>
            </a:r>
            <a:r>
              <a:rPr lang="en-US" sz="1100" i="1" dirty="0" err="1"/>
              <a:t>Mihalis</a:t>
            </a:r>
            <a:r>
              <a:rPr lang="en-US" sz="1100" i="1" dirty="0"/>
              <a:t> </a:t>
            </a:r>
            <a:r>
              <a:rPr lang="en-US" sz="1100" i="1" dirty="0" err="1"/>
              <a:t>Vrekoussis</a:t>
            </a:r>
            <a:endParaRPr lang="en-US" sz="1100" i="1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16921" r="6636" b="15290"/>
          <a:stretch/>
        </p:blipFill>
        <p:spPr>
          <a:xfrm>
            <a:off x="548884" y="1389775"/>
            <a:ext cx="11053180" cy="4459428"/>
          </a:xfrm>
          <a:prstGeom prst="rect">
            <a:avLst/>
          </a:prstGeom>
        </p:spPr>
      </p:pic>
      <p:sp>
        <p:nvSpPr>
          <p:cNvPr id="12" name="Rechteck 11"/>
          <p:cNvSpPr/>
          <p:nvPr/>
        </p:nvSpPr>
        <p:spPr>
          <a:xfrm>
            <a:off x="463757" y="997374"/>
            <a:ext cx="84241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21 research </a:t>
            </a:r>
            <a:r>
              <a:rPr lang="en-US" dirty="0" smtClean="0"/>
              <a:t>flights (incl. 2 transfer) </a:t>
            </a:r>
            <a:r>
              <a:rPr lang="en-US" dirty="0" smtClean="0"/>
              <a:t>+ 2 transfer </a:t>
            </a:r>
            <a:r>
              <a:rPr lang="en-US" dirty="0" smtClean="0"/>
              <a:t>without </a:t>
            </a:r>
            <a:r>
              <a:rPr lang="en-US" dirty="0" smtClean="0"/>
              <a:t>measurement permission</a:t>
            </a:r>
            <a:endParaRPr lang="en-US" dirty="0"/>
          </a:p>
        </p:txBody>
      </p:sp>
      <p:sp>
        <p:nvSpPr>
          <p:cNvPr id="13" name="Titel 1"/>
          <p:cNvSpPr txBox="1">
            <a:spLocks/>
          </p:cNvSpPr>
          <p:nvPr/>
        </p:nvSpPr>
        <p:spPr>
          <a:xfrm>
            <a:off x="439690" y="482092"/>
            <a:ext cx="7141517" cy="5619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 smtClean="0"/>
              <a:t>EMeRGe = EMeRGe Europe and EMeRGe Asia</a:t>
            </a:r>
            <a:endParaRPr lang="en-US" kern="0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3163" y="201390"/>
            <a:ext cx="886138" cy="889991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820" y="328964"/>
            <a:ext cx="757774" cy="600891"/>
          </a:xfrm>
          <a:prstGeom prst="rect">
            <a:avLst/>
          </a:prstGeom>
        </p:spPr>
      </p:pic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AF4E6B5-6100-4927-A976-0584F42CD3E2}" type="datetime1">
              <a:rPr lang="en-US" smtClean="0"/>
              <a:t>5/5/2020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smtClean="0"/>
              <a:t>Eric Förster, Air mass characterization based on VOC measurements downstream of European and Asian Major Population Centers (MPC) during the research aircraft campaign EMeRGe, EGU 2020</a:t>
            </a:r>
            <a:endParaRPr lang="en-US" altLang="de-DE" dirty="0" smtClean="0"/>
          </a:p>
        </p:txBody>
      </p:sp>
    </p:spTree>
    <p:extLst>
      <p:ext uri="{BB962C8B-B14F-4D97-AF65-F5344CB8AC3E}">
        <p14:creationId xmlns:p14="http://schemas.microsoft.com/office/powerpoint/2010/main" val="61194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7" t="32993" r="20421" b="8948"/>
          <a:stretch/>
        </p:blipFill>
        <p:spPr>
          <a:xfrm>
            <a:off x="511817" y="1297803"/>
            <a:ext cx="5108560" cy="3166042"/>
          </a:xfr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2"/>
          <a:stretch/>
        </p:blipFill>
        <p:spPr>
          <a:xfrm>
            <a:off x="6456616" y="1309293"/>
            <a:ext cx="5065570" cy="3129703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997576" y="4812131"/>
            <a:ext cx="4092979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EMeRGe Europe</a:t>
            </a:r>
          </a:p>
          <a:p>
            <a:pPr algn="ctr"/>
            <a:endParaRPr lang="en-US" dirty="0"/>
          </a:p>
          <a:p>
            <a:pPr algn="ctr"/>
            <a:r>
              <a:rPr lang="en-US" sz="2000" dirty="0"/>
              <a:t>Base: </a:t>
            </a:r>
            <a:r>
              <a:rPr lang="en-US" sz="2000" dirty="0" smtClean="0"/>
              <a:t>Oberpfaffenhofen, Germany</a:t>
            </a:r>
          </a:p>
          <a:p>
            <a:pPr algn="ctr"/>
            <a:r>
              <a:rPr lang="en-US" sz="1200" dirty="0" smtClean="0"/>
              <a:t>Background: Bavarian Forest during cloudy day</a:t>
            </a:r>
            <a:endParaRPr lang="en-US" sz="1200" dirty="0"/>
          </a:p>
        </p:txBody>
      </p:sp>
      <p:sp>
        <p:nvSpPr>
          <p:cNvPr id="11" name="Textfeld 10"/>
          <p:cNvSpPr txBox="1"/>
          <p:nvPr/>
        </p:nvSpPr>
        <p:spPr>
          <a:xfrm>
            <a:off x="7450953" y="4800503"/>
            <a:ext cx="332174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EMeRGe Asia</a:t>
            </a:r>
          </a:p>
          <a:p>
            <a:pPr algn="ctr"/>
            <a:endParaRPr lang="en-US" dirty="0"/>
          </a:p>
          <a:p>
            <a:pPr algn="ctr"/>
            <a:r>
              <a:rPr lang="en-US" sz="2000" dirty="0"/>
              <a:t>Base: </a:t>
            </a:r>
            <a:r>
              <a:rPr lang="en-US" sz="2000" dirty="0" smtClean="0"/>
              <a:t>Tainan, Taiwan</a:t>
            </a:r>
          </a:p>
          <a:p>
            <a:pPr algn="ctr"/>
            <a:r>
              <a:rPr lang="en-US" sz="1200" dirty="0" smtClean="0"/>
              <a:t>(Background: power plant during smoggy day)</a:t>
            </a:r>
            <a:endParaRPr lang="en-US" sz="1200" dirty="0"/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439690" y="482092"/>
            <a:ext cx="6911975" cy="5619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 smtClean="0"/>
              <a:t>EMeRGe</a:t>
            </a:r>
            <a:endParaRPr lang="en-US" kern="0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3163" y="201390"/>
            <a:ext cx="886138" cy="889991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820" y="328964"/>
            <a:ext cx="757774" cy="600891"/>
          </a:xfrm>
          <a:prstGeom prst="rect">
            <a:avLst/>
          </a:prstGeom>
        </p:spPr>
      </p:pic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63CC54-DD53-4BC4-9734-BA439CD3A365}" type="datetime1">
              <a:rPr lang="en-US" smtClean="0"/>
              <a:t>5/5/2020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smtClean="0"/>
              <a:t>Eric Förster, Air mass characterization based on VOC measurements downstream of European and Asian Major Population Centers (MPC) during the research aircraft campaign EMeRGe, EGU 2020</a:t>
            </a:r>
            <a:endParaRPr lang="en-US" altLang="de-DE" dirty="0" smtClean="0"/>
          </a:p>
        </p:txBody>
      </p:sp>
    </p:spTree>
    <p:extLst>
      <p:ext uri="{BB962C8B-B14F-4D97-AF65-F5344CB8AC3E}">
        <p14:creationId xmlns:p14="http://schemas.microsoft.com/office/powerpoint/2010/main" val="287464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575526" y="5255460"/>
            <a:ext cx="43390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Lows with frontal systems in </a:t>
            </a:r>
            <a:r>
              <a:rPr lang="en-US" sz="1500" dirty="0"/>
              <a:t>N</a:t>
            </a:r>
            <a:r>
              <a:rPr lang="en-US" sz="1500" dirty="0"/>
              <a:t>orthern Europe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High pressure influence in Southern Europe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Dust from Northern Africa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Biomass Burning in Southern Europe</a:t>
            </a:r>
            <a:endParaRPr lang="en-US" sz="1500" dirty="0"/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5" t="5939" r="10091" b="8362"/>
          <a:stretch/>
        </p:blipFill>
        <p:spPr>
          <a:xfrm>
            <a:off x="904568" y="1370824"/>
            <a:ext cx="4552335" cy="3954373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5" t="15759" r="4787" b="18379"/>
          <a:stretch/>
        </p:blipFill>
        <p:spPr>
          <a:xfrm>
            <a:off x="6280356" y="1390796"/>
            <a:ext cx="5007076" cy="3944920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1415121" y="1066864"/>
            <a:ext cx="31983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7 flights in </a:t>
            </a:r>
            <a:r>
              <a:rPr lang="en-US" b="1" dirty="0"/>
              <a:t>Europe</a:t>
            </a:r>
            <a:r>
              <a:rPr lang="en-US" dirty="0"/>
              <a:t>, July 2017</a:t>
            </a:r>
          </a:p>
        </p:txBody>
      </p:sp>
      <p:sp>
        <p:nvSpPr>
          <p:cNvPr id="3" name="Rechteck 2"/>
          <p:cNvSpPr/>
          <p:nvPr/>
        </p:nvSpPr>
        <p:spPr>
          <a:xfrm>
            <a:off x="6752731" y="1061817"/>
            <a:ext cx="3775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12 flights in </a:t>
            </a:r>
            <a:r>
              <a:rPr lang="en-US" b="1" dirty="0"/>
              <a:t>Asia</a:t>
            </a:r>
            <a:r>
              <a:rPr lang="en-US" dirty="0"/>
              <a:t>, March/April 2018</a:t>
            </a:r>
          </a:p>
        </p:txBody>
      </p:sp>
      <p:sp>
        <p:nvSpPr>
          <p:cNvPr id="12" name="Titel 1"/>
          <p:cNvSpPr txBox="1">
            <a:spLocks/>
          </p:cNvSpPr>
          <p:nvPr/>
        </p:nvSpPr>
        <p:spPr>
          <a:xfrm>
            <a:off x="439690" y="482092"/>
            <a:ext cx="6911975" cy="5619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 smtClean="0"/>
              <a:t>EMeRGe</a:t>
            </a:r>
            <a:endParaRPr lang="en-US" kern="0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3163" y="201390"/>
            <a:ext cx="886138" cy="889991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820" y="328964"/>
            <a:ext cx="757774" cy="600891"/>
          </a:xfrm>
          <a:prstGeom prst="rect">
            <a:avLst/>
          </a:prstGeom>
        </p:spPr>
      </p:pic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AA50AE8-4AA6-4EF0-A182-F6DB6E39C8B4}" type="datetime1">
              <a:rPr lang="en-US" smtClean="0"/>
              <a:t>5/5/2020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smtClean="0"/>
              <a:t>Eric Förster, Air mass characterization based on VOC measurements downstream of European and Asian Major Population Centers (MPC) during the research aircraft campaign EMeRGe, EGU 2020</a:t>
            </a:r>
            <a:endParaRPr lang="en-US" altLang="de-DE" dirty="0" smtClean="0"/>
          </a:p>
        </p:txBody>
      </p:sp>
      <p:sp>
        <p:nvSpPr>
          <p:cNvPr id="11" name="Textfeld 10"/>
          <p:cNvSpPr txBox="1"/>
          <p:nvPr/>
        </p:nvSpPr>
        <p:spPr>
          <a:xfrm>
            <a:off x="5952028" y="5238013"/>
            <a:ext cx="5547155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Influence of storm and frontal </a:t>
            </a:r>
            <a:r>
              <a:rPr lang="en-US" sz="1500" dirty="0"/>
              <a:t>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Dust from Gobi </a:t>
            </a:r>
            <a:r>
              <a:rPr lang="en-US" sz="1500" dirty="0"/>
              <a:t>desert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Biomass Burning in India, SE Asia and in Mainland China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09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10107560" y="196646"/>
            <a:ext cx="1691149" cy="10913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feld 12"/>
          <p:cNvSpPr txBox="1"/>
          <p:nvPr/>
        </p:nvSpPr>
        <p:spPr>
          <a:xfrm>
            <a:off x="460837" y="5889369"/>
            <a:ext cx="53864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Rome (top) </a:t>
            </a:r>
            <a:r>
              <a:rPr lang="en-US" sz="1600" dirty="0" smtClean="0"/>
              <a:t>and Biomass Burning near Marseille </a:t>
            </a:r>
            <a:r>
              <a:rPr lang="en-US" sz="1600" dirty="0" smtClean="0"/>
              <a:t>(bottom)</a:t>
            </a:r>
            <a:endParaRPr lang="en-US" sz="1600" dirty="0" smtClean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" t="7294" b="18543"/>
          <a:stretch/>
        </p:blipFill>
        <p:spPr>
          <a:xfrm>
            <a:off x="1219200" y="711411"/>
            <a:ext cx="4729316" cy="2631906"/>
          </a:xfrm>
          <a:prstGeom prst="rect">
            <a:avLst/>
          </a:prstGeom>
        </p:spPr>
      </p:pic>
      <p:pic>
        <p:nvPicPr>
          <p:cNvPr id="17" name="Inhaltsplatzhalter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2" b="16798"/>
          <a:stretch/>
        </p:blipFill>
        <p:spPr bwMode="auto">
          <a:xfrm>
            <a:off x="7098891" y="3285657"/>
            <a:ext cx="4028531" cy="2377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Grafik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5" b="12015"/>
          <a:stretch/>
        </p:blipFill>
        <p:spPr>
          <a:xfrm>
            <a:off x="7089306" y="717755"/>
            <a:ext cx="4027216" cy="2390659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89" t="33905" r="47668" b="46582"/>
          <a:stretch/>
        </p:blipFill>
        <p:spPr>
          <a:xfrm>
            <a:off x="10407448" y="816998"/>
            <a:ext cx="600307" cy="971550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24" name="Textfeld 23"/>
          <p:cNvSpPr txBox="1"/>
          <p:nvPr/>
        </p:nvSpPr>
        <p:spPr>
          <a:xfrm>
            <a:off x="6809428" y="5865796"/>
            <a:ext cx="49284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Taipei </a:t>
            </a:r>
            <a:r>
              <a:rPr lang="en-US" sz="1600" dirty="0" smtClean="0"/>
              <a:t>City, clear day </a:t>
            </a:r>
            <a:r>
              <a:rPr lang="en-US" sz="1600" dirty="0" smtClean="0"/>
              <a:t>(top) </a:t>
            </a:r>
            <a:r>
              <a:rPr lang="en-US" sz="1600" dirty="0" smtClean="0"/>
              <a:t>and smoggy day </a:t>
            </a:r>
            <a:r>
              <a:rPr lang="en-US" sz="1600" dirty="0" smtClean="0"/>
              <a:t>(bottom)</a:t>
            </a:r>
            <a:endParaRPr lang="en-US" sz="1600" dirty="0" smtClean="0"/>
          </a:p>
        </p:txBody>
      </p:sp>
      <p:pic>
        <p:nvPicPr>
          <p:cNvPr id="26" name="Grafik 2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" t="16552"/>
          <a:stretch/>
        </p:blipFill>
        <p:spPr>
          <a:xfrm>
            <a:off x="314633" y="3667432"/>
            <a:ext cx="3108652" cy="1946788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" t="10859" b="5370"/>
          <a:stretch/>
        </p:blipFill>
        <p:spPr>
          <a:xfrm>
            <a:off x="3539612" y="3677265"/>
            <a:ext cx="3044097" cy="1913927"/>
          </a:xfrm>
          <a:prstGeom prst="rect">
            <a:avLst/>
          </a:prstGeom>
        </p:spPr>
      </p:pic>
      <p:sp>
        <p:nvSpPr>
          <p:cNvPr id="29" name="Textfeld 28"/>
          <p:cNvSpPr txBox="1"/>
          <p:nvPr/>
        </p:nvSpPr>
        <p:spPr>
          <a:xfrm>
            <a:off x="3861536" y="3080568"/>
            <a:ext cx="21339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Photo taken by </a:t>
            </a:r>
            <a:r>
              <a:rPr lang="en-US" sz="1100" dirty="0" err="1">
                <a:solidFill>
                  <a:schemeClr val="bg1"/>
                </a:solidFill>
              </a:rPr>
              <a:t>Midhun</a:t>
            </a:r>
            <a:r>
              <a:rPr lang="en-US" sz="1100" dirty="0">
                <a:solidFill>
                  <a:schemeClr val="bg1"/>
                </a:solidFill>
              </a:rPr>
              <a:t> George</a:t>
            </a:r>
            <a:endParaRPr lang="en-US" sz="1100" i="1" dirty="0">
              <a:solidFill>
                <a:schemeClr val="bg1"/>
              </a:solidFill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10279544" y="1788548"/>
            <a:ext cx="8451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Taipei 101</a:t>
            </a:r>
            <a:endParaRPr lang="en-US" sz="1100" i="1" dirty="0"/>
          </a:p>
        </p:txBody>
      </p:sp>
      <p:sp>
        <p:nvSpPr>
          <p:cNvPr id="5" name="Rechteck 4"/>
          <p:cNvSpPr/>
          <p:nvPr/>
        </p:nvSpPr>
        <p:spPr>
          <a:xfrm>
            <a:off x="8370324" y="1297857"/>
            <a:ext cx="323850" cy="49530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hteck 2"/>
          <p:cNvSpPr/>
          <p:nvPr/>
        </p:nvSpPr>
        <p:spPr>
          <a:xfrm>
            <a:off x="2577388" y="197628"/>
            <a:ext cx="1992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EMeRGe </a:t>
            </a:r>
            <a:r>
              <a:rPr lang="en-US" b="1" dirty="0" smtClean="0"/>
              <a:t>Europe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8330127" y="206167"/>
            <a:ext cx="16764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EMeRGe </a:t>
            </a:r>
            <a:r>
              <a:rPr lang="en-US" b="1" dirty="0" smtClean="0"/>
              <a:t>Asia</a:t>
            </a:r>
            <a:endParaRPr lang="en-US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C7EC660-8F72-4B20-9DCA-C5CDE7810572}" type="datetime1">
              <a:rPr lang="en-US" smtClean="0"/>
              <a:t>5/5/2020</a:t>
            </a:fld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smtClean="0"/>
              <a:t>Eric Förster, Air mass characterization based on VOC measurements downstream of European and Asian Major Population Centers (MPC) during the research aircraft campaign EMeRGe, EGU 2020</a:t>
            </a:r>
            <a:endParaRPr lang="en-US" altLang="de-DE" dirty="0" smtClean="0"/>
          </a:p>
        </p:txBody>
      </p:sp>
    </p:spTree>
    <p:extLst>
      <p:ext uri="{BB962C8B-B14F-4D97-AF65-F5344CB8AC3E}">
        <p14:creationId xmlns:p14="http://schemas.microsoft.com/office/powerpoint/2010/main" val="75613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/>
          <p:cNvSpPr/>
          <p:nvPr/>
        </p:nvSpPr>
        <p:spPr>
          <a:xfrm>
            <a:off x="3110121" y="1606698"/>
            <a:ext cx="64219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</a:rPr>
              <a:t>Measurement of volatile organic compounds (VOC)</a:t>
            </a:r>
          </a:p>
          <a:p>
            <a:pPr algn="ctr"/>
            <a:r>
              <a:rPr lang="en-US" sz="2000" b="1" dirty="0" smtClean="0">
                <a:solidFill>
                  <a:schemeClr val="accent1"/>
                </a:solidFill>
              </a:rPr>
              <a:t>Scientific </a:t>
            </a:r>
            <a:r>
              <a:rPr lang="en-US" sz="2000" b="1" dirty="0">
                <a:solidFill>
                  <a:schemeClr val="accent1"/>
                </a:solidFill>
              </a:rPr>
              <a:t>focus within EMeRGe</a:t>
            </a:r>
            <a:endParaRPr lang="en-US" sz="2000" b="1" dirty="0">
              <a:solidFill>
                <a:schemeClr val="accent1"/>
              </a:solidFill>
            </a:endParaRPr>
          </a:p>
        </p:txBody>
      </p:sp>
      <p:sp>
        <p:nvSpPr>
          <p:cNvPr id="16" name="Inhaltsplatzhalter 2"/>
          <p:cNvSpPr txBox="1">
            <a:spLocks/>
          </p:cNvSpPr>
          <p:nvPr/>
        </p:nvSpPr>
        <p:spPr bwMode="auto">
          <a:xfrm>
            <a:off x="1237498" y="2667602"/>
            <a:ext cx="10113418" cy="33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1432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057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2pPr>
            <a:lvl3pPr marL="1209675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+mn-lt"/>
              </a:defRPr>
            </a:lvl3pPr>
            <a:lvl4pPr marL="165735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+mn-lt"/>
              </a:defRPr>
            </a:lvl4pPr>
            <a:lvl5pPr marL="209550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1800" kern="0" dirty="0">
                <a:solidFill>
                  <a:schemeClr val="accent1">
                    <a:lumMod val="75000"/>
                  </a:schemeClr>
                </a:solidFill>
              </a:rPr>
              <a:t>Characterization of air masses (biomass burning, </a:t>
            </a:r>
            <a:r>
              <a:rPr lang="en-US" sz="1800" kern="0" dirty="0" smtClean="0">
                <a:solidFill>
                  <a:schemeClr val="accent1">
                    <a:lumMod val="75000"/>
                  </a:schemeClr>
                </a:solidFill>
              </a:rPr>
              <a:t>anthropogenic influence, </a:t>
            </a:r>
            <a:r>
              <a:rPr lang="en-US" sz="1800" kern="0" dirty="0">
                <a:solidFill>
                  <a:schemeClr val="accent1">
                    <a:lumMod val="75000"/>
                  </a:schemeClr>
                </a:solidFill>
              </a:rPr>
              <a:t>biogenic influence, </a:t>
            </a:r>
            <a:r>
              <a:rPr lang="en-US" sz="1800" kern="0" dirty="0" smtClean="0">
                <a:solidFill>
                  <a:schemeClr val="accent1">
                    <a:lumMod val="75000"/>
                  </a:schemeClr>
                </a:solidFill>
              </a:rPr>
              <a:t>mixed air masses)</a:t>
            </a:r>
            <a:endParaRPr lang="en-US" sz="1800" kern="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800" kern="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1800" kern="0" dirty="0" smtClean="0">
                <a:solidFill>
                  <a:schemeClr val="accent1">
                    <a:lumMod val="75000"/>
                  </a:schemeClr>
                </a:solidFill>
              </a:rPr>
              <a:t>Further questions and tasks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kern="0" dirty="0"/>
              <a:t>Are there differences in the VOC fingerprints of European and Asian MPCs</a:t>
            </a:r>
            <a:r>
              <a:rPr lang="en-US" sz="1600" kern="0" dirty="0" smtClean="0"/>
              <a:t>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kern="0" dirty="0"/>
              <a:t>What role play biogenic emissions</a:t>
            </a:r>
            <a:r>
              <a:rPr lang="en-US" sz="1600" kern="0" dirty="0" smtClean="0"/>
              <a:t>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kern="0" dirty="0" smtClean="0"/>
              <a:t>How is the chemical processing of </a:t>
            </a:r>
            <a:r>
              <a:rPr lang="en-US" sz="1600" kern="0" dirty="0"/>
              <a:t>other trace gases </a:t>
            </a:r>
            <a:r>
              <a:rPr lang="en-US" sz="1600" kern="0" dirty="0" smtClean="0"/>
              <a:t>in </a:t>
            </a:r>
            <a:r>
              <a:rPr lang="en-US" sz="1600" kern="0" dirty="0"/>
              <a:t>different air masses</a:t>
            </a:r>
            <a:r>
              <a:rPr lang="en-US" sz="1600" kern="0" dirty="0" smtClean="0"/>
              <a:t>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kern="0" dirty="0" smtClean="0"/>
              <a:t>Does the ozone formation potential change in different types of air masses and concentrations of VOCs?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kern="0" dirty="0" smtClean="0"/>
              <a:t>Characterization </a:t>
            </a:r>
            <a:r>
              <a:rPr lang="en-US" sz="1600" kern="0" dirty="0"/>
              <a:t>of VOC compositions in MPCs and their chemical transformation downwind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kern="0" dirty="0"/>
              <a:t>Comparing VOC measurements to models to improve emission scenarios, chemical </a:t>
            </a:r>
            <a:r>
              <a:rPr lang="en-US" sz="1600" kern="0" dirty="0" err="1" smtClean="0"/>
              <a:t>prossessing</a:t>
            </a:r>
            <a:r>
              <a:rPr lang="en-US" sz="1600" kern="0" dirty="0" smtClean="0"/>
              <a:t> </a:t>
            </a:r>
            <a:r>
              <a:rPr lang="en-US" sz="1600" kern="0" dirty="0"/>
              <a:t>and transport</a:t>
            </a:r>
            <a:endParaRPr lang="de-DE" sz="1400" kern="0" dirty="0"/>
          </a:p>
          <a:p>
            <a:pPr marL="0" indent="0">
              <a:buNone/>
            </a:pPr>
            <a:endParaRPr lang="de-DE" kern="0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33163" y="201390"/>
            <a:ext cx="886138" cy="889991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2044065" y="422418"/>
            <a:ext cx="59888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E</a:t>
            </a:r>
            <a:r>
              <a:rPr lang="en-US" dirty="0"/>
              <a:t>ffect of </a:t>
            </a:r>
            <a:r>
              <a:rPr lang="en-US" b="1" dirty="0"/>
              <a:t>Me</a:t>
            </a:r>
            <a:r>
              <a:rPr lang="en-US" dirty="0"/>
              <a:t>gacities on the Transport and </a:t>
            </a:r>
            <a:r>
              <a:rPr lang="en-US" dirty="0" smtClean="0"/>
              <a:t>Transformation </a:t>
            </a:r>
            <a:r>
              <a:rPr lang="en-US" dirty="0"/>
              <a:t>of </a:t>
            </a:r>
            <a:r>
              <a:rPr lang="en-US" dirty="0" smtClean="0"/>
              <a:t>Pollutants on the </a:t>
            </a:r>
            <a:r>
              <a:rPr lang="en-US" b="1" dirty="0" smtClean="0"/>
              <a:t>R</a:t>
            </a:r>
            <a:r>
              <a:rPr lang="en-US" dirty="0" smtClean="0"/>
              <a:t>egional </a:t>
            </a:r>
            <a:r>
              <a:rPr lang="en-US" dirty="0"/>
              <a:t>to </a:t>
            </a:r>
            <a:r>
              <a:rPr lang="en-US" b="1" dirty="0"/>
              <a:t>G</a:t>
            </a:r>
            <a:r>
              <a:rPr lang="en-US" dirty="0"/>
              <a:t>lobal Scal</a:t>
            </a:r>
            <a:r>
              <a:rPr lang="en-US" b="1" dirty="0"/>
              <a:t>e</a:t>
            </a:r>
            <a:r>
              <a:rPr lang="en-US" dirty="0"/>
              <a:t>s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820" y="328964"/>
            <a:ext cx="757774" cy="600891"/>
          </a:xfrm>
          <a:prstGeom prst="rect">
            <a:avLst/>
          </a:prstGeom>
        </p:spPr>
      </p:pic>
      <p:sp>
        <p:nvSpPr>
          <p:cNvPr id="12" name="Titel 1"/>
          <p:cNvSpPr txBox="1">
            <a:spLocks/>
          </p:cNvSpPr>
          <p:nvPr/>
        </p:nvSpPr>
        <p:spPr>
          <a:xfrm>
            <a:off x="439690" y="482092"/>
            <a:ext cx="6911975" cy="5619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/>
              <a:t>EMeRGe</a:t>
            </a:r>
            <a:endParaRPr lang="en-US" kern="0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F350966-A783-47CD-B301-9D6861505BCE}" type="datetime1">
              <a:rPr lang="en-US" smtClean="0"/>
              <a:t>5/5/2020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smtClean="0"/>
              <a:t>Eric Förster, Air mass characterization based on VOC measurements downstream of European and Asian Major Population Centers (MPC) during the research aircraft campaign EMeRGe, EGU 2020</a:t>
            </a:r>
            <a:endParaRPr lang="en-US" altLang="de-DE" dirty="0" smtClean="0"/>
          </a:p>
        </p:txBody>
      </p:sp>
    </p:spTree>
    <p:extLst>
      <p:ext uri="{BB962C8B-B14F-4D97-AF65-F5344CB8AC3E}">
        <p14:creationId xmlns:p14="http://schemas.microsoft.com/office/powerpoint/2010/main" val="24175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6342756" y="4171567"/>
            <a:ext cx="3878595" cy="1604511"/>
          </a:xfrm>
        </p:spPr>
        <p:txBody>
          <a:bodyPr/>
          <a:lstStyle/>
          <a:p>
            <a:pPr marL="0" indent="0">
              <a:buNone/>
            </a:pPr>
            <a:r>
              <a:rPr lang="en-US" u="sng" dirty="0" smtClean="0">
                <a:sym typeface="Wingdings" panose="05000000000000000000" pitchFamily="2" charset="2"/>
              </a:rPr>
              <a:t>Impacts </a:t>
            </a:r>
            <a:r>
              <a:rPr lang="en-US" u="sng" dirty="0">
                <a:sym typeface="Wingdings" panose="05000000000000000000" pitchFamily="2" charset="2"/>
              </a:rPr>
              <a:t>of VOCs: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sym typeface="Wingdings" panose="05000000000000000000" pitchFamily="2" charset="2"/>
              </a:rPr>
              <a:t>P</a:t>
            </a:r>
            <a:r>
              <a:rPr lang="en-US" sz="1800" dirty="0" smtClean="0">
                <a:sym typeface="Wingdings" panose="05000000000000000000" pitchFamily="2" charset="2"/>
              </a:rPr>
              <a:t>recursors </a:t>
            </a:r>
            <a:r>
              <a:rPr lang="en-US" sz="1800" dirty="0">
                <a:sym typeface="Wingdings" panose="05000000000000000000" pitchFamily="2" charset="2"/>
              </a:rPr>
              <a:t>of SOA, O</a:t>
            </a:r>
            <a:r>
              <a:rPr lang="en-US" sz="1800" baseline="-25000" dirty="0">
                <a:sym typeface="Wingdings" panose="05000000000000000000" pitchFamily="2" charset="2"/>
              </a:rPr>
              <a:t>3</a:t>
            </a:r>
            <a:endParaRPr lang="en-US" sz="1800" dirty="0">
              <a:sym typeface="Wingdings" panose="05000000000000000000" pitchFamily="2" charset="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sym typeface="Wingdings" panose="05000000000000000000" pitchFamily="2" charset="2"/>
              </a:rPr>
              <a:t>Sink of </a:t>
            </a:r>
            <a:r>
              <a:rPr lang="en-US" sz="1800" dirty="0" smtClean="0">
                <a:sym typeface="Wingdings" panose="05000000000000000000" pitchFamily="2" charset="2"/>
              </a:rPr>
              <a:t>OH</a:t>
            </a:r>
            <a:endParaRPr lang="en-US" sz="1800" dirty="0">
              <a:sym typeface="Wingdings" panose="05000000000000000000" pitchFamily="2" charset="2"/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 bwMode="auto">
          <a:xfrm>
            <a:off x="538185" y="340351"/>
            <a:ext cx="69119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 smtClean="0"/>
              <a:t>Importance of VOCs in the atmosphere</a:t>
            </a:r>
            <a:endParaRPr lang="en-US" kern="0" dirty="0"/>
          </a:p>
        </p:txBody>
      </p:sp>
      <p:sp>
        <p:nvSpPr>
          <p:cNvPr id="9" name="Inhaltsplatzhalter 2"/>
          <p:cNvSpPr txBox="1">
            <a:spLocks/>
          </p:cNvSpPr>
          <p:nvPr/>
        </p:nvSpPr>
        <p:spPr bwMode="auto">
          <a:xfrm>
            <a:off x="567144" y="1352480"/>
            <a:ext cx="4372846" cy="1647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1432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057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</a:defRPr>
            </a:lvl2pPr>
            <a:lvl3pPr marL="1209675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+mn-lt"/>
              </a:defRPr>
            </a:lvl3pPr>
            <a:lvl4pPr marL="165735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+mn-lt"/>
              </a:defRPr>
            </a:lvl4pPr>
            <a:lvl5pPr marL="209550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u="sng" kern="0" dirty="0" smtClean="0">
                <a:sym typeface="Wingdings" panose="05000000000000000000" pitchFamily="2" charset="2"/>
              </a:rPr>
              <a:t>Natural sources: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b="1" kern="0" dirty="0" smtClean="0">
                <a:solidFill>
                  <a:srgbClr val="00B050"/>
                </a:solidFill>
                <a:sym typeface="Wingdings" panose="05000000000000000000" pitchFamily="2" charset="2"/>
              </a:rPr>
              <a:t>Tropical/extra-tropical forests </a:t>
            </a:r>
            <a:r>
              <a:rPr lang="en-US" sz="1800" kern="0" dirty="0" smtClean="0">
                <a:solidFill>
                  <a:srgbClr val="00B050"/>
                </a:solidFill>
                <a:sym typeface="Wingdings" panose="05000000000000000000" pitchFamily="2" charset="2"/>
              </a:rPr>
              <a:t/>
            </a:r>
            <a:br>
              <a:rPr lang="en-US" sz="1800" kern="0" dirty="0" smtClean="0">
                <a:solidFill>
                  <a:srgbClr val="00B050"/>
                </a:solidFill>
                <a:sym typeface="Wingdings" panose="05000000000000000000" pitchFamily="2" charset="2"/>
              </a:rPr>
            </a:br>
            <a:r>
              <a:rPr lang="en-US" sz="1800" kern="0" dirty="0" smtClean="0">
                <a:sym typeface="Wingdings" panose="05000000000000000000" pitchFamily="2" charset="2"/>
              </a:rPr>
              <a:t>(e.g. isoprene, methanol, acetone)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b="1" kern="0" dirty="0" smtClean="0">
                <a:solidFill>
                  <a:srgbClr val="FF0000"/>
                </a:solidFill>
                <a:sym typeface="Wingdings" panose="05000000000000000000" pitchFamily="2" charset="2"/>
              </a:rPr>
              <a:t>Biomass Burning – BB</a:t>
            </a:r>
            <a:r>
              <a:rPr lang="en-US" sz="1800" kern="0" dirty="0" smtClean="0">
                <a:solidFill>
                  <a:srgbClr val="FF0000"/>
                </a:solidFill>
                <a:sym typeface="Wingdings" panose="05000000000000000000" pitchFamily="2" charset="2"/>
              </a:rPr>
              <a:t/>
            </a:r>
            <a:br>
              <a:rPr lang="en-US" sz="1800" kern="0" dirty="0" smtClean="0">
                <a:solidFill>
                  <a:srgbClr val="FF0000"/>
                </a:solidFill>
                <a:sym typeface="Wingdings" panose="05000000000000000000" pitchFamily="2" charset="2"/>
              </a:rPr>
            </a:br>
            <a:r>
              <a:rPr lang="en-US" sz="1800" kern="0" dirty="0" smtClean="0">
                <a:sym typeface="Wingdings" panose="05000000000000000000" pitchFamily="2" charset="2"/>
              </a:rPr>
              <a:t>(e.g. acetonitrile, benzene, toluene)</a:t>
            </a:r>
          </a:p>
        </p:txBody>
      </p:sp>
      <p:sp>
        <p:nvSpPr>
          <p:cNvPr id="10" name="Inhaltsplatzhalter 2"/>
          <p:cNvSpPr txBox="1">
            <a:spLocks/>
          </p:cNvSpPr>
          <p:nvPr/>
        </p:nvSpPr>
        <p:spPr bwMode="auto">
          <a:xfrm>
            <a:off x="6364101" y="1026938"/>
            <a:ext cx="5078130" cy="1830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1432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057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</a:defRPr>
            </a:lvl2pPr>
            <a:lvl3pPr marL="1209675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+mn-lt"/>
              </a:defRPr>
            </a:lvl3pPr>
            <a:lvl4pPr marL="165735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+mn-lt"/>
              </a:defRPr>
            </a:lvl4pPr>
            <a:lvl5pPr marL="209550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kern="0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u="sng" kern="0" dirty="0" smtClean="0">
                <a:sym typeface="Wingdings" panose="05000000000000000000" pitchFamily="2" charset="2"/>
              </a:rPr>
              <a:t>Anthropogenic sources: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b="1" kern="0" dirty="0" smtClean="0">
                <a:sym typeface="Wingdings" panose="05000000000000000000" pitchFamily="2" charset="2"/>
              </a:rPr>
              <a:t>Solvents, paints, household chemicals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b="1" kern="0" dirty="0" smtClean="0">
                <a:sym typeface="Wingdings" panose="05000000000000000000" pitchFamily="2" charset="2"/>
              </a:rPr>
              <a:t>Fossil fuel – production, storage, use </a:t>
            </a:r>
            <a:r>
              <a:rPr lang="en-US" sz="1800" kern="0" dirty="0" smtClean="0">
                <a:sym typeface="Wingdings" panose="05000000000000000000" pitchFamily="2" charset="2"/>
              </a:rPr>
              <a:t>(aromatic compounds BTX – Benzene, Toluene, Xylene)</a:t>
            </a:r>
          </a:p>
          <a:p>
            <a:pPr marL="476250" lvl="1" indent="0">
              <a:buFontTx/>
              <a:buNone/>
            </a:pPr>
            <a:endParaRPr lang="en-US" kern="0" dirty="0" smtClean="0">
              <a:sym typeface="Wingdings" panose="05000000000000000000" pitchFamily="2" charset="2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kern="0" baseline="-25000" dirty="0">
              <a:sym typeface="Wingdings" panose="05000000000000000000" pitchFamily="2" charset="2"/>
            </a:endParaRPr>
          </a:p>
        </p:txBody>
      </p:sp>
      <p:sp>
        <p:nvSpPr>
          <p:cNvPr id="11" name="Inhaltsplatzhalter 2"/>
          <p:cNvSpPr txBox="1">
            <a:spLocks/>
          </p:cNvSpPr>
          <p:nvPr/>
        </p:nvSpPr>
        <p:spPr bwMode="auto">
          <a:xfrm>
            <a:off x="603357" y="3808026"/>
            <a:ext cx="4091306" cy="145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1432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057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</a:defRPr>
            </a:lvl2pPr>
            <a:lvl3pPr marL="1209675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+mn-lt"/>
              </a:defRPr>
            </a:lvl3pPr>
            <a:lvl4pPr marL="165735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+mn-lt"/>
              </a:defRPr>
            </a:lvl4pPr>
            <a:lvl5pPr marL="209550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476250" lvl="1" indent="0">
              <a:buFontTx/>
              <a:buNone/>
            </a:pPr>
            <a:endParaRPr lang="en-US" kern="0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u="sng" kern="0" dirty="0" smtClean="0">
                <a:sym typeface="Wingdings" panose="05000000000000000000" pitchFamily="2" charset="2"/>
              </a:rPr>
              <a:t>Sinks: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kern="0" dirty="0" smtClean="0">
                <a:sym typeface="Wingdings" panose="05000000000000000000" pitchFamily="2" charset="2"/>
              </a:rPr>
              <a:t>Reaction with OH radicals, Photolysis, Oxidation by O</a:t>
            </a:r>
            <a:r>
              <a:rPr lang="en-US" sz="1800" kern="0" baseline="-25000" dirty="0" smtClean="0">
                <a:sym typeface="Wingdings" panose="05000000000000000000" pitchFamily="2" charset="2"/>
              </a:rPr>
              <a:t>3</a:t>
            </a:r>
            <a:r>
              <a:rPr lang="en-US" sz="1800" kern="0" dirty="0" smtClean="0">
                <a:sym typeface="Wingdings" panose="05000000000000000000" pitchFamily="2" charset="2"/>
              </a:rPr>
              <a:t> and NO</a:t>
            </a:r>
            <a:r>
              <a:rPr lang="en-US" sz="1800" kern="0" baseline="-25000" dirty="0" smtClean="0">
                <a:sym typeface="Wingdings" panose="05000000000000000000" pitchFamily="2" charset="2"/>
              </a:rPr>
              <a:t>3</a:t>
            </a:r>
          </a:p>
          <a:p>
            <a:pPr>
              <a:buFont typeface="Arial" panose="020B0604020202020204" pitchFamily="34" charset="0"/>
              <a:buChar char="•"/>
            </a:pPr>
            <a:endParaRPr lang="en-US" kern="0" baseline="-25000" dirty="0" smtClean="0">
              <a:sym typeface="Wingdings" panose="05000000000000000000" pitchFamily="2" charset="2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kern="0" baseline="-25000" dirty="0">
              <a:sym typeface="Wingdings" panose="05000000000000000000" pitchFamily="2" charset="2"/>
            </a:endParaRP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33163" y="201390"/>
            <a:ext cx="886138" cy="889991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820" y="328964"/>
            <a:ext cx="757774" cy="600891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1371601" y="5688106"/>
            <a:ext cx="9532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ym typeface="Wingdings" panose="05000000000000000000" pitchFamily="2" charset="2"/>
              </a:rPr>
              <a:t> </a:t>
            </a:r>
            <a:r>
              <a:rPr lang="en-US" sz="2400" dirty="0" smtClean="0"/>
              <a:t>Indirect effect of cloud formation and indirect/direct health impacts!</a:t>
            </a:r>
            <a:endParaRPr lang="en-US" sz="24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043B886-1E06-480F-9184-0B38CDEF6A36}" type="datetime1">
              <a:rPr lang="en-US" smtClean="0"/>
              <a:t>5/5/2020</a:t>
            </a:fld>
            <a:endParaRPr lang="de-DE" dirty="0"/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de-DE" smtClean="0"/>
              <a:t>Eric Förster, Air mass characterization based on VOC measurements downstream of European and Asian Major Population Centers (MPC) during the research aircraft campaign EMeRGe, EGU 2020</a:t>
            </a:r>
            <a:endParaRPr lang="en-US" altLang="de-DE" dirty="0" smtClean="0"/>
          </a:p>
        </p:txBody>
      </p:sp>
    </p:spTree>
    <p:extLst>
      <p:ext uri="{BB962C8B-B14F-4D97-AF65-F5344CB8AC3E}">
        <p14:creationId xmlns:p14="http://schemas.microsoft.com/office/powerpoint/2010/main" val="189991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sign1_KIT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D9D9D9"/>
      </a:lt2>
      <a:accent1>
        <a:srgbClr val="009682"/>
      </a:accent1>
      <a:accent2>
        <a:srgbClr val="4664AA"/>
      </a:accent2>
      <a:accent3>
        <a:srgbClr val="FFFFFF"/>
      </a:accent3>
      <a:accent4>
        <a:srgbClr val="000000"/>
      </a:accent4>
      <a:accent5>
        <a:srgbClr val="AAC9C1"/>
      </a:accent5>
      <a:accent6>
        <a:srgbClr val="3F5A9A"/>
      </a:accent6>
      <a:hlink>
        <a:srgbClr val="808080"/>
      </a:hlink>
      <a:folHlink>
        <a:srgbClr val="7D92C3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D9D9D9"/>
        </a:lt2>
        <a:accent1>
          <a:srgbClr val="009682"/>
        </a:accent1>
        <a:accent2>
          <a:srgbClr val="4664AA"/>
        </a:accent2>
        <a:accent3>
          <a:srgbClr val="FFFFFF"/>
        </a:accent3>
        <a:accent4>
          <a:srgbClr val="000000"/>
        </a:accent4>
        <a:accent5>
          <a:srgbClr val="AAC9C1"/>
        </a:accent5>
        <a:accent6>
          <a:srgbClr val="3F5A9A"/>
        </a:accent6>
        <a:hlink>
          <a:srgbClr val="808080"/>
        </a:hlink>
        <a:folHlink>
          <a:srgbClr val="7D92C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KIT_master_ppt2003_en</Template>
  <TotalTime>0</TotalTime>
  <Words>4418</Words>
  <Application>Microsoft Office PowerPoint</Application>
  <PresentationFormat>Breitbild</PresentationFormat>
  <Paragraphs>482</Paragraphs>
  <Slides>36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36</vt:i4>
      </vt:variant>
    </vt:vector>
  </HeadingPairs>
  <TitlesOfParts>
    <vt:vector size="41" baseType="lpstr">
      <vt:lpstr>Arial</vt:lpstr>
      <vt:lpstr>Calibri</vt:lpstr>
      <vt:lpstr>Times New Roman</vt:lpstr>
      <vt:lpstr>Wingdings</vt:lpstr>
      <vt:lpstr>Design1_KIT</vt:lpstr>
      <vt:lpstr>PowerPoint-Präsentation</vt:lpstr>
      <vt:lpstr>Introduction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Measured VOCs during EMeRGe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FZK, IMK-ASF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claudia</dc:creator>
  <cp:lastModifiedBy>Förster, Eric (IMK)</cp:lastModifiedBy>
  <cp:revision>1800</cp:revision>
  <cp:lastPrinted>2017-02-10T13:49:08Z</cp:lastPrinted>
  <dcterms:created xsi:type="dcterms:W3CDTF">2011-09-13T08:30:05Z</dcterms:created>
  <dcterms:modified xsi:type="dcterms:W3CDTF">2020-05-05T13:55:05Z</dcterms:modified>
</cp:coreProperties>
</file>