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4" r:id="rId3"/>
    <p:sldId id="261" r:id="rId4"/>
    <p:sldId id="265" r:id="rId5"/>
    <p:sldId id="260" r:id="rId6"/>
    <p:sldId id="259" r:id="rId7"/>
    <p:sldId id="266" r:id="rId8"/>
    <p:sldId id="258" r:id="rId9"/>
    <p:sldId id="263" r:id="rId10"/>
    <p:sldId id="257" r:id="rId11"/>
    <p:sldId id="337" r:id="rId12"/>
    <p:sldId id="338"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48" userDrawn="1">
          <p15:clr>
            <a:srgbClr val="A4A3A4"/>
          </p15:clr>
        </p15:guide>
        <p15:guide id="2" pos="29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536" y="100"/>
      </p:cViewPr>
      <p:guideLst>
        <p:guide orient="horz" pos="1548"/>
        <p:guide pos="295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D8251-EDF4-4612-A1B5-3FEFFEDA7D8B}" type="datetimeFigureOut">
              <a:rPr lang="en-AU" smtClean="0"/>
              <a:t>21/04/2020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7FF1C-A387-4C51-B0F5-F83430C01DAF}" type="slidenum">
              <a:rPr lang="en-AU" smtClean="0"/>
              <a:t>‹#›</a:t>
            </a:fld>
            <a:endParaRPr lang="en-AU"/>
          </a:p>
        </p:txBody>
      </p:sp>
    </p:spTree>
    <p:extLst>
      <p:ext uri="{BB962C8B-B14F-4D97-AF65-F5344CB8AC3E}">
        <p14:creationId xmlns:p14="http://schemas.microsoft.com/office/powerpoint/2010/main" val="1376348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a:p>
            <a:endParaRPr lang="en-US" altLang="en-US" dirty="0"/>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panose="020B0604020202020204" pitchFamily="34" charset="0"/>
                <a:ea typeface="MS PGothic" panose="020B0600070205080204" pitchFamily="34" charset="-128"/>
              </a:defRPr>
            </a:lvl1pPr>
            <a:lvl2pPr marL="742950" indent="-285750" eaLnBrk="0" hangingPunct="0">
              <a:defRPr sz="2400" i="1">
                <a:solidFill>
                  <a:schemeClr val="tx1"/>
                </a:solidFill>
                <a:latin typeface="Arial" panose="020B0604020202020204" pitchFamily="34" charset="0"/>
                <a:ea typeface="MS PGothic" panose="020B0600070205080204" pitchFamily="34" charset="-128"/>
              </a:defRPr>
            </a:lvl2pPr>
            <a:lvl3pPr marL="1143000" indent="-228600" eaLnBrk="0" hangingPunct="0">
              <a:defRPr sz="2400" i="1">
                <a:solidFill>
                  <a:schemeClr val="tx1"/>
                </a:solidFill>
                <a:latin typeface="Arial" panose="020B0604020202020204" pitchFamily="34" charset="0"/>
                <a:ea typeface="MS PGothic" panose="020B0600070205080204" pitchFamily="34" charset="-128"/>
              </a:defRPr>
            </a:lvl3pPr>
            <a:lvl4pPr marL="1600200" indent="-228600" eaLnBrk="0" hangingPunct="0">
              <a:defRPr sz="2400" i="1">
                <a:solidFill>
                  <a:schemeClr val="tx1"/>
                </a:solidFill>
                <a:latin typeface="Arial" panose="020B0604020202020204" pitchFamily="34" charset="0"/>
                <a:ea typeface="MS PGothic" panose="020B0600070205080204" pitchFamily="34" charset="-128"/>
              </a:defRPr>
            </a:lvl4pPr>
            <a:lvl5pPr marL="2057400" indent="-228600" eaLnBrk="0" hangingPunct="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fld id="{2A8778C4-0F56-4A68-99FB-6599B717B44C}" type="slidenum">
              <a:rPr lang="en-US" altLang="en-US" sz="1200"/>
              <a:pPr/>
              <a:t>11</a:t>
            </a:fld>
            <a:endParaRPr lang="en-US" altLang="en-US" sz="1200"/>
          </a:p>
        </p:txBody>
      </p:sp>
    </p:spTree>
    <p:extLst>
      <p:ext uri="{BB962C8B-B14F-4D97-AF65-F5344CB8AC3E}">
        <p14:creationId xmlns:p14="http://schemas.microsoft.com/office/powerpoint/2010/main" val="1374551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A3E133B-B1B2-7140-BE8E-8B61EA0A475C}" type="slidenum">
              <a:rPr lang="en-US" smtClean="0"/>
              <a:t>12</a:t>
            </a:fld>
            <a:endParaRPr lang="en-US"/>
          </a:p>
        </p:txBody>
      </p:sp>
    </p:spTree>
    <p:extLst>
      <p:ext uri="{BB962C8B-B14F-4D97-AF65-F5344CB8AC3E}">
        <p14:creationId xmlns:p14="http://schemas.microsoft.com/office/powerpoint/2010/main" val="2919912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6F20-D1D3-4351-A1F5-099BEB614A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428CD9B-6C7D-467C-AFBE-9064860B91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21DBA0B-B805-40D9-B82C-8E784EB1B9C5}"/>
              </a:ext>
            </a:extLst>
          </p:cNvPr>
          <p:cNvSpPr>
            <a:spLocks noGrp="1"/>
          </p:cNvSpPr>
          <p:nvPr>
            <p:ph type="dt" sz="half" idx="10"/>
          </p:nvPr>
        </p:nvSpPr>
        <p:spPr/>
        <p:txBody>
          <a:bodyPr/>
          <a:lstStyle/>
          <a:p>
            <a:fld id="{565341EE-84E7-4902-B8A6-697E2D9CECB5}" type="datetimeFigureOut">
              <a:rPr lang="en-AU" smtClean="0"/>
              <a:t>21/04/2020</a:t>
            </a:fld>
            <a:endParaRPr lang="en-AU"/>
          </a:p>
        </p:txBody>
      </p:sp>
      <p:sp>
        <p:nvSpPr>
          <p:cNvPr id="5" name="Footer Placeholder 4">
            <a:extLst>
              <a:ext uri="{FF2B5EF4-FFF2-40B4-BE49-F238E27FC236}">
                <a16:creationId xmlns:a16="http://schemas.microsoft.com/office/drawing/2014/main" id="{AB46A228-F53D-46A6-9790-73A07157ACA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182D5CE-5CF7-473B-800C-BC9E5C851846}"/>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1281650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22AC-DDA4-4AC5-B85F-5228A6B18C6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9369346-3E6E-4DC7-A094-6105EB5E90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5B6A50C-358B-42B7-85BD-8702D16B1667}"/>
              </a:ext>
            </a:extLst>
          </p:cNvPr>
          <p:cNvSpPr>
            <a:spLocks noGrp="1"/>
          </p:cNvSpPr>
          <p:nvPr>
            <p:ph type="dt" sz="half" idx="10"/>
          </p:nvPr>
        </p:nvSpPr>
        <p:spPr/>
        <p:txBody>
          <a:bodyPr/>
          <a:lstStyle/>
          <a:p>
            <a:fld id="{565341EE-84E7-4902-B8A6-697E2D9CECB5}" type="datetimeFigureOut">
              <a:rPr lang="en-AU" smtClean="0"/>
              <a:t>21/04/2020</a:t>
            </a:fld>
            <a:endParaRPr lang="en-AU"/>
          </a:p>
        </p:txBody>
      </p:sp>
      <p:sp>
        <p:nvSpPr>
          <p:cNvPr id="5" name="Footer Placeholder 4">
            <a:extLst>
              <a:ext uri="{FF2B5EF4-FFF2-40B4-BE49-F238E27FC236}">
                <a16:creationId xmlns:a16="http://schemas.microsoft.com/office/drawing/2014/main" id="{05C99100-49E4-465F-AD03-906CCC0971E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2AD5856-0D34-4D17-8391-F168F758DD05}"/>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293769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739C18-E315-4A0A-9AD6-C25BFA81DD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2B284B0-6D9B-4855-8976-0D2710C764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4BDCA26-2569-489E-8892-F4C2A3FE922B}"/>
              </a:ext>
            </a:extLst>
          </p:cNvPr>
          <p:cNvSpPr>
            <a:spLocks noGrp="1"/>
          </p:cNvSpPr>
          <p:nvPr>
            <p:ph type="dt" sz="half" idx="10"/>
          </p:nvPr>
        </p:nvSpPr>
        <p:spPr/>
        <p:txBody>
          <a:bodyPr/>
          <a:lstStyle/>
          <a:p>
            <a:fld id="{565341EE-84E7-4902-B8A6-697E2D9CECB5}" type="datetimeFigureOut">
              <a:rPr lang="en-AU" smtClean="0"/>
              <a:t>21/04/2020</a:t>
            </a:fld>
            <a:endParaRPr lang="en-AU"/>
          </a:p>
        </p:txBody>
      </p:sp>
      <p:sp>
        <p:nvSpPr>
          <p:cNvPr id="5" name="Footer Placeholder 4">
            <a:extLst>
              <a:ext uri="{FF2B5EF4-FFF2-40B4-BE49-F238E27FC236}">
                <a16:creationId xmlns:a16="http://schemas.microsoft.com/office/drawing/2014/main" id="{2EE4F933-BA81-42BF-A21B-DD1DC46CC5B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467AA5-4E78-4E3F-93D9-B9BD93A42D3F}"/>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1377293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60F34-30C0-4C93-8B58-5E747E0303B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5C94A4A-5A4B-4148-8846-5B1E64F25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FBEF9BD-5041-4E57-8F75-C3CFBB185640}"/>
              </a:ext>
            </a:extLst>
          </p:cNvPr>
          <p:cNvSpPr>
            <a:spLocks noGrp="1"/>
          </p:cNvSpPr>
          <p:nvPr>
            <p:ph type="dt" sz="half" idx="10"/>
          </p:nvPr>
        </p:nvSpPr>
        <p:spPr/>
        <p:txBody>
          <a:bodyPr/>
          <a:lstStyle/>
          <a:p>
            <a:fld id="{565341EE-84E7-4902-B8A6-697E2D9CECB5}" type="datetimeFigureOut">
              <a:rPr lang="en-AU" smtClean="0"/>
              <a:t>21/04/2020</a:t>
            </a:fld>
            <a:endParaRPr lang="en-AU"/>
          </a:p>
        </p:txBody>
      </p:sp>
      <p:sp>
        <p:nvSpPr>
          <p:cNvPr id="5" name="Footer Placeholder 4">
            <a:extLst>
              <a:ext uri="{FF2B5EF4-FFF2-40B4-BE49-F238E27FC236}">
                <a16:creationId xmlns:a16="http://schemas.microsoft.com/office/drawing/2014/main" id="{4E57D901-CF79-4B83-B221-EE2080E0938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B29E99E-5AEE-4FA2-B4E0-058E35467C8D}"/>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3215942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EB2BC-C837-4EFE-B51F-A4296A4AF2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7D82DC8-61D1-4565-902D-9B8160D55C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83A557-174F-41DD-99F3-B7ACB8F1F7B5}"/>
              </a:ext>
            </a:extLst>
          </p:cNvPr>
          <p:cNvSpPr>
            <a:spLocks noGrp="1"/>
          </p:cNvSpPr>
          <p:nvPr>
            <p:ph type="dt" sz="half" idx="10"/>
          </p:nvPr>
        </p:nvSpPr>
        <p:spPr/>
        <p:txBody>
          <a:bodyPr/>
          <a:lstStyle/>
          <a:p>
            <a:fld id="{565341EE-84E7-4902-B8A6-697E2D9CECB5}" type="datetimeFigureOut">
              <a:rPr lang="en-AU" smtClean="0"/>
              <a:t>21/04/2020</a:t>
            </a:fld>
            <a:endParaRPr lang="en-AU"/>
          </a:p>
        </p:txBody>
      </p:sp>
      <p:sp>
        <p:nvSpPr>
          <p:cNvPr id="5" name="Footer Placeholder 4">
            <a:extLst>
              <a:ext uri="{FF2B5EF4-FFF2-40B4-BE49-F238E27FC236}">
                <a16:creationId xmlns:a16="http://schemas.microsoft.com/office/drawing/2014/main" id="{D30E79B7-7A1F-4DC0-9B6E-7D2DE31B707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4829B8-5F41-4600-BC65-9F2BD2102E2B}"/>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82213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B3D0-CF0B-4D34-B459-943F6620580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7220331-CB71-4A1D-B381-64DAA627B1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72AABE1-4210-46BC-A895-3522C4356B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9861DFB-D1A6-47E4-81F0-296A0BC63827}"/>
              </a:ext>
            </a:extLst>
          </p:cNvPr>
          <p:cNvSpPr>
            <a:spLocks noGrp="1"/>
          </p:cNvSpPr>
          <p:nvPr>
            <p:ph type="dt" sz="half" idx="10"/>
          </p:nvPr>
        </p:nvSpPr>
        <p:spPr/>
        <p:txBody>
          <a:bodyPr/>
          <a:lstStyle/>
          <a:p>
            <a:fld id="{565341EE-84E7-4902-B8A6-697E2D9CECB5}" type="datetimeFigureOut">
              <a:rPr lang="en-AU" smtClean="0"/>
              <a:t>21/04/2020</a:t>
            </a:fld>
            <a:endParaRPr lang="en-AU"/>
          </a:p>
        </p:txBody>
      </p:sp>
      <p:sp>
        <p:nvSpPr>
          <p:cNvPr id="6" name="Footer Placeholder 5">
            <a:extLst>
              <a:ext uri="{FF2B5EF4-FFF2-40B4-BE49-F238E27FC236}">
                <a16:creationId xmlns:a16="http://schemas.microsoft.com/office/drawing/2014/main" id="{89ED0FFD-05FB-42D5-9D78-2C18C1C3939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148363C-78AB-4BE0-88D8-5458223CB654}"/>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3717188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CE53-5F42-44E2-A914-268D71B1ABB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F868336-A63D-48F2-90C9-E98666DEE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0D155B-EA9E-4555-AC32-0C6A5EE35E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4A9CC8E-D4AE-4A9E-9308-B268D99D6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EB764-C0EF-491C-81BB-E65CB73CD6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F70F8A8-85EE-4F13-8439-B5E8DA64B309}"/>
              </a:ext>
            </a:extLst>
          </p:cNvPr>
          <p:cNvSpPr>
            <a:spLocks noGrp="1"/>
          </p:cNvSpPr>
          <p:nvPr>
            <p:ph type="dt" sz="half" idx="10"/>
          </p:nvPr>
        </p:nvSpPr>
        <p:spPr/>
        <p:txBody>
          <a:bodyPr/>
          <a:lstStyle/>
          <a:p>
            <a:fld id="{565341EE-84E7-4902-B8A6-697E2D9CECB5}" type="datetimeFigureOut">
              <a:rPr lang="en-AU" smtClean="0"/>
              <a:t>21/04/2020</a:t>
            </a:fld>
            <a:endParaRPr lang="en-AU"/>
          </a:p>
        </p:txBody>
      </p:sp>
      <p:sp>
        <p:nvSpPr>
          <p:cNvPr id="8" name="Footer Placeholder 7">
            <a:extLst>
              <a:ext uri="{FF2B5EF4-FFF2-40B4-BE49-F238E27FC236}">
                <a16:creationId xmlns:a16="http://schemas.microsoft.com/office/drawing/2014/main" id="{7998599F-42A9-4BEB-B218-D67BB537026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652D85A-7E04-4DD0-935A-42655E0A2E2B}"/>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3072448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3A667-8F84-4F19-B5EA-9BD7D9F4337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1378F41-D089-41C9-BB3B-750ADF2B2F8A}"/>
              </a:ext>
            </a:extLst>
          </p:cNvPr>
          <p:cNvSpPr>
            <a:spLocks noGrp="1"/>
          </p:cNvSpPr>
          <p:nvPr>
            <p:ph type="dt" sz="half" idx="10"/>
          </p:nvPr>
        </p:nvSpPr>
        <p:spPr/>
        <p:txBody>
          <a:bodyPr/>
          <a:lstStyle/>
          <a:p>
            <a:fld id="{565341EE-84E7-4902-B8A6-697E2D9CECB5}" type="datetimeFigureOut">
              <a:rPr lang="en-AU" smtClean="0"/>
              <a:t>21/04/2020</a:t>
            </a:fld>
            <a:endParaRPr lang="en-AU"/>
          </a:p>
        </p:txBody>
      </p:sp>
      <p:sp>
        <p:nvSpPr>
          <p:cNvPr id="4" name="Footer Placeholder 3">
            <a:extLst>
              <a:ext uri="{FF2B5EF4-FFF2-40B4-BE49-F238E27FC236}">
                <a16:creationId xmlns:a16="http://schemas.microsoft.com/office/drawing/2014/main" id="{77AB50C7-B7AA-4677-A06C-1BCE3CC6F5B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74256B9-2AAF-450D-9B13-6A016F957C8F}"/>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849206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D56CD4-D70E-4446-8A54-B3C4691D6CB2}"/>
              </a:ext>
            </a:extLst>
          </p:cNvPr>
          <p:cNvSpPr>
            <a:spLocks noGrp="1"/>
          </p:cNvSpPr>
          <p:nvPr>
            <p:ph type="dt" sz="half" idx="10"/>
          </p:nvPr>
        </p:nvSpPr>
        <p:spPr/>
        <p:txBody>
          <a:bodyPr/>
          <a:lstStyle/>
          <a:p>
            <a:fld id="{565341EE-84E7-4902-B8A6-697E2D9CECB5}" type="datetimeFigureOut">
              <a:rPr lang="en-AU" smtClean="0"/>
              <a:t>21/04/2020</a:t>
            </a:fld>
            <a:endParaRPr lang="en-AU"/>
          </a:p>
        </p:txBody>
      </p:sp>
      <p:sp>
        <p:nvSpPr>
          <p:cNvPr id="3" name="Footer Placeholder 2">
            <a:extLst>
              <a:ext uri="{FF2B5EF4-FFF2-40B4-BE49-F238E27FC236}">
                <a16:creationId xmlns:a16="http://schemas.microsoft.com/office/drawing/2014/main" id="{45B8961C-189D-4B27-99BD-E20F751F0A3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B347917-5D8E-4F23-B617-4405771DF651}"/>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317053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505B-C02A-4DA9-B8EB-66F6BDC3A0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4081B35-3065-4EF3-842C-2FB4DDD8D0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AD4AF54-583B-41DF-B270-220B80F93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F3B147-B56E-4892-B1E1-ED9DE6770E65}"/>
              </a:ext>
            </a:extLst>
          </p:cNvPr>
          <p:cNvSpPr>
            <a:spLocks noGrp="1"/>
          </p:cNvSpPr>
          <p:nvPr>
            <p:ph type="dt" sz="half" idx="10"/>
          </p:nvPr>
        </p:nvSpPr>
        <p:spPr/>
        <p:txBody>
          <a:bodyPr/>
          <a:lstStyle/>
          <a:p>
            <a:fld id="{565341EE-84E7-4902-B8A6-697E2D9CECB5}" type="datetimeFigureOut">
              <a:rPr lang="en-AU" smtClean="0"/>
              <a:t>21/04/2020</a:t>
            </a:fld>
            <a:endParaRPr lang="en-AU"/>
          </a:p>
        </p:txBody>
      </p:sp>
      <p:sp>
        <p:nvSpPr>
          <p:cNvPr id="6" name="Footer Placeholder 5">
            <a:extLst>
              <a:ext uri="{FF2B5EF4-FFF2-40B4-BE49-F238E27FC236}">
                <a16:creationId xmlns:a16="http://schemas.microsoft.com/office/drawing/2014/main" id="{73F6CC71-E1FE-4BB2-9D8F-AC557E9B4AB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B9EDA3C-E970-4810-AB0F-AADE27E3F591}"/>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3528847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0181-2196-43CD-980D-D3F602600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64F4C91-A0AF-4C7C-97E1-BA073A4953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09378E6-62ED-4337-9681-D9A7D7A95E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AD9C58-3CCD-4D84-8F19-12F4D6C0712C}"/>
              </a:ext>
            </a:extLst>
          </p:cNvPr>
          <p:cNvSpPr>
            <a:spLocks noGrp="1"/>
          </p:cNvSpPr>
          <p:nvPr>
            <p:ph type="dt" sz="half" idx="10"/>
          </p:nvPr>
        </p:nvSpPr>
        <p:spPr/>
        <p:txBody>
          <a:bodyPr/>
          <a:lstStyle/>
          <a:p>
            <a:fld id="{565341EE-84E7-4902-B8A6-697E2D9CECB5}" type="datetimeFigureOut">
              <a:rPr lang="en-AU" smtClean="0"/>
              <a:t>21/04/2020</a:t>
            </a:fld>
            <a:endParaRPr lang="en-AU"/>
          </a:p>
        </p:txBody>
      </p:sp>
      <p:sp>
        <p:nvSpPr>
          <p:cNvPr id="6" name="Footer Placeholder 5">
            <a:extLst>
              <a:ext uri="{FF2B5EF4-FFF2-40B4-BE49-F238E27FC236}">
                <a16:creationId xmlns:a16="http://schemas.microsoft.com/office/drawing/2014/main" id="{6BD77402-2593-4AAB-8DE7-464E096F3A8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1BB6400-D42B-457D-9C54-54AEE47F0369}"/>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374296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546630-09CA-46B8-8AF7-E95505172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49EBCE1-C663-4364-87F1-8C405ABA7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09DECEF-9929-403D-9108-CD6D7BAF63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341EE-84E7-4902-B8A6-697E2D9CECB5}" type="datetimeFigureOut">
              <a:rPr lang="en-AU" smtClean="0"/>
              <a:t>21/04/2020</a:t>
            </a:fld>
            <a:endParaRPr lang="en-AU"/>
          </a:p>
        </p:txBody>
      </p:sp>
      <p:sp>
        <p:nvSpPr>
          <p:cNvPr id="5" name="Footer Placeholder 4">
            <a:extLst>
              <a:ext uri="{FF2B5EF4-FFF2-40B4-BE49-F238E27FC236}">
                <a16:creationId xmlns:a16="http://schemas.microsoft.com/office/drawing/2014/main" id="{FF70235C-0A97-48E1-A7D3-2762BF68D7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B5FB882-EC29-49B9-A15C-5E1B0A549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BB160-F7E4-47A4-B95E-EC1041D4D427}" type="slidenum">
              <a:rPr lang="en-AU" smtClean="0"/>
              <a:t>‹#›</a:t>
            </a:fld>
            <a:endParaRPr lang="en-AU"/>
          </a:p>
        </p:txBody>
      </p:sp>
    </p:spTree>
    <p:extLst>
      <p:ext uri="{BB962C8B-B14F-4D97-AF65-F5344CB8AC3E}">
        <p14:creationId xmlns:p14="http://schemas.microsoft.com/office/powerpoint/2010/main" val="2666991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mailto:a.baker@unsw.edu.au" TargetMode="Externa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ti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github.com/KarstHub/Simple-Water-Budget-Mode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ti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E3D4A-3362-40AD-A1C7-54BF3003E217}"/>
              </a:ext>
            </a:extLst>
          </p:cNvPr>
          <p:cNvSpPr/>
          <p:nvPr/>
        </p:nvSpPr>
        <p:spPr>
          <a:xfrm>
            <a:off x="393031" y="474724"/>
            <a:ext cx="11213431" cy="4261231"/>
          </a:xfrm>
          <a:prstGeom prst="rect">
            <a:avLst/>
          </a:prstGeom>
        </p:spPr>
        <p:txBody>
          <a:bodyPr wrap="square">
            <a:spAutoFit/>
          </a:bodyPr>
          <a:lstStyle/>
          <a:p>
            <a:pPr>
              <a:lnSpc>
                <a:spcPct val="107000"/>
              </a:lnSpc>
              <a:spcAft>
                <a:spcPts val="0"/>
              </a:spcAft>
            </a:pPr>
            <a:r>
              <a:rPr lang="en-AU" sz="2800" b="1" dirty="0">
                <a:solidFill>
                  <a:srgbClr val="212121"/>
                </a:solidFill>
                <a:latin typeface="Calibri" panose="020F0502020204030204" pitchFamily="34" charset="0"/>
                <a:ea typeface="Times New Roman" panose="02020603050405020304" pitchFamily="18" charset="0"/>
                <a:cs typeface="Calibri" panose="020F0502020204030204" pitchFamily="34" charset="0"/>
              </a:rPr>
              <a:t>Insights into recharge processes and speleothem proxy archives from long-term monitoring networks of cave drip water hydrology </a:t>
            </a:r>
            <a:endParaRPr lang="en-AU"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dirty="0">
                <a:solidFill>
                  <a:srgbClr val="212121"/>
                </a:solidFill>
                <a:latin typeface="Calibri" panose="020F0502020204030204" pitchFamily="34" charset="0"/>
                <a:ea typeface="Times New Roman" panose="02020603050405020304" pitchFamily="18" charset="0"/>
                <a:cs typeface="Calibri" panose="020F0502020204030204" pitchFamily="34" charset="0"/>
              </a:rPr>
              <a:t> </a:t>
            </a:r>
            <a:endParaRPr lang="en-A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dirty="0">
                <a:solidFill>
                  <a:srgbClr val="212121"/>
                </a:solidFill>
                <a:latin typeface="+mj-lt"/>
                <a:ea typeface="Times New Roman" panose="02020603050405020304" pitchFamily="18" charset="0"/>
                <a:cs typeface="Calibri" panose="020F0502020204030204" pitchFamily="34" charset="0"/>
              </a:rPr>
              <a:t>Andy Baker</a:t>
            </a:r>
            <a:r>
              <a:rPr lang="en-AU" baseline="30000" dirty="0">
                <a:solidFill>
                  <a:srgbClr val="212121"/>
                </a:solidFill>
                <a:latin typeface="+mj-lt"/>
                <a:ea typeface="Times New Roman" panose="02020603050405020304" pitchFamily="18" charset="0"/>
                <a:cs typeface="Calibri" panose="020F0502020204030204" pitchFamily="34" charset="0"/>
              </a:rPr>
              <a:t>1</a:t>
            </a:r>
            <a:r>
              <a:rPr lang="en-AU" dirty="0">
                <a:solidFill>
                  <a:srgbClr val="212121"/>
                </a:solidFill>
                <a:latin typeface="+mj-lt"/>
                <a:ea typeface="Times New Roman" panose="02020603050405020304" pitchFamily="18" charset="0"/>
                <a:cs typeface="Calibri" panose="020F0502020204030204" pitchFamily="34" charset="0"/>
              </a:rPr>
              <a:t>, Pauline C. Treble</a:t>
            </a:r>
            <a:r>
              <a:rPr lang="en-AU" baseline="30000" dirty="0">
                <a:solidFill>
                  <a:srgbClr val="212121"/>
                </a:solidFill>
                <a:latin typeface="+mj-lt"/>
                <a:ea typeface="Times New Roman" panose="02020603050405020304" pitchFamily="18" charset="0"/>
                <a:cs typeface="Calibri" panose="020F0502020204030204" pitchFamily="34" charset="0"/>
              </a:rPr>
              <a:t>2, 1</a:t>
            </a:r>
            <a:r>
              <a:rPr lang="en-AU" dirty="0">
                <a:solidFill>
                  <a:srgbClr val="212121"/>
                </a:solidFill>
                <a:latin typeface="+mj-lt"/>
                <a:ea typeface="Times New Roman" panose="02020603050405020304" pitchFamily="18" charset="0"/>
                <a:cs typeface="Calibri" panose="020F0502020204030204" pitchFamily="34" charset="0"/>
              </a:rPr>
              <a:t>, Andreas Hartmann</a:t>
            </a:r>
            <a:r>
              <a:rPr lang="en-AU" baseline="30000" dirty="0">
                <a:solidFill>
                  <a:srgbClr val="212121"/>
                </a:solidFill>
                <a:latin typeface="+mj-lt"/>
                <a:ea typeface="Times New Roman" panose="02020603050405020304" pitchFamily="18" charset="0"/>
                <a:cs typeface="Calibri" panose="020F0502020204030204" pitchFamily="34" charset="0"/>
              </a:rPr>
              <a:t>3, 1</a:t>
            </a:r>
            <a:r>
              <a:rPr lang="en-AU" dirty="0">
                <a:solidFill>
                  <a:srgbClr val="212121"/>
                </a:solidFill>
                <a:latin typeface="+mj-lt"/>
                <a:ea typeface="Times New Roman" panose="02020603050405020304" pitchFamily="18" charset="0"/>
                <a:cs typeface="Calibri" panose="020F0502020204030204" pitchFamily="34" charset="0"/>
              </a:rPr>
              <a:t>, Mark O. Cuthbert</a:t>
            </a:r>
            <a:r>
              <a:rPr lang="en-AU" baseline="30000" dirty="0">
                <a:solidFill>
                  <a:srgbClr val="212121"/>
                </a:solidFill>
                <a:latin typeface="+mj-lt"/>
                <a:ea typeface="Times New Roman" panose="02020603050405020304" pitchFamily="18" charset="0"/>
                <a:cs typeface="Calibri" panose="020F0502020204030204" pitchFamily="34" charset="0"/>
              </a:rPr>
              <a:t>4, 1</a:t>
            </a:r>
            <a:r>
              <a:rPr lang="en-AU" dirty="0">
                <a:solidFill>
                  <a:srgbClr val="212121"/>
                </a:solidFill>
                <a:latin typeface="+mj-lt"/>
                <a:ea typeface="Times New Roman" panose="02020603050405020304" pitchFamily="18" charset="0"/>
                <a:cs typeface="Calibri" panose="020F0502020204030204" pitchFamily="34" charset="0"/>
              </a:rPr>
              <a:t>, Monika Markowska</a:t>
            </a:r>
            <a:r>
              <a:rPr lang="en-AU" baseline="30000" dirty="0">
                <a:solidFill>
                  <a:srgbClr val="212121"/>
                </a:solidFill>
                <a:latin typeface="+mj-lt"/>
                <a:ea typeface="Times New Roman" panose="02020603050405020304" pitchFamily="18" charset="0"/>
                <a:cs typeface="Calibri" panose="020F0502020204030204" pitchFamily="34" charset="0"/>
              </a:rPr>
              <a:t>5</a:t>
            </a:r>
            <a:r>
              <a:rPr lang="en-AU" dirty="0">
                <a:solidFill>
                  <a:srgbClr val="212121"/>
                </a:solidFill>
                <a:latin typeface="+mj-lt"/>
                <a:ea typeface="Times New Roman" panose="02020603050405020304" pitchFamily="18" charset="0"/>
                <a:cs typeface="Calibri" panose="020F0502020204030204" pitchFamily="34" charset="0"/>
              </a:rPr>
              <a:t>, Romane Berthelin</a:t>
            </a:r>
            <a:r>
              <a:rPr lang="en-AU" baseline="30000" dirty="0">
                <a:solidFill>
                  <a:srgbClr val="212121"/>
                </a:solidFill>
                <a:latin typeface="+mj-lt"/>
                <a:ea typeface="Times New Roman" panose="02020603050405020304" pitchFamily="18" charset="0"/>
                <a:cs typeface="Calibri" panose="020F0502020204030204" pitchFamily="34" charset="0"/>
              </a:rPr>
              <a:t>3</a:t>
            </a:r>
            <a:r>
              <a:rPr lang="en-AU" dirty="0">
                <a:solidFill>
                  <a:srgbClr val="212121"/>
                </a:solidFill>
                <a:latin typeface="+mj-lt"/>
                <a:ea typeface="Times New Roman" panose="02020603050405020304" pitchFamily="18" charset="0"/>
                <a:cs typeface="Calibri" panose="020F0502020204030204" pitchFamily="34" charset="0"/>
              </a:rPr>
              <a:t>, Carol V Tadros</a:t>
            </a:r>
            <a:r>
              <a:rPr lang="en-AU" baseline="30000" dirty="0">
                <a:solidFill>
                  <a:srgbClr val="212121"/>
                </a:solidFill>
                <a:latin typeface="+mj-lt"/>
                <a:ea typeface="Times New Roman" panose="02020603050405020304" pitchFamily="18" charset="0"/>
                <a:cs typeface="Calibri" panose="020F0502020204030204" pitchFamily="34" charset="0"/>
              </a:rPr>
              <a:t>2, 1</a:t>
            </a:r>
            <a:r>
              <a:rPr lang="en-AU" dirty="0">
                <a:solidFill>
                  <a:srgbClr val="212121"/>
                </a:solidFill>
                <a:latin typeface="+mj-lt"/>
                <a:ea typeface="Times New Roman" panose="02020603050405020304" pitchFamily="18" charset="0"/>
                <a:cs typeface="Calibri" panose="020F0502020204030204" pitchFamily="34" charset="0"/>
              </a:rPr>
              <a:t>, Matthias Leopold</a:t>
            </a:r>
            <a:r>
              <a:rPr lang="en-AU" baseline="30000" dirty="0">
                <a:solidFill>
                  <a:srgbClr val="212121"/>
                </a:solidFill>
                <a:latin typeface="+mj-lt"/>
                <a:ea typeface="Times New Roman" panose="02020603050405020304" pitchFamily="18" charset="0"/>
                <a:cs typeface="Calibri" panose="020F0502020204030204" pitchFamily="34" charset="0"/>
              </a:rPr>
              <a:t>6</a:t>
            </a:r>
            <a:r>
              <a:rPr lang="en-AU" dirty="0">
                <a:solidFill>
                  <a:srgbClr val="212121"/>
                </a:solidFill>
                <a:latin typeface="+mj-lt"/>
                <a:ea typeface="Times New Roman" panose="02020603050405020304" pitchFamily="18" charset="0"/>
                <a:cs typeface="Calibri" panose="020F0502020204030204" pitchFamily="34" charset="0"/>
              </a:rPr>
              <a:t>, Stuart Hankin</a:t>
            </a:r>
            <a:r>
              <a:rPr lang="en-AU" baseline="30000" dirty="0">
                <a:solidFill>
                  <a:srgbClr val="212121"/>
                </a:solidFill>
                <a:latin typeface="+mj-lt"/>
                <a:ea typeface="Times New Roman" panose="02020603050405020304" pitchFamily="18" charset="0"/>
                <a:cs typeface="Calibri" panose="020F0502020204030204" pitchFamily="34" charset="0"/>
              </a:rPr>
              <a:t>2</a:t>
            </a:r>
            <a:r>
              <a:rPr lang="en-AU" dirty="0">
                <a:solidFill>
                  <a:srgbClr val="212121"/>
                </a:solidFill>
                <a:latin typeface="+mj-lt"/>
                <a:ea typeface="Times New Roman" panose="02020603050405020304" pitchFamily="18" charset="0"/>
                <a:cs typeface="Calibri" panose="020F0502020204030204" pitchFamily="34" charset="0"/>
              </a:rPr>
              <a:t> and the KSS Cave Monitoring Team</a:t>
            </a:r>
            <a:r>
              <a:rPr lang="en-AU" baseline="30000" dirty="0">
                <a:solidFill>
                  <a:srgbClr val="212121"/>
                </a:solidFill>
                <a:latin typeface="+mj-lt"/>
                <a:ea typeface="Times New Roman" panose="02020603050405020304" pitchFamily="18" charset="0"/>
                <a:cs typeface="Calibri" panose="020F0502020204030204" pitchFamily="34" charset="0"/>
              </a:rPr>
              <a:t>7</a:t>
            </a:r>
            <a:r>
              <a:rPr lang="en-AU" dirty="0">
                <a:solidFill>
                  <a:srgbClr val="212121"/>
                </a:solidFill>
                <a:latin typeface="+mj-lt"/>
                <a:ea typeface="Times New Roman" panose="02020603050405020304" pitchFamily="18" charset="0"/>
                <a:cs typeface="Calibri" panose="020F0502020204030204" pitchFamily="34" charset="0"/>
              </a:rPr>
              <a:t> </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dirty="0">
                <a:solidFill>
                  <a:srgbClr val="212121"/>
                </a:solidFill>
                <a:latin typeface="+mj-lt"/>
                <a:ea typeface="Times New Roman" panose="02020603050405020304" pitchFamily="18" charset="0"/>
                <a:cs typeface="Calibri" panose="020F0502020204030204" pitchFamily="34" charset="0"/>
              </a:rPr>
              <a:t> </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1</a:t>
            </a:r>
            <a:r>
              <a:rPr lang="en-AU" dirty="0">
                <a:solidFill>
                  <a:srgbClr val="212121"/>
                </a:solidFill>
                <a:latin typeface="+mj-lt"/>
                <a:ea typeface="Times New Roman" panose="02020603050405020304" pitchFamily="18" charset="0"/>
                <a:cs typeface="Calibri" panose="020F0502020204030204" pitchFamily="34" charset="0"/>
              </a:rPr>
              <a:t>Connected Waters Initiative, UNSW Sydney, Australia   Contact Andy at </a:t>
            </a:r>
            <a:r>
              <a:rPr lang="en-AU" dirty="0">
                <a:solidFill>
                  <a:srgbClr val="212121"/>
                </a:solidFill>
                <a:latin typeface="+mj-lt"/>
                <a:ea typeface="Times New Roman" panose="02020603050405020304" pitchFamily="18" charset="0"/>
                <a:cs typeface="Calibri" panose="020F0502020204030204" pitchFamily="34" charset="0"/>
                <a:hlinkClick r:id="rId2"/>
              </a:rPr>
              <a:t>a.baker@unsw.edu.au</a:t>
            </a:r>
            <a:r>
              <a:rPr lang="en-AU" dirty="0">
                <a:solidFill>
                  <a:srgbClr val="212121"/>
                </a:solidFill>
                <a:latin typeface="+mj-lt"/>
                <a:ea typeface="Times New Roman" panose="02020603050405020304" pitchFamily="18" charset="0"/>
                <a:cs typeface="Calibri" panose="020F0502020204030204" pitchFamily="34" charset="0"/>
              </a:rPr>
              <a:t> </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2</a:t>
            </a:r>
            <a:r>
              <a:rPr lang="en-AU" dirty="0">
                <a:solidFill>
                  <a:srgbClr val="212121"/>
                </a:solidFill>
                <a:latin typeface="+mj-lt"/>
                <a:ea typeface="Times New Roman" panose="02020603050405020304" pitchFamily="18" charset="0"/>
                <a:cs typeface="Calibri" panose="020F0502020204030204" pitchFamily="34" charset="0"/>
              </a:rPr>
              <a:t>ANSTO, Lucas Heights, Australia</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3</a:t>
            </a:r>
            <a:r>
              <a:rPr lang="en-AU" dirty="0">
                <a:solidFill>
                  <a:srgbClr val="212121"/>
                </a:solidFill>
                <a:latin typeface="+mj-lt"/>
                <a:ea typeface="Times New Roman" panose="02020603050405020304" pitchFamily="18" charset="0"/>
                <a:cs typeface="Calibri" panose="020F0502020204030204" pitchFamily="34" charset="0"/>
              </a:rPr>
              <a:t>University of Freiburg, Germany</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4</a:t>
            </a:r>
            <a:r>
              <a:rPr lang="en-AU" dirty="0">
                <a:solidFill>
                  <a:srgbClr val="212121"/>
                </a:solidFill>
                <a:latin typeface="+mj-lt"/>
                <a:ea typeface="Times New Roman" panose="02020603050405020304" pitchFamily="18" charset="0"/>
                <a:cs typeface="Calibri" panose="020F0502020204030204" pitchFamily="34" charset="0"/>
              </a:rPr>
              <a:t>Earth and Ocean Sciences, Cardiff University, UK</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5 </a:t>
            </a:r>
            <a:r>
              <a:rPr lang="en-AU" dirty="0">
                <a:solidFill>
                  <a:srgbClr val="000000"/>
                </a:solidFill>
                <a:latin typeface="+mj-lt"/>
                <a:ea typeface="Calibri" panose="020F0502020204030204" pitchFamily="34" charset="0"/>
                <a:cs typeface="Times New Roman" panose="02020603050405020304" pitchFamily="18" charset="0"/>
              </a:rPr>
              <a:t>Max Planck Institute for Chemistry, Mainz, Germany </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6</a:t>
            </a:r>
            <a:r>
              <a:rPr lang="en-AU" dirty="0">
                <a:solidFill>
                  <a:srgbClr val="212121"/>
                </a:solidFill>
                <a:latin typeface="+mj-lt"/>
                <a:ea typeface="Times New Roman" panose="02020603050405020304" pitchFamily="18" charset="0"/>
                <a:cs typeface="Calibri" panose="020F0502020204030204" pitchFamily="34" charset="0"/>
              </a:rPr>
              <a:t>School of Agriculture and Environment, University of Western Australia, Perth, Australia</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7 </a:t>
            </a:r>
            <a:r>
              <a:rPr lang="en-AU" dirty="0">
                <a:solidFill>
                  <a:srgbClr val="000000"/>
                </a:solidFill>
                <a:latin typeface="+mj-lt"/>
                <a:ea typeface="Calibri" panose="020F0502020204030204" pitchFamily="34" charset="0"/>
                <a:cs typeface="Times New Roman" panose="02020603050405020304" pitchFamily="18" charset="0"/>
              </a:rPr>
              <a:t>Kempsey Speleological Society</a:t>
            </a:r>
            <a:endParaRPr lang="en-AU" dirty="0">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C074CF3-C0B8-4378-9CD4-1E3F719E7559}"/>
              </a:ext>
            </a:extLst>
          </p:cNvPr>
          <p:cNvPicPr>
            <a:picLocks noChangeAspect="1"/>
          </p:cNvPicPr>
          <p:nvPr/>
        </p:nvPicPr>
        <p:blipFill>
          <a:blip r:embed="rId3"/>
          <a:stretch>
            <a:fillRect/>
          </a:stretch>
        </p:blipFill>
        <p:spPr>
          <a:xfrm>
            <a:off x="10443411" y="6172133"/>
            <a:ext cx="1483894" cy="519179"/>
          </a:xfrm>
          <a:prstGeom prst="rect">
            <a:avLst/>
          </a:prstGeom>
        </p:spPr>
      </p:pic>
      <p:pic>
        <p:nvPicPr>
          <p:cNvPr id="5" name="Picture 4" descr="A picture containing shirt&#10;&#10;Description automatically generated">
            <a:extLst>
              <a:ext uri="{FF2B5EF4-FFF2-40B4-BE49-F238E27FC236}">
                <a16:creationId xmlns:a16="http://schemas.microsoft.com/office/drawing/2014/main" id="{83F88B43-F4C0-486E-8C78-48A113EBD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31" y="5057404"/>
            <a:ext cx="2110576" cy="895396"/>
          </a:xfrm>
          <a:prstGeom prst="rect">
            <a:avLst/>
          </a:prstGeom>
        </p:spPr>
      </p:pic>
      <p:pic>
        <p:nvPicPr>
          <p:cNvPr id="6" name="Picture 2">
            <a:extLst>
              <a:ext uri="{FF2B5EF4-FFF2-40B4-BE49-F238E27FC236}">
                <a16:creationId xmlns:a16="http://schemas.microsoft.com/office/drawing/2014/main" id="{D9278CF1-BA69-42C4-A260-640C4C13B5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3032" y="6084191"/>
            <a:ext cx="1950628" cy="63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drawing&#10;&#10;Description automatically generated">
            <a:extLst>
              <a:ext uri="{FF2B5EF4-FFF2-40B4-BE49-F238E27FC236}">
                <a16:creationId xmlns:a16="http://schemas.microsoft.com/office/drawing/2014/main" id="{716F3998-B4BF-4246-9E32-AAFFB6E103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6977" y="6133607"/>
            <a:ext cx="2105712" cy="587440"/>
          </a:xfrm>
          <a:prstGeom prst="rect">
            <a:avLst/>
          </a:prstGeom>
        </p:spPr>
      </p:pic>
      <p:pic>
        <p:nvPicPr>
          <p:cNvPr id="8" name="Picture 7" descr="A close up of a sign&#10;&#10;Description automatically generated">
            <a:extLst>
              <a:ext uri="{FF2B5EF4-FFF2-40B4-BE49-F238E27FC236}">
                <a16:creationId xmlns:a16="http://schemas.microsoft.com/office/drawing/2014/main" id="{0E4530E9-6857-4FCF-8245-A05A2AB757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227" y="5540424"/>
            <a:ext cx="1327424" cy="1234647"/>
          </a:xfrm>
          <a:prstGeom prst="rect">
            <a:avLst/>
          </a:prstGeom>
        </p:spPr>
      </p:pic>
      <p:pic>
        <p:nvPicPr>
          <p:cNvPr id="10" name="Picture 9" descr="A picture containing food&#10;&#10;Description automatically generated">
            <a:extLst>
              <a:ext uri="{FF2B5EF4-FFF2-40B4-BE49-F238E27FC236}">
                <a16:creationId xmlns:a16="http://schemas.microsoft.com/office/drawing/2014/main" id="{A81F2446-7826-419B-BA15-62A1634840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1020" y="5499211"/>
            <a:ext cx="1606791" cy="1136046"/>
          </a:xfrm>
          <a:prstGeom prst="rect">
            <a:avLst/>
          </a:prstGeom>
        </p:spPr>
      </p:pic>
      <p:pic>
        <p:nvPicPr>
          <p:cNvPr id="11" name="Picture 10">
            <a:extLst>
              <a:ext uri="{FF2B5EF4-FFF2-40B4-BE49-F238E27FC236}">
                <a16:creationId xmlns:a16="http://schemas.microsoft.com/office/drawing/2014/main" id="{5FF07EA6-1C8E-4D37-8E41-ED411F6A1B76}"/>
              </a:ext>
            </a:extLst>
          </p:cNvPr>
          <p:cNvPicPr>
            <a:picLocks noChangeAspect="1"/>
          </p:cNvPicPr>
          <p:nvPr/>
        </p:nvPicPr>
        <p:blipFill>
          <a:blip r:embed="rId9"/>
          <a:stretch>
            <a:fillRect/>
          </a:stretch>
        </p:blipFill>
        <p:spPr>
          <a:xfrm>
            <a:off x="5397622" y="5420700"/>
            <a:ext cx="1170613" cy="1354371"/>
          </a:xfrm>
          <a:prstGeom prst="rect">
            <a:avLst/>
          </a:prstGeom>
        </p:spPr>
      </p:pic>
    </p:spTree>
    <p:extLst>
      <p:ext uri="{BB962C8B-B14F-4D97-AF65-F5344CB8AC3E}">
        <p14:creationId xmlns:p14="http://schemas.microsoft.com/office/powerpoint/2010/main" val="1362864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F3B5D4-EFA1-44BE-BB0D-B05AC5BBE6C6}"/>
              </a:ext>
            </a:extLst>
          </p:cNvPr>
          <p:cNvSpPr>
            <a:spLocks noGrp="1"/>
          </p:cNvSpPr>
          <p:nvPr>
            <p:ph idx="1"/>
          </p:nvPr>
        </p:nvSpPr>
        <p:spPr>
          <a:xfrm>
            <a:off x="61432" y="5287075"/>
            <a:ext cx="5420986" cy="1758521"/>
          </a:xfrm>
        </p:spPr>
        <p:txBody>
          <a:bodyPr>
            <a:normAutofit/>
          </a:bodyPr>
          <a:lstStyle/>
          <a:p>
            <a:pPr marL="0" indent="0" algn="just">
              <a:lnSpc>
                <a:spcPts val="1700"/>
              </a:lnSpc>
              <a:buNone/>
            </a:pPr>
            <a:r>
              <a:rPr lang="en-AU" sz="1400" dirty="0">
                <a:latin typeface="+mj-lt"/>
              </a:rPr>
              <a:t>Box plots of: (a) drip rate; (b) drip water </a:t>
            </a:r>
            <a:r>
              <a:rPr lang="en-AU" sz="1400" dirty="0">
                <a:latin typeface="+mj-lt"/>
                <a:cs typeface="Times New Roman" panose="02020603050405020304" pitchFamily="18" charset="0"/>
              </a:rPr>
              <a:t>δ</a:t>
            </a:r>
            <a:r>
              <a:rPr lang="en-AU" sz="1400" baseline="30000" dirty="0">
                <a:latin typeface="+mj-lt"/>
              </a:rPr>
              <a:t>18</a:t>
            </a:r>
            <a:r>
              <a:rPr lang="en-AU" sz="1400" dirty="0">
                <a:latin typeface="+mj-lt"/>
              </a:rPr>
              <a:t>O values, </a:t>
            </a:r>
            <a:r>
              <a:rPr lang="en-AU" sz="1400" dirty="0">
                <a:latin typeface="+mj-lt"/>
                <a:cs typeface="Times New Roman" panose="02020603050405020304" pitchFamily="18" charset="0"/>
              </a:rPr>
              <a:t>δ</a:t>
            </a:r>
            <a:r>
              <a:rPr lang="en-AU" sz="1400" baseline="30000" dirty="0">
                <a:latin typeface="+mj-lt"/>
              </a:rPr>
              <a:t>18</a:t>
            </a:r>
            <a:r>
              <a:rPr lang="en-AU" sz="1400" dirty="0">
                <a:latin typeface="+mj-lt"/>
              </a:rPr>
              <a:t>O</a:t>
            </a:r>
            <a:r>
              <a:rPr lang="en-AU" sz="1400" baseline="-25000" dirty="0">
                <a:latin typeface="+mj-lt"/>
              </a:rPr>
              <a:t>dw</a:t>
            </a:r>
            <a:r>
              <a:rPr lang="en-AU" sz="1400" dirty="0">
                <a:latin typeface="+mj-lt"/>
              </a:rPr>
              <a:t> (VSMOW) and stalagmite</a:t>
            </a:r>
            <a:r>
              <a:rPr lang="en-AU" sz="1400" dirty="0">
                <a:latin typeface="+mj-lt"/>
                <a:cs typeface="Times New Roman" panose="02020603050405020304" pitchFamily="18" charset="0"/>
              </a:rPr>
              <a:t> δ</a:t>
            </a:r>
            <a:r>
              <a:rPr lang="en-AU" sz="1400" baseline="30000" dirty="0">
                <a:latin typeface="+mj-lt"/>
              </a:rPr>
              <a:t>18</a:t>
            </a:r>
            <a:r>
              <a:rPr lang="en-AU" sz="1400" dirty="0">
                <a:latin typeface="+mj-lt"/>
              </a:rPr>
              <a:t>O values, </a:t>
            </a:r>
            <a:r>
              <a:rPr lang="en-AU" sz="1400" dirty="0">
                <a:latin typeface="+mj-lt"/>
                <a:cs typeface="Times New Roman" panose="02020603050405020304" pitchFamily="18" charset="0"/>
              </a:rPr>
              <a:t>δ</a:t>
            </a:r>
            <a:r>
              <a:rPr lang="en-AU" sz="1400" baseline="30000" dirty="0">
                <a:latin typeface="+mj-lt"/>
              </a:rPr>
              <a:t>18</a:t>
            </a:r>
            <a:r>
              <a:rPr lang="en-AU" sz="1400" dirty="0">
                <a:latin typeface="+mj-lt"/>
              </a:rPr>
              <a:t>O</a:t>
            </a:r>
            <a:r>
              <a:rPr lang="en-AU" sz="1400" baseline="-25000" dirty="0">
                <a:latin typeface="+mj-lt"/>
              </a:rPr>
              <a:t>stal </a:t>
            </a:r>
            <a:r>
              <a:rPr lang="en-AU" sz="1400" dirty="0">
                <a:latin typeface="+mj-lt"/>
              </a:rPr>
              <a:t>(VPDB); from sites HW1, HW2 and HW38b in </a:t>
            </a:r>
            <a:r>
              <a:rPr lang="en-AU" sz="1400" dirty="0" err="1">
                <a:latin typeface="+mj-lt"/>
              </a:rPr>
              <a:t>Harrie</a:t>
            </a:r>
            <a:r>
              <a:rPr lang="en-AU" sz="1400" dirty="0">
                <a:latin typeface="+mj-lt"/>
              </a:rPr>
              <a:t> Wood Cave, south-eastern Australia. Grey shading in (b) represents the box plot of calcite-equivalent </a:t>
            </a:r>
            <a:r>
              <a:rPr lang="en-AU" sz="1400" dirty="0">
                <a:latin typeface="+mj-lt"/>
                <a:cs typeface="Times New Roman" panose="02020603050405020304" pitchFamily="18" charset="0"/>
              </a:rPr>
              <a:t>δ</a:t>
            </a:r>
            <a:r>
              <a:rPr lang="en-AU" sz="1400" baseline="30000" dirty="0">
                <a:latin typeface="+mj-lt"/>
              </a:rPr>
              <a:t>18</a:t>
            </a:r>
            <a:r>
              <a:rPr lang="en-AU" sz="1400" dirty="0">
                <a:latin typeface="+mj-lt"/>
              </a:rPr>
              <a:t>O</a:t>
            </a:r>
            <a:r>
              <a:rPr lang="en-AU" sz="1400" baseline="-25000" dirty="0">
                <a:latin typeface="+mj-lt"/>
              </a:rPr>
              <a:t>dw</a:t>
            </a:r>
            <a:r>
              <a:rPr lang="en-AU" sz="1400" dirty="0">
                <a:latin typeface="+mj-lt"/>
              </a:rPr>
              <a:t> (VPDB) values for comparison with calcite </a:t>
            </a:r>
            <a:r>
              <a:rPr lang="en-AU" sz="1400" dirty="0">
                <a:latin typeface="+mj-lt"/>
                <a:cs typeface="Times New Roman" panose="02020603050405020304" pitchFamily="18" charset="0"/>
              </a:rPr>
              <a:t>δ</a:t>
            </a:r>
            <a:r>
              <a:rPr lang="en-AU" sz="1400" baseline="30000" dirty="0">
                <a:latin typeface="+mj-lt"/>
              </a:rPr>
              <a:t>18</a:t>
            </a:r>
            <a:r>
              <a:rPr lang="en-AU" sz="1400" dirty="0">
                <a:latin typeface="+mj-lt"/>
              </a:rPr>
              <a:t>O (VPDB) measurements.</a:t>
            </a:r>
          </a:p>
        </p:txBody>
      </p:sp>
      <p:pic>
        <p:nvPicPr>
          <p:cNvPr id="4" name="Picture 3">
            <a:extLst>
              <a:ext uri="{FF2B5EF4-FFF2-40B4-BE49-F238E27FC236}">
                <a16:creationId xmlns:a16="http://schemas.microsoft.com/office/drawing/2014/main" id="{D5E403EF-EAB3-4024-B2A9-43C5A039AA21}"/>
              </a:ext>
            </a:extLst>
          </p:cNvPr>
          <p:cNvPicPr>
            <a:picLocks noChangeAspect="1"/>
          </p:cNvPicPr>
          <p:nvPr/>
        </p:nvPicPr>
        <p:blipFill rotWithShape="1">
          <a:blip r:embed="rId2"/>
          <a:srcRect l="4469" r="50000" b="52410"/>
          <a:stretch/>
        </p:blipFill>
        <p:spPr>
          <a:xfrm>
            <a:off x="3272717" y="1387642"/>
            <a:ext cx="1925023" cy="1507957"/>
          </a:xfrm>
          <a:prstGeom prst="rect">
            <a:avLst/>
          </a:prstGeom>
        </p:spPr>
      </p:pic>
      <p:pic>
        <p:nvPicPr>
          <p:cNvPr id="5" name="Picture 4">
            <a:extLst>
              <a:ext uri="{FF2B5EF4-FFF2-40B4-BE49-F238E27FC236}">
                <a16:creationId xmlns:a16="http://schemas.microsoft.com/office/drawing/2014/main" id="{1AA23DD0-E25D-486B-A26A-FED16A032D34}"/>
              </a:ext>
            </a:extLst>
          </p:cNvPr>
          <p:cNvPicPr/>
          <p:nvPr/>
        </p:nvPicPr>
        <p:blipFill>
          <a:blip r:embed="rId3">
            <a:extLst>
              <a:ext uri="{28A0092B-C50C-407E-A947-70E740481C1C}">
                <a14:useLocalDpi xmlns:a14="http://schemas.microsoft.com/office/drawing/2010/main" val="0"/>
              </a:ext>
            </a:extLst>
          </a:blip>
          <a:stretch>
            <a:fillRect/>
          </a:stretch>
        </p:blipFill>
        <p:spPr>
          <a:xfrm>
            <a:off x="6015791" y="4082716"/>
            <a:ext cx="3058542" cy="2696959"/>
          </a:xfrm>
          <a:prstGeom prst="rect">
            <a:avLst/>
          </a:prstGeom>
        </p:spPr>
      </p:pic>
      <p:sp>
        <p:nvSpPr>
          <p:cNvPr id="7" name="Rectangle 6">
            <a:extLst>
              <a:ext uri="{FF2B5EF4-FFF2-40B4-BE49-F238E27FC236}">
                <a16:creationId xmlns:a16="http://schemas.microsoft.com/office/drawing/2014/main" id="{D7121908-1563-4690-969C-863D5E7EB1E7}"/>
              </a:ext>
            </a:extLst>
          </p:cNvPr>
          <p:cNvSpPr/>
          <p:nvPr/>
        </p:nvSpPr>
        <p:spPr>
          <a:xfrm>
            <a:off x="9230168" y="4372433"/>
            <a:ext cx="2756463" cy="1829283"/>
          </a:xfrm>
          <a:prstGeom prst="rect">
            <a:avLst/>
          </a:prstGeom>
        </p:spPr>
        <p:txBody>
          <a:bodyPr wrap="square">
            <a:spAutoFit/>
          </a:bodyPr>
          <a:lstStyle/>
          <a:p>
            <a:pPr algn="just">
              <a:lnSpc>
                <a:spcPts val="1680"/>
              </a:lnSpc>
            </a:pPr>
            <a:r>
              <a:rPr lang="en-GB" sz="1400" dirty="0">
                <a:latin typeface="+mj-lt"/>
                <a:ea typeface="Calibri" panose="020F0502020204030204" pitchFamily="34" charset="0"/>
                <a:cs typeface="Calibri" panose="020F0502020204030204" pitchFamily="34" charset="0"/>
              </a:rPr>
              <a:t>ISOLUTION modelled evolution of speleothem calcite δ</a:t>
            </a:r>
            <a:r>
              <a:rPr lang="en-GB" sz="1400" baseline="30000" dirty="0">
                <a:latin typeface="+mj-lt"/>
                <a:ea typeface="Calibri" panose="020F0502020204030204" pitchFamily="34" charset="0"/>
                <a:cs typeface="Calibri" panose="020F0502020204030204" pitchFamily="34" charset="0"/>
              </a:rPr>
              <a:t>18</a:t>
            </a:r>
            <a:r>
              <a:rPr lang="en-GB" sz="1400" dirty="0">
                <a:latin typeface="+mj-lt"/>
                <a:ea typeface="Calibri" panose="020F0502020204030204" pitchFamily="34" charset="0"/>
                <a:cs typeface="Calibri" panose="020F0502020204030204" pitchFamily="34" charset="0"/>
              </a:rPr>
              <a:t>O</a:t>
            </a:r>
            <a:r>
              <a:rPr lang="en-AU" sz="1400" dirty="0">
                <a:latin typeface="+mj-lt"/>
                <a:ea typeface="Calibri" panose="020F0502020204030204" pitchFamily="34" charset="0"/>
                <a:cs typeface="Calibri" panose="020F0502020204030204" pitchFamily="34" charset="0"/>
              </a:rPr>
              <a:t> values with varying drip intervals. The solid line represents </a:t>
            </a:r>
            <a:r>
              <a:rPr lang="en-GB" sz="1400" dirty="0">
                <a:latin typeface="+mj-lt"/>
                <a:ea typeface="Calibri" panose="020F0502020204030204" pitchFamily="34" charset="0"/>
                <a:cs typeface="Calibri" panose="020F0502020204030204" pitchFamily="34" charset="0"/>
              </a:rPr>
              <a:t>the modelled evolution from the mean </a:t>
            </a:r>
            <a:r>
              <a:rPr lang="en-AU" sz="1400" dirty="0">
                <a:latin typeface="+mj-lt"/>
                <a:ea typeface="Calibri" panose="020F0502020204030204" pitchFamily="34" charset="0"/>
                <a:cs typeface="Calibri" panose="020F0502020204030204" pitchFamily="34" charset="0"/>
              </a:rPr>
              <a:t>HW1 δ</a:t>
            </a:r>
            <a:r>
              <a:rPr lang="en-AU" sz="1400" baseline="30000" dirty="0">
                <a:latin typeface="+mj-lt"/>
                <a:ea typeface="Calibri" panose="020F0502020204030204" pitchFamily="34" charset="0"/>
                <a:cs typeface="Calibri" panose="020F0502020204030204" pitchFamily="34" charset="0"/>
              </a:rPr>
              <a:t>18</a:t>
            </a:r>
            <a:r>
              <a:rPr lang="en-AU" sz="1400" dirty="0">
                <a:latin typeface="+mj-lt"/>
                <a:ea typeface="Calibri" panose="020F0502020204030204" pitchFamily="34" charset="0"/>
                <a:cs typeface="Calibri" panose="020F0502020204030204" pitchFamily="34" charset="0"/>
              </a:rPr>
              <a:t>O drip water value and the dashed lines correspond to the 90% confidence interval.</a:t>
            </a:r>
            <a:endParaRPr lang="en-AU" sz="1400" dirty="0">
              <a:latin typeface="+mj-lt"/>
              <a:cs typeface="Calibri" panose="020F0502020204030204" pitchFamily="34" charset="0"/>
            </a:endParaRPr>
          </a:p>
        </p:txBody>
      </p:sp>
      <p:pic>
        <p:nvPicPr>
          <p:cNvPr id="8" name="Picture 7">
            <a:extLst>
              <a:ext uri="{FF2B5EF4-FFF2-40B4-BE49-F238E27FC236}">
                <a16:creationId xmlns:a16="http://schemas.microsoft.com/office/drawing/2014/main" id="{B0E72962-E87B-4EFF-80A6-666C6F74CF33}"/>
              </a:ext>
            </a:extLst>
          </p:cNvPr>
          <p:cNvPicPr>
            <a:picLocks noChangeAspect="1"/>
          </p:cNvPicPr>
          <p:nvPr/>
        </p:nvPicPr>
        <p:blipFill>
          <a:blip r:embed="rId4"/>
          <a:stretch>
            <a:fillRect/>
          </a:stretch>
        </p:blipFill>
        <p:spPr>
          <a:xfrm>
            <a:off x="207508" y="413423"/>
            <a:ext cx="3005333" cy="2393945"/>
          </a:xfrm>
          <a:prstGeom prst="rect">
            <a:avLst/>
          </a:prstGeom>
        </p:spPr>
      </p:pic>
      <p:pic>
        <p:nvPicPr>
          <p:cNvPr id="9" name="Picture 8">
            <a:extLst>
              <a:ext uri="{FF2B5EF4-FFF2-40B4-BE49-F238E27FC236}">
                <a16:creationId xmlns:a16="http://schemas.microsoft.com/office/drawing/2014/main" id="{6E309DA8-8981-4091-8B7E-BD817B51273B}"/>
              </a:ext>
            </a:extLst>
          </p:cNvPr>
          <p:cNvPicPr>
            <a:picLocks noChangeAspect="1"/>
          </p:cNvPicPr>
          <p:nvPr/>
        </p:nvPicPr>
        <p:blipFill rotWithShape="1">
          <a:blip r:embed="rId2"/>
          <a:srcRect l="3910" t="46689"/>
          <a:stretch/>
        </p:blipFill>
        <p:spPr>
          <a:xfrm>
            <a:off x="61432" y="2983830"/>
            <a:ext cx="5539420" cy="2303245"/>
          </a:xfrm>
          <a:prstGeom prst="rect">
            <a:avLst/>
          </a:prstGeom>
        </p:spPr>
      </p:pic>
      <p:sp>
        <p:nvSpPr>
          <p:cNvPr id="10" name="TextBox 9">
            <a:extLst>
              <a:ext uri="{FF2B5EF4-FFF2-40B4-BE49-F238E27FC236}">
                <a16:creationId xmlns:a16="http://schemas.microsoft.com/office/drawing/2014/main" id="{11F2C0FC-3D9F-474C-BCB7-4D57D138C777}"/>
              </a:ext>
            </a:extLst>
          </p:cNvPr>
          <p:cNvSpPr txBox="1"/>
          <p:nvPr/>
        </p:nvSpPr>
        <p:spPr>
          <a:xfrm>
            <a:off x="6015790" y="273837"/>
            <a:ext cx="5715544" cy="3416320"/>
          </a:xfrm>
          <a:prstGeom prst="rect">
            <a:avLst/>
          </a:prstGeom>
          <a:noFill/>
        </p:spPr>
        <p:txBody>
          <a:bodyPr wrap="square" rtlCol="0">
            <a:spAutoFit/>
          </a:bodyPr>
          <a:lstStyle/>
          <a:p>
            <a:pPr algn="just"/>
            <a:r>
              <a:rPr lang="en-AU" sz="2400" b="1" dirty="0">
                <a:latin typeface="+mj-lt"/>
              </a:rPr>
              <a:t>Long term monitoring</a:t>
            </a:r>
            <a:r>
              <a:rPr lang="en-AU" sz="2400" dirty="0">
                <a:latin typeface="+mj-lt"/>
              </a:rPr>
              <a:t> of </a:t>
            </a:r>
            <a:r>
              <a:rPr lang="en-AU" sz="2400" b="1" dirty="0">
                <a:latin typeface="+mj-lt"/>
              </a:rPr>
              <a:t>both</a:t>
            </a:r>
            <a:r>
              <a:rPr lang="en-AU" sz="2400" dirty="0">
                <a:latin typeface="+mj-lt"/>
              </a:rPr>
              <a:t> cave drip water </a:t>
            </a:r>
            <a:r>
              <a:rPr lang="en-AU" sz="2400" b="1" dirty="0">
                <a:latin typeface="+mj-lt"/>
              </a:rPr>
              <a:t>oxygen isotope composition </a:t>
            </a:r>
            <a:r>
              <a:rPr lang="en-AU" sz="2400" dirty="0">
                <a:latin typeface="+mj-lt"/>
              </a:rPr>
              <a:t>and </a:t>
            </a:r>
            <a:r>
              <a:rPr lang="en-AU" sz="2400" b="1" dirty="0">
                <a:latin typeface="+mj-lt"/>
              </a:rPr>
              <a:t>drip rates</a:t>
            </a:r>
            <a:r>
              <a:rPr lang="en-AU" sz="2400" dirty="0">
                <a:latin typeface="+mj-lt"/>
              </a:rPr>
              <a:t> therefore allows the </a:t>
            </a:r>
            <a:r>
              <a:rPr lang="en-AU" sz="2400" b="1" dirty="0">
                <a:latin typeface="+mj-lt"/>
              </a:rPr>
              <a:t>quantification</a:t>
            </a:r>
            <a:r>
              <a:rPr lang="en-AU" sz="2400" dirty="0">
                <a:latin typeface="+mj-lt"/>
              </a:rPr>
              <a:t> of the extent of </a:t>
            </a:r>
            <a:r>
              <a:rPr lang="en-AU" sz="2400" b="1" dirty="0">
                <a:latin typeface="+mj-lt"/>
              </a:rPr>
              <a:t>speleothem oxygen isotope variability</a:t>
            </a:r>
            <a:r>
              <a:rPr lang="en-AU" sz="2400" dirty="0">
                <a:latin typeface="+mj-lt"/>
              </a:rPr>
              <a:t> due to </a:t>
            </a:r>
            <a:r>
              <a:rPr lang="en-AU" sz="2400" b="1" dirty="0">
                <a:latin typeface="+mj-lt"/>
              </a:rPr>
              <a:t>fractionation associated with changes in drip rate</a:t>
            </a:r>
            <a:r>
              <a:rPr lang="en-AU" sz="2400" dirty="0">
                <a:latin typeface="+mj-lt"/>
              </a:rPr>
              <a:t>.</a:t>
            </a:r>
          </a:p>
          <a:p>
            <a:endParaRPr lang="en-AU" sz="2400" dirty="0">
              <a:latin typeface="+mj-lt"/>
            </a:endParaRPr>
          </a:p>
          <a:p>
            <a:r>
              <a:rPr lang="en-AU" sz="1600" dirty="0">
                <a:latin typeface="+mj-lt"/>
              </a:rPr>
              <a:t>ANSTO long-term monitoring site, Yarrangobilly Caves, NSW, Australia. Carol Tadros and Pauline Treble, unpublished data (Tadros et al. in prep)</a:t>
            </a:r>
          </a:p>
        </p:txBody>
      </p:sp>
      <p:pic>
        <p:nvPicPr>
          <p:cNvPr id="2" name="Picture 1">
            <a:extLst>
              <a:ext uri="{FF2B5EF4-FFF2-40B4-BE49-F238E27FC236}">
                <a16:creationId xmlns:a16="http://schemas.microsoft.com/office/drawing/2014/main" id="{BCFFBE65-6E4C-4251-A540-6A5F97E0FDDE}"/>
              </a:ext>
            </a:extLst>
          </p:cNvPr>
          <p:cNvPicPr>
            <a:picLocks noChangeAspect="1"/>
          </p:cNvPicPr>
          <p:nvPr/>
        </p:nvPicPr>
        <p:blipFill>
          <a:blip r:embed="rId5"/>
          <a:stretch>
            <a:fillRect/>
          </a:stretch>
        </p:blipFill>
        <p:spPr>
          <a:xfrm>
            <a:off x="10893439" y="6400760"/>
            <a:ext cx="1298561" cy="457240"/>
          </a:xfrm>
          <a:prstGeom prst="rect">
            <a:avLst/>
          </a:prstGeom>
        </p:spPr>
      </p:pic>
    </p:spTree>
    <p:extLst>
      <p:ext uri="{BB962C8B-B14F-4D97-AF65-F5344CB8AC3E}">
        <p14:creationId xmlns:p14="http://schemas.microsoft.com/office/powerpoint/2010/main" val="3189754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Picture 1" descr="Golgotha_May-Aug-difference.pdf"/>
          <p:cNvSpPr>
            <a:spLocks noChangeAspect="1"/>
          </p:cNvSpPr>
          <p:nvPr/>
        </p:nvSpPr>
        <p:spPr bwMode="auto">
          <a:xfrm>
            <a:off x="1594338" y="2669931"/>
            <a:ext cx="9020908" cy="290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panose="020B0604020202020204" pitchFamily="34" charset="0"/>
                <a:ea typeface="MS PGothic" panose="020B0600070205080204" pitchFamily="34" charset="-128"/>
              </a:defRPr>
            </a:lvl1pPr>
            <a:lvl2pPr marL="742950" indent="-285750" eaLnBrk="0" hangingPunct="0">
              <a:defRPr sz="2400" i="1">
                <a:solidFill>
                  <a:schemeClr val="tx1"/>
                </a:solidFill>
                <a:latin typeface="Arial" panose="020B0604020202020204" pitchFamily="34" charset="0"/>
                <a:ea typeface="MS PGothic" panose="020B0600070205080204" pitchFamily="34" charset="-128"/>
              </a:defRPr>
            </a:lvl2pPr>
            <a:lvl3pPr marL="1143000" indent="-228600" eaLnBrk="0" hangingPunct="0">
              <a:defRPr sz="2400" i="1">
                <a:solidFill>
                  <a:schemeClr val="tx1"/>
                </a:solidFill>
                <a:latin typeface="Arial" panose="020B0604020202020204" pitchFamily="34" charset="0"/>
                <a:ea typeface="MS PGothic" panose="020B0600070205080204" pitchFamily="34" charset="-128"/>
              </a:defRPr>
            </a:lvl3pPr>
            <a:lvl4pPr marL="1600200" indent="-228600" eaLnBrk="0" hangingPunct="0">
              <a:defRPr sz="2400" i="1">
                <a:solidFill>
                  <a:schemeClr val="tx1"/>
                </a:solidFill>
                <a:latin typeface="Arial" panose="020B0604020202020204" pitchFamily="34" charset="0"/>
                <a:ea typeface="MS PGothic" panose="020B0600070205080204" pitchFamily="34" charset="-128"/>
              </a:defRPr>
            </a:lvl4pPr>
            <a:lvl5pPr marL="2057400" indent="-228600" eaLnBrk="0" hangingPunct="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2215"/>
          </a:p>
        </p:txBody>
      </p:sp>
      <p:sp>
        <p:nvSpPr>
          <p:cNvPr id="4" name="TextBox 3"/>
          <p:cNvSpPr txBox="1"/>
          <p:nvPr/>
        </p:nvSpPr>
        <p:spPr>
          <a:xfrm>
            <a:off x="5478857" y="2779358"/>
            <a:ext cx="6545179" cy="3370153"/>
          </a:xfrm>
          <a:prstGeom prst="rect">
            <a:avLst/>
          </a:prstGeom>
          <a:noFill/>
        </p:spPr>
        <p:txBody>
          <a:bodyPr wrap="square">
            <a:spAutoFit/>
          </a:bodyPr>
          <a:lstStyle>
            <a:lvl1pPr marL="285750" indent="-285750" eaLnBrk="0" hangingPunct="0">
              <a:defRPr sz="2400" i="1">
                <a:solidFill>
                  <a:schemeClr val="tx1"/>
                </a:solidFill>
                <a:latin typeface="Arial" panose="020B0604020202020204" pitchFamily="34" charset="0"/>
                <a:ea typeface="MS PGothic" panose="020B0600070205080204" pitchFamily="34" charset="-128"/>
              </a:defRPr>
            </a:lvl1pPr>
            <a:lvl2pPr marL="742950" indent="-285750" eaLnBrk="0" hangingPunct="0">
              <a:defRPr sz="2400" i="1">
                <a:solidFill>
                  <a:schemeClr val="tx1"/>
                </a:solidFill>
                <a:latin typeface="Arial" panose="020B0604020202020204" pitchFamily="34" charset="0"/>
                <a:ea typeface="MS PGothic" panose="020B0600070205080204" pitchFamily="34" charset="-128"/>
              </a:defRPr>
            </a:lvl2pPr>
            <a:lvl3pPr marL="1143000" indent="-228600" eaLnBrk="0" hangingPunct="0">
              <a:defRPr sz="2400" i="1">
                <a:solidFill>
                  <a:schemeClr val="tx1"/>
                </a:solidFill>
                <a:latin typeface="Arial" panose="020B0604020202020204" pitchFamily="34" charset="0"/>
                <a:ea typeface="MS PGothic" panose="020B0600070205080204" pitchFamily="34" charset="-128"/>
              </a:defRPr>
            </a:lvl3pPr>
            <a:lvl4pPr marL="1600200" indent="-228600" eaLnBrk="0" hangingPunct="0">
              <a:defRPr sz="2400" i="1">
                <a:solidFill>
                  <a:schemeClr val="tx1"/>
                </a:solidFill>
                <a:latin typeface="Arial" panose="020B0604020202020204" pitchFamily="34" charset="0"/>
                <a:ea typeface="MS PGothic" panose="020B0600070205080204" pitchFamily="34" charset="-128"/>
              </a:defRPr>
            </a:lvl4pPr>
            <a:lvl5pPr marL="2057400" indent="-228600" eaLnBrk="0" hangingPunct="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marL="0" indent="0" eaLnBrk="1" hangingPunct="1">
              <a:spcAft>
                <a:spcPts val="554"/>
              </a:spcAft>
            </a:pPr>
            <a:r>
              <a:rPr lang="en-US" altLang="en-US" sz="1800" i="0" dirty="0">
                <a:latin typeface="+mj-lt"/>
                <a:ea typeface="Tahoma" panose="020B0604030504040204" pitchFamily="34" charset="0"/>
                <a:cs typeface="Tahoma" panose="020B0604030504040204" pitchFamily="34" charset="0"/>
              </a:rPr>
              <a:t>At Golgotha Cave, Western Australia, Electrical Resistivity Tomography (ERT) measurements used an array of electrodes on the surface above the cave (upper figure). </a:t>
            </a:r>
          </a:p>
          <a:p>
            <a:pPr marL="0" indent="0" eaLnBrk="1" hangingPunct="1">
              <a:spcAft>
                <a:spcPts val="554"/>
              </a:spcAft>
            </a:pPr>
            <a:r>
              <a:rPr lang="en-US" altLang="en-US" sz="1800" i="0" dirty="0">
                <a:latin typeface="+mj-lt"/>
                <a:ea typeface="Tahoma" panose="020B0604030504040204" pitchFamily="34" charset="0"/>
                <a:cs typeface="Tahoma" panose="020B0604030504040204" pitchFamily="34" charset="0"/>
              </a:rPr>
              <a:t>Differences in resistivity can be linked to the water saturation of the rock profile at this site where flow through both primary porosity and fractures is possible. </a:t>
            </a:r>
          </a:p>
          <a:p>
            <a:pPr marL="0" indent="0" eaLnBrk="1" hangingPunct="1">
              <a:spcAft>
                <a:spcPts val="554"/>
              </a:spcAft>
            </a:pPr>
            <a:r>
              <a:rPr lang="en-US" altLang="en-US" sz="1800" i="0" dirty="0">
                <a:latin typeface="+mj-lt"/>
                <a:ea typeface="Tahoma" panose="020B0604030504040204" pitchFamily="34" charset="0"/>
                <a:cs typeface="Tahoma" panose="020B0604030504040204" pitchFamily="34" charset="0"/>
              </a:rPr>
              <a:t>In the left-hand figure, low resistivity (blue) = water-filled cavities / porous damp rock. High resistivity (maroon) = dry/solid rock.</a:t>
            </a:r>
          </a:p>
          <a:p>
            <a:pPr marL="0" indent="0" eaLnBrk="1" hangingPunct="1">
              <a:spcAft>
                <a:spcPts val="554"/>
              </a:spcAft>
            </a:pPr>
            <a:r>
              <a:rPr lang="en-US" altLang="en-US" sz="1800" i="0" dirty="0">
                <a:latin typeface="+mj-lt"/>
                <a:ea typeface="Tahoma" panose="020B0604030504040204" pitchFamily="34" charset="0"/>
                <a:cs typeface="Tahoma" panose="020B0604030504040204" pitchFamily="34" charset="0"/>
              </a:rPr>
              <a:t>‘Time lapse’ repeat surveys such as this can image water movement. Note the connected saturated rock from surface to depth in winter, and a late summer disconnection at the surface (February 2017).</a:t>
            </a:r>
          </a:p>
        </p:txBody>
      </p:sp>
      <p:pic>
        <p:nvPicPr>
          <p:cNvPr id="5" name="Picture 4"/>
          <p:cNvPicPr>
            <a:picLocks noChangeAspect="1"/>
          </p:cNvPicPr>
          <p:nvPr/>
        </p:nvPicPr>
        <p:blipFill>
          <a:blip r:embed="rId3"/>
          <a:stretch>
            <a:fillRect/>
          </a:stretch>
        </p:blipFill>
        <p:spPr>
          <a:xfrm>
            <a:off x="7356563" y="275585"/>
            <a:ext cx="4588929" cy="2106752"/>
          </a:xfrm>
          <a:prstGeom prst="rect">
            <a:avLst/>
          </a:prstGeom>
        </p:spPr>
      </p:pic>
      <p:sp>
        <p:nvSpPr>
          <p:cNvPr id="2" name="TextBox 1">
            <a:extLst>
              <a:ext uri="{FF2B5EF4-FFF2-40B4-BE49-F238E27FC236}">
                <a16:creationId xmlns:a16="http://schemas.microsoft.com/office/drawing/2014/main" id="{AF64490B-BD4D-4C5A-A4D7-0002A4F15682}"/>
              </a:ext>
            </a:extLst>
          </p:cNvPr>
          <p:cNvSpPr txBox="1"/>
          <p:nvPr/>
        </p:nvSpPr>
        <p:spPr>
          <a:xfrm>
            <a:off x="246508" y="155751"/>
            <a:ext cx="6545179" cy="1938992"/>
          </a:xfrm>
          <a:prstGeom prst="rect">
            <a:avLst/>
          </a:prstGeom>
          <a:noFill/>
        </p:spPr>
        <p:txBody>
          <a:bodyPr wrap="square" rtlCol="0">
            <a:spAutoFit/>
          </a:bodyPr>
          <a:lstStyle/>
          <a:p>
            <a:r>
              <a:rPr lang="en-AU" sz="2400" b="1" dirty="0">
                <a:latin typeface="+mj-lt"/>
              </a:rPr>
              <a:t>Long-term monitoring </a:t>
            </a:r>
            <a:r>
              <a:rPr lang="en-AU" sz="2400" dirty="0">
                <a:latin typeface="+mj-lt"/>
              </a:rPr>
              <a:t>can be combined with </a:t>
            </a:r>
            <a:r>
              <a:rPr lang="en-AU" sz="2400" b="1" dirty="0">
                <a:latin typeface="+mj-lt"/>
              </a:rPr>
              <a:t>time-lapse electrical resistivity tomography</a:t>
            </a:r>
            <a:r>
              <a:rPr lang="en-AU" sz="2400" dirty="0">
                <a:latin typeface="+mj-lt"/>
              </a:rPr>
              <a:t> (ERT) to observe </a:t>
            </a:r>
            <a:r>
              <a:rPr lang="en-AU" sz="2400" b="1" dirty="0">
                <a:latin typeface="+mj-lt"/>
              </a:rPr>
              <a:t>seasonal patterns in unsaturated zone water movement</a:t>
            </a:r>
            <a:r>
              <a:rPr lang="en-AU" sz="2400" dirty="0">
                <a:latin typeface="+mj-lt"/>
              </a:rPr>
              <a:t> to better interpret the </a:t>
            </a:r>
            <a:r>
              <a:rPr lang="en-AU" sz="2400" b="1" dirty="0">
                <a:latin typeface="+mj-lt"/>
              </a:rPr>
              <a:t>speleothem oxygen isotope archive.</a:t>
            </a:r>
          </a:p>
        </p:txBody>
      </p:sp>
      <p:pic>
        <p:nvPicPr>
          <p:cNvPr id="6" name="Picture 5">
            <a:extLst>
              <a:ext uri="{FF2B5EF4-FFF2-40B4-BE49-F238E27FC236}">
                <a16:creationId xmlns:a16="http://schemas.microsoft.com/office/drawing/2014/main" id="{8685A4E3-C720-4903-9CE5-4315E4310D0B}"/>
              </a:ext>
            </a:extLst>
          </p:cNvPr>
          <p:cNvPicPr>
            <a:picLocks noChangeAspect="1"/>
          </p:cNvPicPr>
          <p:nvPr/>
        </p:nvPicPr>
        <p:blipFill>
          <a:blip r:embed="rId4"/>
          <a:stretch>
            <a:fillRect/>
          </a:stretch>
        </p:blipFill>
        <p:spPr>
          <a:xfrm>
            <a:off x="91060" y="2071761"/>
            <a:ext cx="5029580" cy="4630488"/>
          </a:xfrm>
          <a:prstGeom prst="rect">
            <a:avLst/>
          </a:prstGeom>
        </p:spPr>
      </p:pic>
      <p:pic>
        <p:nvPicPr>
          <p:cNvPr id="3" name="Picture 2">
            <a:extLst>
              <a:ext uri="{FF2B5EF4-FFF2-40B4-BE49-F238E27FC236}">
                <a16:creationId xmlns:a16="http://schemas.microsoft.com/office/drawing/2014/main" id="{54BB75C6-8B7A-4FF6-A908-34CEA028BA2D}"/>
              </a:ext>
            </a:extLst>
          </p:cNvPr>
          <p:cNvPicPr>
            <a:picLocks noChangeAspect="1"/>
          </p:cNvPicPr>
          <p:nvPr/>
        </p:nvPicPr>
        <p:blipFill>
          <a:blip r:embed="rId5"/>
          <a:stretch>
            <a:fillRect/>
          </a:stretch>
        </p:blipFill>
        <p:spPr>
          <a:xfrm>
            <a:off x="10893439" y="6400760"/>
            <a:ext cx="1298561" cy="457240"/>
          </a:xfrm>
          <a:prstGeom prst="rect">
            <a:avLst/>
          </a:prstGeom>
        </p:spPr>
      </p:pic>
    </p:spTree>
    <p:extLst>
      <p:ext uri="{BB962C8B-B14F-4D97-AF65-F5344CB8AC3E}">
        <p14:creationId xmlns:p14="http://schemas.microsoft.com/office/powerpoint/2010/main" val="395193035"/>
      </p:ext>
    </p:extLst>
  </p:cSld>
  <p:clrMapOvr>
    <a:masterClrMapping/>
  </p:clrMapOvr>
  <mc:AlternateContent xmlns:mc="http://schemas.openxmlformats.org/markup-compatibility/2006" xmlns:p14="http://schemas.microsoft.com/office/powerpoint/2010/main">
    <mc:Choice Requires="p14">
      <p:transition spd="slow" p14:dur="2000" advTm="83439"/>
    </mc:Choice>
    <mc:Fallback xmlns="">
      <p:transition spd="slow" advTm="8343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srcRect b="32620"/>
          <a:stretch/>
        </p:blipFill>
        <p:spPr>
          <a:xfrm>
            <a:off x="104874" y="4010025"/>
            <a:ext cx="3333892" cy="2693709"/>
          </a:xfrm>
          <a:prstGeom prst="rect">
            <a:avLst/>
          </a:prstGeom>
        </p:spPr>
      </p:pic>
      <p:sp>
        <p:nvSpPr>
          <p:cNvPr id="3" name="Rectangle 2">
            <a:extLst>
              <a:ext uri="{FF2B5EF4-FFF2-40B4-BE49-F238E27FC236}">
                <a16:creationId xmlns:a16="http://schemas.microsoft.com/office/drawing/2014/main" id="{5BDA7353-6A15-41F4-B1DA-54FA117548FF}"/>
              </a:ext>
            </a:extLst>
          </p:cNvPr>
          <p:cNvSpPr/>
          <p:nvPr/>
        </p:nvSpPr>
        <p:spPr>
          <a:xfrm>
            <a:off x="409433" y="2583103"/>
            <a:ext cx="433404" cy="651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31D361AE-6D6A-4726-80AD-ABD87F0C1943}"/>
              </a:ext>
            </a:extLst>
          </p:cNvPr>
          <p:cNvSpPr txBox="1"/>
          <p:nvPr/>
        </p:nvSpPr>
        <p:spPr>
          <a:xfrm>
            <a:off x="4859514" y="241798"/>
            <a:ext cx="7155702" cy="3370153"/>
          </a:xfrm>
          <a:prstGeom prst="rect">
            <a:avLst/>
          </a:prstGeom>
          <a:noFill/>
        </p:spPr>
        <p:txBody>
          <a:bodyPr wrap="square" rtlCol="0">
            <a:spAutoFit/>
          </a:bodyPr>
          <a:lstStyle/>
          <a:p>
            <a:pPr>
              <a:spcAft>
                <a:spcPts val="600"/>
              </a:spcAft>
            </a:pPr>
            <a:r>
              <a:rPr lang="en-AU" dirty="0">
                <a:latin typeface="+mj-lt"/>
              </a:rPr>
              <a:t>ERT data corresponds with the strongly seasonal water balance (upper left figure) in this region of Mediterranean climate.</a:t>
            </a:r>
          </a:p>
          <a:p>
            <a:pPr>
              <a:spcAft>
                <a:spcPts val="600"/>
              </a:spcAft>
            </a:pPr>
            <a:r>
              <a:rPr lang="en-AU" dirty="0">
                <a:latin typeface="+mj-lt"/>
              </a:rPr>
              <a:t>Long-term monitoring identifies an inverse relationship between drip rate and drip water </a:t>
            </a:r>
            <a:r>
              <a:rPr lang="en-AU" dirty="0">
                <a:latin typeface="Symbol" panose="05050102010706020507" pitchFamily="18" charset="2"/>
              </a:rPr>
              <a:t>d</a:t>
            </a:r>
            <a:r>
              <a:rPr lang="en-AU" baseline="30000" dirty="0">
                <a:latin typeface="+mj-lt"/>
              </a:rPr>
              <a:t>18</a:t>
            </a:r>
            <a:r>
              <a:rPr lang="en-AU" dirty="0">
                <a:latin typeface="+mj-lt"/>
              </a:rPr>
              <a:t>O (middle left figures), due to the</a:t>
            </a:r>
            <a:r>
              <a:rPr lang="en-US" dirty="0">
                <a:latin typeface="+mj-lt"/>
              </a:rPr>
              <a:t> influence of fracture flow leading to lower drip water </a:t>
            </a:r>
            <a:r>
              <a:rPr lang="en-US" dirty="0">
                <a:latin typeface="Symbol" panose="05050102010706020507" pitchFamily="18" charset="2"/>
              </a:rPr>
              <a:t>d</a:t>
            </a:r>
            <a:r>
              <a:rPr lang="en-US" baseline="30000" dirty="0">
                <a:latin typeface="+mj-lt"/>
              </a:rPr>
              <a:t>18</a:t>
            </a:r>
            <a:r>
              <a:rPr lang="en-US" dirty="0">
                <a:latin typeface="+mj-lt"/>
              </a:rPr>
              <a:t>O. </a:t>
            </a:r>
          </a:p>
          <a:p>
            <a:pPr>
              <a:spcAft>
                <a:spcPts val="600"/>
              </a:spcAft>
            </a:pPr>
            <a:r>
              <a:rPr lang="en-US" dirty="0">
                <a:latin typeface="+mj-lt"/>
              </a:rPr>
              <a:t>Fractures activate in wetter years e.g. 2013, and local rainfall water isotope data (lower left figure) shows that wetter years typically lower rainfall </a:t>
            </a:r>
            <a:r>
              <a:rPr lang="en-US" dirty="0">
                <a:latin typeface="Symbol" panose="05050102010706020507" pitchFamily="18" charset="2"/>
              </a:rPr>
              <a:t>d</a:t>
            </a:r>
            <a:r>
              <a:rPr lang="en-US" baseline="30000" dirty="0">
                <a:latin typeface="+mj-lt"/>
              </a:rPr>
              <a:t>18</a:t>
            </a:r>
            <a:r>
              <a:rPr lang="en-US" dirty="0">
                <a:latin typeface="+mj-lt"/>
              </a:rPr>
              <a:t>O due to the “amount effect” for region.</a:t>
            </a:r>
          </a:p>
          <a:p>
            <a:pPr>
              <a:spcAft>
                <a:spcPts val="600"/>
              </a:spcAft>
            </a:pPr>
            <a:r>
              <a:rPr lang="en-US" dirty="0">
                <a:latin typeface="+mj-lt"/>
              </a:rPr>
              <a:t>Differences between speleothem </a:t>
            </a:r>
            <a:r>
              <a:rPr lang="en-US" dirty="0">
                <a:latin typeface="Symbol" panose="05050102010706020507" pitchFamily="18" charset="2"/>
              </a:rPr>
              <a:t>d</a:t>
            </a:r>
            <a:r>
              <a:rPr lang="en-US" baseline="30000" dirty="0">
                <a:latin typeface="+mj-lt"/>
              </a:rPr>
              <a:t>18</a:t>
            </a:r>
            <a:r>
              <a:rPr lang="en-US" dirty="0">
                <a:latin typeface="+mj-lt"/>
              </a:rPr>
              <a:t>O time series and ‘farmed calcite’ (lower figure) mirror that of drip water, and are explicable by the  heterogeneity in karst hydrology.</a:t>
            </a:r>
          </a:p>
        </p:txBody>
      </p:sp>
      <p:pic>
        <p:nvPicPr>
          <p:cNvPr id="15" name="Picture 14">
            <a:extLst>
              <a:ext uri="{FF2B5EF4-FFF2-40B4-BE49-F238E27FC236}">
                <a16:creationId xmlns:a16="http://schemas.microsoft.com/office/drawing/2014/main" id="{BF2ABE82-72BA-4BD9-9030-86CC9D9AC1F4}"/>
              </a:ext>
            </a:extLst>
          </p:cNvPr>
          <p:cNvPicPr>
            <a:picLocks noChangeAspect="1"/>
          </p:cNvPicPr>
          <p:nvPr/>
        </p:nvPicPr>
        <p:blipFill>
          <a:blip r:embed="rId5"/>
          <a:stretch>
            <a:fillRect/>
          </a:stretch>
        </p:blipFill>
        <p:spPr>
          <a:xfrm>
            <a:off x="8153903" y="3346704"/>
            <a:ext cx="3933223" cy="2904353"/>
          </a:xfrm>
          <a:prstGeom prst="rect">
            <a:avLst/>
          </a:prstGeom>
        </p:spPr>
      </p:pic>
      <p:pic>
        <p:nvPicPr>
          <p:cNvPr id="16" name="Picture 15">
            <a:extLst>
              <a:ext uri="{FF2B5EF4-FFF2-40B4-BE49-F238E27FC236}">
                <a16:creationId xmlns:a16="http://schemas.microsoft.com/office/drawing/2014/main" id="{57046852-1E20-4E7F-84EB-F4FDE1AFE98C}"/>
              </a:ext>
            </a:extLst>
          </p:cNvPr>
          <p:cNvPicPr>
            <a:picLocks noChangeAspect="1"/>
          </p:cNvPicPr>
          <p:nvPr/>
        </p:nvPicPr>
        <p:blipFill rotWithShape="1">
          <a:blip r:embed="rId6"/>
          <a:srcRect b="41528"/>
          <a:stretch/>
        </p:blipFill>
        <p:spPr>
          <a:xfrm>
            <a:off x="16402" y="0"/>
            <a:ext cx="4450081" cy="4010025"/>
          </a:xfrm>
          <a:prstGeom prst="rect">
            <a:avLst/>
          </a:prstGeom>
        </p:spPr>
      </p:pic>
      <p:pic>
        <p:nvPicPr>
          <p:cNvPr id="4" name="Picture 3">
            <a:extLst>
              <a:ext uri="{FF2B5EF4-FFF2-40B4-BE49-F238E27FC236}">
                <a16:creationId xmlns:a16="http://schemas.microsoft.com/office/drawing/2014/main" id="{3DCA76C8-C8B5-4B45-B0E3-076BD201EC92}"/>
              </a:ext>
            </a:extLst>
          </p:cNvPr>
          <p:cNvPicPr>
            <a:picLocks noChangeAspect="1"/>
          </p:cNvPicPr>
          <p:nvPr/>
        </p:nvPicPr>
        <p:blipFill>
          <a:blip r:embed="rId7"/>
          <a:stretch>
            <a:fillRect/>
          </a:stretch>
        </p:blipFill>
        <p:spPr>
          <a:xfrm>
            <a:off x="3609533" y="3953647"/>
            <a:ext cx="4369639" cy="2904353"/>
          </a:xfrm>
          <a:prstGeom prst="rect">
            <a:avLst/>
          </a:prstGeom>
        </p:spPr>
      </p:pic>
      <p:pic>
        <p:nvPicPr>
          <p:cNvPr id="5" name="Picture 4">
            <a:extLst>
              <a:ext uri="{FF2B5EF4-FFF2-40B4-BE49-F238E27FC236}">
                <a16:creationId xmlns:a16="http://schemas.microsoft.com/office/drawing/2014/main" id="{80BEE5E5-A7AB-41B9-8456-8776922E3904}"/>
              </a:ext>
            </a:extLst>
          </p:cNvPr>
          <p:cNvPicPr>
            <a:picLocks noChangeAspect="1"/>
          </p:cNvPicPr>
          <p:nvPr/>
        </p:nvPicPr>
        <p:blipFill>
          <a:blip r:embed="rId8"/>
          <a:stretch>
            <a:fillRect/>
          </a:stretch>
        </p:blipFill>
        <p:spPr>
          <a:xfrm>
            <a:off x="10893439" y="6400760"/>
            <a:ext cx="1298561" cy="457240"/>
          </a:xfrm>
          <a:prstGeom prst="rect">
            <a:avLst/>
          </a:prstGeom>
        </p:spPr>
      </p:pic>
    </p:spTree>
    <p:custDataLst>
      <p:tags r:id="rId1"/>
    </p:custDataLst>
    <p:extLst>
      <p:ext uri="{BB962C8B-B14F-4D97-AF65-F5344CB8AC3E}">
        <p14:creationId xmlns:p14="http://schemas.microsoft.com/office/powerpoint/2010/main" val="2128699413"/>
      </p:ext>
    </p:extLst>
  </p:cSld>
  <p:clrMapOvr>
    <a:masterClrMapping/>
  </p:clrMapOvr>
  <mc:AlternateContent xmlns:mc="http://schemas.openxmlformats.org/markup-compatibility/2006" xmlns:p14="http://schemas.microsoft.com/office/powerpoint/2010/main">
    <mc:Choice Requires="p14">
      <p:transition spd="slow" p14:dur="2000" advTm="134335"/>
    </mc:Choice>
    <mc:Fallback xmlns="">
      <p:transition spd="slow" advTm="13433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D3DB8-EABF-400B-BBA5-5FADA89ADCE7}"/>
              </a:ext>
            </a:extLst>
          </p:cNvPr>
          <p:cNvSpPr>
            <a:spLocks noGrp="1"/>
          </p:cNvSpPr>
          <p:nvPr>
            <p:ph type="title"/>
          </p:nvPr>
        </p:nvSpPr>
        <p:spPr>
          <a:xfrm>
            <a:off x="0" y="0"/>
            <a:ext cx="3160295" cy="1048545"/>
          </a:xfrm>
        </p:spPr>
        <p:txBody>
          <a:bodyPr>
            <a:normAutofit/>
          </a:bodyPr>
          <a:lstStyle/>
          <a:p>
            <a:r>
              <a:rPr lang="en-AU" sz="3200" b="1" dirty="0"/>
              <a:t>Conclusions</a:t>
            </a:r>
          </a:p>
        </p:txBody>
      </p:sp>
      <p:sp>
        <p:nvSpPr>
          <p:cNvPr id="3" name="Content Placeholder 2">
            <a:extLst>
              <a:ext uri="{FF2B5EF4-FFF2-40B4-BE49-F238E27FC236}">
                <a16:creationId xmlns:a16="http://schemas.microsoft.com/office/drawing/2014/main" id="{20051CCF-4A0F-4BA5-9B36-93E00A569D1B}"/>
              </a:ext>
            </a:extLst>
          </p:cNvPr>
          <p:cNvSpPr>
            <a:spLocks noGrp="1"/>
          </p:cNvSpPr>
          <p:nvPr>
            <p:ph idx="1"/>
          </p:nvPr>
        </p:nvSpPr>
        <p:spPr>
          <a:xfrm>
            <a:off x="149674" y="805611"/>
            <a:ext cx="11844058" cy="2342147"/>
          </a:xfrm>
        </p:spPr>
        <p:txBody>
          <a:bodyPr>
            <a:normAutofit/>
          </a:bodyPr>
          <a:lstStyle/>
          <a:p>
            <a:pPr marL="0" indent="0" algn="just">
              <a:buNone/>
            </a:pPr>
            <a:r>
              <a:rPr lang="en-AU" sz="1800" dirty="0">
                <a:latin typeface="+mj-lt"/>
              </a:rPr>
              <a:t>We demonstrate the utility of long-term, spatially dense monitoring of drip water hydrology, combined with hydrological modelling, measurement of drip water isotope composition, and time-lapse electrical resistivity tomography. </a:t>
            </a:r>
          </a:p>
          <a:p>
            <a:pPr marL="0" indent="0" algn="just">
              <a:buNone/>
            </a:pPr>
            <a:r>
              <a:rPr lang="en-AU" sz="1800" dirty="0">
                <a:latin typeface="+mj-lt"/>
              </a:rPr>
              <a:t>Networks of automated drip loggers permits the </a:t>
            </a:r>
            <a:r>
              <a:rPr lang="en-AU" sz="1800" b="1" dirty="0">
                <a:latin typeface="+mj-lt"/>
              </a:rPr>
              <a:t>quantification of the recharge bias for speleothem forming drip waters</a:t>
            </a:r>
            <a:r>
              <a:rPr lang="en-AU" sz="1800" dirty="0">
                <a:latin typeface="+mj-lt"/>
              </a:rPr>
              <a:t>. The focus here is on Australian, water limited environments (E &gt;= P). They also permit the </a:t>
            </a:r>
            <a:r>
              <a:rPr lang="en-AU" sz="1800" b="1" dirty="0">
                <a:latin typeface="+mj-lt"/>
              </a:rPr>
              <a:t>quantification of the heterogeneity of speleothem forming drip water discharge</a:t>
            </a:r>
            <a:r>
              <a:rPr lang="en-AU" sz="1800" dirty="0">
                <a:latin typeface="+mj-lt"/>
              </a:rPr>
              <a:t>. </a:t>
            </a:r>
          </a:p>
          <a:p>
            <a:pPr marL="0" indent="0" algn="just">
              <a:buNone/>
            </a:pPr>
            <a:r>
              <a:rPr lang="en-AU" sz="1800" dirty="0">
                <a:latin typeface="+mj-lt"/>
              </a:rPr>
              <a:t>The focus here is on </a:t>
            </a:r>
            <a:r>
              <a:rPr lang="en-AU" sz="1800" b="1" dirty="0">
                <a:latin typeface="+mj-lt"/>
              </a:rPr>
              <a:t>quantifying the hydrological controls on the within-cave variability in drip water oxygen isotopic composition</a:t>
            </a:r>
            <a:r>
              <a:rPr lang="en-AU" sz="1800" dirty="0">
                <a:latin typeface="+mj-lt"/>
              </a:rPr>
              <a:t>, to better quantify uncertainties in the </a:t>
            </a:r>
            <a:r>
              <a:rPr lang="en-AU" sz="1800" b="1" dirty="0">
                <a:latin typeface="+mj-lt"/>
              </a:rPr>
              <a:t>speleothem oxygen isotope archive</a:t>
            </a:r>
            <a:r>
              <a:rPr lang="en-AU" sz="1800" dirty="0">
                <a:latin typeface="+mj-lt"/>
              </a:rPr>
              <a:t>.</a:t>
            </a:r>
            <a:endParaRPr lang="en-AU" sz="1800" dirty="0"/>
          </a:p>
        </p:txBody>
      </p:sp>
      <p:sp>
        <p:nvSpPr>
          <p:cNvPr id="4" name="Rectangle 3">
            <a:extLst>
              <a:ext uri="{FF2B5EF4-FFF2-40B4-BE49-F238E27FC236}">
                <a16:creationId xmlns:a16="http://schemas.microsoft.com/office/drawing/2014/main" id="{ED1FFFFF-8966-4142-8A62-DF004C9F002F}"/>
              </a:ext>
            </a:extLst>
          </p:cNvPr>
          <p:cNvSpPr/>
          <p:nvPr/>
        </p:nvSpPr>
        <p:spPr>
          <a:xfrm>
            <a:off x="198268" y="3076757"/>
            <a:ext cx="7179076" cy="3547381"/>
          </a:xfrm>
          <a:prstGeom prst="rect">
            <a:avLst/>
          </a:prstGeom>
        </p:spPr>
        <p:txBody>
          <a:bodyPr wrap="square">
            <a:spAutoFit/>
          </a:bodyPr>
          <a:lstStyle/>
          <a:p>
            <a:pPr lvl="0" algn="just">
              <a:lnSpc>
                <a:spcPts val="1500"/>
              </a:lnSpc>
              <a:spcAft>
                <a:spcPts val="0"/>
              </a:spcAft>
            </a:pPr>
            <a:r>
              <a:rPr lang="en-AU" sz="1200" b="1" dirty="0">
                <a:latin typeface="+mj-lt"/>
                <a:ea typeface="Times New Roman" panose="02020603050405020304" pitchFamily="18" charset="0"/>
                <a:cs typeface="Times New Roman" panose="02020603050405020304" pitchFamily="18" charset="0"/>
              </a:rPr>
              <a:t>References</a:t>
            </a:r>
          </a:p>
          <a:p>
            <a:pPr lvl="0" algn="just">
              <a:lnSpc>
                <a:spcPts val="1500"/>
              </a:lnSpc>
            </a:pPr>
            <a:r>
              <a:rPr lang="en-AU" sz="1200" dirty="0">
                <a:solidFill>
                  <a:prstClr val="black"/>
                </a:solidFill>
                <a:latin typeface="Calibri Light" panose="020F0302020204030204"/>
                <a:ea typeface="Times New Roman" panose="02020603050405020304" pitchFamily="18" charset="0"/>
                <a:cs typeface="Times New Roman" panose="02020603050405020304" pitchFamily="18" charset="0"/>
              </a:rPr>
              <a:t>Baker, A. Berthelin, R., Cuthbert, M.O., Treble, P.C., Hartmann, A. and the KSS Cave Studies Team. Rainfall recharge thresholds in a subtropical climate determined using a regional cave drip water monitoring network. </a:t>
            </a:r>
            <a:r>
              <a:rPr lang="en-AU" sz="1200" i="1" dirty="0">
                <a:solidFill>
                  <a:prstClr val="black"/>
                </a:solidFill>
                <a:latin typeface="Calibri Light" panose="020F0302020204030204"/>
                <a:ea typeface="Times New Roman" panose="02020603050405020304" pitchFamily="18" charset="0"/>
                <a:cs typeface="Times New Roman" panose="02020603050405020304" pitchFamily="18" charset="0"/>
              </a:rPr>
              <a:t>J. Hydrology</a:t>
            </a:r>
            <a:r>
              <a:rPr lang="en-AU" sz="1200" dirty="0">
                <a:solidFill>
                  <a:prstClr val="black"/>
                </a:solidFill>
                <a:latin typeface="Calibri Light" panose="020F0302020204030204"/>
                <a:ea typeface="Times New Roman" panose="02020603050405020304" pitchFamily="18" charset="0"/>
                <a:cs typeface="Times New Roman" panose="02020603050405020304" pitchFamily="18" charset="0"/>
              </a:rPr>
              <a:t>, in revision.</a:t>
            </a:r>
            <a:endParaRPr lang="en-AU"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ts val="1500"/>
              </a:lnSpc>
              <a:spcAft>
                <a:spcPts val="0"/>
              </a:spcAft>
            </a:pPr>
            <a:r>
              <a:rPr lang="en-AU" sz="1200" dirty="0">
                <a:latin typeface="+mj-lt"/>
                <a:ea typeface="Times New Roman" panose="02020603050405020304" pitchFamily="18" charset="0"/>
                <a:cs typeface="Times New Roman" panose="02020603050405020304" pitchFamily="18" charset="0"/>
              </a:rPr>
              <a:t>Baker, A., Hartmann, A., Duan, W., </a:t>
            </a:r>
            <a:r>
              <a:rPr lang="en-AU" sz="1200" dirty="0" err="1">
                <a:latin typeface="+mj-lt"/>
                <a:ea typeface="Times New Roman" panose="02020603050405020304" pitchFamily="18" charset="0"/>
                <a:cs typeface="Times New Roman" panose="02020603050405020304" pitchFamily="18" charset="0"/>
              </a:rPr>
              <a:t>Hankin</a:t>
            </a:r>
            <a:r>
              <a:rPr lang="en-AU" sz="1200" dirty="0">
                <a:latin typeface="+mj-lt"/>
                <a:ea typeface="Times New Roman" panose="02020603050405020304" pitchFamily="18" charset="0"/>
                <a:cs typeface="Times New Roman" panose="02020603050405020304" pitchFamily="18" charset="0"/>
              </a:rPr>
              <a:t>, S., Comas-Bru, L., Cuthbert, M.O., Treble, P.C.,  Banner, J., Genty, D., </a:t>
            </a:r>
            <a:r>
              <a:rPr lang="en-AU" sz="1200" dirty="0" err="1">
                <a:latin typeface="+mj-lt"/>
                <a:ea typeface="Times New Roman" panose="02020603050405020304" pitchFamily="18" charset="0"/>
                <a:cs typeface="Times New Roman" panose="02020603050405020304" pitchFamily="18" charset="0"/>
              </a:rPr>
              <a:t>Baldini</a:t>
            </a:r>
            <a:r>
              <a:rPr lang="en-AU" sz="1200" dirty="0">
                <a:latin typeface="+mj-lt"/>
                <a:ea typeface="Times New Roman" panose="02020603050405020304" pitchFamily="18" charset="0"/>
                <a:cs typeface="Times New Roman" panose="02020603050405020304" pitchFamily="18" charset="0"/>
              </a:rPr>
              <a:t>, L., Bartolomé, M., Moreno, A., and Pérez-</a:t>
            </a:r>
            <a:r>
              <a:rPr lang="en-AU" sz="1200" dirty="0" err="1">
                <a:latin typeface="+mj-lt"/>
                <a:ea typeface="Times New Roman" panose="02020603050405020304" pitchFamily="18" charset="0"/>
                <a:cs typeface="Times New Roman" panose="02020603050405020304" pitchFamily="18" charset="0"/>
              </a:rPr>
              <a:t>Mejías</a:t>
            </a:r>
            <a:r>
              <a:rPr lang="en-AU" sz="1200" dirty="0">
                <a:latin typeface="+mj-lt"/>
                <a:ea typeface="Times New Roman" panose="02020603050405020304" pitchFamily="18" charset="0"/>
                <a:cs typeface="Times New Roman" panose="02020603050405020304" pitchFamily="18" charset="0"/>
              </a:rPr>
              <a:t>, C., 2019. Global distribution and controls on cave drip water oxygen isotope composition. </a:t>
            </a:r>
            <a:r>
              <a:rPr lang="en-AU" sz="1200" i="1" dirty="0">
                <a:latin typeface="+mj-lt"/>
                <a:ea typeface="Times New Roman" panose="02020603050405020304" pitchFamily="18" charset="0"/>
                <a:cs typeface="Times New Roman" panose="02020603050405020304" pitchFamily="18" charset="0"/>
              </a:rPr>
              <a:t>Nature Communications</a:t>
            </a:r>
            <a:r>
              <a:rPr lang="en-AU" sz="1200" dirty="0">
                <a:latin typeface="+mj-lt"/>
                <a:ea typeface="Times New Roman" panose="02020603050405020304" pitchFamily="18" charset="0"/>
                <a:cs typeface="Times New Roman" panose="02020603050405020304" pitchFamily="18" charset="0"/>
              </a:rPr>
              <a:t>, 10, Article number: 2984</a:t>
            </a:r>
          </a:p>
          <a:p>
            <a:pPr lvl="0" algn="just">
              <a:lnSpc>
                <a:spcPts val="1500"/>
              </a:lnSpc>
            </a:pPr>
            <a:r>
              <a:rPr lang="en-AU" sz="1200" dirty="0">
                <a:solidFill>
                  <a:prstClr val="black"/>
                </a:solidFill>
                <a:latin typeface="Calibri Light" panose="020F0302020204030204"/>
                <a:ea typeface="Times New Roman" panose="02020603050405020304" pitchFamily="18" charset="0"/>
                <a:cs typeface="Times New Roman" panose="02020603050405020304" pitchFamily="18" charset="0"/>
              </a:rPr>
              <a:t>Coleborn, K., Rau, G.C, Cuthbert, M.O., Baker, A and Navarre, O., 2016. Solar forced diurnal regulation of cave drip rates via phreatophyte evapotranspiration. </a:t>
            </a:r>
            <a:r>
              <a:rPr lang="en-AU" sz="1200" i="1" dirty="0">
                <a:solidFill>
                  <a:prstClr val="black"/>
                </a:solidFill>
                <a:latin typeface="Calibri Light" panose="020F0302020204030204"/>
                <a:ea typeface="Times New Roman" panose="02020603050405020304" pitchFamily="18" charset="0"/>
                <a:cs typeface="Times New Roman" panose="02020603050405020304" pitchFamily="18" charset="0"/>
              </a:rPr>
              <a:t>Hydrology and Earth System Sciences</a:t>
            </a:r>
            <a:r>
              <a:rPr lang="en-AU" sz="1200" dirty="0">
                <a:solidFill>
                  <a:prstClr val="black"/>
                </a:solidFill>
                <a:latin typeface="Calibri Light" panose="020F0302020204030204"/>
                <a:ea typeface="Times New Roman" panose="02020603050405020304" pitchFamily="18" charset="0"/>
                <a:cs typeface="Times New Roman" panose="02020603050405020304" pitchFamily="18" charset="0"/>
              </a:rPr>
              <a:t>, 20, 4439-4455</a:t>
            </a:r>
          </a:p>
          <a:p>
            <a:pPr lvl="0" algn="just">
              <a:lnSpc>
                <a:spcPts val="1500"/>
              </a:lnSpc>
            </a:pPr>
            <a:r>
              <a:rPr lang="en-AU" sz="1200" dirty="0">
                <a:solidFill>
                  <a:prstClr val="black"/>
                </a:solidFill>
                <a:latin typeface="Calibri Light" panose="020F0302020204030204"/>
                <a:ea typeface="Times New Roman" panose="02020603050405020304" pitchFamily="18" charset="0"/>
                <a:cs typeface="Times New Roman" panose="02020603050405020304" pitchFamily="18" charset="0"/>
              </a:rPr>
              <a:t>Cuthbert, M.O., Baker, A., Jex, C.N., Graham, P.W., Treble, P., Andersen, M.S and Acworth, R.I., 2014 Drip water isotopes in semi-arid karst: implications for speleothem paleoclimatology. Earth and Planetary Science Letters, 395, 194-204</a:t>
            </a:r>
          </a:p>
          <a:p>
            <a:pPr lvl="0" algn="just">
              <a:lnSpc>
                <a:spcPts val="1500"/>
              </a:lnSpc>
              <a:spcAft>
                <a:spcPts val="0"/>
              </a:spcAft>
            </a:pPr>
            <a:r>
              <a:rPr lang="en-GB" sz="1200" dirty="0">
                <a:latin typeface="+mj-lt"/>
                <a:ea typeface="Times New Roman" panose="02020603050405020304" pitchFamily="18" charset="0"/>
                <a:cs typeface="Times New Roman" panose="02020603050405020304" pitchFamily="18" charset="0"/>
              </a:rPr>
              <a:t>Markowska, M., Andersen, M.S., Treble, P.C., Baker, A., Tadros, C., </a:t>
            </a:r>
            <a:r>
              <a:rPr lang="en-GB" sz="1200" dirty="0" err="1">
                <a:latin typeface="+mj-lt"/>
                <a:ea typeface="Times New Roman" panose="02020603050405020304" pitchFamily="18" charset="0"/>
                <a:cs typeface="Times New Roman" panose="02020603050405020304" pitchFamily="18" charset="0"/>
              </a:rPr>
              <a:t>Hankin</a:t>
            </a:r>
            <a:r>
              <a:rPr lang="en-GB" sz="1200" dirty="0">
                <a:latin typeface="+mj-lt"/>
                <a:ea typeface="Times New Roman" panose="02020603050405020304" pitchFamily="18" charset="0"/>
                <a:cs typeface="Times New Roman" panose="02020603050405020304" pitchFamily="18" charset="0"/>
              </a:rPr>
              <a:t>, S., and Jex, C.N., 2015. Unsaturated zone hydrology and cave drip discharge water response: Implications for speleothem </a:t>
            </a:r>
            <a:r>
              <a:rPr lang="en-GB" sz="1200" dirty="0" err="1">
                <a:latin typeface="+mj-lt"/>
                <a:ea typeface="Times New Roman" panose="02020603050405020304" pitchFamily="18" charset="0"/>
                <a:cs typeface="Times New Roman" panose="02020603050405020304" pitchFamily="18" charset="0"/>
              </a:rPr>
              <a:t>palaeoclimate</a:t>
            </a:r>
            <a:r>
              <a:rPr lang="en-GB" sz="1200" dirty="0">
                <a:latin typeface="+mj-lt"/>
                <a:ea typeface="Times New Roman" panose="02020603050405020304" pitchFamily="18" charset="0"/>
                <a:cs typeface="Times New Roman" panose="02020603050405020304" pitchFamily="18" charset="0"/>
              </a:rPr>
              <a:t> record variability. </a:t>
            </a:r>
            <a:r>
              <a:rPr lang="en-GB" sz="1200" i="1" dirty="0">
                <a:latin typeface="+mj-lt"/>
                <a:ea typeface="Times New Roman" panose="02020603050405020304" pitchFamily="18" charset="0"/>
                <a:cs typeface="Times New Roman" panose="02020603050405020304" pitchFamily="18" charset="0"/>
              </a:rPr>
              <a:t>J. Hydrology</a:t>
            </a:r>
            <a:r>
              <a:rPr lang="en-GB" sz="1200" dirty="0">
                <a:latin typeface="+mj-lt"/>
                <a:ea typeface="Times New Roman" panose="02020603050405020304" pitchFamily="18" charset="0"/>
                <a:cs typeface="Times New Roman" panose="02020603050405020304" pitchFamily="18" charset="0"/>
              </a:rPr>
              <a:t>, 529, 662-675.</a:t>
            </a:r>
          </a:p>
          <a:p>
            <a:pPr lvl="0" algn="just">
              <a:lnSpc>
                <a:spcPts val="1500"/>
              </a:lnSpc>
            </a:pPr>
            <a:r>
              <a:rPr lang="en-AU" sz="1200" dirty="0">
                <a:solidFill>
                  <a:prstClr val="black"/>
                </a:solidFill>
                <a:latin typeface="Calibri Light" panose="020F0302020204030204"/>
                <a:ea typeface="Times New Roman" panose="02020603050405020304" pitchFamily="18" charset="0"/>
                <a:cs typeface="Times New Roman" panose="02020603050405020304" pitchFamily="18" charset="0"/>
              </a:rPr>
              <a:t>Markowska</a:t>
            </a:r>
            <a:r>
              <a:rPr lang="en-GB" sz="1200" dirty="0">
                <a:solidFill>
                  <a:prstClr val="black"/>
                </a:solidFill>
                <a:latin typeface="Calibri Light" panose="020F0302020204030204"/>
                <a:ea typeface="Times New Roman" panose="02020603050405020304" pitchFamily="18" charset="0"/>
                <a:cs typeface="Times New Roman" panose="02020603050405020304" pitchFamily="18" charset="0"/>
              </a:rPr>
              <a:t>, M., Cuthbert, M.O., Baker, A., Treble, P.C., Andersen, M.S., Adler, L., Griffiths, A., and Frisia, S., 2020. Modern speleothem oxygen isotope hydroclimate records in water-limited SE Australia. </a:t>
            </a:r>
            <a:r>
              <a:rPr lang="en-GB" sz="1200" i="1" dirty="0" err="1">
                <a:solidFill>
                  <a:prstClr val="black"/>
                </a:solidFill>
                <a:latin typeface="Calibri Light" panose="020F0302020204030204"/>
                <a:ea typeface="Times New Roman" panose="02020603050405020304" pitchFamily="18" charset="0"/>
                <a:cs typeface="Times New Roman" panose="02020603050405020304" pitchFamily="18" charset="0"/>
              </a:rPr>
              <a:t>Geochimica</a:t>
            </a:r>
            <a:r>
              <a:rPr lang="en-GB" sz="1200" i="1" dirty="0">
                <a:solidFill>
                  <a:prstClr val="black"/>
                </a:solidFill>
                <a:latin typeface="Calibri Light" panose="020F0302020204030204"/>
                <a:ea typeface="Times New Roman" panose="02020603050405020304" pitchFamily="18" charset="0"/>
                <a:cs typeface="Times New Roman" panose="02020603050405020304" pitchFamily="18" charset="0"/>
              </a:rPr>
              <a:t> et </a:t>
            </a:r>
            <a:r>
              <a:rPr lang="en-GB" sz="1200" i="1" dirty="0" err="1">
                <a:solidFill>
                  <a:prstClr val="black"/>
                </a:solidFill>
                <a:latin typeface="Calibri Light" panose="020F0302020204030204"/>
                <a:ea typeface="Times New Roman" panose="02020603050405020304" pitchFamily="18" charset="0"/>
                <a:cs typeface="Times New Roman" panose="02020603050405020304" pitchFamily="18" charset="0"/>
              </a:rPr>
              <a:t>Cosmochimica</a:t>
            </a:r>
            <a:r>
              <a:rPr lang="en-GB" sz="1200" i="1" dirty="0">
                <a:solidFill>
                  <a:prstClr val="black"/>
                </a:solidFill>
                <a:latin typeface="Calibri Light" panose="020F0302020204030204"/>
                <a:ea typeface="Times New Roman" panose="02020603050405020304" pitchFamily="18" charset="0"/>
                <a:cs typeface="Times New Roman" panose="02020603050405020304" pitchFamily="18" charset="0"/>
              </a:rPr>
              <a:t> Acta</a:t>
            </a:r>
            <a:r>
              <a:rPr lang="en-GB" sz="1200" dirty="0">
                <a:solidFill>
                  <a:prstClr val="black"/>
                </a:solidFill>
                <a:latin typeface="Calibri Light" panose="020F0302020204030204"/>
                <a:ea typeface="Times New Roman" panose="02020603050405020304" pitchFamily="18" charset="0"/>
                <a:cs typeface="Times New Roman" panose="02020603050405020304" pitchFamily="18" charset="0"/>
              </a:rPr>
              <a:t>, 270, 431-448.</a:t>
            </a:r>
          </a:p>
        </p:txBody>
      </p:sp>
      <p:pic>
        <p:nvPicPr>
          <p:cNvPr id="5" name="Picture 4">
            <a:extLst>
              <a:ext uri="{FF2B5EF4-FFF2-40B4-BE49-F238E27FC236}">
                <a16:creationId xmlns:a16="http://schemas.microsoft.com/office/drawing/2014/main" id="{C471FE78-0BB3-40B4-83D9-7908D5E2882B}"/>
              </a:ext>
            </a:extLst>
          </p:cNvPr>
          <p:cNvPicPr>
            <a:picLocks noChangeAspect="1"/>
          </p:cNvPicPr>
          <p:nvPr/>
        </p:nvPicPr>
        <p:blipFill>
          <a:blip r:embed="rId2"/>
          <a:stretch>
            <a:fillRect/>
          </a:stretch>
        </p:blipFill>
        <p:spPr>
          <a:xfrm>
            <a:off x="10893439" y="6389438"/>
            <a:ext cx="1298561" cy="457240"/>
          </a:xfrm>
          <a:prstGeom prst="rect">
            <a:avLst/>
          </a:prstGeom>
        </p:spPr>
      </p:pic>
      <p:pic>
        <p:nvPicPr>
          <p:cNvPr id="6" name="Picture 5">
            <a:extLst>
              <a:ext uri="{FF2B5EF4-FFF2-40B4-BE49-F238E27FC236}">
                <a16:creationId xmlns:a16="http://schemas.microsoft.com/office/drawing/2014/main" id="{2C4562EB-E002-44E8-AAC5-07073EDCC516}"/>
              </a:ext>
            </a:extLst>
          </p:cNvPr>
          <p:cNvPicPr>
            <a:picLocks noChangeAspect="1"/>
          </p:cNvPicPr>
          <p:nvPr/>
        </p:nvPicPr>
        <p:blipFill rotWithShape="1">
          <a:blip r:embed="rId3"/>
          <a:srcRect l="15566" t="16725" r="6667"/>
          <a:stretch/>
        </p:blipFill>
        <p:spPr>
          <a:xfrm>
            <a:off x="7830105" y="2863672"/>
            <a:ext cx="4361895" cy="3422316"/>
          </a:xfrm>
          <a:prstGeom prst="rect">
            <a:avLst/>
          </a:prstGeom>
        </p:spPr>
      </p:pic>
    </p:spTree>
    <p:extLst>
      <p:ext uri="{BB962C8B-B14F-4D97-AF65-F5344CB8AC3E}">
        <p14:creationId xmlns:p14="http://schemas.microsoft.com/office/powerpoint/2010/main" val="1480775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85F313-3CF1-4128-B314-9776A2BF5DE3}"/>
              </a:ext>
            </a:extLst>
          </p:cNvPr>
          <p:cNvSpPr txBox="1">
            <a:spLocks/>
          </p:cNvSpPr>
          <p:nvPr/>
        </p:nvSpPr>
        <p:spPr>
          <a:xfrm>
            <a:off x="506429" y="327564"/>
            <a:ext cx="11456971" cy="29854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pPr>
            <a:r>
              <a:rPr lang="en-AU" sz="2800" b="1" dirty="0"/>
              <a:t>What is the rainfall amount needed to generate recharge</a:t>
            </a:r>
            <a:r>
              <a:rPr lang="en-AU" sz="2800" dirty="0"/>
              <a:t>?</a:t>
            </a:r>
            <a:br>
              <a:rPr lang="en-AU" sz="2400" dirty="0"/>
            </a:br>
            <a:br>
              <a:rPr lang="en-AU" sz="2400" dirty="0"/>
            </a:br>
            <a:r>
              <a:rPr lang="en-AU" sz="2400" b="1" dirty="0"/>
              <a:t>Long-term monitoring</a:t>
            </a:r>
            <a:r>
              <a:rPr lang="en-AU" sz="2400" dirty="0"/>
              <a:t> of </a:t>
            </a:r>
            <a:r>
              <a:rPr lang="en-AU" sz="2400" b="1" dirty="0"/>
              <a:t>drip hydrology</a:t>
            </a:r>
            <a:r>
              <a:rPr lang="en-AU" sz="2400" dirty="0"/>
              <a:t> using </a:t>
            </a:r>
            <a:r>
              <a:rPr lang="en-AU" sz="2400" b="1" dirty="0"/>
              <a:t>networks of automated loggers</a:t>
            </a:r>
            <a:r>
              <a:rPr lang="en-AU" sz="2400" dirty="0"/>
              <a:t> can be used to </a:t>
            </a:r>
            <a:r>
              <a:rPr lang="en-AU" sz="2400" b="1" dirty="0"/>
              <a:t>compare recharge events to antecedent rainfall</a:t>
            </a:r>
            <a:r>
              <a:rPr lang="en-AU" sz="2400" dirty="0"/>
              <a:t> using both </a:t>
            </a:r>
            <a:r>
              <a:rPr lang="en-AU" sz="2400" b="1" dirty="0"/>
              <a:t>observational data </a:t>
            </a:r>
            <a:r>
              <a:rPr lang="en-AU" sz="2400" dirty="0"/>
              <a:t>and </a:t>
            </a:r>
            <a:r>
              <a:rPr lang="en-AU" sz="2400" b="1" dirty="0"/>
              <a:t>modelling</a:t>
            </a:r>
            <a:r>
              <a:rPr lang="en-AU" sz="2400" dirty="0"/>
              <a:t>.</a:t>
            </a:r>
            <a:br>
              <a:rPr lang="en-AU" sz="2400" dirty="0"/>
            </a:br>
            <a:br>
              <a:rPr lang="en-AU" sz="2400" dirty="0"/>
            </a:br>
            <a:endParaRPr lang="en-AU" sz="2400" b="1" dirty="0"/>
          </a:p>
        </p:txBody>
      </p:sp>
      <p:pic>
        <p:nvPicPr>
          <p:cNvPr id="14" name="Picture 13" descr="A picture containing sitting, cake, black, large&#10;&#10;Description automatically generated">
            <a:extLst>
              <a:ext uri="{FF2B5EF4-FFF2-40B4-BE49-F238E27FC236}">
                <a16:creationId xmlns:a16="http://schemas.microsoft.com/office/drawing/2014/main" id="{C494C6BB-0711-4338-9031-AEF8E764F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29" y="2233560"/>
            <a:ext cx="9163050" cy="4453242"/>
          </a:xfrm>
          <a:prstGeom prst="rect">
            <a:avLst/>
          </a:prstGeom>
        </p:spPr>
      </p:pic>
      <p:sp>
        <p:nvSpPr>
          <p:cNvPr id="2" name="TextBox 1">
            <a:extLst>
              <a:ext uri="{FF2B5EF4-FFF2-40B4-BE49-F238E27FC236}">
                <a16:creationId xmlns:a16="http://schemas.microsoft.com/office/drawing/2014/main" id="{8CD67871-9A1F-488F-8374-66E77EB820E8}"/>
              </a:ext>
            </a:extLst>
          </p:cNvPr>
          <p:cNvSpPr txBox="1"/>
          <p:nvPr/>
        </p:nvSpPr>
        <p:spPr>
          <a:xfrm flipH="1">
            <a:off x="7242369" y="5670075"/>
            <a:ext cx="2264345" cy="954107"/>
          </a:xfrm>
          <a:prstGeom prst="rect">
            <a:avLst/>
          </a:prstGeom>
          <a:noFill/>
        </p:spPr>
        <p:txBody>
          <a:bodyPr wrap="square" rtlCol="0">
            <a:spAutoFit/>
          </a:bodyPr>
          <a:lstStyle/>
          <a:p>
            <a:r>
              <a:rPr lang="en-AU" sz="1400" dirty="0">
                <a:solidFill>
                  <a:schemeClr val="bg1"/>
                </a:solidFill>
              </a:rPr>
              <a:t>Multiple drip loggers deployed in a chamber in Cathedral Cave, Wellington, NSW (photo: Ian Eddison)</a:t>
            </a:r>
          </a:p>
        </p:txBody>
      </p:sp>
      <p:pic>
        <p:nvPicPr>
          <p:cNvPr id="3" name="Picture 2">
            <a:extLst>
              <a:ext uri="{FF2B5EF4-FFF2-40B4-BE49-F238E27FC236}">
                <a16:creationId xmlns:a16="http://schemas.microsoft.com/office/drawing/2014/main" id="{36390907-F481-4B71-8178-3CC41AF34354}"/>
              </a:ext>
            </a:extLst>
          </p:cNvPr>
          <p:cNvPicPr>
            <a:picLocks noChangeAspect="1"/>
          </p:cNvPicPr>
          <p:nvPr/>
        </p:nvPicPr>
        <p:blipFill>
          <a:blip r:embed="rId3"/>
          <a:stretch>
            <a:fillRect/>
          </a:stretch>
        </p:blipFill>
        <p:spPr>
          <a:xfrm>
            <a:off x="10893439" y="6397086"/>
            <a:ext cx="1298561" cy="454192"/>
          </a:xfrm>
          <a:prstGeom prst="rect">
            <a:avLst/>
          </a:prstGeom>
        </p:spPr>
      </p:pic>
    </p:spTree>
    <p:extLst>
      <p:ext uri="{BB962C8B-B14F-4D97-AF65-F5344CB8AC3E}">
        <p14:creationId xmlns:p14="http://schemas.microsoft.com/office/powerpoint/2010/main" val="779087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E9C5755-5E58-44CC-A7BD-76C5C10DBF06}"/>
              </a:ext>
            </a:extLst>
          </p:cNvPr>
          <p:cNvSpPr txBox="1"/>
          <p:nvPr/>
        </p:nvSpPr>
        <p:spPr>
          <a:xfrm>
            <a:off x="5897765" y="4152188"/>
            <a:ext cx="1243263" cy="646331"/>
          </a:xfrm>
          <a:prstGeom prst="rect">
            <a:avLst/>
          </a:prstGeom>
          <a:noFill/>
        </p:spPr>
        <p:txBody>
          <a:bodyPr wrap="square" rtlCol="0">
            <a:spAutoFit/>
          </a:bodyPr>
          <a:lstStyle/>
          <a:p>
            <a:r>
              <a:rPr lang="en-AU" dirty="0">
                <a:solidFill>
                  <a:schemeClr val="bg1"/>
                </a:solidFill>
              </a:rPr>
              <a:t>Upper Macleay</a:t>
            </a:r>
          </a:p>
        </p:txBody>
      </p:sp>
      <p:sp>
        <p:nvSpPr>
          <p:cNvPr id="14" name="TextBox 13">
            <a:extLst>
              <a:ext uri="{FF2B5EF4-FFF2-40B4-BE49-F238E27FC236}">
                <a16:creationId xmlns:a16="http://schemas.microsoft.com/office/drawing/2014/main" id="{805FEA9E-01C2-4925-A815-629024AB9B04}"/>
              </a:ext>
            </a:extLst>
          </p:cNvPr>
          <p:cNvSpPr txBox="1"/>
          <p:nvPr/>
        </p:nvSpPr>
        <p:spPr>
          <a:xfrm>
            <a:off x="7967196" y="5483683"/>
            <a:ext cx="1243263" cy="646331"/>
          </a:xfrm>
          <a:prstGeom prst="rect">
            <a:avLst/>
          </a:prstGeom>
          <a:noFill/>
        </p:spPr>
        <p:txBody>
          <a:bodyPr wrap="square" rtlCol="0">
            <a:spAutoFit/>
          </a:bodyPr>
          <a:lstStyle/>
          <a:p>
            <a:r>
              <a:rPr lang="en-AU" dirty="0">
                <a:solidFill>
                  <a:schemeClr val="bg1"/>
                </a:solidFill>
              </a:rPr>
              <a:t>Lower Macleay</a:t>
            </a:r>
          </a:p>
        </p:txBody>
      </p:sp>
      <p:sp>
        <p:nvSpPr>
          <p:cNvPr id="15" name="TextBox 14">
            <a:extLst>
              <a:ext uri="{FF2B5EF4-FFF2-40B4-BE49-F238E27FC236}">
                <a16:creationId xmlns:a16="http://schemas.microsoft.com/office/drawing/2014/main" id="{125C85F1-A340-4F1A-A6E5-E5016DA95E35}"/>
              </a:ext>
            </a:extLst>
          </p:cNvPr>
          <p:cNvSpPr txBox="1"/>
          <p:nvPr/>
        </p:nvSpPr>
        <p:spPr>
          <a:xfrm>
            <a:off x="8588827" y="5206684"/>
            <a:ext cx="1661304" cy="276999"/>
          </a:xfrm>
          <a:prstGeom prst="rect">
            <a:avLst/>
          </a:prstGeom>
          <a:noFill/>
        </p:spPr>
        <p:txBody>
          <a:bodyPr wrap="square" rtlCol="0">
            <a:spAutoFit/>
          </a:bodyPr>
          <a:lstStyle/>
          <a:p>
            <a:r>
              <a:rPr lang="en-AU" sz="1200" dirty="0">
                <a:solidFill>
                  <a:schemeClr val="bg1"/>
                </a:solidFill>
              </a:rPr>
              <a:t>Kempsey AWS</a:t>
            </a:r>
          </a:p>
        </p:txBody>
      </p:sp>
      <p:sp>
        <p:nvSpPr>
          <p:cNvPr id="16" name="TextBox 15">
            <a:extLst>
              <a:ext uri="{FF2B5EF4-FFF2-40B4-BE49-F238E27FC236}">
                <a16:creationId xmlns:a16="http://schemas.microsoft.com/office/drawing/2014/main" id="{F0F340C9-7B98-47F0-BD09-1EB299D0405A}"/>
              </a:ext>
            </a:extLst>
          </p:cNvPr>
          <p:cNvSpPr txBox="1"/>
          <p:nvPr/>
        </p:nvSpPr>
        <p:spPr>
          <a:xfrm rot="19179651">
            <a:off x="10261983" y="4037747"/>
            <a:ext cx="1661304" cy="276999"/>
          </a:xfrm>
          <a:prstGeom prst="rect">
            <a:avLst/>
          </a:prstGeom>
          <a:noFill/>
        </p:spPr>
        <p:txBody>
          <a:bodyPr wrap="square" rtlCol="0">
            <a:spAutoFit/>
          </a:bodyPr>
          <a:lstStyle/>
          <a:p>
            <a:r>
              <a:rPr lang="en-AU" sz="1200" dirty="0">
                <a:solidFill>
                  <a:schemeClr val="bg1"/>
                </a:solidFill>
              </a:rPr>
              <a:t>Macleay River</a:t>
            </a:r>
          </a:p>
        </p:txBody>
      </p:sp>
      <p:sp>
        <p:nvSpPr>
          <p:cNvPr id="17" name="TextBox 16">
            <a:extLst>
              <a:ext uri="{FF2B5EF4-FFF2-40B4-BE49-F238E27FC236}">
                <a16:creationId xmlns:a16="http://schemas.microsoft.com/office/drawing/2014/main" id="{C205241C-2FFC-4D1F-8496-B12ECED69982}"/>
              </a:ext>
            </a:extLst>
          </p:cNvPr>
          <p:cNvSpPr txBox="1"/>
          <p:nvPr/>
        </p:nvSpPr>
        <p:spPr>
          <a:xfrm>
            <a:off x="9751880" y="5366433"/>
            <a:ext cx="1661304" cy="276999"/>
          </a:xfrm>
          <a:prstGeom prst="rect">
            <a:avLst/>
          </a:prstGeom>
          <a:noFill/>
        </p:spPr>
        <p:txBody>
          <a:bodyPr wrap="square" rtlCol="0">
            <a:spAutoFit/>
          </a:bodyPr>
          <a:lstStyle/>
          <a:p>
            <a:r>
              <a:rPr lang="en-AU" sz="1200" dirty="0">
                <a:solidFill>
                  <a:schemeClr val="bg1"/>
                </a:solidFill>
              </a:rPr>
              <a:t>Kempsey</a:t>
            </a:r>
          </a:p>
        </p:txBody>
      </p:sp>
      <p:pic>
        <p:nvPicPr>
          <p:cNvPr id="19" name="Picture 18">
            <a:extLst>
              <a:ext uri="{FF2B5EF4-FFF2-40B4-BE49-F238E27FC236}">
                <a16:creationId xmlns:a16="http://schemas.microsoft.com/office/drawing/2014/main" id="{20AB7B76-4812-47DD-87CD-697633259AAF}"/>
              </a:ext>
            </a:extLst>
          </p:cNvPr>
          <p:cNvPicPr>
            <a:picLocks noChangeAspect="1"/>
          </p:cNvPicPr>
          <p:nvPr/>
        </p:nvPicPr>
        <p:blipFill>
          <a:blip r:embed="rId2"/>
          <a:stretch>
            <a:fillRect/>
          </a:stretch>
        </p:blipFill>
        <p:spPr>
          <a:xfrm>
            <a:off x="9959537" y="294323"/>
            <a:ext cx="1896850" cy="1695058"/>
          </a:xfrm>
          <a:prstGeom prst="rect">
            <a:avLst/>
          </a:prstGeom>
        </p:spPr>
      </p:pic>
      <p:sp>
        <p:nvSpPr>
          <p:cNvPr id="22" name="Rectangle 21">
            <a:extLst>
              <a:ext uri="{FF2B5EF4-FFF2-40B4-BE49-F238E27FC236}">
                <a16:creationId xmlns:a16="http://schemas.microsoft.com/office/drawing/2014/main" id="{C5B085F7-92A9-4CFA-A731-77BC985A271E}"/>
              </a:ext>
            </a:extLst>
          </p:cNvPr>
          <p:cNvSpPr/>
          <p:nvPr/>
        </p:nvSpPr>
        <p:spPr>
          <a:xfrm>
            <a:off x="6201277" y="5198824"/>
            <a:ext cx="5764530" cy="1168525"/>
          </a:xfrm>
          <a:prstGeom prst="rect">
            <a:avLst/>
          </a:prstGeom>
        </p:spPr>
        <p:txBody>
          <a:bodyPr wrap="square">
            <a:spAutoFit/>
          </a:bodyPr>
          <a:lstStyle/>
          <a:p>
            <a:pPr algn="just">
              <a:lnSpc>
                <a:spcPts val="1700"/>
              </a:lnSpc>
              <a:spcAft>
                <a:spcPts val="1000"/>
              </a:spcAft>
            </a:pPr>
            <a:r>
              <a:rPr lang="en-AU" sz="1200" dirty="0">
                <a:latin typeface="+mj-lt"/>
                <a:ea typeface="Calibri" panose="020F0502020204030204" pitchFamily="34" charset="0"/>
                <a:cs typeface="Times New Roman" panose="02020603050405020304" pitchFamily="18" charset="0"/>
              </a:rPr>
              <a:t>Location of the Macleay Karst region. Inset box shows the region shown: Upper and Lower Macleay cave monitoring sites (circles) and the nearest weather station (Kempsey automated weather station). Image is from Google Earth, used with permission.</a:t>
            </a:r>
            <a:r>
              <a:rPr lang="en-US" sz="1200" dirty="0">
                <a:latin typeface="+mj-lt"/>
                <a:ea typeface="Calibri" panose="020F0502020204030204" pitchFamily="34" charset="0"/>
                <a:cs typeface="Times New Roman" panose="02020603050405020304" pitchFamily="18" charset="0"/>
              </a:rPr>
              <a:t> Mean annual temperature (MAT) of 18.6 °C and total annual precipitation (P) of 1218 mm. Annual P/PET varied between 0.62 (2016 CE) to 1.13 (2015 CE).</a:t>
            </a:r>
            <a:endParaRPr lang="en-AU" sz="1200" dirty="0">
              <a:effectLst/>
              <a:latin typeface="+mj-lt"/>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7FB05383-6083-4CD2-A158-537A446C417D}"/>
              </a:ext>
            </a:extLst>
          </p:cNvPr>
          <p:cNvSpPr/>
          <p:nvPr/>
        </p:nvSpPr>
        <p:spPr>
          <a:xfrm>
            <a:off x="228379" y="59512"/>
            <a:ext cx="6923315" cy="1077218"/>
          </a:xfrm>
          <a:prstGeom prst="rect">
            <a:avLst/>
          </a:prstGeom>
        </p:spPr>
        <p:txBody>
          <a:bodyPr wrap="square">
            <a:spAutoFit/>
          </a:bodyPr>
          <a:lstStyle/>
          <a:p>
            <a:r>
              <a:rPr lang="en-AU" sz="2400" b="1" dirty="0">
                <a:latin typeface="+mj-lt"/>
              </a:rPr>
              <a:t>Example 1: Macleay Karst, New South Wales, Australia</a:t>
            </a:r>
          </a:p>
          <a:p>
            <a:r>
              <a:rPr lang="en-AU" sz="2000" dirty="0">
                <a:latin typeface="+mj-lt"/>
              </a:rPr>
              <a:t>			(in revision, Journal of Hydrology)</a:t>
            </a:r>
          </a:p>
          <a:p>
            <a:endParaRPr lang="en-AU" sz="2000" dirty="0">
              <a:latin typeface="+mj-lt"/>
            </a:endParaRPr>
          </a:p>
        </p:txBody>
      </p:sp>
      <p:pic>
        <p:nvPicPr>
          <p:cNvPr id="20" name="Picture 19" descr="A close up of a map&#10;&#10;Description automatically generated">
            <a:extLst>
              <a:ext uri="{FF2B5EF4-FFF2-40B4-BE49-F238E27FC236}">
                <a16:creationId xmlns:a16="http://schemas.microsoft.com/office/drawing/2014/main" id="{A6195BBB-0633-4619-A14E-0AF4C8BCD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2394592"/>
            <a:ext cx="5091743" cy="4161521"/>
          </a:xfrm>
          <a:prstGeom prst="rect">
            <a:avLst/>
          </a:prstGeom>
        </p:spPr>
      </p:pic>
      <p:sp>
        <p:nvSpPr>
          <p:cNvPr id="5" name="Star: 5 Points 4">
            <a:extLst>
              <a:ext uri="{FF2B5EF4-FFF2-40B4-BE49-F238E27FC236}">
                <a16:creationId xmlns:a16="http://schemas.microsoft.com/office/drawing/2014/main" id="{E86DC44D-7F80-4B28-BCF4-6BA3B83D377B}"/>
              </a:ext>
            </a:extLst>
          </p:cNvPr>
          <p:cNvSpPr/>
          <p:nvPr/>
        </p:nvSpPr>
        <p:spPr>
          <a:xfrm>
            <a:off x="4586984" y="4819505"/>
            <a:ext cx="194566" cy="1722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25711B9-8B1C-493D-A95B-6A86E217386C}"/>
              </a:ext>
            </a:extLst>
          </p:cNvPr>
          <p:cNvSpPr/>
          <p:nvPr/>
        </p:nvSpPr>
        <p:spPr>
          <a:xfrm>
            <a:off x="121920" y="987977"/>
            <a:ext cx="9244022" cy="923330"/>
          </a:xfrm>
          <a:prstGeom prst="rect">
            <a:avLst/>
          </a:prstGeom>
        </p:spPr>
        <p:txBody>
          <a:bodyPr wrap="square">
            <a:spAutoFit/>
          </a:bodyPr>
          <a:lstStyle/>
          <a:p>
            <a:r>
              <a:rPr lang="en-AU" dirty="0">
                <a:latin typeface="+mj-lt"/>
                <a:ea typeface="Calibri" panose="020F0502020204030204" pitchFamily="34" charset="0"/>
                <a:cs typeface="Times New Roman" panose="02020603050405020304" pitchFamily="18" charset="0"/>
              </a:rPr>
              <a:t>Fourteen continuous drip discharge time series from 2014 CE onwards, in a </a:t>
            </a:r>
            <a:r>
              <a:rPr lang="en-AU" dirty="0" err="1">
                <a:latin typeface="+mj-lt"/>
                <a:ea typeface="Calibri" panose="020F0502020204030204" pitchFamily="34" charset="0"/>
                <a:cs typeface="Times New Roman" panose="02020603050405020304" pitchFamily="18" charset="0"/>
              </a:rPr>
              <a:t>karstified</a:t>
            </a:r>
            <a:r>
              <a:rPr lang="en-AU" dirty="0">
                <a:latin typeface="+mj-lt"/>
                <a:ea typeface="Calibri" panose="020F0502020204030204" pitchFamily="34" charset="0"/>
                <a:cs typeface="Times New Roman" panose="02020603050405020304" pitchFamily="18" charset="0"/>
              </a:rPr>
              <a:t>, fractured limestone, from six caves of varying depths and vegetation cover in the sub-tropical humid Macleay Valley of the mid-north coast of New South Wales, Australia. </a:t>
            </a:r>
            <a:endParaRPr lang="en-AU" dirty="0">
              <a:latin typeface="+mj-lt"/>
            </a:endParaRPr>
          </a:p>
        </p:txBody>
      </p:sp>
      <p:pic>
        <p:nvPicPr>
          <p:cNvPr id="3" name="Picture 2">
            <a:extLst>
              <a:ext uri="{FF2B5EF4-FFF2-40B4-BE49-F238E27FC236}">
                <a16:creationId xmlns:a16="http://schemas.microsoft.com/office/drawing/2014/main" id="{8780B946-62D3-46F5-988F-83A13D550FA4}"/>
              </a:ext>
            </a:extLst>
          </p:cNvPr>
          <p:cNvPicPr>
            <a:picLocks noChangeAspect="1"/>
          </p:cNvPicPr>
          <p:nvPr/>
        </p:nvPicPr>
        <p:blipFill>
          <a:blip r:embed="rId4"/>
          <a:stretch>
            <a:fillRect/>
          </a:stretch>
        </p:blipFill>
        <p:spPr>
          <a:xfrm>
            <a:off x="10893439" y="6400760"/>
            <a:ext cx="1298561" cy="45724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3CF48954-273C-42DC-83E7-A1CFFA5F4FDC}"/>
              </a:ext>
            </a:extLst>
          </p:cNvPr>
          <p:cNvPicPr>
            <a:picLocks noChangeAspect="1"/>
          </p:cNvPicPr>
          <p:nvPr/>
        </p:nvPicPr>
        <p:blipFill rotWithShape="1">
          <a:blip r:embed="rId5">
            <a:extLst>
              <a:ext uri="{28A0092B-C50C-407E-A947-70E740481C1C}">
                <a14:useLocalDpi xmlns:a14="http://schemas.microsoft.com/office/drawing/2010/main" val="0"/>
              </a:ext>
            </a:extLst>
          </a:blip>
          <a:srcRect l="22914" t="42835"/>
          <a:stretch/>
        </p:blipFill>
        <p:spPr>
          <a:xfrm>
            <a:off x="6201277" y="1989381"/>
            <a:ext cx="5764531" cy="3206153"/>
          </a:xfrm>
          <a:prstGeom prst="rect">
            <a:avLst/>
          </a:prstGeom>
        </p:spPr>
      </p:pic>
    </p:spTree>
    <p:extLst>
      <p:ext uri="{BB962C8B-B14F-4D97-AF65-F5344CB8AC3E}">
        <p14:creationId xmlns:p14="http://schemas.microsoft.com/office/powerpoint/2010/main" val="1411333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E9C5755-5E58-44CC-A7BD-76C5C10DBF06}"/>
              </a:ext>
            </a:extLst>
          </p:cNvPr>
          <p:cNvSpPr txBox="1"/>
          <p:nvPr/>
        </p:nvSpPr>
        <p:spPr>
          <a:xfrm>
            <a:off x="5897765" y="4152188"/>
            <a:ext cx="1243263" cy="646331"/>
          </a:xfrm>
          <a:prstGeom prst="rect">
            <a:avLst/>
          </a:prstGeom>
          <a:noFill/>
        </p:spPr>
        <p:txBody>
          <a:bodyPr wrap="square" rtlCol="0">
            <a:spAutoFit/>
          </a:bodyPr>
          <a:lstStyle/>
          <a:p>
            <a:r>
              <a:rPr lang="en-AU" dirty="0">
                <a:solidFill>
                  <a:schemeClr val="bg1"/>
                </a:solidFill>
              </a:rPr>
              <a:t>Upper Macleay</a:t>
            </a:r>
          </a:p>
        </p:txBody>
      </p:sp>
      <p:sp>
        <p:nvSpPr>
          <p:cNvPr id="14" name="TextBox 13">
            <a:extLst>
              <a:ext uri="{FF2B5EF4-FFF2-40B4-BE49-F238E27FC236}">
                <a16:creationId xmlns:a16="http://schemas.microsoft.com/office/drawing/2014/main" id="{805FEA9E-01C2-4925-A815-629024AB9B04}"/>
              </a:ext>
            </a:extLst>
          </p:cNvPr>
          <p:cNvSpPr txBox="1"/>
          <p:nvPr/>
        </p:nvSpPr>
        <p:spPr>
          <a:xfrm>
            <a:off x="7967196" y="5483683"/>
            <a:ext cx="1243263" cy="646331"/>
          </a:xfrm>
          <a:prstGeom prst="rect">
            <a:avLst/>
          </a:prstGeom>
          <a:noFill/>
        </p:spPr>
        <p:txBody>
          <a:bodyPr wrap="square" rtlCol="0">
            <a:spAutoFit/>
          </a:bodyPr>
          <a:lstStyle/>
          <a:p>
            <a:r>
              <a:rPr lang="en-AU" dirty="0">
                <a:solidFill>
                  <a:schemeClr val="bg1"/>
                </a:solidFill>
              </a:rPr>
              <a:t>Lower Macleay</a:t>
            </a:r>
          </a:p>
        </p:txBody>
      </p:sp>
      <p:sp>
        <p:nvSpPr>
          <p:cNvPr id="15" name="TextBox 14">
            <a:extLst>
              <a:ext uri="{FF2B5EF4-FFF2-40B4-BE49-F238E27FC236}">
                <a16:creationId xmlns:a16="http://schemas.microsoft.com/office/drawing/2014/main" id="{125C85F1-A340-4F1A-A6E5-E5016DA95E35}"/>
              </a:ext>
            </a:extLst>
          </p:cNvPr>
          <p:cNvSpPr txBox="1"/>
          <p:nvPr/>
        </p:nvSpPr>
        <p:spPr>
          <a:xfrm>
            <a:off x="8588827" y="5206684"/>
            <a:ext cx="1661304" cy="276999"/>
          </a:xfrm>
          <a:prstGeom prst="rect">
            <a:avLst/>
          </a:prstGeom>
          <a:noFill/>
        </p:spPr>
        <p:txBody>
          <a:bodyPr wrap="square" rtlCol="0">
            <a:spAutoFit/>
          </a:bodyPr>
          <a:lstStyle/>
          <a:p>
            <a:r>
              <a:rPr lang="en-AU" sz="1200" dirty="0">
                <a:solidFill>
                  <a:schemeClr val="bg1"/>
                </a:solidFill>
              </a:rPr>
              <a:t>Kempsey AWS</a:t>
            </a:r>
          </a:p>
        </p:txBody>
      </p:sp>
      <p:sp>
        <p:nvSpPr>
          <p:cNvPr id="16" name="TextBox 15">
            <a:extLst>
              <a:ext uri="{FF2B5EF4-FFF2-40B4-BE49-F238E27FC236}">
                <a16:creationId xmlns:a16="http://schemas.microsoft.com/office/drawing/2014/main" id="{F0F340C9-7B98-47F0-BD09-1EB299D0405A}"/>
              </a:ext>
            </a:extLst>
          </p:cNvPr>
          <p:cNvSpPr txBox="1"/>
          <p:nvPr/>
        </p:nvSpPr>
        <p:spPr>
          <a:xfrm rot="19179651">
            <a:off x="10261983" y="4037747"/>
            <a:ext cx="1661304" cy="276999"/>
          </a:xfrm>
          <a:prstGeom prst="rect">
            <a:avLst/>
          </a:prstGeom>
          <a:noFill/>
        </p:spPr>
        <p:txBody>
          <a:bodyPr wrap="square" rtlCol="0">
            <a:spAutoFit/>
          </a:bodyPr>
          <a:lstStyle/>
          <a:p>
            <a:r>
              <a:rPr lang="en-AU" sz="1200" dirty="0">
                <a:solidFill>
                  <a:schemeClr val="bg1"/>
                </a:solidFill>
              </a:rPr>
              <a:t>Macleay River</a:t>
            </a:r>
          </a:p>
        </p:txBody>
      </p:sp>
      <p:sp>
        <p:nvSpPr>
          <p:cNvPr id="17" name="TextBox 16">
            <a:extLst>
              <a:ext uri="{FF2B5EF4-FFF2-40B4-BE49-F238E27FC236}">
                <a16:creationId xmlns:a16="http://schemas.microsoft.com/office/drawing/2014/main" id="{C205241C-2FFC-4D1F-8496-B12ECED69982}"/>
              </a:ext>
            </a:extLst>
          </p:cNvPr>
          <p:cNvSpPr txBox="1"/>
          <p:nvPr/>
        </p:nvSpPr>
        <p:spPr>
          <a:xfrm>
            <a:off x="9751880" y="5366433"/>
            <a:ext cx="1661304" cy="276999"/>
          </a:xfrm>
          <a:prstGeom prst="rect">
            <a:avLst/>
          </a:prstGeom>
          <a:noFill/>
        </p:spPr>
        <p:txBody>
          <a:bodyPr wrap="square" rtlCol="0">
            <a:spAutoFit/>
          </a:bodyPr>
          <a:lstStyle/>
          <a:p>
            <a:r>
              <a:rPr lang="en-AU" sz="1200" dirty="0">
                <a:solidFill>
                  <a:schemeClr val="bg1"/>
                </a:solidFill>
              </a:rPr>
              <a:t>Kempsey</a:t>
            </a:r>
          </a:p>
        </p:txBody>
      </p:sp>
      <p:pic>
        <p:nvPicPr>
          <p:cNvPr id="21" name="Picture 20" descr="A screenshot of a cell phone&#10;&#10;Description automatically generated">
            <a:extLst>
              <a:ext uri="{FF2B5EF4-FFF2-40B4-BE49-F238E27FC236}">
                <a16:creationId xmlns:a16="http://schemas.microsoft.com/office/drawing/2014/main" id="{61EA1FB0-FC4E-4BF2-99BA-0AEB9F5AD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810" y="964168"/>
            <a:ext cx="6930189" cy="4842325"/>
          </a:xfrm>
          <a:prstGeom prst="rect">
            <a:avLst/>
          </a:prstGeom>
        </p:spPr>
      </p:pic>
      <p:sp>
        <p:nvSpPr>
          <p:cNvPr id="23" name="Rectangle 22">
            <a:extLst>
              <a:ext uri="{FF2B5EF4-FFF2-40B4-BE49-F238E27FC236}">
                <a16:creationId xmlns:a16="http://schemas.microsoft.com/office/drawing/2014/main" id="{B82268B1-5AD1-49D3-9CF1-8715A3C1CCB9}"/>
              </a:ext>
            </a:extLst>
          </p:cNvPr>
          <p:cNvSpPr/>
          <p:nvPr/>
        </p:nvSpPr>
        <p:spPr>
          <a:xfrm>
            <a:off x="5897765" y="5832187"/>
            <a:ext cx="6132310" cy="661976"/>
          </a:xfrm>
          <a:prstGeom prst="rect">
            <a:avLst/>
          </a:prstGeom>
        </p:spPr>
        <p:txBody>
          <a:bodyPr wrap="square">
            <a:spAutoFit/>
          </a:bodyPr>
          <a:lstStyle/>
          <a:p>
            <a:pPr algn="just">
              <a:lnSpc>
                <a:spcPts val="1500"/>
              </a:lnSpc>
              <a:spcAft>
                <a:spcPts val="1000"/>
              </a:spcAft>
            </a:pPr>
            <a:r>
              <a:rPr lang="en-AU" sz="1200" dirty="0">
                <a:latin typeface="Calibri" panose="020F0502020204030204" pitchFamily="34" charset="0"/>
                <a:ea typeface="Calibri" panose="020F0502020204030204" pitchFamily="34" charset="0"/>
                <a:cs typeface="Times New Roman" panose="02020603050405020304" pitchFamily="18" charset="0"/>
              </a:rPr>
              <a:t>(a) Daily precipitation from Lower Macleay (black) and Upper Macleay (red). (b) Daily AET (c) Daily cumulative water balance. (d) Event number. (e) All drip logger data for the Lower Macleay (red) and Upper Macleay (black).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7FB05383-6083-4CD2-A158-537A446C417D}"/>
              </a:ext>
            </a:extLst>
          </p:cNvPr>
          <p:cNvSpPr/>
          <p:nvPr/>
        </p:nvSpPr>
        <p:spPr>
          <a:xfrm>
            <a:off x="5601786" y="230588"/>
            <a:ext cx="6213645" cy="707886"/>
          </a:xfrm>
          <a:prstGeom prst="rect">
            <a:avLst/>
          </a:prstGeom>
        </p:spPr>
        <p:txBody>
          <a:bodyPr wrap="square">
            <a:spAutoFit/>
          </a:bodyPr>
          <a:lstStyle/>
          <a:p>
            <a:r>
              <a:rPr lang="en-AU" sz="2000" dirty="0">
                <a:latin typeface="+mj-lt"/>
              </a:rPr>
              <a:t>W</a:t>
            </a:r>
            <a:r>
              <a:rPr lang="en-AU" sz="2000" dirty="0">
                <a:latin typeface="+mj-lt"/>
                <a:ea typeface="Calibri" panose="020F0502020204030204" pitchFamily="34" charset="0"/>
                <a:cs typeface="Times New Roman" panose="02020603050405020304" pitchFamily="18" charset="0"/>
              </a:rPr>
              <a:t>e observe thirty-one cave drip water recharge events over a five-year monitoring period. Monitoring is on-going.</a:t>
            </a:r>
            <a:endParaRPr lang="en-AU" sz="2000" dirty="0">
              <a:latin typeface="+mj-lt"/>
            </a:endParaRPr>
          </a:p>
        </p:txBody>
      </p:sp>
      <p:pic>
        <p:nvPicPr>
          <p:cNvPr id="20" name="Picture 19">
            <a:extLst>
              <a:ext uri="{FF2B5EF4-FFF2-40B4-BE49-F238E27FC236}">
                <a16:creationId xmlns:a16="http://schemas.microsoft.com/office/drawing/2014/main" id="{CE80194D-078A-4291-A0B0-4D93F43AAA45}"/>
              </a:ext>
            </a:extLst>
          </p:cNvPr>
          <p:cNvPicPr>
            <a:picLocks noChangeAspect="1"/>
          </p:cNvPicPr>
          <p:nvPr/>
        </p:nvPicPr>
        <p:blipFill>
          <a:blip r:embed="rId3"/>
          <a:stretch>
            <a:fillRect/>
          </a:stretch>
        </p:blipFill>
        <p:spPr>
          <a:xfrm>
            <a:off x="121920" y="114997"/>
            <a:ext cx="4245662" cy="3184247"/>
          </a:xfrm>
          <a:prstGeom prst="rect">
            <a:avLst/>
          </a:prstGeom>
        </p:spPr>
      </p:pic>
      <p:pic>
        <p:nvPicPr>
          <p:cNvPr id="25" name="Picture 24">
            <a:extLst>
              <a:ext uri="{FF2B5EF4-FFF2-40B4-BE49-F238E27FC236}">
                <a16:creationId xmlns:a16="http://schemas.microsoft.com/office/drawing/2014/main" id="{BFB2CE1E-C5EB-484A-BC0F-420E8C1C4126}"/>
              </a:ext>
            </a:extLst>
          </p:cNvPr>
          <p:cNvPicPr>
            <a:picLocks noChangeAspect="1"/>
          </p:cNvPicPr>
          <p:nvPr/>
        </p:nvPicPr>
        <p:blipFill>
          <a:blip r:embed="rId4"/>
          <a:stretch>
            <a:fillRect/>
          </a:stretch>
        </p:blipFill>
        <p:spPr>
          <a:xfrm>
            <a:off x="112260" y="3829803"/>
            <a:ext cx="4377068" cy="2197846"/>
          </a:xfrm>
          <a:prstGeom prst="rect">
            <a:avLst/>
          </a:prstGeom>
        </p:spPr>
      </p:pic>
      <p:sp>
        <p:nvSpPr>
          <p:cNvPr id="26" name="Rectangle 25">
            <a:extLst>
              <a:ext uri="{FF2B5EF4-FFF2-40B4-BE49-F238E27FC236}">
                <a16:creationId xmlns:a16="http://schemas.microsoft.com/office/drawing/2014/main" id="{04A499A5-D0E8-4BEF-B301-12D43008DC02}"/>
              </a:ext>
            </a:extLst>
          </p:cNvPr>
          <p:cNvSpPr/>
          <p:nvPr/>
        </p:nvSpPr>
        <p:spPr>
          <a:xfrm>
            <a:off x="-1" y="6076727"/>
            <a:ext cx="4489329" cy="646331"/>
          </a:xfrm>
          <a:prstGeom prst="rect">
            <a:avLst/>
          </a:prstGeom>
        </p:spPr>
        <p:txBody>
          <a:bodyPr wrap="square">
            <a:spAutoFit/>
          </a:bodyPr>
          <a:lstStyle/>
          <a:p>
            <a:r>
              <a:rPr lang="en-AU" sz="1200" dirty="0">
                <a:latin typeface="+mj-lt"/>
                <a:ea typeface="Calibri" panose="020F0502020204030204" pitchFamily="34" charset="0"/>
                <a:cs typeface="Times New Roman" panose="02020603050405020304" pitchFamily="18" charset="0"/>
              </a:rPr>
              <a:t>Lower Macleay. The monitored caves are situated c. 40 m above the valley floor in this isolated karst hill. The source of rainfall recharge is only from this hill. Photo taken during the 2019 drought and bushfires. </a:t>
            </a:r>
            <a:endParaRPr lang="en-AU" sz="1200" dirty="0">
              <a:latin typeface="+mj-lt"/>
            </a:endParaRPr>
          </a:p>
        </p:txBody>
      </p:sp>
      <p:sp>
        <p:nvSpPr>
          <p:cNvPr id="27" name="Rectangle 26">
            <a:extLst>
              <a:ext uri="{FF2B5EF4-FFF2-40B4-BE49-F238E27FC236}">
                <a16:creationId xmlns:a16="http://schemas.microsoft.com/office/drawing/2014/main" id="{A28E89FB-E8DB-4389-A99D-404A320C8C12}"/>
              </a:ext>
            </a:extLst>
          </p:cNvPr>
          <p:cNvSpPr/>
          <p:nvPr/>
        </p:nvSpPr>
        <p:spPr>
          <a:xfrm>
            <a:off x="121920" y="3318994"/>
            <a:ext cx="4377067" cy="461665"/>
          </a:xfrm>
          <a:prstGeom prst="rect">
            <a:avLst/>
          </a:prstGeom>
        </p:spPr>
        <p:txBody>
          <a:bodyPr wrap="square">
            <a:spAutoFit/>
          </a:bodyPr>
          <a:lstStyle/>
          <a:p>
            <a:r>
              <a:rPr lang="en-AU" sz="1200" dirty="0">
                <a:latin typeface="+mj-lt"/>
                <a:ea typeface="Calibri" panose="020F0502020204030204" pitchFamily="34" charset="0"/>
                <a:cs typeface="Times New Roman" panose="02020603050405020304" pitchFamily="18" charset="0"/>
              </a:rPr>
              <a:t>The entrance to one of our monitoring sites in the subtropical rainforest. Carter Cave, Upper Macleay </a:t>
            </a:r>
            <a:endParaRPr lang="en-AU" sz="1200" dirty="0">
              <a:latin typeface="+mj-lt"/>
            </a:endParaRPr>
          </a:p>
        </p:txBody>
      </p:sp>
      <p:pic>
        <p:nvPicPr>
          <p:cNvPr id="2" name="Picture 1">
            <a:extLst>
              <a:ext uri="{FF2B5EF4-FFF2-40B4-BE49-F238E27FC236}">
                <a16:creationId xmlns:a16="http://schemas.microsoft.com/office/drawing/2014/main" id="{61792F89-E23F-4E1E-8605-B6EC4DB7D188}"/>
              </a:ext>
            </a:extLst>
          </p:cNvPr>
          <p:cNvPicPr>
            <a:picLocks noChangeAspect="1"/>
          </p:cNvPicPr>
          <p:nvPr/>
        </p:nvPicPr>
        <p:blipFill>
          <a:blip r:embed="rId5"/>
          <a:stretch>
            <a:fillRect/>
          </a:stretch>
        </p:blipFill>
        <p:spPr>
          <a:xfrm>
            <a:off x="10893438" y="6400760"/>
            <a:ext cx="1298561" cy="457240"/>
          </a:xfrm>
          <a:prstGeom prst="rect">
            <a:avLst/>
          </a:prstGeom>
        </p:spPr>
      </p:pic>
    </p:spTree>
    <p:extLst>
      <p:ext uri="{BB962C8B-B14F-4D97-AF65-F5344CB8AC3E}">
        <p14:creationId xmlns:p14="http://schemas.microsoft.com/office/powerpoint/2010/main" val="23922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B5F112-CDAA-469F-997E-F31BD5F06441}"/>
              </a:ext>
            </a:extLst>
          </p:cNvPr>
          <p:cNvPicPr>
            <a:picLocks noChangeAspect="1"/>
          </p:cNvPicPr>
          <p:nvPr/>
        </p:nvPicPr>
        <p:blipFill>
          <a:blip r:embed="rId2"/>
          <a:stretch>
            <a:fillRect/>
          </a:stretch>
        </p:blipFill>
        <p:spPr>
          <a:xfrm>
            <a:off x="7134507" y="3247606"/>
            <a:ext cx="4549978" cy="3116180"/>
          </a:xfrm>
          <a:prstGeom prst="rect">
            <a:avLst/>
          </a:prstGeom>
        </p:spPr>
      </p:pic>
      <p:sp>
        <p:nvSpPr>
          <p:cNvPr id="7" name="Rectangle 6">
            <a:extLst>
              <a:ext uri="{FF2B5EF4-FFF2-40B4-BE49-F238E27FC236}">
                <a16:creationId xmlns:a16="http://schemas.microsoft.com/office/drawing/2014/main" id="{BC5922FC-FC10-4BD1-B1AA-D8BD5FE7EF22}"/>
              </a:ext>
            </a:extLst>
          </p:cNvPr>
          <p:cNvSpPr/>
          <p:nvPr/>
        </p:nvSpPr>
        <p:spPr>
          <a:xfrm>
            <a:off x="6955856" y="194422"/>
            <a:ext cx="4907280" cy="3016210"/>
          </a:xfrm>
          <a:prstGeom prst="rect">
            <a:avLst/>
          </a:prstGeom>
        </p:spPr>
        <p:txBody>
          <a:bodyPr wrap="square">
            <a:spAutoFit/>
          </a:bodyPr>
          <a:lstStyle/>
          <a:p>
            <a:pPr algn="just">
              <a:lnSpc>
                <a:spcPts val="1900"/>
              </a:lnSpc>
              <a:spcAft>
                <a:spcPts val="1000"/>
              </a:spcAft>
            </a:pPr>
            <a:r>
              <a:rPr lang="en-AU" sz="1600" dirty="0">
                <a:latin typeface="+mj-lt"/>
                <a:ea typeface="Calibri" panose="020F0502020204030204" pitchFamily="34" charset="0"/>
                <a:cs typeface="Times New Roman" panose="02020603050405020304" pitchFamily="18" charset="0"/>
              </a:rPr>
              <a:t>We used a simple water balance model (below) to quantify soil and </a:t>
            </a:r>
            <a:r>
              <a:rPr lang="en-AU" sz="1600" dirty="0" err="1">
                <a:latin typeface="+mj-lt"/>
                <a:ea typeface="Calibri" panose="020F0502020204030204" pitchFamily="34" charset="0"/>
                <a:cs typeface="Times New Roman" panose="02020603050405020304" pitchFamily="18" charset="0"/>
              </a:rPr>
              <a:t>epikarst</a:t>
            </a:r>
            <a:r>
              <a:rPr lang="en-AU" sz="1600" dirty="0">
                <a:latin typeface="+mj-lt"/>
                <a:ea typeface="Calibri" panose="020F0502020204030204" pitchFamily="34" charset="0"/>
                <a:cs typeface="Times New Roman" panose="02020603050405020304" pitchFamily="18" charset="0"/>
              </a:rPr>
              <a:t> water storage volumes and to test hypotheses of the hydrological controls. </a:t>
            </a:r>
            <a:r>
              <a:rPr lang="en-US" sz="1600" dirty="0">
                <a:latin typeface="+mj-lt"/>
                <a:ea typeface="Calibri" panose="020F0502020204030204" pitchFamily="34" charset="0"/>
                <a:cs typeface="Times New Roman" panose="02020603050405020304" pitchFamily="18" charset="0"/>
              </a:rPr>
              <a:t>Driven by P and AET, two model parameters, soil and </a:t>
            </a:r>
            <a:r>
              <a:rPr lang="en-US" sz="1600" dirty="0" err="1">
                <a:latin typeface="+mj-lt"/>
                <a:ea typeface="Calibri" panose="020F0502020204030204" pitchFamily="34" charset="0"/>
                <a:cs typeface="Times New Roman" panose="02020603050405020304" pitchFamily="18" charset="0"/>
              </a:rPr>
              <a:t>epikarst</a:t>
            </a:r>
            <a:r>
              <a:rPr lang="en-US" sz="1600" dirty="0">
                <a:latin typeface="+mj-lt"/>
                <a:ea typeface="Calibri" panose="020F0502020204030204" pitchFamily="34" charset="0"/>
                <a:cs typeface="Times New Roman" panose="02020603050405020304" pitchFamily="18" charset="0"/>
              </a:rPr>
              <a:t> water storage capacity (V) and diffuse drainage (D) were calibrated to obtain the </a:t>
            </a:r>
            <a:r>
              <a:rPr lang="en-US" sz="1600" dirty="0" err="1">
                <a:latin typeface="+mj-lt"/>
                <a:ea typeface="Calibri" panose="020F0502020204030204" pitchFamily="34" charset="0"/>
                <a:cs typeface="Times New Roman" panose="02020603050405020304" pitchFamily="18" charset="0"/>
              </a:rPr>
              <a:t>optimised</a:t>
            </a:r>
            <a:r>
              <a:rPr lang="en-US" sz="1600" dirty="0">
                <a:latin typeface="+mj-lt"/>
                <a:ea typeface="Calibri" panose="020F0502020204030204" pitchFamily="34" charset="0"/>
                <a:cs typeface="Times New Roman" panose="02020603050405020304" pitchFamily="18" charset="0"/>
              </a:rPr>
              <a:t> solution such that overflow R occurred at the same time as observed recharge events. Modelled storage capacity </a:t>
            </a:r>
            <a:r>
              <a:rPr lang="en-AU" sz="1600" dirty="0">
                <a:latin typeface="+mj-lt"/>
                <a:ea typeface="Calibri" panose="020F0502020204030204" pitchFamily="34" charset="0"/>
                <a:cs typeface="Times New Roman" panose="02020603050405020304" pitchFamily="18" charset="0"/>
              </a:rPr>
              <a:t> (V) of about 65 mm (Lower Macleay) and 80 mm (Upper Macleay) confirm a correspondence between observed weekly precipitation thresholds and soil and </a:t>
            </a:r>
            <a:r>
              <a:rPr lang="en-AU" sz="1600" dirty="0" err="1">
                <a:latin typeface="+mj-lt"/>
                <a:ea typeface="Calibri" panose="020F0502020204030204" pitchFamily="34" charset="0"/>
                <a:cs typeface="Times New Roman" panose="02020603050405020304" pitchFamily="18" charset="0"/>
              </a:rPr>
              <a:t>epikarst</a:t>
            </a:r>
            <a:r>
              <a:rPr lang="en-AU" sz="1600" dirty="0">
                <a:latin typeface="+mj-lt"/>
                <a:ea typeface="Calibri" panose="020F0502020204030204" pitchFamily="34" charset="0"/>
                <a:cs typeface="Times New Roman" panose="02020603050405020304" pitchFamily="18" charset="0"/>
              </a:rPr>
              <a:t> capacities (see Table, part B). </a:t>
            </a:r>
            <a:endParaRPr lang="en-AU" sz="1600" dirty="0">
              <a:effectLst/>
              <a:latin typeface="+mj-l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5262BFCD-58C9-4F34-9D5D-9E2CE14DD07A}"/>
              </a:ext>
            </a:extLst>
          </p:cNvPr>
          <p:cNvSpPr/>
          <p:nvPr/>
        </p:nvSpPr>
        <p:spPr>
          <a:xfrm>
            <a:off x="216568" y="487385"/>
            <a:ext cx="6158160" cy="1066959"/>
          </a:xfrm>
          <a:prstGeom prst="rect">
            <a:avLst/>
          </a:prstGeom>
        </p:spPr>
        <p:txBody>
          <a:bodyPr wrap="square">
            <a:spAutoFit/>
          </a:bodyPr>
          <a:lstStyle/>
          <a:p>
            <a:pPr lvl="0" algn="just">
              <a:lnSpc>
                <a:spcPts val="1900"/>
              </a:lnSpc>
              <a:spcAft>
                <a:spcPts val="1000"/>
              </a:spcAft>
            </a:pPr>
            <a:r>
              <a:rPr lang="en-AU" sz="1600" dirty="0">
                <a:solidFill>
                  <a:prstClr val="black"/>
                </a:solidFill>
                <a:latin typeface="Calibri Light" panose="020F0302020204030204"/>
                <a:ea typeface="Calibri" panose="020F0502020204030204" pitchFamily="34" charset="0"/>
                <a:cs typeface="Times New Roman" panose="02020603050405020304" pitchFamily="18" charset="0"/>
              </a:rPr>
              <a:t>Comparison to antecedent precipitation (see Table, part a) demonstrates a median observed recharge threshold of 76 mm / week precipitation (Lower Macleay) and 79 mm / week precipitation (Upper Macleay), with lower precipitation thresholds (down to 30 mm / week) possible. </a:t>
            </a:r>
          </a:p>
        </p:txBody>
      </p:sp>
      <p:pic>
        <p:nvPicPr>
          <p:cNvPr id="2" name="Picture 1">
            <a:extLst>
              <a:ext uri="{FF2B5EF4-FFF2-40B4-BE49-F238E27FC236}">
                <a16:creationId xmlns:a16="http://schemas.microsoft.com/office/drawing/2014/main" id="{69CE3A9A-88C9-4BDF-84E7-57C87A4170A5}"/>
              </a:ext>
            </a:extLst>
          </p:cNvPr>
          <p:cNvPicPr>
            <a:picLocks noChangeAspect="1"/>
          </p:cNvPicPr>
          <p:nvPr/>
        </p:nvPicPr>
        <p:blipFill>
          <a:blip r:embed="rId3"/>
          <a:stretch>
            <a:fillRect/>
          </a:stretch>
        </p:blipFill>
        <p:spPr>
          <a:xfrm>
            <a:off x="10893439" y="6400760"/>
            <a:ext cx="1298561" cy="457240"/>
          </a:xfrm>
          <a:prstGeom prst="rect">
            <a:avLst/>
          </a:prstGeom>
        </p:spPr>
      </p:pic>
      <p:sp>
        <p:nvSpPr>
          <p:cNvPr id="4" name="Rectangle 3">
            <a:extLst>
              <a:ext uri="{FF2B5EF4-FFF2-40B4-BE49-F238E27FC236}">
                <a16:creationId xmlns:a16="http://schemas.microsoft.com/office/drawing/2014/main" id="{7D130690-7F39-45DF-BFAD-B13277BA5124}"/>
              </a:ext>
            </a:extLst>
          </p:cNvPr>
          <p:cNvSpPr/>
          <p:nvPr/>
        </p:nvSpPr>
        <p:spPr>
          <a:xfrm>
            <a:off x="223608" y="6211669"/>
            <a:ext cx="6096000" cy="584775"/>
          </a:xfrm>
          <a:prstGeom prst="rect">
            <a:avLst/>
          </a:prstGeom>
        </p:spPr>
        <p:txBody>
          <a:bodyPr>
            <a:spAutoFit/>
          </a:bodyPr>
          <a:lstStyle/>
          <a:p>
            <a:r>
              <a:rPr lang="en-US" sz="1600" dirty="0">
                <a:latin typeface="+mj-lt"/>
                <a:ea typeface="Calibri" panose="020F0502020204030204" pitchFamily="34" charset="0"/>
              </a:rPr>
              <a:t>Model code at </a:t>
            </a:r>
            <a:r>
              <a:rPr lang="en-AU" sz="1600" dirty="0">
                <a:latin typeface="+mj-lt"/>
                <a:hlinkClick r:id="rId4">
                  <a:extLst>
                    <a:ext uri="{A12FA001-AC4F-418D-AE19-62706E023703}">
                      <ahyp:hlinkClr xmlns:ahyp="http://schemas.microsoft.com/office/drawing/2018/hyperlinkcolor" val="tx"/>
                    </a:ext>
                  </a:extLst>
                </a:hlinkClick>
              </a:rPr>
              <a:t>https://github.com/KarstHub/Simple-Water-Budget-Model</a:t>
            </a:r>
            <a:r>
              <a:rPr lang="en-AU" sz="1600" dirty="0">
                <a:latin typeface="+mj-lt"/>
              </a:rPr>
              <a:t>. Credit: </a:t>
            </a:r>
            <a:r>
              <a:rPr lang="en-US" sz="1600" dirty="0" err="1">
                <a:latin typeface="+mj-lt"/>
                <a:ea typeface="Calibri" panose="020F0502020204030204" pitchFamily="34" charset="0"/>
              </a:rPr>
              <a:t>Mirjam</a:t>
            </a:r>
            <a:r>
              <a:rPr lang="en-US" sz="1600" dirty="0">
                <a:latin typeface="+mj-lt"/>
                <a:ea typeface="Calibri" panose="020F0502020204030204" pitchFamily="34" charset="0"/>
              </a:rPr>
              <a:t> </a:t>
            </a:r>
            <a:r>
              <a:rPr lang="en-US" sz="1600" dirty="0" err="1">
                <a:latin typeface="+mj-lt"/>
                <a:ea typeface="Calibri" panose="020F0502020204030204" pitchFamily="34" charset="0"/>
              </a:rPr>
              <a:t>Scheller</a:t>
            </a:r>
            <a:endParaRPr lang="en-AU" sz="1600" dirty="0">
              <a:latin typeface="+mj-lt"/>
            </a:endParaRPr>
          </a:p>
        </p:txBody>
      </p:sp>
      <p:graphicFrame>
        <p:nvGraphicFramePr>
          <p:cNvPr id="8" name="Table 7">
            <a:extLst>
              <a:ext uri="{FF2B5EF4-FFF2-40B4-BE49-F238E27FC236}">
                <a16:creationId xmlns:a16="http://schemas.microsoft.com/office/drawing/2014/main" id="{A9E4CA79-6438-4B89-AF65-840402959CAB}"/>
              </a:ext>
            </a:extLst>
          </p:cNvPr>
          <p:cNvGraphicFramePr>
            <a:graphicFrameLocks noGrp="1"/>
          </p:cNvGraphicFramePr>
          <p:nvPr>
            <p:extLst>
              <p:ext uri="{D42A27DB-BD31-4B8C-83A1-F6EECF244321}">
                <p14:modId xmlns:p14="http://schemas.microsoft.com/office/powerpoint/2010/main" val="2190982327"/>
              </p:ext>
            </p:extLst>
          </p:nvPr>
        </p:nvGraphicFramePr>
        <p:xfrm>
          <a:off x="223608" y="1702527"/>
          <a:ext cx="6158160" cy="4354366"/>
        </p:xfrm>
        <a:graphic>
          <a:graphicData uri="http://schemas.openxmlformats.org/drawingml/2006/table">
            <a:tbl>
              <a:tblPr firstRow="1" firstCol="1" bandRow="1">
                <a:tableStyleId>{5C22544A-7EE6-4342-B048-85BDC9FD1C3A}</a:tableStyleId>
              </a:tblPr>
              <a:tblGrid>
                <a:gridCol w="1233195">
                  <a:extLst>
                    <a:ext uri="{9D8B030D-6E8A-4147-A177-3AD203B41FA5}">
                      <a16:colId xmlns:a16="http://schemas.microsoft.com/office/drawing/2014/main" val="2866524556"/>
                    </a:ext>
                  </a:extLst>
                </a:gridCol>
                <a:gridCol w="702914">
                  <a:extLst>
                    <a:ext uri="{9D8B030D-6E8A-4147-A177-3AD203B41FA5}">
                      <a16:colId xmlns:a16="http://schemas.microsoft.com/office/drawing/2014/main" val="1063468724"/>
                    </a:ext>
                  </a:extLst>
                </a:gridCol>
                <a:gridCol w="554386">
                  <a:extLst>
                    <a:ext uri="{9D8B030D-6E8A-4147-A177-3AD203B41FA5}">
                      <a16:colId xmlns:a16="http://schemas.microsoft.com/office/drawing/2014/main" val="156104952"/>
                    </a:ext>
                  </a:extLst>
                </a:gridCol>
                <a:gridCol w="554386">
                  <a:extLst>
                    <a:ext uri="{9D8B030D-6E8A-4147-A177-3AD203B41FA5}">
                      <a16:colId xmlns:a16="http://schemas.microsoft.com/office/drawing/2014/main" val="2581229071"/>
                    </a:ext>
                  </a:extLst>
                </a:gridCol>
                <a:gridCol w="554386">
                  <a:extLst>
                    <a:ext uri="{9D8B030D-6E8A-4147-A177-3AD203B41FA5}">
                      <a16:colId xmlns:a16="http://schemas.microsoft.com/office/drawing/2014/main" val="2085307028"/>
                    </a:ext>
                  </a:extLst>
                </a:gridCol>
                <a:gridCol w="633209">
                  <a:extLst>
                    <a:ext uri="{9D8B030D-6E8A-4147-A177-3AD203B41FA5}">
                      <a16:colId xmlns:a16="http://schemas.microsoft.com/office/drawing/2014/main" val="2996507081"/>
                    </a:ext>
                  </a:extLst>
                </a:gridCol>
                <a:gridCol w="637118">
                  <a:extLst>
                    <a:ext uri="{9D8B030D-6E8A-4147-A177-3AD203B41FA5}">
                      <a16:colId xmlns:a16="http://schemas.microsoft.com/office/drawing/2014/main" val="1886265290"/>
                    </a:ext>
                  </a:extLst>
                </a:gridCol>
                <a:gridCol w="644283">
                  <a:extLst>
                    <a:ext uri="{9D8B030D-6E8A-4147-A177-3AD203B41FA5}">
                      <a16:colId xmlns:a16="http://schemas.microsoft.com/office/drawing/2014/main" val="876659733"/>
                    </a:ext>
                  </a:extLst>
                </a:gridCol>
                <a:gridCol w="644283">
                  <a:extLst>
                    <a:ext uri="{9D8B030D-6E8A-4147-A177-3AD203B41FA5}">
                      <a16:colId xmlns:a16="http://schemas.microsoft.com/office/drawing/2014/main" val="3039056619"/>
                    </a:ext>
                  </a:extLst>
                </a:gridCol>
              </a:tblGrid>
              <a:tr h="283390">
                <a:tc gridSpan="9">
                  <a:txBody>
                    <a:bodyPr/>
                    <a:lstStyle/>
                    <a:p>
                      <a:pPr>
                        <a:lnSpc>
                          <a:spcPct val="115000"/>
                        </a:lnSpc>
                        <a:spcAft>
                          <a:spcPts val="0"/>
                        </a:spcAft>
                      </a:pPr>
                      <a:r>
                        <a:rPr lang="en-AU" sz="800" dirty="0">
                          <a:effectLst/>
                        </a:rPr>
                        <a:t>(a) Recharge thresholds (mm)</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206320836"/>
                  </a:ext>
                </a:extLst>
              </a:tr>
              <a:tr h="133198">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Lower Macleay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Upper Macleay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05607027"/>
                  </a:ext>
                </a:extLst>
              </a:tr>
              <a:tr h="133198">
                <a:tc rowSpan="2">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rowSpan="2">
                  <a:txBody>
                    <a:bodyPr/>
                    <a:lstStyle/>
                    <a:p>
                      <a:pPr>
                        <a:lnSpc>
                          <a:spcPct val="115000"/>
                        </a:lnSpc>
                        <a:spcAft>
                          <a:spcPts val="0"/>
                        </a:spcAft>
                      </a:pPr>
                      <a:r>
                        <a:rPr lang="en-AU" sz="800">
                          <a:effectLst/>
                        </a:rPr>
                        <a:t>Antecedent precipitation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3">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rowSpan="2">
                  <a:txBody>
                    <a:bodyPr/>
                    <a:lstStyle/>
                    <a:p>
                      <a:pPr>
                        <a:lnSpc>
                          <a:spcPct val="115000"/>
                        </a:lnSpc>
                        <a:spcAft>
                          <a:spcPts val="0"/>
                        </a:spcAft>
                      </a:pPr>
                      <a:r>
                        <a:rPr lang="en-AU" sz="800">
                          <a:effectLst/>
                        </a:rPr>
                        <a:t>Antecedent precipitation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3">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655292569"/>
                  </a:ext>
                </a:extLst>
              </a:tr>
              <a:tr h="416403">
                <a:tc vMerge="1">
                  <a:txBody>
                    <a:bodyPr/>
                    <a:lstStyle/>
                    <a:p>
                      <a:endParaRPr lang="en-AU"/>
                    </a:p>
                  </a:txBody>
                  <a:tcPr/>
                </a:tc>
                <a:tc vMerge="1">
                  <a:txBody>
                    <a:bodyPr/>
                    <a:lstStyle/>
                    <a:p>
                      <a:endParaRPr lang="en-AU"/>
                    </a:p>
                  </a:txBody>
                  <a:tcPr/>
                </a:tc>
                <a:tc>
                  <a:txBody>
                    <a:bodyPr/>
                    <a:lstStyle/>
                    <a:p>
                      <a:pPr>
                        <a:lnSpc>
                          <a:spcPct val="115000"/>
                        </a:lnSpc>
                        <a:spcAft>
                          <a:spcPts val="0"/>
                        </a:spcAft>
                      </a:pPr>
                      <a:r>
                        <a:rPr lang="en-AU" sz="800">
                          <a:effectLst/>
                        </a:rPr>
                        <a:t>7-day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14-day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21-day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vMerge="1">
                  <a:txBody>
                    <a:bodyPr/>
                    <a:lstStyle/>
                    <a:p>
                      <a:endParaRPr lang="en-AU"/>
                    </a:p>
                  </a:txBody>
                  <a:tcPr/>
                </a:tc>
                <a:tc>
                  <a:txBody>
                    <a:bodyPr/>
                    <a:lstStyle/>
                    <a:p>
                      <a:pPr>
                        <a:lnSpc>
                          <a:spcPct val="115000"/>
                        </a:lnSpc>
                        <a:spcAft>
                          <a:spcPts val="0"/>
                        </a:spcAft>
                      </a:pPr>
                      <a:r>
                        <a:rPr lang="en-AU" sz="800">
                          <a:effectLst/>
                        </a:rPr>
                        <a:t>7-day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14-day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21-day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1924457768"/>
                  </a:ext>
                </a:extLst>
              </a:tr>
              <a:tr h="133198">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3116555435"/>
                  </a:ext>
                </a:extLst>
              </a:tr>
              <a:tr h="133198">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MEAN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85.3</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111.2</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130.2</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MEAN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97.6</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124.5</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153.4</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1792271638"/>
                  </a:ext>
                </a:extLst>
              </a:tr>
              <a:tr h="270713">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MEDIAN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76.2</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98.6</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127.1</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MEDIAN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79.4</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108.0</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149.8</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248287265"/>
                  </a:ext>
                </a:extLst>
              </a:tr>
              <a:tr h="133198">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MIN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33.3</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43.1</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43.4</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MIN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30.1</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32.6</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47.9</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1342844915"/>
                  </a:ext>
                </a:extLst>
              </a:tr>
              <a:tr h="133198">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2711615099"/>
                  </a:ext>
                </a:extLst>
              </a:tr>
              <a:tr h="133198">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2284565302"/>
                  </a:ext>
                </a:extLst>
              </a:tr>
              <a:tr h="270713">
                <a:tc gridSpan="9">
                  <a:txBody>
                    <a:bodyPr/>
                    <a:lstStyle/>
                    <a:p>
                      <a:pPr>
                        <a:lnSpc>
                          <a:spcPct val="115000"/>
                        </a:lnSpc>
                        <a:spcAft>
                          <a:spcPts val="0"/>
                        </a:spcAft>
                      </a:pPr>
                      <a:r>
                        <a:rPr lang="en-AU" sz="800">
                          <a:effectLst/>
                        </a:rPr>
                        <a:t>(b) Water balance model</a:t>
                      </a:r>
                    </a:p>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827848462"/>
                  </a:ext>
                </a:extLst>
              </a:tr>
              <a:tr h="133198">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Lower Macleay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Upper Macleay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128490124"/>
                  </a:ext>
                </a:extLst>
              </a:tr>
              <a:tr h="270713">
                <a:tc>
                  <a:txBody>
                    <a:bodyPr/>
                    <a:lstStyle/>
                    <a:p>
                      <a:pPr>
                        <a:lnSpc>
                          <a:spcPct val="115000"/>
                        </a:lnSpc>
                        <a:spcAft>
                          <a:spcPts val="0"/>
                        </a:spcAft>
                      </a:pPr>
                      <a:r>
                        <a:rPr lang="en-AU" sz="800">
                          <a:effectLst/>
                        </a:rPr>
                        <a:t>Overflow Capacity (mm)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65</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80</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69353213"/>
                  </a:ext>
                </a:extLst>
              </a:tr>
              <a:tr h="133198">
                <a:tc>
                  <a:txBody>
                    <a:bodyPr/>
                    <a:lstStyle/>
                    <a:p>
                      <a:pPr>
                        <a:lnSpc>
                          <a:spcPct val="115000"/>
                        </a:lnSpc>
                        <a:spcAft>
                          <a:spcPts val="0"/>
                        </a:spcAft>
                      </a:pPr>
                      <a:r>
                        <a:rPr lang="en-AU" sz="800">
                          <a:effectLst/>
                        </a:rPr>
                        <a:t>Drainage (mm)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4.8</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0.5</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99052456"/>
                  </a:ext>
                </a:extLst>
              </a:tr>
              <a:tr h="270713">
                <a:tc>
                  <a:txBody>
                    <a:bodyPr/>
                    <a:lstStyle/>
                    <a:p>
                      <a:pPr>
                        <a:lnSpc>
                          <a:spcPct val="115000"/>
                        </a:lnSpc>
                        <a:spcAft>
                          <a:spcPts val="0"/>
                        </a:spcAft>
                      </a:pPr>
                      <a:r>
                        <a:rPr lang="en-AU" sz="800">
                          <a:effectLst/>
                        </a:rPr>
                        <a:t>Number of observed events</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14 (+3 low volume events, with indistinct hydrographs)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27</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131527019"/>
                  </a:ext>
                </a:extLst>
              </a:tr>
              <a:tr h="549601">
                <a:tc>
                  <a:txBody>
                    <a:bodyPr/>
                    <a:lstStyle/>
                    <a:p>
                      <a:pPr>
                        <a:lnSpc>
                          <a:spcPct val="115000"/>
                        </a:lnSpc>
                        <a:spcAft>
                          <a:spcPts val="0"/>
                        </a:spcAft>
                      </a:pPr>
                      <a:r>
                        <a:rPr lang="en-AU" sz="800">
                          <a:effectLst/>
                        </a:rPr>
                        <a:t>Number of observed events correctly simulated</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7 (+3 low volume events with indistinct hydrographs)</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19</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429183118"/>
                  </a:ext>
                </a:extLst>
              </a:tr>
              <a:tr h="410157">
                <a:tc>
                  <a:txBody>
                    <a:bodyPr/>
                    <a:lstStyle/>
                    <a:p>
                      <a:pPr>
                        <a:lnSpc>
                          <a:spcPct val="115000"/>
                        </a:lnSpc>
                        <a:spcAft>
                          <a:spcPts val="0"/>
                        </a:spcAft>
                      </a:pPr>
                      <a:r>
                        <a:rPr lang="en-AU" sz="800">
                          <a:effectLst/>
                        </a:rPr>
                        <a:t>Number of observed events not simulated</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7</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9</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380774321"/>
                  </a:ext>
                </a:extLst>
              </a:tr>
              <a:tr h="410157">
                <a:tc>
                  <a:txBody>
                    <a:bodyPr/>
                    <a:lstStyle/>
                    <a:p>
                      <a:pPr>
                        <a:lnSpc>
                          <a:spcPct val="115000"/>
                        </a:lnSpc>
                        <a:spcAft>
                          <a:spcPts val="0"/>
                        </a:spcAft>
                      </a:pPr>
                      <a:r>
                        <a:rPr lang="en-AU" sz="800">
                          <a:effectLst/>
                        </a:rPr>
                        <a:t>Number of simulated events not observed</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0</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dirty="0">
                          <a:effectLst/>
                        </a:rPr>
                        <a:t>3</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581305913"/>
                  </a:ext>
                </a:extLst>
              </a:tr>
            </a:tbl>
          </a:graphicData>
        </a:graphic>
      </p:graphicFrame>
    </p:spTree>
    <p:extLst>
      <p:ext uri="{BB962C8B-B14F-4D97-AF65-F5344CB8AC3E}">
        <p14:creationId xmlns:p14="http://schemas.microsoft.com/office/powerpoint/2010/main" val="3738891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540DA0-F4C8-4D91-B4EC-7D981F338283}"/>
              </a:ext>
            </a:extLst>
          </p:cNvPr>
          <p:cNvSpPr/>
          <p:nvPr/>
        </p:nvSpPr>
        <p:spPr>
          <a:xfrm>
            <a:off x="82960" y="16785"/>
            <a:ext cx="6489289" cy="1077218"/>
          </a:xfrm>
          <a:prstGeom prst="rect">
            <a:avLst/>
          </a:prstGeom>
        </p:spPr>
        <p:txBody>
          <a:bodyPr wrap="square">
            <a:spAutoFit/>
          </a:bodyPr>
          <a:lstStyle/>
          <a:p>
            <a:r>
              <a:rPr lang="en-AU" sz="2400" b="1" dirty="0">
                <a:latin typeface="+mj-lt"/>
              </a:rPr>
              <a:t>Example 2: Wellington, New South Wales, Australia</a:t>
            </a:r>
          </a:p>
          <a:p>
            <a:r>
              <a:rPr lang="en-AU" sz="2000" dirty="0">
                <a:latin typeface="+mj-lt"/>
              </a:rPr>
              <a:t>	(Markowska et al., 2020; Cuthbert et al., 2014, 	and unpublished data)</a:t>
            </a:r>
          </a:p>
        </p:txBody>
      </p:sp>
      <p:pic>
        <p:nvPicPr>
          <p:cNvPr id="8" name="Picture 7">
            <a:extLst>
              <a:ext uri="{FF2B5EF4-FFF2-40B4-BE49-F238E27FC236}">
                <a16:creationId xmlns:a16="http://schemas.microsoft.com/office/drawing/2014/main" id="{2249FAD0-0F27-4C3A-8403-F25F5DE909D7}"/>
              </a:ext>
            </a:extLst>
          </p:cNvPr>
          <p:cNvPicPr>
            <a:picLocks noChangeAspect="1"/>
          </p:cNvPicPr>
          <p:nvPr/>
        </p:nvPicPr>
        <p:blipFill>
          <a:blip r:embed="rId2"/>
          <a:stretch>
            <a:fillRect/>
          </a:stretch>
        </p:blipFill>
        <p:spPr>
          <a:xfrm>
            <a:off x="7800157" y="198310"/>
            <a:ext cx="3742562" cy="2863190"/>
          </a:xfrm>
          <a:prstGeom prst="rect">
            <a:avLst/>
          </a:prstGeom>
        </p:spPr>
      </p:pic>
      <p:pic>
        <p:nvPicPr>
          <p:cNvPr id="9" name="Picture 8">
            <a:extLst>
              <a:ext uri="{FF2B5EF4-FFF2-40B4-BE49-F238E27FC236}">
                <a16:creationId xmlns:a16="http://schemas.microsoft.com/office/drawing/2014/main" id="{2008BA7D-853E-443F-9114-ACCA378971A5}"/>
              </a:ext>
            </a:extLst>
          </p:cNvPr>
          <p:cNvPicPr>
            <a:picLocks noChangeAspect="1"/>
          </p:cNvPicPr>
          <p:nvPr/>
        </p:nvPicPr>
        <p:blipFill>
          <a:blip r:embed="rId3"/>
          <a:stretch>
            <a:fillRect/>
          </a:stretch>
        </p:blipFill>
        <p:spPr>
          <a:xfrm>
            <a:off x="7542684" y="3147619"/>
            <a:ext cx="4214950" cy="3224584"/>
          </a:xfrm>
          <a:prstGeom prst="rect">
            <a:avLst/>
          </a:prstGeom>
        </p:spPr>
      </p:pic>
      <p:sp>
        <p:nvSpPr>
          <p:cNvPr id="11" name="Rectangle 10">
            <a:extLst>
              <a:ext uri="{FF2B5EF4-FFF2-40B4-BE49-F238E27FC236}">
                <a16:creationId xmlns:a16="http://schemas.microsoft.com/office/drawing/2014/main" id="{2EA8A890-6623-42ED-BAFC-E2878E8A08A5}"/>
              </a:ext>
            </a:extLst>
          </p:cNvPr>
          <p:cNvSpPr/>
          <p:nvPr/>
        </p:nvSpPr>
        <p:spPr>
          <a:xfrm>
            <a:off x="205967" y="4340269"/>
            <a:ext cx="6901501" cy="2343206"/>
          </a:xfrm>
          <a:prstGeom prst="rect">
            <a:avLst/>
          </a:prstGeom>
        </p:spPr>
        <p:txBody>
          <a:bodyPr wrap="square">
            <a:spAutoFit/>
          </a:bodyPr>
          <a:lstStyle/>
          <a:p>
            <a:pPr lvl="0" algn="just">
              <a:lnSpc>
                <a:spcPct val="90000"/>
              </a:lnSpc>
              <a:spcBef>
                <a:spcPts val="1000"/>
              </a:spcBef>
            </a:pPr>
            <a:r>
              <a:rPr lang="en-AU" sz="1600" dirty="0">
                <a:solidFill>
                  <a:prstClr val="black"/>
                </a:solidFill>
                <a:latin typeface="Calibri Light" panose="020F0302020204030204"/>
              </a:rPr>
              <a:t>At Cathedral Cave, NSW, with a temperate semi-arid climate, we have almost ten years of drip hydrology monitoring from a network of drip loggers. M</a:t>
            </a:r>
            <a:r>
              <a:rPr lang="en-US" sz="1600" dirty="0" err="1">
                <a:solidFill>
                  <a:prstClr val="black"/>
                </a:solidFill>
                <a:latin typeface="Calibri Light" panose="020F0302020204030204"/>
              </a:rPr>
              <a:t>ean</a:t>
            </a:r>
            <a:r>
              <a:rPr lang="en-US" sz="1600" dirty="0">
                <a:solidFill>
                  <a:prstClr val="black"/>
                </a:solidFill>
                <a:latin typeface="Calibri Light" panose="020F0302020204030204"/>
              </a:rPr>
              <a:t> total annual precipitation is 629 mm and mean annual temperature is 18.2 </a:t>
            </a:r>
            <a:r>
              <a:rPr lang="en-US" sz="1600" dirty="0">
                <a:solidFill>
                  <a:prstClr val="black"/>
                </a:solidFill>
                <a:latin typeface="Calibri" panose="020F0502020204030204" pitchFamily="34" charset="0"/>
                <a:cs typeface="Calibri" panose="020F0502020204030204" pitchFamily="34" charset="0"/>
              </a:rPr>
              <a:t>°</a:t>
            </a:r>
            <a:r>
              <a:rPr lang="en-US" sz="1600" dirty="0">
                <a:solidFill>
                  <a:prstClr val="black"/>
                </a:solidFill>
                <a:latin typeface="Calibri Light" panose="020F0302020204030204"/>
              </a:rPr>
              <a:t>C. P/PET = 0.45 (Baker et al., 2019).</a:t>
            </a:r>
            <a:endParaRPr lang="en-AU" sz="1600" dirty="0">
              <a:solidFill>
                <a:prstClr val="black"/>
              </a:solidFill>
              <a:latin typeface="Calibri Light" panose="020F0302020204030204"/>
            </a:endParaRPr>
          </a:p>
          <a:p>
            <a:pPr lvl="0" algn="just">
              <a:lnSpc>
                <a:spcPct val="90000"/>
              </a:lnSpc>
              <a:spcBef>
                <a:spcPts val="1000"/>
              </a:spcBef>
            </a:pPr>
            <a:r>
              <a:rPr lang="en-AU" sz="1600" dirty="0">
                <a:solidFill>
                  <a:prstClr val="black"/>
                </a:solidFill>
                <a:latin typeface="Calibri Light" panose="020F0302020204030204"/>
              </a:rPr>
              <a:t>The time series graphs on this slide show the normalised hydrology for the eighteen most reliable loggers. The 2019 drought year is evident.</a:t>
            </a:r>
          </a:p>
          <a:p>
            <a:pPr lvl="0" algn="just">
              <a:lnSpc>
                <a:spcPct val="90000"/>
              </a:lnSpc>
              <a:spcBef>
                <a:spcPts val="1000"/>
              </a:spcBef>
            </a:pPr>
            <a:r>
              <a:rPr lang="en-AU" sz="1600" dirty="0">
                <a:solidFill>
                  <a:prstClr val="black"/>
                </a:solidFill>
                <a:latin typeface="Calibri Light" panose="020F0302020204030204"/>
              </a:rPr>
              <a:t>We now have enough recharge events (n=21) to determine the antecedent rainfall volume needed for drip recharge, using the methodology presented previously. This will be completed through a 2020 UNSW Honours research project.</a:t>
            </a:r>
          </a:p>
        </p:txBody>
      </p:sp>
      <p:pic>
        <p:nvPicPr>
          <p:cNvPr id="10" name="Picture 9" descr="A close up of a map&#10;&#10;Description automatically generated">
            <a:extLst>
              <a:ext uri="{FF2B5EF4-FFF2-40B4-BE49-F238E27FC236}">
                <a16:creationId xmlns:a16="http://schemas.microsoft.com/office/drawing/2014/main" id="{EE98197C-FB6A-4FB2-8E8B-519FA9ED1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967" y="1172672"/>
            <a:ext cx="3561731" cy="2911030"/>
          </a:xfrm>
          <a:prstGeom prst="rect">
            <a:avLst/>
          </a:prstGeom>
        </p:spPr>
      </p:pic>
      <p:sp>
        <p:nvSpPr>
          <p:cNvPr id="12" name="Star: 5 Points 11">
            <a:extLst>
              <a:ext uri="{FF2B5EF4-FFF2-40B4-BE49-F238E27FC236}">
                <a16:creationId xmlns:a16="http://schemas.microsoft.com/office/drawing/2014/main" id="{671E6C01-2AEF-43D3-A7B1-82AB7F357EF5}"/>
              </a:ext>
            </a:extLst>
          </p:cNvPr>
          <p:cNvSpPr/>
          <p:nvPr/>
        </p:nvSpPr>
        <p:spPr>
          <a:xfrm>
            <a:off x="2986535" y="2975382"/>
            <a:ext cx="194566" cy="1722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descr="A picture containing man, dark, sitting, table&#10;&#10;Description automatically generated">
            <a:extLst>
              <a:ext uri="{FF2B5EF4-FFF2-40B4-BE49-F238E27FC236}">
                <a16:creationId xmlns:a16="http://schemas.microsoft.com/office/drawing/2014/main" id="{8BC417C1-5FC0-497E-9595-D5A5AC645D8F}"/>
              </a:ext>
            </a:extLst>
          </p:cNvPr>
          <p:cNvPicPr>
            <a:picLocks noChangeAspect="1"/>
          </p:cNvPicPr>
          <p:nvPr/>
        </p:nvPicPr>
        <p:blipFill rotWithShape="1">
          <a:blip r:embed="rId5">
            <a:extLst>
              <a:ext uri="{28A0092B-C50C-407E-A947-70E740481C1C}">
                <a14:useLocalDpi xmlns:a14="http://schemas.microsoft.com/office/drawing/2010/main" val="0"/>
              </a:ext>
            </a:extLst>
          </a:blip>
          <a:srcRect r="40864"/>
          <a:stretch/>
        </p:blipFill>
        <p:spPr>
          <a:xfrm>
            <a:off x="3833144" y="1350570"/>
            <a:ext cx="3193298" cy="2627060"/>
          </a:xfrm>
          <a:prstGeom prst="rect">
            <a:avLst/>
          </a:prstGeom>
        </p:spPr>
      </p:pic>
      <p:sp>
        <p:nvSpPr>
          <p:cNvPr id="2" name="TextBox 1">
            <a:extLst>
              <a:ext uri="{FF2B5EF4-FFF2-40B4-BE49-F238E27FC236}">
                <a16:creationId xmlns:a16="http://schemas.microsoft.com/office/drawing/2014/main" id="{C5FE0A83-DBF3-47AB-A338-AA35DDA11580}"/>
              </a:ext>
            </a:extLst>
          </p:cNvPr>
          <p:cNvSpPr txBox="1"/>
          <p:nvPr/>
        </p:nvSpPr>
        <p:spPr>
          <a:xfrm>
            <a:off x="3767698" y="3767584"/>
            <a:ext cx="1354345" cy="276999"/>
          </a:xfrm>
          <a:prstGeom prst="rect">
            <a:avLst/>
          </a:prstGeom>
          <a:noFill/>
        </p:spPr>
        <p:txBody>
          <a:bodyPr wrap="none" rtlCol="0">
            <a:spAutoFit/>
          </a:bodyPr>
          <a:lstStyle/>
          <a:p>
            <a:r>
              <a:rPr lang="en-AU" sz="1200" dirty="0">
                <a:solidFill>
                  <a:schemeClr val="bg1"/>
                </a:solidFill>
                <a:latin typeface="+mj-lt"/>
              </a:rPr>
              <a:t>Photo: Ian Eddison</a:t>
            </a:r>
          </a:p>
        </p:txBody>
      </p:sp>
      <p:pic>
        <p:nvPicPr>
          <p:cNvPr id="3" name="Picture 2">
            <a:extLst>
              <a:ext uri="{FF2B5EF4-FFF2-40B4-BE49-F238E27FC236}">
                <a16:creationId xmlns:a16="http://schemas.microsoft.com/office/drawing/2014/main" id="{AFF3DAFA-F509-4847-AD2D-69F25E624304}"/>
              </a:ext>
            </a:extLst>
          </p:cNvPr>
          <p:cNvPicPr>
            <a:picLocks noChangeAspect="1"/>
          </p:cNvPicPr>
          <p:nvPr/>
        </p:nvPicPr>
        <p:blipFill>
          <a:blip r:embed="rId6"/>
          <a:stretch>
            <a:fillRect/>
          </a:stretch>
        </p:blipFill>
        <p:spPr>
          <a:xfrm>
            <a:off x="10893439" y="6400760"/>
            <a:ext cx="1298561" cy="457240"/>
          </a:xfrm>
          <a:prstGeom prst="rect">
            <a:avLst/>
          </a:prstGeom>
        </p:spPr>
      </p:pic>
    </p:spTree>
    <p:extLst>
      <p:ext uri="{BB962C8B-B14F-4D97-AF65-F5344CB8AC3E}">
        <p14:creationId xmlns:p14="http://schemas.microsoft.com/office/powerpoint/2010/main" val="1795525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20BDB6-226D-45B3-85C5-142402A51909}"/>
              </a:ext>
            </a:extLst>
          </p:cNvPr>
          <p:cNvSpPr>
            <a:spLocks noGrp="1"/>
          </p:cNvSpPr>
          <p:nvPr>
            <p:ph idx="1"/>
          </p:nvPr>
        </p:nvSpPr>
        <p:spPr>
          <a:xfrm>
            <a:off x="299500" y="279008"/>
            <a:ext cx="4749578" cy="2742488"/>
          </a:xfrm>
        </p:spPr>
        <p:txBody>
          <a:bodyPr>
            <a:noAutofit/>
          </a:bodyPr>
          <a:lstStyle/>
          <a:p>
            <a:pPr marL="0" indent="0" algn="just">
              <a:lnSpc>
                <a:spcPts val="1900"/>
              </a:lnSpc>
              <a:buNone/>
            </a:pPr>
            <a:r>
              <a:rPr lang="en-AU" sz="1600" dirty="0">
                <a:latin typeface="+mj-lt"/>
              </a:rPr>
              <a:t>We previously applied a soil moisture balance - karst model (schematic below) to the drip recharge data for 2010-2014 (Cuthbert et al. 2014). </a:t>
            </a:r>
          </a:p>
          <a:p>
            <a:pPr marL="0" indent="0" algn="just">
              <a:lnSpc>
                <a:spcPts val="1920"/>
              </a:lnSpc>
              <a:buNone/>
            </a:pPr>
            <a:r>
              <a:rPr lang="en-AU" sz="1600" dirty="0">
                <a:latin typeface="+mj-lt"/>
              </a:rPr>
              <a:t>The best fit between observed recharge events and modelled recharge (</a:t>
            </a:r>
            <a:r>
              <a:rPr lang="en-AU" sz="1600" i="1" dirty="0" err="1">
                <a:latin typeface="+mj-lt"/>
              </a:rPr>
              <a:t>Rch</a:t>
            </a:r>
            <a:r>
              <a:rPr lang="en-AU" sz="1600" dirty="0">
                <a:latin typeface="+mj-lt"/>
              </a:rPr>
              <a:t>) was determined. </a:t>
            </a:r>
            <a:r>
              <a:rPr lang="en-AU" sz="1600" dirty="0" err="1">
                <a:latin typeface="+mj-lt"/>
              </a:rPr>
              <a:t>Modlelling</a:t>
            </a:r>
            <a:r>
              <a:rPr lang="en-AU" sz="1600" dirty="0">
                <a:latin typeface="+mj-lt"/>
              </a:rPr>
              <a:t> suggested a maximum soil moisture deficit of 87 mm is needed to be overcome prior to cave drip water recharge.</a:t>
            </a:r>
          </a:p>
          <a:p>
            <a:pPr marL="0" indent="0" algn="just">
              <a:lnSpc>
                <a:spcPts val="1900"/>
              </a:lnSpc>
              <a:buNone/>
            </a:pPr>
            <a:r>
              <a:rPr lang="en-AU" sz="1600" dirty="0" err="1">
                <a:latin typeface="+mj-lt"/>
              </a:rPr>
              <a:t>Matlab</a:t>
            </a:r>
            <a:r>
              <a:rPr lang="en-AU" sz="1600" dirty="0">
                <a:latin typeface="+mj-lt"/>
              </a:rPr>
              <a:t> model code available at:</a:t>
            </a:r>
          </a:p>
          <a:p>
            <a:pPr marL="0" indent="0" algn="just">
              <a:lnSpc>
                <a:spcPts val="1900"/>
              </a:lnSpc>
              <a:spcBef>
                <a:spcPts val="0"/>
              </a:spcBef>
              <a:buNone/>
            </a:pPr>
            <a:r>
              <a:rPr lang="en-AU" sz="1600" dirty="0">
                <a:latin typeface="+mj-lt"/>
              </a:rPr>
              <a:t>https://doi.org/10.6084/m9.figshare.10282868</a:t>
            </a:r>
          </a:p>
        </p:txBody>
      </p:sp>
      <p:sp>
        <p:nvSpPr>
          <p:cNvPr id="12" name="Rectangle 11">
            <a:extLst>
              <a:ext uri="{FF2B5EF4-FFF2-40B4-BE49-F238E27FC236}">
                <a16:creationId xmlns:a16="http://schemas.microsoft.com/office/drawing/2014/main" id="{796F5299-6DEF-48B3-A8F6-9CF600CD9EBF}"/>
              </a:ext>
            </a:extLst>
          </p:cNvPr>
          <p:cNvSpPr/>
          <p:nvPr/>
        </p:nvSpPr>
        <p:spPr>
          <a:xfrm>
            <a:off x="5894567" y="249928"/>
            <a:ext cx="5997933" cy="3144451"/>
          </a:xfrm>
          <a:prstGeom prst="rect">
            <a:avLst/>
          </a:prstGeom>
        </p:spPr>
        <p:txBody>
          <a:bodyPr wrap="square">
            <a:spAutoFit/>
          </a:bodyPr>
          <a:lstStyle/>
          <a:p>
            <a:pPr algn="just">
              <a:lnSpc>
                <a:spcPts val="1920"/>
              </a:lnSpc>
              <a:spcAft>
                <a:spcPts val="1000"/>
              </a:spcAft>
            </a:pPr>
            <a:r>
              <a:rPr lang="en-AU" sz="1600" dirty="0">
                <a:latin typeface="+mj-lt"/>
                <a:ea typeface="Calibri" panose="020F0502020204030204" pitchFamily="34" charset="0"/>
                <a:cs typeface="Times New Roman" panose="02020603050405020304" pitchFamily="18" charset="0"/>
              </a:rPr>
              <a:t>This isotope enabled model was then used to compare modelled and measured </a:t>
            </a:r>
            <a:r>
              <a:rPr lang="en-AU" sz="1600" dirty="0">
                <a:latin typeface="Symbol" panose="05050102010706020507" pitchFamily="18" charset="2"/>
                <a:ea typeface="Calibri" panose="020F0502020204030204" pitchFamily="34" charset="0"/>
                <a:cs typeface="Times New Roman" panose="02020603050405020304" pitchFamily="18" charset="0"/>
              </a:rPr>
              <a:t>d</a:t>
            </a:r>
            <a:r>
              <a:rPr lang="en-AU" sz="1600" baseline="30000" dirty="0">
                <a:latin typeface="+mj-lt"/>
                <a:ea typeface="Calibri" panose="020F0502020204030204" pitchFamily="34" charset="0"/>
                <a:cs typeface="Times New Roman" panose="02020603050405020304" pitchFamily="18" charset="0"/>
              </a:rPr>
              <a:t>18</a:t>
            </a:r>
            <a:r>
              <a:rPr lang="en-AU" sz="1600" dirty="0">
                <a:latin typeface="+mj-lt"/>
                <a:ea typeface="Calibri" panose="020F0502020204030204" pitchFamily="34" charset="0"/>
                <a:cs typeface="Times New Roman" panose="02020603050405020304" pitchFamily="18" charset="0"/>
              </a:rPr>
              <a:t>O for two modern stalagmites, WB and WC (Markowska et al., 2020). The isotope model only includes a parameterised rainfall amount effect and isotope fractionation due to </a:t>
            </a:r>
            <a:r>
              <a:rPr lang="en-AU" sz="1600" dirty="0" err="1">
                <a:latin typeface="+mj-lt"/>
                <a:ea typeface="Calibri" panose="020F0502020204030204" pitchFamily="34" charset="0"/>
                <a:cs typeface="Times New Roman" panose="02020603050405020304" pitchFamily="18" charset="0"/>
              </a:rPr>
              <a:t>epikarst</a:t>
            </a:r>
            <a:r>
              <a:rPr lang="en-AU" sz="1600" dirty="0">
                <a:latin typeface="+mj-lt"/>
                <a:ea typeface="Calibri" panose="020F0502020204030204" pitchFamily="34" charset="0"/>
                <a:cs typeface="Times New Roman" panose="02020603050405020304" pitchFamily="18" charset="0"/>
              </a:rPr>
              <a:t> evaporation. </a:t>
            </a:r>
          </a:p>
          <a:p>
            <a:pPr algn="just">
              <a:lnSpc>
                <a:spcPts val="1920"/>
              </a:lnSpc>
              <a:spcAft>
                <a:spcPts val="1000"/>
              </a:spcAft>
            </a:pPr>
            <a:r>
              <a:rPr lang="en-AU" sz="1600" dirty="0">
                <a:latin typeface="+mj-lt"/>
                <a:ea typeface="Calibri" panose="020F0502020204030204" pitchFamily="34" charset="0"/>
                <a:cs typeface="Times New Roman" panose="02020603050405020304" pitchFamily="18" charset="0"/>
              </a:rPr>
              <a:t>For stalagmite WC, a</a:t>
            </a:r>
            <a:r>
              <a:rPr lang="en-GB" sz="1600" dirty="0" err="1">
                <a:latin typeface="+mj-lt"/>
                <a:ea typeface="Yu Mincho" panose="02020400000000000000" pitchFamily="18" charset="-128"/>
                <a:cs typeface="Times New Roman" panose="02020603050405020304" pitchFamily="18" charset="0"/>
              </a:rPr>
              <a:t>lmost</a:t>
            </a:r>
            <a:r>
              <a:rPr lang="en-GB" sz="1600" dirty="0">
                <a:latin typeface="+mj-lt"/>
                <a:ea typeface="Yu Mincho" panose="02020400000000000000" pitchFamily="18" charset="-128"/>
                <a:cs typeface="Times New Roman" panose="02020603050405020304" pitchFamily="18" charset="0"/>
              </a:rPr>
              <a:t> all major peaks and troughs could be replicated within the age uncertainty, suggesting that </a:t>
            </a:r>
            <a:r>
              <a:rPr lang="en-GB" sz="1600" dirty="0" err="1">
                <a:latin typeface="+mj-lt"/>
                <a:ea typeface="Yu Mincho" panose="02020400000000000000" pitchFamily="18" charset="-128"/>
                <a:cs typeface="Times New Roman" panose="02020603050405020304" pitchFamily="18" charset="0"/>
              </a:rPr>
              <a:t>epikarst</a:t>
            </a:r>
            <a:r>
              <a:rPr lang="en-GB" sz="1600" dirty="0">
                <a:latin typeface="+mj-lt"/>
                <a:ea typeface="Yu Mincho" panose="02020400000000000000" pitchFamily="18" charset="-128"/>
                <a:cs typeface="Times New Roman" panose="02020603050405020304" pitchFamily="18" charset="0"/>
              </a:rPr>
              <a:t> evaporation provides a good explanation for the variability in WC </a:t>
            </a:r>
            <a:r>
              <a:rPr lang="en-GB" sz="1600" dirty="0">
                <a:latin typeface="Symbol" panose="05050102010706020507" pitchFamily="18" charset="2"/>
                <a:ea typeface="Yu Mincho" panose="02020400000000000000" pitchFamily="18" charset="-128"/>
                <a:cs typeface="Times New Roman" panose="02020603050405020304" pitchFamily="18" charset="0"/>
              </a:rPr>
              <a:t>d</a:t>
            </a:r>
            <a:r>
              <a:rPr lang="en-GB" sz="1600" baseline="30000" dirty="0">
                <a:latin typeface="+mj-lt"/>
                <a:ea typeface="Yu Mincho" panose="02020400000000000000" pitchFamily="18" charset="-128"/>
                <a:cs typeface="Times New Roman" panose="02020603050405020304" pitchFamily="18" charset="0"/>
              </a:rPr>
              <a:t>18</a:t>
            </a:r>
            <a:r>
              <a:rPr lang="en-GB" sz="1600" dirty="0">
                <a:latin typeface="+mj-lt"/>
                <a:ea typeface="Yu Mincho" panose="02020400000000000000" pitchFamily="18" charset="-128"/>
                <a:cs typeface="Times New Roman" panose="02020603050405020304" pitchFamily="18" charset="0"/>
              </a:rPr>
              <a:t>O</a:t>
            </a:r>
            <a:r>
              <a:rPr lang="en-GB" sz="1600" baseline="-25000" dirty="0">
                <a:latin typeface="+mj-lt"/>
                <a:ea typeface="Yu Mincho" panose="02020400000000000000" pitchFamily="18" charset="-128"/>
                <a:cs typeface="Times New Roman" panose="02020603050405020304" pitchFamily="18" charset="0"/>
              </a:rPr>
              <a:t>spel. </a:t>
            </a:r>
            <a:r>
              <a:rPr lang="en-GB" sz="1600" dirty="0">
                <a:solidFill>
                  <a:prstClr val="black"/>
                </a:solidFill>
                <a:latin typeface="+mj-lt"/>
                <a:ea typeface="Yu Mincho" panose="02020400000000000000" pitchFamily="18" charset="-128"/>
                <a:cs typeface="Times New Roman" panose="02020603050405020304" pitchFamily="18" charset="0"/>
              </a:rPr>
              <a:t>WC can be explained by a simple single-reservoir model, which is very sensitive to karst evaporation and changes in water storage volumes, controlled by alternating periods of recharge and decline. </a:t>
            </a:r>
            <a:r>
              <a:rPr lang="en-GB" sz="1600" dirty="0">
                <a:latin typeface="+mj-lt"/>
                <a:ea typeface="Yu Mincho" panose="02020400000000000000" pitchFamily="18" charset="-128"/>
                <a:cs typeface="Times New Roman" panose="02020603050405020304" pitchFamily="18" charset="0"/>
              </a:rPr>
              <a:t>WB cannot be explained by a simple single-reservoir model and likely is fed by multiple reservoirs.</a:t>
            </a:r>
            <a:endParaRPr lang="en-AU" sz="1600" b="1" dirty="0">
              <a:latin typeface="+mj-lt"/>
              <a:ea typeface="Calibri" panose="020F0502020204030204" pitchFamily="34" charset="0"/>
              <a:cs typeface="Times New Roman" panose="02020603050405020304" pitchFamily="18" charset="0"/>
            </a:endParaRPr>
          </a:p>
        </p:txBody>
      </p:sp>
      <p:pic>
        <p:nvPicPr>
          <p:cNvPr id="14" name="Picture 13" descr="A screenshot of a cell phone&#10;&#10;Description automatically generated">
            <a:extLst>
              <a:ext uri="{FF2B5EF4-FFF2-40B4-BE49-F238E27FC236}">
                <a16:creationId xmlns:a16="http://schemas.microsoft.com/office/drawing/2014/main" id="{B9FA2EB9-3722-4495-BD48-6AAFB5869A62}"/>
              </a:ext>
            </a:extLst>
          </p:cNvPr>
          <p:cNvPicPr/>
          <p:nvPr/>
        </p:nvPicPr>
        <p:blipFill rotWithShape="1">
          <a:blip r:embed="rId2">
            <a:extLst>
              <a:ext uri="{28A0092B-C50C-407E-A947-70E740481C1C}">
                <a14:useLocalDpi xmlns:a14="http://schemas.microsoft.com/office/drawing/2010/main" val="0"/>
              </a:ext>
            </a:extLst>
          </a:blip>
          <a:srcRect l="12093" t="7721" r="25115" b="30313"/>
          <a:stretch/>
        </p:blipFill>
        <p:spPr bwMode="auto">
          <a:xfrm>
            <a:off x="299500" y="3021496"/>
            <a:ext cx="4431526" cy="3737976"/>
          </a:xfrm>
          <a:prstGeom prst="rect">
            <a:avLst/>
          </a:prstGeom>
          <a:ln>
            <a:noFill/>
          </a:ln>
          <a:extLst>
            <a:ext uri="{53640926-AAD7-44D8-BBD7-CCE9431645EC}">
              <a14:shadowObscured xmlns:a14="http://schemas.microsoft.com/office/drawing/2010/main"/>
            </a:ex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2" name="Picture 1">
            <a:extLst>
              <a:ext uri="{FF2B5EF4-FFF2-40B4-BE49-F238E27FC236}">
                <a16:creationId xmlns:a16="http://schemas.microsoft.com/office/drawing/2014/main" id="{B14123B2-11C4-4040-AEF6-95F1089AA9EE}"/>
              </a:ext>
            </a:extLst>
          </p:cNvPr>
          <p:cNvPicPr>
            <a:picLocks noChangeAspect="1"/>
          </p:cNvPicPr>
          <p:nvPr/>
        </p:nvPicPr>
        <p:blipFill>
          <a:blip r:embed="rId3"/>
          <a:stretch>
            <a:fillRect/>
          </a:stretch>
        </p:blipFill>
        <p:spPr>
          <a:xfrm>
            <a:off x="6096000" y="3387622"/>
            <a:ext cx="4832350" cy="3371850"/>
          </a:xfrm>
          <a:prstGeom prst="rect">
            <a:avLst/>
          </a:prstGeom>
        </p:spPr>
      </p:pic>
      <p:pic>
        <p:nvPicPr>
          <p:cNvPr id="4" name="Picture 3">
            <a:extLst>
              <a:ext uri="{FF2B5EF4-FFF2-40B4-BE49-F238E27FC236}">
                <a16:creationId xmlns:a16="http://schemas.microsoft.com/office/drawing/2014/main" id="{FD384097-4C59-4992-BA52-5082643364ED}"/>
              </a:ext>
            </a:extLst>
          </p:cNvPr>
          <p:cNvPicPr>
            <a:picLocks noChangeAspect="1"/>
          </p:cNvPicPr>
          <p:nvPr/>
        </p:nvPicPr>
        <p:blipFill>
          <a:blip r:embed="rId4"/>
          <a:stretch>
            <a:fillRect/>
          </a:stretch>
        </p:blipFill>
        <p:spPr>
          <a:xfrm>
            <a:off x="10893439" y="6400760"/>
            <a:ext cx="1298561" cy="457240"/>
          </a:xfrm>
          <a:prstGeom prst="rect">
            <a:avLst/>
          </a:prstGeom>
        </p:spPr>
      </p:pic>
    </p:spTree>
    <p:extLst>
      <p:ext uri="{BB962C8B-B14F-4D97-AF65-F5344CB8AC3E}">
        <p14:creationId xmlns:p14="http://schemas.microsoft.com/office/powerpoint/2010/main" val="1593538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D27E-E2E3-4E2C-B2CA-3DAD47765ED2}"/>
              </a:ext>
            </a:extLst>
          </p:cNvPr>
          <p:cNvSpPr>
            <a:spLocks noGrp="1"/>
          </p:cNvSpPr>
          <p:nvPr>
            <p:ph type="title"/>
          </p:nvPr>
        </p:nvSpPr>
        <p:spPr>
          <a:xfrm>
            <a:off x="92074" y="32906"/>
            <a:ext cx="8076566" cy="1255963"/>
          </a:xfrm>
        </p:spPr>
        <p:txBody>
          <a:bodyPr>
            <a:normAutofit/>
          </a:bodyPr>
          <a:lstStyle/>
          <a:p>
            <a:r>
              <a:rPr lang="en-AU" sz="2800" b="1" dirty="0"/>
              <a:t>How unique is a drip</a:t>
            </a:r>
            <a:r>
              <a:rPr lang="en-AU" sz="2800" dirty="0"/>
              <a:t>? What is the </a:t>
            </a:r>
            <a:r>
              <a:rPr lang="en-AU" sz="2800" b="1" dirty="0"/>
              <a:t>heterogeneity in drip rate </a:t>
            </a:r>
            <a:r>
              <a:rPr lang="en-AU" sz="2800" dirty="0"/>
              <a:t>between sites within a cave, and between caves?</a:t>
            </a:r>
          </a:p>
        </p:txBody>
      </p:sp>
      <p:pic>
        <p:nvPicPr>
          <p:cNvPr id="8" name="Picture 7" descr="A picture containing implement, stationary, pencil, table&#10;&#10;Description automatically generated">
            <a:extLst>
              <a:ext uri="{FF2B5EF4-FFF2-40B4-BE49-F238E27FC236}">
                <a16:creationId xmlns:a16="http://schemas.microsoft.com/office/drawing/2014/main" id="{BF9DC8B4-47CE-4AEB-868E-DB5B88F03F9C}"/>
              </a:ext>
            </a:extLst>
          </p:cNvPr>
          <p:cNvPicPr>
            <a:picLocks noChangeAspect="1"/>
          </p:cNvPicPr>
          <p:nvPr/>
        </p:nvPicPr>
        <p:blipFill rotWithShape="1">
          <a:blip r:embed="rId2">
            <a:extLst>
              <a:ext uri="{28A0092B-C50C-407E-A947-70E740481C1C}">
                <a14:useLocalDpi xmlns:a14="http://schemas.microsoft.com/office/drawing/2010/main" val="0"/>
              </a:ext>
            </a:extLst>
          </a:blip>
          <a:srcRect l="3749" r="10318"/>
          <a:stretch/>
        </p:blipFill>
        <p:spPr>
          <a:xfrm>
            <a:off x="0" y="2266555"/>
            <a:ext cx="4990012" cy="4443663"/>
          </a:xfrm>
          <a:prstGeom prst="rect">
            <a:avLst/>
          </a:prstGeom>
        </p:spPr>
      </p:pic>
      <p:pic>
        <p:nvPicPr>
          <p:cNvPr id="9" name="Picture 8">
            <a:extLst>
              <a:ext uri="{FF2B5EF4-FFF2-40B4-BE49-F238E27FC236}">
                <a16:creationId xmlns:a16="http://schemas.microsoft.com/office/drawing/2014/main" id="{8B6F103A-9B5A-46CE-BE88-18B32B42D74B}"/>
              </a:ext>
            </a:extLst>
          </p:cNvPr>
          <p:cNvPicPr>
            <a:picLocks noChangeAspect="1"/>
          </p:cNvPicPr>
          <p:nvPr/>
        </p:nvPicPr>
        <p:blipFill>
          <a:blip r:embed="rId3"/>
          <a:stretch>
            <a:fillRect/>
          </a:stretch>
        </p:blipFill>
        <p:spPr>
          <a:xfrm>
            <a:off x="4348389" y="2266555"/>
            <a:ext cx="5901601" cy="4514930"/>
          </a:xfrm>
          <a:prstGeom prst="rect">
            <a:avLst/>
          </a:prstGeom>
        </p:spPr>
      </p:pic>
      <p:pic>
        <p:nvPicPr>
          <p:cNvPr id="3" name="Picture 2">
            <a:extLst>
              <a:ext uri="{FF2B5EF4-FFF2-40B4-BE49-F238E27FC236}">
                <a16:creationId xmlns:a16="http://schemas.microsoft.com/office/drawing/2014/main" id="{FC77F403-5A05-4221-8AE5-4035A5716CD1}"/>
              </a:ext>
            </a:extLst>
          </p:cNvPr>
          <p:cNvPicPr>
            <a:picLocks noChangeAspect="1"/>
          </p:cNvPicPr>
          <p:nvPr/>
        </p:nvPicPr>
        <p:blipFill>
          <a:blip r:embed="rId4"/>
          <a:stretch>
            <a:fillRect/>
          </a:stretch>
        </p:blipFill>
        <p:spPr>
          <a:xfrm>
            <a:off x="8631627" y="143129"/>
            <a:ext cx="3560373" cy="2914141"/>
          </a:xfrm>
          <a:prstGeom prst="rect">
            <a:avLst/>
          </a:prstGeom>
        </p:spPr>
      </p:pic>
      <p:sp>
        <p:nvSpPr>
          <p:cNvPr id="6" name="Star: 5 Points 5">
            <a:extLst>
              <a:ext uri="{FF2B5EF4-FFF2-40B4-BE49-F238E27FC236}">
                <a16:creationId xmlns:a16="http://schemas.microsoft.com/office/drawing/2014/main" id="{FFDD451F-4CD0-485D-9788-E1884C455A81}"/>
              </a:ext>
            </a:extLst>
          </p:cNvPr>
          <p:cNvSpPr/>
          <p:nvPr/>
        </p:nvSpPr>
        <p:spPr>
          <a:xfrm>
            <a:off x="11425141" y="2180436"/>
            <a:ext cx="194566" cy="1722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FEAE7182-9FEC-4542-AF56-8E96B88B6B46}"/>
              </a:ext>
            </a:extLst>
          </p:cNvPr>
          <p:cNvSpPr txBox="1"/>
          <p:nvPr/>
        </p:nvSpPr>
        <p:spPr>
          <a:xfrm>
            <a:off x="1029084" y="2081888"/>
            <a:ext cx="2058541" cy="369332"/>
          </a:xfrm>
          <a:prstGeom prst="rect">
            <a:avLst/>
          </a:prstGeom>
          <a:noFill/>
        </p:spPr>
        <p:txBody>
          <a:bodyPr wrap="square" rtlCol="0">
            <a:spAutoFit/>
          </a:bodyPr>
          <a:lstStyle/>
          <a:p>
            <a:r>
              <a:rPr lang="en-AU" dirty="0" err="1">
                <a:latin typeface="+mj-lt"/>
              </a:rPr>
              <a:t>Harrie</a:t>
            </a:r>
            <a:r>
              <a:rPr lang="en-AU" dirty="0">
                <a:latin typeface="+mj-lt"/>
              </a:rPr>
              <a:t> Wood Cave</a:t>
            </a:r>
          </a:p>
        </p:txBody>
      </p:sp>
      <p:sp>
        <p:nvSpPr>
          <p:cNvPr id="5" name="TextBox 4">
            <a:extLst>
              <a:ext uri="{FF2B5EF4-FFF2-40B4-BE49-F238E27FC236}">
                <a16:creationId xmlns:a16="http://schemas.microsoft.com/office/drawing/2014/main" id="{54E359CD-AC4E-45E5-AAFF-C6A5DA735521}"/>
              </a:ext>
            </a:extLst>
          </p:cNvPr>
          <p:cNvSpPr txBox="1"/>
          <p:nvPr/>
        </p:nvSpPr>
        <p:spPr>
          <a:xfrm>
            <a:off x="5577910" y="2423019"/>
            <a:ext cx="2020389" cy="369332"/>
          </a:xfrm>
          <a:prstGeom prst="rect">
            <a:avLst/>
          </a:prstGeom>
          <a:noFill/>
        </p:spPr>
        <p:txBody>
          <a:bodyPr wrap="square" rtlCol="0">
            <a:spAutoFit/>
          </a:bodyPr>
          <a:lstStyle/>
          <a:p>
            <a:r>
              <a:rPr lang="en-AU" dirty="0">
                <a:latin typeface="+mj-lt"/>
              </a:rPr>
              <a:t>South Glory Cave</a:t>
            </a:r>
          </a:p>
        </p:txBody>
      </p:sp>
      <p:sp>
        <p:nvSpPr>
          <p:cNvPr id="7" name="TextBox 6">
            <a:extLst>
              <a:ext uri="{FF2B5EF4-FFF2-40B4-BE49-F238E27FC236}">
                <a16:creationId xmlns:a16="http://schemas.microsoft.com/office/drawing/2014/main" id="{25E97950-EE1F-4EFF-A042-46CD366B1AB9}"/>
              </a:ext>
            </a:extLst>
          </p:cNvPr>
          <p:cNvSpPr txBox="1"/>
          <p:nvPr/>
        </p:nvSpPr>
        <p:spPr>
          <a:xfrm>
            <a:off x="156755" y="1204725"/>
            <a:ext cx="8159931" cy="923330"/>
          </a:xfrm>
          <a:prstGeom prst="rect">
            <a:avLst/>
          </a:prstGeom>
          <a:noFill/>
        </p:spPr>
        <p:txBody>
          <a:bodyPr wrap="square" rtlCol="0">
            <a:spAutoFit/>
          </a:bodyPr>
          <a:lstStyle/>
          <a:p>
            <a:r>
              <a:rPr lang="en-AU" dirty="0">
                <a:latin typeface="+mj-lt"/>
              </a:rPr>
              <a:t>Long-term monitoring of two caves at the montane Yarrangobilly Caves, NSW by ANSTO and UNSW teams can be used to quantify variability in drip hydrology response.</a:t>
            </a:r>
          </a:p>
        </p:txBody>
      </p:sp>
      <p:cxnSp>
        <p:nvCxnSpPr>
          <p:cNvPr id="11" name="Straight Connector 10">
            <a:extLst>
              <a:ext uri="{FF2B5EF4-FFF2-40B4-BE49-F238E27FC236}">
                <a16:creationId xmlns:a16="http://schemas.microsoft.com/office/drawing/2014/main" id="{1A3A77D3-716D-4B41-81C1-9BA5EB485A40}"/>
              </a:ext>
            </a:extLst>
          </p:cNvPr>
          <p:cNvCxnSpPr>
            <a:cxnSpLocks/>
          </p:cNvCxnSpPr>
          <p:nvPr/>
        </p:nvCxnSpPr>
        <p:spPr>
          <a:xfrm>
            <a:off x="1163638" y="3057270"/>
            <a:ext cx="46831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4B9ECA6-0BB0-418C-89AD-896A6A9A7C35}"/>
              </a:ext>
            </a:extLst>
          </p:cNvPr>
          <p:cNvSpPr txBox="1"/>
          <p:nvPr/>
        </p:nvSpPr>
        <p:spPr>
          <a:xfrm>
            <a:off x="1107101" y="2607685"/>
            <a:ext cx="1616572" cy="461665"/>
          </a:xfrm>
          <a:prstGeom prst="rect">
            <a:avLst/>
          </a:prstGeom>
          <a:noFill/>
        </p:spPr>
        <p:txBody>
          <a:bodyPr wrap="square" rtlCol="0">
            <a:spAutoFit/>
          </a:bodyPr>
          <a:lstStyle/>
          <a:p>
            <a:r>
              <a:rPr lang="en-AU" sz="800" dirty="0">
                <a:solidFill>
                  <a:schemeClr val="accent1"/>
                </a:solidFill>
                <a:latin typeface="+mj-lt"/>
              </a:rPr>
              <a:t>Published in </a:t>
            </a:r>
          </a:p>
          <a:p>
            <a:r>
              <a:rPr lang="en-AU" sz="800" dirty="0">
                <a:solidFill>
                  <a:schemeClr val="accent1"/>
                </a:solidFill>
                <a:latin typeface="+mj-lt"/>
              </a:rPr>
              <a:t>Markowska</a:t>
            </a:r>
          </a:p>
          <a:p>
            <a:r>
              <a:rPr lang="en-AU" sz="800" dirty="0">
                <a:solidFill>
                  <a:schemeClr val="accent1"/>
                </a:solidFill>
                <a:latin typeface="+mj-lt"/>
              </a:rPr>
              <a:t> et al. (2015)</a:t>
            </a:r>
          </a:p>
        </p:txBody>
      </p:sp>
      <p:sp>
        <p:nvSpPr>
          <p:cNvPr id="14" name="TextBox 13">
            <a:extLst>
              <a:ext uri="{FF2B5EF4-FFF2-40B4-BE49-F238E27FC236}">
                <a16:creationId xmlns:a16="http://schemas.microsoft.com/office/drawing/2014/main" id="{5DE780A3-AFA8-40C9-8279-24D673278014}"/>
              </a:ext>
            </a:extLst>
          </p:cNvPr>
          <p:cNvSpPr txBox="1"/>
          <p:nvPr/>
        </p:nvSpPr>
        <p:spPr>
          <a:xfrm>
            <a:off x="6250776" y="3351703"/>
            <a:ext cx="1616572" cy="338554"/>
          </a:xfrm>
          <a:prstGeom prst="rect">
            <a:avLst/>
          </a:prstGeom>
          <a:noFill/>
        </p:spPr>
        <p:txBody>
          <a:bodyPr wrap="square" rtlCol="0">
            <a:spAutoFit/>
          </a:bodyPr>
          <a:lstStyle/>
          <a:p>
            <a:r>
              <a:rPr lang="en-AU" sz="800" dirty="0">
                <a:solidFill>
                  <a:schemeClr val="accent1"/>
                </a:solidFill>
                <a:latin typeface="+mj-lt"/>
              </a:rPr>
              <a:t>Published in </a:t>
            </a:r>
          </a:p>
          <a:p>
            <a:r>
              <a:rPr lang="en-AU" sz="800" dirty="0">
                <a:solidFill>
                  <a:schemeClr val="accent1"/>
                </a:solidFill>
                <a:latin typeface="+mj-lt"/>
              </a:rPr>
              <a:t>Coleborn et al. (2016)</a:t>
            </a:r>
          </a:p>
        </p:txBody>
      </p:sp>
      <p:cxnSp>
        <p:nvCxnSpPr>
          <p:cNvPr id="15" name="Straight Connector 14">
            <a:extLst>
              <a:ext uri="{FF2B5EF4-FFF2-40B4-BE49-F238E27FC236}">
                <a16:creationId xmlns:a16="http://schemas.microsoft.com/office/drawing/2014/main" id="{2A26E07E-C0C4-45B7-822C-6AD3665B7DFC}"/>
              </a:ext>
            </a:extLst>
          </p:cNvPr>
          <p:cNvCxnSpPr>
            <a:cxnSpLocks/>
          </p:cNvCxnSpPr>
          <p:nvPr/>
        </p:nvCxnSpPr>
        <p:spPr>
          <a:xfrm>
            <a:off x="6275388" y="3690257"/>
            <a:ext cx="100806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4DEA1E9-129B-470A-8549-8C64652CB731}"/>
              </a:ext>
            </a:extLst>
          </p:cNvPr>
          <p:cNvSpPr txBox="1"/>
          <p:nvPr/>
        </p:nvSpPr>
        <p:spPr>
          <a:xfrm>
            <a:off x="9745787" y="3213203"/>
            <a:ext cx="2357981" cy="954107"/>
          </a:xfrm>
          <a:prstGeom prst="rect">
            <a:avLst/>
          </a:prstGeom>
          <a:noFill/>
        </p:spPr>
        <p:txBody>
          <a:bodyPr wrap="square" rtlCol="0">
            <a:spAutoFit/>
          </a:bodyPr>
          <a:lstStyle/>
          <a:p>
            <a:r>
              <a:rPr lang="en-AU" sz="1400" dirty="0">
                <a:latin typeface="+mj-lt"/>
              </a:rPr>
              <a:t>At Yarrangobilly, mean annual temperature = 11.1 </a:t>
            </a:r>
            <a:r>
              <a:rPr lang="en-AU" sz="1400" dirty="0">
                <a:latin typeface="Calibri" panose="020F0502020204030204" pitchFamily="34" charset="0"/>
                <a:cs typeface="Calibri" panose="020F0502020204030204" pitchFamily="34" charset="0"/>
              </a:rPr>
              <a:t>°</a:t>
            </a:r>
            <a:r>
              <a:rPr lang="en-AU" sz="1400" dirty="0">
                <a:latin typeface="+mj-lt"/>
              </a:rPr>
              <a:t>C. Mean total annual precipitation = 1177 mm. P/PET = 1.07</a:t>
            </a:r>
          </a:p>
        </p:txBody>
      </p:sp>
      <p:pic>
        <p:nvPicPr>
          <p:cNvPr id="12" name="Picture 11">
            <a:extLst>
              <a:ext uri="{FF2B5EF4-FFF2-40B4-BE49-F238E27FC236}">
                <a16:creationId xmlns:a16="http://schemas.microsoft.com/office/drawing/2014/main" id="{1EFA262F-62F1-4D2A-8C97-770647877E74}"/>
              </a:ext>
            </a:extLst>
          </p:cNvPr>
          <p:cNvPicPr>
            <a:picLocks noChangeAspect="1"/>
          </p:cNvPicPr>
          <p:nvPr/>
        </p:nvPicPr>
        <p:blipFill>
          <a:blip r:embed="rId5"/>
          <a:stretch>
            <a:fillRect/>
          </a:stretch>
        </p:blipFill>
        <p:spPr>
          <a:xfrm>
            <a:off x="10893439" y="6400760"/>
            <a:ext cx="1298561" cy="457240"/>
          </a:xfrm>
          <a:prstGeom prst="rect">
            <a:avLst/>
          </a:prstGeom>
        </p:spPr>
      </p:pic>
    </p:spTree>
    <p:extLst>
      <p:ext uri="{BB962C8B-B14F-4D97-AF65-F5344CB8AC3E}">
        <p14:creationId xmlns:p14="http://schemas.microsoft.com/office/powerpoint/2010/main" val="143671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ADB457-7A15-457B-8749-4D6CC0654653}"/>
              </a:ext>
            </a:extLst>
          </p:cNvPr>
          <p:cNvPicPr>
            <a:picLocks noChangeAspect="1"/>
          </p:cNvPicPr>
          <p:nvPr/>
        </p:nvPicPr>
        <p:blipFill rotWithShape="1">
          <a:blip r:embed="rId2"/>
          <a:srcRect t="7638" r="11236"/>
          <a:stretch/>
        </p:blipFill>
        <p:spPr>
          <a:xfrm>
            <a:off x="143376" y="2061411"/>
            <a:ext cx="5703136" cy="4539914"/>
          </a:xfrm>
          <a:prstGeom prst="rect">
            <a:avLst/>
          </a:prstGeom>
        </p:spPr>
      </p:pic>
      <p:cxnSp>
        <p:nvCxnSpPr>
          <p:cNvPr id="8" name="Straight Arrow Connector 7">
            <a:extLst>
              <a:ext uri="{FF2B5EF4-FFF2-40B4-BE49-F238E27FC236}">
                <a16:creationId xmlns:a16="http://schemas.microsoft.com/office/drawing/2014/main" id="{047D5BCC-E9B4-422C-A48A-713BF84CA2CD}"/>
              </a:ext>
            </a:extLst>
          </p:cNvPr>
          <p:cNvCxnSpPr>
            <a:cxnSpLocks/>
          </p:cNvCxnSpPr>
          <p:nvPr/>
        </p:nvCxnSpPr>
        <p:spPr>
          <a:xfrm>
            <a:off x="2116306" y="679274"/>
            <a:ext cx="0" cy="11710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5B8E7BB-0C59-4880-9E3B-80B2C311E630}"/>
              </a:ext>
            </a:extLst>
          </p:cNvPr>
          <p:cNvCxnSpPr>
            <a:cxnSpLocks/>
          </p:cNvCxnSpPr>
          <p:nvPr/>
        </p:nvCxnSpPr>
        <p:spPr>
          <a:xfrm flipH="1">
            <a:off x="4691063" y="674810"/>
            <a:ext cx="1" cy="11710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F043B5D-2E66-4905-BCAA-0D7D6D9A8932}"/>
              </a:ext>
            </a:extLst>
          </p:cNvPr>
          <p:cNvSpPr txBox="1"/>
          <p:nvPr/>
        </p:nvSpPr>
        <p:spPr>
          <a:xfrm rot="16200000">
            <a:off x="1364370" y="994137"/>
            <a:ext cx="1165319" cy="338554"/>
          </a:xfrm>
          <a:prstGeom prst="rect">
            <a:avLst/>
          </a:prstGeom>
          <a:noFill/>
        </p:spPr>
        <p:txBody>
          <a:bodyPr wrap="none" rtlCol="0">
            <a:spAutoFit/>
          </a:bodyPr>
          <a:lstStyle/>
          <a:p>
            <a:r>
              <a:rPr lang="en-AU" sz="1600" dirty="0">
                <a:solidFill>
                  <a:schemeClr val="accent1"/>
                </a:solidFill>
                <a:latin typeface="+mj-lt"/>
              </a:rPr>
              <a:t>Up to 0.3‰</a:t>
            </a:r>
          </a:p>
        </p:txBody>
      </p:sp>
      <p:sp>
        <p:nvSpPr>
          <p:cNvPr id="12" name="TextBox 11">
            <a:extLst>
              <a:ext uri="{FF2B5EF4-FFF2-40B4-BE49-F238E27FC236}">
                <a16:creationId xmlns:a16="http://schemas.microsoft.com/office/drawing/2014/main" id="{F0A5579D-25E5-4496-8069-CCE7A3EF6979}"/>
              </a:ext>
            </a:extLst>
          </p:cNvPr>
          <p:cNvSpPr txBox="1"/>
          <p:nvPr/>
        </p:nvSpPr>
        <p:spPr>
          <a:xfrm rot="16200000">
            <a:off x="3939127" y="994137"/>
            <a:ext cx="1165319" cy="338554"/>
          </a:xfrm>
          <a:prstGeom prst="rect">
            <a:avLst/>
          </a:prstGeom>
          <a:noFill/>
        </p:spPr>
        <p:txBody>
          <a:bodyPr wrap="none" rtlCol="0">
            <a:spAutoFit/>
          </a:bodyPr>
          <a:lstStyle/>
          <a:p>
            <a:r>
              <a:rPr lang="en-AU" sz="1600" dirty="0">
                <a:solidFill>
                  <a:schemeClr val="accent1"/>
                </a:solidFill>
                <a:latin typeface="+mj-lt"/>
              </a:rPr>
              <a:t>Up to 0.9‰</a:t>
            </a:r>
          </a:p>
        </p:txBody>
      </p:sp>
      <p:pic>
        <p:nvPicPr>
          <p:cNvPr id="15" name="Picture 14">
            <a:extLst>
              <a:ext uri="{FF2B5EF4-FFF2-40B4-BE49-F238E27FC236}">
                <a16:creationId xmlns:a16="http://schemas.microsoft.com/office/drawing/2014/main" id="{C50CA1BC-B7E8-4A61-A016-F0E54B627C65}"/>
              </a:ext>
            </a:extLst>
          </p:cNvPr>
          <p:cNvPicPr>
            <a:picLocks noChangeAspect="1"/>
          </p:cNvPicPr>
          <p:nvPr/>
        </p:nvPicPr>
        <p:blipFill rotWithShape="1">
          <a:blip r:embed="rId3"/>
          <a:srcRect l="5653" t="7861" r="10784" b="4388"/>
          <a:stretch/>
        </p:blipFill>
        <p:spPr>
          <a:xfrm>
            <a:off x="7190388" y="4026568"/>
            <a:ext cx="3204895" cy="2574757"/>
          </a:xfrm>
          <a:prstGeom prst="rect">
            <a:avLst/>
          </a:prstGeom>
        </p:spPr>
      </p:pic>
      <p:sp>
        <p:nvSpPr>
          <p:cNvPr id="16" name="TextBox 15">
            <a:extLst>
              <a:ext uri="{FF2B5EF4-FFF2-40B4-BE49-F238E27FC236}">
                <a16:creationId xmlns:a16="http://schemas.microsoft.com/office/drawing/2014/main" id="{A815ACB4-BF13-48E1-A188-31EBD7678E78}"/>
              </a:ext>
            </a:extLst>
          </p:cNvPr>
          <p:cNvSpPr txBox="1"/>
          <p:nvPr/>
        </p:nvSpPr>
        <p:spPr>
          <a:xfrm>
            <a:off x="2844968" y="798682"/>
            <a:ext cx="1556085" cy="923330"/>
          </a:xfrm>
          <a:prstGeom prst="rect">
            <a:avLst/>
          </a:prstGeom>
          <a:noFill/>
        </p:spPr>
        <p:txBody>
          <a:bodyPr wrap="square" rtlCol="0">
            <a:spAutoFit/>
          </a:bodyPr>
          <a:lstStyle/>
          <a:p>
            <a:r>
              <a:rPr lang="en-AU" dirty="0" err="1">
                <a:solidFill>
                  <a:schemeClr val="accent1"/>
                </a:solidFill>
                <a:latin typeface="+mj-lt"/>
              </a:rPr>
              <a:t>iSOLUTION</a:t>
            </a:r>
            <a:r>
              <a:rPr lang="en-AU" dirty="0">
                <a:solidFill>
                  <a:schemeClr val="accent1"/>
                </a:solidFill>
                <a:latin typeface="+mj-lt"/>
              </a:rPr>
              <a:t> modelled fractionation</a:t>
            </a:r>
          </a:p>
        </p:txBody>
      </p:sp>
      <p:sp>
        <p:nvSpPr>
          <p:cNvPr id="17" name="TextBox 16">
            <a:extLst>
              <a:ext uri="{FF2B5EF4-FFF2-40B4-BE49-F238E27FC236}">
                <a16:creationId xmlns:a16="http://schemas.microsoft.com/office/drawing/2014/main" id="{42E1657A-71AD-4A1F-8B14-E50338853DB1}"/>
              </a:ext>
            </a:extLst>
          </p:cNvPr>
          <p:cNvSpPr txBox="1"/>
          <p:nvPr/>
        </p:nvSpPr>
        <p:spPr>
          <a:xfrm>
            <a:off x="5983556" y="105155"/>
            <a:ext cx="5982303" cy="3949799"/>
          </a:xfrm>
          <a:prstGeom prst="rect">
            <a:avLst/>
          </a:prstGeom>
          <a:noFill/>
        </p:spPr>
        <p:txBody>
          <a:bodyPr wrap="square" rtlCol="0">
            <a:spAutoFit/>
          </a:bodyPr>
          <a:lstStyle/>
          <a:p>
            <a:pPr algn="just">
              <a:spcBef>
                <a:spcPts val="1000"/>
              </a:spcBef>
            </a:pPr>
            <a:r>
              <a:rPr lang="en-AU" dirty="0">
                <a:latin typeface="+mj-lt"/>
              </a:rPr>
              <a:t>The current dataset comprises over four million unique drip rate measurements over eight years, from twenty drip sites, from two caves (red – South Glory Cave; Black – </a:t>
            </a:r>
            <a:r>
              <a:rPr lang="en-AU" dirty="0" err="1">
                <a:latin typeface="+mj-lt"/>
              </a:rPr>
              <a:t>Harrie</a:t>
            </a:r>
            <a:r>
              <a:rPr lang="en-AU" dirty="0">
                <a:latin typeface="+mj-lt"/>
              </a:rPr>
              <a:t> Wood Cave).</a:t>
            </a:r>
          </a:p>
          <a:p>
            <a:pPr algn="just">
              <a:spcBef>
                <a:spcPts val="1000"/>
              </a:spcBef>
            </a:pPr>
            <a:r>
              <a:rPr lang="en-AU" dirty="0">
                <a:latin typeface="+mj-lt"/>
              </a:rPr>
              <a:t>Cumulative frequency drip rate distributions for each of the twenty drip sites is shown on the left. All drip rates are from the same time period and same hydroclimate forcing. This graph reveals the natural </a:t>
            </a:r>
            <a:r>
              <a:rPr lang="en-AU" dirty="0" err="1">
                <a:latin typeface="+mj-lt"/>
              </a:rPr>
              <a:t>varaibility</a:t>
            </a:r>
            <a:r>
              <a:rPr lang="en-AU" dirty="0">
                <a:latin typeface="+mj-lt"/>
              </a:rPr>
              <a:t> of drip discharge.</a:t>
            </a:r>
          </a:p>
          <a:p>
            <a:pPr algn="just">
              <a:spcBef>
                <a:spcPts val="1000"/>
              </a:spcBef>
            </a:pPr>
            <a:r>
              <a:rPr lang="en-AU" dirty="0">
                <a:latin typeface="+mj-lt"/>
              </a:rPr>
              <a:t>Two drip rates (180 s and 750 s per drip) are shown as examples. Modelled drip water oxygen isotope fraction using </a:t>
            </a:r>
            <a:r>
              <a:rPr lang="en-AU" dirty="0" err="1">
                <a:latin typeface="+mj-lt"/>
              </a:rPr>
              <a:t>iSOLUTION</a:t>
            </a:r>
            <a:r>
              <a:rPr lang="en-AU" dirty="0">
                <a:latin typeface="+mj-lt"/>
              </a:rPr>
              <a:t> is shown in blue.  The graph below shows that drip rates slower than 180 s per drip are experienced at these monitored drip sites for 11.8% of the time (75% quartile).</a:t>
            </a:r>
          </a:p>
        </p:txBody>
      </p:sp>
      <p:pic>
        <p:nvPicPr>
          <p:cNvPr id="2" name="Picture 1">
            <a:extLst>
              <a:ext uri="{FF2B5EF4-FFF2-40B4-BE49-F238E27FC236}">
                <a16:creationId xmlns:a16="http://schemas.microsoft.com/office/drawing/2014/main" id="{4D3D085A-B155-4E22-8213-8FED930D618E}"/>
              </a:ext>
            </a:extLst>
          </p:cNvPr>
          <p:cNvPicPr>
            <a:picLocks noChangeAspect="1"/>
          </p:cNvPicPr>
          <p:nvPr/>
        </p:nvPicPr>
        <p:blipFill>
          <a:blip r:embed="rId4"/>
          <a:stretch>
            <a:fillRect/>
          </a:stretch>
        </p:blipFill>
        <p:spPr>
          <a:xfrm>
            <a:off x="10893439" y="6400760"/>
            <a:ext cx="1298561" cy="457240"/>
          </a:xfrm>
          <a:prstGeom prst="rect">
            <a:avLst/>
          </a:prstGeom>
        </p:spPr>
      </p:pic>
    </p:spTree>
    <p:extLst>
      <p:ext uri="{BB962C8B-B14F-4D97-AF65-F5344CB8AC3E}">
        <p14:creationId xmlns:p14="http://schemas.microsoft.com/office/powerpoint/2010/main" val="35589190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5.5|8.9|1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1032</TotalTime>
  <Words>2363</Words>
  <Application>Microsoft Office PowerPoint</Application>
  <PresentationFormat>Widescreen</PresentationFormat>
  <Paragraphs>157</Paragraphs>
  <Slides>13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unique is a drip? What is the heterogeneity in drip rate between sites within a cave, and between caves?</vt:lpstr>
      <vt:lpstr>PowerPoint Presentation</vt:lpstr>
      <vt:lpstr>PowerPoint Presentation</vt:lpstr>
      <vt:lpstr>PowerPoint Presentation</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Baker</dc:creator>
  <cp:lastModifiedBy>Andy Baker</cp:lastModifiedBy>
  <cp:revision>63</cp:revision>
  <dcterms:created xsi:type="dcterms:W3CDTF">2020-04-06T00:00:19Z</dcterms:created>
  <dcterms:modified xsi:type="dcterms:W3CDTF">2020-04-21T00:05:52Z</dcterms:modified>
</cp:coreProperties>
</file>